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1.xml" ContentType="application/vnd.openxmlformats-officedocument.presentationml.tags+xml"/>
  <Override PartName="/ppt/notesSlides/notesSlide31.xml" ContentType="application/vnd.openxmlformats-officedocument.presentationml.notesSlide+xml"/>
  <Override PartName="/ppt/tags/tag2.xml" ContentType="application/vnd.openxmlformats-officedocument.presentationml.tags+xml"/>
  <Override PartName="/ppt/notesSlides/notesSlide32.xml" ContentType="application/vnd.openxmlformats-officedocument.presentationml.notesSlide+xml"/>
  <Override PartName="/ppt/tags/tag3.xml" ContentType="application/vnd.openxmlformats-officedocument.presentationml.tags+xml"/>
  <Override PartName="/ppt/notesSlides/notesSlide33.xml" ContentType="application/vnd.openxmlformats-officedocument.presentationml.notesSlide+xml"/>
  <Override PartName="/ppt/tags/tag4.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2"/>
  </p:notesMasterIdLst>
  <p:sldIdLst>
    <p:sldId id="256" r:id="rId2"/>
    <p:sldId id="257" r:id="rId3"/>
    <p:sldId id="258" r:id="rId4"/>
    <p:sldId id="260" r:id="rId5"/>
    <p:sldId id="270" r:id="rId6"/>
    <p:sldId id="261" r:id="rId7"/>
    <p:sldId id="259" r:id="rId8"/>
    <p:sldId id="262" r:id="rId9"/>
    <p:sldId id="264" r:id="rId10"/>
    <p:sldId id="267" r:id="rId11"/>
    <p:sldId id="266" r:id="rId12"/>
    <p:sldId id="268" r:id="rId13"/>
    <p:sldId id="269"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 id="305" r:id="rId49"/>
    <p:sldId id="306" r:id="rId50"/>
    <p:sldId id="307" r:id="rId51"/>
    <p:sldId id="308" r:id="rId52"/>
    <p:sldId id="309" r:id="rId53"/>
    <p:sldId id="310" r:id="rId54"/>
    <p:sldId id="311" r:id="rId55"/>
    <p:sldId id="312" r:id="rId56"/>
    <p:sldId id="313" r:id="rId57"/>
    <p:sldId id="314" r:id="rId58"/>
    <p:sldId id="315" r:id="rId59"/>
    <p:sldId id="316" r:id="rId60"/>
    <p:sldId id="317" r:id="rId61"/>
    <p:sldId id="318" r:id="rId62"/>
    <p:sldId id="319" r:id="rId63"/>
    <p:sldId id="320" r:id="rId64"/>
    <p:sldId id="321" r:id="rId65"/>
    <p:sldId id="322" r:id="rId66"/>
    <p:sldId id="323" r:id="rId67"/>
    <p:sldId id="324" r:id="rId68"/>
    <p:sldId id="325" r:id="rId69"/>
    <p:sldId id="326" r:id="rId70"/>
    <p:sldId id="327" r:id="rId71"/>
    <p:sldId id="328" r:id="rId72"/>
    <p:sldId id="329" r:id="rId73"/>
    <p:sldId id="330" r:id="rId74"/>
    <p:sldId id="331" r:id="rId75"/>
    <p:sldId id="332" r:id="rId76"/>
    <p:sldId id="333" r:id="rId77"/>
    <p:sldId id="334" r:id="rId78"/>
    <p:sldId id="335" r:id="rId79"/>
    <p:sldId id="336" r:id="rId80"/>
    <p:sldId id="337" r:id="rId81"/>
    <p:sldId id="338" r:id="rId82"/>
    <p:sldId id="339" r:id="rId83"/>
    <p:sldId id="340" r:id="rId84"/>
    <p:sldId id="341" r:id="rId85"/>
    <p:sldId id="342" r:id="rId86"/>
    <p:sldId id="343" r:id="rId87"/>
    <p:sldId id="344" r:id="rId88"/>
    <p:sldId id="345" r:id="rId89"/>
    <p:sldId id="346" r:id="rId90"/>
    <p:sldId id="347" r:id="rId91"/>
    <p:sldId id="348" r:id="rId92"/>
    <p:sldId id="349" r:id="rId93"/>
    <p:sldId id="350" r:id="rId94"/>
    <p:sldId id="351" r:id="rId95"/>
    <p:sldId id="352" r:id="rId96"/>
    <p:sldId id="353" r:id="rId97"/>
    <p:sldId id="354" r:id="rId98"/>
    <p:sldId id="355" r:id="rId99"/>
    <p:sldId id="356" r:id="rId100"/>
    <p:sldId id="357" r:id="rId101"/>
    <p:sldId id="358" r:id="rId102"/>
    <p:sldId id="359" r:id="rId103"/>
    <p:sldId id="360" r:id="rId104"/>
    <p:sldId id="361" r:id="rId105"/>
    <p:sldId id="362" r:id="rId106"/>
    <p:sldId id="363" r:id="rId107"/>
    <p:sldId id="364" r:id="rId108"/>
    <p:sldId id="365" r:id="rId109"/>
    <p:sldId id="366" r:id="rId110"/>
    <p:sldId id="367" r:id="rId111"/>
    <p:sldId id="368" r:id="rId112"/>
    <p:sldId id="369" r:id="rId113"/>
    <p:sldId id="370" r:id="rId114"/>
    <p:sldId id="371" r:id="rId115"/>
    <p:sldId id="372" r:id="rId116"/>
    <p:sldId id="373" r:id="rId117"/>
    <p:sldId id="374" r:id="rId118"/>
    <p:sldId id="375" r:id="rId119"/>
    <p:sldId id="376" r:id="rId120"/>
    <p:sldId id="377" r:id="rId121"/>
    <p:sldId id="378" r:id="rId122"/>
    <p:sldId id="379" r:id="rId123"/>
    <p:sldId id="380" r:id="rId124"/>
    <p:sldId id="381" r:id="rId125"/>
    <p:sldId id="382" r:id="rId126"/>
    <p:sldId id="383" r:id="rId127"/>
    <p:sldId id="384" r:id="rId128"/>
    <p:sldId id="385" r:id="rId129"/>
    <p:sldId id="386" r:id="rId130"/>
    <p:sldId id="387" r:id="rId131"/>
    <p:sldId id="388" r:id="rId132"/>
    <p:sldId id="389" r:id="rId133"/>
    <p:sldId id="390" r:id="rId134"/>
    <p:sldId id="391" r:id="rId135"/>
    <p:sldId id="392" r:id="rId136"/>
    <p:sldId id="393" r:id="rId137"/>
    <p:sldId id="394" r:id="rId138"/>
    <p:sldId id="395" r:id="rId139"/>
    <p:sldId id="396" r:id="rId140"/>
    <p:sldId id="397" r:id="rId141"/>
    <p:sldId id="398" r:id="rId142"/>
    <p:sldId id="399" r:id="rId143"/>
    <p:sldId id="400" r:id="rId144"/>
    <p:sldId id="401" r:id="rId145"/>
    <p:sldId id="402" r:id="rId146"/>
    <p:sldId id="403" r:id="rId147"/>
    <p:sldId id="404" r:id="rId148"/>
    <p:sldId id="405" r:id="rId149"/>
    <p:sldId id="406" r:id="rId150"/>
    <p:sldId id="407" r:id="rId151"/>
    <p:sldId id="408" r:id="rId152"/>
    <p:sldId id="409" r:id="rId153"/>
    <p:sldId id="410" r:id="rId154"/>
    <p:sldId id="411" r:id="rId155"/>
    <p:sldId id="412" r:id="rId156"/>
    <p:sldId id="413" r:id="rId157"/>
    <p:sldId id="414" r:id="rId158"/>
    <p:sldId id="415" r:id="rId159"/>
    <p:sldId id="416" r:id="rId160"/>
    <p:sldId id="417" r:id="rId161"/>
    <p:sldId id="418" r:id="rId162"/>
    <p:sldId id="419" r:id="rId163"/>
    <p:sldId id="420" r:id="rId164"/>
    <p:sldId id="421" r:id="rId165"/>
    <p:sldId id="422" r:id="rId166"/>
    <p:sldId id="423" r:id="rId167"/>
    <p:sldId id="424" r:id="rId168"/>
    <p:sldId id="425" r:id="rId169"/>
    <p:sldId id="426" r:id="rId170"/>
    <p:sldId id="427" r:id="rId17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varScale="1">
        <p:scale>
          <a:sx n="65" d="100"/>
          <a:sy n="65" d="100"/>
        </p:scale>
        <p:origin x="1320" y="4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theme" Target="theme/theme1.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04F6F5-FE39-4192-A934-0A6604EAF627}" type="datetimeFigureOut">
              <a:rPr lang="en-US" smtClean="0"/>
              <a:t>3/18/2023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1872DC-EC2B-444B-9662-0FA6981B918D}" type="slidenum">
              <a:rPr lang="en-US" smtClean="0"/>
              <a:t>‹#›</a:t>
            </a:fld>
            <a:endParaRPr lang="en-US"/>
          </a:p>
        </p:txBody>
      </p:sp>
    </p:spTree>
    <p:extLst>
      <p:ext uri="{BB962C8B-B14F-4D97-AF65-F5344CB8AC3E}">
        <p14:creationId xmlns:p14="http://schemas.microsoft.com/office/powerpoint/2010/main" val="17269996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flickr.com/photos/youngrobv/499497022/" TargetMode="External"/><Relationship Id="rId2" Type="http://schemas.openxmlformats.org/officeDocument/2006/relationships/slide" Target="../slides/slide80.xml"/><Relationship Id="rId1" Type="http://schemas.openxmlformats.org/officeDocument/2006/relationships/notesMaster" Target="../notesMasters/notesMaster1.xml"/><Relationship Id="rId4" Type="http://schemas.openxmlformats.org/officeDocument/2006/relationships/hyperlink" Target="http://www.flickr.com/photos/youngrobv/500871343/"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flickr.com/photos/youngrobv/499492672/" TargetMode="External"/><Relationship Id="rId2" Type="http://schemas.openxmlformats.org/officeDocument/2006/relationships/slide" Target="../slides/slide81.xml"/><Relationship Id="rId1" Type="http://schemas.openxmlformats.org/officeDocument/2006/relationships/notesMaster" Target="../notesMasters/notesMaster1.xml"/><Relationship Id="rId5" Type="http://schemas.openxmlformats.org/officeDocument/2006/relationships/hyperlink" Target="http://www.flickr.com/photos/youngrobv/508087869/" TargetMode="External"/><Relationship Id="rId4" Type="http://schemas.openxmlformats.org/officeDocument/2006/relationships/hyperlink" Target="http://www.flickr.com/photos/youngrobv/499503796/"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flickr.com/photos/youngrobv/499500060/" TargetMode="External"/><Relationship Id="rId2" Type="http://schemas.openxmlformats.org/officeDocument/2006/relationships/slide" Target="../slides/slide82.xml"/><Relationship Id="rId1" Type="http://schemas.openxmlformats.org/officeDocument/2006/relationships/notesMaster" Target="../notesMasters/notesMaster1.xml"/><Relationship Id="rId4" Type="http://schemas.openxmlformats.org/officeDocument/2006/relationships/hyperlink" Target="http://www.flickr.com/photos/youngrobv/sets/72157600203944983/"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flickr.com/photos/youngrobv/499548097/in/set-72157600203944983/" TargetMode="External"/><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flickr.com/photos/youngrobv/500871343/" TargetMode="External"/><Relationship Id="rId2" Type="http://schemas.openxmlformats.org/officeDocument/2006/relationships/slide" Target="../slides/slide84.xml"/><Relationship Id="rId1" Type="http://schemas.openxmlformats.org/officeDocument/2006/relationships/notesMaster" Target="../notesMasters/notesMaster1.xml"/><Relationship Id="rId6" Type="http://schemas.openxmlformats.org/officeDocument/2006/relationships/hyperlink" Target="http://www.flickr.com/photos/youngrobv/504224765/" TargetMode="External"/><Relationship Id="rId5" Type="http://schemas.openxmlformats.org/officeDocument/2006/relationships/hyperlink" Target="http://www.flickr.com/photos/youngrobv/504188452/" TargetMode="External"/><Relationship Id="rId4" Type="http://schemas.openxmlformats.org/officeDocument/2006/relationships/hyperlink" Target="http://www.flickr.com/photos/youngrobv/504225719/"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flickr.com/photos/youngrobv/500830916/" TargetMode="External"/><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flickr.com/photos/youngrobv/500825158/" TargetMode="External"/><Relationship Id="rId2" Type="http://schemas.openxmlformats.org/officeDocument/2006/relationships/slide" Target="../slides/slide90.xml"/><Relationship Id="rId1" Type="http://schemas.openxmlformats.org/officeDocument/2006/relationships/notesMaster" Target="../notesMasters/notesMaster1.xml"/><Relationship Id="rId6" Type="http://schemas.openxmlformats.org/officeDocument/2006/relationships/hyperlink" Target="http://www.flickr.com/photos/youngrobv/500868415/" TargetMode="External"/><Relationship Id="rId5" Type="http://schemas.openxmlformats.org/officeDocument/2006/relationships/hyperlink" Target="http://www.flickr.com/photos/youngrobv/500821864/" TargetMode="External"/><Relationship Id="rId4" Type="http://schemas.openxmlformats.org/officeDocument/2006/relationships/hyperlink" Target="http://www.flickr.com/photos/youngrobv/500866863/"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flickr.com/photos/youngrobv/500871343/" TargetMode="External"/><Relationship Id="rId2" Type="http://schemas.openxmlformats.org/officeDocument/2006/relationships/slide" Target="../slides/slide91.xml"/><Relationship Id="rId1" Type="http://schemas.openxmlformats.org/officeDocument/2006/relationships/notesMaster" Target="../notesMasters/notesMaster1.xml"/><Relationship Id="rId4" Type="http://schemas.openxmlformats.org/officeDocument/2006/relationships/hyperlink" Target="http://www.flickr.com/photos/youngrobv/504184400/"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flickr.com/photos/youngrobv/500871343/in/set-72157600203944983/" TargetMode="External"/><Relationship Id="rId2" Type="http://schemas.openxmlformats.org/officeDocument/2006/relationships/slide" Target="../slides/slide92.xml"/><Relationship Id="rId1" Type="http://schemas.openxmlformats.org/officeDocument/2006/relationships/notesMaster" Target="../notesMasters/notesMaster1.xml"/><Relationship Id="rId4" Type="http://schemas.openxmlformats.org/officeDocument/2006/relationships/hyperlink" Target="http://www.flickr.com/photos/youngrobv/500867681/"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flickr.com/photos/youngrobv/500871343/in/set-72157600203944983/" TargetMode="External"/><Relationship Id="rId2" Type="http://schemas.openxmlformats.org/officeDocument/2006/relationships/slide" Target="../slides/slide93.xml"/><Relationship Id="rId1" Type="http://schemas.openxmlformats.org/officeDocument/2006/relationships/notesMaster" Target="../notesMasters/notesMaster1.xml"/><Relationship Id="rId5" Type="http://schemas.openxmlformats.org/officeDocument/2006/relationships/hyperlink" Target="http://www.flickr.com/photos/youngrobv/499489014/in/set-72157600203944983/" TargetMode="External"/><Relationship Id="rId4" Type="http://schemas.openxmlformats.org/officeDocument/2006/relationships/hyperlink" Target="http://www.flickr.com/photos/youngrobv/500867681/"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flickr.com/photos/youngrobv/507807281/" TargetMode="External"/><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ww.flickr.com/photos/youngrobv/sets/72157600203944983/" TargetMode="External"/><Relationship Id="rId2" Type="http://schemas.openxmlformats.org/officeDocument/2006/relationships/slide" Target="../slides/slide98.xml"/><Relationship Id="rId1" Type="http://schemas.openxmlformats.org/officeDocument/2006/relationships/notesMaster" Target="../notesMasters/notesMaster1.xml"/><Relationship Id="rId6" Type="http://schemas.openxmlformats.org/officeDocument/2006/relationships/hyperlink" Target="http://www.flickr.com/photos/youngrobv/500871343/" TargetMode="External"/><Relationship Id="rId5" Type="http://schemas.openxmlformats.org/officeDocument/2006/relationships/hyperlink" Target="http://www.flickr.com/photos/youngrobv/499500060/" TargetMode="External"/><Relationship Id="rId4" Type="http://schemas.openxmlformats.org/officeDocument/2006/relationships/hyperlink" Target="http://www.flickr.com/photos/youngrobv/507809289/"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flickr.com/photos/youngrobv/504186180/in/set-72157600203944983/" TargetMode="External"/><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flickr.com/photos/youngrobv/499492672/"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flickr.com/photos/youngrobv/sets/72157600203944983/" TargetMode="External"/><Relationship Id="rId2" Type="http://schemas.openxmlformats.org/officeDocument/2006/relationships/slide" Target="../slides/slide77.xml"/><Relationship Id="rId1" Type="http://schemas.openxmlformats.org/officeDocument/2006/relationships/notesMaster" Target="../notesMasters/notesMaster1.xml"/><Relationship Id="rId4" Type="http://schemas.openxmlformats.org/officeDocument/2006/relationships/hyperlink" Target="http://www.flickr.com/photos/youngrobv/529509980/"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l" rtl="0">
              <a:buClr>
                <a:prstClr val="black"/>
              </a:buClr>
            </a:pPr>
            <a:fld id="{FE552896-8B77-4208-AD4C-29DDDEE6D7E5}" type="slidenum">
              <a:rPr lang="en-US" altLang="en-US">
                <a:solidFill>
                  <a:prstClr val="black"/>
                </a:solidFill>
              </a:rPr>
              <a:pPr algn="l" rtl="0">
                <a:buClr>
                  <a:prstClr val="black"/>
                </a:buClr>
              </a:pPr>
              <a:t>53</a:t>
            </a:fld>
            <a:endParaRPr lang="en-US" altLang="en-US">
              <a:solidFill>
                <a:prstClr val="black"/>
              </a:solidFill>
            </a:endParaRPr>
          </a:p>
        </p:txBody>
      </p:sp>
      <p:sp>
        <p:nvSpPr>
          <p:cNvPr id="360450" name="Rectangle 2"/>
          <p:cNvSpPr>
            <a:spLocks noGrp="1" noRot="1" noChangeAspect="1" noChangeArrowheads="1" noTextEdit="1"/>
          </p:cNvSpPr>
          <p:nvPr>
            <p:ph type="sldImg"/>
          </p:nvPr>
        </p:nvSpPr>
        <p:spPr>
          <a:ln/>
        </p:spPr>
      </p:sp>
      <p:sp>
        <p:nvSpPr>
          <p:cNvPr id="360451" name="Rectangle 3"/>
          <p:cNvSpPr>
            <a:spLocks noGrp="1" noChangeArrowheads="1"/>
          </p:cNvSpPr>
          <p:nvPr>
            <p:ph type="body" idx="1"/>
          </p:nvPr>
        </p:nvSpPr>
        <p:spPr>
          <a:xfrm>
            <a:off x="685800" y="4343400"/>
            <a:ext cx="5486400" cy="4114800"/>
          </a:xfrm>
        </p:spPr>
        <p:txBody>
          <a:bodyPr/>
          <a:lstStyle/>
          <a:p>
            <a:pPr algn="l" rtl="0"/>
            <a:r>
              <a:rPr lang="en-US" altLang="en-US" b="1">
                <a:cs typeface="Times New Roman" pitchFamily="18" charset="0"/>
              </a:rPr>
              <a:t>5/10/2008</a:t>
            </a:r>
          </a:p>
          <a:p>
            <a:pPr algn="l" rtl="0"/>
            <a:endParaRPr lang="en-US" altLang="en-US" b="1"/>
          </a:p>
        </p:txBody>
      </p:sp>
    </p:spTree>
    <p:extLst>
      <p:ext uri="{BB962C8B-B14F-4D97-AF65-F5344CB8AC3E}">
        <p14:creationId xmlns:p14="http://schemas.microsoft.com/office/powerpoint/2010/main" val="5539023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Two well preserved Homa capitals have been placed along the 'Army Road' walkway behind the Gate of all Nations. These Griffins have become an icon for Persepolis, if not Iran. </a:t>
            </a:r>
          </a:p>
          <a:p>
            <a:pPr eaLnBrk="1" hangingPunct="1">
              <a:spcBef>
                <a:spcPct val="0"/>
              </a:spcBef>
            </a:pPr>
            <a:endParaRPr lang="en-US" altLang="en-US" smtClean="0"/>
          </a:p>
        </p:txBody>
      </p:sp>
      <p:sp>
        <p:nvSpPr>
          <p:cNvPr id="368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F133A905-BB6D-4129-9753-814B306ED5B4}" type="slidenum">
              <a:rPr lang="en-US">
                <a:solidFill>
                  <a:prstClr val="black"/>
                </a:solidFill>
              </a:rPr>
              <a:pPr>
                <a:defRPr/>
              </a:pPr>
              <a:t>79</a:t>
            </a:fld>
            <a:endParaRPr lang="en-US">
              <a:solidFill>
                <a:prstClr val="black"/>
              </a:solidFill>
            </a:endParaRPr>
          </a:p>
        </p:txBody>
      </p:sp>
    </p:spTree>
    <p:extLst>
      <p:ext uri="{BB962C8B-B14F-4D97-AF65-F5344CB8AC3E}">
        <p14:creationId xmlns:p14="http://schemas.microsoft.com/office/powerpoint/2010/main" val="10167377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A good view of the Gate of all Nations from the 'Plaza of the Army' between it and Artaxerxes III's </a:t>
            </a:r>
            <a:r>
              <a:rPr lang="en-US" altLang="en-US" smtClean="0">
                <a:hlinkClick r:id="rId3"/>
              </a:rPr>
              <a:t>Unfinished Gate</a:t>
            </a:r>
            <a:r>
              <a:rPr lang="en-US" altLang="en-US" smtClean="0"/>
              <a:t>, north of </a:t>
            </a:r>
            <a:r>
              <a:rPr lang="en-US" altLang="en-US" smtClean="0">
                <a:hlinkClick r:id="rId4"/>
              </a:rPr>
              <a:t>Apadana</a:t>
            </a:r>
            <a:r>
              <a:rPr lang="en-US" altLang="en-US" smtClean="0"/>
              <a:t>. </a:t>
            </a:r>
          </a:p>
        </p:txBody>
      </p:sp>
      <p:sp>
        <p:nvSpPr>
          <p:cNvPr id="378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BE131EFD-DBB1-4DB4-BF15-A4E888886509}" type="slidenum">
              <a:rPr lang="en-US">
                <a:solidFill>
                  <a:prstClr val="black"/>
                </a:solidFill>
              </a:rPr>
              <a:pPr>
                <a:defRPr/>
              </a:pPr>
              <a:t>80</a:t>
            </a:fld>
            <a:endParaRPr lang="en-US">
              <a:solidFill>
                <a:prstClr val="black"/>
              </a:solidFill>
            </a:endParaRPr>
          </a:p>
        </p:txBody>
      </p:sp>
    </p:spTree>
    <p:extLst>
      <p:ext uri="{BB962C8B-B14F-4D97-AF65-F5344CB8AC3E}">
        <p14:creationId xmlns:p14="http://schemas.microsoft.com/office/powerpoint/2010/main" val="24485638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The pair of unfinished bull headed </a:t>
            </a:r>
            <a:r>
              <a:rPr lang="en-US" altLang="en-US" smtClean="0">
                <a:hlinkClick r:id="rId3"/>
              </a:rPr>
              <a:t>lamassu</a:t>
            </a:r>
            <a:r>
              <a:rPr lang="en-US" altLang="en-US" smtClean="0"/>
              <a:t> is all that remains of the 'Unfinished Gate'. Started by </a:t>
            </a:r>
            <a:r>
              <a:rPr lang="en-US" altLang="en-US" smtClean="0">
                <a:hlinkClick r:id="rId4"/>
              </a:rPr>
              <a:t>Artaxerxes III</a:t>
            </a:r>
            <a:r>
              <a:rPr lang="en-US" altLang="en-US" smtClean="0"/>
              <a:t>, continued by Artaxerxes IV and </a:t>
            </a:r>
            <a:r>
              <a:rPr lang="en-US" altLang="en-US" smtClean="0">
                <a:hlinkClick r:id="rId5"/>
              </a:rPr>
              <a:t>Darius III</a:t>
            </a:r>
            <a:r>
              <a:rPr lang="en-US" altLang="en-US" smtClean="0"/>
              <a:t>, and permanently interrupted by Alexander, this gate was placed directly after the 'Army Road' so that the visitors would have proceeded through it towards to Throne Hall</a:t>
            </a:r>
          </a:p>
        </p:txBody>
      </p:sp>
      <p:sp>
        <p:nvSpPr>
          <p:cNvPr id="389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E473D4EA-ECA8-47B6-A715-FDA24BB6BA32}" type="slidenum">
              <a:rPr lang="en-US">
                <a:solidFill>
                  <a:prstClr val="black"/>
                </a:solidFill>
              </a:rPr>
              <a:pPr>
                <a:defRPr/>
              </a:pPr>
              <a:t>81</a:t>
            </a:fld>
            <a:endParaRPr lang="en-US">
              <a:solidFill>
                <a:prstClr val="black"/>
              </a:solidFill>
            </a:endParaRPr>
          </a:p>
        </p:txBody>
      </p:sp>
    </p:spTree>
    <p:extLst>
      <p:ext uri="{BB962C8B-B14F-4D97-AF65-F5344CB8AC3E}">
        <p14:creationId xmlns:p14="http://schemas.microsoft.com/office/powerpoint/2010/main" val="6001713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Detail of the north-western bull statue guarding the </a:t>
            </a:r>
            <a:r>
              <a:rPr lang="en-US" altLang="en-US" smtClean="0">
                <a:hlinkClick r:id="rId3"/>
              </a:rPr>
              <a:t>Throne Hall</a:t>
            </a:r>
            <a:r>
              <a:rPr lang="en-US" altLang="en-US" smtClean="0"/>
              <a:t> of </a:t>
            </a:r>
            <a:r>
              <a:rPr lang="en-US" altLang="en-US" smtClean="0">
                <a:hlinkClick r:id="rId4"/>
              </a:rPr>
              <a:t>Persepolis</a:t>
            </a:r>
            <a:r>
              <a:rPr lang="en-US" altLang="en-US" smtClean="0"/>
              <a:t>. </a:t>
            </a:r>
            <a:br>
              <a:rPr lang="en-US" altLang="en-US" smtClean="0"/>
            </a:br>
            <a:endParaRPr lang="en-US" altLang="en-US" smtClean="0"/>
          </a:p>
        </p:txBody>
      </p:sp>
      <p:sp>
        <p:nvSpPr>
          <p:cNvPr id="440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AE4D52AA-0B10-4F0B-8470-48095E606B3E}" type="slidenum">
              <a:rPr lang="en-US">
                <a:solidFill>
                  <a:prstClr val="black"/>
                </a:solidFill>
              </a:rPr>
              <a:pPr>
                <a:defRPr/>
              </a:pPr>
              <a:t>82</a:t>
            </a:fld>
            <a:endParaRPr lang="en-US">
              <a:solidFill>
                <a:prstClr val="black"/>
              </a:solidFill>
            </a:endParaRPr>
          </a:p>
        </p:txBody>
      </p:sp>
    </p:spTree>
    <p:extLst>
      <p:ext uri="{BB962C8B-B14F-4D97-AF65-F5344CB8AC3E}">
        <p14:creationId xmlns:p14="http://schemas.microsoft.com/office/powerpoint/2010/main" val="30578657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Detail of a southern portal with the king, Xerxes receiving officials outsid the frame. A servant with a fly swatter and </a:t>
            </a:r>
            <a:r>
              <a:rPr lang="en-US" altLang="en-US" smtClean="0">
                <a:hlinkClick r:id="rId3"/>
              </a:rPr>
              <a:t>outside the frame</a:t>
            </a:r>
            <a:r>
              <a:rPr lang="en-US" altLang="en-US" smtClean="0"/>
              <a:t> are a weapons aid and a guard. </a:t>
            </a:r>
          </a:p>
          <a:p>
            <a:pPr eaLnBrk="1" hangingPunct="1"/>
            <a:endParaRPr lang="en-US" altLang="en-US" smtClean="0"/>
          </a:p>
        </p:txBody>
      </p:sp>
      <p:sp>
        <p:nvSpPr>
          <p:cNvPr id="4" name="Slide Number Placeholder 3"/>
          <p:cNvSpPr>
            <a:spLocks noGrp="1"/>
          </p:cNvSpPr>
          <p:nvPr>
            <p:ph type="sldNum" sz="quarter" idx="5"/>
          </p:nvPr>
        </p:nvSpPr>
        <p:spPr/>
        <p:txBody>
          <a:bodyPr/>
          <a:lstStyle/>
          <a:p>
            <a:pPr>
              <a:defRPr/>
            </a:pPr>
            <a:fld id="{2A71B24D-2110-445C-85EA-3F5B6C53001F}" type="slidenum">
              <a:rPr lang="en-US">
                <a:solidFill>
                  <a:prstClr val="black"/>
                </a:solidFill>
              </a:rPr>
              <a:pPr>
                <a:defRPr/>
              </a:pPr>
              <a:t>83</a:t>
            </a:fld>
            <a:endParaRPr lang="en-US">
              <a:solidFill>
                <a:prstClr val="black"/>
              </a:solidFill>
            </a:endParaRPr>
          </a:p>
        </p:txBody>
      </p:sp>
    </p:spTree>
    <p:extLst>
      <p:ext uri="{BB962C8B-B14F-4D97-AF65-F5344CB8AC3E}">
        <p14:creationId xmlns:p14="http://schemas.microsoft.com/office/powerpoint/2010/main" val="12594847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The staircase to the Tripylon, which is presumed to have functioned as the Council Hall. It features a central room with a portal each to the </a:t>
            </a:r>
            <a:r>
              <a:rPr lang="en-US" altLang="en-US" smtClean="0">
                <a:hlinkClick r:id="rId3"/>
              </a:rPr>
              <a:t>Apadana</a:t>
            </a:r>
            <a:r>
              <a:rPr lang="en-US" altLang="en-US" smtClean="0"/>
              <a:t>, the </a:t>
            </a:r>
            <a:r>
              <a:rPr lang="en-US" altLang="en-US" smtClean="0">
                <a:hlinkClick r:id="rId4"/>
              </a:rPr>
              <a:t>Palace of Xerxes</a:t>
            </a:r>
            <a:r>
              <a:rPr lang="en-US" altLang="en-US" smtClean="0"/>
              <a:t> and the </a:t>
            </a:r>
            <a:r>
              <a:rPr lang="en-US" altLang="en-US" smtClean="0">
                <a:hlinkClick r:id="rId5"/>
              </a:rPr>
              <a:t>Palace of Darius</a:t>
            </a:r>
            <a:r>
              <a:rPr lang="en-US" altLang="en-US" smtClean="0"/>
              <a:t> as well as the </a:t>
            </a:r>
            <a:r>
              <a:rPr lang="en-US" altLang="en-US" smtClean="0">
                <a:hlinkClick r:id="rId6"/>
              </a:rPr>
              <a:t>Harem</a:t>
            </a:r>
            <a:r>
              <a:rPr lang="en-US" altLang="en-US" smtClean="0"/>
              <a:t>. These three portals, or gates explain its Tripylon, or 'Triple Gate' name. For this reason some argue the Tripylon was little more than a corridor.</a:t>
            </a:r>
            <a:br>
              <a:rPr lang="en-US" altLang="en-US" smtClean="0"/>
            </a:br>
            <a:r>
              <a:rPr lang="en-US" altLang="en-US" smtClean="0"/>
              <a:t/>
            </a:r>
            <a:br>
              <a:rPr lang="en-US" altLang="en-US" smtClean="0"/>
            </a:br>
            <a:r>
              <a:rPr lang="en-US" altLang="en-US" smtClean="0"/>
              <a:t>The construction date is equally contested, with most agreeing that is was built by Xerxes after the Apadana and the Throne Hall</a:t>
            </a:r>
          </a:p>
        </p:txBody>
      </p:sp>
      <p:sp>
        <p:nvSpPr>
          <p:cNvPr id="4" name="Slide Number Placeholder 3"/>
          <p:cNvSpPr>
            <a:spLocks noGrp="1"/>
          </p:cNvSpPr>
          <p:nvPr>
            <p:ph type="sldNum" sz="quarter" idx="5"/>
          </p:nvPr>
        </p:nvSpPr>
        <p:spPr/>
        <p:txBody>
          <a:bodyPr/>
          <a:lstStyle/>
          <a:p>
            <a:pPr>
              <a:defRPr/>
            </a:pPr>
            <a:fld id="{78E8829B-4D0B-44F4-A2A6-A470688E4B01}" type="slidenum">
              <a:rPr lang="en-US">
                <a:solidFill>
                  <a:prstClr val="black"/>
                </a:solidFill>
              </a:rPr>
              <a:pPr>
                <a:defRPr/>
              </a:pPr>
              <a:t>84</a:t>
            </a:fld>
            <a:endParaRPr lang="en-US">
              <a:solidFill>
                <a:prstClr val="black"/>
              </a:solidFill>
            </a:endParaRPr>
          </a:p>
        </p:txBody>
      </p:sp>
    </p:spTree>
    <p:extLst>
      <p:ext uri="{BB962C8B-B14F-4D97-AF65-F5344CB8AC3E}">
        <p14:creationId xmlns:p14="http://schemas.microsoft.com/office/powerpoint/2010/main" val="39015120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The north side of the Tripylon has a lavishly decorated staircase, which is protected by the same cover as the Apadana Staircase next to it. It makes sense to protect this priceless heritage, but it doesn't help taking photographs, so I resorted again to the remote flash, except that after placing it, I composed wider and didn't notice the flash unit itself came in shot... </a:t>
            </a:r>
          </a:p>
          <a:p>
            <a:pPr eaLnBrk="1" hangingPunct="1"/>
            <a:endParaRPr lang="en-US" altLang="en-US" smtClean="0"/>
          </a:p>
        </p:txBody>
      </p:sp>
      <p:sp>
        <p:nvSpPr>
          <p:cNvPr id="4" name="Slide Number Placeholder 3"/>
          <p:cNvSpPr>
            <a:spLocks noGrp="1"/>
          </p:cNvSpPr>
          <p:nvPr>
            <p:ph type="sldNum" sz="quarter" idx="5"/>
          </p:nvPr>
        </p:nvSpPr>
        <p:spPr/>
        <p:txBody>
          <a:bodyPr/>
          <a:lstStyle/>
          <a:p>
            <a:pPr>
              <a:defRPr/>
            </a:pPr>
            <a:fld id="{C636E591-B988-4E31-81D6-98BCECF3F457}" type="slidenum">
              <a:rPr lang="en-US">
                <a:solidFill>
                  <a:prstClr val="black"/>
                </a:solidFill>
              </a:rPr>
              <a:pPr>
                <a:defRPr/>
              </a:pPr>
              <a:t>85</a:t>
            </a:fld>
            <a:endParaRPr lang="en-US">
              <a:solidFill>
                <a:prstClr val="black"/>
              </a:solidFill>
            </a:endParaRPr>
          </a:p>
        </p:txBody>
      </p:sp>
    </p:spTree>
    <p:extLst>
      <p:ext uri="{BB962C8B-B14F-4D97-AF65-F5344CB8AC3E}">
        <p14:creationId xmlns:p14="http://schemas.microsoft.com/office/powerpoint/2010/main" val="33357855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The Now Ruz motif of the lion attacking the bull, representing fire and earth respectively. Persepolis was originally built to celebrate the Persian New Year, </a:t>
            </a:r>
            <a:r>
              <a:rPr lang="en-US" altLang="en-US" i="1" smtClean="0"/>
              <a:t>Now Ruz</a:t>
            </a:r>
            <a:r>
              <a:rPr lang="en-US" altLang="en-US" smtClean="0"/>
              <a:t>.</a:t>
            </a:r>
            <a:br>
              <a:rPr lang="en-US" altLang="en-US" smtClean="0"/>
            </a:br>
            <a:r>
              <a:rPr lang="en-US" altLang="en-US" smtClean="0"/>
              <a:t/>
            </a:r>
            <a:br>
              <a:rPr lang="en-US" altLang="en-US" smtClean="0"/>
            </a:br>
            <a:r>
              <a:rPr lang="en-US" altLang="en-US" smtClean="0"/>
              <a:t>And, yes I'm still getting the hang of balancing the </a:t>
            </a:r>
            <a:r>
              <a:rPr lang="en-US" altLang="en-US" smtClean="0">
                <a:hlinkClick r:id="rId3"/>
              </a:rPr>
              <a:t>remote flash</a:t>
            </a:r>
            <a:r>
              <a:rPr lang="en-US" altLang="en-US" smtClean="0"/>
              <a:t>, but at least the picture is sharp!</a:t>
            </a:r>
            <a:br>
              <a:rPr lang="en-US" altLang="en-US" smtClean="0"/>
            </a:br>
            <a:endParaRPr lang="en-US" altLang="en-US" smtClean="0"/>
          </a:p>
        </p:txBody>
      </p:sp>
      <p:sp>
        <p:nvSpPr>
          <p:cNvPr id="4" name="Slide Number Placeholder 3"/>
          <p:cNvSpPr>
            <a:spLocks noGrp="1"/>
          </p:cNvSpPr>
          <p:nvPr>
            <p:ph type="sldNum" sz="quarter" idx="5"/>
          </p:nvPr>
        </p:nvSpPr>
        <p:spPr/>
        <p:txBody>
          <a:bodyPr/>
          <a:lstStyle/>
          <a:p>
            <a:pPr>
              <a:defRPr/>
            </a:pPr>
            <a:fld id="{E6E255B4-6A00-47D9-9A87-B6AA44EA2934}" type="slidenum">
              <a:rPr lang="en-US">
                <a:solidFill>
                  <a:prstClr val="black"/>
                </a:solidFill>
              </a:rPr>
              <a:pPr>
                <a:defRPr/>
              </a:pPr>
              <a:t>86</a:t>
            </a:fld>
            <a:endParaRPr lang="en-US">
              <a:solidFill>
                <a:prstClr val="black"/>
              </a:solidFill>
            </a:endParaRPr>
          </a:p>
        </p:txBody>
      </p:sp>
    </p:spTree>
    <p:extLst>
      <p:ext uri="{BB962C8B-B14F-4D97-AF65-F5344CB8AC3E}">
        <p14:creationId xmlns:p14="http://schemas.microsoft.com/office/powerpoint/2010/main" val="5057575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Detail of the Trypilion Staircase, showing the Now Ruz lion's bite in close up.</a:t>
            </a:r>
            <a:br>
              <a:rPr lang="en-US" altLang="en-US" smtClean="0"/>
            </a:br>
            <a:endParaRPr lang="en-US" altLang="en-US" smtClean="0"/>
          </a:p>
        </p:txBody>
      </p:sp>
      <p:sp>
        <p:nvSpPr>
          <p:cNvPr id="4" name="Slide Number Placeholder 3"/>
          <p:cNvSpPr>
            <a:spLocks noGrp="1"/>
          </p:cNvSpPr>
          <p:nvPr>
            <p:ph type="sldNum" sz="quarter" idx="5"/>
          </p:nvPr>
        </p:nvSpPr>
        <p:spPr/>
        <p:txBody>
          <a:bodyPr/>
          <a:lstStyle/>
          <a:p>
            <a:pPr>
              <a:defRPr/>
            </a:pPr>
            <a:fld id="{EE75BB7C-11B5-411B-9F87-87D6E7479F98}" type="slidenum">
              <a:rPr lang="en-US">
                <a:solidFill>
                  <a:prstClr val="black"/>
                </a:solidFill>
              </a:rPr>
              <a:pPr>
                <a:defRPr/>
              </a:pPr>
              <a:t>87</a:t>
            </a:fld>
            <a:endParaRPr lang="en-US">
              <a:solidFill>
                <a:prstClr val="black"/>
              </a:solidFill>
            </a:endParaRPr>
          </a:p>
        </p:txBody>
      </p:sp>
    </p:spTree>
    <p:extLst>
      <p:ext uri="{BB962C8B-B14F-4D97-AF65-F5344CB8AC3E}">
        <p14:creationId xmlns:p14="http://schemas.microsoft.com/office/powerpoint/2010/main" val="17837963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Apart from the lion and bull reliefs, the northern Tripylon Staircase is also engraved with rows of protective soldiers. These spear bearing soldiers were called the 'Immortals', numbering always exactly 10,000. The immediate replacement of the loss of any soldier, gave rise to this collective name. </a:t>
            </a:r>
          </a:p>
          <a:p>
            <a:pPr eaLnBrk="1" hangingPunct="1"/>
            <a:endParaRPr lang="en-US" altLang="en-US" smtClean="0"/>
          </a:p>
        </p:txBody>
      </p:sp>
      <p:sp>
        <p:nvSpPr>
          <p:cNvPr id="4" name="Slide Number Placeholder 3"/>
          <p:cNvSpPr>
            <a:spLocks noGrp="1"/>
          </p:cNvSpPr>
          <p:nvPr>
            <p:ph type="sldNum" sz="quarter" idx="5"/>
          </p:nvPr>
        </p:nvSpPr>
        <p:spPr/>
        <p:txBody>
          <a:bodyPr/>
          <a:lstStyle/>
          <a:p>
            <a:pPr>
              <a:defRPr/>
            </a:pPr>
            <a:fld id="{19798D56-2FA1-4276-B316-16D92986A53F}" type="slidenum">
              <a:rPr lang="en-US">
                <a:solidFill>
                  <a:prstClr val="black"/>
                </a:solidFill>
              </a:rPr>
              <a:pPr>
                <a:defRPr/>
              </a:pPr>
              <a:t>88</a:t>
            </a:fld>
            <a:endParaRPr lang="en-US">
              <a:solidFill>
                <a:prstClr val="black"/>
              </a:solidFill>
            </a:endParaRPr>
          </a:p>
        </p:txBody>
      </p:sp>
    </p:spTree>
    <p:extLst>
      <p:ext uri="{BB962C8B-B14F-4D97-AF65-F5344CB8AC3E}">
        <p14:creationId xmlns:p14="http://schemas.microsoft.com/office/powerpoint/2010/main" val="14955417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As you walk from the parking lot to the Persepolis site, you are immediately struck by the 450 metre wide, 125,000 square metre terrace on which Persepolis is built. Partially constructed, partially cut from Kuh-e Rahmet - the Mountain of Mercy' - the height of the terrace reaches 18 meters on the side facing us.</a:t>
            </a:r>
            <a:br>
              <a:rPr lang="en-US" altLang="en-US" smtClean="0"/>
            </a:br>
            <a:r>
              <a:rPr lang="en-US" altLang="en-US" smtClean="0"/>
              <a:t/>
            </a:r>
            <a:br>
              <a:rPr lang="en-US" altLang="en-US" smtClean="0"/>
            </a:br>
            <a:r>
              <a:rPr lang="en-US" altLang="en-US" smtClean="0"/>
              <a:t>The terrace rock blocks are joined together with metal staples, the first such use in construction. Complex water delivery and sewerage tunnels lace the solid fillings of the terrace, with a large water tank hiding in the eastern foot of the mountain. </a:t>
            </a:r>
          </a:p>
          <a:p>
            <a:pPr eaLnBrk="1" hangingPunct="1">
              <a:spcBef>
                <a:spcPct val="0"/>
              </a:spcBef>
            </a:pPr>
            <a:endParaRPr lang="en-US" altLang="en-US" smtClean="0"/>
          </a:p>
        </p:txBody>
      </p:sp>
      <p:sp>
        <p:nvSpPr>
          <p:cNvPr id="256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86EF260F-0504-4486-A775-85533B2B5F63}" type="slidenum">
              <a:rPr lang="en-US">
                <a:solidFill>
                  <a:prstClr val="black"/>
                </a:solidFill>
              </a:rPr>
              <a:pPr>
                <a:defRPr/>
              </a:pPr>
              <a:t>70</a:t>
            </a:fld>
            <a:endParaRPr lang="en-US">
              <a:solidFill>
                <a:prstClr val="black"/>
              </a:solidFill>
            </a:endParaRPr>
          </a:p>
        </p:txBody>
      </p:sp>
    </p:spTree>
    <p:extLst>
      <p:ext uri="{BB962C8B-B14F-4D97-AF65-F5344CB8AC3E}">
        <p14:creationId xmlns:p14="http://schemas.microsoft.com/office/powerpoint/2010/main" val="42248224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Close up of the Tripylon Staircase, showing the alignment of the </a:t>
            </a:r>
            <a:r>
              <a:rPr lang="en-US" altLang="en-US" i="1" smtClean="0"/>
              <a:t>Immortals</a:t>
            </a:r>
            <a:r>
              <a:rPr lang="en-US" altLang="en-US" smtClean="0"/>
              <a:t>. </a:t>
            </a:r>
          </a:p>
          <a:p>
            <a:pPr eaLnBrk="1" hangingPunct="1"/>
            <a:endParaRPr lang="en-US" altLang="en-US" smtClean="0"/>
          </a:p>
        </p:txBody>
      </p:sp>
      <p:sp>
        <p:nvSpPr>
          <p:cNvPr id="4" name="Slide Number Placeholder 3"/>
          <p:cNvSpPr>
            <a:spLocks noGrp="1"/>
          </p:cNvSpPr>
          <p:nvPr>
            <p:ph type="sldNum" sz="quarter" idx="5"/>
          </p:nvPr>
        </p:nvSpPr>
        <p:spPr/>
        <p:txBody>
          <a:bodyPr/>
          <a:lstStyle/>
          <a:p>
            <a:pPr>
              <a:defRPr/>
            </a:pPr>
            <a:fld id="{09C7C02A-9415-42A4-8534-7908A03118EE}" type="slidenum">
              <a:rPr lang="en-US">
                <a:solidFill>
                  <a:prstClr val="black"/>
                </a:solidFill>
              </a:rPr>
              <a:pPr>
                <a:defRPr/>
              </a:pPr>
              <a:t>89</a:t>
            </a:fld>
            <a:endParaRPr lang="en-US">
              <a:solidFill>
                <a:prstClr val="black"/>
              </a:solidFill>
            </a:endParaRPr>
          </a:p>
        </p:txBody>
      </p:sp>
    </p:spTree>
    <p:extLst>
      <p:ext uri="{BB962C8B-B14F-4D97-AF65-F5344CB8AC3E}">
        <p14:creationId xmlns:p14="http://schemas.microsoft.com/office/powerpoint/2010/main" val="17775315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After Xerxes' </a:t>
            </a:r>
            <a:r>
              <a:rPr lang="en-US" altLang="en-US" smtClean="0">
                <a:hlinkClick r:id="rId3"/>
              </a:rPr>
              <a:t>inscription</a:t>
            </a:r>
            <a:r>
              <a:rPr lang="en-US" altLang="en-US" smtClean="0"/>
              <a:t> on the southern wall, three lines of </a:t>
            </a:r>
            <a:r>
              <a:rPr lang="en-US" altLang="en-US" smtClean="0">
                <a:hlinkClick r:id="rId4"/>
              </a:rPr>
              <a:t>representatives</a:t>
            </a:r>
            <a:r>
              <a:rPr lang="en-US" altLang="en-US" smtClean="0"/>
              <a:t> bearing an ever greater </a:t>
            </a:r>
            <a:r>
              <a:rPr lang="en-US" altLang="en-US" smtClean="0">
                <a:hlinkClick r:id="rId5"/>
              </a:rPr>
              <a:t>variety of gifts</a:t>
            </a:r>
            <a:r>
              <a:rPr lang="en-US" altLang="en-US" smtClean="0"/>
              <a:t> for the King lead to the </a:t>
            </a:r>
            <a:r>
              <a:rPr lang="en-US" altLang="en-US" smtClean="0">
                <a:hlinkClick r:id="rId6"/>
              </a:rPr>
              <a:t>Apadana Staircase's steps</a:t>
            </a:r>
            <a:r>
              <a:rPr lang="en-US" altLang="en-US" smtClean="0"/>
              <a:t>. </a:t>
            </a:r>
          </a:p>
        </p:txBody>
      </p:sp>
      <p:sp>
        <p:nvSpPr>
          <p:cNvPr id="4" name="Slide Number Placeholder 3"/>
          <p:cNvSpPr>
            <a:spLocks noGrp="1"/>
          </p:cNvSpPr>
          <p:nvPr>
            <p:ph type="sldNum" sz="quarter" idx="5"/>
          </p:nvPr>
        </p:nvSpPr>
        <p:spPr/>
        <p:txBody>
          <a:bodyPr/>
          <a:lstStyle/>
          <a:p>
            <a:pPr>
              <a:defRPr/>
            </a:pPr>
            <a:fld id="{CAFBF78C-66A3-47F6-B53B-E974A804735F}" type="slidenum">
              <a:rPr lang="en-US">
                <a:solidFill>
                  <a:prstClr val="black"/>
                </a:solidFill>
              </a:rPr>
              <a:pPr>
                <a:defRPr/>
              </a:pPr>
              <a:t>90</a:t>
            </a:fld>
            <a:endParaRPr lang="en-US">
              <a:solidFill>
                <a:prstClr val="black"/>
              </a:solidFill>
            </a:endParaRPr>
          </a:p>
        </p:txBody>
      </p:sp>
    </p:spTree>
    <p:extLst>
      <p:ext uri="{BB962C8B-B14F-4D97-AF65-F5344CB8AC3E}">
        <p14:creationId xmlns:p14="http://schemas.microsoft.com/office/powerpoint/2010/main" val="26197452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At the </a:t>
            </a:r>
            <a:r>
              <a:rPr lang="en-US" altLang="en-US" smtClean="0">
                <a:hlinkClick r:id="rId3"/>
              </a:rPr>
              <a:t>Eastern Apadana Staircase</a:t>
            </a:r>
            <a:r>
              <a:rPr lang="en-US" altLang="en-US" smtClean="0"/>
              <a:t>'s steps, the three lines of representatives are reduced and a line of soldiers walks along the steps leading to the </a:t>
            </a:r>
            <a:r>
              <a:rPr lang="en-US" altLang="en-US" smtClean="0">
                <a:hlinkClick r:id="rId4"/>
              </a:rPr>
              <a:t>Apadana Hall</a:t>
            </a:r>
            <a:r>
              <a:rPr lang="en-US" altLang="en-US" smtClean="0"/>
              <a:t>. </a:t>
            </a:r>
          </a:p>
          <a:p>
            <a:pPr eaLnBrk="1" hangingPunct="1"/>
            <a:endParaRPr lang="en-US" altLang="en-US" smtClean="0"/>
          </a:p>
        </p:txBody>
      </p:sp>
      <p:sp>
        <p:nvSpPr>
          <p:cNvPr id="4" name="Slide Number Placeholder 3"/>
          <p:cNvSpPr>
            <a:spLocks noGrp="1"/>
          </p:cNvSpPr>
          <p:nvPr>
            <p:ph type="sldNum" sz="quarter" idx="5"/>
          </p:nvPr>
        </p:nvSpPr>
        <p:spPr/>
        <p:txBody>
          <a:bodyPr/>
          <a:lstStyle/>
          <a:p>
            <a:pPr>
              <a:defRPr/>
            </a:pPr>
            <a:fld id="{33796FF3-551F-4235-8A6E-3ABE925CD78D}" type="slidenum">
              <a:rPr lang="en-US">
                <a:solidFill>
                  <a:prstClr val="black"/>
                </a:solidFill>
              </a:rPr>
              <a:pPr>
                <a:defRPr/>
              </a:pPr>
              <a:t>91</a:t>
            </a:fld>
            <a:endParaRPr lang="en-US">
              <a:solidFill>
                <a:prstClr val="black"/>
              </a:solidFill>
            </a:endParaRPr>
          </a:p>
        </p:txBody>
      </p:sp>
    </p:spTree>
    <p:extLst>
      <p:ext uri="{BB962C8B-B14F-4D97-AF65-F5344CB8AC3E}">
        <p14:creationId xmlns:p14="http://schemas.microsoft.com/office/powerpoint/2010/main" val="8235037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Detail of the </a:t>
            </a:r>
            <a:r>
              <a:rPr lang="en-US" altLang="en-US" smtClean="0">
                <a:hlinkClick r:id="rId3"/>
              </a:rPr>
              <a:t>eastern Apadana Staircase</a:t>
            </a:r>
            <a:r>
              <a:rPr lang="en-US" altLang="en-US" smtClean="0"/>
              <a:t> showing Syrian </a:t>
            </a:r>
            <a:r>
              <a:rPr lang="en-US" altLang="en-US" smtClean="0">
                <a:hlinkClick r:id="rId4"/>
              </a:rPr>
              <a:t>representatives</a:t>
            </a:r>
            <a:r>
              <a:rPr lang="en-US" altLang="en-US" smtClean="0"/>
              <a:t> offering a ram to the King.</a:t>
            </a:r>
            <a:br>
              <a:rPr lang="en-US" altLang="en-US" smtClean="0"/>
            </a:br>
            <a:endParaRPr lang="en-US" altLang="en-US" smtClean="0"/>
          </a:p>
        </p:txBody>
      </p:sp>
      <p:sp>
        <p:nvSpPr>
          <p:cNvPr id="4" name="Slide Number Placeholder 3"/>
          <p:cNvSpPr>
            <a:spLocks noGrp="1"/>
          </p:cNvSpPr>
          <p:nvPr>
            <p:ph type="sldNum" sz="quarter" idx="5"/>
          </p:nvPr>
        </p:nvSpPr>
        <p:spPr/>
        <p:txBody>
          <a:bodyPr/>
          <a:lstStyle/>
          <a:p>
            <a:pPr>
              <a:defRPr/>
            </a:pPr>
            <a:fld id="{942CF5C7-6C3C-408D-B010-53C7905252BE}" type="slidenum">
              <a:rPr lang="en-US">
                <a:solidFill>
                  <a:prstClr val="black"/>
                </a:solidFill>
              </a:rPr>
              <a:pPr>
                <a:defRPr/>
              </a:pPr>
              <a:t>92</a:t>
            </a:fld>
            <a:endParaRPr lang="en-US">
              <a:solidFill>
                <a:prstClr val="black"/>
              </a:solidFill>
            </a:endParaRPr>
          </a:p>
        </p:txBody>
      </p:sp>
    </p:spTree>
    <p:extLst>
      <p:ext uri="{BB962C8B-B14F-4D97-AF65-F5344CB8AC3E}">
        <p14:creationId xmlns:p14="http://schemas.microsoft.com/office/powerpoint/2010/main" val="28180493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Detail of the </a:t>
            </a:r>
            <a:r>
              <a:rPr lang="en-US" altLang="en-US" smtClean="0">
                <a:hlinkClick r:id="rId3"/>
              </a:rPr>
              <a:t>eastern Apadana Staircase</a:t>
            </a:r>
            <a:r>
              <a:rPr lang="en-US" altLang="en-US" smtClean="0"/>
              <a:t> showing Lydian </a:t>
            </a:r>
            <a:r>
              <a:rPr lang="en-US" altLang="en-US" smtClean="0">
                <a:hlinkClick r:id="rId4"/>
              </a:rPr>
              <a:t>representatives</a:t>
            </a:r>
            <a:r>
              <a:rPr lang="en-US" altLang="en-US" smtClean="0"/>
              <a:t> bring among other gifts a pitcher with </a:t>
            </a:r>
            <a:r>
              <a:rPr lang="en-US" altLang="en-US" smtClean="0">
                <a:hlinkClick r:id="rId5"/>
              </a:rPr>
              <a:t>Homa</a:t>
            </a:r>
            <a:r>
              <a:rPr lang="en-US" altLang="en-US" smtClean="0"/>
              <a:t> shaped handles. </a:t>
            </a:r>
          </a:p>
        </p:txBody>
      </p:sp>
      <p:sp>
        <p:nvSpPr>
          <p:cNvPr id="4" name="Slide Number Placeholder 3"/>
          <p:cNvSpPr>
            <a:spLocks noGrp="1"/>
          </p:cNvSpPr>
          <p:nvPr>
            <p:ph type="sldNum" sz="quarter" idx="5"/>
          </p:nvPr>
        </p:nvSpPr>
        <p:spPr/>
        <p:txBody>
          <a:bodyPr/>
          <a:lstStyle/>
          <a:p>
            <a:pPr>
              <a:defRPr/>
            </a:pPr>
            <a:fld id="{5D2F7E8F-E118-4930-82BA-9C0428373523}" type="slidenum">
              <a:rPr lang="en-US">
                <a:solidFill>
                  <a:prstClr val="black"/>
                </a:solidFill>
              </a:rPr>
              <a:pPr>
                <a:defRPr/>
              </a:pPr>
              <a:t>93</a:t>
            </a:fld>
            <a:endParaRPr lang="en-US">
              <a:solidFill>
                <a:prstClr val="black"/>
              </a:solidFill>
            </a:endParaRPr>
          </a:p>
        </p:txBody>
      </p:sp>
    </p:spTree>
    <p:extLst>
      <p:ext uri="{BB962C8B-B14F-4D97-AF65-F5344CB8AC3E}">
        <p14:creationId xmlns:p14="http://schemas.microsoft.com/office/powerpoint/2010/main" val="26915292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Clearly visible to the south of the Apadana is the Tachara, Darius' private palace. Its preservation is ascribed to Alexander's view that it was Xerxes who sacked Athens, while Darius remained, in the Greek view, above blame. </a:t>
            </a:r>
            <a:br>
              <a:rPr lang="en-US" altLang="en-US" smtClean="0"/>
            </a:br>
            <a:r>
              <a:rPr lang="en-US" altLang="en-US" smtClean="0"/>
              <a:t/>
            </a:r>
            <a:br>
              <a:rPr lang="en-US" altLang="en-US" smtClean="0"/>
            </a:br>
            <a:r>
              <a:rPr lang="en-US" altLang="en-US" smtClean="0"/>
              <a:t>Much of </a:t>
            </a:r>
            <a:r>
              <a:rPr lang="en-US" altLang="en-US" smtClean="0">
                <a:hlinkClick r:id="rId3"/>
              </a:rPr>
              <a:t>Alexander's burning of Persepolis</a:t>
            </a:r>
            <a:r>
              <a:rPr lang="en-US" altLang="en-US" smtClean="0"/>
              <a:t> is contradictory though, considering Xerxes was long dead by the time Alexander arrived, and even more dubious, as Alexander was not Greek, but Macedonian. </a:t>
            </a:r>
          </a:p>
          <a:p>
            <a:pPr eaLnBrk="1" hangingPunct="1"/>
            <a:r>
              <a:rPr lang="en-US" altLang="en-US" b="1" smtClean="0"/>
              <a:t>Comments</a:t>
            </a:r>
          </a:p>
          <a:p>
            <a:pPr eaLnBrk="1" hangingPunct="1"/>
            <a:endParaRPr lang="en-US" altLang="en-US" smtClean="0"/>
          </a:p>
        </p:txBody>
      </p:sp>
      <p:sp>
        <p:nvSpPr>
          <p:cNvPr id="4" name="Slide Number Placeholder 3"/>
          <p:cNvSpPr>
            <a:spLocks noGrp="1"/>
          </p:cNvSpPr>
          <p:nvPr>
            <p:ph type="sldNum" sz="quarter" idx="5"/>
          </p:nvPr>
        </p:nvSpPr>
        <p:spPr/>
        <p:txBody>
          <a:bodyPr/>
          <a:lstStyle/>
          <a:p>
            <a:pPr>
              <a:defRPr/>
            </a:pPr>
            <a:fld id="{0B608898-9E4C-4D32-8AD5-449F413845B1}" type="slidenum">
              <a:rPr lang="en-US">
                <a:solidFill>
                  <a:prstClr val="black"/>
                </a:solidFill>
              </a:rPr>
              <a:pPr>
                <a:defRPr/>
              </a:pPr>
              <a:t>94</a:t>
            </a:fld>
            <a:endParaRPr lang="en-US">
              <a:solidFill>
                <a:prstClr val="black"/>
              </a:solidFill>
            </a:endParaRPr>
          </a:p>
        </p:txBody>
      </p:sp>
    </p:spTree>
    <p:extLst>
      <p:ext uri="{BB962C8B-B14F-4D97-AF65-F5344CB8AC3E}">
        <p14:creationId xmlns:p14="http://schemas.microsoft.com/office/powerpoint/2010/main" val="41050608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The Hadish, or </a:t>
            </a:r>
            <a:r>
              <a:rPr lang="en-US" altLang="en-US" i="1" smtClean="0"/>
              <a:t>dwelling place</a:t>
            </a:r>
            <a:r>
              <a:rPr lang="en-US" altLang="en-US" smtClean="0"/>
              <a:t> was Xerxes' private palace seen here with its western staircase. The foundations in the foreground are liekly remains of connecting corridors.</a:t>
            </a:r>
            <a:br>
              <a:rPr lang="en-US" altLang="en-US" smtClean="0"/>
            </a:br>
            <a:r>
              <a:rPr lang="en-US" altLang="en-US" smtClean="0"/>
              <a:t/>
            </a:r>
            <a:br>
              <a:rPr lang="en-US" altLang="en-US" smtClean="0"/>
            </a:br>
            <a:r>
              <a:rPr lang="en-US" altLang="en-US" smtClean="0"/>
              <a:t>Hadish was the likely starting point of the fire that destroyed Persepolis. The complete destruction of a stone construction by fire is attributable to the Persians advanced use of steel staple-like braces to fasten the timber roof to the stone columns and mudbrick walls. As the roof collapsed it drew the walls and columns with it.</a:t>
            </a:r>
            <a:br>
              <a:rPr lang="en-US" altLang="en-US" smtClean="0"/>
            </a:br>
            <a:r>
              <a:rPr lang="en-US" altLang="en-US" smtClean="0"/>
              <a:t/>
            </a:r>
            <a:br>
              <a:rPr lang="en-US" altLang="en-US" smtClean="0"/>
            </a:br>
            <a:endParaRPr lang="en-US" altLang="en-US" smtClean="0"/>
          </a:p>
        </p:txBody>
      </p:sp>
      <p:sp>
        <p:nvSpPr>
          <p:cNvPr id="4" name="Slide Number Placeholder 3"/>
          <p:cNvSpPr>
            <a:spLocks noGrp="1"/>
          </p:cNvSpPr>
          <p:nvPr>
            <p:ph type="sldNum" sz="quarter" idx="5"/>
          </p:nvPr>
        </p:nvSpPr>
        <p:spPr/>
        <p:txBody>
          <a:bodyPr/>
          <a:lstStyle/>
          <a:p>
            <a:pPr>
              <a:defRPr/>
            </a:pPr>
            <a:fld id="{600A01BA-95A6-4B0A-8DC9-5B050F0C712E}" type="slidenum">
              <a:rPr lang="en-US">
                <a:solidFill>
                  <a:prstClr val="black"/>
                </a:solidFill>
              </a:rPr>
              <a:pPr>
                <a:defRPr/>
              </a:pPr>
              <a:t>95</a:t>
            </a:fld>
            <a:endParaRPr lang="en-US">
              <a:solidFill>
                <a:prstClr val="black"/>
              </a:solidFill>
            </a:endParaRPr>
          </a:p>
        </p:txBody>
      </p:sp>
    </p:spTree>
    <p:extLst>
      <p:ext uri="{BB962C8B-B14F-4D97-AF65-F5344CB8AC3E}">
        <p14:creationId xmlns:p14="http://schemas.microsoft.com/office/powerpoint/2010/main" val="41325745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View up the western steps of the southern staircase. The gift bearing representative reliefs are similar to those found on the Apadana staircase, giving more credence to the presumptive ceremonial use of the Tachara. </a:t>
            </a:r>
            <a:br>
              <a:rPr lang="en-US" altLang="en-US" smtClean="0"/>
            </a:br>
            <a:endParaRPr lang="en-US" altLang="en-US" smtClean="0"/>
          </a:p>
        </p:txBody>
      </p:sp>
      <p:sp>
        <p:nvSpPr>
          <p:cNvPr id="4" name="Slide Number Placeholder 3"/>
          <p:cNvSpPr>
            <a:spLocks noGrp="1"/>
          </p:cNvSpPr>
          <p:nvPr>
            <p:ph type="sldNum" sz="quarter" idx="5"/>
          </p:nvPr>
        </p:nvSpPr>
        <p:spPr/>
        <p:txBody>
          <a:bodyPr/>
          <a:lstStyle/>
          <a:p>
            <a:pPr>
              <a:defRPr/>
            </a:pPr>
            <a:fld id="{A6E8D280-85D5-4E82-B172-DC863B04D45E}" type="slidenum">
              <a:rPr lang="en-US">
                <a:solidFill>
                  <a:prstClr val="black"/>
                </a:solidFill>
              </a:rPr>
              <a:pPr>
                <a:defRPr/>
              </a:pPr>
              <a:t>96</a:t>
            </a:fld>
            <a:endParaRPr lang="en-US">
              <a:solidFill>
                <a:prstClr val="black"/>
              </a:solidFill>
            </a:endParaRPr>
          </a:p>
        </p:txBody>
      </p:sp>
    </p:spTree>
    <p:extLst>
      <p:ext uri="{BB962C8B-B14F-4D97-AF65-F5344CB8AC3E}">
        <p14:creationId xmlns:p14="http://schemas.microsoft.com/office/powerpoint/2010/main" val="39209507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View up the Hadish's western staircase. </a:t>
            </a:r>
          </a:p>
        </p:txBody>
      </p:sp>
      <p:sp>
        <p:nvSpPr>
          <p:cNvPr id="4" name="Slide Number Placeholder 3"/>
          <p:cNvSpPr>
            <a:spLocks noGrp="1"/>
          </p:cNvSpPr>
          <p:nvPr>
            <p:ph type="sldNum" sz="quarter" idx="5"/>
          </p:nvPr>
        </p:nvSpPr>
        <p:spPr/>
        <p:txBody>
          <a:bodyPr/>
          <a:lstStyle/>
          <a:p>
            <a:pPr>
              <a:defRPr/>
            </a:pPr>
            <a:fld id="{ADE7A644-7915-4CBE-8E56-48B8494B5CF0}" type="slidenum">
              <a:rPr lang="en-US">
                <a:solidFill>
                  <a:prstClr val="black"/>
                </a:solidFill>
              </a:rPr>
              <a:pPr>
                <a:defRPr/>
              </a:pPr>
              <a:t>97</a:t>
            </a:fld>
            <a:endParaRPr lang="en-US">
              <a:solidFill>
                <a:prstClr val="black"/>
              </a:solidFill>
            </a:endParaRPr>
          </a:p>
        </p:txBody>
      </p:sp>
    </p:spTree>
    <p:extLst>
      <p:ext uri="{BB962C8B-B14F-4D97-AF65-F5344CB8AC3E}">
        <p14:creationId xmlns:p14="http://schemas.microsoft.com/office/powerpoint/2010/main" val="28634364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View of </a:t>
            </a:r>
            <a:r>
              <a:rPr lang="en-US" altLang="en-US" smtClean="0">
                <a:hlinkClick r:id="rId3"/>
              </a:rPr>
              <a:t>Persepolis</a:t>
            </a:r>
            <a:r>
              <a:rPr lang="en-US" altLang="en-US" smtClean="0"/>
              <a:t> from the tomb of </a:t>
            </a:r>
            <a:r>
              <a:rPr lang="en-US" altLang="en-US" smtClean="0">
                <a:hlinkClick r:id="rId4"/>
              </a:rPr>
              <a:t>Artaxerxes II</a:t>
            </a:r>
            <a:r>
              <a:rPr lang="en-US" altLang="en-US" smtClean="0"/>
              <a:t> back down to the </a:t>
            </a:r>
            <a:r>
              <a:rPr lang="en-US" altLang="en-US" smtClean="0">
                <a:hlinkClick r:id="rId5"/>
              </a:rPr>
              <a:t>Throne Hall</a:t>
            </a:r>
            <a:r>
              <a:rPr lang="en-US" altLang="en-US" smtClean="0"/>
              <a:t>, aka 'The Hall of a Hundred Columns', with in the background ther columns of the </a:t>
            </a:r>
            <a:r>
              <a:rPr lang="en-US" altLang="en-US" smtClean="0">
                <a:hlinkClick r:id="rId6"/>
              </a:rPr>
              <a:t>Apadana.</a:t>
            </a:r>
            <a:r>
              <a:rPr lang="en-US" altLang="en-US" smtClean="0"/>
              <a:t/>
            </a:r>
            <a:br>
              <a:rPr lang="en-US" altLang="en-US" smtClean="0"/>
            </a:br>
            <a:r>
              <a:rPr lang="en-US" altLang="en-US" smtClean="0"/>
              <a:t/>
            </a:r>
            <a:br>
              <a:rPr lang="en-US" altLang="en-US" smtClean="0"/>
            </a:br>
            <a:endParaRPr lang="en-US" altLang="en-US" smtClean="0"/>
          </a:p>
        </p:txBody>
      </p:sp>
      <p:sp>
        <p:nvSpPr>
          <p:cNvPr id="4" name="Slide Number Placeholder 3"/>
          <p:cNvSpPr>
            <a:spLocks noGrp="1"/>
          </p:cNvSpPr>
          <p:nvPr>
            <p:ph type="sldNum" sz="quarter" idx="5"/>
          </p:nvPr>
        </p:nvSpPr>
        <p:spPr/>
        <p:txBody>
          <a:bodyPr/>
          <a:lstStyle/>
          <a:p>
            <a:pPr>
              <a:defRPr/>
            </a:pPr>
            <a:fld id="{7AFBF86E-0CBA-450A-B22A-ABDF1F63E95F}" type="slidenum">
              <a:rPr lang="en-US">
                <a:solidFill>
                  <a:prstClr val="black"/>
                </a:solidFill>
              </a:rPr>
              <a:pPr>
                <a:defRPr/>
              </a:pPr>
              <a:t>98</a:t>
            </a:fld>
            <a:endParaRPr lang="en-US">
              <a:solidFill>
                <a:prstClr val="black"/>
              </a:solidFill>
            </a:endParaRPr>
          </a:p>
        </p:txBody>
      </p:sp>
    </p:spTree>
    <p:extLst>
      <p:ext uri="{BB962C8B-B14F-4D97-AF65-F5344CB8AC3E}">
        <p14:creationId xmlns:p14="http://schemas.microsoft.com/office/powerpoint/2010/main" val="37065198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And so there it was the monumental Main Staircase, leading up the terrace to the Gate of all Nations. The stairs are relatively undecorated, and topped Ziggurat shaped edges, as seen in this shot. </a:t>
            </a:r>
          </a:p>
        </p:txBody>
      </p:sp>
      <p:sp>
        <p:nvSpPr>
          <p:cNvPr id="266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E378894F-7F89-4E2A-AE78-D88183A10076}" type="slidenum">
              <a:rPr lang="en-US">
                <a:solidFill>
                  <a:prstClr val="black"/>
                </a:solidFill>
              </a:rPr>
              <a:pPr>
                <a:defRPr/>
              </a:pPr>
              <a:t>72</a:t>
            </a:fld>
            <a:endParaRPr lang="en-US">
              <a:solidFill>
                <a:prstClr val="black"/>
              </a:solidFill>
            </a:endParaRPr>
          </a:p>
        </p:txBody>
      </p:sp>
    </p:spTree>
    <p:extLst>
      <p:ext uri="{BB962C8B-B14F-4D97-AF65-F5344CB8AC3E}">
        <p14:creationId xmlns:p14="http://schemas.microsoft.com/office/powerpoint/2010/main" val="15427958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7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View from the tomb of Artaxerxes II back down to the Treasury</a:t>
            </a:r>
          </a:p>
        </p:txBody>
      </p:sp>
      <p:sp>
        <p:nvSpPr>
          <p:cNvPr id="4" name="Slide Number Placeholder 3"/>
          <p:cNvSpPr>
            <a:spLocks noGrp="1"/>
          </p:cNvSpPr>
          <p:nvPr>
            <p:ph type="sldNum" sz="quarter" idx="5"/>
          </p:nvPr>
        </p:nvSpPr>
        <p:spPr/>
        <p:txBody>
          <a:bodyPr/>
          <a:lstStyle/>
          <a:p>
            <a:pPr>
              <a:defRPr/>
            </a:pPr>
            <a:fld id="{3DBE1807-87F2-4A60-BE77-D1FCC05010A1}" type="slidenum">
              <a:rPr lang="en-US">
                <a:solidFill>
                  <a:prstClr val="black"/>
                </a:solidFill>
              </a:rPr>
              <a:pPr>
                <a:defRPr/>
              </a:pPr>
              <a:t>99</a:t>
            </a:fld>
            <a:endParaRPr lang="en-US">
              <a:solidFill>
                <a:prstClr val="black"/>
              </a:solidFill>
            </a:endParaRPr>
          </a:p>
        </p:txBody>
      </p:sp>
    </p:spTree>
    <p:extLst>
      <p:ext uri="{BB962C8B-B14F-4D97-AF65-F5344CB8AC3E}">
        <p14:creationId xmlns:p14="http://schemas.microsoft.com/office/powerpoint/2010/main" val="18757150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rtl="0" eaLnBrk="1" hangingPunct="1"/>
            <a:fld id="{73DEBB9C-5A0A-4A8F-85C5-E4559D2FB985}" type="slidenum">
              <a:rPr lang="en-US" altLang="en-US">
                <a:solidFill>
                  <a:srgbClr val="000000"/>
                </a:solidFill>
              </a:rPr>
              <a:pPr algn="l" rtl="0" eaLnBrk="1" hangingPunct="1"/>
              <a:t>104</a:t>
            </a:fld>
            <a:endParaRPr lang="en-US" altLang="en-US">
              <a:solidFill>
                <a:srgbClr val="000000"/>
              </a:solidFill>
            </a:endParaRPr>
          </a:p>
        </p:txBody>
      </p:sp>
      <p:sp>
        <p:nvSpPr>
          <p:cNvPr id="209923" name="Rectangle 2"/>
          <p:cNvSpPr>
            <a:spLocks noGrp="1" noRot="1" noChangeAspect="1" noChangeArrowheads="1" noTextEdit="1"/>
          </p:cNvSpPr>
          <p:nvPr>
            <p:ph type="sldImg"/>
          </p:nvPr>
        </p:nvSpPr>
        <p:spPr>
          <a:solidFill>
            <a:srgbClr val="FFFFFF"/>
          </a:solidFill>
          <a:ln/>
        </p:spPr>
      </p:sp>
      <p:sp>
        <p:nvSpPr>
          <p:cNvPr id="209924" name="Rectangle 3"/>
          <p:cNvSpPr>
            <a:spLocks noGrp="1" noChangeArrowheads="1"/>
          </p:cNvSpPr>
          <p:nvPr>
            <p:ph type="body" idx="1"/>
          </p:nvPr>
        </p:nvSpPr>
        <p:spPr>
          <a:solidFill>
            <a:srgbClr val="FFFFFF"/>
          </a:solidFill>
          <a:ln>
            <a:solidFill>
              <a:srgbClr val="000000"/>
            </a:solidFill>
          </a:ln>
        </p:spPr>
        <p:txBody>
          <a:bodyPr/>
          <a:lstStyle/>
          <a:p>
            <a:pPr algn="l" rtl="0"/>
            <a:r>
              <a:rPr lang="en-US" altLang="en-US" dirty="0" smtClean="0"/>
              <a:t>Se </a:t>
            </a:r>
            <a:r>
              <a:rPr lang="en-US" altLang="en-US" dirty="0" err="1" smtClean="0"/>
              <a:t>construyó</a:t>
            </a:r>
            <a:r>
              <a:rPr lang="en-US" altLang="en-US" dirty="0" smtClean="0"/>
              <a:t> </a:t>
            </a:r>
            <a:r>
              <a:rPr lang="en-US" altLang="en-US" dirty="0" err="1" smtClean="0"/>
              <a:t>una</a:t>
            </a:r>
            <a:r>
              <a:rPr lang="en-US" altLang="en-US" dirty="0" smtClean="0"/>
              <a:t> </a:t>
            </a:r>
            <a:r>
              <a:rPr lang="en-US" altLang="en-US" dirty="0" err="1" smtClean="0"/>
              <a:t>sala</a:t>
            </a:r>
            <a:r>
              <a:rPr lang="en-US" altLang="en-US" dirty="0" smtClean="0"/>
              <a:t> de </a:t>
            </a:r>
            <a:r>
              <a:rPr lang="en-US" altLang="en-US" dirty="0" err="1" smtClean="0"/>
              <a:t>conciertos</a:t>
            </a:r>
            <a:r>
              <a:rPr lang="en-US" altLang="en-US" dirty="0" smtClean="0"/>
              <a:t> </a:t>
            </a:r>
            <a:r>
              <a:rPr lang="en-US" altLang="en-US" dirty="0" err="1" smtClean="0"/>
              <a:t>en</a:t>
            </a:r>
            <a:r>
              <a:rPr lang="en-US" altLang="en-US" dirty="0" smtClean="0"/>
              <a:t> el </a:t>
            </a:r>
            <a:r>
              <a:rPr lang="en-US" altLang="en-US" dirty="0" err="1" smtClean="0"/>
              <a:t>ágora</a:t>
            </a:r>
            <a:r>
              <a:rPr lang="en-US" altLang="en-US" dirty="0" smtClean="0"/>
              <a:t> </a:t>
            </a:r>
            <a:r>
              <a:rPr lang="en-US" altLang="en-US" dirty="0" err="1" smtClean="0"/>
              <a:t>durante</a:t>
            </a:r>
            <a:r>
              <a:rPr lang="en-US" altLang="en-US" dirty="0" smtClean="0"/>
              <a:t> la </a:t>
            </a:r>
            <a:r>
              <a:rPr lang="en-US" altLang="en-US" dirty="0" err="1" smtClean="0"/>
              <a:t>época</a:t>
            </a:r>
            <a:r>
              <a:rPr lang="en-US" altLang="en-US" dirty="0" smtClean="0"/>
              <a:t> </a:t>
            </a:r>
            <a:r>
              <a:rPr lang="en-US" altLang="en-US" dirty="0" err="1" smtClean="0"/>
              <a:t>romana</a:t>
            </a:r>
            <a:r>
              <a:rPr lang="en-US" altLang="en-US" dirty="0" smtClean="0"/>
              <a:t>. Durante </a:t>
            </a:r>
            <a:r>
              <a:rPr lang="en-US" altLang="en-US" dirty="0" err="1" smtClean="0"/>
              <a:t>este</a:t>
            </a:r>
            <a:r>
              <a:rPr lang="en-US" altLang="en-US" dirty="0" smtClean="0"/>
              <a:t> </a:t>
            </a:r>
            <a:r>
              <a:rPr lang="en-US" altLang="en-US" dirty="0" err="1" smtClean="0"/>
              <a:t>tiempo</a:t>
            </a:r>
            <a:r>
              <a:rPr lang="en-US" altLang="en-US" dirty="0" smtClean="0"/>
              <a:t>, el </a:t>
            </a:r>
            <a:r>
              <a:rPr lang="en-US" altLang="en-US" dirty="0" err="1" smtClean="0"/>
              <a:t>ágora</a:t>
            </a:r>
            <a:r>
              <a:rPr lang="en-US" altLang="en-US" dirty="0" smtClean="0"/>
              <a:t> </a:t>
            </a:r>
            <a:r>
              <a:rPr lang="en-US" altLang="en-US" dirty="0" err="1" smtClean="0"/>
              <a:t>ya</a:t>
            </a:r>
            <a:r>
              <a:rPr lang="en-US" altLang="en-US" dirty="0" smtClean="0"/>
              <a:t> no era un </a:t>
            </a:r>
            <a:r>
              <a:rPr lang="en-US" altLang="en-US" dirty="0" err="1" smtClean="0"/>
              <a:t>centro</a:t>
            </a:r>
            <a:r>
              <a:rPr lang="en-US" altLang="en-US" dirty="0" smtClean="0"/>
              <a:t> </a:t>
            </a:r>
            <a:r>
              <a:rPr lang="en-US" altLang="en-US" dirty="0" err="1" smtClean="0"/>
              <a:t>político</a:t>
            </a:r>
            <a:r>
              <a:rPr lang="en-US" altLang="en-US" dirty="0" smtClean="0"/>
              <a:t>, </a:t>
            </a:r>
            <a:r>
              <a:rPr lang="en-US" altLang="en-US" dirty="0" err="1" smtClean="0"/>
              <a:t>sino</a:t>
            </a:r>
            <a:r>
              <a:rPr lang="en-US" altLang="en-US" dirty="0" smtClean="0"/>
              <a:t> que </a:t>
            </a:r>
            <a:r>
              <a:rPr lang="en-US" altLang="en-US" dirty="0" err="1" smtClean="0"/>
              <a:t>tenía</a:t>
            </a:r>
            <a:r>
              <a:rPr lang="en-US" altLang="en-US" dirty="0" smtClean="0"/>
              <a:t> un </a:t>
            </a:r>
            <a:r>
              <a:rPr lang="en-US" altLang="en-US" dirty="0" err="1" smtClean="0"/>
              <a:t>propósito</a:t>
            </a:r>
            <a:r>
              <a:rPr lang="en-US" altLang="en-US" dirty="0" smtClean="0"/>
              <a:t> </a:t>
            </a:r>
            <a:r>
              <a:rPr lang="en-US" altLang="en-US" dirty="0" err="1" smtClean="0"/>
              <a:t>más</a:t>
            </a:r>
            <a:r>
              <a:rPr lang="en-US" altLang="en-US" dirty="0" smtClean="0"/>
              <a:t> cultural.</a:t>
            </a:r>
          </a:p>
        </p:txBody>
      </p:sp>
    </p:spTree>
    <p:extLst>
      <p:ext uri="{BB962C8B-B14F-4D97-AF65-F5344CB8AC3E}">
        <p14:creationId xmlns:p14="http://schemas.microsoft.com/office/powerpoint/2010/main" val="26786733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rtl="0" eaLnBrk="1" hangingPunct="1"/>
            <a:fld id="{168D4738-3382-459F-90C9-349057001720}" type="slidenum">
              <a:rPr lang="en-US" altLang="en-US">
                <a:solidFill>
                  <a:srgbClr val="000000"/>
                </a:solidFill>
              </a:rPr>
              <a:pPr algn="l" rtl="0" eaLnBrk="1" hangingPunct="1"/>
              <a:t>107</a:t>
            </a:fld>
            <a:endParaRPr lang="en-US" altLang="en-US">
              <a:solidFill>
                <a:srgbClr val="000000"/>
              </a:solidFill>
            </a:endParaRPr>
          </a:p>
        </p:txBody>
      </p:sp>
      <p:sp>
        <p:nvSpPr>
          <p:cNvPr id="210947" name="Rectangle 2"/>
          <p:cNvSpPr>
            <a:spLocks noGrp="1" noRot="1" noChangeAspect="1" noChangeArrowheads="1" noTextEdit="1"/>
          </p:cNvSpPr>
          <p:nvPr>
            <p:ph type="sldImg"/>
          </p:nvPr>
        </p:nvSpPr>
        <p:spPr>
          <a:solidFill>
            <a:srgbClr val="FFFFFF"/>
          </a:solidFill>
          <a:ln/>
        </p:spPr>
      </p:sp>
      <p:sp>
        <p:nvSpPr>
          <p:cNvPr id="210948" name="Rectangle 3"/>
          <p:cNvSpPr>
            <a:spLocks noGrp="1" noChangeArrowheads="1"/>
          </p:cNvSpPr>
          <p:nvPr>
            <p:ph type="body" idx="1"/>
          </p:nvPr>
        </p:nvSpPr>
        <p:spPr>
          <a:solidFill>
            <a:srgbClr val="FFFFFF"/>
          </a:solidFill>
          <a:ln>
            <a:solidFill>
              <a:srgbClr val="000000"/>
            </a:solidFill>
          </a:ln>
        </p:spPr>
        <p:txBody>
          <a:bodyPr/>
          <a:lstStyle/>
          <a:p>
            <a:pPr marL="228600" indent="-228600" algn="l" rtl="0"/>
            <a:r>
              <a:rPr lang="en-US" altLang="en-US" b="1" dirty="0" smtClean="0"/>
              <a:t>El </a:t>
            </a:r>
            <a:r>
              <a:rPr lang="en-US" altLang="en-US" b="1" dirty="0" err="1" smtClean="0"/>
              <a:t>Ágora</a:t>
            </a:r>
            <a:endParaRPr lang="en-US" altLang="en-US" b="1" dirty="0" smtClean="0"/>
          </a:p>
          <a:p>
            <a:pPr marL="228600" indent="-228600" algn="l" rtl="0">
              <a:buFontTx/>
              <a:buAutoNum type="arabicPeriod"/>
            </a:pPr>
            <a:r>
              <a:rPr lang="en-US" altLang="en-US" dirty="0" smtClean="0"/>
              <a:t>Al pie de la </a:t>
            </a:r>
            <a:r>
              <a:rPr lang="en-US" altLang="en-US" dirty="0" err="1" smtClean="0"/>
              <a:t>acrópolis</a:t>
            </a:r>
            <a:r>
              <a:rPr lang="en-US" altLang="en-US" dirty="0" smtClean="0"/>
              <a:t>, el </a:t>
            </a:r>
            <a:r>
              <a:rPr lang="en-US" altLang="en-US" dirty="0" err="1" smtClean="0"/>
              <a:t>antiguo</a:t>
            </a:r>
            <a:r>
              <a:rPr lang="en-US" altLang="en-US" dirty="0" smtClean="0"/>
              <a:t> </a:t>
            </a:r>
            <a:r>
              <a:rPr lang="en-US" altLang="en-US" dirty="0" err="1" smtClean="0"/>
              <a:t>ágora</a:t>
            </a:r>
            <a:r>
              <a:rPr lang="en-US" altLang="en-US" dirty="0" smtClean="0"/>
              <a:t> (o </a:t>
            </a:r>
            <a:r>
              <a:rPr lang="en-US" altLang="en-US" dirty="0" err="1" smtClean="0"/>
              <a:t>mercado</a:t>
            </a:r>
            <a:r>
              <a:rPr lang="en-US" altLang="en-US" dirty="0" smtClean="0"/>
              <a:t>) se </a:t>
            </a:r>
            <a:r>
              <a:rPr lang="en-US" altLang="en-US" dirty="0" err="1" smtClean="0"/>
              <a:t>extendía</a:t>
            </a:r>
            <a:r>
              <a:rPr lang="en-US" altLang="en-US" dirty="0" smtClean="0"/>
              <a:t> </a:t>
            </a:r>
            <a:r>
              <a:rPr lang="en-US" altLang="en-US" dirty="0" err="1" smtClean="0"/>
              <a:t>hacia</a:t>
            </a:r>
            <a:r>
              <a:rPr lang="en-US" altLang="en-US" dirty="0" smtClean="0"/>
              <a:t> la ciudad. </a:t>
            </a:r>
            <a:r>
              <a:rPr lang="en-US" altLang="en-US" dirty="0" err="1" smtClean="0"/>
              <a:t>Comerciantes</a:t>
            </a:r>
            <a:r>
              <a:rPr lang="en-US" altLang="en-US" dirty="0" smtClean="0"/>
              <a:t> de </a:t>
            </a:r>
            <a:r>
              <a:rPr lang="en-US" altLang="en-US" dirty="0" err="1" smtClean="0"/>
              <a:t>todo</a:t>
            </a:r>
            <a:r>
              <a:rPr lang="en-US" altLang="en-US" dirty="0" smtClean="0"/>
              <a:t> el </a:t>
            </a:r>
            <a:r>
              <a:rPr lang="en-US" altLang="en-US" dirty="0" err="1" smtClean="0"/>
              <a:t>Mediterráneo</a:t>
            </a:r>
            <a:r>
              <a:rPr lang="en-US" altLang="en-US" dirty="0" smtClean="0"/>
              <a:t> </a:t>
            </a:r>
            <a:r>
              <a:rPr lang="en-US" altLang="en-US" dirty="0" err="1" smtClean="0"/>
              <a:t>acudían</a:t>
            </a:r>
            <a:r>
              <a:rPr lang="en-US" altLang="en-US" dirty="0" smtClean="0"/>
              <a:t> al </a:t>
            </a:r>
            <a:r>
              <a:rPr lang="en-US" altLang="en-US" dirty="0" err="1" smtClean="0"/>
              <a:t>ágora</a:t>
            </a:r>
            <a:r>
              <a:rPr lang="en-US" altLang="en-US" dirty="0" smtClean="0"/>
              <a:t> </a:t>
            </a:r>
            <a:r>
              <a:rPr lang="en-US" altLang="en-US" dirty="0" err="1" smtClean="0"/>
              <a:t>ateniense</a:t>
            </a:r>
            <a:r>
              <a:rPr lang="en-US" altLang="en-US" dirty="0" smtClean="0"/>
              <a:t> para vender </a:t>
            </a:r>
            <a:r>
              <a:rPr lang="en-US" altLang="en-US" dirty="0" err="1" smtClean="0"/>
              <a:t>sus</a:t>
            </a:r>
            <a:r>
              <a:rPr lang="en-US" altLang="en-US" dirty="0" smtClean="0"/>
              <a:t> </a:t>
            </a:r>
            <a:r>
              <a:rPr lang="en-US" altLang="en-US" dirty="0" err="1" smtClean="0"/>
              <a:t>mercancías</a:t>
            </a:r>
            <a:r>
              <a:rPr lang="en-US" altLang="en-US" dirty="0" smtClean="0"/>
              <a:t> </a:t>
            </a:r>
            <a:r>
              <a:rPr lang="en-US" altLang="en-US" dirty="0" err="1" smtClean="0"/>
              <a:t>en</a:t>
            </a:r>
            <a:r>
              <a:rPr lang="en-US" altLang="en-US" dirty="0" smtClean="0"/>
              <a:t> </a:t>
            </a:r>
            <a:r>
              <a:rPr lang="en-US" altLang="en-US" dirty="0" err="1" smtClean="0"/>
              <a:t>puestos</a:t>
            </a:r>
            <a:r>
              <a:rPr lang="en-US" altLang="en-US" dirty="0" smtClean="0"/>
              <a:t>, mesas o </a:t>
            </a:r>
            <a:r>
              <a:rPr lang="en-US" altLang="en-US" dirty="0" err="1" smtClean="0"/>
              <a:t>puestos</a:t>
            </a:r>
            <a:r>
              <a:rPr lang="en-US" altLang="en-US" dirty="0" smtClean="0"/>
              <a:t> </a:t>
            </a:r>
            <a:r>
              <a:rPr lang="en-US" altLang="en-US" dirty="0" err="1" smtClean="0"/>
              <a:t>alquilados</a:t>
            </a:r>
            <a:r>
              <a:rPr lang="en-US" altLang="en-US" dirty="0" smtClean="0"/>
              <a:t>. </a:t>
            </a:r>
            <a:r>
              <a:rPr lang="en-US" altLang="en-US" dirty="0" err="1" smtClean="0"/>
              <a:t>Cada</a:t>
            </a:r>
            <a:r>
              <a:rPr lang="en-US" altLang="en-US" dirty="0" smtClean="0"/>
              <a:t> </a:t>
            </a:r>
            <a:r>
              <a:rPr lang="en-US" altLang="en-US" dirty="0" err="1" smtClean="0"/>
              <a:t>vendedor</a:t>
            </a:r>
            <a:r>
              <a:rPr lang="en-US" altLang="en-US" dirty="0" smtClean="0"/>
              <a:t> </a:t>
            </a:r>
            <a:r>
              <a:rPr lang="en-US" altLang="en-US" dirty="0" err="1" smtClean="0"/>
              <a:t>tenía</a:t>
            </a:r>
            <a:r>
              <a:rPr lang="en-US" altLang="en-US" dirty="0" smtClean="0"/>
              <a:t> que </a:t>
            </a:r>
            <a:r>
              <a:rPr lang="en-US" altLang="en-US" dirty="0" err="1" smtClean="0"/>
              <a:t>pagar</a:t>
            </a:r>
            <a:r>
              <a:rPr lang="en-US" altLang="en-US" dirty="0" smtClean="0"/>
              <a:t> </a:t>
            </a:r>
            <a:r>
              <a:rPr lang="en-US" altLang="en-US" dirty="0" err="1" smtClean="0"/>
              <a:t>una</a:t>
            </a:r>
            <a:r>
              <a:rPr lang="en-US" altLang="en-US" dirty="0" smtClean="0"/>
              <a:t> </a:t>
            </a:r>
            <a:r>
              <a:rPr lang="en-US" altLang="en-US" dirty="0" err="1" smtClean="0"/>
              <a:t>tarifa</a:t>
            </a:r>
            <a:r>
              <a:rPr lang="en-US" altLang="en-US" dirty="0" smtClean="0"/>
              <a:t> a las </a:t>
            </a:r>
            <a:r>
              <a:rPr lang="en-US" altLang="en-US" dirty="0" err="1" smtClean="0"/>
              <a:t>autoridades</a:t>
            </a:r>
            <a:r>
              <a:rPr lang="en-US" altLang="en-US" dirty="0" smtClean="0"/>
              <a:t> locales, y un </a:t>
            </a:r>
            <a:r>
              <a:rPr lang="en-US" altLang="en-US" dirty="0" err="1" smtClean="0"/>
              <a:t>consejo</a:t>
            </a:r>
            <a:r>
              <a:rPr lang="en-US" altLang="en-US" dirty="0" smtClean="0"/>
              <a:t> general </a:t>
            </a:r>
            <a:r>
              <a:rPr lang="en-US" altLang="en-US" dirty="0" err="1" smtClean="0"/>
              <a:t>operaba</a:t>
            </a:r>
            <a:r>
              <a:rPr lang="en-US" altLang="en-US" dirty="0" smtClean="0"/>
              <a:t> para </a:t>
            </a:r>
            <a:r>
              <a:rPr lang="en-US" altLang="en-US" dirty="0" err="1" smtClean="0"/>
              <a:t>asegurar</a:t>
            </a:r>
            <a:r>
              <a:rPr lang="en-US" altLang="en-US" dirty="0" smtClean="0"/>
              <a:t> </a:t>
            </a:r>
            <a:r>
              <a:rPr lang="en-US" altLang="en-US" dirty="0" err="1" smtClean="0"/>
              <a:t>tratos</a:t>
            </a:r>
            <a:r>
              <a:rPr lang="en-US" altLang="en-US" dirty="0" smtClean="0"/>
              <a:t> </a:t>
            </a:r>
            <a:r>
              <a:rPr lang="en-US" altLang="en-US" dirty="0" err="1" smtClean="0"/>
              <a:t>justos</a:t>
            </a:r>
            <a:r>
              <a:rPr lang="en-US" altLang="en-US" dirty="0" smtClean="0"/>
              <a:t>.</a:t>
            </a:r>
          </a:p>
          <a:p>
            <a:pPr marL="228600" indent="-228600" algn="l" rtl="0">
              <a:buFontTx/>
              <a:buAutoNum type="arabicPeriod"/>
            </a:pPr>
            <a:r>
              <a:rPr lang="en-US" altLang="en-US" dirty="0" smtClean="0"/>
              <a:t>La zona del </a:t>
            </a:r>
            <a:r>
              <a:rPr lang="en-US" altLang="en-US" dirty="0" err="1" smtClean="0"/>
              <a:t>ágora</a:t>
            </a:r>
            <a:r>
              <a:rPr lang="en-US" altLang="en-US" dirty="0" smtClean="0"/>
              <a:t> </a:t>
            </a:r>
            <a:r>
              <a:rPr lang="en-US" altLang="en-US" dirty="0" err="1" smtClean="0"/>
              <a:t>fue</a:t>
            </a:r>
            <a:r>
              <a:rPr lang="en-US" altLang="en-US" dirty="0" smtClean="0"/>
              <a:t> </a:t>
            </a:r>
            <a:r>
              <a:rPr lang="en-US" altLang="en-US" dirty="0" err="1" smtClean="0"/>
              <a:t>poblada</a:t>
            </a:r>
            <a:r>
              <a:rPr lang="en-US" altLang="en-US" dirty="0" smtClean="0"/>
              <a:t> </a:t>
            </a:r>
            <a:r>
              <a:rPr lang="en-US" altLang="en-US" dirty="0" err="1" smtClean="0"/>
              <a:t>en</a:t>
            </a:r>
            <a:r>
              <a:rPr lang="en-US" altLang="en-US" dirty="0" smtClean="0"/>
              <a:t> el </a:t>
            </a:r>
            <a:r>
              <a:rPr lang="en-US" altLang="en-US" dirty="0" err="1" smtClean="0"/>
              <a:t>Neolítico</a:t>
            </a:r>
            <a:r>
              <a:rPr lang="en-US" altLang="en-US" dirty="0" smtClean="0"/>
              <a:t> y </a:t>
            </a:r>
            <a:r>
              <a:rPr lang="en-US" altLang="en-US" dirty="0" err="1" smtClean="0"/>
              <a:t>utilizada</a:t>
            </a:r>
            <a:r>
              <a:rPr lang="en-US" altLang="en-US" dirty="0" smtClean="0"/>
              <a:t> </a:t>
            </a:r>
            <a:r>
              <a:rPr lang="en-US" altLang="en-US" dirty="0" err="1" smtClean="0"/>
              <a:t>como</a:t>
            </a:r>
            <a:r>
              <a:rPr lang="en-US" altLang="en-US" dirty="0" smtClean="0"/>
              <a:t> </a:t>
            </a:r>
            <a:r>
              <a:rPr lang="en-US" altLang="en-US" dirty="0" err="1" smtClean="0"/>
              <a:t>cementerio</a:t>
            </a:r>
            <a:r>
              <a:rPr lang="en-US" altLang="en-US" dirty="0" smtClean="0"/>
              <a:t> hasta el </a:t>
            </a:r>
            <a:r>
              <a:rPr lang="en-US" altLang="en-US" dirty="0" err="1" smtClean="0"/>
              <a:t>siglo</a:t>
            </a:r>
            <a:r>
              <a:rPr lang="en-US" altLang="en-US" dirty="0" smtClean="0"/>
              <a:t> VI a. C., </a:t>
            </a:r>
            <a:r>
              <a:rPr lang="en-US" altLang="en-US" dirty="0" err="1" smtClean="0"/>
              <a:t>cuando</a:t>
            </a:r>
            <a:r>
              <a:rPr lang="en-US" altLang="en-US" dirty="0" smtClean="0"/>
              <a:t> se </a:t>
            </a:r>
            <a:r>
              <a:rPr lang="en-US" altLang="en-US" dirty="0" err="1" smtClean="0"/>
              <a:t>erigieron</a:t>
            </a:r>
            <a:r>
              <a:rPr lang="en-US" altLang="en-US" dirty="0" smtClean="0"/>
              <a:t> </a:t>
            </a:r>
            <a:r>
              <a:rPr lang="en-US" altLang="en-US" dirty="0" err="1" smtClean="0"/>
              <a:t>edificios</a:t>
            </a:r>
            <a:r>
              <a:rPr lang="en-US" altLang="en-US" dirty="0" smtClean="0"/>
              <a:t> </a:t>
            </a:r>
            <a:r>
              <a:rPr lang="en-US" altLang="en-US" dirty="0" err="1" smtClean="0"/>
              <a:t>comunales</a:t>
            </a:r>
            <a:r>
              <a:rPr lang="en-US" altLang="en-US" dirty="0" smtClean="0"/>
              <a:t>. El </a:t>
            </a:r>
            <a:r>
              <a:rPr lang="en-US" altLang="en-US" dirty="0" err="1" smtClean="0"/>
              <a:t>siglo</a:t>
            </a:r>
            <a:r>
              <a:rPr lang="en-US" altLang="en-US" dirty="0" smtClean="0"/>
              <a:t> V </a:t>
            </a:r>
            <a:r>
              <a:rPr lang="en-US" altLang="en-US" dirty="0" err="1" smtClean="0"/>
              <a:t>fue</a:t>
            </a:r>
            <a:r>
              <a:rPr lang="en-US" altLang="en-US" dirty="0" smtClean="0"/>
              <a:t> un </a:t>
            </a:r>
            <a:r>
              <a:rPr lang="en-US" altLang="en-US" dirty="0" err="1" smtClean="0"/>
              <a:t>momento</a:t>
            </a:r>
            <a:r>
              <a:rPr lang="en-US" altLang="en-US" dirty="0" smtClean="0"/>
              <a:t> </a:t>
            </a:r>
            <a:r>
              <a:rPr lang="en-US" altLang="en-US" dirty="0" err="1" smtClean="0"/>
              <a:t>significativo</a:t>
            </a:r>
            <a:r>
              <a:rPr lang="en-US" altLang="en-US" dirty="0" smtClean="0"/>
              <a:t> para la </a:t>
            </a:r>
            <a:r>
              <a:rPr lang="en-US" altLang="en-US" dirty="0" err="1" smtClean="0"/>
              <a:t>construcción</a:t>
            </a:r>
            <a:r>
              <a:rPr lang="en-US" altLang="en-US" dirty="0" smtClean="0"/>
              <a:t>; el </a:t>
            </a:r>
            <a:r>
              <a:rPr lang="en-US" altLang="en-US" dirty="0" err="1" smtClean="0"/>
              <a:t>área</a:t>
            </a:r>
            <a:r>
              <a:rPr lang="en-US" altLang="en-US" dirty="0" smtClean="0"/>
              <a:t> </a:t>
            </a:r>
            <a:r>
              <a:rPr lang="en-US" altLang="en-US" dirty="0" err="1" smtClean="0"/>
              <a:t>continuó</a:t>
            </a:r>
            <a:r>
              <a:rPr lang="en-US" altLang="en-US" dirty="0" smtClean="0"/>
              <a:t> </a:t>
            </a:r>
            <a:r>
              <a:rPr lang="en-US" altLang="en-US" dirty="0" err="1" smtClean="0"/>
              <a:t>llenándose</a:t>
            </a:r>
            <a:r>
              <a:rPr lang="en-US" altLang="en-US" dirty="0" smtClean="0"/>
              <a:t> de </a:t>
            </a:r>
            <a:r>
              <a:rPr lang="en-US" altLang="en-US" dirty="0" err="1" smtClean="0"/>
              <a:t>estructuras</a:t>
            </a:r>
            <a:r>
              <a:rPr lang="en-US" altLang="en-US" dirty="0" smtClean="0"/>
              <a:t>, </a:t>
            </a:r>
            <a:r>
              <a:rPr lang="en-US" altLang="en-US" dirty="0" err="1" smtClean="0"/>
              <a:t>estatuas</a:t>
            </a:r>
            <a:r>
              <a:rPr lang="en-US" altLang="en-US" dirty="0" smtClean="0"/>
              <a:t> y </a:t>
            </a:r>
            <a:r>
              <a:rPr lang="en-US" altLang="en-US" dirty="0" err="1" smtClean="0"/>
              <a:t>pinturas</a:t>
            </a:r>
            <a:r>
              <a:rPr lang="en-US" altLang="en-US" dirty="0" smtClean="0"/>
              <a:t> </a:t>
            </a:r>
            <a:r>
              <a:rPr lang="en-US" altLang="en-US" dirty="0" err="1" smtClean="0"/>
              <a:t>durante</a:t>
            </a:r>
            <a:r>
              <a:rPr lang="en-US" altLang="en-US" dirty="0" smtClean="0"/>
              <a:t> </a:t>
            </a:r>
            <a:r>
              <a:rPr lang="en-US" altLang="en-US" dirty="0" err="1" smtClean="0"/>
              <a:t>los</a:t>
            </a:r>
            <a:r>
              <a:rPr lang="en-US" altLang="en-US" dirty="0" smtClean="0"/>
              <a:t> </a:t>
            </a:r>
            <a:r>
              <a:rPr lang="en-US" altLang="en-US" dirty="0" err="1" smtClean="0"/>
              <a:t>siguientes</a:t>
            </a:r>
            <a:r>
              <a:rPr lang="en-US" altLang="en-US" dirty="0" smtClean="0"/>
              <a:t> dos </a:t>
            </a:r>
            <a:r>
              <a:rPr lang="en-US" altLang="en-US" dirty="0" err="1" smtClean="0"/>
              <a:t>siglos</a:t>
            </a:r>
            <a:r>
              <a:rPr lang="en-US" altLang="en-US" dirty="0" smtClean="0"/>
              <a:t>.</a:t>
            </a:r>
          </a:p>
          <a:p>
            <a:pPr marL="228600" indent="-228600" algn="l" rtl="0">
              <a:buFontTx/>
              <a:buAutoNum type="arabicPeriod"/>
            </a:pPr>
            <a:r>
              <a:rPr lang="en-US" altLang="en-US" dirty="0" smtClean="0"/>
              <a:t>El </a:t>
            </a:r>
            <a:r>
              <a:rPr lang="en-US" altLang="en-US" dirty="0" err="1" smtClean="0"/>
              <a:t>ágora</a:t>
            </a:r>
            <a:r>
              <a:rPr lang="en-US" altLang="en-US" dirty="0" smtClean="0"/>
              <a:t> era el </a:t>
            </a:r>
            <a:r>
              <a:rPr lang="en-US" altLang="en-US" dirty="0" err="1" smtClean="0"/>
              <a:t>centro</a:t>
            </a:r>
            <a:r>
              <a:rPr lang="en-US" altLang="en-US" dirty="0" smtClean="0"/>
              <a:t> civil de la </a:t>
            </a:r>
            <a:r>
              <a:rPr lang="en-US" altLang="en-US" dirty="0" err="1" smtClean="0"/>
              <a:t>antigua</a:t>
            </a:r>
            <a:r>
              <a:rPr lang="en-US" altLang="en-US" dirty="0" smtClean="0"/>
              <a:t> Atenas. </a:t>
            </a:r>
            <a:r>
              <a:rPr lang="en-US" altLang="en-US" dirty="0" err="1" smtClean="0"/>
              <a:t>Aquí</a:t>
            </a:r>
            <a:r>
              <a:rPr lang="en-US" altLang="en-US" dirty="0" smtClean="0"/>
              <a:t> se </a:t>
            </a:r>
            <a:r>
              <a:rPr lang="en-US" altLang="en-US" dirty="0" err="1" smtClean="0"/>
              <a:t>realizaban</a:t>
            </a:r>
            <a:r>
              <a:rPr lang="en-US" altLang="en-US" dirty="0" smtClean="0"/>
              <a:t> </a:t>
            </a:r>
            <a:r>
              <a:rPr lang="en-US" altLang="en-US" dirty="0" err="1" smtClean="0"/>
              <a:t>encuentros</a:t>
            </a:r>
            <a:r>
              <a:rPr lang="en-US" altLang="en-US" dirty="0" smtClean="0"/>
              <a:t> </a:t>
            </a:r>
            <a:r>
              <a:rPr lang="en-US" altLang="en-US" dirty="0" err="1" smtClean="0"/>
              <a:t>sociales</a:t>
            </a:r>
            <a:r>
              <a:rPr lang="en-US" altLang="en-US" dirty="0" smtClean="0"/>
              <a:t>, </a:t>
            </a:r>
            <a:r>
              <a:rPr lang="en-US" altLang="en-US" dirty="0" err="1" smtClean="0"/>
              <a:t>políticos</a:t>
            </a:r>
            <a:r>
              <a:rPr lang="en-US" altLang="en-US" dirty="0" smtClean="0"/>
              <a:t> y </a:t>
            </a:r>
            <a:r>
              <a:rPr lang="en-US" altLang="en-US" dirty="0" err="1" smtClean="0"/>
              <a:t>jurídicos</a:t>
            </a:r>
            <a:r>
              <a:rPr lang="en-US" altLang="en-US" dirty="0" smtClean="0"/>
              <a:t>. </a:t>
            </a:r>
            <a:r>
              <a:rPr lang="en-US" altLang="en-US" dirty="0" err="1" smtClean="0"/>
              <a:t>Disputas</a:t>
            </a:r>
            <a:r>
              <a:rPr lang="en-US" altLang="en-US" dirty="0" smtClean="0"/>
              <a:t>, </a:t>
            </a:r>
            <a:r>
              <a:rPr lang="en-US" altLang="en-US" dirty="0" err="1" smtClean="0"/>
              <a:t>discusiones</a:t>
            </a:r>
            <a:r>
              <a:rPr lang="en-US" altLang="en-US" dirty="0" smtClean="0"/>
              <a:t> e </a:t>
            </a:r>
            <a:r>
              <a:rPr lang="en-US" altLang="en-US" dirty="0" err="1" smtClean="0"/>
              <a:t>investigaciones</a:t>
            </a:r>
            <a:r>
              <a:rPr lang="en-US" altLang="en-US" dirty="0" smtClean="0"/>
              <a:t> </a:t>
            </a:r>
            <a:r>
              <a:rPr lang="en-US" altLang="en-US" dirty="0" err="1" smtClean="0"/>
              <a:t>tuvieron</a:t>
            </a:r>
            <a:r>
              <a:rPr lang="en-US" altLang="en-US" dirty="0" smtClean="0"/>
              <a:t> </a:t>
            </a:r>
            <a:r>
              <a:rPr lang="en-US" altLang="en-US" dirty="0" err="1" smtClean="0"/>
              <a:t>lugar</a:t>
            </a:r>
            <a:r>
              <a:rPr lang="en-US" altLang="en-US" dirty="0" smtClean="0"/>
              <a:t> </a:t>
            </a:r>
            <a:r>
              <a:rPr lang="en-US" altLang="en-US" dirty="0" err="1" smtClean="0"/>
              <a:t>en</a:t>
            </a:r>
            <a:r>
              <a:rPr lang="en-US" altLang="en-US" dirty="0" smtClean="0"/>
              <a:t> la </a:t>
            </a:r>
            <a:r>
              <a:rPr lang="en-US" altLang="en-US" dirty="0" err="1" smtClean="0"/>
              <a:t>stoa</a:t>
            </a:r>
            <a:r>
              <a:rPr lang="en-US" altLang="en-US" dirty="0" smtClean="0"/>
              <a:t>, </a:t>
            </a:r>
            <a:r>
              <a:rPr lang="en-US" altLang="en-US" dirty="0" err="1" smtClean="0"/>
              <a:t>estructuras</a:t>
            </a:r>
            <a:r>
              <a:rPr lang="en-US" altLang="en-US" dirty="0" smtClean="0"/>
              <a:t> con </a:t>
            </a:r>
            <a:r>
              <a:rPr lang="en-US" altLang="en-US" dirty="0" err="1" smtClean="0"/>
              <a:t>columnas</a:t>
            </a:r>
            <a:r>
              <a:rPr lang="en-US" altLang="en-US" dirty="0" smtClean="0"/>
              <a:t> que </a:t>
            </a:r>
            <a:r>
              <a:rPr lang="en-US" altLang="en-US" dirty="0" err="1" smtClean="0"/>
              <a:t>bordean</a:t>
            </a:r>
            <a:r>
              <a:rPr lang="en-US" altLang="en-US" dirty="0" smtClean="0"/>
              <a:t> el </a:t>
            </a:r>
            <a:r>
              <a:rPr lang="en-US" altLang="en-US" dirty="0" err="1" smtClean="0"/>
              <a:t>mercado</a:t>
            </a:r>
            <a:r>
              <a:rPr lang="en-US" altLang="en-US" dirty="0" smtClean="0"/>
              <a:t>.</a:t>
            </a:r>
          </a:p>
          <a:p>
            <a:pPr marL="228600" indent="-228600" algn="l" rtl="0">
              <a:buFontTx/>
              <a:buAutoNum type="arabicPeriod"/>
            </a:pPr>
            <a:r>
              <a:rPr lang="en-US" altLang="en-US" dirty="0" err="1" smtClean="0"/>
              <a:t>En</a:t>
            </a:r>
            <a:r>
              <a:rPr lang="en-US" altLang="en-US" dirty="0" smtClean="0"/>
              <a:t> la </a:t>
            </a:r>
            <a:r>
              <a:rPr lang="en-US" altLang="en-US" dirty="0" err="1" smtClean="0"/>
              <a:t>época</a:t>
            </a:r>
            <a:r>
              <a:rPr lang="en-US" altLang="en-US" dirty="0" smtClean="0"/>
              <a:t> </a:t>
            </a:r>
            <a:r>
              <a:rPr lang="en-US" altLang="en-US" dirty="0" err="1" smtClean="0"/>
              <a:t>romana</a:t>
            </a:r>
            <a:r>
              <a:rPr lang="en-US" altLang="en-US" dirty="0" smtClean="0"/>
              <a:t>, el </a:t>
            </a:r>
            <a:r>
              <a:rPr lang="en-US" altLang="en-US" dirty="0" err="1" smtClean="0"/>
              <a:t>ágora</a:t>
            </a:r>
            <a:r>
              <a:rPr lang="en-US" altLang="en-US" dirty="0" smtClean="0"/>
              <a:t> </a:t>
            </a:r>
            <a:r>
              <a:rPr lang="en-US" altLang="en-US" dirty="0" err="1" smtClean="0"/>
              <a:t>tenía</a:t>
            </a:r>
            <a:r>
              <a:rPr lang="en-US" altLang="en-US" dirty="0" smtClean="0"/>
              <a:t> un </a:t>
            </a:r>
            <a:r>
              <a:rPr lang="en-US" altLang="en-US" dirty="0" err="1" smtClean="0"/>
              <a:t>propósito</a:t>
            </a:r>
            <a:r>
              <a:rPr lang="en-US" altLang="en-US" dirty="0" smtClean="0"/>
              <a:t> </a:t>
            </a:r>
            <a:r>
              <a:rPr lang="en-US" altLang="en-US" dirty="0" err="1" smtClean="0"/>
              <a:t>más</a:t>
            </a:r>
            <a:r>
              <a:rPr lang="en-US" altLang="en-US" dirty="0" smtClean="0"/>
              <a:t> cultural. </a:t>
            </a:r>
            <a:r>
              <a:rPr lang="en-US" altLang="en-US" dirty="0" err="1" smtClean="0"/>
              <a:t>Fue</a:t>
            </a:r>
            <a:r>
              <a:rPr lang="en-US" altLang="en-US" dirty="0" smtClean="0"/>
              <a:t> </a:t>
            </a:r>
            <a:r>
              <a:rPr lang="en-US" altLang="en-US" dirty="0" err="1" smtClean="0"/>
              <a:t>visitado</a:t>
            </a:r>
            <a:r>
              <a:rPr lang="en-US" altLang="en-US" dirty="0" smtClean="0"/>
              <a:t> por </a:t>
            </a:r>
            <a:r>
              <a:rPr lang="en-US" altLang="en-US" dirty="0" err="1" smtClean="0"/>
              <a:t>turistas</a:t>
            </a:r>
            <a:r>
              <a:rPr lang="en-US" altLang="en-US" dirty="0" smtClean="0"/>
              <a:t> y se </a:t>
            </a:r>
            <a:r>
              <a:rPr lang="en-US" altLang="en-US" dirty="0" err="1" smtClean="0"/>
              <a:t>mantuvo</a:t>
            </a:r>
            <a:r>
              <a:rPr lang="en-US" altLang="en-US" dirty="0" smtClean="0"/>
              <a:t> </a:t>
            </a:r>
            <a:r>
              <a:rPr lang="en-US" altLang="en-US" dirty="0" err="1" smtClean="0"/>
              <a:t>prominente</a:t>
            </a:r>
            <a:r>
              <a:rPr lang="en-US" altLang="en-US" dirty="0" smtClean="0"/>
              <a:t> hasta el 267 </a:t>
            </a:r>
            <a:r>
              <a:rPr lang="en-US" altLang="en-US" dirty="0" err="1" smtClean="0"/>
              <a:t>d.C.</a:t>
            </a:r>
            <a:r>
              <a:rPr lang="en-US" altLang="en-US" dirty="0" smtClean="0"/>
              <a:t>, </a:t>
            </a:r>
            <a:r>
              <a:rPr lang="en-US" altLang="en-US" dirty="0" err="1" smtClean="0"/>
              <a:t>cuando</a:t>
            </a:r>
            <a:r>
              <a:rPr lang="en-US" altLang="en-US" dirty="0" smtClean="0"/>
              <a:t> </a:t>
            </a:r>
            <a:r>
              <a:rPr lang="en-US" altLang="en-US" dirty="0" err="1" smtClean="0"/>
              <a:t>los</a:t>
            </a:r>
            <a:r>
              <a:rPr lang="en-US" altLang="en-US" dirty="0" smtClean="0"/>
              <a:t> </a:t>
            </a:r>
            <a:r>
              <a:rPr lang="en-US" altLang="en-US" dirty="0" err="1" smtClean="0"/>
              <a:t>hérulos</a:t>
            </a:r>
            <a:r>
              <a:rPr lang="en-US" altLang="en-US" dirty="0" smtClean="0"/>
              <a:t> </a:t>
            </a:r>
            <a:r>
              <a:rPr lang="en-US" altLang="en-US" dirty="0" err="1" smtClean="0"/>
              <a:t>destruyeron</a:t>
            </a:r>
            <a:r>
              <a:rPr lang="en-US" altLang="en-US" dirty="0" smtClean="0"/>
              <a:t> gran parte de la ciudad. El </a:t>
            </a:r>
            <a:r>
              <a:rPr lang="en-US" altLang="en-US" dirty="0" err="1" smtClean="0"/>
              <a:t>Alarico</a:t>
            </a:r>
            <a:r>
              <a:rPr lang="en-US" altLang="en-US" dirty="0" smtClean="0"/>
              <a:t> </a:t>
            </a:r>
            <a:r>
              <a:rPr lang="en-US" altLang="en-US" dirty="0" err="1" smtClean="0"/>
              <a:t>contribuyó</a:t>
            </a:r>
            <a:r>
              <a:rPr lang="en-US" altLang="en-US" dirty="0" smtClean="0"/>
              <a:t> al </a:t>
            </a:r>
            <a:r>
              <a:rPr lang="en-US" altLang="en-US" dirty="0" err="1" smtClean="0"/>
              <a:t>daño</a:t>
            </a:r>
            <a:r>
              <a:rPr lang="en-US" altLang="en-US" dirty="0" smtClean="0"/>
              <a:t> </a:t>
            </a:r>
            <a:r>
              <a:rPr lang="en-US" altLang="en-US" dirty="0" err="1" smtClean="0"/>
              <a:t>en</a:t>
            </a:r>
            <a:r>
              <a:rPr lang="en-US" altLang="en-US" dirty="0" smtClean="0"/>
              <a:t> el 396 d. C. El </a:t>
            </a:r>
            <a:r>
              <a:rPr lang="en-US" altLang="en-US" dirty="0" err="1" smtClean="0"/>
              <a:t>ágora</a:t>
            </a:r>
            <a:r>
              <a:rPr lang="en-US" altLang="en-US" dirty="0" smtClean="0"/>
              <a:t> </a:t>
            </a:r>
            <a:r>
              <a:rPr lang="en-US" altLang="en-US" dirty="0" err="1" smtClean="0"/>
              <a:t>fue</a:t>
            </a:r>
            <a:r>
              <a:rPr lang="en-US" altLang="en-US" dirty="0" smtClean="0"/>
              <a:t> </a:t>
            </a:r>
            <a:r>
              <a:rPr lang="en-US" altLang="en-US" dirty="0" err="1" smtClean="0"/>
              <a:t>reocupada</a:t>
            </a:r>
            <a:r>
              <a:rPr lang="en-US" altLang="en-US" dirty="0" smtClean="0"/>
              <a:t> </a:t>
            </a:r>
            <a:r>
              <a:rPr lang="en-US" altLang="en-US" dirty="0" err="1" smtClean="0"/>
              <a:t>pero</a:t>
            </a:r>
            <a:r>
              <a:rPr lang="en-US" altLang="en-US" dirty="0" smtClean="0"/>
              <a:t> </a:t>
            </a:r>
            <a:r>
              <a:rPr lang="en-US" altLang="en-US" dirty="0" err="1" smtClean="0"/>
              <a:t>nuevamente</a:t>
            </a:r>
            <a:r>
              <a:rPr lang="en-US" altLang="en-US" dirty="0" smtClean="0"/>
              <a:t> </a:t>
            </a:r>
            <a:r>
              <a:rPr lang="en-US" altLang="en-US" dirty="0" err="1" smtClean="0"/>
              <a:t>abandonada</a:t>
            </a:r>
            <a:r>
              <a:rPr lang="en-US" altLang="en-US" dirty="0" smtClean="0"/>
              <a:t> </a:t>
            </a:r>
            <a:r>
              <a:rPr lang="en-US" altLang="en-US" dirty="0" err="1" smtClean="0"/>
              <a:t>cuando</a:t>
            </a:r>
            <a:r>
              <a:rPr lang="en-US" altLang="en-US" dirty="0" smtClean="0"/>
              <a:t> </a:t>
            </a:r>
            <a:r>
              <a:rPr lang="en-US" altLang="en-US" dirty="0" err="1" smtClean="0"/>
              <a:t>los</a:t>
            </a:r>
            <a:r>
              <a:rPr lang="en-US" altLang="en-US" dirty="0" smtClean="0"/>
              <a:t> </a:t>
            </a:r>
            <a:r>
              <a:rPr lang="en-US" altLang="en-US" dirty="0" err="1" smtClean="0"/>
              <a:t>eslavos</a:t>
            </a:r>
            <a:r>
              <a:rPr lang="en-US" altLang="en-US" dirty="0" smtClean="0"/>
              <a:t> </a:t>
            </a:r>
            <a:r>
              <a:rPr lang="en-US" altLang="en-US" dirty="0" err="1" smtClean="0"/>
              <a:t>invadieron</a:t>
            </a:r>
            <a:r>
              <a:rPr lang="en-US" altLang="en-US" dirty="0" smtClean="0"/>
              <a:t> (582 d. C.).</a:t>
            </a:r>
          </a:p>
        </p:txBody>
      </p:sp>
    </p:spTree>
    <p:extLst>
      <p:ext uri="{BB962C8B-B14F-4D97-AF65-F5344CB8AC3E}">
        <p14:creationId xmlns:p14="http://schemas.microsoft.com/office/powerpoint/2010/main" val="41436399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rtl="0" eaLnBrk="1" hangingPunct="1"/>
            <a:fld id="{BEC935A5-6230-40AB-9329-554E27D4C239}" type="slidenum">
              <a:rPr lang="en-US" altLang="en-US">
                <a:solidFill>
                  <a:srgbClr val="000000"/>
                </a:solidFill>
              </a:rPr>
              <a:pPr algn="l" rtl="0" eaLnBrk="1" hangingPunct="1"/>
              <a:t>111</a:t>
            </a:fld>
            <a:endParaRPr lang="en-US" altLang="en-US">
              <a:solidFill>
                <a:srgbClr val="000000"/>
              </a:solidFill>
            </a:endParaRPr>
          </a:p>
        </p:txBody>
      </p:sp>
      <p:sp>
        <p:nvSpPr>
          <p:cNvPr id="211971" name="Rectangle 2"/>
          <p:cNvSpPr>
            <a:spLocks noGrp="1" noRot="1" noChangeAspect="1" noChangeArrowheads="1" noTextEdit="1"/>
          </p:cNvSpPr>
          <p:nvPr>
            <p:ph type="sldImg"/>
          </p:nvPr>
        </p:nvSpPr>
        <p:spPr>
          <a:solidFill>
            <a:srgbClr val="FFFFFF"/>
          </a:solidFill>
          <a:ln/>
        </p:spPr>
      </p:sp>
      <p:sp>
        <p:nvSpPr>
          <p:cNvPr id="211972" name="Rectangle 3"/>
          <p:cNvSpPr>
            <a:spLocks noGrp="1" noChangeArrowheads="1"/>
          </p:cNvSpPr>
          <p:nvPr>
            <p:ph type="body" idx="1"/>
          </p:nvPr>
        </p:nvSpPr>
        <p:spPr>
          <a:solidFill>
            <a:srgbClr val="FFFFFF"/>
          </a:solidFill>
          <a:ln>
            <a:solidFill>
              <a:srgbClr val="000000"/>
            </a:solidFill>
          </a:ln>
        </p:spPr>
        <p:txBody>
          <a:bodyPr/>
          <a:lstStyle/>
          <a:p>
            <a:pPr algn="l" rtl="0"/>
            <a:endParaRPr lang="en-US" altLang="en-US" smtClean="0"/>
          </a:p>
        </p:txBody>
      </p:sp>
    </p:spTree>
    <p:extLst>
      <p:ext uri="{BB962C8B-B14F-4D97-AF65-F5344CB8AC3E}">
        <p14:creationId xmlns:p14="http://schemas.microsoft.com/office/powerpoint/2010/main" val="318401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rtl="0" eaLnBrk="1" hangingPunct="1"/>
            <a:fld id="{3FD24702-E217-40E8-9258-DC4434A67300}" type="slidenum">
              <a:rPr lang="en-US" altLang="en-US">
                <a:solidFill>
                  <a:srgbClr val="000000"/>
                </a:solidFill>
              </a:rPr>
              <a:pPr algn="l" rtl="0" eaLnBrk="1" hangingPunct="1"/>
              <a:t>112</a:t>
            </a:fld>
            <a:endParaRPr lang="en-US" altLang="en-US">
              <a:solidFill>
                <a:srgbClr val="000000"/>
              </a:solidFill>
            </a:endParaRPr>
          </a:p>
        </p:txBody>
      </p:sp>
      <p:sp>
        <p:nvSpPr>
          <p:cNvPr id="212995" name="Rectangle 2"/>
          <p:cNvSpPr>
            <a:spLocks noGrp="1" noRot="1" noChangeAspect="1" noChangeArrowheads="1" noTextEdit="1"/>
          </p:cNvSpPr>
          <p:nvPr>
            <p:ph type="sldImg"/>
          </p:nvPr>
        </p:nvSpPr>
        <p:spPr>
          <a:solidFill>
            <a:srgbClr val="FFFFFF"/>
          </a:solidFill>
          <a:ln/>
        </p:spPr>
      </p:sp>
      <p:sp>
        <p:nvSpPr>
          <p:cNvPr id="212996" name="Rectangle 3"/>
          <p:cNvSpPr>
            <a:spLocks noGrp="1" noChangeArrowheads="1"/>
          </p:cNvSpPr>
          <p:nvPr>
            <p:ph type="body" idx="1"/>
          </p:nvPr>
        </p:nvSpPr>
        <p:spPr>
          <a:solidFill>
            <a:srgbClr val="FFFFFF"/>
          </a:solidFill>
          <a:ln>
            <a:solidFill>
              <a:srgbClr val="000000"/>
            </a:solidFill>
          </a:ln>
        </p:spPr>
        <p:txBody>
          <a:bodyPr/>
          <a:lstStyle/>
          <a:p>
            <a:pPr algn="l" rtl="0"/>
            <a:endParaRPr lang="en-US" altLang="en-US" smtClean="0"/>
          </a:p>
        </p:txBody>
      </p:sp>
    </p:spTree>
    <p:extLst>
      <p:ext uri="{BB962C8B-B14F-4D97-AF65-F5344CB8AC3E}">
        <p14:creationId xmlns:p14="http://schemas.microsoft.com/office/powerpoint/2010/main" val="29264336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rtl="0" eaLnBrk="1" hangingPunct="1"/>
            <a:fld id="{3AD09D4D-C44B-4A61-BC32-F7820D68873E}" type="slidenum">
              <a:rPr lang="en-US" altLang="en-US">
                <a:solidFill>
                  <a:srgbClr val="000000"/>
                </a:solidFill>
              </a:rPr>
              <a:pPr algn="l" rtl="0" eaLnBrk="1" hangingPunct="1"/>
              <a:t>113</a:t>
            </a:fld>
            <a:endParaRPr lang="en-US" altLang="en-US">
              <a:solidFill>
                <a:srgbClr val="000000"/>
              </a:solidFill>
            </a:endParaRPr>
          </a:p>
        </p:txBody>
      </p:sp>
      <p:sp>
        <p:nvSpPr>
          <p:cNvPr id="214019" name="Rectangle 2"/>
          <p:cNvSpPr>
            <a:spLocks noGrp="1" noRot="1" noChangeAspect="1" noChangeArrowheads="1" noTextEdit="1"/>
          </p:cNvSpPr>
          <p:nvPr>
            <p:ph type="sldImg"/>
          </p:nvPr>
        </p:nvSpPr>
        <p:spPr>
          <a:ln/>
        </p:spPr>
      </p:sp>
      <p:sp>
        <p:nvSpPr>
          <p:cNvPr id="214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a:r>
              <a:rPr lang="en-US" altLang="en-US" u="sng" smtClean="0">
                <a:solidFill>
                  <a:srgbClr val="0000FF"/>
                </a:solidFill>
                <a:latin typeface="Default"/>
                <a:hlinkClick r:id=""/>
              </a:rPr>
              <a:t>Hechos 17:19-22: El Areópago (Colina de Marte) en Atenas, donde Pablo hizo su defensa ante los atenienses.</a:t>
            </a:r>
            <a:endParaRPr lang="en-US" altLang="en-US" u="sng" smtClean="0">
              <a:solidFill>
                <a:srgbClr val="0000FF"/>
              </a:solidFill>
              <a:latin typeface="Default"/>
            </a:endParaRPr>
          </a:p>
          <a:p>
            <a:pPr algn="l" rtl="0"/>
            <a:r>
              <a:rPr lang="en-US" altLang="en-US" u="sng" smtClean="0">
                <a:solidFill>
                  <a:srgbClr val="0000FF"/>
                </a:solidFill>
                <a:latin typeface="Default"/>
              </a:rPr>
              <a:t>Imágenes de la Biblia Quickverse-Parson</a:t>
            </a:r>
            <a:endParaRPr lang="en-US" altLang="en-US" smtClean="0"/>
          </a:p>
          <a:p>
            <a:pPr algn="l" rtl="0"/>
            <a:endParaRPr lang="en-US" altLang="en-US" smtClean="0"/>
          </a:p>
        </p:txBody>
      </p:sp>
    </p:spTree>
    <p:extLst>
      <p:ext uri="{BB962C8B-B14F-4D97-AF65-F5344CB8AC3E}">
        <p14:creationId xmlns:p14="http://schemas.microsoft.com/office/powerpoint/2010/main" val="32957515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rtl="0" eaLnBrk="1" hangingPunct="1"/>
            <a:fld id="{FC1690BD-7D5E-4893-8849-CB508E9CDF85}" type="slidenum">
              <a:rPr lang="en-US" altLang="en-US">
                <a:solidFill>
                  <a:srgbClr val="000000"/>
                </a:solidFill>
              </a:rPr>
              <a:pPr algn="l" rtl="0" eaLnBrk="1" hangingPunct="1"/>
              <a:t>115</a:t>
            </a:fld>
            <a:endParaRPr lang="en-US" altLang="en-US">
              <a:solidFill>
                <a:srgbClr val="000000"/>
              </a:solidFill>
            </a:endParaRPr>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a:r>
              <a:rPr lang="en-US" altLang="en-US" u="sng" smtClean="0">
                <a:solidFill>
                  <a:srgbClr val="0000FF"/>
                </a:solidFill>
                <a:latin typeface="Default"/>
                <a:hlinkClick r:id=""/>
              </a:rPr>
              <a:t>Hechos 17:19-22: El Areópago (Colina de Marte) en Atenas, donde Pablo hizo su defensa ante los atenienses.</a:t>
            </a:r>
            <a:endParaRPr lang="en-US" altLang="en-US" u="sng" smtClean="0">
              <a:solidFill>
                <a:srgbClr val="0000FF"/>
              </a:solidFill>
              <a:latin typeface="Default"/>
            </a:endParaRPr>
          </a:p>
          <a:p>
            <a:pPr algn="l" rtl="0"/>
            <a:r>
              <a:rPr lang="en-US" altLang="en-US" u="sng" smtClean="0">
                <a:solidFill>
                  <a:srgbClr val="0000FF"/>
                </a:solidFill>
                <a:latin typeface="Default"/>
              </a:rPr>
              <a:t>Imágenes de la Biblia Quickverse-Parson</a:t>
            </a:r>
            <a:endParaRPr lang="en-US" altLang="en-US" smtClean="0"/>
          </a:p>
          <a:p>
            <a:pPr algn="l" rtl="0"/>
            <a:endParaRPr lang="en-US" altLang="en-US" smtClean="0"/>
          </a:p>
        </p:txBody>
      </p:sp>
    </p:spTree>
    <p:extLst>
      <p:ext uri="{BB962C8B-B14F-4D97-AF65-F5344CB8AC3E}">
        <p14:creationId xmlns:p14="http://schemas.microsoft.com/office/powerpoint/2010/main" val="4270996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rtl="0" eaLnBrk="1" hangingPunct="1"/>
            <a:fld id="{550012FD-3856-479B-9FB8-1A674F693D56}" type="slidenum">
              <a:rPr lang="en-US" altLang="en-US">
                <a:solidFill>
                  <a:srgbClr val="000000"/>
                </a:solidFill>
              </a:rPr>
              <a:pPr algn="l" rtl="0" eaLnBrk="1" hangingPunct="1"/>
              <a:t>116</a:t>
            </a:fld>
            <a:endParaRPr lang="en-US" altLang="en-US">
              <a:solidFill>
                <a:srgbClr val="000000"/>
              </a:solidFill>
            </a:endParaRPr>
          </a:p>
        </p:txBody>
      </p:sp>
      <p:sp>
        <p:nvSpPr>
          <p:cNvPr id="216067" name="Rectangle 2"/>
          <p:cNvSpPr>
            <a:spLocks noGrp="1" noRot="1" noChangeAspect="1" noChangeArrowheads="1" noTextEdit="1"/>
          </p:cNvSpPr>
          <p:nvPr>
            <p:ph type="sldImg"/>
          </p:nvPr>
        </p:nvSpPr>
        <p:spPr>
          <a:ln/>
        </p:spPr>
      </p:sp>
      <p:sp>
        <p:nvSpPr>
          <p:cNvPr id="216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a:r>
              <a:rPr lang="en-US" altLang="en-US" dirty="0" smtClean="0">
                <a:cs typeface="Arial" pitchFamily="34" charset="0"/>
              </a:rPr>
              <a:t>El altar de </a:t>
            </a:r>
            <a:r>
              <a:rPr lang="en-US" altLang="en-US" dirty="0" err="1" smtClean="0">
                <a:cs typeface="Arial" pitchFamily="34" charset="0"/>
              </a:rPr>
              <a:t>arriba</a:t>
            </a:r>
            <a:r>
              <a:rPr lang="en-US" altLang="en-US" dirty="0" smtClean="0">
                <a:cs typeface="Arial" pitchFamily="34" charset="0"/>
              </a:rPr>
              <a:t> </a:t>
            </a:r>
            <a:r>
              <a:rPr lang="en-US" altLang="en-US" dirty="0" err="1" smtClean="0">
                <a:cs typeface="Arial" pitchFamily="34" charset="0"/>
              </a:rPr>
              <a:t>está</a:t>
            </a:r>
            <a:r>
              <a:rPr lang="en-US" altLang="en-US" dirty="0" smtClean="0">
                <a:cs typeface="Arial" pitchFamily="34" charset="0"/>
              </a:rPr>
              <a:t> </a:t>
            </a:r>
            <a:r>
              <a:rPr lang="en-US" altLang="en-US" dirty="0" err="1" smtClean="0">
                <a:cs typeface="Arial" pitchFamily="34" charset="0"/>
              </a:rPr>
              <a:t>ubicado</a:t>
            </a:r>
            <a:r>
              <a:rPr lang="en-US" altLang="en-US" dirty="0" smtClean="0">
                <a:cs typeface="Arial" pitchFamily="34" charset="0"/>
              </a:rPr>
              <a:t> </a:t>
            </a:r>
            <a:r>
              <a:rPr lang="en-US" altLang="en-US" dirty="0" err="1" smtClean="0">
                <a:cs typeface="Arial" pitchFamily="34" charset="0"/>
              </a:rPr>
              <a:t>en</a:t>
            </a:r>
            <a:r>
              <a:rPr lang="en-US" altLang="en-US" dirty="0" smtClean="0">
                <a:cs typeface="Arial" pitchFamily="34" charset="0"/>
              </a:rPr>
              <a:t> la </a:t>
            </a:r>
            <a:r>
              <a:rPr lang="en-US" altLang="en-US" dirty="0" err="1" smtClean="0">
                <a:cs typeface="Arial" pitchFamily="34" charset="0"/>
              </a:rPr>
              <a:t>Colina</a:t>
            </a:r>
            <a:r>
              <a:rPr lang="en-US" altLang="en-US" dirty="0" smtClean="0">
                <a:cs typeface="Arial" pitchFamily="34" charset="0"/>
              </a:rPr>
              <a:t> </a:t>
            </a:r>
            <a:r>
              <a:rPr lang="en-US" altLang="en-US" dirty="0" err="1" smtClean="0">
                <a:cs typeface="Arial" pitchFamily="34" charset="0"/>
              </a:rPr>
              <a:t>Palatina</a:t>
            </a:r>
            <a:r>
              <a:rPr lang="en-US" altLang="en-US" dirty="0" smtClean="0">
                <a:cs typeface="Arial" pitchFamily="34" charset="0"/>
              </a:rPr>
              <a:t>, Roma, </a:t>
            </a:r>
            <a:r>
              <a:rPr lang="en-US" altLang="en-US" dirty="0" err="1" smtClean="0">
                <a:cs typeface="Arial" pitchFamily="34" charset="0"/>
              </a:rPr>
              <a:t>donde</a:t>
            </a:r>
            <a:r>
              <a:rPr lang="en-US" altLang="en-US" dirty="0" smtClean="0">
                <a:cs typeface="Arial" pitchFamily="34" charset="0"/>
              </a:rPr>
              <a:t> </a:t>
            </a:r>
            <a:r>
              <a:rPr lang="en-US" altLang="en-US" dirty="0" err="1" smtClean="0">
                <a:cs typeface="Arial" pitchFamily="34" charset="0"/>
              </a:rPr>
              <a:t>una</a:t>
            </a:r>
            <a:r>
              <a:rPr lang="en-US" altLang="en-US" dirty="0" smtClean="0">
                <a:cs typeface="Arial" pitchFamily="34" charset="0"/>
              </a:rPr>
              <a:t> </a:t>
            </a:r>
            <a:r>
              <a:rPr lang="en-US" altLang="en-US" dirty="0" err="1" smtClean="0">
                <a:cs typeface="Arial" pitchFamily="34" charset="0"/>
              </a:rPr>
              <a:t>vez</a:t>
            </a:r>
            <a:r>
              <a:rPr lang="en-US" altLang="en-US" dirty="0" smtClean="0">
                <a:cs typeface="Arial" pitchFamily="34" charset="0"/>
              </a:rPr>
              <a:t> </a:t>
            </a:r>
            <a:r>
              <a:rPr lang="en-US" altLang="en-US" dirty="0" err="1" smtClean="0">
                <a:cs typeface="Arial" pitchFamily="34" charset="0"/>
              </a:rPr>
              <a:t>estuvieron</a:t>
            </a:r>
            <a:r>
              <a:rPr lang="en-US" altLang="en-US" dirty="0" smtClean="0">
                <a:cs typeface="Arial" pitchFamily="34" charset="0"/>
              </a:rPr>
              <a:t> </a:t>
            </a:r>
            <a:r>
              <a:rPr lang="en-US" altLang="en-US" dirty="0" err="1" smtClean="0">
                <a:cs typeface="Arial" pitchFamily="34" charset="0"/>
              </a:rPr>
              <a:t>los</a:t>
            </a:r>
            <a:r>
              <a:rPr lang="en-US" altLang="en-US" dirty="0" smtClean="0">
                <a:cs typeface="Arial" pitchFamily="34" charset="0"/>
              </a:rPr>
              <a:t> </a:t>
            </a:r>
            <a:r>
              <a:rPr lang="en-US" altLang="en-US" dirty="0" err="1" smtClean="0">
                <a:cs typeface="Arial" pitchFamily="34" charset="0"/>
              </a:rPr>
              <a:t>palacios</a:t>
            </a:r>
            <a:r>
              <a:rPr lang="en-US" altLang="en-US" dirty="0" smtClean="0">
                <a:cs typeface="Arial" pitchFamily="34" charset="0"/>
              </a:rPr>
              <a:t> de </a:t>
            </a:r>
            <a:r>
              <a:rPr lang="en-US" altLang="en-US" dirty="0" err="1" smtClean="0">
                <a:cs typeface="Arial" pitchFamily="34" charset="0"/>
              </a:rPr>
              <a:t>los</a:t>
            </a:r>
            <a:r>
              <a:rPr lang="en-US" altLang="en-US" dirty="0" smtClean="0">
                <a:cs typeface="Arial" pitchFamily="34" charset="0"/>
              </a:rPr>
              <a:t> </a:t>
            </a:r>
            <a:r>
              <a:rPr lang="en-US" altLang="en-US" dirty="0" err="1" smtClean="0">
                <a:cs typeface="Arial" pitchFamily="34" charset="0"/>
              </a:rPr>
              <a:t>Césares</a:t>
            </a:r>
            <a:r>
              <a:rPr lang="en-US" altLang="en-US" dirty="0" smtClean="0">
                <a:cs typeface="Arial" pitchFamily="34" charset="0"/>
              </a:rPr>
              <a:t>. Data de </a:t>
            </a:r>
            <a:r>
              <a:rPr lang="en-US" altLang="en-US" dirty="0" err="1" smtClean="0">
                <a:cs typeface="Arial" pitchFamily="34" charset="0"/>
              </a:rPr>
              <a:t>aproximadamente</a:t>
            </a:r>
            <a:r>
              <a:rPr lang="en-US" altLang="en-US" dirty="0" smtClean="0">
                <a:cs typeface="Arial" pitchFamily="34" charset="0"/>
              </a:rPr>
              <a:t> 100 </a:t>
            </a:r>
            <a:r>
              <a:rPr lang="en-US" altLang="en-US" dirty="0" err="1" smtClean="0">
                <a:cs typeface="Arial" pitchFamily="34" charset="0"/>
              </a:rPr>
              <a:t>aC</a:t>
            </a:r>
            <a:r>
              <a:rPr lang="en-US" altLang="en-US" dirty="0" smtClean="0">
                <a:cs typeface="Arial" pitchFamily="34" charset="0"/>
              </a:rPr>
              <a:t> y </a:t>
            </a:r>
            <a:r>
              <a:rPr lang="en-US" altLang="en-US" dirty="0" err="1" smtClean="0">
                <a:cs typeface="Arial" pitchFamily="34" charset="0"/>
              </a:rPr>
              <a:t>tiene</a:t>
            </a:r>
            <a:r>
              <a:rPr lang="en-US" altLang="en-US" dirty="0" smtClean="0">
                <a:cs typeface="Arial" pitchFamily="34" charset="0"/>
              </a:rPr>
              <a:t> la </a:t>
            </a:r>
            <a:r>
              <a:rPr lang="en-US" altLang="en-US" dirty="0" err="1" smtClean="0">
                <a:cs typeface="Arial" pitchFamily="34" charset="0"/>
              </a:rPr>
              <a:t>inscripción</a:t>
            </a:r>
            <a:r>
              <a:rPr lang="en-US" altLang="en-US" dirty="0" smtClean="0">
                <a:cs typeface="Arial" pitchFamily="34" charset="0"/>
              </a:rPr>
              <a:t>, ´</a:t>
            </a:r>
            <a:r>
              <a:rPr lang="en-US" altLang="en-US" b="1" dirty="0" smtClean="0">
                <a:cs typeface="Arial" pitchFamily="34" charset="0"/>
              </a:rPr>
              <a:t>Al Dios </a:t>
            </a:r>
            <a:r>
              <a:rPr lang="en-US" altLang="en-US" b="1" dirty="0" err="1" smtClean="0">
                <a:cs typeface="Arial" pitchFamily="34" charset="0"/>
              </a:rPr>
              <a:t>desconocido</a:t>
            </a:r>
            <a:r>
              <a:rPr lang="en-US" altLang="en-US" dirty="0" smtClean="0">
                <a:cs typeface="Arial" pitchFamily="34" charset="0"/>
              </a:rPr>
              <a:t>.´ El </a:t>
            </a:r>
            <a:r>
              <a:rPr lang="en-US" altLang="en-US" dirty="0" err="1" smtClean="0">
                <a:cs typeface="Arial" pitchFamily="34" charset="0"/>
              </a:rPr>
              <a:t>apóstol</a:t>
            </a:r>
            <a:r>
              <a:rPr lang="en-US" altLang="en-US" dirty="0" smtClean="0">
                <a:cs typeface="Arial" pitchFamily="34" charset="0"/>
              </a:rPr>
              <a:t> Pablo </a:t>
            </a:r>
            <a:r>
              <a:rPr lang="en-US" altLang="en-US" dirty="0" err="1" smtClean="0">
                <a:cs typeface="Arial" pitchFamily="34" charset="0"/>
              </a:rPr>
              <a:t>vio</a:t>
            </a:r>
            <a:r>
              <a:rPr lang="en-US" altLang="en-US" dirty="0" smtClean="0">
                <a:cs typeface="Arial" pitchFamily="34" charset="0"/>
              </a:rPr>
              <a:t> un altar </a:t>
            </a:r>
            <a:r>
              <a:rPr lang="en-US" altLang="en-US" dirty="0" err="1" smtClean="0">
                <a:cs typeface="Arial" pitchFamily="34" charset="0"/>
              </a:rPr>
              <a:t>así</a:t>
            </a:r>
            <a:r>
              <a:rPr lang="en-US" altLang="en-US" dirty="0" smtClean="0">
                <a:cs typeface="Arial" pitchFamily="34" charset="0"/>
              </a:rPr>
              <a:t> </a:t>
            </a:r>
            <a:r>
              <a:rPr lang="en-US" altLang="en-US" dirty="0" err="1" smtClean="0">
                <a:cs typeface="Arial" pitchFamily="34" charset="0"/>
              </a:rPr>
              <a:t>mientras</a:t>
            </a:r>
            <a:r>
              <a:rPr lang="en-US" altLang="en-US" dirty="0" smtClean="0">
                <a:cs typeface="Arial" pitchFamily="34" charset="0"/>
              </a:rPr>
              <a:t> </a:t>
            </a:r>
            <a:r>
              <a:rPr lang="en-US" altLang="en-US" dirty="0" err="1" smtClean="0">
                <a:cs typeface="Arial" pitchFamily="34" charset="0"/>
              </a:rPr>
              <a:t>esperaba</a:t>
            </a:r>
            <a:r>
              <a:rPr lang="en-US" altLang="en-US" dirty="0" smtClean="0">
                <a:cs typeface="Arial" pitchFamily="34" charset="0"/>
              </a:rPr>
              <a:t> </a:t>
            </a:r>
            <a:r>
              <a:rPr lang="en-US" altLang="en-US" dirty="0" err="1" smtClean="0">
                <a:cs typeface="Arial" pitchFamily="34" charset="0"/>
              </a:rPr>
              <a:t>en</a:t>
            </a:r>
            <a:r>
              <a:rPr lang="en-US" altLang="en-US" dirty="0" smtClean="0">
                <a:cs typeface="Arial" pitchFamily="34" charset="0"/>
              </a:rPr>
              <a:t> Atenas a que </a:t>
            </a:r>
            <a:r>
              <a:rPr lang="en-US" altLang="en-US" dirty="0" err="1" smtClean="0">
                <a:cs typeface="Arial" pitchFamily="34" charset="0"/>
              </a:rPr>
              <a:t>Timoteo</a:t>
            </a:r>
            <a:r>
              <a:rPr lang="en-US" altLang="en-US" dirty="0" smtClean="0">
                <a:cs typeface="Arial" pitchFamily="34" charset="0"/>
              </a:rPr>
              <a:t> y Silas se </a:t>
            </a:r>
            <a:r>
              <a:rPr lang="en-US" altLang="en-US" dirty="0" err="1" smtClean="0">
                <a:cs typeface="Arial" pitchFamily="34" charset="0"/>
              </a:rPr>
              <a:t>unieran</a:t>
            </a:r>
            <a:r>
              <a:rPr lang="en-US" altLang="en-US" dirty="0" smtClean="0">
                <a:cs typeface="Arial" pitchFamily="34" charset="0"/>
              </a:rPr>
              <a:t> a </a:t>
            </a:r>
            <a:r>
              <a:rPr lang="en-US" altLang="en-US" dirty="0" err="1" smtClean="0">
                <a:cs typeface="Arial" pitchFamily="34" charset="0"/>
              </a:rPr>
              <a:t>él</a:t>
            </a:r>
            <a:r>
              <a:rPr lang="en-US" altLang="en-US" dirty="0" smtClean="0">
                <a:cs typeface="Arial" pitchFamily="34" charset="0"/>
              </a:rPr>
              <a:t>. </a:t>
            </a:r>
            <a:r>
              <a:rPr lang="en-US" altLang="en-US" dirty="0" err="1" smtClean="0">
                <a:cs typeface="Arial" pitchFamily="34" charset="0"/>
              </a:rPr>
              <a:t>Usó</a:t>
            </a:r>
            <a:r>
              <a:rPr lang="en-US" altLang="en-US" dirty="0" smtClean="0">
                <a:cs typeface="Arial" pitchFamily="34" charset="0"/>
              </a:rPr>
              <a:t> el </a:t>
            </a:r>
            <a:r>
              <a:rPr lang="en-US" altLang="en-US" dirty="0" err="1" smtClean="0">
                <a:cs typeface="Arial" pitchFamily="34" charset="0"/>
              </a:rPr>
              <a:t>celo</a:t>
            </a:r>
            <a:r>
              <a:rPr lang="en-US" altLang="en-US" dirty="0" smtClean="0">
                <a:cs typeface="Arial" pitchFamily="34" charset="0"/>
              </a:rPr>
              <a:t> </a:t>
            </a:r>
            <a:r>
              <a:rPr lang="en-US" altLang="en-US" dirty="0" err="1" smtClean="0">
                <a:cs typeface="Arial" pitchFamily="34" charset="0"/>
              </a:rPr>
              <a:t>religioso</a:t>
            </a:r>
            <a:r>
              <a:rPr lang="en-US" altLang="en-US" dirty="0" smtClean="0">
                <a:cs typeface="Arial" pitchFamily="34" charset="0"/>
              </a:rPr>
              <a:t> de </a:t>
            </a:r>
            <a:r>
              <a:rPr lang="en-US" altLang="en-US" dirty="0" err="1" smtClean="0">
                <a:cs typeface="Arial" pitchFamily="34" charset="0"/>
              </a:rPr>
              <a:t>los</a:t>
            </a:r>
            <a:r>
              <a:rPr lang="en-US" altLang="en-US" dirty="0" smtClean="0">
                <a:cs typeface="Arial" pitchFamily="34" charset="0"/>
              </a:rPr>
              <a:t> </a:t>
            </a:r>
            <a:r>
              <a:rPr lang="en-US" altLang="en-US" dirty="0" err="1" smtClean="0">
                <a:cs typeface="Arial" pitchFamily="34" charset="0"/>
              </a:rPr>
              <a:t>atenienses</a:t>
            </a:r>
            <a:r>
              <a:rPr lang="en-US" altLang="en-US" dirty="0" smtClean="0">
                <a:cs typeface="Arial" pitchFamily="34" charset="0"/>
              </a:rPr>
              <a:t> para </a:t>
            </a:r>
            <a:r>
              <a:rPr lang="en-US" altLang="en-US" dirty="0" err="1" smtClean="0">
                <a:cs typeface="Arial" pitchFamily="34" charset="0"/>
              </a:rPr>
              <a:t>adorar</a:t>
            </a:r>
            <a:r>
              <a:rPr lang="en-US" altLang="en-US" dirty="0" smtClean="0">
                <a:cs typeface="Arial" pitchFamily="34" charset="0"/>
              </a:rPr>
              <a:t> a dioses de </a:t>
            </a:r>
            <a:r>
              <a:rPr lang="en-US" altLang="en-US" dirty="0" err="1" smtClean="0">
                <a:cs typeface="Arial" pitchFamily="34" charset="0"/>
              </a:rPr>
              <a:t>los</a:t>
            </a:r>
            <a:r>
              <a:rPr lang="en-US" altLang="en-US" dirty="0" smtClean="0">
                <a:cs typeface="Arial" pitchFamily="34" charset="0"/>
              </a:rPr>
              <a:t> que </a:t>
            </a:r>
            <a:r>
              <a:rPr lang="en-US" altLang="en-US" dirty="0" err="1" smtClean="0">
                <a:cs typeface="Arial" pitchFamily="34" charset="0"/>
              </a:rPr>
              <a:t>ni</a:t>
            </a:r>
            <a:r>
              <a:rPr lang="en-US" altLang="en-US" dirty="0" smtClean="0">
                <a:cs typeface="Arial" pitchFamily="34" charset="0"/>
              </a:rPr>
              <a:t> </a:t>
            </a:r>
            <a:r>
              <a:rPr lang="en-US" altLang="en-US" dirty="0" err="1" smtClean="0">
                <a:cs typeface="Arial" pitchFamily="34" charset="0"/>
              </a:rPr>
              <a:t>siquiera</a:t>
            </a:r>
            <a:r>
              <a:rPr lang="en-US" altLang="en-US" dirty="0" smtClean="0">
                <a:cs typeface="Arial" pitchFamily="34" charset="0"/>
              </a:rPr>
              <a:t> </a:t>
            </a:r>
            <a:r>
              <a:rPr lang="en-US" altLang="en-US" dirty="0" err="1" smtClean="0">
                <a:cs typeface="Arial" pitchFamily="34" charset="0"/>
              </a:rPr>
              <a:t>conocen</a:t>
            </a:r>
            <a:r>
              <a:rPr lang="en-US" altLang="en-US" dirty="0" smtClean="0">
                <a:cs typeface="Arial" pitchFamily="34" charset="0"/>
              </a:rPr>
              <a:t> el </a:t>
            </a:r>
            <a:r>
              <a:rPr lang="en-US" altLang="en-US" dirty="0" err="1" smtClean="0">
                <a:cs typeface="Arial" pitchFamily="34" charset="0"/>
              </a:rPr>
              <a:t>nombre</a:t>
            </a:r>
            <a:r>
              <a:rPr lang="en-US" altLang="en-US" dirty="0" smtClean="0">
                <a:cs typeface="Arial" pitchFamily="34" charset="0"/>
              </a:rPr>
              <a:t> </a:t>
            </a:r>
            <a:r>
              <a:rPr lang="en-US" altLang="en-US" dirty="0" err="1" smtClean="0">
                <a:cs typeface="Arial" pitchFamily="34" charset="0"/>
              </a:rPr>
              <a:t>como</a:t>
            </a:r>
            <a:r>
              <a:rPr lang="en-US" altLang="en-US" dirty="0" smtClean="0">
                <a:cs typeface="Arial" pitchFamily="34" charset="0"/>
              </a:rPr>
              <a:t> un </a:t>
            </a:r>
            <a:r>
              <a:rPr lang="en-US" altLang="en-US" dirty="0" err="1" smtClean="0">
                <a:cs typeface="Arial" pitchFamily="34" charset="0"/>
              </a:rPr>
              <a:t>trampolín</a:t>
            </a:r>
            <a:r>
              <a:rPr lang="en-US" altLang="en-US" dirty="0" smtClean="0">
                <a:cs typeface="Arial" pitchFamily="34" charset="0"/>
              </a:rPr>
              <a:t> para </a:t>
            </a:r>
            <a:r>
              <a:rPr lang="en-US" altLang="en-US" dirty="0" err="1" smtClean="0">
                <a:cs typeface="Arial" pitchFamily="34" charset="0"/>
              </a:rPr>
              <a:t>hablarles</a:t>
            </a:r>
            <a:r>
              <a:rPr lang="en-US" altLang="en-US" dirty="0" smtClean="0">
                <a:cs typeface="Arial" pitchFamily="34" charset="0"/>
              </a:rPr>
              <a:t> </a:t>
            </a:r>
            <a:r>
              <a:rPr lang="en-US" altLang="en-US" dirty="0" err="1" smtClean="0">
                <a:cs typeface="Arial" pitchFamily="34" charset="0"/>
              </a:rPr>
              <a:t>sobre</a:t>
            </a:r>
            <a:r>
              <a:rPr lang="en-US" altLang="en-US" dirty="0" smtClean="0">
                <a:cs typeface="Arial" pitchFamily="34" charset="0"/>
              </a:rPr>
              <a:t> el Dios VERDADERO:</a:t>
            </a:r>
            <a:endParaRPr lang="en-US" altLang="en-US" dirty="0" smtClean="0"/>
          </a:p>
          <a:p>
            <a:pPr algn="l" rtl="0"/>
            <a:r>
              <a:rPr lang="en-US" altLang="en-US" dirty="0" smtClean="0">
                <a:cs typeface="Arial" pitchFamily="34" charset="0"/>
              </a:rPr>
              <a:t>"</a:t>
            </a:r>
            <a:r>
              <a:rPr lang="en-US" altLang="en-US" b="1" dirty="0" err="1" smtClean="0">
                <a:cs typeface="Arial" pitchFamily="34" charset="0"/>
              </a:rPr>
              <a:t>Mientras</a:t>
            </a:r>
            <a:r>
              <a:rPr lang="en-US" altLang="en-US" b="1" dirty="0" smtClean="0">
                <a:cs typeface="Arial" pitchFamily="34" charset="0"/>
              </a:rPr>
              <a:t> Pablo </a:t>
            </a:r>
            <a:r>
              <a:rPr lang="en-US" altLang="en-US" b="1" dirty="0" err="1" smtClean="0">
                <a:cs typeface="Arial" pitchFamily="34" charset="0"/>
              </a:rPr>
              <a:t>los</a:t>
            </a:r>
            <a:r>
              <a:rPr lang="en-US" altLang="en-US" b="1" dirty="0" smtClean="0">
                <a:cs typeface="Arial" pitchFamily="34" charset="0"/>
              </a:rPr>
              <a:t> </a:t>
            </a:r>
            <a:r>
              <a:rPr lang="en-US" altLang="en-US" b="1" dirty="0" err="1" smtClean="0">
                <a:cs typeface="Arial" pitchFamily="34" charset="0"/>
              </a:rPr>
              <a:t>esperaba</a:t>
            </a:r>
            <a:r>
              <a:rPr lang="en-US" altLang="en-US" dirty="0" smtClean="0">
                <a:cs typeface="Arial" pitchFamily="34" charset="0"/>
              </a:rPr>
              <a:t>(</a:t>
            </a:r>
            <a:r>
              <a:rPr lang="en-US" altLang="en-US" dirty="0" err="1" smtClean="0">
                <a:cs typeface="Arial" pitchFamily="34" charset="0"/>
              </a:rPr>
              <a:t>Timoteo</a:t>
            </a:r>
            <a:r>
              <a:rPr lang="en-US" altLang="en-US" dirty="0" smtClean="0">
                <a:cs typeface="Arial" pitchFamily="34" charset="0"/>
              </a:rPr>
              <a:t> y Silas)</a:t>
            </a:r>
            <a:r>
              <a:rPr lang="en-US" altLang="en-US" b="1" dirty="0" err="1" smtClean="0">
                <a:cs typeface="Arial" pitchFamily="34" charset="0"/>
              </a:rPr>
              <a:t>en</a:t>
            </a:r>
            <a:r>
              <a:rPr lang="en-US" altLang="en-US" b="1" dirty="0" smtClean="0">
                <a:cs typeface="Arial" pitchFamily="34" charset="0"/>
              </a:rPr>
              <a:t> Atenas, </a:t>
            </a:r>
            <a:r>
              <a:rPr lang="en-US" altLang="en-US" b="1" dirty="0" err="1" smtClean="0">
                <a:cs typeface="Arial" pitchFamily="34" charset="0"/>
              </a:rPr>
              <a:t>su</a:t>
            </a:r>
            <a:r>
              <a:rPr lang="en-US" altLang="en-US" b="1" dirty="0" smtClean="0">
                <a:cs typeface="Arial" pitchFamily="34" charset="0"/>
              </a:rPr>
              <a:t> </a:t>
            </a:r>
            <a:r>
              <a:rPr lang="en-US" altLang="en-US" b="1" dirty="0" err="1" smtClean="0">
                <a:cs typeface="Arial" pitchFamily="34" charset="0"/>
              </a:rPr>
              <a:t>espíritu</a:t>
            </a:r>
            <a:r>
              <a:rPr lang="en-US" altLang="en-US" b="1" dirty="0" smtClean="0">
                <a:cs typeface="Arial" pitchFamily="34" charset="0"/>
              </a:rPr>
              <a:t> se </a:t>
            </a:r>
            <a:r>
              <a:rPr lang="en-US" altLang="en-US" b="1" dirty="0" err="1" smtClean="0">
                <a:cs typeface="Arial" pitchFamily="34" charset="0"/>
              </a:rPr>
              <a:t>conmovió</a:t>
            </a:r>
            <a:r>
              <a:rPr lang="en-US" altLang="en-US" b="1" dirty="0" smtClean="0">
                <a:cs typeface="Arial" pitchFamily="34" charset="0"/>
              </a:rPr>
              <a:t> </a:t>
            </a:r>
            <a:r>
              <a:rPr lang="en-US" altLang="en-US" b="1" dirty="0" err="1" smtClean="0">
                <a:cs typeface="Arial" pitchFamily="34" charset="0"/>
              </a:rPr>
              <a:t>en</a:t>
            </a:r>
            <a:r>
              <a:rPr lang="en-US" altLang="en-US" b="1" dirty="0" smtClean="0">
                <a:cs typeface="Arial" pitchFamily="34" charset="0"/>
              </a:rPr>
              <a:t> </a:t>
            </a:r>
            <a:r>
              <a:rPr lang="en-US" altLang="en-US" b="1" dirty="0" err="1" smtClean="0">
                <a:cs typeface="Arial" pitchFamily="34" charset="0"/>
              </a:rPr>
              <a:t>él</a:t>
            </a:r>
            <a:r>
              <a:rPr lang="en-US" altLang="en-US" b="1" dirty="0" smtClean="0">
                <a:cs typeface="Arial" pitchFamily="34" charset="0"/>
              </a:rPr>
              <a:t>, </a:t>
            </a:r>
            <a:r>
              <a:rPr lang="en-US" altLang="en-US" b="1" dirty="0" err="1" smtClean="0">
                <a:cs typeface="Arial" pitchFamily="34" charset="0"/>
              </a:rPr>
              <a:t>cuando</a:t>
            </a:r>
            <a:r>
              <a:rPr lang="en-US" altLang="en-US" b="1" dirty="0" smtClean="0">
                <a:cs typeface="Arial" pitchFamily="34" charset="0"/>
              </a:rPr>
              <a:t> </a:t>
            </a:r>
            <a:r>
              <a:rPr lang="en-US" altLang="en-US" b="1" dirty="0" err="1" smtClean="0">
                <a:cs typeface="Arial" pitchFamily="34" charset="0"/>
              </a:rPr>
              <a:t>vio</a:t>
            </a:r>
            <a:r>
              <a:rPr lang="en-US" altLang="en-US" b="1" dirty="0" smtClean="0">
                <a:cs typeface="Arial" pitchFamily="34" charset="0"/>
              </a:rPr>
              <a:t> la ciudad </a:t>
            </a:r>
            <a:r>
              <a:rPr lang="en-US" altLang="en-US" b="1" dirty="0" err="1" smtClean="0">
                <a:cs typeface="Arial" pitchFamily="34" charset="0"/>
              </a:rPr>
              <a:t>enteramente</a:t>
            </a:r>
            <a:r>
              <a:rPr lang="en-US" altLang="en-US" b="1" dirty="0" smtClean="0">
                <a:cs typeface="Arial" pitchFamily="34" charset="0"/>
              </a:rPr>
              <a:t> </a:t>
            </a:r>
            <a:r>
              <a:rPr lang="en-US" altLang="en-US" b="1" dirty="0" err="1" smtClean="0">
                <a:cs typeface="Arial" pitchFamily="34" charset="0"/>
              </a:rPr>
              <a:t>entregada</a:t>
            </a:r>
            <a:r>
              <a:rPr lang="en-US" altLang="en-US" b="1" dirty="0" smtClean="0">
                <a:cs typeface="Arial" pitchFamily="34" charset="0"/>
              </a:rPr>
              <a:t> a la </a:t>
            </a:r>
            <a:r>
              <a:rPr lang="en-US" altLang="en-US" b="1" dirty="0" err="1" smtClean="0">
                <a:cs typeface="Arial" pitchFamily="34" charset="0"/>
              </a:rPr>
              <a:t>idolatría</a:t>
            </a:r>
            <a:r>
              <a:rPr lang="en-US" altLang="en-US" dirty="0" smtClean="0">
                <a:cs typeface="Arial" pitchFamily="34" charset="0"/>
              </a:rPr>
              <a:t>(por </a:t>
            </a:r>
            <a:r>
              <a:rPr lang="en-US" altLang="en-US" dirty="0" err="1" smtClean="0">
                <a:cs typeface="Arial" pitchFamily="34" charset="0"/>
              </a:rPr>
              <a:t>ejemplo</a:t>
            </a:r>
            <a:r>
              <a:rPr lang="en-US" altLang="en-US" dirty="0" smtClean="0">
                <a:cs typeface="Arial" pitchFamily="34" charset="0"/>
              </a:rPr>
              <a:t>, </a:t>
            </a:r>
            <a:r>
              <a:rPr lang="en-US" altLang="en-US" dirty="0" err="1" smtClean="0">
                <a:cs typeface="Arial" pitchFamily="34" charset="0"/>
              </a:rPr>
              <a:t>estatuas</a:t>
            </a:r>
            <a:r>
              <a:rPr lang="en-US" altLang="en-US" dirty="0" smtClean="0">
                <a:cs typeface="Arial" pitchFamily="34" charset="0"/>
              </a:rPr>
              <a:t>, </a:t>
            </a:r>
            <a:r>
              <a:rPr lang="en-US" altLang="en-US" dirty="0" err="1" smtClean="0">
                <a:cs typeface="Arial" pitchFamily="34" charset="0"/>
              </a:rPr>
              <a:t>imágenes</a:t>
            </a:r>
            <a:r>
              <a:rPr lang="en-US" altLang="en-US" dirty="0" smtClean="0">
                <a:cs typeface="Arial" pitchFamily="34" charset="0"/>
              </a:rPr>
              <a:t> o </a:t>
            </a:r>
            <a:r>
              <a:rPr lang="en-US" altLang="en-US" dirty="0" err="1" smtClean="0">
                <a:cs typeface="Arial" pitchFamily="34" charset="0"/>
              </a:rPr>
              <a:t>cualquier</a:t>
            </a:r>
            <a:r>
              <a:rPr lang="en-US" altLang="en-US" dirty="0" smtClean="0">
                <a:cs typeface="Arial" pitchFamily="34" charset="0"/>
              </a:rPr>
              <a:t> </a:t>
            </a:r>
            <a:r>
              <a:rPr lang="en-US" altLang="en-US" dirty="0" err="1" smtClean="0">
                <a:cs typeface="Arial" pitchFamily="34" charset="0"/>
              </a:rPr>
              <a:t>objeto</a:t>
            </a:r>
            <a:r>
              <a:rPr lang="en-US" altLang="en-US" dirty="0" smtClean="0">
                <a:cs typeface="Arial" pitchFamily="34" charset="0"/>
              </a:rPr>
              <a:t> </a:t>
            </a:r>
            <a:r>
              <a:rPr lang="en-US" altLang="en-US" dirty="0" err="1" smtClean="0">
                <a:cs typeface="Arial" pitchFamily="34" charset="0"/>
              </a:rPr>
              <a:t>utilizado</a:t>
            </a:r>
            <a:r>
              <a:rPr lang="en-US" altLang="en-US" dirty="0" smtClean="0">
                <a:cs typeface="Arial" pitchFamily="34" charset="0"/>
              </a:rPr>
              <a:t> </a:t>
            </a:r>
            <a:r>
              <a:rPr lang="en-US" altLang="en-US" dirty="0" err="1" smtClean="0">
                <a:cs typeface="Arial" pitchFamily="34" charset="0"/>
              </a:rPr>
              <a:t>como</a:t>
            </a:r>
            <a:r>
              <a:rPr lang="en-US" altLang="en-US" dirty="0" smtClean="0">
                <a:cs typeface="Arial" pitchFamily="34" charset="0"/>
              </a:rPr>
              <a:t> </a:t>
            </a:r>
            <a:r>
              <a:rPr lang="en-US" altLang="en-US" dirty="0" err="1" smtClean="0">
                <a:cs typeface="Arial" pitchFamily="34" charset="0"/>
              </a:rPr>
              <a:t>ayuda</a:t>
            </a:r>
            <a:r>
              <a:rPr lang="en-US" altLang="en-US" dirty="0" smtClean="0">
                <a:cs typeface="Arial" pitchFamily="34" charset="0"/>
              </a:rPr>
              <a:t> para </a:t>
            </a:r>
            <a:r>
              <a:rPr lang="en-US" altLang="en-US" dirty="0" err="1" smtClean="0">
                <a:cs typeface="Arial" pitchFamily="34" charset="0"/>
              </a:rPr>
              <a:t>adorar</a:t>
            </a:r>
            <a:r>
              <a:rPr lang="en-US" altLang="en-US" dirty="0" smtClean="0">
                <a:cs typeface="Arial" pitchFamily="34" charset="0"/>
              </a:rPr>
              <a:t> a dioses </a:t>
            </a:r>
            <a:r>
              <a:rPr lang="en-US" altLang="en-US" dirty="0" err="1" smtClean="0">
                <a:cs typeface="Arial" pitchFamily="34" charset="0"/>
              </a:rPr>
              <a:t>falsos</a:t>
            </a:r>
            <a:r>
              <a:rPr lang="en-US" altLang="en-US" dirty="0" smtClean="0">
                <a:cs typeface="Arial" pitchFamily="34" charset="0"/>
              </a:rPr>
              <a:t> o al Dios </a:t>
            </a:r>
            <a:r>
              <a:rPr lang="en-US" altLang="en-US" dirty="0" err="1" smtClean="0">
                <a:cs typeface="Arial" pitchFamily="34" charset="0"/>
              </a:rPr>
              <a:t>verdadero</a:t>
            </a:r>
            <a:r>
              <a:rPr lang="en-US" altLang="en-US" dirty="0" smtClean="0">
                <a:cs typeface="Arial" pitchFamily="34" charset="0"/>
              </a:rPr>
              <a:t>).</a:t>
            </a:r>
            <a:r>
              <a:rPr lang="en-US" altLang="en-US" b="1" dirty="0" smtClean="0">
                <a:cs typeface="Arial" pitchFamily="34" charset="0"/>
              </a:rPr>
              <a:t>Por </a:t>
            </a:r>
            <a:r>
              <a:rPr lang="en-US" altLang="en-US" b="1" dirty="0" err="1" smtClean="0">
                <a:cs typeface="Arial" pitchFamily="34" charset="0"/>
              </a:rPr>
              <a:t>eso</a:t>
            </a:r>
            <a:r>
              <a:rPr lang="en-US" altLang="en-US" b="1" dirty="0" smtClean="0">
                <a:cs typeface="Arial" pitchFamily="34" charset="0"/>
              </a:rPr>
              <a:t> </a:t>
            </a:r>
            <a:r>
              <a:rPr lang="en-US" altLang="en-US" b="1" dirty="0" err="1" smtClean="0">
                <a:cs typeface="Arial" pitchFamily="34" charset="0"/>
              </a:rPr>
              <a:t>disputaba</a:t>
            </a:r>
            <a:r>
              <a:rPr lang="en-US" altLang="en-US" b="1" dirty="0" smtClean="0">
                <a:cs typeface="Arial" pitchFamily="34" charset="0"/>
              </a:rPr>
              <a:t> </a:t>
            </a:r>
            <a:r>
              <a:rPr lang="en-US" altLang="en-US" b="1" dirty="0" err="1" smtClean="0">
                <a:cs typeface="Arial" pitchFamily="34" charset="0"/>
              </a:rPr>
              <a:t>en</a:t>
            </a:r>
            <a:r>
              <a:rPr lang="en-US" altLang="en-US" b="1" dirty="0" smtClean="0">
                <a:cs typeface="Arial" pitchFamily="34" charset="0"/>
              </a:rPr>
              <a:t> la </a:t>
            </a:r>
            <a:r>
              <a:rPr lang="en-US" altLang="en-US" b="1" dirty="0" err="1" smtClean="0">
                <a:cs typeface="Arial" pitchFamily="34" charset="0"/>
              </a:rPr>
              <a:t>sinagoga</a:t>
            </a:r>
            <a:r>
              <a:rPr lang="en-US" altLang="en-US" b="1" dirty="0" smtClean="0">
                <a:cs typeface="Arial" pitchFamily="34" charset="0"/>
              </a:rPr>
              <a:t> con </a:t>
            </a:r>
            <a:r>
              <a:rPr lang="en-US" altLang="en-US" b="1" dirty="0" err="1" smtClean="0">
                <a:cs typeface="Arial" pitchFamily="34" charset="0"/>
              </a:rPr>
              <a:t>los</a:t>
            </a:r>
            <a:r>
              <a:rPr lang="en-US" altLang="en-US" b="1" dirty="0" smtClean="0">
                <a:cs typeface="Arial" pitchFamily="34" charset="0"/>
              </a:rPr>
              <a:t> </a:t>
            </a:r>
            <a:r>
              <a:rPr lang="en-US" altLang="en-US" b="1" dirty="0" err="1" smtClean="0">
                <a:cs typeface="Arial" pitchFamily="34" charset="0"/>
              </a:rPr>
              <a:t>judíos</a:t>
            </a:r>
            <a:r>
              <a:rPr lang="en-US" altLang="en-US" b="1" dirty="0" smtClean="0">
                <a:cs typeface="Arial" pitchFamily="34" charset="0"/>
              </a:rPr>
              <a:t> y con </a:t>
            </a:r>
            <a:r>
              <a:rPr lang="en-US" altLang="en-US" b="1" dirty="0" err="1" smtClean="0">
                <a:cs typeface="Arial" pitchFamily="34" charset="0"/>
              </a:rPr>
              <a:t>los</a:t>
            </a:r>
            <a:r>
              <a:rPr lang="en-US" altLang="en-US" b="1" dirty="0" smtClean="0">
                <a:cs typeface="Arial" pitchFamily="34" charset="0"/>
              </a:rPr>
              <a:t> </a:t>
            </a:r>
            <a:r>
              <a:rPr lang="en-US" altLang="en-US" b="1" dirty="0" err="1" smtClean="0">
                <a:cs typeface="Arial" pitchFamily="34" charset="0"/>
              </a:rPr>
              <a:t>piadosos</a:t>
            </a:r>
            <a:r>
              <a:rPr lang="en-US" altLang="en-US" b="1" dirty="0" smtClean="0">
                <a:cs typeface="Arial" pitchFamily="34" charset="0"/>
              </a:rPr>
              <a:t>, y </a:t>
            </a:r>
            <a:r>
              <a:rPr lang="en-US" altLang="en-US" b="1" dirty="0" err="1" smtClean="0">
                <a:cs typeface="Arial" pitchFamily="34" charset="0"/>
              </a:rPr>
              <a:t>en</a:t>
            </a:r>
            <a:r>
              <a:rPr lang="en-US" altLang="en-US" b="1" dirty="0" smtClean="0">
                <a:cs typeface="Arial" pitchFamily="34" charset="0"/>
              </a:rPr>
              <a:t> la plaza </a:t>
            </a:r>
            <a:r>
              <a:rPr lang="en-US" altLang="en-US" b="1" dirty="0" err="1" smtClean="0">
                <a:cs typeface="Arial" pitchFamily="34" charset="0"/>
              </a:rPr>
              <a:t>cada</a:t>
            </a:r>
            <a:r>
              <a:rPr lang="en-US" altLang="en-US" b="1" dirty="0" smtClean="0">
                <a:cs typeface="Arial" pitchFamily="34" charset="0"/>
              </a:rPr>
              <a:t> </a:t>
            </a:r>
            <a:r>
              <a:rPr lang="en-US" altLang="en-US" b="1" dirty="0" err="1" smtClean="0">
                <a:cs typeface="Arial" pitchFamily="34" charset="0"/>
              </a:rPr>
              <a:t>día</a:t>
            </a:r>
            <a:r>
              <a:rPr lang="en-US" altLang="en-US" b="1" dirty="0" smtClean="0">
                <a:cs typeface="Arial" pitchFamily="34" charset="0"/>
              </a:rPr>
              <a:t> con </a:t>
            </a:r>
            <a:r>
              <a:rPr lang="en-US" altLang="en-US" b="1" dirty="0" err="1" smtClean="0">
                <a:cs typeface="Arial" pitchFamily="34" charset="0"/>
              </a:rPr>
              <a:t>los</a:t>
            </a:r>
            <a:r>
              <a:rPr lang="en-US" altLang="en-US" b="1" dirty="0" smtClean="0">
                <a:cs typeface="Arial" pitchFamily="34" charset="0"/>
              </a:rPr>
              <a:t> que se </a:t>
            </a:r>
            <a:r>
              <a:rPr lang="en-US" altLang="en-US" b="1" dirty="0" err="1" smtClean="0">
                <a:cs typeface="Arial" pitchFamily="34" charset="0"/>
              </a:rPr>
              <a:t>reunían</a:t>
            </a:r>
            <a:r>
              <a:rPr lang="en-US" altLang="en-US" b="1" dirty="0" smtClean="0">
                <a:cs typeface="Arial" pitchFamily="34" charset="0"/>
              </a:rPr>
              <a:t> con </a:t>
            </a:r>
            <a:r>
              <a:rPr lang="en-US" altLang="en-US" b="1" dirty="0" err="1" smtClean="0">
                <a:cs typeface="Arial" pitchFamily="34" charset="0"/>
              </a:rPr>
              <a:t>él</a:t>
            </a:r>
            <a:r>
              <a:rPr lang="en-US" altLang="en-US" b="1" dirty="0" smtClean="0">
                <a:cs typeface="Arial" pitchFamily="34" charset="0"/>
              </a:rPr>
              <a:t>.</a:t>
            </a:r>
            <a:r>
              <a:rPr lang="en-US" altLang="en-US" dirty="0" smtClean="0">
                <a:cs typeface="Arial" pitchFamily="34" charset="0"/>
              </a:rPr>
              <a:t>"</a:t>
            </a:r>
            <a:r>
              <a:rPr lang="en-US" altLang="en-US" b="1" dirty="0" smtClean="0">
                <a:cs typeface="Arial" pitchFamily="34" charset="0"/>
              </a:rPr>
              <a:t>Entonces </a:t>
            </a:r>
            <a:r>
              <a:rPr lang="en-US" altLang="en-US" b="1" dirty="0" err="1" smtClean="0">
                <a:cs typeface="Arial" pitchFamily="34" charset="0"/>
              </a:rPr>
              <a:t>ciertos</a:t>
            </a:r>
            <a:r>
              <a:rPr lang="en-US" altLang="en-US" b="1" dirty="0" smtClean="0">
                <a:cs typeface="Arial" pitchFamily="34" charset="0"/>
              </a:rPr>
              <a:t> </a:t>
            </a:r>
            <a:r>
              <a:rPr lang="en-US" altLang="en-US" b="1" dirty="0" err="1" smtClean="0">
                <a:cs typeface="Arial" pitchFamily="34" charset="0"/>
              </a:rPr>
              <a:t>filósofos</a:t>
            </a:r>
            <a:r>
              <a:rPr lang="en-US" altLang="en-US" b="1" dirty="0" smtClean="0">
                <a:cs typeface="Arial" pitchFamily="34" charset="0"/>
              </a:rPr>
              <a:t> de </a:t>
            </a:r>
            <a:r>
              <a:rPr lang="en-US" altLang="en-US" b="1" dirty="0" err="1" smtClean="0">
                <a:cs typeface="Arial" pitchFamily="34" charset="0"/>
              </a:rPr>
              <a:t>los</a:t>
            </a:r>
            <a:r>
              <a:rPr lang="en-US" altLang="en-US" b="1" dirty="0" smtClean="0">
                <a:cs typeface="Arial" pitchFamily="34" charset="0"/>
              </a:rPr>
              <a:t> </a:t>
            </a:r>
            <a:r>
              <a:rPr lang="en-US" altLang="en-US" b="1" dirty="0" err="1" smtClean="0">
                <a:cs typeface="Arial" pitchFamily="34" charset="0"/>
              </a:rPr>
              <a:t>epicúreos</a:t>
            </a:r>
            <a:r>
              <a:rPr lang="en-US" altLang="en-US" dirty="0" smtClean="0">
                <a:cs typeface="Arial" pitchFamily="34" charset="0"/>
              </a:rPr>
              <a:t>(</a:t>
            </a:r>
            <a:r>
              <a:rPr lang="en-US" altLang="en-US" dirty="0" err="1" smtClean="0">
                <a:cs typeface="Arial" pitchFamily="34" charset="0"/>
              </a:rPr>
              <a:t>seguidores</a:t>
            </a:r>
            <a:r>
              <a:rPr lang="en-US" altLang="en-US" dirty="0" smtClean="0">
                <a:cs typeface="Arial" pitchFamily="34" charset="0"/>
              </a:rPr>
              <a:t> de </a:t>
            </a:r>
            <a:r>
              <a:rPr lang="en-US" altLang="en-US" dirty="0" err="1" smtClean="0">
                <a:cs typeface="Arial" pitchFamily="34" charset="0"/>
              </a:rPr>
              <a:t>Epicuro</a:t>
            </a:r>
            <a:r>
              <a:rPr lang="en-US" altLang="en-US" dirty="0" smtClean="0">
                <a:cs typeface="Arial" pitchFamily="34" charset="0"/>
              </a:rPr>
              <a:t>. </a:t>
            </a:r>
            <a:r>
              <a:rPr lang="en-US" altLang="en-US" dirty="0" err="1" smtClean="0">
                <a:cs typeface="Arial" pitchFamily="34" charset="0"/>
              </a:rPr>
              <a:t>Enseñaban</a:t>
            </a:r>
            <a:r>
              <a:rPr lang="en-US" altLang="en-US" dirty="0" smtClean="0">
                <a:cs typeface="Arial" pitchFamily="34" charset="0"/>
              </a:rPr>
              <a:t> que el </a:t>
            </a:r>
            <a:r>
              <a:rPr lang="en-US" altLang="en-US" dirty="0" err="1" smtClean="0">
                <a:cs typeface="Arial" pitchFamily="34" charset="0"/>
              </a:rPr>
              <a:t>objetivo</a:t>
            </a:r>
            <a:r>
              <a:rPr lang="en-US" altLang="en-US" dirty="0" smtClean="0">
                <a:cs typeface="Arial" pitchFamily="34" charset="0"/>
              </a:rPr>
              <a:t> </a:t>
            </a:r>
            <a:r>
              <a:rPr lang="en-US" altLang="en-US" dirty="0" err="1" smtClean="0">
                <a:cs typeface="Arial" pitchFamily="34" charset="0"/>
              </a:rPr>
              <a:t>más</a:t>
            </a:r>
            <a:r>
              <a:rPr lang="en-US" altLang="en-US" dirty="0" smtClean="0">
                <a:cs typeface="Arial" pitchFamily="34" charset="0"/>
              </a:rPr>
              <a:t> alto del hombre era </a:t>
            </a:r>
            <a:r>
              <a:rPr lang="en-US" altLang="en-US" dirty="0" err="1" smtClean="0">
                <a:cs typeface="Arial" pitchFamily="34" charset="0"/>
              </a:rPr>
              <a:t>buscar</a:t>
            </a:r>
            <a:r>
              <a:rPr lang="en-US" altLang="en-US" dirty="0" smtClean="0">
                <a:cs typeface="Arial" pitchFamily="34" charset="0"/>
              </a:rPr>
              <a:t> </a:t>
            </a:r>
            <a:r>
              <a:rPr lang="en-US" altLang="en-US" dirty="0" err="1" smtClean="0">
                <a:cs typeface="Arial" pitchFamily="34" charset="0"/>
              </a:rPr>
              <a:t>una</a:t>
            </a:r>
            <a:r>
              <a:rPr lang="en-US" altLang="en-US" dirty="0" smtClean="0">
                <a:cs typeface="Arial" pitchFamily="34" charset="0"/>
              </a:rPr>
              <a:t> </a:t>
            </a:r>
            <a:r>
              <a:rPr lang="en-US" altLang="en-US" dirty="0" err="1" smtClean="0">
                <a:cs typeface="Arial" pitchFamily="34" charset="0"/>
              </a:rPr>
              <a:t>vida</a:t>
            </a:r>
            <a:r>
              <a:rPr lang="en-US" altLang="en-US" dirty="0" smtClean="0">
                <a:cs typeface="Arial" pitchFamily="34" charset="0"/>
              </a:rPr>
              <a:t> </a:t>
            </a:r>
            <a:r>
              <a:rPr lang="en-US" altLang="en-US" dirty="0" err="1" smtClean="0">
                <a:cs typeface="Arial" pitchFamily="34" charset="0"/>
              </a:rPr>
              <a:t>placentera</a:t>
            </a:r>
            <a:r>
              <a:rPr lang="en-US" altLang="en-US" dirty="0" smtClean="0">
                <a:cs typeface="Arial" pitchFamily="34" charset="0"/>
              </a:rPr>
              <a:t> y </a:t>
            </a:r>
            <a:r>
              <a:rPr lang="en-US" altLang="en-US" dirty="0" err="1" smtClean="0">
                <a:cs typeface="Arial" pitchFamily="34" charset="0"/>
              </a:rPr>
              <a:t>tranquila</a:t>
            </a:r>
            <a:r>
              <a:rPr lang="en-US" altLang="en-US" dirty="0" smtClean="0">
                <a:cs typeface="Arial" pitchFamily="34" charset="0"/>
              </a:rPr>
              <a:t>).</a:t>
            </a:r>
            <a:r>
              <a:rPr lang="en-US" altLang="en-US" b="1" dirty="0" smtClean="0">
                <a:cs typeface="Arial" pitchFamily="34" charset="0"/>
              </a:rPr>
              <a:t>y de </a:t>
            </a:r>
            <a:r>
              <a:rPr lang="en-US" altLang="en-US" b="1" dirty="0" err="1" smtClean="0">
                <a:cs typeface="Arial" pitchFamily="34" charset="0"/>
              </a:rPr>
              <a:t>los</a:t>
            </a:r>
            <a:r>
              <a:rPr lang="en-US" altLang="en-US" b="1" dirty="0" smtClean="0">
                <a:cs typeface="Arial" pitchFamily="34" charset="0"/>
              </a:rPr>
              <a:t> </a:t>
            </a:r>
            <a:r>
              <a:rPr lang="en-US" altLang="en-US" b="1" dirty="0" err="1" smtClean="0">
                <a:cs typeface="Arial" pitchFamily="34" charset="0"/>
              </a:rPr>
              <a:t>estoicos</a:t>
            </a:r>
            <a:r>
              <a:rPr lang="en-US" altLang="en-US" dirty="0" smtClean="0">
                <a:cs typeface="Arial" pitchFamily="34" charset="0"/>
              </a:rPr>
              <a:t>(</a:t>
            </a:r>
            <a:r>
              <a:rPr lang="en-US" altLang="en-US" dirty="0" err="1" smtClean="0">
                <a:cs typeface="Arial" pitchFamily="34" charset="0"/>
              </a:rPr>
              <a:t>enseñaban</a:t>
            </a:r>
            <a:r>
              <a:rPr lang="en-US" altLang="en-US" dirty="0" smtClean="0">
                <a:cs typeface="Arial" pitchFamily="34" charset="0"/>
              </a:rPr>
              <a:t> que la </a:t>
            </a:r>
            <a:r>
              <a:rPr lang="en-US" altLang="en-US" dirty="0" err="1" smtClean="0">
                <a:cs typeface="Arial" pitchFamily="34" charset="0"/>
              </a:rPr>
              <a:t>felicidad</a:t>
            </a:r>
            <a:r>
              <a:rPr lang="en-US" altLang="en-US" dirty="0" smtClean="0">
                <a:cs typeface="Arial" pitchFamily="34" charset="0"/>
              </a:rPr>
              <a:t> del hombre </a:t>
            </a:r>
            <a:r>
              <a:rPr lang="en-US" altLang="en-US" dirty="0" err="1" smtClean="0">
                <a:cs typeface="Arial" pitchFamily="34" charset="0"/>
              </a:rPr>
              <a:t>consistía</a:t>
            </a:r>
            <a:r>
              <a:rPr lang="en-US" altLang="en-US" dirty="0" smtClean="0">
                <a:cs typeface="Arial" pitchFamily="34" charset="0"/>
              </a:rPr>
              <a:t> </a:t>
            </a:r>
            <a:r>
              <a:rPr lang="en-US" altLang="en-US" dirty="0" err="1" smtClean="0">
                <a:cs typeface="Arial" pitchFamily="34" charset="0"/>
              </a:rPr>
              <a:t>en</a:t>
            </a:r>
            <a:r>
              <a:rPr lang="en-US" altLang="en-US" dirty="0" smtClean="0">
                <a:cs typeface="Arial" pitchFamily="34" charset="0"/>
              </a:rPr>
              <a:t> </a:t>
            </a:r>
            <a:r>
              <a:rPr lang="en-US" altLang="en-US" dirty="0" err="1" smtClean="0">
                <a:cs typeface="Arial" pitchFamily="34" charset="0"/>
              </a:rPr>
              <a:t>ponerse</a:t>
            </a:r>
            <a:r>
              <a:rPr lang="en-US" altLang="en-US" dirty="0" smtClean="0">
                <a:cs typeface="Arial" pitchFamily="34" charset="0"/>
              </a:rPr>
              <a:t> </a:t>
            </a:r>
            <a:r>
              <a:rPr lang="en-US" altLang="en-US" dirty="0" err="1" smtClean="0">
                <a:cs typeface="Arial" pitchFamily="34" charset="0"/>
              </a:rPr>
              <a:t>en</a:t>
            </a:r>
            <a:r>
              <a:rPr lang="en-US" altLang="en-US" dirty="0" smtClean="0">
                <a:cs typeface="Arial" pitchFamily="34" charset="0"/>
              </a:rPr>
              <a:t> </a:t>
            </a:r>
            <a:r>
              <a:rPr lang="en-US" altLang="en-US" dirty="0" err="1" smtClean="0">
                <a:cs typeface="Arial" pitchFamily="34" charset="0"/>
              </a:rPr>
              <a:t>armonía</a:t>
            </a:r>
            <a:r>
              <a:rPr lang="en-US" altLang="en-US" dirty="0" smtClean="0">
                <a:cs typeface="Arial" pitchFamily="34" charset="0"/>
              </a:rPr>
              <a:t> con el </a:t>
            </a:r>
            <a:r>
              <a:rPr lang="en-US" altLang="en-US" dirty="0" err="1" smtClean="0">
                <a:cs typeface="Arial" pitchFamily="34" charset="0"/>
              </a:rPr>
              <a:t>curso</a:t>
            </a:r>
            <a:r>
              <a:rPr lang="en-US" altLang="en-US" dirty="0" smtClean="0">
                <a:cs typeface="Arial" pitchFamily="34" charset="0"/>
              </a:rPr>
              <a:t> del </a:t>
            </a:r>
            <a:r>
              <a:rPr lang="en-US" altLang="en-US" dirty="0" err="1" smtClean="0">
                <a:cs typeface="Arial" pitchFamily="34" charset="0"/>
              </a:rPr>
              <a:t>universo</a:t>
            </a:r>
            <a:r>
              <a:rPr lang="en-US" altLang="en-US" dirty="0" smtClean="0">
                <a:cs typeface="Arial" pitchFamily="34" charset="0"/>
              </a:rPr>
              <a:t>.),</a:t>
            </a:r>
            <a:r>
              <a:rPr lang="en-US" altLang="en-US" b="1" dirty="0" smtClean="0">
                <a:cs typeface="Arial" pitchFamily="34" charset="0"/>
              </a:rPr>
              <a:t>se </a:t>
            </a:r>
            <a:r>
              <a:rPr lang="en-US" altLang="en-US" b="1" dirty="0" err="1" smtClean="0">
                <a:cs typeface="Arial" pitchFamily="34" charset="0"/>
              </a:rPr>
              <a:t>encontró</a:t>
            </a:r>
            <a:r>
              <a:rPr lang="en-US" altLang="en-US" b="1" dirty="0" smtClean="0">
                <a:cs typeface="Arial" pitchFamily="34" charset="0"/>
              </a:rPr>
              <a:t> con </a:t>
            </a:r>
            <a:r>
              <a:rPr lang="en-US" altLang="en-US" b="1" dirty="0" err="1" smtClean="0">
                <a:cs typeface="Arial" pitchFamily="34" charset="0"/>
              </a:rPr>
              <a:t>él</a:t>
            </a:r>
            <a:r>
              <a:rPr lang="en-US" altLang="en-US" b="1" dirty="0" smtClean="0">
                <a:cs typeface="Arial" pitchFamily="34" charset="0"/>
              </a:rPr>
              <a:t>. Y </a:t>
            </a:r>
            <a:r>
              <a:rPr lang="en-US" altLang="en-US" b="1" dirty="0" err="1" smtClean="0">
                <a:cs typeface="Arial" pitchFamily="34" charset="0"/>
              </a:rPr>
              <a:t>algunos</a:t>
            </a:r>
            <a:r>
              <a:rPr lang="en-US" altLang="en-US" b="1" dirty="0" smtClean="0">
                <a:cs typeface="Arial" pitchFamily="34" charset="0"/>
              </a:rPr>
              <a:t> </a:t>
            </a:r>
            <a:r>
              <a:rPr lang="en-US" altLang="en-US" b="1" dirty="0" err="1" smtClean="0">
                <a:cs typeface="Arial" pitchFamily="34" charset="0"/>
              </a:rPr>
              <a:t>decían</a:t>
            </a:r>
            <a:r>
              <a:rPr lang="en-US" altLang="en-US" b="1" dirty="0" smtClean="0">
                <a:cs typeface="Arial" pitchFamily="34" charset="0"/>
              </a:rPr>
              <a:t>: ¿</a:t>
            </a:r>
            <a:r>
              <a:rPr lang="en-US" altLang="en-US" b="1" dirty="0" err="1" smtClean="0">
                <a:cs typeface="Arial" pitchFamily="34" charset="0"/>
              </a:rPr>
              <a:t>Qué</a:t>
            </a:r>
            <a:r>
              <a:rPr lang="en-US" altLang="en-US" b="1" dirty="0" smtClean="0">
                <a:cs typeface="Arial" pitchFamily="34" charset="0"/>
              </a:rPr>
              <a:t> </a:t>
            </a:r>
            <a:r>
              <a:rPr lang="en-US" altLang="en-US" b="1" dirty="0" err="1" smtClean="0">
                <a:cs typeface="Arial" pitchFamily="34" charset="0"/>
              </a:rPr>
              <a:t>dirá</a:t>
            </a:r>
            <a:r>
              <a:rPr lang="en-US" altLang="en-US" b="1" dirty="0" smtClean="0">
                <a:cs typeface="Arial" pitchFamily="34" charset="0"/>
              </a:rPr>
              <a:t> </a:t>
            </a:r>
            <a:r>
              <a:rPr lang="en-US" altLang="en-US" b="1" dirty="0" err="1" smtClean="0">
                <a:cs typeface="Arial" pitchFamily="34" charset="0"/>
              </a:rPr>
              <a:t>este</a:t>
            </a:r>
            <a:r>
              <a:rPr lang="en-US" altLang="en-US" b="1" dirty="0" smtClean="0">
                <a:cs typeface="Arial" pitchFamily="34" charset="0"/>
              </a:rPr>
              <a:t> </a:t>
            </a:r>
            <a:r>
              <a:rPr lang="en-US" altLang="en-US" b="1" dirty="0" err="1" smtClean="0">
                <a:cs typeface="Arial" pitchFamily="34" charset="0"/>
              </a:rPr>
              <a:t>charlatán</a:t>
            </a:r>
            <a:r>
              <a:rPr lang="en-US" altLang="en-US" b="1" dirty="0" smtClean="0">
                <a:cs typeface="Arial" pitchFamily="34" charset="0"/>
              </a:rPr>
              <a:t>? </a:t>
            </a:r>
            <a:r>
              <a:rPr lang="en-US" altLang="en-US" b="1" dirty="0" err="1" smtClean="0">
                <a:cs typeface="Arial" pitchFamily="34" charset="0"/>
              </a:rPr>
              <a:t>otros</a:t>
            </a:r>
            <a:r>
              <a:rPr lang="en-US" altLang="en-US" b="1" dirty="0" smtClean="0">
                <a:cs typeface="Arial" pitchFamily="34" charset="0"/>
              </a:rPr>
              <a:t>, </a:t>
            </a:r>
            <a:r>
              <a:rPr lang="en-US" altLang="en-US" b="1" dirty="0" err="1" smtClean="0">
                <a:cs typeface="Arial" pitchFamily="34" charset="0"/>
              </a:rPr>
              <a:t>parece</a:t>
            </a:r>
            <a:r>
              <a:rPr lang="en-US" altLang="en-US" b="1" dirty="0" smtClean="0">
                <a:cs typeface="Arial" pitchFamily="34" charset="0"/>
              </a:rPr>
              <a:t> </a:t>
            </a:r>
            <a:r>
              <a:rPr lang="en-US" altLang="en-US" b="1" dirty="0" err="1" smtClean="0">
                <a:cs typeface="Arial" pitchFamily="34" charset="0"/>
              </a:rPr>
              <a:t>ser</a:t>
            </a:r>
            <a:r>
              <a:rPr lang="en-US" altLang="en-US" b="1" dirty="0" smtClean="0">
                <a:cs typeface="Arial" pitchFamily="34" charset="0"/>
              </a:rPr>
              <a:t> un </a:t>
            </a:r>
            <a:r>
              <a:rPr lang="en-US" altLang="en-US" b="1" dirty="0" err="1" smtClean="0">
                <a:cs typeface="Arial" pitchFamily="34" charset="0"/>
              </a:rPr>
              <a:t>presentador</a:t>
            </a:r>
            <a:r>
              <a:rPr lang="en-US" altLang="en-US" b="1" dirty="0" smtClean="0">
                <a:cs typeface="Arial" pitchFamily="34" charset="0"/>
              </a:rPr>
              <a:t> de dioses </a:t>
            </a:r>
            <a:r>
              <a:rPr lang="en-US" altLang="en-US" b="1" dirty="0" err="1" smtClean="0">
                <a:cs typeface="Arial" pitchFamily="34" charset="0"/>
              </a:rPr>
              <a:t>extraños</a:t>
            </a:r>
            <a:r>
              <a:rPr lang="en-US" altLang="en-US" b="1" dirty="0" smtClean="0">
                <a:cs typeface="Arial" pitchFamily="34" charset="0"/>
              </a:rPr>
              <a:t>, </a:t>
            </a:r>
            <a:r>
              <a:rPr lang="en-US" altLang="en-US" b="1" dirty="0" err="1" smtClean="0">
                <a:cs typeface="Arial" pitchFamily="34" charset="0"/>
              </a:rPr>
              <a:t>porque</a:t>
            </a:r>
            <a:r>
              <a:rPr lang="en-US" altLang="en-US" b="1" dirty="0" smtClean="0">
                <a:cs typeface="Arial" pitchFamily="34" charset="0"/>
              </a:rPr>
              <a:t> les </a:t>
            </a:r>
            <a:r>
              <a:rPr lang="en-US" altLang="en-US" b="1" dirty="0" err="1" smtClean="0">
                <a:cs typeface="Arial" pitchFamily="34" charset="0"/>
              </a:rPr>
              <a:t>anunció</a:t>
            </a:r>
            <a:r>
              <a:rPr lang="en-US" altLang="en-US" b="1" dirty="0" smtClean="0">
                <a:cs typeface="Arial" pitchFamily="34" charset="0"/>
              </a:rPr>
              <a:t> a </a:t>
            </a:r>
            <a:r>
              <a:rPr lang="en-US" altLang="en-US" b="1" dirty="0" err="1" smtClean="0">
                <a:cs typeface="Arial" pitchFamily="34" charset="0"/>
              </a:rPr>
              <a:t>Jesús</a:t>
            </a:r>
            <a:r>
              <a:rPr lang="en-US" altLang="en-US" b="1" dirty="0" smtClean="0">
                <a:cs typeface="Arial" pitchFamily="34" charset="0"/>
              </a:rPr>
              <a:t> y la </a:t>
            </a:r>
            <a:r>
              <a:rPr lang="en-US" altLang="en-US" b="1" dirty="0" err="1" smtClean="0">
                <a:cs typeface="Arial" pitchFamily="34" charset="0"/>
              </a:rPr>
              <a:t>resurrección</a:t>
            </a:r>
            <a:r>
              <a:rPr lang="en-US" altLang="en-US" b="1" dirty="0" smtClean="0">
                <a:cs typeface="Arial" pitchFamily="34" charset="0"/>
              </a:rPr>
              <a:t>.</a:t>
            </a:r>
            <a:r>
              <a:rPr lang="en-US" altLang="en-US" dirty="0" smtClean="0">
                <a:cs typeface="Arial" pitchFamily="34" charset="0"/>
              </a:rPr>
              <a:t> </a:t>
            </a:r>
            <a:endParaRPr lang="en-US" altLang="en-US" dirty="0" smtClean="0"/>
          </a:p>
          <a:p>
            <a:pPr algn="l" rtl="0"/>
            <a:r>
              <a:rPr lang="en-US" altLang="en-US" dirty="0" smtClean="0">
                <a:cs typeface="Arial" pitchFamily="34" charset="0"/>
              </a:rPr>
              <a:t>"</a:t>
            </a:r>
            <a:r>
              <a:rPr lang="en-US" altLang="en-US" b="1" dirty="0" smtClean="0">
                <a:cs typeface="Arial" pitchFamily="34" charset="0"/>
              </a:rPr>
              <a:t>Entonces Pablo se </a:t>
            </a:r>
            <a:r>
              <a:rPr lang="en-US" altLang="en-US" b="1" dirty="0" err="1" smtClean="0">
                <a:cs typeface="Arial" pitchFamily="34" charset="0"/>
              </a:rPr>
              <a:t>paró</a:t>
            </a:r>
            <a:r>
              <a:rPr lang="en-US" altLang="en-US" b="1" dirty="0" smtClean="0">
                <a:cs typeface="Arial" pitchFamily="34" charset="0"/>
              </a:rPr>
              <a:t> </a:t>
            </a:r>
            <a:r>
              <a:rPr lang="en-US" altLang="en-US" b="1" dirty="0" err="1" smtClean="0">
                <a:cs typeface="Arial" pitchFamily="34" charset="0"/>
              </a:rPr>
              <a:t>en</a:t>
            </a:r>
            <a:r>
              <a:rPr lang="en-US" altLang="en-US" b="1" dirty="0" smtClean="0">
                <a:cs typeface="Arial" pitchFamily="34" charset="0"/>
              </a:rPr>
              <a:t> </a:t>
            </a:r>
            <a:r>
              <a:rPr lang="en-US" altLang="en-US" b="1" dirty="0" err="1" smtClean="0">
                <a:cs typeface="Arial" pitchFamily="34" charset="0"/>
              </a:rPr>
              <a:t>medio</a:t>
            </a:r>
            <a:r>
              <a:rPr lang="en-US" altLang="en-US" b="1" dirty="0" smtClean="0">
                <a:cs typeface="Arial" pitchFamily="34" charset="0"/>
              </a:rPr>
              <a:t> de la </a:t>
            </a:r>
            <a:r>
              <a:rPr lang="en-US" altLang="en-US" b="1" dirty="0" err="1" smtClean="0">
                <a:cs typeface="Arial" pitchFamily="34" charset="0"/>
              </a:rPr>
              <a:t>colina</a:t>
            </a:r>
            <a:r>
              <a:rPr lang="en-US" altLang="en-US" b="1" dirty="0" smtClean="0">
                <a:cs typeface="Arial" pitchFamily="34" charset="0"/>
              </a:rPr>
              <a:t> de </a:t>
            </a:r>
            <a:r>
              <a:rPr lang="en-US" altLang="en-US" b="1" dirty="0" err="1" smtClean="0">
                <a:cs typeface="Arial" pitchFamily="34" charset="0"/>
              </a:rPr>
              <a:t>Marte</a:t>
            </a:r>
            <a:r>
              <a:rPr lang="en-US" altLang="en-US" dirty="0" smtClean="0">
                <a:cs typeface="Arial" pitchFamily="34" charset="0"/>
              </a:rPr>
              <a:t>(el </a:t>
            </a:r>
            <a:r>
              <a:rPr lang="en-US" altLang="en-US" dirty="0" err="1" smtClean="0">
                <a:cs typeface="Arial" pitchFamily="34" charset="0"/>
              </a:rPr>
              <a:t>Areópago</a:t>
            </a:r>
            <a:r>
              <a:rPr lang="en-US" altLang="en-US" dirty="0" smtClean="0">
                <a:cs typeface="Arial" pitchFamily="34" charset="0"/>
              </a:rPr>
              <a:t> o </a:t>
            </a:r>
            <a:r>
              <a:rPr lang="en-US" altLang="en-US" dirty="0" err="1" smtClean="0">
                <a:cs typeface="Arial" pitchFamily="34" charset="0"/>
              </a:rPr>
              <a:t>colina</a:t>
            </a:r>
            <a:r>
              <a:rPr lang="en-US" altLang="en-US" dirty="0" smtClean="0">
                <a:cs typeface="Arial" pitchFamily="34" charset="0"/>
              </a:rPr>
              <a:t> </a:t>
            </a:r>
            <a:r>
              <a:rPr lang="en-US" altLang="en-US" dirty="0" err="1" smtClean="0">
                <a:cs typeface="Arial" pitchFamily="34" charset="0"/>
              </a:rPr>
              <a:t>rocosa</a:t>
            </a:r>
            <a:r>
              <a:rPr lang="en-US" altLang="en-US" dirty="0" smtClean="0">
                <a:cs typeface="Arial" pitchFamily="34" charset="0"/>
              </a:rPr>
              <a:t> </a:t>
            </a:r>
            <a:r>
              <a:rPr lang="en-US" altLang="en-US" dirty="0" err="1" smtClean="0">
                <a:cs typeface="Arial" pitchFamily="34" charset="0"/>
              </a:rPr>
              <a:t>en</a:t>
            </a:r>
            <a:r>
              <a:rPr lang="en-US" altLang="en-US" dirty="0" smtClean="0">
                <a:cs typeface="Arial" pitchFamily="34" charset="0"/>
              </a:rPr>
              <a:t> Atenas </a:t>
            </a:r>
            <a:r>
              <a:rPr lang="en-US" altLang="en-US" dirty="0" err="1" smtClean="0">
                <a:cs typeface="Arial" pitchFamily="34" charset="0"/>
              </a:rPr>
              <a:t>donde</a:t>
            </a:r>
            <a:r>
              <a:rPr lang="en-US" altLang="en-US" dirty="0" smtClean="0">
                <a:cs typeface="Arial" pitchFamily="34" charset="0"/>
              </a:rPr>
              <a:t> se </a:t>
            </a:r>
            <a:r>
              <a:rPr lang="en-US" altLang="en-US" dirty="0" err="1" smtClean="0">
                <a:cs typeface="Arial" pitchFamily="34" charset="0"/>
              </a:rPr>
              <a:t>llevó</a:t>
            </a:r>
            <a:r>
              <a:rPr lang="en-US" altLang="en-US" dirty="0" smtClean="0">
                <a:cs typeface="Arial" pitchFamily="34" charset="0"/>
              </a:rPr>
              <a:t> a </a:t>
            </a:r>
            <a:r>
              <a:rPr lang="en-US" altLang="en-US" dirty="0" err="1" smtClean="0">
                <a:cs typeface="Arial" pitchFamily="34" charset="0"/>
              </a:rPr>
              <a:t>cabo</a:t>
            </a:r>
            <a:r>
              <a:rPr lang="en-US" altLang="en-US" dirty="0" smtClean="0">
                <a:cs typeface="Arial" pitchFamily="34" charset="0"/>
              </a:rPr>
              <a:t> el tribunal </a:t>
            </a:r>
            <a:r>
              <a:rPr lang="en-US" altLang="en-US" dirty="0" err="1" smtClean="0">
                <a:cs typeface="Arial" pitchFamily="34" charset="0"/>
              </a:rPr>
              <a:t>supremo</a:t>
            </a:r>
            <a:r>
              <a:rPr lang="en-US" altLang="en-US" dirty="0" smtClean="0">
                <a:cs typeface="Arial" pitchFamily="34" charset="0"/>
              </a:rPr>
              <a:t> </a:t>
            </a:r>
            <a:r>
              <a:rPr lang="en-US" altLang="en-US" dirty="0" err="1" smtClean="0">
                <a:cs typeface="Arial" pitchFamily="34" charset="0"/>
              </a:rPr>
              <a:t>ateniense</a:t>
            </a:r>
            <a:r>
              <a:rPr lang="en-US" altLang="en-US" dirty="0" smtClean="0">
                <a:cs typeface="Arial" pitchFamily="34" charset="0"/>
              </a:rPr>
              <a:t> y el tribunal de la moral),</a:t>
            </a:r>
            <a:r>
              <a:rPr lang="en-US" altLang="en-US" b="1" dirty="0" smtClean="0">
                <a:cs typeface="Arial" pitchFamily="34" charset="0"/>
              </a:rPr>
              <a:t>y </a:t>
            </a:r>
            <a:r>
              <a:rPr lang="en-US" altLang="en-US" b="1" dirty="0" err="1" smtClean="0">
                <a:cs typeface="Arial" pitchFamily="34" charset="0"/>
              </a:rPr>
              <a:t>dijo</a:t>
            </a:r>
            <a:r>
              <a:rPr lang="en-US" altLang="en-US" b="1" dirty="0" smtClean="0">
                <a:cs typeface="Arial" pitchFamily="34" charset="0"/>
              </a:rPr>
              <a:t>: [</a:t>
            </a:r>
            <a:r>
              <a:rPr lang="en-US" altLang="en-US" b="1" dirty="0" err="1" smtClean="0">
                <a:cs typeface="Arial" pitchFamily="34" charset="0"/>
              </a:rPr>
              <a:t>Vosotros</a:t>
            </a:r>
            <a:r>
              <a:rPr lang="en-US" altLang="en-US" b="1" dirty="0" smtClean="0">
                <a:cs typeface="Arial" pitchFamily="34" charset="0"/>
              </a:rPr>
              <a:t>] hombres de Atenas, </a:t>
            </a:r>
            <a:r>
              <a:rPr lang="en-US" altLang="en-US" b="1" dirty="0" err="1" smtClean="0">
                <a:cs typeface="Arial" pitchFamily="34" charset="0"/>
              </a:rPr>
              <a:t>veo</a:t>
            </a:r>
            <a:r>
              <a:rPr lang="en-US" altLang="en-US" b="1" dirty="0" smtClean="0">
                <a:cs typeface="Arial" pitchFamily="34" charset="0"/>
              </a:rPr>
              <a:t> que </a:t>
            </a:r>
            <a:r>
              <a:rPr lang="en-US" altLang="en-US" b="1" dirty="0" err="1" smtClean="0">
                <a:cs typeface="Arial" pitchFamily="34" charset="0"/>
              </a:rPr>
              <a:t>en</a:t>
            </a:r>
            <a:r>
              <a:rPr lang="en-US" altLang="en-US" b="1" dirty="0" smtClean="0">
                <a:cs typeface="Arial" pitchFamily="34" charset="0"/>
              </a:rPr>
              <a:t> </a:t>
            </a:r>
            <a:r>
              <a:rPr lang="en-US" altLang="en-US" b="1" dirty="0" err="1" smtClean="0">
                <a:cs typeface="Arial" pitchFamily="34" charset="0"/>
              </a:rPr>
              <a:t>todas</a:t>
            </a:r>
            <a:r>
              <a:rPr lang="en-US" altLang="en-US" b="1" dirty="0" smtClean="0">
                <a:cs typeface="Arial" pitchFamily="34" charset="0"/>
              </a:rPr>
              <a:t> las </a:t>
            </a:r>
            <a:r>
              <a:rPr lang="en-US" altLang="en-US" b="1" dirty="0" err="1" smtClean="0">
                <a:cs typeface="Arial" pitchFamily="34" charset="0"/>
              </a:rPr>
              <a:t>cosas</a:t>
            </a:r>
            <a:r>
              <a:rPr lang="en-US" altLang="en-US" b="1" dirty="0" smtClean="0">
                <a:cs typeface="Arial" pitchFamily="34" charset="0"/>
              </a:rPr>
              <a:t> </a:t>
            </a:r>
            <a:r>
              <a:rPr lang="en-US" altLang="en-US" b="1" dirty="0" err="1" smtClean="0">
                <a:cs typeface="Arial" pitchFamily="34" charset="0"/>
              </a:rPr>
              <a:t>sois</a:t>
            </a:r>
            <a:r>
              <a:rPr lang="en-US" altLang="en-US" b="1" dirty="0" smtClean="0">
                <a:cs typeface="Arial" pitchFamily="34" charset="0"/>
              </a:rPr>
              <a:t> </a:t>
            </a:r>
            <a:r>
              <a:rPr lang="en-US" altLang="en-US" b="1" dirty="0" err="1" smtClean="0">
                <a:cs typeface="Arial" pitchFamily="34" charset="0"/>
              </a:rPr>
              <a:t>demasiado</a:t>
            </a:r>
            <a:r>
              <a:rPr lang="en-US" altLang="en-US" b="1" dirty="0" smtClean="0">
                <a:cs typeface="Arial" pitchFamily="34" charset="0"/>
              </a:rPr>
              <a:t> </a:t>
            </a:r>
            <a:r>
              <a:rPr lang="en-US" altLang="en-US" b="1" dirty="0" err="1" smtClean="0">
                <a:cs typeface="Arial" pitchFamily="34" charset="0"/>
              </a:rPr>
              <a:t>supersticiosos</a:t>
            </a:r>
            <a:r>
              <a:rPr lang="en-US" altLang="en-US" b="1" dirty="0" smtClean="0">
                <a:cs typeface="Arial" pitchFamily="34" charset="0"/>
              </a:rPr>
              <a:t>. Porque al </a:t>
            </a:r>
            <a:r>
              <a:rPr lang="en-US" altLang="en-US" b="1" dirty="0" err="1" smtClean="0">
                <a:cs typeface="Arial" pitchFamily="34" charset="0"/>
              </a:rPr>
              <a:t>pasar</a:t>
            </a:r>
            <a:r>
              <a:rPr lang="en-US" altLang="en-US" b="1" dirty="0" smtClean="0">
                <a:cs typeface="Arial" pitchFamily="34" charset="0"/>
              </a:rPr>
              <a:t> y </a:t>
            </a:r>
            <a:r>
              <a:rPr lang="en-US" altLang="en-US" b="1" dirty="0" err="1" smtClean="0">
                <a:cs typeface="Arial" pitchFamily="34" charset="0"/>
              </a:rPr>
              <a:t>contemplar</a:t>
            </a:r>
            <a:r>
              <a:rPr lang="en-US" altLang="en-US" b="1" dirty="0" smtClean="0">
                <a:cs typeface="Arial" pitchFamily="34" charset="0"/>
              </a:rPr>
              <a:t> </a:t>
            </a:r>
            <a:r>
              <a:rPr lang="en-US" altLang="en-US" b="1" dirty="0" err="1" smtClean="0">
                <a:cs typeface="Arial" pitchFamily="34" charset="0"/>
              </a:rPr>
              <a:t>vuestras</a:t>
            </a:r>
            <a:r>
              <a:rPr lang="en-US" altLang="en-US" b="1" dirty="0" smtClean="0">
                <a:cs typeface="Arial" pitchFamily="34" charset="0"/>
              </a:rPr>
              <a:t> </a:t>
            </a:r>
            <a:r>
              <a:rPr lang="en-US" altLang="en-US" b="1" dirty="0" err="1" smtClean="0">
                <a:cs typeface="Arial" pitchFamily="34" charset="0"/>
              </a:rPr>
              <a:t>devociones</a:t>
            </a:r>
            <a:r>
              <a:rPr lang="en-US" altLang="en-US" b="1" dirty="0" smtClean="0">
                <a:cs typeface="Arial" pitchFamily="34" charset="0"/>
              </a:rPr>
              <a:t>, </a:t>
            </a:r>
            <a:r>
              <a:rPr lang="en-US" altLang="en-US" b="1" dirty="0" err="1" smtClean="0">
                <a:cs typeface="Arial" pitchFamily="34" charset="0"/>
              </a:rPr>
              <a:t>hallé</a:t>
            </a:r>
            <a:r>
              <a:rPr lang="en-US" altLang="en-US" b="1" dirty="0" smtClean="0">
                <a:cs typeface="Arial" pitchFamily="34" charset="0"/>
              </a:rPr>
              <a:t> un altar con </a:t>
            </a:r>
            <a:r>
              <a:rPr lang="en-US" altLang="en-US" b="1" dirty="0" err="1" smtClean="0">
                <a:cs typeface="Arial" pitchFamily="34" charset="0"/>
              </a:rPr>
              <a:t>esta</a:t>
            </a:r>
            <a:r>
              <a:rPr lang="en-US" altLang="en-US" b="1" dirty="0" smtClean="0">
                <a:cs typeface="Arial" pitchFamily="34" charset="0"/>
              </a:rPr>
              <a:t> </a:t>
            </a:r>
            <a:r>
              <a:rPr lang="en-US" altLang="en-US" b="1" dirty="0" err="1" smtClean="0">
                <a:cs typeface="Arial" pitchFamily="34" charset="0"/>
              </a:rPr>
              <a:t>inscripción:</a:t>
            </a:r>
            <a:r>
              <a:rPr lang="en-US" altLang="en-US" b="1" u="sng" dirty="0" err="1" smtClean="0">
                <a:cs typeface="Arial" pitchFamily="34" charset="0"/>
              </a:rPr>
              <a:t>AL</a:t>
            </a:r>
            <a:r>
              <a:rPr lang="en-US" altLang="en-US" b="1" u="sng" dirty="0" smtClean="0">
                <a:cs typeface="Arial" pitchFamily="34" charset="0"/>
              </a:rPr>
              <a:t> DIOS DESCONOCIDO</a:t>
            </a:r>
            <a:r>
              <a:rPr lang="en-US" altLang="en-US" b="1" dirty="0" smtClean="0">
                <a:cs typeface="Arial" pitchFamily="34" charset="0"/>
              </a:rPr>
              <a:t>. A </a:t>
            </a:r>
            <a:r>
              <a:rPr lang="en-US" altLang="en-US" b="1" dirty="0" err="1" smtClean="0">
                <a:cs typeface="Arial" pitchFamily="34" charset="0"/>
              </a:rPr>
              <a:t>quien</a:t>
            </a:r>
            <a:r>
              <a:rPr lang="en-US" altLang="en-US" b="1" dirty="0" smtClean="0">
                <a:cs typeface="Arial" pitchFamily="34" charset="0"/>
              </a:rPr>
              <a:t>, </a:t>
            </a:r>
            <a:r>
              <a:rPr lang="en-US" altLang="en-US" b="1" dirty="0" err="1" smtClean="0">
                <a:cs typeface="Arial" pitchFamily="34" charset="0"/>
              </a:rPr>
              <a:t>pues</a:t>
            </a:r>
            <a:r>
              <a:rPr lang="en-US" altLang="en-US" b="1" dirty="0" smtClean="0">
                <a:cs typeface="Arial" pitchFamily="34" charset="0"/>
              </a:rPr>
              <a:t>, </a:t>
            </a:r>
            <a:r>
              <a:rPr lang="en-US" altLang="en-US" b="1" dirty="0" err="1" smtClean="0">
                <a:cs typeface="Arial" pitchFamily="34" charset="0"/>
              </a:rPr>
              <a:t>adoráis</a:t>
            </a:r>
            <a:r>
              <a:rPr lang="en-US" altLang="en-US" b="1" dirty="0" smtClean="0">
                <a:cs typeface="Arial" pitchFamily="34" charset="0"/>
              </a:rPr>
              <a:t> sin </a:t>
            </a:r>
            <a:r>
              <a:rPr lang="en-US" altLang="en-US" b="1" dirty="0" err="1" smtClean="0">
                <a:cs typeface="Arial" pitchFamily="34" charset="0"/>
              </a:rPr>
              <a:t>saberlo</a:t>
            </a:r>
            <a:r>
              <a:rPr lang="en-US" altLang="en-US" b="1" dirty="0" smtClean="0">
                <a:cs typeface="Arial" pitchFamily="34" charset="0"/>
              </a:rPr>
              <a:t>, a </a:t>
            </a:r>
            <a:r>
              <a:rPr lang="en-US" altLang="en-US" b="1" dirty="0" err="1" smtClean="0">
                <a:cs typeface="Arial" pitchFamily="34" charset="0"/>
              </a:rPr>
              <a:t>él</a:t>
            </a:r>
            <a:r>
              <a:rPr lang="en-US" altLang="en-US" b="1" dirty="0" smtClean="0">
                <a:cs typeface="Arial" pitchFamily="34" charset="0"/>
              </a:rPr>
              <a:t> </a:t>
            </a:r>
            <a:r>
              <a:rPr lang="en-US" altLang="en-US" b="1" dirty="0" err="1" smtClean="0">
                <a:cs typeface="Arial" pitchFamily="34" charset="0"/>
              </a:rPr>
              <a:t>os</a:t>
            </a:r>
            <a:r>
              <a:rPr lang="en-US" altLang="en-US" b="1" dirty="0" smtClean="0">
                <a:cs typeface="Arial" pitchFamily="34" charset="0"/>
              </a:rPr>
              <a:t> </a:t>
            </a:r>
            <a:r>
              <a:rPr lang="en-US" altLang="en-US" b="1" dirty="0" err="1" smtClean="0">
                <a:cs typeface="Arial" pitchFamily="34" charset="0"/>
              </a:rPr>
              <a:t>declaro</a:t>
            </a:r>
            <a:r>
              <a:rPr lang="en-US" altLang="en-US" b="1" dirty="0" smtClean="0">
                <a:cs typeface="Arial" pitchFamily="34" charset="0"/>
              </a:rPr>
              <a:t>.</a:t>
            </a:r>
            <a:r>
              <a:rPr lang="en-US" altLang="en-US" dirty="0" smtClean="0">
                <a:cs typeface="Arial" pitchFamily="34" charset="0"/>
              </a:rPr>
              <a:t>(</a:t>
            </a:r>
            <a:r>
              <a:rPr lang="en-US" altLang="en-US" dirty="0" err="1" smtClean="0">
                <a:cs typeface="Arial" pitchFamily="34" charset="0"/>
              </a:rPr>
              <a:t>Hechos</a:t>
            </a:r>
            <a:r>
              <a:rPr lang="en-US" altLang="en-US" dirty="0" smtClean="0">
                <a:cs typeface="Arial" pitchFamily="34" charset="0"/>
              </a:rPr>
              <a:t> 17:16-18, 22-23)</a:t>
            </a:r>
            <a:endParaRPr lang="en-US" altLang="en-US" dirty="0" smtClean="0"/>
          </a:p>
          <a:p>
            <a:pPr algn="l" rtl="0"/>
            <a:r>
              <a:rPr lang="en-US" altLang="en-US" u="sng" dirty="0" err="1" smtClean="0">
                <a:cs typeface="Arial" pitchFamily="34" charset="0"/>
              </a:rPr>
              <a:t>Referencias</a:t>
            </a:r>
            <a:r>
              <a:rPr lang="en-US" altLang="en-US" u="sng" dirty="0" smtClean="0">
                <a:cs typeface="Arial" pitchFamily="34" charset="0"/>
              </a:rPr>
              <a:t> </a:t>
            </a:r>
            <a:r>
              <a:rPr lang="en-US" altLang="en-US" u="sng" dirty="0" err="1" smtClean="0">
                <a:cs typeface="Arial" pitchFamily="34" charset="0"/>
              </a:rPr>
              <a:t>bíblicas</a:t>
            </a:r>
            <a:r>
              <a:rPr lang="en-US" altLang="en-US" u="sng" dirty="0" smtClean="0">
                <a:cs typeface="Arial" pitchFamily="34" charset="0"/>
              </a:rPr>
              <a:t>:</a:t>
            </a:r>
            <a:r>
              <a:rPr lang="en-US" altLang="en-US" dirty="0" smtClean="0">
                <a:cs typeface="Arial" pitchFamily="34" charset="0"/>
              </a:rPr>
              <a:t> </a:t>
            </a:r>
            <a:r>
              <a:rPr lang="en-US" altLang="en-US" b="1" dirty="0" err="1" smtClean="0">
                <a:cs typeface="Arial" pitchFamily="34" charset="0"/>
              </a:rPr>
              <a:t>Hechos</a:t>
            </a:r>
            <a:r>
              <a:rPr lang="en-US" altLang="en-US" b="1" dirty="0" smtClean="0">
                <a:cs typeface="Arial" pitchFamily="34" charset="0"/>
              </a:rPr>
              <a:t> 17</a:t>
            </a:r>
            <a:r>
              <a:rPr lang="en-US" altLang="en-US" dirty="0" smtClean="0">
                <a:cs typeface="Arial" pitchFamily="34" charset="0"/>
              </a:rPr>
              <a:t>(</a:t>
            </a:r>
            <a:r>
              <a:rPr lang="en-US" altLang="en-US" dirty="0" err="1" smtClean="0">
                <a:cs typeface="Arial" pitchFamily="34" charset="0"/>
              </a:rPr>
              <a:t>Biblia</a:t>
            </a:r>
            <a:r>
              <a:rPr lang="en-US" altLang="en-US" dirty="0" smtClean="0">
                <a:cs typeface="Arial" pitchFamily="34" charset="0"/>
              </a:rPr>
              <a:t> KJV)</a:t>
            </a:r>
            <a:br>
              <a:rPr lang="en-US" altLang="en-US" dirty="0" smtClean="0">
                <a:cs typeface="Arial" pitchFamily="34" charset="0"/>
              </a:rPr>
            </a:br>
            <a:r>
              <a:rPr lang="en-US" altLang="en-US" u="sng" dirty="0" smtClean="0">
                <a:cs typeface="Arial" pitchFamily="34" charset="0"/>
              </a:rPr>
              <a:t>Fuentes </a:t>
            </a:r>
            <a:r>
              <a:rPr lang="en-US" altLang="en-US" u="sng" dirty="0" err="1" smtClean="0">
                <a:cs typeface="Arial" pitchFamily="34" charset="0"/>
              </a:rPr>
              <a:t>utilizadas</a:t>
            </a:r>
            <a:r>
              <a:rPr lang="en-US" altLang="en-US" u="sng" dirty="0" smtClean="0">
                <a:cs typeface="Arial" pitchFamily="34" charset="0"/>
              </a:rPr>
              <a:t>:</a:t>
            </a:r>
            <a:r>
              <a:rPr lang="en-US" altLang="en-US" dirty="0" smtClean="0">
                <a:cs typeface="Arial" pitchFamily="34" charset="0"/>
              </a:rPr>
              <a:t> </a:t>
            </a:r>
            <a:r>
              <a:rPr lang="en-US" altLang="en-US" i="1" dirty="0" err="1" smtClean="0">
                <a:cs typeface="Arial" pitchFamily="34" charset="0"/>
              </a:rPr>
              <a:t>Diccionario</a:t>
            </a:r>
            <a:r>
              <a:rPr lang="en-US" altLang="en-US" i="1" dirty="0" smtClean="0">
                <a:cs typeface="Arial" pitchFamily="34" charset="0"/>
              </a:rPr>
              <a:t> </a:t>
            </a:r>
            <a:r>
              <a:rPr lang="en-US" altLang="en-US" i="1" dirty="0" err="1" smtClean="0">
                <a:cs typeface="Arial" pitchFamily="34" charset="0"/>
              </a:rPr>
              <a:t>Bíblico</a:t>
            </a:r>
            <a:r>
              <a:rPr lang="en-US" altLang="en-US" i="1" dirty="0" smtClean="0">
                <a:cs typeface="Arial" pitchFamily="34" charset="0"/>
              </a:rPr>
              <a:t> de Easton</a:t>
            </a:r>
            <a:endParaRPr lang="en-US" altLang="en-US" dirty="0" smtClean="0"/>
          </a:p>
          <a:p>
            <a:pPr algn="l" rtl="0"/>
            <a:endParaRPr lang="en-US" altLang="en-US" dirty="0" smtClean="0"/>
          </a:p>
        </p:txBody>
      </p:sp>
    </p:spTree>
    <p:extLst>
      <p:ext uri="{BB962C8B-B14F-4D97-AF65-F5344CB8AC3E}">
        <p14:creationId xmlns:p14="http://schemas.microsoft.com/office/powerpoint/2010/main" val="18488145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16964D-CCD2-4468-AE2B-D667F73E12A9}" type="slidenum">
              <a:rPr lang="en-US" smtClean="0"/>
              <a:t>148</a:t>
            </a:fld>
            <a:endParaRPr lang="en-US"/>
          </a:p>
        </p:txBody>
      </p:sp>
    </p:spTree>
    <p:extLst>
      <p:ext uri="{BB962C8B-B14F-4D97-AF65-F5344CB8AC3E}">
        <p14:creationId xmlns:p14="http://schemas.microsoft.com/office/powerpoint/2010/main" val="38630633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16964D-CCD2-4468-AE2B-D667F73E12A9}" type="slidenum">
              <a:rPr lang="en-US" smtClean="0"/>
              <a:t>158</a:t>
            </a:fld>
            <a:endParaRPr lang="en-US"/>
          </a:p>
        </p:txBody>
      </p:sp>
    </p:spTree>
    <p:extLst>
      <p:ext uri="{BB962C8B-B14F-4D97-AF65-F5344CB8AC3E}">
        <p14:creationId xmlns:p14="http://schemas.microsoft.com/office/powerpoint/2010/main" val="7398974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The staircase is a dual one, with the northern rise from where I took this shot being reserved for Persians and the southern rise in the background being used by its subjects. The 111 steps on either side raise by a mere 10cm each to allow guests to ascend without being troubled by their robes.</a:t>
            </a:r>
            <a:br>
              <a:rPr lang="en-US" altLang="en-US" smtClean="0"/>
            </a:br>
            <a:r>
              <a:rPr lang="en-US" altLang="en-US" smtClean="0"/>
              <a:t/>
            </a:r>
            <a:br>
              <a:rPr lang="en-US" altLang="en-US" smtClean="0"/>
            </a:br>
            <a:r>
              <a:rPr lang="en-US" altLang="en-US" smtClean="0"/>
              <a:t>Recently the steps have, justly, been covered by timber steps to protect them from the growing tourism.</a:t>
            </a:r>
            <a:br>
              <a:rPr lang="en-US" altLang="en-US" smtClean="0"/>
            </a:br>
            <a:endParaRPr lang="en-US" altLang="en-US" smtClean="0"/>
          </a:p>
        </p:txBody>
      </p:sp>
      <p:sp>
        <p:nvSpPr>
          <p:cNvPr id="276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E1769DF8-45AE-41C4-8694-3CEAC15AE474}" type="slidenum">
              <a:rPr lang="en-US">
                <a:solidFill>
                  <a:prstClr val="black"/>
                </a:solidFill>
              </a:rPr>
              <a:pPr>
                <a:defRPr/>
              </a:pPr>
              <a:t>73</a:t>
            </a:fld>
            <a:endParaRPr lang="en-US">
              <a:solidFill>
                <a:prstClr val="black"/>
              </a:solidFill>
            </a:endParaRPr>
          </a:p>
        </p:txBody>
      </p:sp>
    </p:spTree>
    <p:extLst>
      <p:ext uri="{BB962C8B-B14F-4D97-AF65-F5344CB8AC3E}">
        <p14:creationId xmlns:p14="http://schemas.microsoft.com/office/powerpoint/2010/main" val="6885335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16964D-CCD2-4468-AE2B-D667F73E12A9}" type="slidenum">
              <a:rPr lang="en-US" smtClean="0"/>
              <a:t>160</a:t>
            </a:fld>
            <a:endParaRPr lang="en-US"/>
          </a:p>
        </p:txBody>
      </p:sp>
    </p:spTree>
    <p:extLst>
      <p:ext uri="{BB962C8B-B14F-4D97-AF65-F5344CB8AC3E}">
        <p14:creationId xmlns:p14="http://schemas.microsoft.com/office/powerpoint/2010/main" val="20434824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Aproximadamente en el año 280 a. C., el gobernante pidió a setenta y dos eruditos judíos que vinieran de Israel para reunirse en Alejandría.</a:t>
            </a:r>
            <a:r>
              <a:rPr lang="en-US" sz="1200" b="1" kern="1200" dirty="0" smtClean="0">
                <a:solidFill>
                  <a:schemeClr val="tx1"/>
                </a:solidFill>
                <a:effectLst/>
                <a:latin typeface="+mn-lt"/>
                <a:ea typeface="+mn-ea"/>
                <a:cs typeface="+mn-cs"/>
              </a:rPr>
              <a:t>Ptolomeo II</a:t>
            </a:r>
            <a:r>
              <a:rPr lang="en-US" sz="1200" b="1" kern="1200" dirty="0" err="1" smtClean="0">
                <a:solidFill>
                  <a:schemeClr val="tx1"/>
                </a:solidFill>
                <a:effectLst/>
                <a:latin typeface="+mn-lt"/>
                <a:ea typeface="+mn-ea"/>
                <a:cs typeface="+mn-cs"/>
              </a:rPr>
              <a:t>Filadelfo</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para la tarea de traducir el Antiguo Testamento hebreo al idioma griego, que era el idioma común de la época. Conocemos esta traducción ahora como la</a:t>
            </a:r>
            <a:r>
              <a:rPr lang="en-US" sz="1200" b="1" kern="1200" dirty="0" smtClean="0">
                <a:solidFill>
                  <a:schemeClr val="tx1"/>
                </a:solidFill>
                <a:effectLst/>
                <a:latin typeface="+mn-lt"/>
                <a:ea typeface="+mn-ea"/>
                <a:cs typeface="+mn-cs"/>
              </a:rPr>
              <a:t>Versión de la Septuaginta</a:t>
            </a:r>
            <a:r>
              <a:rPr lang="en-US" sz="1200" kern="1200" dirty="0" smtClean="0">
                <a:solidFill>
                  <a:schemeClr val="tx1"/>
                </a:solidFill>
                <a:effectLst/>
                <a:latin typeface="+mn-lt"/>
                <a:ea typeface="+mn-ea"/>
                <a:cs typeface="+mn-cs"/>
              </a:rPr>
              <a:t>del Antiguo Testamento. De los lugares donde el Nuevo Testamento cita al Antiguo, la gran mayoría es de la versión de los Setenta. Los autores protestantes Archer y</a:t>
            </a:r>
            <a:r>
              <a:rPr lang="en-US" sz="1200" kern="1200" dirty="0" err="1" smtClean="0">
                <a:solidFill>
                  <a:schemeClr val="tx1"/>
                </a:solidFill>
                <a:effectLst/>
                <a:latin typeface="+mn-lt"/>
                <a:ea typeface="+mn-ea"/>
                <a:cs typeface="+mn-cs"/>
              </a:rPr>
              <a:t>Chirichigno</a:t>
            </a:r>
            <a:r>
              <a:rPr lang="en-US" sz="1200" kern="1200" dirty="0" smtClean="0">
                <a:solidFill>
                  <a:schemeClr val="tx1"/>
                </a:solidFill>
                <a:effectLst/>
                <a:latin typeface="+mn-lt"/>
                <a:ea typeface="+mn-ea"/>
                <a:cs typeface="+mn-cs"/>
              </a:rPr>
              <a:t>liste 340 lugares donde el Nuevo Testamento cita la Septuaginta pero solo 33 lugares donde cita del Texto Masorético en lugar de la Septuaginta (G. Archer y GC</a:t>
            </a:r>
            <a:r>
              <a:rPr lang="en-US" sz="1200" kern="1200" dirty="0" err="1" smtClean="0">
                <a:solidFill>
                  <a:schemeClr val="tx1"/>
                </a:solidFill>
                <a:effectLst/>
                <a:latin typeface="+mn-lt"/>
                <a:ea typeface="+mn-ea"/>
                <a:cs typeface="+mn-cs"/>
              </a:rPr>
              <a:t>Chirichigno</a:t>
            </a:r>
            <a:r>
              <a:rPr lang="en-US" sz="1200" kern="1200" dirty="0" smtClean="0">
                <a:solidFill>
                  <a:schemeClr val="tx1"/>
                </a:solidFill>
                <a:effectLst/>
                <a:latin typeface="+mn-lt"/>
                <a:ea typeface="+mn-ea"/>
                <a:cs typeface="+mn-cs"/>
              </a:rPr>
              <a:t>,</a:t>
            </a:r>
            <a:r>
              <a:rPr lang="en-US" sz="1200" i="1" kern="1200" dirty="0" smtClean="0">
                <a:solidFill>
                  <a:schemeClr val="tx1"/>
                </a:solidFill>
                <a:effectLst/>
                <a:latin typeface="+mn-lt"/>
                <a:ea typeface="+mn-ea"/>
                <a:cs typeface="+mn-cs"/>
              </a:rPr>
              <a:t>Citas del Antiguo Testamento en el Nuevo Testamento: una encuesta completa</a:t>
            </a:r>
            <a:r>
              <a:rPr lang="en-US" sz="1200" kern="1200" dirty="0" smtClean="0">
                <a:solidFill>
                  <a:schemeClr val="tx1"/>
                </a:solidFill>
                <a:effectLst/>
                <a:latin typeface="+mn-lt"/>
                <a:ea typeface="+mn-ea"/>
                <a:cs typeface="+mn-cs"/>
              </a:rPr>
              <a:t>, 25-32). Pero, ya que preguntas, aquí hay un ejemplo en el que los evangelios griegos presentan a Jesús citando la Septuaginta: en Marcos 7:6–7, Jesús cita la LXX de Isaías 29:13 cuando dice: "Bien profetizó Isaías de vosotros, hipócritas". , como está escrito: Este pueblo con los labios me honra, pero su corazón está lejos de mí; en vano me honran, enseñando como doctrinas preceptos de hombres.</a:t>
            </a:r>
          </a:p>
          <a:p>
            <a:pPr algn="l" rtl="0"/>
            <a:endParaRPr lang="en-US" dirty="0"/>
          </a:p>
        </p:txBody>
      </p:sp>
      <p:sp>
        <p:nvSpPr>
          <p:cNvPr id="4" name="Slide Number Placeholder 3"/>
          <p:cNvSpPr>
            <a:spLocks noGrp="1"/>
          </p:cNvSpPr>
          <p:nvPr>
            <p:ph type="sldNum" sz="quarter" idx="10"/>
          </p:nvPr>
        </p:nvSpPr>
        <p:spPr/>
        <p:txBody>
          <a:bodyPr/>
          <a:lstStyle/>
          <a:p>
            <a:pPr algn="l" rtl="0"/>
            <a:fld id="{FF16964D-CCD2-4468-AE2B-D667F73E12A9}" type="slidenum">
              <a:rPr lang="en-US" smtClean="0"/>
              <a:t>162</a:t>
            </a:fld>
            <a:endParaRPr lang="en-US"/>
          </a:p>
        </p:txBody>
      </p:sp>
    </p:spTree>
    <p:extLst>
      <p:ext uri="{BB962C8B-B14F-4D97-AF65-F5344CB8AC3E}">
        <p14:creationId xmlns:p14="http://schemas.microsoft.com/office/powerpoint/2010/main" val="23757872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16964D-CCD2-4468-AE2B-D667F73E12A9}" type="slidenum">
              <a:rPr lang="en-US" smtClean="0"/>
              <a:t>167</a:t>
            </a:fld>
            <a:endParaRPr lang="en-US"/>
          </a:p>
        </p:txBody>
      </p:sp>
    </p:spTree>
    <p:extLst>
      <p:ext uri="{BB962C8B-B14F-4D97-AF65-F5344CB8AC3E}">
        <p14:creationId xmlns:p14="http://schemas.microsoft.com/office/powerpoint/2010/main" val="40914695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16964D-CCD2-4468-AE2B-D667F73E12A9}" type="slidenum">
              <a:rPr lang="en-US" smtClean="0"/>
              <a:t>168</a:t>
            </a:fld>
            <a:endParaRPr lang="en-US"/>
          </a:p>
        </p:txBody>
      </p:sp>
    </p:spTree>
    <p:extLst>
      <p:ext uri="{BB962C8B-B14F-4D97-AF65-F5344CB8AC3E}">
        <p14:creationId xmlns:p14="http://schemas.microsoft.com/office/powerpoint/2010/main" val="567152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Climbing the second rise of the Northern Staircase, facing south, the Palace of Darius is the first thing you notice, depsite the Apadana Hall standing in between.</a:t>
            </a:r>
            <a:br>
              <a:rPr lang="en-US" altLang="en-US" smtClean="0"/>
            </a:br>
            <a:r>
              <a:rPr lang="en-US" altLang="en-US" smtClean="0"/>
              <a:t/>
            </a:r>
            <a:br>
              <a:rPr lang="en-US" altLang="en-US" smtClean="0"/>
            </a:br>
            <a:r>
              <a:rPr lang="en-US" altLang="en-US" smtClean="0"/>
              <a:t>There's a strange light here. The sky changes between grey and blue, and only a polaroid filter recovers the blue sky to a degree. Similarly the blocks appear yellowish, eventhough they are by and large grey limestone and marble. Maybe its the sand that's everywhere.</a:t>
            </a:r>
            <a:br>
              <a:rPr lang="en-US" altLang="en-US" smtClean="0"/>
            </a:br>
            <a:r>
              <a:rPr lang="en-US" altLang="en-US" smtClean="0"/>
              <a:t/>
            </a:r>
            <a:br>
              <a:rPr lang="en-US" altLang="en-US" smtClean="0"/>
            </a:br>
            <a:r>
              <a:rPr lang="en-US" altLang="en-US" smtClean="0"/>
              <a:t>* </a:t>
            </a:r>
            <a:r>
              <a:rPr lang="en-US" altLang="en-US" i="1" smtClean="0"/>
              <a:t>28 Oct '08 - 250 Views</a:t>
            </a:r>
            <a:r>
              <a:rPr lang="en-US" altLang="en-US" smtClean="0"/>
              <a:t> </a:t>
            </a:r>
          </a:p>
          <a:p>
            <a:pPr eaLnBrk="1" hangingPunct="1">
              <a:spcBef>
                <a:spcPct val="0"/>
              </a:spcBef>
            </a:pPr>
            <a:endParaRPr lang="en-US" altLang="en-US" smtClean="0"/>
          </a:p>
        </p:txBody>
      </p:sp>
      <p:sp>
        <p:nvSpPr>
          <p:cNvPr id="286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459B28AB-D652-46B1-A925-2205915F803A}" type="slidenum">
              <a:rPr lang="en-US">
                <a:solidFill>
                  <a:prstClr val="black"/>
                </a:solidFill>
              </a:rPr>
              <a:pPr>
                <a:defRPr/>
              </a:pPr>
              <a:t>74</a:t>
            </a:fld>
            <a:endParaRPr lang="en-US">
              <a:solidFill>
                <a:prstClr val="black"/>
              </a:solidFill>
            </a:endParaRPr>
          </a:p>
        </p:txBody>
      </p:sp>
    </p:spTree>
    <p:extLst>
      <p:ext uri="{BB962C8B-B14F-4D97-AF65-F5344CB8AC3E}">
        <p14:creationId xmlns:p14="http://schemas.microsoft.com/office/powerpoint/2010/main" val="33282662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As I walked to the Gate of all Nations, I kept looking to the south and began to discern the Apadana Palace and its northern Staircase from the much better preserved '</a:t>
            </a:r>
            <a:r>
              <a:rPr lang="en-US" altLang="en-US" smtClean="0">
                <a:hlinkClick r:id="rId3"/>
              </a:rPr>
              <a:t>Tachara</a:t>
            </a:r>
            <a:r>
              <a:rPr lang="en-US" altLang="en-US" smtClean="0"/>
              <a:t>'.</a:t>
            </a:r>
            <a:br>
              <a:rPr lang="en-US" altLang="en-US" smtClean="0"/>
            </a:br>
            <a:r>
              <a:rPr lang="en-US" altLang="en-US" smtClean="0"/>
              <a:t/>
            </a:r>
            <a:br>
              <a:rPr lang="en-US" altLang="en-US" smtClean="0"/>
            </a:br>
            <a:r>
              <a:rPr lang="en-US" altLang="en-US" smtClean="0"/>
              <a:t>* </a:t>
            </a:r>
            <a:r>
              <a:rPr lang="en-US" altLang="en-US" i="1" smtClean="0"/>
              <a:t>15 Oct '08 - 250 views</a:t>
            </a:r>
            <a:endParaRPr lang="en-US" altLang="en-US" smtClean="0"/>
          </a:p>
        </p:txBody>
      </p:sp>
      <p:sp>
        <p:nvSpPr>
          <p:cNvPr id="297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BDAC4773-4E9F-4D96-9411-A63E83AC9A5E}" type="slidenum">
              <a:rPr lang="en-US">
                <a:solidFill>
                  <a:prstClr val="black"/>
                </a:solidFill>
              </a:rPr>
              <a:pPr>
                <a:defRPr/>
              </a:pPr>
              <a:t>75</a:t>
            </a:fld>
            <a:endParaRPr lang="en-US">
              <a:solidFill>
                <a:prstClr val="black"/>
              </a:solidFill>
            </a:endParaRPr>
          </a:p>
        </p:txBody>
      </p:sp>
    </p:spTree>
    <p:extLst>
      <p:ext uri="{BB962C8B-B14F-4D97-AF65-F5344CB8AC3E}">
        <p14:creationId xmlns:p14="http://schemas.microsoft.com/office/powerpoint/2010/main" val="693567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The Gate of all Nations consisted of a 25sqm with four columns and portals on the east and west, Each portal had two leafed doors. Each portal is headed by a </a:t>
            </a:r>
            <a:r>
              <a:rPr lang="en-US" altLang="en-US" smtClean="0">
                <a:hlinkClick r:id="rId3"/>
              </a:rPr>
              <a:t>lamassu</a:t>
            </a:r>
            <a:r>
              <a:rPr lang="en-US" altLang="en-US" smtClean="0"/>
              <a:t>. A third southern portal was wider, but only its base remains.</a:t>
            </a:r>
            <a:br>
              <a:rPr lang="en-US" altLang="en-US" smtClean="0"/>
            </a:br>
            <a:r>
              <a:rPr lang="en-US" altLang="en-US" smtClean="0"/>
              <a:t/>
            </a:r>
            <a:br>
              <a:rPr lang="en-US" altLang="en-US" smtClean="0"/>
            </a:br>
            <a:r>
              <a:rPr lang="en-US" altLang="en-US" smtClean="0"/>
              <a:t>The lamassu in this photo on the eastern portal are in the form of a bull with the a Persian head. </a:t>
            </a:r>
            <a:br>
              <a:rPr lang="en-US" altLang="en-US" smtClean="0"/>
            </a:br>
            <a:r>
              <a:rPr lang="en-US" altLang="en-US" smtClean="0"/>
              <a:t/>
            </a:r>
            <a:br>
              <a:rPr lang="en-US" altLang="en-US" smtClean="0"/>
            </a:br>
            <a:r>
              <a:rPr lang="en-US" altLang="en-US" smtClean="0"/>
              <a:t>* </a:t>
            </a:r>
            <a:r>
              <a:rPr lang="en-US" altLang="en-US" i="1" smtClean="0"/>
              <a:t>28 Oct '08 - 250 Views</a:t>
            </a:r>
            <a:r>
              <a:rPr lang="en-US" altLang="en-US" smtClean="0"/>
              <a:t> </a:t>
            </a:r>
          </a:p>
          <a:p>
            <a:pPr eaLnBrk="1" hangingPunct="1">
              <a:spcBef>
                <a:spcPct val="0"/>
              </a:spcBef>
            </a:pPr>
            <a:endParaRPr lang="en-US" altLang="en-US" smtClean="0"/>
          </a:p>
        </p:txBody>
      </p:sp>
      <p:sp>
        <p:nvSpPr>
          <p:cNvPr id="317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B0CB7399-0C1E-4C74-AD33-59BAEEADF967}" type="slidenum">
              <a:rPr lang="en-US">
                <a:solidFill>
                  <a:prstClr val="black"/>
                </a:solidFill>
              </a:rPr>
              <a:pPr>
                <a:defRPr/>
              </a:pPr>
              <a:t>76</a:t>
            </a:fld>
            <a:endParaRPr lang="en-US">
              <a:solidFill>
                <a:prstClr val="black"/>
              </a:solidFill>
            </a:endParaRPr>
          </a:p>
        </p:txBody>
      </p:sp>
    </p:spTree>
    <p:extLst>
      <p:ext uri="{BB962C8B-B14F-4D97-AF65-F5344CB8AC3E}">
        <p14:creationId xmlns:p14="http://schemas.microsoft.com/office/powerpoint/2010/main" val="31943668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The two lamassu on the western portal of the Gate of All Nations - the entrance to </a:t>
            </a:r>
            <a:r>
              <a:rPr lang="en-US" altLang="en-US" smtClean="0">
                <a:hlinkClick r:id="rId3"/>
              </a:rPr>
              <a:t>Persepolis</a:t>
            </a:r>
            <a:r>
              <a:rPr lang="en-US" altLang="en-US" smtClean="0"/>
              <a:t>. This lamassu is a bull with the head of a bearded man. </a:t>
            </a:r>
            <a:br>
              <a:rPr lang="en-US" altLang="en-US" smtClean="0"/>
            </a:br>
            <a:r>
              <a:rPr lang="en-US" altLang="en-US" smtClean="0"/>
              <a:t/>
            </a:r>
            <a:br>
              <a:rPr lang="en-US" altLang="en-US" smtClean="0"/>
            </a:br>
            <a:r>
              <a:rPr lang="en-US" altLang="en-US" smtClean="0"/>
              <a:t>The </a:t>
            </a:r>
            <a:r>
              <a:rPr lang="en-US" altLang="en-US" i="1" smtClean="0"/>
              <a:t>Lamassu</a:t>
            </a:r>
            <a:r>
              <a:rPr lang="en-US" altLang="en-US" smtClean="0"/>
              <a:t> is an </a:t>
            </a:r>
            <a:r>
              <a:rPr lang="en-US" altLang="en-US" smtClean="0">
                <a:hlinkClick r:id="rId4"/>
              </a:rPr>
              <a:t>apotrope</a:t>
            </a:r>
            <a:r>
              <a:rPr lang="en-US" altLang="en-US" smtClean="0"/>
              <a:t>, a mythological creature that wards off evil, originated in Babylonia and Assyria. and adopted by the Achaemenids.</a:t>
            </a:r>
          </a:p>
        </p:txBody>
      </p:sp>
      <p:sp>
        <p:nvSpPr>
          <p:cNvPr id="327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C9D49975-096D-45B5-BA50-F53E552C177B}" type="slidenum">
              <a:rPr lang="en-US">
                <a:solidFill>
                  <a:prstClr val="black"/>
                </a:solidFill>
              </a:rPr>
              <a:pPr>
                <a:defRPr/>
              </a:pPr>
              <a:t>77</a:t>
            </a:fld>
            <a:endParaRPr lang="en-US">
              <a:solidFill>
                <a:prstClr val="black"/>
              </a:solidFill>
            </a:endParaRPr>
          </a:p>
        </p:txBody>
      </p:sp>
    </p:spTree>
    <p:extLst>
      <p:ext uri="{BB962C8B-B14F-4D97-AF65-F5344CB8AC3E}">
        <p14:creationId xmlns:p14="http://schemas.microsoft.com/office/powerpoint/2010/main" val="23207215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This dual headed capital of Homa (</a:t>
            </a:r>
            <a:r>
              <a:rPr lang="ar-AE" altLang="en-US" smtClean="0"/>
              <a:t>هما), </a:t>
            </a:r>
            <a:r>
              <a:rPr lang="en-US" altLang="en-US" smtClean="0"/>
              <a:t>a griffin like Persian mythical creature, was originally located on top of the columns, like the double headed bulls.</a:t>
            </a:r>
            <a:br>
              <a:rPr lang="en-US" altLang="en-US" smtClean="0"/>
            </a:br>
            <a:r>
              <a:rPr lang="en-US" altLang="en-US" smtClean="0"/>
              <a:t/>
            </a:r>
            <a:br>
              <a:rPr lang="en-US" altLang="en-US" smtClean="0"/>
            </a:br>
            <a:r>
              <a:rPr lang="en-US" altLang="en-US" smtClean="0"/>
              <a:t>In Persian legend, upon the death of the King, the Homa would land on the shoulder of the successor. </a:t>
            </a:r>
          </a:p>
          <a:p>
            <a:pPr eaLnBrk="1" hangingPunct="1">
              <a:spcBef>
                <a:spcPct val="0"/>
              </a:spcBef>
            </a:pPr>
            <a:endParaRPr lang="en-US" altLang="en-US" smtClean="0"/>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6E952DF0-8DBC-456F-A045-E19000A42601}" type="slidenum">
              <a:rPr lang="en-US">
                <a:solidFill>
                  <a:prstClr val="black"/>
                </a:solidFill>
              </a:rPr>
              <a:pPr>
                <a:defRPr/>
              </a:pPr>
              <a:t>78</a:t>
            </a:fld>
            <a:endParaRPr lang="en-US">
              <a:solidFill>
                <a:prstClr val="black"/>
              </a:solidFill>
            </a:endParaRPr>
          </a:p>
        </p:txBody>
      </p:sp>
    </p:spTree>
    <p:extLst>
      <p:ext uri="{BB962C8B-B14F-4D97-AF65-F5344CB8AC3E}">
        <p14:creationId xmlns:p14="http://schemas.microsoft.com/office/powerpoint/2010/main" val="35233772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4173379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57255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559354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21172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505552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275004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05804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141530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2536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964163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613235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748491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8" Type="http://schemas.openxmlformats.org/officeDocument/2006/relationships/image" Target="../media/image9.tiff"/><Relationship Id="rId3" Type="http://schemas.openxmlformats.org/officeDocument/2006/relationships/image" Target="../media/image4.tiff"/><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6.xml"/><Relationship Id="rId6" Type="http://schemas.openxmlformats.org/officeDocument/2006/relationships/image" Target="../media/image7.tiff"/><Relationship Id="rId5" Type="http://schemas.openxmlformats.org/officeDocument/2006/relationships/image" Target="../media/image6.tiff"/><Relationship Id="rId4" Type="http://schemas.openxmlformats.org/officeDocument/2006/relationships/image" Target="../media/image5.tiff"/></Relationships>
</file>

<file path=ppt/slides/_rels/slide10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6.xml"/><Relationship Id="rId1" Type="http://schemas.openxmlformats.org/officeDocument/2006/relationships/tags" Target="../tags/tag1.xml"/><Relationship Id="rId4" Type="http://schemas.openxmlformats.org/officeDocument/2006/relationships/image" Target="../media/image98.jpeg"/></Relationships>
</file>

<file path=ppt/slides/_rels/slide10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6.xml"/><Relationship Id="rId1" Type="http://schemas.openxmlformats.org/officeDocument/2006/relationships/tags" Target="../tags/tag2.xml"/><Relationship Id="rId4" Type="http://schemas.openxmlformats.org/officeDocument/2006/relationships/image" Target="../media/image101.jpeg"/></Relationships>
</file>

<file path=ppt/slides/_rels/slide10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jpe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6.xml"/><Relationship Id="rId1" Type="http://schemas.openxmlformats.org/officeDocument/2006/relationships/tags" Target="../tags/tag3.xml"/><Relationship Id="rId5" Type="http://schemas.openxmlformats.org/officeDocument/2006/relationships/image" Target="../media/image107.jpeg"/><Relationship Id="rId4" Type="http://schemas.openxmlformats.org/officeDocument/2006/relationships/image" Target="../media/image106.jpeg"/></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6.xml"/><Relationship Id="rId1" Type="http://schemas.openxmlformats.org/officeDocument/2006/relationships/tags" Target="../tags/tag4.xml"/><Relationship Id="rId4" Type="http://schemas.openxmlformats.org/officeDocument/2006/relationships/image" Target="../media/image108.jpeg"/></Relationships>
</file>

<file path=ppt/slides/_rels/slide11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121.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27.gif"/><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jpg"/><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2" Type="http://schemas.openxmlformats.org/officeDocument/2006/relationships/image" Target="../media/image132.jpg"/><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2" Type="http://schemas.openxmlformats.org/officeDocument/2006/relationships/image" Target="../media/image132.jpg"/><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2" Type="http://schemas.openxmlformats.org/officeDocument/2006/relationships/image" Target="../media/image133.jpg"/><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8" Type="http://schemas.openxmlformats.org/officeDocument/2006/relationships/image" Target="../media/image9.tiff"/><Relationship Id="rId3" Type="http://schemas.openxmlformats.org/officeDocument/2006/relationships/image" Target="../media/image4.tiff"/><Relationship Id="rId7" Type="http://schemas.openxmlformats.org/officeDocument/2006/relationships/image" Target="../media/image8.png"/><Relationship Id="rId2" Type="http://schemas.openxmlformats.org/officeDocument/2006/relationships/image" Target="../media/image135.jpeg"/><Relationship Id="rId1" Type="http://schemas.openxmlformats.org/officeDocument/2006/relationships/slideLayout" Target="../slideLayouts/slideLayout6.xml"/><Relationship Id="rId6" Type="http://schemas.openxmlformats.org/officeDocument/2006/relationships/image" Target="../media/image7.tiff"/><Relationship Id="rId5" Type="http://schemas.openxmlformats.org/officeDocument/2006/relationships/image" Target="../media/image6.tiff"/><Relationship Id="rId4" Type="http://schemas.openxmlformats.org/officeDocument/2006/relationships/image" Target="../media/image5.tiff"/></Relationships>
</file>

<file path=ppt/slides/_rels/slide1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36.jp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37.jpg"/></Relationships>
</file>

<file path=ppt/slides/_rels/slide149.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image" Target="../media/image13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image" Target="../media/image139.gif"/><Relationship Id="rId1" Type="http://schemas.openxmlformats.org/officeDocument/2006/relationships/slideLayout" Target="../slideLayouts/slideLayout2.xml"/><Relationship Id="rId5" Type="http://schemas.openxmlformats.org/officeDocument/2006/relationships/image" Target="../media/image141.jpeg"/><Relationship Id="rId4" Type="http://schemas.openxmlformats.org/officeDocument/2006/relationships/image" Target="../media/image136.jpg"/></Relationships>
</file>

<file path=ppt/slides/_rels/slide151.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7.xml"/><Relationship Id="rId5" Type="http://schemas.openxmlformats.org/officeDocument/2006/relationships/image" Target="../media/image147.png"/><Relationship Id="rId4" Type="http://schemas.openxmlformats.org/officeDocument/2006/relationships/image" Target="../media/image146.png"/></Relationships>
</file>

<file path=ppt/slides/_rels/slide15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2.xml"/><Relationship Id="rId4" Type="http://schemas.openxmlformats.org/officeDocument/2006/relationships/image" Target="../media/image150.png"/></Relationships>
</file>

<file path=ppt/slides/_rels/slide155.xml.rels><?xml version="1.0" encoding="UTF-8" standalone="yes"?>
<Relationships xmlns="http://schemas.openxmlformats.org/package/2006/relationships"><Relationship Id="rId2" Type="http://schemas.openxmlformats.org/officeDocument/2006/relationships/image" Target="../media/image132.jpg"/><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7.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153.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54.jp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57.pn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hyperlink" Target="http://en.wikipedia.org/wiki/Bardiya" TargetMode="Externa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image" Target="../media/image159.png"/><Relationship Id="rId7" Type="http://schemas.openxmlformats.org/officeDocument/2006/relationships/image" Target="../media/image163.png"/><Relationship Id="rId2" Type="http://schemas.openxmlformats.org/officeDocument/2006/relationships/image" Target="../media/image158.png"/><Relationship Id="rId1" Type="http://schemas.openxmlformats.org/officeDocument/2006/relationships/slideLayout" Target="../slideLayouts/slideLayout7.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60.png"/></Relationships>
</file>

<file path=ppt/slides/_rels/slide167.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167.png"/><Relationship Id="rId4" Type="http://schemas.openxmlformats.org/officeDocument/2006/relationships/image" Target="../media/image166.png"/></Relationships>
</file>

<file path=ppt/slides/_rels/slide168.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9.png"/><Relationship Id="rId1" Type="http://schemas.openxmlformats.org/officeDocument/2006/relationships/slideLayout" Target="../slideLayouts/slideLayout7.xml"/><Relationship Id="rId4" Type="http://schemas.openxmlformats.org/officeDocument/2006/relationships/image" Target="../media/image170.png"/></Relationships>
</file>

<file path=ppt/slides/_rels/slide17.xml.rels><?xml version="1.0" encoding="UTF-8" standalone="yes"?>
<Relationships xmlns="http://schemas.openxmlformats.org/package/2006/relationships"><Relationship Id="rId8" Type="http://schemas.openxmlformats.org/officeDocument/2006/relationships/image" Target="../media/image9.tiff"/><Relationship Id="rId3" Type="http://schemas.openxmlformats.org/officeDocument/2006/relationships/image" Target="../media/image4.tiff"/><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6.xml"/><Relationship Id="rId6" Type="http://schemas.openxmlformats.org/officeDocument/2006/relationships/image" Target="../media/image7.tiff"/><Relationship Id="rId5" Type="http://schemas.openxmlformats.org/officeDocument/2006/relationships/image" Target="../media/image6.tiff"/><Relationship Id="rId4" Type="http://schemas.openxmlformats.org/officeDocument/2006/relationships/image" Target="../media/image5.tiff"/></Relationships>
</file>

<file path=ppt/slides/_rels/slide170.xml.rels><?xml version="1.0" encoding="UTF-8" standalone="yes"?>
<Relationships xmlns="http://schemas.openxmlformats.org/package/2006/relationships"><Relationship Id="rId2" Type="http://schemas.openxmlformats.org/officeDocument/2006/relationships/image" Target="../media/image171.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3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9.tiff"/><Relationship Id="rId3" Type="http://schemas.openxmlformats.org/officeDocument/2006/relationships/image" Target="../media/image4.tiff"/><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6.xml"/><Relationship Id="rId6" Type="http://schemas.openxmlformats.org/officeDocument/2006/relationships/image" Target="../media/image7.tiff"/><Relationship Id="rId5" Type="http://schemas.openxmlformats.org/officeDocument/2006/relationships/image" Target="../media/image6.tiff"/><Relationship Id="rId4" Type="http://schemas.openxmlformats.org/officeDocument/2006/relationships/image" Target="../media/image5.tiff"/></Relationships>
</file>

<file path=ppt/slides/_rels/slide53.xml.rels><?xml version="1.0" encoding="UTF-8" standalone="yes"?>
<Relationships xmlns="http://schemas.openxmlformats.org/package/2006/relationships"><Relationship Id="rId3" Type="http://schemas.openxmlformats.org/officeDocument/2006/relationships/hyperlink" Target="http://www.creativereview.co.uk/crblog/wp-content/uploads/2007/12/godseyeviewcrosssm.jpg" TargetMode="External"/><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41.jpeg"/></Relationships>
</file>

<file path=ppt/slides/_rels/slide5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6.xml.rels><?xml version="1.0" encoding="UTF-8" standalone="yes"?>
<Relationships xmlns="http://schemas.openxmlformats.org/package/2006/relationships"><Relationship Id="rId8" Type="http://schemas.openxmlformats.org/officeDocument/2006/relationships/image" Target="../media/image9.tiff"/><Relationship Id="rId3" Type="http://schemas.openxmlformats.org/officeDocument/2006/relationships/image" Target="../media/image4.tiff"/><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6.xml"/><Relationship Id="rId6" Type="http://schemas.openxmlformats.org/officeDocument/2006/relationships/image" Target="../media/image7.tiff"/><Relationship Id="rId5" Type="http://schemas.openxmlformats.org/officeDocument/2006/relationships/image" Target="../media/image6.tiff"/><Relationship Id="rId4" Type="http://schemas.openxmlformats.org/officeDocument/2006/relationships/image" Target="../media/image5.tiff"/></Relationships>
</file>

<file path=ppt/slides/_rels/slide6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0.jp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6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6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6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8.jpg"/><Relationship Id="rId4" Type="http://schemas.openxmlformats.org/officeDocument/2006/relationships/image" Target="../media/image67.png"/></Relationships>
</file>

<file path=ppt/slides/_rels/slide7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1"/>
            <a:ext cx="7772400" cy="3657600"/>
          </a:xfrm>
        </p:spPr>
        <p:txBody>
          <a:bodyPr>
            <a:normAutofit fontScale="90000"/>
          </a:bodyPr>
          <a:lstStyle/>
          <a:p>
            <a:pPr rtl="0"/>
            <a:r>
              <a:rPr lang="en-US" dirty="0" smtClean="0"/>
              <a:t>Un </a:t>
            </a:r>
            <a:r>
              <a:rPr lang="en-US" dirty="0" err="1" smtClean="0"/>
              <a:t>mundo</a:t>
            </a:r>
            <a:r>
              <a:rPr lang="en-US" dirty="0" smtClean="0"/>
              <a:t> </a:t>
            </a:r>
            <a:r>
              <a:rPr lang="en-US" dirty="0" err="1" smtClean="0"/>
              <a:t>radicalmente</a:t>
            </a:r>
            <a:r>
              <a:rPr lang="en-US" dirty="0" smtClean="0"/>
              <a:t> </a:t>
            </a:r>
            <a:r>
              <a:rPr lang="en-US" dirty="0" err="1" smtClean="0"/>
              <a:t>diferente</a:t>
            </a:r>
            <a:r>
              <a:rPr lang="en-US" dirty="0" smtClean="0"/>
              <a:t> </a:t>
            </a:r>
            <a:r>
              <a:rPr lang="en-US" dirty="0" err="1" smtClean="0"/>
              <a:t>en</a:t>
            </a:r>
            <a:r>
              <a:rPr lang="en-US" dirty="0" smtClean="0"/>
              <a:t> </a:t>
            </a:r>
            <a:r>
              <a:rPr lang="en-US" dirty="0" err="1" smtClean="0"/>
              <a:t>una</a:t>
            </a:r>
            <a:r>
              <a:rPr lang="en-US" dirty="0" smtClean="0"/>
              <a:t> </a:t>
            </a:r>
            <a:r>
              <a:rPr lang="en-US" dirty="0" err="1" smtClean="0"/>
              <a:t>plenitud</a:t>
            </a:r>
            <a:r>
              <a:rPr lang="en-US" dirty="0" smtClean="0"/>
              <a:t> del </a:t>
            </a:r>
            <a:r>
              <a:rPr lang="en-US" dirty="0" err="1" smtClean="0"/>
              <a:t>tiempo</a:t>
            </a:r>
            <a:r>
              <a:rPr lang="en-US" dirty="0" smtClean="0"/>
              <a:t/>
            </a:r>
            <a:br>
              <a:rPr lang="en-US" dirty="0" smtClean="0"/>
            </a:br>
            <a:r>
              <a:rPr lang="en-US" dirty="0" smtClean="0"/>
              <a:t/>
            </a:r>
            <a:br>
              <a:rPr lang="en-US" dirty="0" smtClean="0"/>
            </a:br>
            <a:r>
              <a:rPr lang="en-US" dirty="0"/>
              <a:t/>
            </a:r>
            <a:br>
              <a:rPr lang="en-US" dirty="0"/>
            </a:br>
            <a:r>
              <a:rPr lang="en-US" dirty="0" smtClean="0"/>
              <a:t>Entre </a:t>
            </a:r>
            <a:r>
              <a:rPr lang="en-US" dirty="0" err="1"/>
              <a:t>los</a:t>
            </a:r>
            <a:r>
              <a:rPr lang="en-US" dirty="0"/>
              <a:t> </a:t>
            </a:r>
            <a:r>
              <a:rPr lang="en-US" dirty="0" err="1" smtClean="0"/>
              <a:t>Testamentos</a:t>
            </a:r>
            <a:endParaRPr lang="en-US" dirty="0"/>
          </a:p>
        </p:txBody>
      </p:sp>
      <p:sp>
        <p:nvSpPr>
          <p:cNvPr id="3" name="Subtitle 2"/>
          <p:cNvSpPr>
            <a:spLocks noGrp="1"/>
          </p:cNvSpPr>
          <p:nvPr>
            <p:ph type="subTitle" idx="1"/>
          </p:nvPr>
        </p:nvSpPr>
        <p:spPr>
          <a:xfrm>
            <a:off x="1752600" y="3657600"/>
            <a:ext cx="5562600" cy="762000"/>
          </a:xfrm>
        </p:spPr>
        <p:txBody>
          <a:bodyPr/>
          <a:lstStyle/>
          <a:p>
            <a:pPr rtl="0"/>
            <a:r>
              <a:rPr lang="en-US" b="1" dirty="0" smtClean="0">
                <a:solidFill>
                  <a:srgbClr val="002060"/>
                </a:solidFill>
              </a:rPr>
              <a:t>Lección 1</a:t>
            </a:r>
          </a:p>
          <a:p>
            <a:pPr algn="l" rtl="0"/>
            <a:endParaRPr lang="en-US" b="1" dirty="0">
              <a:solidFill>
                <a:srgbClr val="002060"/>
              </a:solidFill>
            </a:endParaRPr>
          </a:p>
        </p:txBody>
      </p:sp>
    </p:spTree>
    <p:extLst>
      <p:ext uri="{BB962C8B-B14F-4D97-AF65-F5344CB8AC3E}">
        <p14:creationId xmlns:p14="http://schemas.microsoft.com/office/powerpoint/2010/main" val="11211635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65437988"/>
              </p:ext>
            </p:extLst>
          </p:nvPr>
        </p:nvGraphicFramePr>
        <p:xfrm>
          <a:off x="381001" y="533400"/>
          <a:ext cx="8381998" cy="5760720"/>
        </p:xfrm>
        <a:graphic>
          <a:graphicData uri="http://schemas.openxmlformats.org/drawingml/2006/table">
            <a:tbl>
              <a:tblPr firstRow="1" firstCol="1" bandRow="1">
                <a:tableStyleId>{5C22544A-7EE6-4342-B048-85BDC9FD1C3A}</a:tableStyleId>
              </a:tblPr>
              <a:tblGrid>
                <a:gridCol w="1560621"/>
                <a:gridCol w="1195070"/>
                <a:gridCol w="1910576"/>
                <a:gridCol w="1124931"/>
                <a:gridCol w="2590800"/>
              </a:tblGrid>
              <a:tr h="296545">
                <a:tc>
                  <a:txBody>
                    <a:bodyPr/>
                    <a:lstStyle/>
                    <a:p>
                      <a:pPr marL="0" marR="0" algn="ctr" rtl="0">
                        <a:spcBef>
                          <a:spcPts val="0"/>
                        </a:spcBef>
                        <a:spcAft>
                          <a:spcPts val="0"/>
                        </a:spcAft>
                      </a:pPr>
                      <a:r>
                        <a:rPr lang="en-US" sz="2000" dirty="0">
                          <a:effectLst/>
                        </a:rPr>
                        <a:t>Linaje de Jesús a través de José Mt 1:10</a:t>
                      </a:r>
                      <a:endParaRPr lang="en-US" sz="2000" dirty="0">
                        <a:effectLst/>
                        <a:latin typeface="Consolas"/>
                        <a:ea typeface="SimSun"/>
                        <a:cs typeface="Times New Roman"/>
                      </a:endParaRPr>
                    </a:p>
                  </a:txBody>
                  <a:tcPr marL="68580" marR="68580" marT="0" marB="0"/>
                </a:tc>
                <a:tc>
                  <a:txBody>
                    <a:bodyPr/>
                    <a:lstStyle/>
                    <a:p>
                      <a:pPr marL="0" marR="0" algn="ctr" rtl="0">
                        <a:spcBef>
                          <a:spcPts val="0"/>
                        </a:spcBef>
                        <a:spcAft>
                          <a:spcPts val="0"/>
                        </a:spcAft>
                      </a:pPr>
                      <a:r>
                        <a:rPr lang="en-US" sz="2000" dirty="0" err="1" smtClean="0">
                          <a:effectLst/>
                        </a:rPr>
                        <a:t>Año</a:t>
                      </a:r>
                      <a:r>
                        <a:rPr lang="en-US" sz="2000" dirty="0" smtClean="0">
                          <a:effectLst/>
                        </a:rPr>
                        <a:t> de </a:t>
                      </a:r>
                      <a:r>
                        <a:rPr lang="en-US" sz="2000" dirty="0" err="1" smtClean="0">
                          <a:effectLst/>
                        </a:rPr>
                        <a:t>naci-miento</a:t>
                      </a:r>
                      <a:r>
                        <a:rPr lang="en-US" sz="2000" dirty="0" smtClean="0">
                          <a:effectLst/>
                        </a:rPr>
                        <a:t>~</a:t>
                      </a:r>
                      <a:endParaRPr lang="en-US" sz="2000" dirty="0">
                        <a:effectLst/>
                        <a:latin typeface="Consolas"/>
                        <a:ea typeface="SimSun"/>
                        <a:cs typeface="Times New Roman"/>
                      </a:endParaRPr>
                    </a:p>
                  </a:txBody>
                  <a:tcPr marL="68580" marR="68580" marT="0" marB="0"/>
                </a:tc>
                <a:tc>
                  <a:txBody>
                    <a:bodyPr/>
                    <a:lstStyle/>
                    <a:p>
                      <a:pPr marL="0" marR="0" algn="ctr" rtl="0">
                        <a:spcBef>
                          <a:spcPts val="0"/>
                        </a:spcBef>
                        <a:spcAft>
                          <a:spcPts val="0"/>
                        </a:spcAft>
                      </a:pPr>
                      <a:r>
                        <a:rPr lang="en-US" sz="2000" dirty="0">
                          <a:effectLst/>
                        </a:rPr>
                        <a:t>Linaje de Jesús a través de María –</a:t>
                      </a:r>
                      <a:r>
                        <a:rPr lang="en-US" sz="2000" dirty="0" err="1" smtClean="0">
                          <a:effectLst/>
                        </a:rPr>
                        <a:t>Lc</a:t>
                      </a:r>
                      <a:r>
                        <a:rPr lang="en-US" sz="2000" dirty="0" smtClean="0">
                          <a:effectLst/>
                        </a:rPr>
                        <a:t> 3:23</a:t>
                      </a:r>
                      <a:endParaRPr lang="en-US" sz="2000" dirty="0">
                        <a:effectLst/>
                        <a:latin typeface="Consolas"/>
                        <a:ea typeface="SimSun"/>
                        <a:cs typeface="Times New Roman"/>
                      </a:endParaRPr>
                    </a:p>
                  </a:txBody>
                  <a:tcPr marL="68580" marR="68580" marT="0" marB="0"/>
                </a:tc>
                <a:tc>
                  <a:txBody>
                    <a:bodyPr/>
                    <a:lstStyle/>
                    <a:p>
                      <a:pPr marL="0" marR="0" algn="ctr" rtl="0">
                        <a:spcBef>
                          <a:spcPts val="0"/>
                        </a:spcBef>
                        <a:spcAft>
                          <a:spcPts val="0"/>
                        </a:spcAft>
                      </a:pPr>
                      <a:r>
                        <a:rPr lang="en-US" sz="2000" dirty="0" err="1" smtClean="0">
                          <a:effectLst/>
                        </a:rPr>
                        <a:t>Año</a:t>
                      </a:r>
                      <a:r>
                        <a:rPr lang="en-US" sz="2000" dirty="0" smtClean="0">
                          <a:effectLst/>
                        </a:rPr>
                        <a:t> de </a:t>
                      </a:r>
                      <a:r>
                        <a:rPr lang="en-US" sz="2000" dirty="0" err="1" smtClean="0">
                          <a:effectLst/>
                        </a:rPr>
                        <a:t>naci-miento</a:t>
                      </a:r>
                      <a:r>
                        <a:rPr lang="en-US" sz="2000" dirty="0" smtClean="0">
                          <a:effectLst/>
                        </a:rPr>
                        <a:t>~</a:t>
                      </a:r>
                      <a:endParaRPr lang="en-US" sz="2000" dirty="0">
                        <a:effectLst/>
                        <a:latin typeface="Consolas"/>
                        <a:ea typeface="SimSun"/>
                        <a:cs typeface="Times New Roman"/>
                      </a:endParaRPr>
                    </a:p>
                  </a:txBody>
                  <a:tcPr marL="68580" marR="68580" marT="0" marB="0"/>
                </a:tc>
                <a:tc>
                  <a:txBody>
                    <a:bodyPr/>
                    <a:lstStyle/>
                    <a:p>
                      <a:pPr marL="0" marR="0" algn="ctr" rtl="0">
                        <a:spcBef>
                          <a:spcPts val="0"/>
                        </a:spcBef>
                        <a:spcAft>
                          <a:spcPts val="0"/>
                        </a:spcAft>
                      </a:pPr>
                      <a:r>
                        <a:rPr lang="en-US" sz="2000" dirty="0" err="1">
                          <a:effectLst/>
                        </a:rPr>
                        <a:t>Evento</a:t>
                      </a:r>
                      <a:r>
                        <a:rPr lang="en-US" sz="2000" dirty="0">
                          <a:effectLst/>
                        </a:rPr>
                        <a:t> </a:t>
                      </a:r>
                      <a:r>
                        <a:rPr lang="en-US" sz="2000" dirty="0" err="1">
                          <a:effectLst/>
                        </a:rPr>
                        <a:t>mundial</a:t>
                      </a:r>
                      <a:r>
                        <a:rPr lang="en-US" sz="2000" dirty="0">
                          <a:effectLst/>
                        </a:rPr>
                        <a:t>: de la </a:t>
                      </a:r>
                      <a:r>
                        <a:rPr lang="en-US" sz="2000" dirty="0" err="1">
                          <a:effectLst/>
                        </a:rPr>
                        <a:t>línea</a:t>
                      </a:r>
                      <a:r>
                        <a:rPr lang="en-US" sz="2000" dirty="0">
                          <a:effectLst/>
                        </a:rPr>
                        <a:t> de </a:t>
                      </a:r>
                      <a:r>
                        <a:rPr lang="en-US" sz="2000" dirty="0" err="1">
                          <a:effectLst/>
                        </a:rPr>
                        <a:t>tiempo</a:t>
                      </a:r>
                      <a:r>
                        <a:rPr lang="en-US" sz="2000" dirty="0">
                          <a:effectLst/>
                        </a:rPr>
                        <a:t> de </a:t>
                      </a:r>
                      <a:r>
                        <a:rPr lang="en-US" sz="2000" dirty="0" err="1">
                          <a:effectLst/>
                        </a:rPr>
                        <a:t>referencia</a:t>
                      </a:r>
                      <a:endParaRPr lang="en-US" sz="2000" dirty="0">
                        <a:effectLst/>
                        <a:latin typeface="Consolas"/>
                        <a:ea typeface="SimSun"/>
                        <a:cs typeface="Times New Roman"/>
                      </a:endParaRPr>
                    </a:p>
                  </a:txBody>
                  <a:tcPr marL="68580" marR="68580" marT="0" marB="0"/>
                </a:tc>
              </a:tr>
              <a:tr h="274320">
                <a:tc>
                  <a:txBody>
                    <a:bodyPr/>
                    <a:lstStyle/>
                    <a:p>
                      <a:pPr marL="0" marR="0" algn="l" rtl="0">
                        <a:spcBef>
                          <a:spcPts val="0"/>
                        </a:spcBef>
                        <a:spcAft>
                          <a:spcPts val="0"/>
                        </a:spcAft>
                      </a:pPr>
                      <a:r>
                        <a:rPr lang="en-US" sz="2000" dirty="0" err="1">
                          <a:effectLst/>
                          <a:latin typeface="+mn-lt"/>
                          <a:ea typeface="SimSun"/>
                          <a:cs typeface="Arial"/>
                        </a:rPr>
                        <a:t>Eleazar</a:t>
                      </a:r>
                      <a:endParaRPr lang="en-US" sz="2000" dirty="0">
                        <a:effectLst/>
                        <a:latin typeface="+mn-lt"/>
                        <a:ea typeface="SimSun"/>
                        <a:cs typeface="Times New Roman"/>
                      </a:endParaRPr>
                    </a:p>
                  </a:txBody>
                  <a:tcPr marL="68580" marR="68580" marT="0" marB="0"/>
                </a:tc>
                <a:tc>
                  <a:txBody>
                    <a:bodyPr/>
                    <a:lstStyle/>
                    <a:p>
                      <a:pPr marL="0" marR="0" algn="l" rtl="0">
                        <a:spcBef>
                          <a:spcPts val="0"/>
                        </a:spcBef>
                        <a:spcAft>
                          <a:spcPts val="0"/>
                        </a:spcAft>
                      </a:pPr>
                      <a:r>
                        <a:rPr lang="en-US" sz="2000">
                          <a:effectLst/>
                          <a:latin typeface="+mn-lt"/>
                          <a:ea typeface="SimSun"/>
                          <a:cs typeface="Arial"/>
                        </a:rPr>
                        <a:t>b. 180 aC</a:t>
                      </a:r>
                      <a:endParaRPr lang="en-US" sz="2000">
                        <a:effectLst/>
                        <a:latin typeface="+mn-lt"/>
                        <a:ea typeface="SimSun"/>
                        <a:cs typeface="Times New Roman"/>
                      </a:endParaRPr>
                    </a:p>
                  </a:txBody>
                  <a:tcPr marL="68580" marR="68580" marT="0" marB="0"/>
                </a:tc>
                <a:tc>
                  <a:txBody>
                    <a:bodyPr/>
                    <a:lstStyle/>
                    <a:p>
                      <a:pPr marL="0" marR="0" algn="l" rtl="0">
                        <a:spcBef>
                          <a:spcPts val="0"/>
                        </a:spcBef>
                        <a:spcAft>
                          <a:spcPts val="0"/>
                        </a:spcAft>
                      </a:pPr>
                      <a:r>
                        <a:rPr lang="en-US" sz="2000">
                          <a:effectLst/>
                          <a:latin typeface="+mn-lt"/>
                          <a:ea typeface="SimSun"/>
                          <a:cs typeface="Arial"/>
                        </a:rPr>
                        <a:t>Matatías</a:t>
                      </a:r>
                      <a:endParaRPr lang="en-US" sz="2000">
                        <a:effectLst/>
                        <a:latin typeface="+mn-lt"/>
                        <a:ea typeface="SimSun"/>
                        <a:cs typeface="Times New Roman"/>
                      </a:endParaRPr>
                    </a:p>
                  </a:txBody>
                  <a:tcPr marL="68580" marR="68580" marT="0" marB="0"/>
                </a:tc>
                <a:tc>
                  <a:txBody>
                    <a:bodyPr/>
                    <a:lstStyle/>
                    <a:p>
                      <a:pPr marL="0" marR="0" algn="l" rtl="0">
                        <a:spcBef>
                          <a:spcPts val="0"/>
                        </a:spcBef>
                        <a:spcAft>
                          <a:spcPts val="0"/>
                        </a:spcAft>
                      </a:pPr>
                      <a:r>
                        <a:rPr lang="en-US" sz="2000">
                          <a:effectLst/>
                          <a:latin typeface="+mn-lt"/>
                          <a:ea typeface="SimSun"/>
                          <a:cs typeface="Arial"/>
                        </a:rPr>
                        <a:t>b. 190 aC</a:t>
                      </a:r>
                      <a:endParaRPr lang="en-US" sz="2000">
                        <a:effectLst/>
                        <a:latin typeface="+mn-lt"/>
                        <a:ea typeface="SimSun"/>
                        <a:cs typeface="Times New Roman"/>
                      </a:endParaRPr>
                    </a:p>
                  </a:txBody>
                  <a:tcPr marL="68580" marR="68580" marT="0" marB="0"/>
                </a:tc>
                <a:tc>
                  <a:txBody>
                    <a:bodyPr/>
                    <a:lstStyle/>
                    <a:p>
                      <a:pPr marL="0" marR="0" algn="l" rtl="0">
                        <a:spcBef>
                          <a:spcPts val="0"/>
                        </a:spcBef>
                        <a:spcAft>
                          <a:spcPts val="0"/>
                        </a:spcAft>
                      </a:pPr>
                      <a:endParaRPr lang="en-US" sz="1400" kern="1200" baseline="0" dirty="0" smtClean="0">
                        <a:solidFill>
                          <a:schemeClr val="dk1"/>
                        </a:solidFill>
                        <a:effectLst/>
                        <a:latin typeface="+mn-lt"/>
                        <a:ea typeface="+mn-ea"/>
                        <a:cs typeface="+mn-cs"/>
                      </a:endParaRPr>
                    </a:p>
                    <a:p>
                      <a:pPr marL="0" marR="0" algn="l" rtl="0">
                        <a:spcBef>
                          <a:spcPts val="0"/>
                        </a:spcBef>
                        <a:spcAft>
                          <a:spcPts val="0"/>
                        </a:spcAft>
                      </a:pPr>
                      <a:endParaRPr lang="en-US" sz="1400" kern="1200" baseline="0" dirty="0" smtClean="0">
                        <a:solidFill>
                          <a:schemeClr val="dk1"/>
                        </a:solidFill>
                        <a:effectLst/>
                        <a:latin typeface="+mn-lt"/>
                        <a:ea typeface="+mn-ea"/>
                        <a:cs typeface="+mn-cs"/>
                      </a:endParaRPr>
                    </a:p>
                    <a:p>
                      <a:pPr marL="0" marR="0" algn="l" rtl="0">
                        <a:spcBef>
                          <a:spcPts val="0"/>
                        </a:spcBef>
                        <a:spcAft>
                          <a:spcPts val="0"/>
                        </a:spcAft>
                      </a:pPr>
                      <a:endParaRPr lang="en-US" sz="1400" kern="1200" baseline="0" dirty="0" smtClean="0">
                        <a:solidFill>
                          <a:schemeClr val="dk1"/>
                        </a:solidFill>
                        <a:effectLst/>
                        <a:latin typeface="+mn-lt"/>
                        <a:ea typeface="+mn-ea"/>
                        <a:cs typeface="+mn-cs"/>
                      </a:endParaRPr>
                    </a:p>
                    <a:p>
                      <a:pPr marL="0" marR="0" algn="l" rtl="0">
                        <a:spcBef>
                          <a:spcPts val="0"/>
                        </a:spcBef>
                        <a:spcAft>
                          <a:spcPts val="0"/>
                        </a:spcAft>
                      </a:pPr>
                      <a:endParaRPr lang="en-US" sz="1400" kern="1200" baseline="0" dirty="0">
                        <a:solidFill>
                          <a:schemeClr val="dk1"/>
                        </a:solidFill>
                        <a:effectLst/>
                        <a:latin typeface="+mn-lt"/>
                        <a:ea typeface="+mn-ea"/>
                        <a:cs typeface="+mn-cs"/>
                      </a:endParaRPr>
                    </a:p>
                  </a:txBody>
                  <a:tcPr marL="68580" marR="68580" marT="0" marB="0"/>
                </a:tc>
              </a:tr>
              <a:tr h="274320">
                <a:tc>
                  <a:txBody>
                    <a:bodyPr/>
                    <a:lstStyle/>
                    <a:p>
                      <a:pPr marL="0" marR="0" algn="l" rtl="0">
                        <a:spcBef>
                          <a:spcPts val="0"/>
                        </a:spcBef>
                        <a:spcAft>
                          <a:spcPts val="0"/>
                        </a:spcAft>
                      </a:pPr>
                      <a:r>
                        <a:rPr lang="en-US" sz="2000">
                          <a:effectLst/>
                          <a:latin typeface="+mn-lt"/>
                          <a:ea typeface="SimSun"/>
                          <a:cs typeface="Arial"/>
                        </a:rPr>
                        <a:t>Eliud</a:t>
                      </a:r>
                      <a:endParaRPr lang="en-US" sz="2000">
                        <a:effectLst/>
                        <a:latin typeface="+mn-lt"/>
                        <a:ea typeface="SimSun"/>
                        <a:cs typeface="Times New Roman"/>
                      </a:endParaRPr>
                    </a:p>
                  </a:txBody>
                  <a:tcPr marL="68580" marR="68580" marT="0" marB="0"/>
                </a:tc>
                <a:tc>
                  <a:txBody>
                    <a:bodyPr/>
                    <a:lstStyle/>
                    <a:p>
                      <a:pPr marL="0" marR="0" algn="l" rtl="0">
                        <a:spcBef>
                          <a:spcPts val="0"/>
                        </a:spcBef>
                        <a:spcAft>
                          <a:spcPts val="0"/>
                        </a:spcAft>
                      </a:pPr>
                      <a:r>
                        <a:rPr lang="en-US" sz="2000" dirty="0">
                          <a:effectLst/>
                          <a:latin typeface="+mn-lt"/>
                          <a:ea typeface="SimSun"/>
                          <a:cs typeface="Arial"/>
                        </a:rPr>
                        <a:t>b. 225 aC</a:t>
                      </a:r>
                      <a:endParaRPr lang="en-US" sz="2000" dirty="0">
                        <a:effectLst/>
                        <a:latin typeface="+mn-lt"/>
                        <a:ea typeface="SimSun"/>
                        <a:cs typeface="Times New Roman"/>
                      </a:endParaRPr>
                    </a:p>
                  </a:txBody>
                  <a:tcPr marL="68580" marR="68580" marT="0" marB="0"/>
                </a:tc>
                <a:tc>
                  <a:txBody>
                    <a:bodyPr/>
                    <a:lstStyle/>
                    <a:p>
                      <a:pPr marL="0" marR="0" algn="l" rtl="0">
                        <a:spcBef>
                          <a:spcPts val="0"/>
                        </a:spcBef>
                        <a:spcAft>
                          <a:spcPts val="0"/>
                        </a:spcAft>
                      </a:pPr>
                      <a:r>
                        <a:rPr lang="en-US" sz="2000" dirty="0">
                          <a:effectLst/>
                          <a:latin typeface="+mn-lt"/>
                          <a:ea typeface="SimSun"/>
                          <a:cs typeface="Arial"/>
                        </a:rPr>
                        <a:t>Amós</a:t>
                      </a:r>
                      <a:endParaRPr lang="en-US" sz="2000" dirty="0">
                        <a:effectLst/>
                        <a:latin typeface="+mn-lt"/>
                        <a:ea typeface="SimSun"/>
                        <a:cs typeface="Times New Roman"/>
                      </a:endParaRPr>
                    </a:p>
                  </a:txBody>
                  <a:tcPr marL="68580" marR="68580" marT="0" marB="0"/>
                </a:tc>
                <a:tc>
                  <a:txBody>
                    <a:bodyPr/>
                    <a:lstStyle/>
                    <a:p>
                      <a:pPr marL="0" marR="0" algn="l" rtl="0">
                        <a:spcBef>
                          <a:spcPts val="0"/>
                        </a:spcBef>
                        <a:spcAft>
                          <a:spcPts val="0"/>
                        </a:spcAft>
                      </a:pPr>
                      <a:r>
                        <a:rPr lang="en-US" sz="2000">
                          <a:effectLst/>
                          <a:latin typeface="+mn-lt"/>
                          <a:ea typeface="SimSun"/>
                          <a:cs typeface="Arial"/>
                        </a:rPr>
                        <a:t>b. 215 aC</a:t>
                      </a:r>
                      <a:endParaRPr lang="en-US" sz="2000">
                        <a:effectLst/>
                        <a:latin typeface="+mn-lt"/>
                        <a:ea typeface="SimSun"/>
                        <a:cs typeface="Times New Roman"/>
                      </a:endParaRPr>
                    </a:p>
                  </a:txBody>
                  <a:tcPr marL="68580" marR="68580" marT="0" marB="0"/>
                </a:tc>
                <a:tc>
                  <a:txBody>
                    <a:bodyPr/>
                    <a:lstStyle/>
                    <a:p>
                      <a:pPr marL="0" marR="0" algn="l" rtl="0">
                        <a:spcBef>
                          <a:spcPts val="0"/>
                        </a:spcBef>
                        <a:spcAft>
                          <a:spcPts val="0"/>
                        </a:spcAft>
                      </a:pPr>
                      <a:r>
                        <a:rPr lang="en-US" sz="1400" kern="1200" baseline="0" dirty="0">
                          <a:solidFill>
                            <a:schemeClr val="dk1"/>
                          </a:solidFill>
                          <a:effectLst/>
                          <a:latin typeface="+mn-lt"/>
                          <a:ea typeface="+mn-ea"/>
                          <a:cs typeface="+mn-cs"/>
                        </a:rPr>
                        <a:t> </a:t>
                      </a:r>
                      <a:endParaRPr lang="en-US" sz="1400" kern="1200" baseline="0" dirty="0" smtClean="0">
                        <a:solidFill>
                          <a:schemeClr val="dk1"/>
                        </a:solidFill>
                        <a:effectLst/>
                        <a:latin typeface="+mn-lt"/>
                        <a:ea typeface="+mn-ea"/>
                        <a:cs typeface="+mn-cs"/>
                      </a:endParaRPr>
                    </a:p>
                    <a:p>
                      <a:pPr marL="0" marR="0" algn="l" rtl="0">
                        <a:spcBef>
                          <a:spcPts val="0"/>
                        </a:spcBef>
                        <a:spcAft>
                          <a:spcPts val="0"/>
                        </a:spcAft>
                      </a:pPr>
                      <a:endParaRPr lang="en-US" sz="1400" kern="1200" baseline="0" dirty="0" smtClean="0">
                        <a:solidFill>
                          <a:schemeClr val="dk1"/>
                        </a:solidFill>
                        <a:effectLst/>
                        <a:latin typeface="+mn-lt"/>
                        <a:ea typeface="+mn-ea"/>
                        <a:cs typeface="+mn-cs"/>
                      </a:endParaRPr>
                    </a:p>
                    <a:p>
                      <a:pPr marL="0" marR="0" algn="l" rtl="0">
                        <a:spcBef>
                          <a:spcPts val="0"/>
                        </a:spcBef>
                        <a:spcAft>
                          <a:spcPts val="0"/>
                        </a:spcAft>
                      </a:pPr>
                      <a:endParaRPr lang="en-US" sz="1400" kern="1200" baseline="0" dirty="0">
                        <a:solidFill>
                          <a:schemeClr val="dk1"/>
                        </a:solidFill>
                        <a:effectLst/>
                        <a:latin typeface="+mn-lt"/>
                        <a:ea typeface="+mn-ea"/>
                        <a:cs typeface="+mn-cs"/>
                      </a:endParaRPr>
                    </a:p>
                  </a:txBody>
                  <a:tcPr marL="68580" marR="68580" marT="0" marB="0"/>
                </a:tc>
              </a:tr>
              <a:tr h="274320">
                <a:tc>
                  <a:txBody>
                    <a:bodyPr/>
                    <a:lstStyle/>
                    <a:p>
                      <a:pPr marL="0" marR="0" algn="l" rtl="0">
                        <a:spcBef>
                          <a:spcPts val="0"/>
                        </a:spcBef>
                        <a:spcAft>
                          <a:spcPts val="0"/>
                        </a:spcAft>
                      </a:pPr>
                      <a:r>
                        <a:rPr lang="en-US" sz="2000">
                          <a:effectLst/>
                          <a:latin typeface="+mn-lt"/>
                          <a:ea typeface="SimSun"/>
                          <a:cs typeface="Arial"/>
                        </a:rPr>
                        <a:t> </a:t>
                      </a:r>
                      <a:endParaRPr lang="en-US" sz="2000">
                        <a:effectLst/>
                        <a:latin typeface="+mn-lt"/>
                        <a:ea typeface="SimSun"/>
                        <a:cs typeface="Times New Roman"/>
                      </a:endParaRPr>
                    </a:p>
                  </a:txBody>
                  <a:tcPr marL="68580" marR="68580" marT="0" marB="0"/>
                </a:tc>
                <a:tc>
                  <a:txBody>
                    <a:bodyPr/>
                    <a:lstStyle/>
                    <a:p>
                      <a:pPr marL="0" marR="0" algn="l" rtl="0">
                        <a:spcBef>
                          <a:spcPts val="0"/>
                        </a:spcBef>
                        <a:spcAft>
                          <a:spcPts val="0"/>
                        </a:spcAft>
                      </a:pPr>
                      <a:r>
                        <a:rPr lang="en-US" sz="2000">
                          <a:effectLst/>
                          <a:latin typeface="+mn-lt"/>
                          <a:ea typeface="SimSun"/>
                          <a:cs typeface="Arial"/>
                        </a:rPr>
                        <a:t> </a:t>
                      </a:r>
                      <a:endParaRPr lang="en-US" sz="2000">
                        <a:effectLst/>
                        <a:latin typeface="+mn-lt"/>
                        <a:ea typeface="SimSun"/>
                        <a:cs typeface="Times New Roman"/>
                      </a:endParaRPr>
                    </a:p>
                  </a:txBody>
                  <a:tcPr marL="68580" marR="68580" marT="0" marB="0"/>
                </a:tc>
                <a:tc>
                  <a:txBody>
                    <a:bodyPr/>
                    <a:lstStyle/>
                    <a:p>
                      <a:pPr marL="0" marR="0" algn="l" rtl="0">
                        <a:spcBef>
                          <a:spcPts val="0"/>
                        </a:spcBef>
                        <a:spcAft>
                          <a:spcPts val="0"/>
                        </a:spcAft>
                      </a:pPr>
                      <a:r>
                        <a:rPr lang="en-US" sz="2000" dirty="0">
                          <a:effectLst/>
                          <a:latin typeface="+mn-lt"/>
                          <a:ea typeface="SimSun"/>
                          <a:cs typeface="Arial"/>
                        </a:rPr>
                        <a:t>Nahúm</a:t>
                      </a:r>
                      <a:endParaRPr lang="en-US" sz="2000" dirty="0">
                        <a:effectLst/>
                        <a:latin typeface="+mn-lt"/>
                        <a:ea typeface="SimSun"/>
                        <a:cs typeface="Times New Roman"/>
                      </a:endParaRPr>
                    </a:p>
                  </a:txBody>
                  <a:tcPr marL="68580" marR="68580" marT="0" marB="0"/>
                </a:tc>
                <a:tc>
                  <a:txBody>
                    <a:bodyPr/>
                    <a:lstStyle/>
                    <a:p>
                      <a:pPr marL="0" marR="0" algn="l" rtl="0">
                        <a:spcBef>
                          <a:spcPts val="0"/>
                        </a:spcBef>
                        <a:spcAft>
                          <a:spcPts val="0"/>
                        </a:spcAft>
                      </a:pPr>
                      <a:r>
                        <a:rPr lang="en-US" sz="2000">
                          <a:effectLst/>
                          <a:latin typeface="+mn-lt"/>
                          <a:ea typeface="SimSun"/>
                          <a:cs typeface="Arial"/>
                        </a:rPr>
                        <a:t>b. 240 aC</a:t>
                      </a:r>
                      <a:endParaRPr lang="en-US" sz="2000">
                        <a:effectLst/>
                        <a:latin typeface="+mn-lt"/>
                        <a:ea typeface="SimSun"/>
                        <a:cs typeface="Times New Roman"/>
                      </a:endParaRPr>
                    </a:p>
                  </a:txBody>
                  <a:tcPr marL="68580" marR="68580" marT="0" marB="0"/>
                </a:tc>
                <a:tc>
                  <a:txBody>
                    <a:bodyPr/>
                    <a:lstStyle/>
                    <a:p>
                      <a:pPr marL="0" marR="0" algn="l" rtl="0">
                        <a:spcBef>
                          <a:spcPts val="0"/>
                        </a:spcBef>
                        <a:spcAft>
                          <a:spcPts val="0"/>
                        </a:spcAft>
                      </a:pPr>
                      <a:r>
                        <a:rPr lang="en-US" sz="1400" kern="1200" baseline="0" dirty="0">
                          <a:solidFill>
                            <a:schemeClr val="dk1"/>
                          </a:solidFill>
                          <a:effectLst/>
                          <a:latin typeface="+mn-lt"/>
                          <a:ea typeface="+mn-ea"/>
                          <a:cs typeface="+mn-cs"/>
                        </a:rPr>
                        <a:t> </a:t>
                      </a:r>
                      <a:endParaRPr lang="en-US" sz="1400" kern="1200" baseline="0" dirty="0" smtClean="0">
                        <a:solidFill>
                          <a:schemeClr val="dk1"/>
                        </a:solidFill>
                        <a:effectLst/>
                        <a:latin typeface="+mn-lt"/>
                        <a:ea typeface="+mn-ea"/>
                        <a:cs typeface="+mn-cs"/>
                      </a:endParaRPr>
                    </a:p>
                    <a:p>
                      <a:pPr marL="0" marR="0" algn="l" rtl="0">
                        <a:spcBef>
                          <a:spcPts val="0"/>
                        </a:spcBef>
                        <a:spcAft>
                          <a:spcPts val="0"/>
                        </a:spcAft>
                      </a:pPr>
                      <a:endParaRPr lang="en-US" sz="1400" kern="1200" baseline="0" dirty="0" smtClean="0">
                        <a:solidFill>
                          <a:schemeClr val="dk1"/>
                        </a:solidFill>
                        <a:effectLst/>
                        <a:latin typeface="+mn-lt"/>
                        <a:ea typeface="+mn-ea"/>
                        <a:cs typeface="+mn-cs"/>
                      </a:endParaRPr>
                    </a:p>
                    <a:p>
                      <a:pPr marL="0" marR="0" algn="l" rtl="0">
                        <a:spcBef>
                          <a:spcPts val="0"/>
                        </a:spcBef>
                        <a:spcAft>
                          <a:spcPts val="0"/>
                        </a:spcAft>
                      </a:pPr>
                      <a:endParaRPr lang="en-US" sz="1400" kern="1200" baseline="0" dirty="0" smtClean="0">
                        <a:solidFill>
                          <a:schemeClr val="dk1"/>
                        </a:solidFill>
                        <a:effectLst/>
                        <a:latin typeface="+mn-lt"/>
                        <a:ea typeface="+mn-ea"/>
                        <a:cs typeface="+mn-cs"/>
                      </a:endParaRPr>
                    </a:p>
                    <a:p>
                      <a:pPr marL="0" marR="0" algn="l" rtl="0">
                        <a:spcBef>
                          <a:spcPts val="0"/>
                        </a:spcBef>
                        <a:spcAft>
                          <a:spcPts val="0"/>
                        </a:spcAft>
                      </a:pPr>
                      <a:endParaRPr lang="en-US" sz="1400" kern="1200" baseline="0" dirty="0">
                        <a:solidFill>
                          <a:schemeClr val="dk1"/>
                        </a:solidFill>
                        <a:effectLst/>
                        <a:latin typeface="+mn-lt"/>
                        <a:ea typeface="+mn-ea"/>
                        <a:cs typeface="+mn-cs"/>
                      </a:endParaRPr>
                    </a:p>
                  </a:txBody>
                  <a:tcPr marL="68580" marR="68580" marT="0" marB="0"/>
                </a:tc>
              </a:tr>
              <a:tr h="274320">
                <a:tc>
                  <a:txBody>
                    <a:bodyPr/>
                    <a:lstStyle/>
                    <a:p>
                      <a:pPr marL="0" marR="0" algn="l" rtl="0">
                        <a:spcBef>
                          <a:spcPts val="0"/>
                        </a:spcBef>
                        <a:spcAft>
                          <a:spcPts val="0"/>
                        </a:spcAft>
                      </a:pPr>
                      <a:r>
                        <a:rPr lang="en-US" sz="2000" dirty="0" err="1" smtClean="0">
                          <a:effectLst/>
                          <a:latin typeface="+mn-lt"/>
                          <a:ea typeface="SimSun"/>
                          <a:cs typeface="Arial"/>
                        </a:rPr>
                        <a:t>Aquim</a:t>
                      </a:r>
                      <a:endParaRPr lang="en-US" sz="2000" dirty="0">
                        <a:effectLst/>
                        <a:latin typeface="+mn-lt"/>
                        <a:ea typeface="SimSun"/>
                        <a:cs typeface="Times New Roman"/>
                      </a:endParaRPr>
                    </a:p>
                  </a:txBody>
                  <a:tcPr marL="68580" marR="68580" marT="0" marB="0"/>
                </a:tc>
                <a:tc>
                  <a:txBody>
                    <a:bodyPr/>
                    <a:lstStyle/>
                    <a:p>
                      <a:pPr marL="0" marR="0" algn="l" rtl="0">
                        <a:spcBef>
                          <a:spcPts val="0"/>
                        </a:spcBef>
                        <a:spcAft>
                          <a:spcPts val="0"/>
                        </a:spcAft>
                      </a:pPr>
                      <a:r>
                        <a:rPr lang="en-US" sz="2000">
                          <a:effectLst/>
                          <a:latin typeface="+mn-lt"/>
                          <a:ea typeface="SimSun"/>
                          <a:cs typeface="Arial"/>
                        </a:rPr>
                        <a:t>b. 270 aC</a:t>
                      </a:r>
                      <a:endParaRPr lang="en-US" sz="2000">
                        <a:effectLst/>
                        <a:latin typeface="+mn-lt"/>
                        <a:ea typeface="SimSun"/>
                        <a:cs typeface="Times New Roman"/>
                      </a:endParaRPr>
                    </a:p>
                  </a:txBody>
                  <a:tcPr marL="68580" marR="68580" marT="0" marB="0"/>
                </a:tc>
                <a:tc>
                  <a:txBody>
                    <a:bodyPr/>
                    <a:lstStyle/>
                    <a:p>
                      <a:pPr marL="0" marR="0" algn="l" rtl="0">
                        <a:spcBef>
                          <a:spcPts val="0"/>
                        </a:spcBef>
                        <a:spcAft>
                          <a:spcPts val="0"/>
                        </a:spcAft>
                      </a:pPr>
                      <a:r>
                        <a:rPr lang="en-US" sz="2000" dirty="0" err="1" smtClean="0">
                          <a:effectLst/>
                          <a:latin typeface="+mn-lt"/>
                          <a:ea typeface="SimSun"/>
                          <a:cs typeface="Arial"/>
                        </a:rPr>
                        <a:t>Eslí</a:t>
                      </a:r>
                      <a:endParaRPr lang="en-US" sz="2000" dirty="0">
                        <a:effectLst/>
                        <a:latin typeface="+mn-lt"/>
                        <a:ea typeface="SimSun"/>
                        <a:cs typeface="Times New Roman"/>
                      </a:endParaRPr>
                    </a:p>
                  </a:txBody>
                  <a:tcPr marL="68580" marR="68580" marT="0" marB="0"/>
                </a:tc>
                <a:tc>
                  <a:txBody>
                    <a:bodyPr/>
                    <a:lstStyle/>
                    <a:p>
                      <a:pPr marL="0" marR="0" algn="l" rtl="0">
                        <a:lnSpc>
                          <a:spcPct val="115000"/>
                        </a:lnSpc>
                        <a:spcBef>
                          <a:spcPts val="0"/>
                        </a:spcBef>
                        <a:spcAft>
                          <a:spcPts val="0"/>
                        </a:spcAft>
                      </a:pPr>
                      <a:r>
                        <a:rPr lang="en-US" sz="2000" dirty="0">
                          <a:effectLst/>
                          <a:latin typeface="+mn-lt"/>
                          <a:ea typeface="SimSun"/>
                          <a:cs typeface="Times New Roman"/>
                        </a:rPr>
                        <a:t>b. 265 aC</a:t>
                      </a:r>
                    </a:p>
                  </a:txBody>
                  <a:tcPr marL="68580" marR="68580" marT="0" marB="0"/>
                </a:tc>
                <a:tc>
                  <a:txBody>
                    <a:bodyPr/>
                    <a:lstStyle/>
                    <a:p>
                      <a:pPr marL="0" marR="0" algn="l" rtl="0">
                        <a:spcBef>
                          <a:spcPts val="0"/>
                        </a:spcBef>
                        <a:spcAft>
                          <a:spcPts val="0"/>
                        </a:spcAft>
                      </a:pPr>
                      <a:endParaRPr lang="en-US" sz="1400" kern="1200" baseline="0" dirty="0" smtClean="0">
                        <a:solidFill>
                          <a:schemeClr val="dk1"/>
                        </a:solidFill>
                        <a:effectLst/>
                        <a:latin typeface="+mn-lt"/>
                        <a:ea typeface="+mn-ea"/>
                        <a:cs typeface="+mn-cs"/>
                      </a:endParaRPr>
                    </a:p>
                    <a:p>
                      <a:pPr marL="0" marR="0" algn="l" rtl="0">
                        <a:spcBef>
                          <a:spcPts val="0"/>
                        </a:spcBef>
                        <a:spcAft>
                          <a:spcPts val="0"/>
                        </a:spcAft>
                      </a:pPr>
                      <a:endParaRPr lang="en-US" sz="1400" kern="1200" baseline="0" dirty="0" smtClean="0">
                        <a:solidFill>
                          <a:schemeClr val="dk1"/>
                        </a:solidFill>
                        <a:effectLst/>
                        <a:latin typeface="+mn-lt"/>
                        <a:ea typeface="+mn-ea"/>
                        <a:cs typeface="+mn-cs"/>
                      </a:endParaRPr>
                    </a:p>
                    <a:p>
                      <a:pPr marL="0" marR="0" algn="l" rtl="0">
                        <a:spcBef>
                          <a:spcPts val="0"/>
                        </a:spcBef>
                        <a:spcAft>
                          <a:spcPts val="0"/>
                        </a:spcAft>
                      </a:pPr>
                      <a:r>
                        <a:rPr lang="en-US" sz="1400" kern="1200" baseline="0" dirty="0">
                          <a:solidFill>
                            <a:schemeClr val="dk1"/>
                          </a:solidFill>
                          <a:effectLst/>
                          <a:latin typeface="+mn-lt"/>
                          <a:ea typeface="+mn-ea"/>
                          <a:cs typeface="+mn-cs"/>
                        </a:rPr>
                        <a:t> </a:t>
                      </a:r>
                    </a:p>
                  </a:txBody>
                  <a:tcPr marL="68580" marR="68580" marT="0" marB="0"/>
                </a:tc>
              </a:tr>
              <a:tr h="274320">
                <a:tc>
                  <a:txBody>
                    <a:bodyPr/>
                    <a:lstStyle/>
                    <a:p>
                      <a:pPr marL="0" marR="0" algn="l" rtl="0">
                        <a:spcBef>
                          <a:spcPts val="0"/>
                        </a:spcBef>
                        <a:spcAft>
                          <a:spcPts val="0"/>
                        </a:spcAft>
                      </a:pPr>
                      <a:r>
                        <a:rPr lang="en-US" sz="2000">
                          <a:effectLst/>
                          <a:latin typeface="+mn-lt"/>
                          <a:ea typeface="SimSun"/>
                          <a:cs typeface="Arial"/>
                        </a:rPr>
                        <a:t> </a:t>
                      </a:r>
                      <a:endParaRPr lang="en-US" sz="2000">
                        <a:effectLst/>
                        <a:latin typeface="+mn-lt"/>
                        <a:ea typeface="SimSun"/>
                        <a:cs typeface="Times New Roman"/>
                      </a:endParaRPr>
                    </a:p>
                  </a:txBody>
                  <a:tcPr marL="68580" marR="68580" marT="0" marB="0"/>
                </a:tc>
                <a:tc>
                  <a:txBody>
                    <a:bodyPr/>
                    <a:lstStyle/>
                    <a:p>
                      <a:pPr marL="0" marR="0" algn="l" rtl="0">
                        <a:spcBef>
                          <a:spcPts val="0"/>
                        </a:spcBef>
                        <a:spcAft>
                          <a:spcPts val="0"/>
                        </a:spcAft>
                      </a:pPr>
                      <a:r>
                        <a:rPr lang="en-US" sz="2000">
                          <a:effectLst/>
                          <a:latin typeface="+mn-lt"/>
                          <a:ea typeface="SimSun"/>
                          <a:cs typeface="Arial"/>
                        </a:rPr>
                        <a:t> </a:t>
                      </a:r>
                      <a:endParaRPr lang="en-US" sz="2000">
                        <a:effectLst/>
                        <a:latin typeface="+mn-lt"/>
                        <a:ea typeface="SimSun"/>
                        <a:cs typeface="Times New Roman"/>
                      </a:endParaRPr>
                    </a:p>
                  </a:txBody>
                  <a:tcPr marL="68580" marR="68580" marT="0" marB="0"/>
                </a:tc>
                <a:tc>
                  <a:txBody>
                    <a:bodyPr/>
                    <a:lstStyle/>
                    <a:p>
                      <a:pPr marL="0" marR="0" algn="l" rtl="0">
                        <a:spcBef>
                          <a:spcPts val="0"/>
                        </a:spcBef>
                        <a:spcAft>
                          <a:spcPts val="0"/>
                        </a:spcAft>
                      </a:pPr>
                      <a:r>
                        <a:rPr lang="en-US" sz="2000" dirty="0" smtClean="0">
                          <a:effectLst/>
                          <a:latin typeface="+mn-lt"/>
                          <a:ea typeface="SimSun"/>
                          <a:cs typeface="Arial"/>
                        </a:rPr>
                        <a:t>Nagai</a:t>
                      </a:r>
                      <a:endParaRPr lang="en-US" sz="2000" dirty="0">
                        <a:effectLst/>
                        <a:latin typeface="+mn-lt"/>
                        <a:ea typeface="SimSun"/>
                        <a:cs typeface="Times New Roman"/>
                      </a:endParaRPr>
                    </a:p>
                  </a:txBody>
                  <a:tcPr marL="68580" marR="68580" marT="0" marB="0"/>
                </a:tc>
                <a:tc>
                  <a:txBody>
                    <a:bodyPr/>
                    <a:lstStyle/>
                    <a:p>
                      <a:pPr marL="0" marR="0" algn="l" rtl="0">
                        <a:lnSpc>
                          <a:spcPct val="115000"/>
                        </a:lnSpc>
                        <a:spcBef>
                          <a:spcPts val="0"/>
                        </a:spcBef>
                        <a:spcAft>
                          <a:spcPts val="0"/>
                        </a:spcAft>
                      </a:pPr>
                      <a:r>
                        <a:rPr lang="en-US" sz="2000" dirty="0">
                          <a:effectLst/>
                          <a:latin typeface="+mn-lt"/>
                          <a:ea typeface="SimSun"/>
                          <a:cs typeface="Times New Roman"/>
                        </a:rPr>
                        <a:t>b. 290 aC</a:t>
                      </a:r>
                    </a:p>
                  </a:txBody>
                  <a:tcPr marL="68580" marR="68580" marT="0" marB="0"/>
                </a:tc>
                <a:tc>
                  <a:txBody>
                    <a:bodyPr/>
                    <a:lstStyle/>
                    <a:p>
                      <a:pPr marL="0" marR="0" algn="l" rtl="0">
                        <a:spcBef>
                          <a:spcPts val="0"/>
                        </a:spcBef>
                        <a:spcAft>
                          <a:spcPts val="0"/>
                        </a:spcAft>
                      </a:pPr>
                      <a:endParaRPr lang="en-US" sz="1400" kern="1200" baseline="0" dirty="0" smtClean="0">
                        <a:solidFill>
                          <a:schemeClr val="dk1"/>
                        </a:solidFill>
                        <a:effectLst/>
                        <a:latin typeface="+mn-lt"/>
                        <a:ea typeface="+mn-ea"/>
                        <a:cs typeface="+mn-cs"/>
                      </a:endParaRPr>
                    </a:p>
                    <a:p>
                      <a:pPr marL="0" marR="0" algn="l" rtl="0">
                        <a:spcBef>
                          <a:spcPts val="0"/>
                        </a:spcBef>
                        <a:spcAft>
                          <a:spcPts val="0"/>
                        </a:spcAft>
                      </a:pPr>
                      <a:endParaRPr lang="en-US" sz="1400" kern="1200" baseline="0" dirty="0" smtClean="0">
                        <a:solidFill>
                          <a:schemeClr val="dk1"/>
                        </a:solidFill>
                        <a:effectLst/>
                        <a:latin typeface="+mn-lt"/>
                        <a:ea typeface="+mn-ea"/>
                        <a:cs typeface="+mn-cs"/>
                      </a:endParaRPr>
                    </a:p>
                    <a:p>
                      <a:pPr marL="0" marR="0" algn="l" rtl="0">
                        <a:spcBef>
                          <a:spcPts val="0"/>
                        </a:spcBef>
                        <a:spcAft>
                          <a:spcPts val="0"/>
                        </a:spcAft>
                      </a:pPr>
                      <a:r>
                        <a:rPr lang="en-US" sz="1400" kern="1200" baseline="0" dirty="0">
                          <a:solidFill>
                            <a:schemeClr val="dk1"/>
                          </a:solidFill>
                          <a:effectLst/>
                          <a:latin typeface="+mn-lt"/>
                          <a:ea typeface="+mn-ea"/>
                          <a:cs typeface="+mn-cs"/>
                        </a:rPr>
                        <a:t> </a:t>
                      </a:r>
                    </a:p>
                  </a:txBody>
                  <a:tcPr marL="68580" marR="68580" marT="0" marB="0"/>
                </a:tc>
              </a:tr>
              <a:tr h="274320">
                <a:tc>
                  <a:txBody>
                    <a:bodyPr/>
                    <a:lstStyle/>
                    <a:p>
                      <a:pPr marL="0" marR="0" algn="l" rtl="0">
                        <a:spcBef>
                          <a:spcPts val="0"/>
                        </a:spcBef>
                        <a:spcAft>
                          <a:spcPts val="0"/>
                        </a:spcAft>
                      </a:pPr>
                      <a:endParaRPr lang="en-US" sz="2000" dirty="0">
                        <a:effectLst/>
                        <a:latin typeface="+mn-lt"/>
                        <a:ea typeface="SimSun"/>
                        <a:cs typeface="Times New Roman"/>
                      </a:endParaRPr>
                    </a:p>
                  </a:txBody>
                  <a:tcPr marL="68580" marR="68580" marT="0" marB="0"/>
                </a:tc>
                <a:tc>
                  <a:txBody>
                    <a:bodyPr/>
                    <a:lstStyle/>
                    <a:p>
                      <a:pPr marL="0" marR="0" algn="l" rtl="0">
                        <a:spcBef>
                          <a:spcPts val="0"/>
                        </a:spcBef>
                        <a:spcAft>
                          <a:spcPts val="0"/>
                        </a:spcAft>
                      </a:pPr>
                      <a:endParaRPr lang="en-US" sz="2000" dirty="0">
                        <a:effectLst/>
                        <a:latin typeface="+mn-lt"/>
                        <a:ea typeface="SimSun"/>
                        <a:cs typeface="Times New Roman"/>
                      </a:endParaRPr>
                    </a:p>
                  </a:txBody>
                  <a:tcPr marL="68580" marR="68580" marT="0" marB="0"/>
                </a:tc>
                <a:tc>
                  <a:txBody>
                    <a:bodyPr/>
                    <a:lstStyle/>
                    <a:p>
                      <a:pPr marL="0" marR="0" algn="l" rtl="0">
                        <a:spcBef>
                          <a:spcPts val="0"/>
                        </a:spcBef>
                        <a:spcAft>
                          <a:spcPts val="0"/>
                        </a:spcAft>
                      </a:pPr>
                      <a:endParaRPr lang="en-US" sz="2000" dirty="0">
                        <a:effectLst/>
                        <a:latin typeface="+mn-lt"/>
                        <a:ea typeface="SimSun"/>
                        <a:cs typeface="Times New Roman"/>
                      </a:endParaRPr>
                    </a:p>
                  </a:txBody>
                  <a:tcPr marL="68580" marR="68580" marT="0" marB="0"/>
                </a:tc>
                <a:tc>
                  <a:txBody>
                    <a:bodyPr/>
                    <a:lstStyle/>
                    <a:p>
                      <a:pPr marL="0" marR="0" algn="l" rtl="0">
                        <a:spcBef>
                          <a:spcPts val="0"/>
                        </a:spcBef>
                        <a:spcAft>
                          <a:spcPts val="0"/>
                        </a:spcAft>
                      </a:pPr>
                      <a:endParaRPr lang="en-US" sz="2000" dirty="0">
                        <a:effectLst/>
                        <a:latin typeface="+mn-lt"/>
                        <a:ea typeface="SimSun"/>
                        <a:cs typeface="Times New Roman"/>
                      </a:endParaRPr>
                    </a:p>
                  </a:txBody>
                  <a:tcPr marL="68580" marR="68580" marT="0" marB="0"/>
                </a:tc>
                <a:tc>
                  <a:txBody>
                    <a:bodyPr/>
                    <a:lstStyle/>
                    <a:p>
                      <a:pPr marL="0" marR="0" algn="l" rtl="0">
                        <a:spcBef>
                          <a:spcPts val="0"/>
                        </a:spcBef>
                        <a:spcAft>
                          <a:spcPts val="0"/>
                        </a:spcAft>
                      </a:pPr>
                      <a:endParaRPr lang="en-US" sz="2000" dirty="0" smtClean="0">
                        <a:effectLst/>
                      </a:endParaRPr>
                    </a:p>
                    <a:p>
                      <a:pPr marL="0" marR="0" algn="l" rtl="0">
                        <a:spcBef>
                          <a:spcPts val="0"/>
                        </a:spcBef>
                        <a:spcAft>
                          <a:spcPts val="0"/>
                        </a:spcAft>
                      </a:pPr>
                      <a:endParaRPr lang="en-US" sz="2000" dirty="0" smtClean="0">
                        <a:effectLst/>
                      </a:endParaRPr>
                    </a:p>
                    <a:p>
                      <a:pPr marL="0" marR="0" algn="l" rtl="0">
                        <a:spcBef>
                          <a:spcPts val="0"/>
                        </a:spcBef>
                        <a:spcAft>
                          <a:spcPts val="0"/>
                        </a:spcAft>
                      </a:pPr>
                      <a:r>
                        <a:rPr lang="en-US" sz="2000" dirty="0">
                          <a:effectLst/>
                        </a:rPr>
                        <a:t> </a:t>
                      </a:r>
                      <a:endParaRPr lang="en-US" sz="2000" dirty="0">
                        <a:effectLst/>
                        <a:latin typeface="Consolas"/>
                        <a:ea typeface="SimSun"/>
                        <a:cs typeface="Times New Roman"/>
                      </a:endParaRPr>
                    </a:p>
                  </a:txBody>
                  <a:tcPr marL="68580" marR="68580" marT="0" marB="0"/>
                </a:tc>
              </a:tr>
            </a:tbl>
          </a:graphicData>
        </a:graphic>
      </p:graphicFrame>
      <p:sp>
        <p:nvSpPr>
          <p:cNvPr id="5" name="TextBox 4"/>
          <p:cNvSpPr txBox="1"/>
          <p:nvPr/>
        </p:nvSpPr>
        <p:spPr>
          <a:xfrm>
            <a:off x="6311932" y="1852136"/>
            <a:ext cx="2374868" cy="523220"/>
          </a:xfrm>
          <a:prstGeom prst="rect">
            <a:avLst/>
          </a:prstGeom>
          <a:noFill/>
        </p:spPr>
        <p:txBody>
          <a:bodyPr wrap="square" rtlCol="0">
            <a:spAutoFit/>
          </a:bodyPr>
          <a:lstStyle/>
          <a:p>
            <a:pPr algn="l" rtl="0"/>
            <a:r>
              <a:rPr lang="en-US" sz="1400" dirty="0" smtClean="0">
                <a:solidFill>
                  <a:prstClr val="black"/>
                </a:solidFill>
              </a:rPr>
              <a:t>198 </a:t>
            </a:r>
            <a:r>
              <a:rPr lang="en-US" sz="1400" dirty="0" err="1" smtClean="0">
                <a:solidFill>
                  <a:prstClr val="black"/>
                </a:solidFill>
              </a:rPr>
              <a:t>aC</a:t>
            </a:r>
            <a:r>
              <a:rPr lang="en-US" sz="1400" dirty="0" smtClean="0">
                <a:solidFill>
                  <a:prstClr val="black"/>
                </a:solidFill>
              </a:rPr>
              <a:t> Los </a:t>
            </a:r>
            <a:r>
              <a:rPr lang="en-US" sz="1400" dirty="0" err="1" smtClean="0">
                <a:solidFill>
                  <a:prstClr val="black"/>
                </a:solidFill>
              </a:rPr>
              <a:t>seléucidas</a:t>
            </a:r>
            <a:r>
              <a:rPr lang="en-US" sz="1400" dirty="0" smtClean="0">
                <a:solidFill>
                  <a:prstClr val="black"/>
                </a:solidFill>
              </a:rPr>
              <a:t> </a:t>
            </a:r>
            <a:r>
              <a:rPr lang="en-US" sz="1400" dirty="0" err="1" smtClean="0">
                <a:solidFill>
                  <a:prstClr val="black"/>
                </a:solidFill>
              </a:rPr>
              <a:t>ganan</a:t>
            </a:r>
            <a:r>
              <a:rPr lang="en-US" sz="1400" dirty="0" smtClean="0">
                <a:solidFill>
                  <a:prstClr val="black"/>
                </a:solidFill>
              </a:rPr>
              <a:t> control de Judea</a:t>
            </a:r>
            <a:endParaRPr lang="en-US" sz="1400" dirty="0">
              <a:solidFill>
                <a:prstClr val="black"/>
              </a:solidFill>
            </a:endParaRPr>
          </a:p>
        </p:txBody>
      </p:sp>
      <p:sp>
        <p:nvSpPr>
          <p:cNvPr id="6" name="TextBox 5"/>
          <p:cNvSpPr txBox="1"/>
          <p:nvPr/>
        </p:nvSpPr>
        <p:spPr>
          <a:xfrm>
            <a:off x="6172201" y="2590800"/>
            <a:ext cx="2514600" cy="523220"/>
          </a:xfrm>
          <a:prstGeom prst="rect">
            <a:avLst/>
          </a:prstGeom>
          <a:noFill/>
        </p:spPr>
        <p:txBody>
          <a:bodyPr wrap="square" rtlCol="0">
            <a:spAutoFit/>
          </a:bodyPr>
          <a:lstStyle/>
          <a:p>
            <a:pPr algn="l" rtl="0"/>
            <a:r>
              <a:rPr lang="en-US" sz="1400" dirty="0" err="1" smtClean="0">
                <a:solidFill>
                  <a:prstClr val="black"/>
                </a:solidFill>
              </a:rPr>
              <a:t>Conflicto</a:t>
            </a:r>
            <a:r>
              <a:rPr lang="en-US" sz="1400" dirty="0" smtClean="0">
                <a:solidFill>
                  <a:prstClr val="black"/>
                </a:solidFill>
              </a:rPr>
              <a:t> </a:t>
            </a:r>
            <a:r>
              <a:rPr lang="en-US" sz="1400" dirty="0" err="1">
                <a:solidFill>
                  <a:prstClr val="black"/>
                </a:solidFill>
              </a:rPr>
              <a:t>p</a:t>
            </a:r>
            <a:r>
              <a:rPr lang="en-US" sz="1400" dirty="0" err="1" smtClean="0">
                <a:solidFill>
                  <a:prstClr val="black"/>
                </a:solidFill>
              </a:rPr>
              <a:t>tolomeo</a:t>
            </a:r>
            <a:r>
              <a:rPr lang="en-US" sz="1400" dirty="0" smtClean="0">
                <a:solidFill>
                  <a:prstClr val="black"/>
                </a:solidFill>
              </a:rPr>
              <a:t>/</a:t>
            </a:r>
            <a:r>
              <a:rPr lang="en-US" sz="1400" dirty="0" err="1" smtClean="0">
                <a:solidFill>
                  <a:prstClr val="black"/>
                </a:solidFill>
              </a:rPr>
              <a:t>seléucida</a:t>
            </a:r>
            <a:r>
              <a:rPr lang="en-US" sz="1400" dirty="0" smtClean="0">
                <a:solidFill>
                  <a:prstClr val="black"/>
                </a:solidFill>
              </a:rPr>
              <a:t> por la región</a:t>
            </a:r>
            <a:endParaRPr lang="en-US" sz="1400" dirty="0">
              <a:solidFill>
                <a:prstClr val="black"/>
              </a:solidFill>
            </a:endParaRPr>
          </a:p>
        </p:txBody>
      </p:sp>
      <p:sp>
        <p:nvSpPr>
          <p:cNvPr id="7" name="TextBox 6"/>
          <p:cNvSpPr txBox="1"/>
          <p:nvPr/>
        </p:nvSpPr>
        <p:spPr>
          <a:xfrm>
            <a:off x="6182193" y="3329464"/>
            <a:ext cx="2504607" cy="523220"/>
          </a:xfrm>
          <a:prstGeom prst="rect">
            <a:avLst/>
          </a:prstGeom>
          <a:noFill/>
        </p:spPr>
        <p:txBody>
          <a:bodyPr wrap="square" rtlCol="0">
            <a:spAutoFit/>
          </a:bodyPr>
          <a:lstStyle/>
          <a:p>
            <a:r>
              <a:rPr lang="en-US" sz="1400" dirty="0" err="1">
                <a:solidFill>
                  <a:prstClr val="black"/>
                </a:solidFill>
              </a:rPr>
              <a:t>Conflicto</a:t>
            </a:r>
            <a:r>
              <a:rPr lang="en-US" sz="1400" dirty="0">
                <a:solidFill>
                  <a:prstClr val="black"/>
                </a:solidFill>
              </a:rPr>
              <a:t> </a:t>
            </a:r>
            <a:r>
              <a:rPr lang="en-US" sz="1400" dirty="0" err="1">
                <a:solidFill>
                  <a:prstClr val="black"/>
                </a:solidFill>
              </a:rPr>
              <a:t>ptolomeo</a:t>
            </a:r>
            <a:r>
              <a:rPr lang="en-US" sz="1400" dirty="0">
                <a:solidFill>
                  <a:prstClr val="black"/>
                </a:solidFill>
              </a:rPr>
              <a:t>/</a:t>
            </a:r>
            <a:r>
              <a:rPr lang="en-US" sz="1400" dirty="0" err="1">
                <a:solidFill>
                  <a:prstClr val="black"/>
                </a:solidFill>
              </a:rPr>
              <a:t>seléucida</a:t>
            </a:r>
            <a:r>
              <a:rPr lang="en-US" sz="1400" dirty="0">
                <a:solidFill>
                  <a:prstClr val="black"/>
                </a:solidFill>
              </a:rPr>
              <a:t> </a:t>
            </a:r>
            <a:r>
              <a:rPr lang="en-US" sz="1400" dirty="0" err="1">
                <a:solidFill>
                  <a:prstClr val="black"/>
                </a:solidFill>
              </a:rPr>
              <a:t>por</a:t>
            </a:r>
            <a:r>
              <a:rPr lang="en-US" sz="1400" dirty="0">
                <a:solidFill>
                  <a:prstClr val="black"/>
                </a:solidFill>
              </a:rPr>
              <a:t> la </a:t>
            </a:r>
            <a:r>
              <a:rPr lang="en-US" sz="1400" dirty="0" err="1">
                <a:solidFill>
                  <a:prstClr val="black"/>
                </a:solidFill>
              </a:rPr>
              <a:t>región</a:t>
            </a:r>
            <a:endParaRPr lang="en-US" sz="1400" dirty="0">
              <a:solidFill>
                <a:prstClr val="black"/>
              </a:solidFill>
            </a:endParaRPr>
          </a:p>
        </p:txBody>
      </p:sp>
      <p:sp>
        <p:nvSpPr>
          <p:cNvPr id="8" name="TextBox 7"/>
          <p:cNvSpPr txBox="1"/>
          <p:nvPr/>
        </p:nvSpPr>
        <p:spPr>
          <a:xfrm>
            <a:off x="6182193" y="4171146"/>
            <a:ext cx="2435284" cy="523220"/>
          </a:xfrm>
          <a:prstGeom prst="rect">
            <a:avLst/>
          </a:prstGeom>
          <a:noFill/>
        </p:spPr>
        <p:txBody>
          <a:bodyPr wrap="square" rtlCol="0">
            <a:spAutoFit/>
          </a:bodyPr>
          <a:lstStyle/>
          <a:p>
            <a:r>
              <a:rPr lang="en-US" sz="1400" dirty="0" err="1">
                <a:solidFill>
                  <a:prstClr val="black"/>
                </a:solidFill>
              </a:rPr>
              <a:t>Conflicto</a:t>
            </a:r>
            <a:r>
              <a:rPr lang="en-US" sz="1400" dirty="0">
                <a:solidFill>
                  <a:prstClr val="black"/>
                </a:solidFill>
              </a:rPr>
              <a:t> </a:t>
            </a:r>
            <a:r>
              <a:rPr lang="en-US" sz="1400" dirty="0" err="1">
                <a:solidFill>
                  <a:prstClr val="black"/>
                </a:solidFill>
              </a:rPr>
              <a:t>ptolomeo</a:t>
            </a:r>
            <a:r>
              <a:rPr lang="en-US" sz="1400" dirty="0">
                <a:solidFill>
                  <a:prstClr val="black"/>
                </a:solidFill>
              </a:rPr>
              <a:t>/</a:t>
            </a:r>
            <a:r>
              <a:rPr lang="en-US" sz="1400" dirty="0" err="1">
                <a:solidFill>
                  <a:prstClr val="black"/>
                </a:solidFill>
              </a:rPr>
              <a:t>seléucida</a:t>
            </a:r>
            <a:r>
              <a:rPr lang="en-US" sz="1400" dirty="0">
                <a:solidFill>
                  <a:prstClr val="black"/>
                </a:solidFill>
              </a:rPr>
              <a:t> </a:t>
            </a:r>
            <a:r>
              <a:rPr lang="en-US" sz="1400" dirty="0" err="1">
                <a:solidFill>
                  <a:prstClr val="black"/>
                </a:solidFill>
              </a:rPr>
              <a:t>por</a:t>
            </a:r>
            <a:r>
              <a:rPr lang="en-US" sz="1400" dirty="0">
                <a:solidFill>
                  <a:prstClr val="black"/>
                </a:solidFill>
              </a:rPr>
              <a:t> la </a:t>
            </a:r>
            <a:r>
              <a:rPr lang="en-US" sz="1400" dirty="0" err="1">
                <a:solidFill>
                  <a:prstClr val="black"/>
                </a:solidFill>
              </a:rPr>
              <a:t>región</a:t>
            </a:r>
            <a:endParaRPr lang="en-US" sz="1400" dirty="0">
              <a:solidFill>
                <a:prstClr val="black"/>
              </a:solidFill>
            </a:endParaRPr>
          </a:p>
        </p:txBody>
      </p:sp>
      <p:sp>
        <p:nvSpPr>
          <p:cNvPr id="9" name="TextBox 8"/>
          <p:cNvSpPr txBox="1"/>
          <p:nvPr/>
        </p:nvSpPr>
        <p:spPr>
          <a:xfrm>
            <a:off x="6283177" y="4800600"/>
            <a:ext cx="2708177" cy="307777"/>
          </a:xfrm>
          <a:prstGeom prst="rect">
            <a:avLst/>
          </a:prstGeom>
          <a:noFill/>
        </p:spPr>
        <p:txBody>
          <a:bodyPr wrap="none" rtlCol="0">
            <a:spAutoFit/>
          </a:bodyPr>
          <a:lstStyle/>
          <a:p>
            <a:pPr algn="l" rtl="0"/>
            <a:r>
              <a:rPr lang="en-US" sz="1400" dirty="0" smtClean="0">
                <a:solidFill>
                  <a:prstClr val="black"/>
                </a:solidFill>
              </a:rPr>
              <a:t>277 aC Tres reinos helenísticos</a:t>
            </a:r>
            <a:endParaRPr lang="en-US" sz="1400" dirty="0">
              <a:solidFill>
                <a:prstClr val="black"/>
              </a:solidFill>
            </a:endParaRPr>
          </a:p>
        </p:txBody>
      </p:sp>
    </p:spTree>
    <p:extLst>
      <p:ext uri="{BB962C8B-B14F-4D97-AF65-F5344CB8AC3E}">
        <p14:creationId xmlns:p14="http://schemas.microsoft.com/office/powerpoint/2010/main" val="107530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1"/>
            <a:ext cx="7772400" cy="3657600"/>
          </a:xfrm>
        </p:spPr>
        <p:txBody>
          <a:bodyPr>
            <a:normAutofit fontScale="90000"/>
          </a:bodyPr>
          <a:lstStyle/>
          <a:p>
            <a:pPr rtl="0"/>
            <a:r>
              <a:rPr lang="en-US" b="1" dirty="0" smtClean="0"/>
              <a:t>Los </a:t>
            </a:r>
            <a:r>
              <a:rPr lang="en-US" b="1" dirty="0"/>
              <a:t>4 reinos de </a:t>
            </a:r>
            <a:r>
              <a:rPr lang="en-US" b="1" dirty="0" smtClean="0"/>
              <a:t>Daniel</a:t>
            </a:r>
            <a:br>
              <a:rPr lang="en-US" b="1" dirty="0" smtClean="0"/>
            </a:br>
            <a:r>
              <a:rPr lang="en-US" dirty="0"/>
              <a:t>Griego/Alejandro Magno y </a:t>
            </a:r>
            <a:r>
              <a:rPr lang="en-US" dirty="0" smtClean="0"/>
              <a:t>la </a:t>
            </a:r>
            <a:r>
              <a:rPr lang="en-US" dirty="0" err="1" smtClean="0"/>
              <a:t>helenización</a:t>
            </a:r>
            <a:r>
              <a:rPr lang="en-US" dirty="0" smtClean="0"/>
              <a:t> </a:t>
            </a:r>
            <a:r>
              <a:rPr lang="en-US" dirty="0"/>
              <a:t>del mundo</a:t>
            </a:r>
            <a:r>
              <a:rPr lang="en-US" dirty="0" smtClean="0"/>
              <a:t/>
            </a:r>
            <a:br>
              <a:rPr lang="en-US" dirty="0" smtClean="0"/>
            </a:br>
            <a:r>
              <a:rPr lang="en-US" dirty="0" smtClean="0"/>
              <a:t/>
            </a:r>
            <a:br>
              <a:rPr lang="en-US" dirty="0" smtClean="0"/>
            </a:br>
            <a:r>
              <a:rPr lang="en-US" dirty="0"/>
              <a:t/>
            </a:r>
            <a:br>
              <a:rPr lang="en-US" dirty="0"/>
            </a:br>
            <a:r>
              <a:rPr lang="en-US" dirty="0" smtClean="0"/>
              <a:t>Entre </a:t>
            </a:r>
            <a:r>
              <a:rPr lang="en-US" dirty="0"/>
              <a:t>los testamentos</a:t>
            </a:r>
          </a:p>
        </p:txBody>
      </p:sp>
      <p:sp>
        <p:nvSpPr>
          <p:cNvPr id="3" name="Subtitle 2"/>
          <p:cNvSpPr>
            <a:spLocks noGrp="1"/>
          </p:cNvSpPr>
          <p:nvPr>
            <p:ph type="subTitle" idx="1"/>
          </p:nvPr>
        </p:nvSpPr>
        <p:spPr>
          <a:xfrm>
            <a:off x="1752600" y="3657600"/>
            <a:ext cx="5562600" cy="762000"/>
          </a:xfrm>
        </p:spPr>
        <p:txBody>
          <a:bodyPr/>
          <a:lstStyle/>
          <a:p>
            <a:pPr rtl="0"/>
            <a:r>
              <a:rPr lang="en-US" b="1" dirty="0" smtClean="0">
                <a:solidFill>
                  <a:srgbClr val="002060"/>
                </a:solidFill>
              </a:rPr>
              <a:t>Lección 4</a:t>
            </a:r>
          </a:p>
          <a:p>
            <a:pPr algn="l" rtl="0"/>
            <a:endParaRPr lang="en-US" b="1" dirty="0">
              <a:solidFill>
                <a:srgbClr val="002060"/>
              </a:solidFill>
            </a:endParaRPr>
          </a:p>
        </p:txBody>
      </p:sp>
    </p:spTree>
    <p:extLst>
      <p:ext uri="{BB962C8B-B14F-4D97-AF65-F5344CB8AC3E}">
        <p14:creationId xmlns:p14="http://schemas.microsoft.com/office/powerpoint/2010/main" val="33373578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nvPr>
        </p:nvGraphicFramePr>
        <p:xfrm>
          <a:off x="152401" y="457200"/>
          <a:ext cx="7772399" cy="6164580"/>
        </p:xfrm>
        <a:graphic>
          <a:graphicData uri="http://schemas.openxmlformats.org/drawingml/2006/table">
            <a:tbl>
              <a:tblPr firstRow="1" firstCol="1" bandRow="1">
                <a:tableStyleId>{5C22544A-7EE6-4342-B048-85BDC9FD1C3A}</a:tableStyleId>
              </a:tblPr>
              <a:tblGrid>
                <a:gridCol w="1129893"/>
                <a:gridCol w="6642506"/>
              </a:tblGrid>
              <a:tr h="480060">
                <a:tc>
                  <a:txBody>
                    <a:bodyPr/>
                    <a:lstStyle/>
                    <a:p>
                      <a:pPr marL="0" marR="0" algn="ctr" rtl="0">
                        <a:lnSpc>
                          <a:spcPct val="115000"/>
                        </a:lnSpc>
                        <a:spcBef>
                          <a:spcPts val="0"/>
                        </a:spcBef>
                        <a:spcAft>
                          <a:spcPts val="0"/>
                        </a:spcAft>
                      </a:pPr>
                      <a:r>
                        <a:rPr lang="en-US" sz="2000" dirty="0">
                          <a:effectLst/>
                        </a:rPr>
                        <a:t>Clase</a:t>
                      </a:r>
                      <a:endParaRPr lang="en-US" sz="2000" dirty="0">
                        <a:effectLst/>
                        <a:latin typeface="Calibri"/>
                        <a:ea typeface="SimSun"/>
                        <a:cs typeface="Times New Roman"/>
                      </a:endParaRPr>
                    </a:p>
                  </a:txBody>
                  <a:tcPr marL="68580" marR="68580" marT="0" marB="0"/>
                </a:tc>
                <a:tc>
                  <a:txBody>
                    <a:bodyPr/>
                    <a:lstStyle/>
                    <a:p>
                      <a:pPr marL="0" marR="0" algn="ctr" rtl="0">
                        <a:lnSpc>
                          <a:spcPct val="115000"/>
                        </a:lnSpc>
                        <a:spcBef>
                          <a:spcPts val="0"/>
                        </a:spcBef>
                        <a:spcAft>
                          <a:spcPts val="0"/>
                        </a:spcAft>
                      </a:pPr>
                      <a:r>
                        <a:rPr lang="en-US" sz="2000" dirty="0">
                          <a:effectLst/>
                        </a:rPr>
                        <a:t>Lección</a:t>
                      </a:r>
                      <a:endParaRPr lang="en-US" sz="2000" dirty="0">
                        <a:effectLst/>
                        <a:latin typeface="Calibri"/>
                        <a:ea typeface="SimSun"/>
                        <a:cs typeface="Times New Roman"/>
                      </a:endParaRPr>
                    </a:p>
                  </a:txBody>
                  <a:tcPr marL="68580" marR="68580" marT="0" marB="0"/>
                </a:tc>
              </a:tr>
              <a:tr h="0">
                <a:tc>
                  <a:txBody>
                    <a:bodyPr/>
                    <a:lstStyle/>
                    <a:p>
                      <a:pPr marL="0" marR="0" algn="ctr" rtl="0">
                        <a:lnSpc>
                          <a:spcPct val="115000"/>
                        </a:lnSpc>
                        <a:spcBef>
                          <a:spcPts val="0"/>
                        </a:spcBef>
                        <a:spcAft>
                          <a:spcPts val="0"/>
                        </a:spcAft>
                      </a:pPr>
                      <a:r>
                        <a:rPr lang="en-US" sz="2000" dirty="0">
                          <a:effectLst/>
                        </a:rPr>
                        <a:t>1</a:t>
                      </a:r>
                      <a:endParaRPr lang="en-US" sz="2000" dirty="0">
                        <a:effectLst/>
                        <a:latin typeface="Calibri"/>
                        <a:ea typeface="SimSun"/>
                        <a:cs typeface="Times New Roman"/>
                      </a:endParaRPr>
                    </a:p>
                  </a:txBody>
                  <a:tcPr marL="68580" marR="68580" marT="0" marB="0"/>
                </a:tc>
                <a:tc>
                  <a:txBody>
                    <a:bodyPr/>
                    <a:lstStyle/>
                    <a:p>
                      <a:pPr marL="0" marR="0" algn="ctr" rtl="0">
                        <a:lnSpc>
                          <a:spcPct val="115000"/>
                        </a:lnSpc>
                        <a:spcBef>
                          <a:spcPts val="300"/>
                        </a:spcBef>
                        <a:spcAft>
                          <a:spcPts val="300"/>
                        </a:spcAft>
                      </a:pPr>
                      <a:r>
                        <a:rPr lang="en-US" sz="2000">
                          <a:effectLst/>
                        </a:rPr>
                        <a:t>Un mundo radicalmente diferente en la plenitud de los tiempos</a:t>
                      </a:r>
                      <a:endParaRPr lang="en-US" sz="2000">
                        <a:effectLst/>
                        <a:latin typeface="Calibri"/>
                        <a:ea typeface="SimSun"/>
                        <a:cs typeface="Times New Roman"/>
                      </a:endParaRPr>
                    </a:p>
                  </a:txBody>
                  <a:tcPr marL="68580" marR="68580" marT="0" marB="0"/>
                </a:tc>
              </a:tr>
              <a:tr h="0">
                <a:tc>
                  <a:txBody>
                    <a:bodyPr/>
                    <a:lstStyle/>
                    <a:p>
                      <a:pPr marL="0" marR="0" algn="ctr" rtl="0">
                        <a:lnSpc>
                          <a:spcPct val="115000"/>
                        </a:lnSpc>
                        <a:spcBef>
                          <a:spcPts val="0"/>
                        </a:spcBef>
                        <a:spcAft>
                          <a:spcPts val="0"/>
                        </a:spcAft>
                      </a:pPr>
                      <a:r>
                        <a:rPr lang="en-US" sz="2000">
                          <a:effectLst/>
                        </a:rPr>
                        <a:t>2</a:t>
                      </a:r>
                      <a:endParaRPr lang="en-US" sz="2000">
                        <a:effectLst/>
                        <a:latin typeface="Calibri"/>
                        <a:ea typeface="SimSun"/>
                        <a:cs typeface="Times New Roman"/>
                      </a:endParaRPr>
                    </a:p>
                  </a:txBody>
                  <a:tcPr marL="68580" marR="68580" marT="0" marB="0"/>
                </a:tc>
                <a:tc>
                  <a:txBody>
                    <a:bodyPr/>
                    <a:lstStyle/>
                    <a:p>
                      <a:pPr marL="0" marR="0" algn="ctr" rtl="0">
                        <a:lnSpc>
                          <a:spcPct val="115000"/>
                        </a:lnSpc>
                        <a:spcBef>
                          <a:spcPts val="300"/>
                        </a:spcBef>
                        <a:spcAft>
                          <a:spcPts val="300"/>
                        </a:spcAft>
                      </a:pPr>
                      <a:r>
                        <a:rPr lang="en-US" sz="2000" dirty="0">
                          <a:effectLst/>
                        </a:rPr>
                        <a:t>Los 4 </a:t>
                      </a:r>
                      <a:r>
                        <a:rPr lang="en-US" sz="2000" dirty="0" err="1">
                          <a:effectLst/>
                        </a:rPr>
                        <a:t>reinos</a:t>
                      </a:r>
                      <a:r>
                        <a:rPr lang="en-US" sz="2000" dirty="0">
                          <a:effectLst/>
                        </a:rPr>
                        <a:t> de Daniel: </a:t>
                      </a:r>
                      <a:r>
                        <a:rPr lang="en-US" sz="2000" dirty="0" err="1">
                          <a:effectLst/>
                        </a:rPr>
                        <a:t>Babilonia</a:t>
                      </a:r>
                      <a:r>
                        <a:rPr lang="en-US" sz="2000" dirty="0">
                          <a:effectLst/>
                        </a:rPr>
                        <a:t> y Persia</a:t>
                      </a:r>
                    </a:p>
                    <a:p>
                      <a:pPr marL="0" marR="0" algn="ctr" rtl="0">
                        <a:lnSpc>
                          <a:spcPct val="115000"/>
                        </a:lnSpc>
                        <a:spcBef>
                          <a:spcPts val="300"/>
                        </a:spcBef>
                        <a:spcAft>
                          <a:spcPts val="300"/>
                        </a:spcAft>
                      </a:pPr>
                      <a:r>
                        <a:rPr lang="en-US" sz="2000" dirty="0">
                          <a:effectLst/>
                        </a:rPr>
                        <a:t> </a:t>
                      </a:r>
                      <a:endParaRPr lang="en-US" sz="2000" dirty="0">
                        <a:effectLst/>
                        <a:latin typeface="Calibri"/>
                        <a:ea typeface="SimSun"/>
                        <a:cs typeface="Times New Roman"/>
                      </a:endParaRPr>
                    </a:p>
                  </a:txBody>
                  <a:tcPr marL="68580" marR="68580" marT="0" marB="0"/>
                </a:tc>
              </a:tr>
              <a:tr h="227965">
                <a:tc>
                  <a:txBody>
                    <a:bodyPr/>
                    <a:lstStyle/>
                    <a:p>
                      <a:pPr marL="0" marR="0" algn="ctr" rtl="0">
                        <a:lnSpc>
                          <a:spcPct val="115000"/>
                        </a:lnSpc>
                        <a:spcBef>
                          <a:spcPts val="0"/>
                        </a:spcBef>
                        <a:spcAft>
                          <a:spcPts val="0"/>
                        </a:spcAft>
                      </a:pPr>
                      <a:r>
                        <a:rPr lang="en-US" sz="2000" dirty="0">
                          <a:effectLst/>
                        </a:rPr>
                        <a:t>3</a:t>
                      </a:r>
                      <a:endParaRPr lang="en-US" sz="2000" dirty="0">
                        <a:effectLst/>
                        <a:latin typeface="Calibri"/>
                        <a:ea typeface="SimSun"/>
                        <a:cs typeface="Times New Roman"/>
                      </a:endParaRPr>
                    </a:p>
                  </a:txBody>
                  <a:tcPr marL="68580" marR="68580" marT="0" marB="0"/>
                </a:tc>
                <a:tc>
                  <a:txBody>
                    <a:bodyPr/>
                    <a:lstStyle/>
                    <a:p>
                      <a:pPr marL="0" marR="0" algn="ctr" rtl="0">
                        <a:lnSpc>
                          <a:spcPct val="115000"/>
                        </a:lnSpc>
                        <a:spcBef>
                          <a:spcPts val="300"/>
                        </a:spcBef>
                        <a:spcAft>
                          <a:spcPts val="300"/>
                        </a:spcAft>
                      </a:pPr>
                      <a:r>
                        <a:rPr lang="en-US" sz="2000" dirty="0">
                          <a:effectLst/>
                        </a:rPr>
                        <a:t>Los 4 </a:t>
                      </a:r>
                      <a:r>
                        <a:rPr lang="en-US" sz="2000" dirty="0" err="1">
                          <a:effectLst/>
                        </a:rPr>
                        <a:t>reinos</a:t>
                      </a:r>
                      <a:r>
                        <a:rPr lang="en-US" sz="2000" dirty="0">
                          <a:effectLst/>
                        </a:rPr>
                        <a:t> de Daniel - La </a:t>
                      </a:r>
                      <a:r>
                        <a:rPr lang="en-US" sz="2000" dirty="0" err="1">
                          <a:effectLst/>
                        </a:rPr>
                        <a:t>vida</a:t>
                      </a:r>
                      <a:r>
                        <a:rPr lang="en-US" sz="2000" dirty="0">
                          <a:effectLst/>
                        </a:rPr>
                        <a:t> </a:t>
                      </a:r>
                      <a:r>
                        <a:rPr lang="en-US" sz="2000" dirty="0" err="1">
                          <a:effectLst/>
                        </a:rPr>
                        <a:t>bajo</a:t>
                      </a:r>
                      <a:r>
                        <a:rPr lang="en-US" sz="2000" dirty="0">
                          <a:effectLst/>
                        </a:rPr>
                        <a:t> </a:t>
                      </a:r>
                      <a:r>
                        <a:rPr lang="en-US" sz="2000" dirty="0" err="1">
                          <a:effectLst/>
                        </a:rPr>
                        <a:t>los</a:t>
                      </a:r>
                      <a:r>
                        <a:rPr lang="en-US" sz="2000" dirty="0">
                          <a:effectLst/>
                        </a:rPr>
                        <a:t> </a:t>
                      </a:r>
                      <a:r>
                        <a:rPr lang="en-US" sz="2000" dirty="0" err="1">
                          <a:effectLst/>
                        </a:rPr>
                        <a:t>persas</a:t>
                      </a:r>
                      <a:endParaRPr lang="en-US" sz="2000" dirty="0">
                        <a:effectLst/>
                        <a:latin typeface="Calibri"/>
                        <a:ea typeface="SimSun"/>
                        <a:cs typeface="Times New Roman"/>
                      </a:endParaRPr>
                    </a:p>
                  </a:txBody>
                  <a:tcPr marL="68580" marR="68580" marT="0" marB="0"/>
                </a:tc>
              </a:tr>
              <a:tr h="0">
                <a:tc>
                  <a:txBody>
                    <a:bodyPr/>
                    <a:lstStyle/>
                    <a:p>
                      <a:pPr marL="0" marR="0" algn="ctr" rtl="0">
                        <a:lnSpc>
                          <a:spcPct val="115000"/>
                        </a:lnSpc>
                        <a:spcBef>
                          <a:spcPts val="0"/>
                        </a:spcBef>
                        <a:spcAft>
                          <a:spcPts val="0"/>
                        </a:spcAft>
                      </a:pPr>
                      <a:r>
                        <a:rPr lang="en-US" sz="2000">
                          <a:effectLst/>
                        </a:rPr>
                        <a:t>4</a:t>
                      </a:r>
                      <a:endParaRPr lang="en-US" sz="2000">
                        <a:effectLst/>
                        <a:latin typeface="Calibri"/>
                        <a:ea typeface="SimSun"/>
                        <a:cs typeface="Times New Roman"/>
                      </a:endParaRPr>
                    </a:p>
                  </a:txBody>
                  <a:tcPr marL="68580" marR="68580" marT="0" marB="0"/>
                </a:tc>
                <a:tc>
                  <a:txBody>
                    <a:bodyPr/>
                    <a:lstStyle/>
                    <a:p>
                      <a:pPr marL="0" marR="0" algn="ctr" rtl="0">
                        <a:lnSpc>
                          <a:spcPct val="115000"/>
                        </a:lnSpc>
                        <a:spcBef>
                          <a:spcPts val="300"/>
                        </a:spcBef>
                        <a:spcAft>
                          <a:spcPts val="300"/>
                        </a:spcAft>
                      </a:pPr>
                      <a:r>
                        <a:rPr lang="en-US" sz="2000" dirty="0">
                          <a:effectLst/>
                        </a:rPr>
                        <a:t>Los 4 </a:t>
                      </a:r>
                      <a:r>
                        <a:rPr lang="en-US" sz="2000" dirty="0" err="1">
                          <a:effectLst/>
                        </a:rPr>
                        <a:t>reinos</a:t>
                      </a:r>
                      <a:r>
                        <a:rPr lang="en-US" sz="2000" dirty="0">
                          <a:effectLst/>
                        </a:rPr>
                        <a:t> de Daniel: </a:t>
                      </a:r>
                      <a:r>
                        <a:rPr lang="en-US" sz="2000" dirty="0" err="1">
                          <a:effectLst/>
                        </a:rPr>
                        <a:t>griego</a:t>
                      </a:r>
                      <a:r>
                        <a:rPr lang="en-US" sz="2000" dirty="0">
                          <a:effectLst/>
                        </a:rPr>
                        <a:t> / Alejandro </a:t>
                      </a:r>
                      <a:r>
                        <a:rPr lang="en-US" sz="2000" dirty="0" err="1">
                          <a:effectLst/>
                        </a:rPr>
                        <a:t>Magno</a:t>
                      </a:r>
                      <a:r>
                        <a:rPr lang="en-US" sz="2000" dirty="0">
                          <a:effectLst/>
                        </a:rPr>
                        <a:t> y </a:t>
                      </a:r>
                      <a:r>
                        <a:rPr lang="en-US" sz="2000" dirty="0" smtClean="0">
                          <a:effectLst/>
                        </a:rPr>
                        <a:t>la </a:t>
                      </a:r>
                      <a:r>
                        <a:rPr lang="en-US" sz="2000" dirty="0" err="1" smtClean="0">
                          <a:effectLst/>
                        </a:rPr>
                        <a:t>helenización</a:t>
                      </a:r>
                      <a:r>
                        <a:rPr lang="en-US" sz="2000" dirty="0" smtClean="0">
                          <a:effectLst/>
                        </a:rPr>
                        <a:t> </a:t>
                      </a:r>
                      <a:r>
                        <a:rPr lang="en-US" sz="2000" dirty="0">
                          <a:effectLst/>
                        </a:rPr>
                        <a:t>del </a:t>
                      </a:r>
                      <a:r>
                        <a:rPr lang="en-US" sz="2000" dirty="0" err="1">
                          <a:effectLst/>
                        </a:rPr>
                        <a:t>mundo</a:t>
                      </a:r>
                      <a:endParaRPr lang="en-US" sz="2000" dirty="0">
                        <a:effectLst/>
                        <a:latin typeface="Calibri"/>
                        <a:ea typeface="SimSun"/>
                        <a:cs typeface="Times New Roman"/>
                      </a:endParaRPr>
                    </a:p>
                  </a:txBody>
                  <a:tcPr marL="68580" marR="68580" marT="0" marB="0"/>
                </a:tc>
              </a:tr>
              <a:tr h="0">
                <a:tc>
                  <a:txBody>
                    <a:bodyPr/>
                    <a:lstStyle/>
                    <a:p>
                      <a:pPr marL="0" marR="0" algn="ctr" rtl="0">
                        <a:lnSpc>
                          <a:spcPct val="115000"/>
                        </a:lnSpc>
                        <a:spcBef>
                          <a:spcPts val="0"/>
                        </a:spcBef>
                        <a:spcAft>
                          <a:spcPts val="0"/>
                        </a:spcAft>
                      </a:pPr>
                      <a:r>
                        <a:rPr lang="en-US" sz="2000">
                          <a:effectLst/>
                        </a:rPr>
                        <a:t>5</a:t>
                      </a:r>
                      <a:endParaRPr lang="en-US" sz="2000">
                        <a:effectLst/>
                        <a:latin typeface="Calibri"/>
                        <a:ea typeface="SimSun"/>
                        <a:cs typeface="Times New Roman"/>
                      </a:endParaRPr>
                    </a:p>
                  </a:txBody>
                  <a:tcPr marL="68580" marR="68580" marT="0" marB="0"/>
                </a:tc>
                <a:tc>
                  <a:txBody>
                    <a:bodyPr/>
                    <a:lstStyle/>
                    <a:p>
                      <a:pPr marL="0" marR="0" algn="ctr" rtl="0">
                        <a:lnSpc>
                          <a:spcPct val="115000"/>
                        </a:lnSpc>
                        <a:spcBef>
                          <a:spcPts val="300"/>
                        </a:spcBef>
                        <a:spcAft>
                          <a:spcPts val="300"/>
                        </a:spcAft>
                      </a:pPr>
                      <a:r>
                        <a:rPr lang="en-US" sz="2000" dirty="0">
                          <a:effectLst/>
                        </a:rPr>
                        <a:t>Norte y sur </a:t>
                      </a:r>
                      <a:r>
                        <a:rPr lang="en-US" sz="2000" dirty="0" err="1" smtClean="0">
                          <a:effectLst/>
                        </a:rPr>
                        <a:t>en</a:t>
                      </a:r>
                      <a:r>
                        <a:rPr lang="en-US" sz="2000" dirty="0" smtClean="0">
                          <a:effectLst/>
                        </a:rPr>
                        <a:t> </a:t>
                      </a:r>
                      <a:r>
                        <a:rPr lang="en-US" sz="2000" dirty="0">
                          <a:effectLst/>
                        </a:rPr>
                        <a:t>Daniel: </a:t>
                      </a:r>
                      <a:r>
                        <a:rPr lang="en-US" sz="2000" dirty="0" err="1">
                          <a:effectLst/>
                        </a:rPr>
                        <a:t>Ptolomeos</a:t>
                      </a:r>
                      <a:r>
                        <a:rPr lang="en-US" sz="2000" dirty="0">
                          <a:effectLst/>
                        </a:rPr>
                        <a:t> y </a:t>
                      </a:r>
                      <a:r>
                        <a:rPr lang="en-US" sz="2000" dirty="0" err="1">
                          <a:effectLst/>
                        </a:rPr>
                        <a:t>seléucidas</a:t>
                      </a:r>
                      <a:endParaRPr lang="en-US" sz="2000" dirty="0">
                        <a:effectLst/>
                        <a:latin typeface="Calibri"/>
                        <a:ea typeface="SimSun"/>
                        <a:cs typeface="Times New Roman"/>
                      </a:endParaRPr>
                    </a:p>
                  </a:txBody>
                  <a:tcPr marL="68580" marR="68580" marT="0" marB="0"/>
                </a:tc>
              </a:tr>
              <a:tr h="0">
                <a:tc>
                  <a:txBody>
                    <a:bodyPr/>
                    <a:lstStyle/>
                    <a:p>
                      <a:pPr marL="0" marR="0" algn="ctr" rtl="0">
                        <a:lnSpc>
                          <a:spcPct val="115000"/>
                        </a:lnSpc>
                        <a:spcBef>
                          <a:spcPts val="0"/>
                        </a:spcBef>
                        <a:spcAft>
                          <a:spcPts val="0"/>
                        </a:spcAft>
                      </a:pPr>
                      <a:r>
                        <a:rPr lang="en-US" sz="2000">
                          <a:effectLst/>
                        </a:rPr>
                        <a:t>6</a:t>
                      </a:r>
                      <a:endParaRPr lang="en-US" sz="2000">
                        <a:effectLst/>
                        <a:latin typeface="Calibri"/>
                        <a:ea typeface="SimSun"/>
                        <a:cs typeface="Times New Roman"/>
                      </a:endParaRPr>
                    </a:p>
                  </a:txBody>
                  <a:tcPr marL="68580" marR="68580" marT="0" marB="0"/>
                </a:tc>
                <a:tc>
                  <a:txBody>
                    <a:bodyPr/>
                    <a:lstStyle/>
                    <a:p>
                      <a:pPr marL="0" marR="0" algn="ctr" rtl="0">
                        <a:lnSpc>
                          <a:spcPct val="115000"/>
                        </a:lnSpc>
                        <a:spcBef>
                          <a:spcPts val="300"/>
                        </a:spcBef>
                        <a:spcAft>
                          <a:spcPts val="300"/>
                        </a:spcAft>
                      </a:pPr>
                      <a:r>
                        <a:rPr lang="en-US" sz="2000" dirty="0" err="1">
                          <a:effectLst/>
                        </a:rPr>
                        <a:t>Antíoco</a:t>
                      </a:r>
                      <a:r>
                        <a:rPr lang="en-US" sz="2000" dirty="0">
                          <a:effectLst/>
                        </a:rPr>
                        <a:t> IV </a:t>
                      </a:r>
                      <a:r>
                        <a:rPr lang="en-US" sz="2000" dirty="0" err="1">
                          <a:effectLst/>
                        </a:rPr>
                        <a:t>Epífanes</a:t>
                      </a:r>
                      <a:endParaRPr lang="en-US" sz="2000" dirty="0">
                        <a:effectLst/>
                        <a:latin typeface="Calibri"/>
                        <a:ea typeface="SimSun"/>
                        <a:cs typeface="Times New Roman"/>
                      </a:endParaRPr>
                    </a:p>
                  </a:txBody>
                  <a:tcPr marL="68580" marR="68580" marT="0" marB="0"/>
                </a:tc>
              </a:tr>
              <a:tr h="0">
                <a:tc>
                  <a:txBody>
                    <a:bodyPr/>
                    <a:lstStyle/>
                    <a:p>
                      <a:pPr marL="0" marR="0" algn="ctr" rtl="0">
                        <a:lnSpc>
                          <a:spcPct val="115000"/>
                        </a:lnSpc>
                        <a:spcBef>
                          <a:spcPts val="0"/>
                        </a:spcBef>
                        <a:spcAft>
                          <a:spcPts val="0"/>
                        </a:spcAft>
                      </a:pPr>
                      <a:r>
                        <a:rPr lang="en-US" sz="2000">
                          <a:effectLst/>
                        </a:rPr>
                        <a:t>7</a:t>
                      </a:r>
                      <a:endParaRPr lang="en-US" sz="2000">
                        <a:effectLst/>
                        <a:latin typeface="Calibri"/>
                        <a:ea typeface="SimSun"/>
                        <a:cs typeface="Times New Roman"/>
                      </a:endParaRPr>
                    </a:p>
                  </a:txBody>
                  <a:tcPr marL="68580" marR="68580" marT="0" marB="0"/>
                </a:tc>
                <a:tc>
                  <a:txBody>
                    <a:bodyPr/>
                    <a:lstStyle/>
                    <a:p>
                      <a:pPr marL="0" marR="0" algn="ctr" rtl="0">
                        <a:lnSpc>
                          <a:spcPct val="115000"/>
                        </a:lnSpc>
                        <a:spcBef>
                          <a:spcPts val="300"/>
                        </a:spcBef>
                        <a:spcAft>
                          <a:spcPts val="300"/>
                        </a:spcAft>
                      </a:pPr>
                      <a:r>
                        <a:rPr lang="en-US" sz="2000" dirty="0" smtClean="0">
                          <a:effectLst/>
                        </a:rPr>
                        <a:t>Los </a:t>
                      </a:r>
                      <a:r>
                        <a:rPr lang="en-US" sz="2000" dirty="0" err="1">
                          <a:effectLst/>
                        </a:rPr>
                        <a:t>macabeos</a:t>
                      </a:r>
                      <a:endParaRPr lang="en-US" sz="2000" dirty="0">
                        <a:effectLst/>
                        <a:latin typeface="Calibri"/>
                        <a:ea typeface="SimSun"/>
                        <a:cs typeface="Times New Roman"/>
                      </a:endParaRPr>
                    </a:p>
                  </a:txBody>
                  <a:tcPr marL="68580" marR="68580" marT="0" marB="0"/>
                </a:tc>
              </a:tr>
              <a:tr h="0">
                <a:tc>
                  <a:txBody>
                    <a:bodyPr/>
                    <a:lstStyle/>
                    <a:p>
                      <a:pPr marL="0" marR="0" algn="ctr" rtl="0">
                        <a:lnSpc>
                          <a:spcPct val="115000"/>
                        </a:lnSpc>
                        <a:spcBef>
                          <a:spcPts val="0"/>
                        </a:spcBef>
                        <a:spcAft>
                          <a:spcPts val="0"/>
                        </a:spcAft>
                      </a:pPr>
                      <a:r>
                        <a:rPr lang="en-US" sz="2000">
                          <a:effectLst/>
                        </a:rPr>
                        <a:t>8</a:t>
                      </a:r>
                      <a:endParaRPr lang="en-US" sz="2000">
                        <a:effectLst/>
                        <a:latin typeface="Calibri"/>
                        <a:ea typeface="SimSun"/>
                        <a:cs typeface="Times New Roman"/>
                      </a:endParaRPr>
                    </a:p>
                  </a:txBody>
                  <a:tcPr marL="68580" marR="68580" marT="0" marB="0"/>
                </a:tc>
                <a:tc>
                  <a:txBody>
                    <a:bodyPr/>
                    <a:lstStyle/>
                    <a:p>
                      <a:pPr marL="0" marR="0" algn="ctr" rtl="0">
                        <a:lnSpc>
                          <a:spcPct val="115000"/>
                        </a:lnSpc>
                        <a:spcBef>
                          <a:spcPts val="300"/>
                        </a:spcBef>
                        <a:spcAft>
                          <a:spcPts val="300"/>
                        </a:spcAft>
                      </a:pPr>
                      <a:r>
                        <a:rPr lang="en-US" sz="2000" dirty="0">
                          <a:effectLst/>
                        </a:rPr>
                        <a:t>Los 4 </a:t>
                      </a:r>
                      <a:r>
                        <a:rPr lang="en-US" sz="2000" dirty="0" err="1" smtClean="0">
                          <a:effectLst/>
                        </a:rPr>
                        <a:t>reinos</a:t>
                      </a:r>
                      <a:r>
                        <a:rPr lang="en-US" sz="2000" dirty="0" smtClean="0">
                          <a:effectLst/>
                        </a:rPr>
                        <a:t> </a:t>
                      </a:r>
                      <a:r>
                        <a:rPr lang="en-US" sz="2000" dirty="0">
                          <a:effectLst/>
                        </a:rPr>
                        <a:t>de Daniel – </a:t>
                      </a:r>
                      <a:r>
                        <a:rPr lang="en-US" sz="2000" dirty="0" smtClean="0">
                          <a:effectLst/>
                        </a:rPr>
                        <a:t>el </a:t>
                      </a:r>
                      <a:r>
                        <a:rPr lang="en-US" sz="2000" dirty="0" err="1" smtClean="0">
                          <a:effectLst/>
                        </a:rPr>
                        <a:t>hierro</a:t>
                      </a:r>
                      <a:r>
                        <a:rPr lang="en-US" sz="2000" baseline="0" dirty="0" smtClean="0">
                          <a:effectLst/>
                        </a:rPr>
                        <a:t> </a:t>
                      </a:r>
                      <a:r>
                        <a:rPr lang="en-US" sz="2000" baseline="0" dirty="0" err="1" smtClean="0">
                          <a:effectLst/>
                        </a:rPr>
                        <a:t>romano</a:t>
                      </a:r>
                      <a:endParaRPr lang="en-US" sz="2000" dirty="0">
                        <a:effectLst/>
                        <a:latin typeface="Calibri"/>
                        <a:ea typeface="SimSun"/>
                        <a:cs typeface="Times New Roman"/>
                      </a:endParaRPr>
                    </a:p>
                  </a:txBody>
                  <a:tcPr marL="68580" marR="68580" marT="0" marB="0"/>
                </a:tc>
              </a:tr>
              <a:tr h="0">
                <a:tc>
                  <a:txBody>
                    <a:bodyPr/>
                    <a:lstStyle/>
                    <a:p>
                      <a:pPr marL="0" marR="0" algn="ctr" rtl="0">
                        <a:lnSpc>
                          <a:spcPct val="115000"/>
                        </a:lnSpc>
                        <a:spcBef>
                          <a:spcPts val="0"/>
                        </a:spcBef>
                        <a:spcAft>
                          <a:spcPts val="0"/>
                        </a:spcAft>
                      </a:pPr>
                      <a:r>
                        <a:rPr lang="en-US" sz="2000">
                          <a:effectLst/>
                        </a:rPr>
                        <a:t>9</a:t>
                      </a:r>
                      <a:endParaRPr lang="en-US" sz="2000">
                        <a:effectLst/>
                        <a:latin typeface="Calibri"/>
                        <a:ea typeface="SimSun"/>
                        <a:cs typeface="Times New Roman"/>
                      </a:endParaRPr>
                    </a:p>
                  </a:txBody>
                  <a:tcPr marL="68580" marR="68580" marT="0" marB="0"/>
                </a:tc>
                <a:tc>
                  <a:txBody>
                    <a:bodyPr/>
                    <a:lstStyle/>
                    <a:p>
                      <a:pPr marL="0" marR="0" algn="ctr" rtl="0">
                        <a:lnSpc>
                          <a:spcPct val="115000"/>
                        </a:lnSpc>
                        <a:spcBef>
                          <a:spcPts val="300"/>
                        </a:spcBef>
                        <a:spcAft>
                          <a:spcPts val="300"/>
                        </a:spcAft>
                      </a:pPr>
                      <a:r>
                        <a:rPr lang="en-US" sz="2000" dirty="0" smtClean="0">
                          <a:effectLst/>
                        </a:rPr>
                        <a:t>El </a:t>
                      </a:r>
                      <a:r>
                        <a:rPr lang="en-US" sz="2000" dirty="0" err="1" smtClean="0">
                          <a:effectLst/>
                        </a:rPr>
                        <a:t>gobierno</a:t>
                      </a:r>
                      <a:r>
                        <a:rPr lang="en-US" sz="2000" dirty="0" smtClean="0">
                          <a:effectLst/>
                        </a:rPr>
                        <a:t> </a:t>
                      </a:r>
                      <a:r>
                        <a:rPr lang="en-US" sz="2000" dirty="0">
                          <a:effectLst/>
                        </a:rPr>
                        <a:t>y </a:t>
                      </a:r>
                      <a:r>
                        <a:rPr lang="en-US" sz="2000" dirty="0" smtClean="0">
                          <a:effectLst/>
                        </a:rPr>
                        <a:t>la </a:t>
                      </a:r>
                      <a:r>
                        <a:rPr lang="en-US" sz="2000" dirty="0" err="1" smtClean="0">
                          <a:effectLst/>
                        </a:rPr>
                        <a:t>justicia</a:t>
                      </a:r>
                      <a:r>
                        <a:rPr lang="en-US" sz="2000" dirty="0" smtClean="0">
                          <a:effectLst/>
                        </a:rPr>
                        <a:t> </a:t>
                      </a:r>
                      <a:r>
                        <a:rPr lang="en-US" sz="2000" dirty="0" err="1">
                          <a:effectLst/>
                        </a:rPr>
                        <a:t>romanos</a:t>
                      </a:r>
                      <a:endParaRPr lang="en-US" sz="2000" dirty="0">
                        <a:effectLst/>
                        <a:latin typeface="Calibri"/>
                        <a:ea typeface="SimSun"/>
                        <a:cs typeface="Times New Roman"/>
                      </a:endParaRPr>
                    </a:p>
                  </a:txBody>
                  <a:tcPr marL="68580" marR="68580" marT="0" marB="0"/>
                </a:tc>
              </a:tr>
              <a:tr h="0">
                <a:tc>
                  <a:txBody>
                    <a:bodyPr/>
                    <a:lstStyle/>
                    <a:p>
                      <a:pPr marL="0" marR="0" algn="ctr" rtl="0">
                        <a:lnSpc>
                          <a:spcPct val="115000"/>
                        </a:lnSpc>
                        <a:spcBef>
                          <a:spcPts val="0"/>
                        </a:spcBef>
                        <a:spcAft>
                          <a:spcPts val="0"/>
                        </a:spcAft>
                      </a:pPr>
                      <a:r>
                        <a:rPr lang="en-US" sz="2000">
                          <a:effectLst/>
                        </a:rPr>
                        <a:t>10</a:t>
                      </a:r>
                      <a:endParaRPr lang="en-US" sz="2000">
                        <a:effectLst/>
                        <a:latin typeface="Calibri"/>
                        <a:ea typeface="SimSun"/>
                        <a:cs typeface="Times New Roman"/>
                      </a:endParaRPr>
                    </a:p>
                  </a:txBody>
                  <a:tcPr marL="68580" marR="68580" marT="0" marB="0"/>
                </a:tc>
                <a:tc>
                  <a:txBody>
                    <a:bodyPr/>
                    <a:lstStyle/>
                    <a:p>
                      <a:pPr marL="0" marR="0" algn="ctr" rtl="0">
                        <a:lnSpc>
                          <a:spcPct val="115000"/>
                        </a:lnSpc>
                        <a:spcBef>
                          <a:spcPts val="300"/>
                        </a:spcBef>
                        <a:spcAft>
                          <a:spcPts val="300"/>
                        </a:spcAft>
                      </a:pPr>
                      <a:r>
                        <a:rPr lang="en-US" sz="2000" dirty="0" smtClean="0">
                          <a:effectLst/>
                        </a:rPr>
                        <a:t>Las </a:t>
                      </a:r>
                      <a:r>
                        <a:rPr lang="en-US" sz="2000" dirty="0" err="1" smtClean="0">
                          <a:effectLst/>
                        </a:rPr>
                        <a:t>vías</a:t>
                      </a:r>
                      <a:r>
                        <a:rPr lang="en-US" sz="2000" dirty="0" smtClean="0">
                          <a:effectLst/>
                        </a:rPr>
                        <a:t> y </a:t>
                      </a:r>
                      <a:r>
                        <a:rPr lang="en-US" sz="2000" dirty="0" err="1" smtClean="0">
                          <a:effectLst/>
                        </a:rPr>
                        <a:t>navegación</a:t>
                      </a:r>
                      <a:r>
                        <a:rPr lang="en-US" sz="2000" dirty="0" smtClean="0">
                          <a:effectLst/>
                        </a:rPr>
                        <a:t> </a:t>
                      </a:r>
                      <a:r>
                        <a:rPr lang="en-US" sz="2000" dirty="0" err="1" smtClean="0">
                          <a:effectLst/>
                        </a:rPr>
                        <a:t>romanas</a:t>
                      </a:r>
                      <a:endParaRPr lang="en-US" sz="2000" dirty="0">
                        <a:effectLst/>
                        <a:latin typeface="Calibri"/>
                        <a:ea typeface="SimSun"/>
                        <a:cs typeface="Times New Roman"/>
                      </a:endParaRPr>
                    </a:p>
                  </a:txBody>
                  <a:tcPr marL="68580" marR="68580" marT="0" marB="0"/>
                </a:tc>
              </a:tr>
              <a:tr h="0">
                <a:tc>
                  <a:txBody>
                    <a:bodyPr/>
                    <a:lstStyle/>
                    <a:p>
                      <a:pPr marL="0" marR="0" algn="ctr" rtl="0">
                        <a:lnSpc>
                          <a:spcPct val="115000"/>
                        </a:lnSpc>
                        <a:spcBef>
                          <a:spcPts val="0"/>
                        </a:spcBef>
                        <a:spcAft>
                          <a:spcPts val="0"/>
                        </a:spcAft>
                      </a:pPr>
                      <a:r>
                        <a:rPr lang="en-US" sz="2000" dirty="0">
                          <a:effectLst/>
                        </a:rPr>
                        <a:t>11</a:t>
                      </a:r>
                      <a:endParaRPr lang="en-US" sz="2000" dirty="0">
                        <a:effectLst/>
                        <a:latin typeface="Calibri"/>
                        <a:ea typeface="SimSun"/>
                        <a:cs typeface="Times New Roman"/>
                      </a:endParaRPr>
                    </a:p>
                  </a:txBody>
                  <a:tcPr marL="68580" marR="68580" marT="0" marB="0"/>
                </a:tc>
                <a:tc>
                  <a:txBody>
                    <a:bodyPr/>
                    <a:lstStyle/>
                    <a:p>
                      <a:pPr marL="0" marR="0" algn="ctr" rtl="0">
                        <a:lnSpc>
                          <a:spcPct val="115000"/>
                        </a:lnSpc>
                        <a:spcBef>
                          <a:spcPts val="300"/>
                        </a:spcBef>
                        <a:spcAft>
                          <a:spcPts val="300"/>
                        </a:spcAft>
                      </a:pPr>
                      <a:r>
                        <a:rPr lang="en-US" sz="2000" dirty="0" smtClean="0">
                          <a:effectLst/>
                        </a:rPr>
                        <a:t>La</a:t>
                      </a:r>
                      <a:r>
                        <a:rPr lang="en-US" sz="2000" baseline="0" dirty="0" smtClean="0">
                          <a:effectLst/>
                        </a:rPr>
                        <a:t> </a:t>
                      </a:r>
                      <a:r>
                        <a:rPr lang="en-US" sz="2000" baseline="0" dirty="0" err="1" smtClean="0">
                          <a:effectLst/>
                        </a:rPr>
                        <a:t>r</a:t>
                      </a:r>
                      <a:r>
                        <a:rPr lang="en-US" sz="2000" dirty="0" err="1" smtClean="0">
                          <a:effectLst/>
                        </a:rPr>
                        <a:t>eacción</a:t>
                      </a:r>
                      <a:r>
                        <a:rPr lang="en-US" sz="2000" dirty="0" smtClean="0">
                          <a:effectLst/>
                        </a:rPr>
                        <a:t> </a:t>
                      </a:r>
                      <a:r>
                        <a:rPr lang="en-US" sz="2000" dirty="0" err="1">
                          <a:effectLst/>
                        </a:rPr>
                        <a:t>j</a:t>
                      </a:r>
                      <a:r>
                        <a:rPr lang="en-US" sz="2000" dirty="0" err="1" smtClean="0">
                          <a:effectLst/>
                        </a:rPr>
                        <a:t>udía</a:t>
                      </a:r>
                      <a:r>
                        <a:rPr lang="en-US" sz="2000" dirty="0" smtClean="0">
                          <a:effectLst/>
                        </a:rPr>
                        <a:t> </a:t>
                      </a:r>
                      <a:r>
                        <a:rPr lang="en-US" sz="2000" dirty="0">
                          <a:effectLst/>
                        </a:rPr>
                        <a:t>– </a:t>
                      </a:r>
                      <a:r>
                        <a:rPr lang="en-US" sz="2000" dirty="0" smtClean="0">
                          <a:effectLst/>
                        </a:rPr>
                        <a:t>El </a:t>
                      </a:r>
                      <a:r>
                        <a:rPr lang="en-US" sz="2000" dirty="0" err="1" smtClean="0">
                          <a:effectLst/>
                        </a:rPr>
                        <a:t>surgimiento</a:t>
                      </a:r>
                      <a:r>
                        <a:rPr lang="en-US" sz="2000" dirty="0" smtClean="0">
                          <a:effectLst/>
                        </a:rPr>
                        <a:t> </a:t>
                      </a:r>
                      <a:r>
                        <a:rPr lang="en-US" sz="2000" dirty="0">
                          <a:effectLst/>
                        </a:rPr>
                        <a:t>de las </a:t>
                      </a:r>
                      <a:r>
                        <a:rPr lang="en-US" sz="2000" dirty="0" err="1" smtClean="0">
                          <a:effectLst/>
                        </a:rPr>
                        <a:t>sectas</a:t>
                      </a:r>
                      <a:endParaRPr lang="en-US" sz="2000" dirty="0">
                        <a:effectLst/>
                        <a:latin typeface="Calibri"/>
                        <a:ea typeface="SimSun"/>
                        <a:cs typeface="Times New Roman"/>
                      </a:endParaRPr>
                    </a:p>
                  </a:txBody>
                  <a:tcPr marL="68580" marR="68580" marT="0" marB="0"/>
                </a:tc>
              </a:tr>
              <a:tr h="0">
                <a:tc>
                  <a:txBody>
                    <a:bodyPr/>
                    <a:lstStyle/>
                    <a:p>
                      <a:pPr marL="0" marR="0" algn="ctr" rtl="0">
                        <a:lnSpc>
                          <a:spcPct val="115000"/>
                        </a:lnSpc>
                        <a:spcBef>
                          <a:spcPts val="0"/>
                        </a:spcBef>
                        <a:spcAft>
                          <a:spcPts val="0"/>
                        </a:spcAft>
                      </a:pPr>
                      <a:r>
                        <a:rPr lang="en-US" sz="2000">
                          <a:effectLst/>
                        </a:rPr>
                        <a:t>12</a:t>
                      </a:r>
                      <a:endParaRPr lang="en-US" sz="2000">
                        <a:effectLst/>
                        <a:latin typeface="Calibri"/>
                        <a:ea typeface="SimSun"/>
                        <a:cs typeface="Times New Roman"/>
                      </a:endParaRPr>
                    </a:p>
                  </a:txBody>
                  <a:tcPr marL="68580" marR="68580" marT="0" marB="0"/>
                </a:tc>
                <a:tc>
                  <a:txBody>
                    <a:bodyPr/>
                    <a:lstStyle/>
                    <a:p>
                      <a:pPr marL="0" marR="0" algn="ctr" rtl="0">
                        <a:lnSpc>
                          <a:spcPct val="115000"/>
                        </a:lnSpc>
                        <a:spcBef>
                          <a:spcPts val="300"/>
                        </a:spcBef>
                        <a:spcAft>
                          <a:spcPts val="300"/>
                        </a:spcAft>
                      </a:pPr>
                      <a:r>
                        <a:rPr lang="en-US" sz="2000" dirty="0">
                          <a:effectLst/>
                        </a:rPr>
                        <a:t>La </a:t>
                      </a:r>
                      <a:r>
                        <a:rPr lang="en-US" sz="2000" dirty="0" err="1">
                          <a:effectLst/>
                        </a:rPr>
                        <a:t>familia</a:t>
                      </a:r>
                      <a:r>
                        <a:rPr lang="en-US" sz="2000" dirty="0">
                          <a:effectLst/>
                        </a:rPr>
                        <a:t> de </a:t>
                      </a:r>
                      <a:r>
                        <a:rPr lang="en-US" sz="2000" dirty="0" err="1">
                          <a:effectLst/>
                        </a:rPr>
                        <a:t>Herodes</a:t>
                      </a:r>
                      <a:endParaRPr lang="en-US" sz="2000" dirty="0">
                        <a:effectLst/>
                        <a:latin typeface="Calibri"/>
                        <a:ea typeface="SimSun"/>
                        <a:cs typeface="Times New Roman"/>
                      </a:endParaRPr>
                    </a:p>
                  </a:txBody>
                  <a:tcPr marL="68580" marR="68580" marT="0" marB="0"/>
                </a:tc>
              </a:tr>
              <a:tr h="0">
                <a:tc>
                  <a:txBody>
                    <a:bodyPr/>
                    <a:lstStyle/>
                    <a:p>
                      <a:pPr marL="0" marR="0" algn="ctr" rtl="0">
                        <a:lnSpc>
                          <a:spcPct val="115000"/>
                        </a:lnSpc>
                        <a:spcBef>
                          <a:spcPts val="0"/>
                        </a:spcBef>
                        <a:spcAft>
                          <a:spcPts val="0"/>
                        </a:spcAft>
                      </a:pPr>
                      <a:r>
                        <a:rPr lang="en-US" sz="2000">
                          <a:effectLst/>
                        </a:rPr>
                        <a:t>13</a:t>
                      </a:r>
                      <a:endParaRPr lang="en-US" sz="2000">
                        <a:effectLst/>
                        <a:latin typeface="Calibri"/>
                        <a:ea typeface="SimSun"/>
                        <a:cs typeface="Times New Roman"/>
                      </a:endParaRPr>
                    </a:p>
                  </a:txBody>
                  <a:tcPr marL="68580" marR="68580" marT="0" marB="0"/>
                </a:tc>
                <a:tc>
                  <a:txBody>
                    <a:bodyPr/>
                    <a:lstStyle/>
                    <a:p>
                      <a:pPr marL="0" marR="0" algn="ctr" rtl="0">
                        <a:lnSpc>
                          <a:spcPct val="115000"/>
                        </a:lnSpc>
                        <a:spcBef>
                          <a:spcPts val="300"/>
                        </a:spcBef>
                        <a:spcAft>
                          <a:spcPts val="300"/>
                        </a:spcAft>
                      </a:pPr>
                      <a:r>
                        <a:rPr lang="en-US" sz="2000" dirty="0">
                          <a:effectLst/>
                        </a:rPr>
                        <a:t>La plenitud de los </a:t>
                      </a:r>
                      <a:r>
                        <a:rPr lang="en-US" sz="2000" dirty="0" err="1">
                          <a:effectLst/>
                        </a:rPr>
                        <a:t>tiempos</a:t>
                      </a:r>
                      <a:r>
                        <a:rPr lang="en-US" sz="2000" dirty="0">
                          <a:effectLst/>
                        </a:rPr>
                        <a:t> </a:t>
                      </a:r>
                      <a:r>
                        <a:rPr lang="en-US" sz="2000" dirty="0" smtClean="0">
                          <a:effectLst/>
                        </a:rPr>
                        <a:t>– Un </a:t>
                      </a:r>
                      <a:r>
                        <a:rPr lang="en-US" sz="2000" dirty="0" err="1" smtClean="0">
                          <a:effectLst/>
                        </a:rPr>
                        <a:t>repaso</a:t>
                      </a:r>
                      <a:endParaRPr lang="en-US" sz="2000" dirty="0">
                        <a:effectLst/>
                        <a:latin typeface="Calibri"/>
                        <a:ea typeface="SimSun"/>
                        <a:cs typeface="Times New Roman"/>
                      </a:endParaRPr>
                    </a:p>
                  </a:txBody>
                  <a:tcPr marL="68580" marR="68580" marT="0" marB="0"/>
                </a:tc>
              </a:tr>
            </a:tbl>
          </a:graphicData>
        </a:graphic>
      </p:graphicFrame>
      <p:sp>
        <p:nvSpPr>
          <p:cNvPr id="6" name="Down Arrow 5"/>
          <p:cNvSpPr/>
          <p:nvPr/>
        </p:nvSpPr>
        <p:spPr>
          <a:xfrm>
            <a:off x="8077200" y="1295400"/>
            <a:ext cx="685800" cy="320040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Right Arrow 1"/>
          <p:cNvSpPr/>
          <p:nvPr/>
        </p:nvSpPr>
        <p:spPr>
          <a:xfrm>
            <a:off x="17680" y="2705100"/>
            <a:ext cx="609600" cy="381000"/>
          </a:xfrm>
          <a:prstGeom prst="rightArrow">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9" name="TextBox 8"/>
          <p:cNvSpPr txBox="1"/>
          <p:nvPr/>
        </p:nvSpPr>
        <p:spPr>
          <a:xfrm>
            <a:off x="8253227" y="1524000"/>
            <a:ext cx="336952" cy="2031325"/>
          </a:xfrm>
          <a:prstGeom prst="rect">
            <a:avLst/>
          </a:prstGeom>
          <a:noFill/>
        </p:spPr>
        <p:txBody>
          <a:bodyPr wrap="none" rtlCol="0">
            <a:spAutoFit/>
          </a:bodyPr>
          <a:lstStyle/>
          <a:p>
            <a:pPr algn="l" rtl="0"/>
            <a:r>
              <a:rPr lang="en-US" b="1" dirty="0" smtClean="0"/>
              <a:t>D</a:t>
            </a:r>
          </a:p>
          <a:p>
            <a:pPr algn="l" rtl="0"/>
            <a:r>
              <a:rPr lang="en-US" b="1" dirty="0" smtClean="0"/>
              <a:t>A</a:t>
            </a:r>
          </a:p>
          <a:p>
            <a:pPr algn="l" rtl="0"/>
            <a:r>
              <a:rPr lang="en-US" b="1" dirty="0"/>
              <a:t>N</a:t>
            </a:r>
            <a:endParaRPr lang="en-US" b="1" dirty="0" smtClean="0"/>
          </a:p>
          <a:p>
            <a:pPr algn="l" rtl="0"/>
            <a:r>
              <a:rPr lang="en-US" b="1" dirty="0" smtClean="0"/>
              <a:t>I</a:t>
            </a:r>
          </a:p>
          <a:p>
            <a:pPr algn="l" rtl="0"/>
            <a:r>
              <a:rPr lang="en-US" b="1" dirty="0" smtClean="0"/>
              <a:t>E</a:t>
            </a:r>
          </a:p>
          <a:p>
            <a:pPr algn="l" rtl="0"/>
            <a:r>
              <a:rPr lang="en-US" b="1" dirty="0" smtClean="0"/>
              <a:t>L</a:t>
            </a:r>
          </a:p>
          <a:p>
            <a:pPr algn="l" rtl="0"/>
            <a:endParaRPr lang="en-US" b="1" dirty="0" smtClean="0"/>
          </a:p>
        </p:txBody>
      </p:sp>
    </p:spTree>
    <p:extLst>
      <p:ext uri="{BB962C8B-B14F-4D97-AF65-F5344CB8AC3E}">
        <p14:creationId xmlns:p14="http://schemas.microsoft.com/office/powerpoint/2010/main" val="323288848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105400"/>
            <a:ext cx="9144000" cy="1752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 name="Title 3"/>
          <p:cNvSpPr>
            <a:spLocks noGrp="1"/>
          </p:cNvSpPr>
          <p:nvPr>
            <p:ph type="title"/>
          </p:nvPr>
        </p:nvSpPr>
        <p:spPr/>
        <p:txBody>
          <a:bodyPr/>
          <a:lstStyle/>
          <a:p>
            <a:pPr algn="l" rtl="0"/>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817" y="86435"/>
            <a:ext cx="9144000" cy="636185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4037" y="5142100"/>
            <a:ext cx="762000" cy="449689"/>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58019" y="5123008"/>
            <a:ext cx="838200" cy="467539"/>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57123" y="5156811"/>
            <a:ext cx="762000" cy="466027"/>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29600" y="6214846"/>
            <a:ext cx="613624" cy="498656"/>
          </a:xfrm>
          <a:prstGeom prst="rect">
            <a:avLst/>
          </a:prstGeom>
        </p:spPr>
      </p:pic>
      <p:pic>
        <p:nvPicPr>
          <p:cNvPr id="1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34044" y="3046455"/>
            <a:ext cx="921026" cy="990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7331474" y="4135597"/>
            <a:ext cx="1097916" cy="484748"/>
          </a:xfrm>
          <a:prstGeom prst="rect">
            <a:avLst/>
          </a:prstGeom>
          <a:noFill/>
        </p:spPr>
        <p:txBody>
          <a:bodyPr wrap="square" rtlCol="0">
            <a:spAutoFit/>
          </a:bodyPr>
          <a:lstStyle/>
          <a:p>
            <a:r>
              <a:rPr lang="en-US" sz="850" b="1" dirty="0" smtClean="0">
                <a:latin typeface="Arial" panose="020B0604020202020204" pitchFamily="34" charset="0"/>
                <a:cs typeface="Arial" panose="020B0604020202020204" pitchFamily="34" charset="0"/>
              </a:rPr>
              <a:t>Alejandro </a:t>
            </a:r>
            <a:r>
              <a:rPr lang="en-US" sz="850" b="1" dirty="0" err="1" smtClean="0">
                <a:latin typeface="Arial" panose="020B0604020202020204" pitchFamily="34" charset="0"/>
                <a:cs typeface="Arial" panose="020B0604020202020204" pitchFamily="34" charset="0"/>
              </a:rPr>
              <a:t>Magno</a:t>
            </a:r>
            <a:r>
              <a:rPr lang="en-US" sz="850" b="1" dirty="0" smtClean="0">
                <a:latin typeface="Arial" panose="020B0604020202020204" pitchFamily="34" charset="0"/>
                <a:cs typeface="Arial" panose="020B0604020202020204" pitchFamily="34" charset="0"/>
              </a:rPr>
              <a:t> </a:t>
            </a:r>
            <a:r>
              <a:rPr lang="en-US" sz="850" b="1" dirty="0" err="1" smtClean="0">
                <a:latin typeface="Arial" panose="020B0604020202020204" pitchFamily="34" charset="0"/>
                <a:cs typeface="Arial" panose="020B0604020202020204" pitchFamily="34" charset="0"/>
              </a:rPr>
              <a:t>vence</a:t>
            </a:r>
            <a:r>
              <a:rPr lang="en-US" sz="850" b="1" dirty="0" smtClean="0">
                <a:latin typeface="Arial" panose="020B0604020202020204" pitchFamily="34" charset="0"/>
                <a:cs typeface="Arial" panose="020B0604020202020204" pitchFamily="34" charset="0"/>
              </a:rPr>
              <a:t> a Persia – 330 </a:t>
            </a:r>
            <a:r>
              <a:rPr lang="en-US" sz="850" b="1" dirty="0" err="1" smtClean="0">
                <a:latin typeface="Arial" panose="020B0604020202020204" pitchFamily="34" charset="0"/>
                <a:cs typeface="Arial" panose="020B0604020202020204" pitchFamily="34" charset="0"/>
              </a:rPr>
              <a:t>aC</a:t>
            </a:r>
            <a:endParaRPr lang="en-US" sz="850" b="1" dirty="0">
              <a:latin typeface="Arial" panose="020B0604020202020204" pitchFamily="34" charset="0"/>
              <a:cs typeface="Arial" panose="020B0604020202020204" pitchFamily="34" charset="0"/>
            </a:endParaRPr>
          </a:p>
        </p:txBody>
      </p:sp>
      <p:sp>
        <p:nvSpPr>
          <p:cNvPr id="13" name="TextBox 12"/>
          <p:cNvSpPr txBox="1"/>
          <p:nvPr/>
        </p:nvSpPr>
        <p:spPr>
          <a:xfrm>
            <a:off x="7495827" y="5662734"/>
            <a:ext cx="1178748" cy="484748"/>
          </a:xfrm>
          <a:prstGeom prst="rect">
            <a:avLst/>
          </a:prstGeom>
          <a:noFill/>
        </p:spPr>
        <p:txBody>
          <a:bodyPr wrap="square" rtlCol="0">
            <a:spAutoFit/>
          </a:bodyPr>
          <a:lstStyle/>
          <a:p>
            <a:r>
              <a:rPr lang="en-US" sz="850" b="1" dirty="0" smtClean="0">
                <a:latin typeface="Arial" panose="020B0604020202020204" pitchFamily="34" charset="0"/>
                <a:cs typeface="Arial" panose="020B0604020202020204" pitchFamily="34" charset="0"/>
              </a:rPr>
              <a:t>Romano </a:t>
            </a:r>
            <a:r>
              <a:rPr lang="en-US" sz="850" b="1" dirty="0" err="1" smtClean="0">
                <a:latin typeface="Arial" panose="020B0604020202020204" pitchFamily="34" charset="0"/>
                <a:cs typeface="Arial" panose="020B0604020202020204" pitchFamily="34" charset="0"/>
              </a:rPr>
              <a:t>Pompeyo</a:t>
            </a:r>
            <a:r>
              <a:rPr lang="en-US" sz="850" b="1" dirty="0" smtClean="0">
                <a:latin typeface="Arial" panose="020B0604020202020204" pitchFamily="34" charset="0"/>
                <a:cs typeface="Arial" panose="020B0604020202020204" pitchFamily="34" charset="0"/>
              </a:rPr>
              <a:t> </a:t>
            </a:r>
            <a:r>
              <a:rPr lang="en-US" sz="850" b="1" dirty="0" err="1" smtClean="0">
                <a:latin typeface="Arial" panose="020B0604020202020204" pitchFamily="34" charset="0"/>
                <a:cs typeface="Arial" panose="020B0604020202020204" pitchFamily="34" charset="0"/>
              </a:rPr>
              <a:t>captura</a:t>
            </a:r>
            <a:r>
              <a:rPr lang="en-US" sz="850" b="1" dirty="0" smtClean="0">
                <a:latin typeface="Arial" panose="020B0604020202020204" pitchFamily="34" charset="0"/>
                <a:cs typeface="Arial" panose="020B0604020202020204" pitchFamily="34" charset="0"/>
              </a:rPr>
              <a:t> </a:t>
            </a:r>
            <a:r>
              <a:rPr lang="en-US" sz="850" b="1" dirty="0" err="1" smtClean="0">
                <a:latin typeface="Arial" panose="020B0604020202020204" pitchFamily="34" charset="0"/>
                <a:cs typeface="Arial" panose="020B0604020202020204" pitchFamily="34" charset="0"/>
              </a:rPr>
              <a:t>Jerusalén</a:t>
            </a:r>
            <a:r>
              <a:rPr lang="en-US" sz="850" b="1" dirty="0" smtClean="0">
                <a:latin typeface="Arial" panose="020B0604020202020204" pitchFamily="34" charset="0"/>
                <a:cs typeface="Arial" panose="020B0604020202020204" pitchFamily="34" charset="0"/>
              </a:rPr>
              <a:t> </a:t>
            </a:r>
          </a:p>
          <a:p>
            <a:r>
              <a:rPr lang="en-US" sz="850" b="1" dirty="0" smtClean="0">
                <a:latin typeface="Arial" panose="020B0604020202020204" pitchFamily="34" charset="0"/>
                <a:cs typeface="Arial" panose="020B0604020202020204" pitchFamily="34" charset="0"/>
              </a:rPr>
              <a:t>– 63 </a:t>
            </a:r>
            <a:r>
              <a:rPr lang="en-US" sz="850" b="1" dirty="0" err="1" smtClean="0">
                <a:latin typeface="Arial" panose="020B0604020202020204" pitchFamily="34" charset="0"/>
                <a:cs typeface="Arial" panose="020B0604020202020204" pitchFamily="34" charset="0"/>
              </a:rPr>
              <a:t>aC</a:t>
            </a:r>
            <a:endParaRPr lang="en-US" sz="850" b="1" dirty="0">
              <a:latin typeface="Arial" panose="020B0604020202020204" pitchFamily="34" charset="0"/>
              <a:cs typeface="Arial" panose="020B0604020202020204" pitchFamily="34" charset="0"/>
            </a:endParaRPr>
          </a:p>
        </p:txBody>
      </p:sp>
      <p:sp>
        <p:nvSpPr>
          <p:cNvPr id="14" name="TextBox 13"/>
          <p:cNvSpPr txBox="1"/>
          <p:nvPr/>
        </p:nvSpPr>
        <p:spPr>
          <a:xfrm>
            <a:off x="6447184" y="5658395"/>
            <a:ext cx="848138" cy="484748"/>
          </a:xfrm>
          <a:prstGeom prst="rect">
            <a:avLst/>
          </a:prstGeom>
          <a:noFill/>
        </p:spPr>
        <p:txBody>
          <a:bodyPr wrap="square" rtlCol="0">
            <a:spAutoFit/>
          </a:bodyPr>
          <a:lstStyle/>
          <a:p>
            <a:r>
              <a:rPr lang="en-US" sz="850" b="1" dirty="0" smtClean="0">
                <a:latin typeface="Arial" panose="020B0604020202020204" pitchFamily="34" charset="0"/>
                <a:cs typeface="Arial" panose="020B0604020202020204" pitchFamily="34" charset="0"/>
              </a:rPr>
              <a:t>Vida de </a:t>
            </a:r>
            <a:r>
              <a:rPr lang="en-US" sz="850" b="1" dirty="0" err="1" smtClean="0">
                <a:latin typeface="Arial" panose="020B0604020202020204" pitchFamily="34" charset="0"/>
                <a:cs typeface="Arial" panose="020B0604020202020204" pitchFamily="34" charset="0"/>
              </a:rPr>
              <a:t>Jesús</a:t>
            </a:r>
            <a:endParaRPr lang="en-US" sz="850" b="1" dirty="0" smtClean="0">
              <a:latin typeface="Arial" panose="020B0604020202020204" pitchFamily="34" charset="0"/>
              <a:cs typeface="Arial" panose="020B0604020202020204" pitchFamily="34" charset="0"/>
            </a:endParaRPr>
          </a:p>
          <a:p>
            <a:r>
              <a:rPr lang="en-US" sz="850" b="1" dirty="0" smtClean="0">
                <a:latin typeface="Arial" panose="020B0604020202020204" pitchFamily="34" charset="0"/>
                <a:cs typeface="Arial" panose="020B0604020202020204" pitchFamily="34" charset="0"/>
              </a:rPr>
              <a:t>4 </a:t>
            </a:r>
            <a:r>
              <a:rPr lang="en-US" sz="850" b="1" dirty="0" err="1" smtClean="0">
                <a:latin typeface="Arial" panose="020B0604020202020204" pitchFamily="34" charset="0"/>
                <a:cs typeface="Arial" panose="020B0604020202020204" pitchFamily="34" charset="0"/>
              </a:rPr>
              <a:t>aC</a:t>
            </a:r>
            <a:r>
              <a:rPr lang="en-US" sz="850" b="1" dirty="0" smtClean="0">
                <a:latin typeface="Arial" panose="020B0604020202020204" pitchFamily="34" charset="0"/>
                <a:cs typeface="Arial" panose="020B0604020202020204" pitchFamily="34" charset="0"/>
              </a:rPr>
              <a:t>– 30 </a:t>
            </a:r>
            <a:r>
              <a:rPr lang="en-US" sz="850" b="1" dirty="0" err="1" smtClean="0">
                <a:latin typeface="Arial" panose="020B0604020202020204" pitchFamily="34" charset="0"/>
                <a:cs typeface="Arial" panose="020B0604020202020204" pitchFamily="34" charset="0"/>
              </a:rPr>
              <a:t>dC</a:t>
            </a:r>
            <a:endParaRPr lang="en-US" sz="850" b="1" dirty="0">
              <a:latin typeface="Arial" panose="020B0604020202020204" pitchFamily="34" charset="0"/>
              <a:cs typeface="Arial" panose="020B0604020202020204" pitchFamily="34" charset="0"/>
            </a:endParaRPr>
          </a:p>
        </p:txBody>
      </p:sp>
      <p:sp>
        <p:nvSpPr>
          <p:cNvPr id="15" name="TextBox 14"/>
          <p:cNvSpPr txBox="1"/>
          <p:nvPr/>
        </p:nvSpPr>
        <p:spPr>
          <a:xfrm>
            <a:off x="5627206" y="5721420"/>
            <a:ext cx="848138" cy="484748"/>
          </a:xfrm>
          <a:prstGeom prst="rect">
            <a:avLst/>
          </a:prstGeom>
          <a:noFill/>
        </p:spPr>
        <p:txBody>
          <a:bodyPr wrap="square" rtlCol="0">
            <a:spAutoFit/>
          </a:bodyPr>
          <a:lstStyle/>
          <a:p>
            <a:r>
              <a:rPr lang="en-US" sz="850" b="1" dirty="0" err="1" smtClean="0">
                <a:latin typeface="Arial" panose="020B0604020202020204" pitchFamily="34" charset="0"/>
                <a:cs typeface="Arial" panose="020B0604020202020204" pitchFamily="34" charset="0"/>
              </a:rPr>
              <a:t>Viajes</a:t>
            </a:r>
            <a:r>
              <a:rPr lang="en-US" sz="850" b="1" dirty="0" smtClean="0">
                <a:latin typeface="Arial" panose="020B0604020202020204" pitchFamily="34" charset="0"/>
                <a:cs typeface="Arial" panose="020B0604020202020204" pitchFamily="34" charset="0"/>
              </a:rPr>
              <a:t> de Pablo</a:t>
            </a:r>
          </a:p>
          <a:p>
            <a:r>
              <a:rPr lang="en-US" sz="850" b="1" dirty="0" smtClean="0">
                <a:latin typeface="Arial" panose="020B0604020202020204" pitchFamily="34" charset="0"/>
                <a:cs typeface="Arial" panose="020B0604020202020204" pitchFamily="34" charset="0"/>
              </a:rPr>
              <a:t>35 – 66 </a:t>
            </a:r>
            <a:r>
              <a:rPr lang="en-US" sz="850" b="1" dirty="0" err="1" smtClean="0">
                <a:latin typeface="Arial" panose="020B0604020202020204" pitchFamily="34" charset="0"/>
                <a:cs typeface="Arial" panose="020B0604020202020204" pitchFamily="34" charset="0"/>
              </a:rPr>
              <a:t>dC</a:t>
            </a:r>
            <a:endParaRPr lang="en-US" sz="850" b="1" dirty="0">
              <a:latin typeface="Arial" panose="020B0604020202020204" pitchFamily="34" charset="0"/>
              <a:cs typeface="Arial" panose="020B0604020202020204" pitchFamily="34" charset="0"/>
            </a:endParaRPr>
          </a:p>
        </p:txBody>
      </p:sp>
      <p:sp>
        <p:nvSpPr>
          <p:cNvPr id="16" name="TextBox 15"/>
          <p:cNvSpPr txBox="1"/>
          <p:nvPr/>
        </p:nvSpPr>
        <p:spPr>
          <a:xfrm>
            <a:off x="4784037" y="5713690"/>
            <a:ext cx="843169" cy="484748"/>
          </a:xfrm>
          <a:prstGeom prst="rect">
            <a:avLst/>
          </a:prstGeom>
          <a:noFill/>
        </p:spPr>
        <p:txBody>
          <a:bodyPr wrap="square" rtlCol="0">
            <a:spAutoFit/>
          </a:bodyPr>
          <a:lstStyle/>
          <a:p>
            <a:pPr algn="ctr"/>
            <a:r>
              <a:rPr lang="en-US" sz="850" b="1" dirty="0" err="1" smtClean="0">
                <a:latin typeface="Arial" panose="020B0604020202020204" pitchFamily="34" charset="0"/>
                <a:cs typeface="Arial" panose="020B0604020202020204" pitchFamily="34" charset="0"/>
              </a:rPr>
              <a:t>Jerusalén</a:t>
            </a:r>
            <a:r>
              <a:rPr lang="en-US" sz="850" b="1" dirty="0" smtClean="0">
                <a:latin typeface="Arial" panose="020B0604020202020204" pitchFamily="34" charset="0"/>
                <a:cs typeface="Arial" panose="020B0604020202020204" pitchFamily="34" charset="0"/>
              </a:rPr>
              <a:t> </a:t>
            </a:r>
            <a:r>
              <a:rPr lang="en-US" sz="850" b="1" dirty="0" err="1" smtClean="0">
                <a:latin typeface="Arial" panose="020B0604020202020204" pitchFamily="34" charset="0"/>
                <a:cs typeface="Arial" panose="020B0604020202020204" pitchFamily="34" charset="0"/>
              </a:rPr>
              <a:t>destruida</a:t>
            </a:r>
            <a:endParaRPr lang="en-US" sz="850" b="1" dirty="0" smtClean="0">
              <a:latin typeface="Arial" panose="020B0604020202020204" pitchFamily="34" charset="0"/>
              <a:cs typeface="Arial" panose="020B0604020202020204" pitchFamily="34" charset="0"/>
            </a:endParaRPr>
          </a:p>
          <a:p>
            <a:pPr algn="ctr"/>
            <a:r>
              <a:rPr lang="en-US" sz="850" b="1" dirty="0" smtClean="0">
                <a:latin typeface="Arial" panose="020B0604020202020204" pitchFamily="34" charset="0"/>
                <a:cs typeface="Arial" panose="020B0604020202020204" pitchFamily="34" charset="0"/>
              </a:rPr>
              <a:t>70 </a:t>
            </a:r>
            <a:r>
              <a:rPr lang="en-US" sz="850" b="1" dirty="0" err="1" smtClean="0">
                <a:latin typeface="Arial" panose="020B0604020202020204" pitchFamily="34" charset="0"/>
                <a:cs typeface="Arial" panose="020B0604020202020204" pitchFamily="34" charset="0"/>
              </a:rPr>
              <a:t>dC</a:t>
            </a:r>
            <a:endParaRPr lang="en-US" sz="850" b="1" dirty="0">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32299" y="5659646"/>
            <a:ext cx="951738" cy="592836"/>
          </a:xfrm>
          <a:prstGeom prst="rect">
            <a:avLst/>
          </a:prstGeom>
        </p:spPr>
      </p:pic>
      <p:sp>
        <p:nvSpPr>
          <p:cNvPr id="18" name="TextBox 17"/>
          <p:cNvSpPr txBox="1"/>
          <p:nvPr/>
        </p:nvSpPr>
        <p:spPr>
          <a:xfrm>
            <a:off x="3460030" y="5356778"/>
            <a:ext cx="848138" cy="484748"/>
          </a:xfrm>
          <a:prstGeom prst="rect">
            <a:avLst/>
          </a:prstGeom>
          <a:noFill/>
        </p:spPr>
        <p:txBody>
          <a:bodyPr wrap="square" rtlCol="0">
            <a:spAutoFit/>
          </a:bodyPr>
          <a:lstStyle/>
          <a:p>
            <a:r>
              <a:rPr lang="en-US" sz="850" b="1" dirty="0" smtClean="0">
                <a:latin typeface="Arial" panose="020B0604020202020204" pitchFamily="34" charset="0"/>
                <a:cs typeface="Arial" panose="020B0604020202020204" pitchFamily="34" charset="0"/>
              </a:rPr>
              <a:t>Juan escribe </a:t>
            </a:r>
            <a:r>
              <a:rPr lang="en-US" sz="850" b="1" dirty="0" err="1" smtClean="0">
                <a:latin typeface="Arial" panose="020B0604020202020204" pitchFamily="34" charset="0"/>
                <a:cs typeface="Arial" panose="020B0604020202020204" pitchFamily="34" charset="0"/>
              </a:rPr>
              <a:t>Apocalipsis</a:t>
            </a:r>
            <a:endParaRPr lang="en-US" sz="850" b="1" dirty="0" smtClean="0">
              <a:latin typeface="Arial" panose="020B0604020202020204" pitchFamily="34" charset="0"/>
              <a:cs typeface="Arial" panose="020B0604020202020204" pitchFamily="34" charset="0"/>
            </a:endParaRPr>
          </a:p>
          <a:p>
            <a:r>
              <a:rPr lang="en-US" sz="850" b="1" dirty="0" smtClean="0">
                <a:latin typeface="Arial" panose="020B0604020202020204" pitchFamily="34" charset="0"/>
                <a:cs typeface="Arial" panose="020B0604020202020204" pitchFamily="34" charset="0"/>
              </a:rPr>
              <a:t>90 </a:t>
            </a:r>
            <a:r>
              <a:rPr lang="en-US" sz="850" b="1" dirty="0" err="1" smtClean="0">
                <a:latin typeface="Arial" panose="020B0604020202020204" pitchFamily="34" charset="0"/>
                <a:cs typeface="Arial" panose="020B0604020202020204" pitchFamily="34" charset="0"/>
              </a:rPr>
              <a:t>dC</a:t>
            </a:r>
            <a:endParaRPr lang="en-US" sz="850" b="1" dirty="0">
              <a:latin typeface="Arial" panose="020B0604020202020204" pitchFamily="34" charset="0"/>
              <a:cs typeface="Arial" panose="020B0604020202020204" pitchFamily="34" charset="0"/>
            </a:endParaRPr>
          </a:p>
        </p:txBody>
      </p:sp>
      <p:sp>
        <p:nvSpPr>
          <p:cNvPr id="19" name="TextBox 18"/>
          <p:cNvSpPr txBox="1"/>
          <p:nvPr/>
        </p:nvSpPr>
        <p:spPr>
          <a:xfrm>
            <a:off x="7987454" y="5292736"/>
            <a:ext cx="1097916" cy="353943"/>
          </a:xfrm>
          <a:prstGeom prst="rect">
            <a:avLst/>
          </a:prstGeom>
          <a:noFill/>
        </p:spPr>
        <p:txBody>
          <a:bodyPr wrap="square" rtlCol="0">
            <a:spAutoFit/>
          </a:bodyPr>
          <a:lstStyle/>
          <a:p>
            <a:r>
              <a:rPr lang="en-US" sz="850" b="1" dirty="0" err="1" smtClean="0">
                <a:latin typeface="Arial" panose="020B0604020202020204" pitchFamily="34" charset="0"/>
                <a:cs typeface="Arial" panose="020B0604020202020204" pitchFamily="34" charset="0"/>
              </a:rPr>
              <a:t>Hasmoneo</a:t>
            </a:r>
            <a:endParaRPr lang="en-US" sz="850" b="1" dirty="0" smtClean="0">
              <a:latin typeface="Arial" panose="020B0604020202020204" pitchFamily="34" charset="0"/>
              <a:cs typeface="Arial" panose="020B0604020202020204" pitchFamily="34" charset="0"/>
            </a:endParaRPr>
          </a:p>
          <a:p>
            <a:r>
              <a:rPr lang="en-US" sz="850" b="1" dirty="0" smtClean="0">
                <a:latin typeface="Arial" panose="020B0604020202020204" pitchFamily="34" charset="0"/>
                <a:cs typeface="Arial" panose="020B0604020202020204" pitchFamily="34" charset="0"/>
              </a:rPr>
              <a:t>166–63 </a:t>
            </a:r>
            <a:r>
              <a:rPr lang="en-US" sz="850" b="1" dirty="0" err="1" smtClean="0">
                <a:latin typeface="Arial" panose="020B0604020202020204" pitchFamily="34" charset="0"/>
                <a:cs typeface="Arial" panose="020B0604020202020204" pitchFamily="34" charset="0"/>
              </a:rPr>
              <a:t>aC</a:t>
            </a:r>
            <a:endParaRPr lang="en-US" sz="850" b="1" dirty="0">
              <a:latin typeface="Arial" panose="020B0604020202020204" pitchFamily="34" charset="0"/>
              <a:cs typeface="Arial" panose="020B0604020202020204" pitchFamily="34" charset="0"/>
            </a:endParaRPr>
          </a:p>
        </p:txBody>
      </p:sp>
      <p:sp>
        <p:nvSpPr>
          <p:cNvPr id="20" name="TextBox 19"/>
          <p:cNvSpPr txBox="1"/>
          <p:nvPr/>
        </p:nvSpPr>
        <p:spPr>
          <a:xfrm>
            <a:off x="7987454" y="4620345"/>
            <a:ext cx="1186363" cy="353943"/>
          </a:xfrm>
          <a:prstGeom prst="rect">
            <a:avLst/>
          </a:prstGeom>
          <a:noFill/>
        </p:spPr>
        <p:txBody>
          <a:bodyPr wrap="square" rtlCol="0">
            <a:spAutoFit/>
          </a:bodyPr>
          <a:lstStyle/>
          <a:p>
            <a:r>
              <a:rPr lang="en-US" sz="850" b="1" dirty="0" err="1" smtClean="0">
                <a:latin typeface="Arial" panose="020B0604020202020204" pitchFamily="34" charset="0"/>
                <a:cs typeface="Arial" panose="020B0604020202020204" pitchFamily="34" charset="0"/>
              </a:rPr>
              <a:t>Ptolomeos</a:t>
            </a:r>
            <a:r>
              <a:rPr lang="en-US" sz="850" b="1" dirty="0" smtClean="0">
                <a:latin typeface="Arial" panose="020B0604020202020204" pitchFamily="34" charset="0"/>
                <a:cs typeface="Arial" panose="020B0604020202020204" pitchFamily="34" charset="0"/>
              </a:rPr>
              <a:t> - </a:t>
            </a:r>
            <a:r>
              <a:rPr lang="en-US" sz="850" b="1" dirty="0" err="1" smtClean="0">
                <a:latin typeface="Arial" panose="020B0604020202020204" pitchFamily="34" charset="0"/>
                <a:cs typeface="Arial" panose="020B0604020202020204" pitchFamily="34" charset="0"/>
              </a:rPr>
              <a:t>Egipto</a:t>
            </a:r>
            <a:endParaRPr lang="en-US" sz="850" b="1" dirty="0" smtClean="0">
              <a:latin typeface="Arial" panose="020B0604020202020204" pitchFamily="34" charset="0"/>
              <a:cs typeface="Arial" panose="020B0604020202020204" pitchFamily="34" charset="0"/>
            </a:endParaRPr>
          </a:p>
          <a:p>
            <a:r>
              <a:rPr lang="en-US" sz="850" b="1" dirty="0" smtClean="0">
                <a:latin typeface="Arial" panose="020B0604020202020204" pitchFamily="34" charset="0"/>
                <a:cs typeface="Arial" panose="020B0604020202020204" pitchFamily="34" charset="0"/>
              </a:rPr>
              <a:t>320–198 </a:t>
            </a:r>
            <a:r>
              <a:rPr lang="en-US" sz="850" b="1" dirty="0" err="1" smtClean="0">
                <a:latin typeface="Arial" panose="020B0604020202020204" pitchFamily="34" charset="0"/>
                <a:cs typeface="Arial" panose="020B0604020202020204" pitchFamily="34" charset="0"/>
              </a:rPr>
              <a:t>aC</a:t>
            </a:r>
            <a:endParaRPr lang="en-US" sz="850" b="1" dirty="0">
              <a:latin typeface="Arial" panose="020B0604020202020204" pitchFamily="34" charset="0"/>
              <a:cs typeface="Arial" panose="020B0604020202020204" pitchFamily="34" charset="0"/>
            </a:endParaRPr>
          </a:p>
        </p:txBody>
      </p:sp>
      <p:sp>
        <p:nvSpPr>
          <p:cNvPr id="21" name="TextBox 20"/>
          <p:cNvSpPr txBox="1"/>
          <p:nvPr/>
        </p:nvSpPr>
        <p:spPr>
          <a:xfrm>
            <a:off x="7987454" y="4965129"/>
            <a:ext cx="1097916" cy="353943"/>
          </a:xfrm>
          <a:prstGeom prst="rect">
            <a:avLst/>
          </a:prstGeom>
          <a:noFill/>
        </p:spPr>
        <p:txBody>
          <a:bodyPr wrap="square" rtlCol="0">
            <a:spAutoFit/>
          </a:bodyPr>
          <a:lstStyle/>
          <a:p>
            <a:r>
              <a:rPr lang="en-US" sz="850" b="1" dirty="0" err="1" smtClean="0">
                <a:latin typeface="Arial" panose="020B0604020202020204" pitchFamily="34" charset="0"/>
                <a:cs typeface="Arial" panose="020B0604020202020204" pitchFamily="34" charset="0"/>
              </a:rPr>
              <a:t>Seleucos</a:t>
            </a:r>
            <a:r>
              <a:rPr lang="en-US" sz="850" b="1" dirty="0">
                <a:latin typeface="Arial" panose="020B0604020202020204" pitchFamily="34" charset="0"/>
                <a:cs typeface="Arial" panose="020B0604020202020204" pitchFamily="34" charset="0"/>
              </a:rPr>
              <a:t> </a:t>
            </a:r>
            <a:r>
              <a:rPr lang="en-US" sz="850" b="1" dirty="0" smtClean="0">
                <a:latin typeface="Arial" panose="020B0604020202020204" pitchFamily="34" charset="0"/>
                <a:cs typeface="Arial" panose="020B0604020202020204" pitchFamily="34" charset="0"/>
              </a:rPr>
              <a:t>- </a:t>
            </a:r>
            <a:r>
              <a:rPr lang="en-US" sz="850" b="1" dirty="0" err="1" smtClean="0">
                <a:latin typeface="Arial" panose="020B0604020202020204" pitchFamily="34" charset="0"/>
                <a:cs typeface="Arial" panose="020B0604020202020204" pitchFamily="34" charset="0"/>
              </a:rPr>
              <a:t>Siria</a:t>
            </a:r>
            <a:endParaRPr lang="en-US" sz="850" b="1" dirty="0" smtClean="0">
              <a:latin typeface="Arial" panose="020B0604020202020204" pitchFamily="34" charset="0"/>
              <a:cs typeface="Arial" panose="020B0604020202020204" pitchFamily="34" charset="0"/>
            </a:endParaRPr>
          </a:p>
          <a:p>
            <a:r>
              <a:rPr lang="en-US" sz="850" b="1" dirty="0" smtClean="0">
                <a:latin typeface="Arial" panose="020B0604020202020204" pitchFamily="34" charset="0"/>
                <a:cs typeface="Arial" panose="020B0604020202020204" pitchFamily="34" charset="0"/>
              </a:rPr>
              <a:t>198–167 </a:t>
            </a:r>
            <a:r>
              <a:rPr lang="en-US" sz="850" b="1" dirty="0" err="1" smtClean="0">
                <a:latin typeface="Arial" panose="020B0604020202020204" pitchFamily="34" charset="0"/>
                <a:cs typeface="Arial" panose="020B0604020202020204" pitchFamily="34" charset="0"/>
              </a:rPr>
              <a:t>aC</a:t>
            </a:r>
            <a:endParaRPr lang="en-US" sz="850" b="1" dirty="0">
              <a:latin typeface="Arial" panose="020B0604020202020204" pitchFamily="34" charset="0"/>
              <a:cs typeface="Arial" panose="020B0604020202020204" pitchFamily="34" charset="0"/>
            </a:endParaRPr>
          </a:p>
        </p:txBody>
      </p:sp>
      <p:sp>
        <p:nvSpPr>
          <p:cNvPr id="22" name="TextBox 21"/>
          <p:cNvSpPr txBox="1"/>
          <p:nvPr/>
        </p:nvSpPr>
        <p:spPr>
          <a:xfrm>
            <a:off x="7195876" y="2062788"/>
            <a:ext cx="204565" cy="3139321"/>
          </a:xfrm>
          <a:prstGeom prst="rect">
            <a:avLst/>
          </a:prstGeom>
          <a:solidFill>
            <a:srgbClr val="FFFFCC"/>
          </a:solidFill>
          <a:ln>
            <a:solidFill>
              <a:schemeClr val="accent1"/>
            </a:solidFill>
          </a:ln>
        </p:spPr>
        <p:txBody>
          <a:bodyPr wrap="square" rtlCol="0">
            <a:spAutoFit/>
          </a:bodyPr>
          <a:lstStyle>
            <a:defPPr>
              <a:defRPr lang="en-US"/>
            </a:defPPr>
            <a:lvl1pPr algn="ctr">
              <a:defRPr>
                <a:latin typeface="Aegyptus" panose="020405020508060A0203" pitchFamily="18" charset="0"/>
                <a:ea typeface="Aegyptus" panose="020405020508060A0203" pitchFamily="18" charset="0"/>
              </a:defRPr>
            </a:lvl1pPr>
          </a:lstStyle>
          <a:p>
            <a:r>
              <a:rPr lang="en-US" dirty="0" err="1" smtClean="0"/>
              <a:t>Helenístico</a:t>
            </a:r>
            <a:endParaRPr lang="en-US" dirty="0"/>
          </a:p>
        </p:txBody>
      </p:sp>
      <p:sp>
        <p:nvSpPr>
          <p:cNvPr id="23" name="Rectangle 22"/>
          <p:cNvSpPr/>
          <p:nvPr/>
        </p:nvSpPr>
        <p:spPr>
          <a:xfrm>
            <a:off x="7400441" y="2677123"/>
            <a:ext cx="1150892" cy="369332"/>
          </a:xfrm>
          <a:prstGeom prst="rect">
            <a:avLst/>
          </a:prstGeom>
          <a:solidFill>
            <a:srgbClr val="FFFFCC"/>
          </a:solidFill>
          <a:ln>
            <a:solidFill>
              <a:schemeClr val="accent1"/>
            </a:solidFill>
          </a:ln>
        </p:spPr>
        <p:txBody>
          <a:bodyPr wrap="square" rtlCol="0">
            <a:spAutoFit/>
          </a:bodyPr>
          <a:lstStyle/>
          <a:p>
            <a:pPr algn="ctr"/>
            <a:r>
              <a:rPr lang="en-US" dirty="0" smtClean="0">
                <a:latin typeface="Aegyptus" panose="020405020508060A0203" pitchFamily="18" charset="0"/>
                <a:ea typeface="Aegyptus" panose="020405020508060A0203" pitchFamily="18" charset="0"/>
              </a:rPr>
              <a:t>331-164 </a:t>
            </a:r>
            <a:r>
              <a:rPr lang="en-US" dirty="0" err="1">
                <a:latin typeface="Aegyptus" panose="020405020508060A0203" pitchFamily="18" charset="0"/>
                <a:ea typeface="Aegyptus" panose="020405020508060A0203" pitchFamily="18" charset="0"/>
              </a:rPr>
              <a:t>a</a:t>
            </a:r>
            <a:r>
              <a:rPr lang="en-US" dirty="0" err="1" smtClean="0">
                <a:latin typeface="Aegyptus" panose="020405020508060A0203" pitchFamily="18" charset="0"/>
                <a:ea typeface="Aegyptus" panose="020405020508060A0203" pitchFamily="18" charset="0"/>
              </a:rPr>
              <a:t>C</a:t>
            </a:r>
            <a:endParaRPr lang="en-US" dirty="0">
              <a:latin typeface="Aegyptus" panose="020405020508060A0203" pitchFamily="18" charset="0"/>
              <a:ea typeface="Aegyptus" panose="020405020508060A0203" pitchFamily="18" charset="0"/>
            </a:endParaRPr>
          </a:p>
        </p:txBody>
      </p:sp>
      <p:sp>
        <p:nvSpPr>
          <p:cNvPr id="24" name="TextBox 23"/>
          <p:cNvSpPr txBox="1"/>
          <p:nvPr/>
        </p:nvSpPr>
        <p:spPr>
          <a:xfrm>
            <a:off x="3299684" y="6329570"/>
            <a:ext cx="4655043" cy="369332"/>
          </a:xfrm>
          <a:prstGeom prst="rect">
            <a:avLst/>
          </a:prstGeom>
          <a:solidFill>
            <a:srgbClr val="FF5050">
              <a:alpha val="65000"/>
            </a:srgbClr>
          </a:solidFill>
          <a:ln>
            <a:solidFill>
              <a:schemeClr val="accent1"/>
            </a:solidFill>
          </a:ln>
        </p:spPr>
        <p:txBody>
          <a:bodyPr wrap="square" rtlCol="0">
            <a:spAutoFit/>
          </a:bodyPr>
          <a:lstStyle/>
          <a:p>
            <a:pPr algn="ctr"/>
            <a:r>
              <a:rPr lang="en-US" dirty="0" err="1" smtClean="0">
                <a:latin typeface="Aegyptus" panose="020405020508060A0203" pitchFamily="18" charset="0"/>
                <a:ea typeface="Aegyptus" panose="020405020508060A0203" pitchFamily="18" charset="0"/>
              </a:rPr>
              <a:t>Periodo</a:t>
            </a:r>
            <a:r>
              <a:rPr lang="en-US" dirty="0" smtClean="0">
                <a:latin typeface="Aegyptus" panose="020405020508060A0203" pitchFamily="18" charset="0"/>
                <a:ea typeface="Aegyptus" panose="020405020508060A0203" pitchFamily="18" charset="0"/>
              </a:rPr>
              <a:t> </a:t>
            </a:r>
            <a:r>
              <a:rPr lang="en-US" dirty="0" err="1" smtClean="0">
                <a:latin typeface="Aegyptus" panose="020405020508060A0203" pitchFamily="18" charset="0"/>
                <a:ea typeface="Aegyptus" panose="020405020508060A0203" pitchFamily="18" charset="0"/>
              </a:rPr>
              <a:t>romano</a:t>
            </a:r>
            <a:r>
              <a:rPr lang="en-US" dirty="0" smtClean="0">
                <a:latin typeface="Aegyptus" panose="020405020508060A0203" pitchFamily="18" charset="0"/>
                <a:ea typeface="Aegyptus" panose="020405020508060A0203" pitchFamily="18" charset="0"/>
              </a:rPr>
              <a:t> 63 </a:t>
            </a:r>
            <a:r>
              <a:rPr lang="en-US" dirty="0" err="1" smtClean="0">
                <a:latin typeface="Aegyptus" panose="020405020508060A0203" pitchFamily="18" charset="0"/>
                <a:ea typeface="Aegyptus" panose="020405020508060A0203" pitchFamily="18" charset="0"/>
              </a:rPr>
              <a:t>aC</a:t>
            </a:r>
            <a:r>
              <a:rPr lang="en-US" dirty="0" smtClean="0">
                <a:latin typeface="Aegyptus" panose="020405020508060A0203" pitchFamily="18" charset="0"/>
                <a:ea typeface="Aegyptus" panose="020405020508060A0203" pitchFamily="18" charset="0"/>
              </a:rPr>
              <a:t> a 70 </a:t>
            </a:r>
            <a:r>
              <a:rPr lang="en-US" dirty="0" err="1" smtClean="0">
                <a:latin typeface="Aegyptus" panose="020405020508060A0203" pitchFamily="18" charset="0"/>
                <a:ea typeface="Aegyptus" panose="020405020508060A0203" pitchFamily="18" charset="0"/>
              </a:rPr>
              <a:t>dC</a:t>
            </a:r>
            <a:r>
              <a:rPr lang="en-US" dirty="0" smtClean="0">
                <a:latin typeface="Aegyptus" panose="020405020508060A0203" pitchFamily="18" charset="0"/>
                <a:ea typeface="Aegyptus" panose="020405020508060A0203" pitchFamily="18" charset="0"/>
              </a:rPr>
              <a:t>++</a:t>
            </a:r>
            <a:endParaRPr lang="en-US" dirty="0">
              <a:latin typeface="Aegyptus" panose="020405020508060A0203" pitchFamily="18" charset="0"/>
              <a:ea typeface="Aegyptus" panose="020405020508060A0203" pitchFamily="18" charset="0"/>
            </a:endParaRPr>
          </a:p>
        </p:txBody>
      </p:sp>
      <p:sp>
        <p:nvSpPr>
          <p:cNvPr id="25" name="Rectangle 24"/>
          <p:cNvSpPr/>
          <p:nvPr/>
        </p:nvSpPr>
        <p:spPr>
          <a:xfrm>
            <a:off x="7193737" y="5191951"/>
            <a:ext cx="865629" cy="430887"/>
          </a:xfrm>
          <a:prstGeom prst="rect">
            <a:avLst/>
          </a:prstGeom>
          <a:solidFill>
            <a:srgbClr val="00B0F0">
              <a:alpha val="44000"/>
            </a:srgbClr>
          </a:solidFill>
          <a:ln>
            <a:solidFill>
              <a:schemeClr val="accent1"/>
            </a:solidFill>
          </a:ln>
        </p:spPr>
        <p:txBody>
          <a:bodyPr wrap="square" lIns="0" tIns="0" rIns="0" bIns="0" rtlCol="0">
            <a:spAutoFit/>
          </a:bodyPr>
          <a:lstStyle/>
          <a:p>
            <a:pPr algn="ctr"/>
            <a:r>
              <a:rPr lang="en-US" sz="1400" dirty="0" err="1" smtClean="0">
                <a:latin typeface="Aegyptus" panose="020405020508060A0203" pitchFamily="18" charset="0"/>
                <a:ea typeface="Aegyptus" panose="020405020508060A0203" pitchFamily="18" charset="0"/>
              </a:rPr>
              <a:t>Hasmoneo</a:t>
            </a:r>
            <a:r>
              <a:rPr lang="en-US" sz="1400" dirty="0" smtClean="0">
                <a:latin typeface="Aegyptus" panose="020405020508060A0203" pitchFamily="18" charset="0"/>
                <a:ea typeface="Aegyptus" panose="020405020508060A0203" pitchFamily="18" charset="0"/>
              </a:rPr>
              <a:t> 164-63 BC</a:t>
            </a:r>
            <a:endParaRPr lang="en-US" sz="1400" dirty="0">
              <a:latin typeface="Aegyptus" panose="020405020508060A0203" pitchFamily="18" charset="0"/>
              <a:ea typeface="Aegyptus" panose="020405020508060A0203" pitchFamily="18" charset="0"/>
            </a:endParaRPr>
          </a:p>
        </p:txBody>
      </p:sp>
      <p:sp>
        <p:nvSpPr>
          <p:cNvPr id="26" name="TextBox 25"/>
          <p:cNvSpPr txBox="1"/>
          <p:nvPr/>
        </p:nvSpPr>
        <p:spPr>
          <a:xfrm>
            <a:off x="1826683" y="713317"/>
            <a:ext cx="1380068" cy="230832"/>
          </a:xfrm>
          <a:prstGeom prst="rect">
            <a:avLst/>
          </a:prstGeom>
          <a:solidFill>
            <a:schemeClr val="bg1"/>
          </a:solidFill>
        </p:spPr>
        <p:txBody>
          <a:bodyPr wrap="square" rtlCol="0">
            <a:spAutoFit/>
          </a:bodyPr>
          <a:lstStyle/>
          <a:p>
            <a:r>
              <a:rPr lang="es-ES" sz="900" b="1" dirty="0" smtClean="0">
                <a:latin typeface="Arial Narrow" panose="020B0606020202030204" pitchFamily="34" charset="0"/>
                <a:cs typeface="Arial" panose="020B0604020202020204" pitchFamily="34" charset="0"/>
              </a:rPr>
              <a:t>Viviendo en tiendas</a:t>
            </a:r>
            <a:endParaRPr lang="en-US" sz="900" b="1" dirty="0">
              <a:latin typeface="Arial Narrow" panose="020B0606020202030204" pitchFamily="34" charset="0"/>
              <a:cs typeface="Arial" panose="020B0604020202020204" pitchFamily="34" charset="0"/>
            </a:endParaRPr>
          </a:p>
        </p:txBody>
      </p:sp>
      <p:sp>
        <p:nvSpPr>
          <p:cNvPr id="27" name="TextBox 26"/>
          <p:cNvSpPr txBox="1"/>
          <p:nvPr/>
        </p:nvSpPr>
        <p:spPr>
          <a:xfrm>
            <a:off x="2809613" y="2256846"/>
            <a:ext cx="1380068" cy="230832"/>
          </a:xfrm>
          <a:prstGeom prst="rect">
            <a:avLst/>
          </a:prstGeom>
          <a:solidFill>
            <a:schemeClr val="bg1"/>
          </a:solidFill>
        </p:spPr>
        <p:txBody>
          <a:bodyPr wrap="square" rtlCol="0">
            <a:spAutoFit/>
          </a:bodyPr>
          <a:lstStyle/>
          <a:p>
            <a:pPr algn="ctr"/>
            <a:r>
              <a:rPr lang="es-ES" sz="900" b="1" dirty="0" smtClean="0">
                <a:latin typeface="Arial Narrow" panose="020B0606020202030204" pitchFamily="34" charset="0"/>
                <a:cs typeface="Arial" panose="020B0604020202020204" pitchFamily="34" charset="0"/>
              </a:rPr>
              <a:t>Profetas y reyes</a:t>
            </a:r>
            <a:endParaRPr lang="en-US" sz="900" b="1" dirty="0">
              <a:latin typeface="Arial Narrow" panose="020B0606020202030204" pitchFamily="34" charset="0"/>
              <a:cs typeface="Arial" panose="020B0604020202020204" pitchFamily="34" charset="0"/>
            </a:endParaRPr>
          </a:p>
        </p:txBody>
      </p:sp>
      <p:sp>
        <p:nvSpPr>
          <p:cNvPr id="28" name="TextBox 27"/>
          <p:cNvSpPr txBox="1"/>
          <p:nvPr/>
        </p:nvSpPr>
        <p:spPr>
          <a:xfrm>
            <a:off x="1158613" y="4877142"/>
            <a:ext cx="1237453" cy="369332"/>
          </a:xfrm>
          <a:prstGeom prst="rect">
            <a:avLst/>
          </a:prstGeom>
          <a:solidFill>
            <a:schemeClr val="bg1"/>
          </a:solidFill>
        </p:spPr>
        <p:txBody>
          <a:bodyPr wrap="square" rtlCol="0">
            <a:spAutoFit/>
          </a:bodyPr>
          <a:lstStyle/>
          <a:p>
            <a:r>
              <a:rPr lang="es-ES" sz="900" dirty="0" smtClean="0">
                <a:latin typeface="Arial Narrow" panose="020B0606020202030204" pitchFamily="34" charset="0"/>
                <a:cs typeface="Arial" panose="020B0604020202020204" pitchFamily="34" charset="0"/>
              </a:rPr>
              <a:t>Todas las fechas son aproximadas.</a:t>
            </a:r>
            <a:endParaRPr lang="en-US" sz="900" dirty="0">
              <a:latin typeface="Arial Narrow" panose="020B0606020202030204" pitchFamily="34" charset="0"/>
              <a:cs typeface="Arial" panose="020B0604020202020204" pitchFamily="34" charset="0"/>
            </a:endParaRPr>
          </a:p>
        </p:txBody>
      </p:sp>
      <p:sp>
        <p:nvSpPr>
          <p:cNvPr id="29" name="TextBox 28"/>
          <p:cNvSpPr txBox="1"/>
          <p:nvPr/>
        </p:nvSpPr>
        <p:spPr>
          <a:xfrm>
            <a:off x="6719876" y="1555909"/>
            <a:ext cx="967858" cy="507831"/>
          </a:xfrm>
          <a:prstGeom prst="rect">
            <a:avLst/>
          </a:prstGeom>
          <a:solidFill>
            <a:schemeClr val="bg1"/>
          </a:solidFill>
        </p:spPr>
        <p:txBody>
          <a:bodyPr wrap="square" rtlCol="0">
            <a:spAutoFit/>
          </a:bodyPr>
          <a:lstStyle/>
          <a:p>
            <a:pPr algn="ctr"/>
            <a:r>
              <a:rPr lang="es-ES" sz="900" b="1" dirty="0" smtClean="0">
                <a:latin typeface="Arial Narrow" panose="020B0606020202030204" pitchFamily="34" charset="0"/>
                <a:cs typeface="Arial" panose="020B0604020202020204" pitchFamily="34" charset="0"/>
              </a:rPr>
              <a:t>Entrando en Egipto y saliendo de nuevo</a:t>
            </a:r>
            <a:endParaRPr lang="en-US" sz="900" b="1" dirty="0">
              <a:latin typeface="Arial Narrow" panose="020B0606020202030204" pitchFamily="34" charset="0"/>
              <a:cs typeface="Arial" panose="020B0604020202020204" pitchFamily="34" charset="0"/>
            </a:endParaRPr>
          </a:p>
        </p:txBody>
      </p:sp>
      <p:sp>
        <p:nvSpPr>
          <p:cNvPr id="30" name="TextBox 29"/>
          <p:cNvSpPr txBox="1"/>
          <p:nvPr/>
        </p:nvSpPr>
        <p:spPr>
          <a:xfrm>
            <a:off x="4856003" y="3914180"/>
            <a:ext cx="1380068" cy="230832"/>
          </a:xfrm>
          <a:prstGeom prst="rect">
            <a:avLst/>
          </a:prstGeom>
          <a:solidFill>
            <a:schemeClr val="bg1"/>
          </a:solidFill>
        </p:spPr>
        <p:txBody>
          <a:bodyPr wrap="square" rtlCol="0">
            <a:spAutoFit/>
          </a:bodyPr>
          <a:lstStyle/>
          <a:p>
            <a:pPr algn="ctr"/>
            <a:r>
              <a:rPr lang="es-ES" sz="900" b="1" dirty="0" smtClean="0">
                <a:latin typeface="Arial Narrow" panose="020B0606020202030204" pitchFamily="34" charset="0"/>
                <a:cs typeface="Arial" panose="020B0604020202020204" pitchFamily="34" charset="0"/>
              </a:rPr>
              <a:t>De regreso a la ciudad</a:t>
            </a:r>
            <a:endParaRPr lang="en-US" sz="900" b="1" dirty="0">
              <a:latin typeface="Arial Narrow" panose="020B0606020202030204" pitchFamily="34" charset="0"/>
              <a:cs typeface="Arial" panose="020B0604020202020204" pitchFamily="34" charset="0"/>
            </a:endParaRPr>
          </a:p>
        </p:txBody>
      </p:sp>
      <p:sp>
        <p:nvSpPr>
          <p:cNvPr id="31" name="TextBox 30"/>
          <p:cNvSpPr txBox="1"/>
          <p:nvPr/>
        </p:nvSpPr>
        <p:spPr>
          <a:xfrm>
            <a:off x="740833" y="980017"/>
            <a:ext cx="939800" cy="484748"/>
          </a:xfrm>
          <a:prstGeom prst="rect">
            <a:avLst/>
          </a:prstGeom>
          <a:solidFill>
            <a:schemeClr val="bg1">
              <a:lumMod val="85000"/>
            </a:schemeClr>
          </a:solidFill>
        </p:spPr>
        <p:txBody>
          <a:bodyPr wrap="square" rtlCol="0">
            <a:spAutoFit/>
          </a:bodyPr>
          <a:lstStyle/>
          <a:p>
            <a:r>
              <a:rPr lang="es-ES" sz="850" b="1" dirty="0" smtClean="0">
                <a:latin typeface="Arial Black" panose="020B0A04020102020204" pitchFamily="34" charset="0"/>
                <a:cs typeface="Arial" panose="020B0604020202020204" pitchFamily="34" charset="0"/>
              </a:rPr>
              <a:t>2090 </a:t>
            </a:r>
            <a:r>
              <a:rPr lang="es-ES" sz="850" b="1" dirty="0" err="1" smtClean="0">
                <a:latin typeface="Arial Black" panose="020B0A04020102020204" pitchFamily="34" charset="0"/>
                <a:cs typeface="Arial" panose="020B0604020202020204" pitchFamily="34" charset="0"/>
              </a:rPr>
              <a:t>aC</a:t>
            </a:r>
            <a:endParaRPr lang="es-ES" sz="850" b="1" dirty="0" smtClean="0">
              <a:latin typeface="Arial Black" panose="020B0A04020102020204" pitchFamily="34" charset="0"/>
              <a:cs typeface="Arial" panose="020B0604020202020204" pitchFamily="34" charset="0"/>
            </a:endParaRPr>
          </a:p>
          <a:p>
            <a:r>
              <a:rPr lang="es-ES" sz="850" b="1" dirty="0" smtClean="0">
                <a:latin typeface="Arial" panose="020B0604020202020204" pitchFamily="34" charset="0"/>
                <a:cs typeface="Arial" panose="020B0604020202020204" pitchFamily="34" charset="0"/>
              </a:rPr>
              <a:t>Abraham sale de </a:t>
            </a:r>
            <a:r>
              <a:rPr lang="es-ES" sz="850" b="1" dirty="0" err="1" smtClean="0">
                <a:latin typeface="Arial" panose="020B0604020202020204" pitchFamily="34" charset="0"/>
                <a:cs typeface="Arial" panose="020B0604020202020204" pitchFamily="34" charset="0"/>
              </a:rPr>
              <a:t>Ur</a:t>
            </a:r>
            <a:r>
              <a:rPr lang="es-ES" sz="850" b="1" dirty="0" smtClean="0">
                <a:latin typeface="Arial" panose="020B0604020202020204" pitchFamily="34" charset="0"/>
                <a:cs typeface="Arial" panose="020B0604020202020204" pitchFamily="34" charset="0"/>
              </a:rPr>
              <a:t>.</a:t>
            </a:r>
            <a:endParaRPr lang="en-US" sz="850" b="1" dirty="0">
              <a:latin typeface="Arial" panose="020B0604020202020204" pitchFamily="34" charset="0"/>
              <a:cs typeface="Arial" panose="020B0604020202020204" pitchFamily="34" charset="0"/>
            </a:endParaRPr>
          </a:p>
        </p:txBody>
      </p:sp>
      <p:sp>
        <p:nvSpPr>
          <p:cNvPr id="32" name="TextBox 31"/>
          <p:cNvSpPr txBox="1"/>
          <p:nvPr/>
        </p:nvSpPr>
        <p:spPr>
          <a:xfrm>
            <a:off x="1758949" y="980017"/>
            <a:ext cx="1050663" cy="484748"/>
          </a:xfrm>
          <a:prstGeom prst="rect">
            <a:avLst/>
          </a:prstGeom>
          <a:solidFill>
            <a:schemeClr val="bg1">
              <a:lumMod val="85000"/>
            </a:schemeClr>
          </a:solidFill>
        </p:spPr>
        <p:txBody>
          <a:bodyPr wrap="square" rtlCol="0">
            <a:spAutoFit/>
          </a:bodyPr>
          <a:lstStyle/>
          <a:p>
            <a:r>
              <a:rPr lang="es-ES" sz="850" b="1" dirty="0" smtClean="0">
                <a:latin typeface="Arial Black" panose="020B0A04020102020204" pitchFamily="34" charset="0"/>
                <a:cs typeface="Arial" panose="020B0604020202020204" pitchFamily="34" charset="0"/>
              </a:rPr>
              <a:t>1970 </a:t>
            </a:r>
            <a:r>
              <a:rPr lang="es-ES" sz="850" b="1" dirty="0" err="1" smtClean="0">
                <a:latin typeface="Arial Black" panose="020B0A04020102020204" pitchFamily="34" charset="0"/>
                <a:cs typeface="Arial" panose="020B0604020202020204" pitchFamily="34" charset="0"/>
              </a:rPr>
              <a:t>aC</a:t>
            </a:r>
            <a:endParaRPr lang="es-ES" sz="850" b="1" dirty="0" smtClean="0">
              <a:latin typeface="Arial Black" panose="020B0A04020102020204" pitchFamily="34" charset="0"/>
              <a:cs typeface="Arial" panose="020B0604020202020204" pitchFamily="34" charset="0"/>
            </a:endParaRPr>
          </a:p>
          <a:p>
            <a:r>
              <a:rPr lang="es-ES" sz="850" b="1" dirty="0" smtClean="0">
                <a:latin typeface="Arial" panose="020B0604020202020204" pitchFamily="34" charset="0"/>
                <a:cs typeface="Arial" panose="020B0604020202020204" pitchFamily="34" charset="0"/>
              </a:rPr>
              <a:t>Isaac nace a Abraham y Sara.</a:t>
            </a:r>
            <a:endParaRPr lang="en-US" sz="850" b="1" dirty="0">
              <a:latin typeface="Arial" panose="020B0604020202020204" pitchFamily="34" charset="0"/>
              <a:cs typeface="Arial" panose="020B0604020202020204" pitchFamily="34" charset="0"/>
            </a:endParaRPr>
          </a:p>
        </p:txBody>
      </p:sp>
      <p:sp>
        <p:nvSpPr>
          <p:cNvPr id="33" name="TextBox 32"/>
          <p:cNvSpPr txBox="1"/>
          <p:nvPr/>
        </p:nvSpPr>
        <p:spPr>
          <a:xfrm>
            <a:off x="2887928" y="980017"/>
            <a:ext cx="1121039" cy="615553"/>
          </a:xfrm>
          <a:prstGeom prst="rect">
            <a:avLst/>
          </a:prstGeom>
          <a:solidFill>
            <a:schemeClr val="bg1">
              <a:lumMod val="85000"/>
            </a:schemeClr>
          </a:solidFill>
        </p:spPr>
        <p:txBody>
          <a:bodyPr wrap="square" rtlCol="0">
            <a:spAutoFit/>
          </a:bodyPr>
          <a:lstStyle/>
          <a:p>
            <a:r>
              <a:rPr lang="es-ES" sz="850" b="1" dirty="0" smtClean="0">
                <a:latin typeface="Arial Black" panose="020B0A04020102020204" pitchFamily="34" charset="0"/>
                <a:cs typeface="Arial" panose="020B0604020202020204" pitchFamily="34" charset="0"/>
              </a:rPr>
              <a:t>1920 </a:t>
            </a:r>
            <a:r>
              <a:rPr lang="es-ES" sz="850" b="1" dirty="0" err="1" smtClean="0">
                <a:latin typeface="Arial Black" panose="020B0A04020102020204" pitchFamily="34" charset="0"/>
                <a:cs typeface="Arial" panose="020B0604020202020204" pitchFamily="34" charset="0"/>
              </a:rPr>
              <a:t>aC</a:t>
            </a:r>
            <a:endParaRPr lang="es-ES" sz="850" b="1" dirty="0" smtClean="0">
              <a:latin typeface="Arial Black" panose="020B0A04020102020204" pitchFamily="34" charset="0"/>
              <a:cs typeface="Arial" panose="020B0604020202020204" pitchFamily="34" charset="0"/>
            </a:endParaRPr>
          </a:p>
          <a:p>
            <a:r>
              <a:rPr lang="es-ES" sz="850" b="1" dirty="0" smtClean="0">
                <a:latin typeface="Arial" panose="020B0604020202020204" pitchFamily="34" charset="0"/>
                <a:cs typeface="Arial" panose="020B0604020202020204" pitchFamily="34" charset="0"/>
              </a:rPr>
              <a:t>Jacob se casa y tiene muchos hijos.</a:t>
            </a:r>
            <a:endParaRPr lang="en-US" sz="850" b="1" dirty="0">
              <a:latin typeface="Arial" panose="020B0604020202020204" pitchFamily="34" charset="0"/>
              <a:cs typeface="Arial" panose="020B0604020202020204" pitchFamily="34" charset="0"/>
            </a:endParaRPr>
          </a:p>
        </p:txBody>
      </p:sp>
      <p:sp>
        <p:nvSpPr>
          <p:cNvPr id="34" name="TextBox 33"/>
          <p:cNvSpPr txBox="1"/>
          <p:nvPr/>
        </p:nvSpPr>
        <p:spPr>
          <a:xfrm>
            <a:off x="4116915" y="977883"/>
            <a:ext cx="939800" cy="615553"/>
          </a:xfrm>
          <a:prstGeom prst="rect">
            <a:avLst/>
          </a:prstGeom>
          <a:solidFill>
            <a:schemeClr val="bg1">
              <a:lumMod val="85000"/>
            </a:schemeClr>
          </a:solidFill>
        </p:spPr>
        <p:txBody>
          <a:bodyPr wrap="square" rtlCol="0">
            <a:spAutoFit/>
          </a:bodyPr>
          <a:lstStyle/>
          <a:p>
            <a:r>
              <a:rPr lang="es-ES" sz="850" b="1" dirty="0" smtClean="0">
                <a:latin typeface="Arial Black" panose="020B0A04020102020204" pitchFamily="34" charset="0"/>
                <a:cs typeface="Arial" panose="020B0604020202020204" pitchFamily="34" charset="0"/>
              </a:rPr>
              <a:t>1875 </a:t>
            </a:r>
            <a:r>
              <a:rPr lang="es-ES" sz="850" b="1" dirty="0" err="1" smtClean="0">
                <a:latin typeface="Arial Black" panose="020B0A04020102020204" pitchFamily="34" charset="0"/>
                <a:cs typeface="Arial" panose="020B0604020202020204" pitchFamily="34" charset="0"/>
              </a:rPr>
              <a:t>aC</a:t>
            </a:r>
            <a:endParaRPr lang="es-ES" sz="850" b="1" dirty="0" smtClean="0">
              <a:latin typeface="Arial Black" panose="020B0A04020102020204" pitchFamily="34" charset="0"/>
              <a:cs typeface="Arial" panose="020B0604020202020204" pitchFamily="34" charset="0"/>
            </a:endParaRPr>
          </a:p>
          <a:p>
            <a:r>
              <a:rPr lang="es-ES" sz="850" b="1" dirty="0" smtClean="0">
                <a:latin typeface="Arial" panose="020B0604020202020204" pitchFamily="34" charset="0"/>
                <a:cs typeface="Arial" panose="020B0604020202020204" pitchFamily="34" charset="0"/>
              </a:rPr>
              <a:t>La familia de Jacob se muda a Egipto</a:t>
            </a:r>
            <a:endParaRPr lang="en-US" sz="850" b="1" dirty="0">
              <a:latin typeface="Arial" panose="020B0604020202020204" pitchFamily="34" charset="0"/>
              <a:cs typeface="Arial" panose="020B0604020202020204" pitchFamily="34" charset="0"/>
            </a:endParaRPr>
          </a:p>
        </p:txBody>
      </p:sp>
      <p:sp>
        <p:nvSpPr>
          <p:cNvPr id="35" name="TextBox 34"/>
          <p:cNvSpPr txBox="1"/>
          <p:nvPr/>
        </p:nvSpPr>
        <p:spPr>
          <a:xfrm>
            <a:off x="5228341" y="1003069"/>
            <a:ext cx="878764" cy="615553"/>
          </a:xfrm>
          <a:prstGeom prst="rect">
            <a:avLst/>
          </a:prstGeom>
          <a:solidFill>
            <a:schemeClr val="bg1">
              <a:lumMod val="85000"/>
            </a:schemeClr>
          </a:solidFill>
        </p:spPr>
        <p:txBody>
          <a:bodyPr wrap="square" rtlCol="0">
            <a:spAutoFit/>
          </a:bodyPr>
          <a:lstStyle/>
          <a:p>
            <a:r>
              <a:rPr lang="es-ES" sz="850" b="1" dirty="0" smtClean="0">
                <a:latin typeface="Arial Black" panose="020B0A04020102020204" pitchFamily="34" charset="0"/>
                <a:cs typeface="Arial" panose="020B0604020202020204" pitchFamily="34" charset="0"/>
              </a:rPr>
              <a:t>1700 </a:t>
            </a:r>
            <a:r>
              <a:rPr lang="es-ES" sz="850" b="1" dirty="0" err="1" smtClean="0">
                <a:latin typeface="Arial Black" panose="020B0A04020102020204" pitchFamily="34" charset="0"/>
                <a:cs typeface="Arial" panose="020B0604020202020204" pitchFamily="34" charset="0"/>
              </a:rPr>
              <a:t>aC</a:t>
            </a:r>
            <a:endParaRPr lang="es-ES" sz="850" b="1" dirty="0" smtClean="0">
              <a:latin typeface="Arial Black" panose="020B0A04020102020204" pitchFamily="34" charset="0"/>
              <a:cs typeface="Arial" panose="020B0604020202020204" pitchFamily="34" charset="0"/>
            </a:endParaRPr>
          </a:p>
          <a:p>
            <a:r>
              <a:rPr lang="es-ES" sz="850" b="1" dirty="0" smtClean="0">
                <a:latin typeface="Arial" panose="020B0604020202020204" pitchFamily="34" charset="0"/>
                <a:cs typeface="Arial" panose="020B0604020202020204" pitchFamily="34" charset="0"/>
              </a:rPr>
              <a:t>Los israelitas son esclavos en Egipto</a:t>
            </a:r>
            <a:endParaRPr lang="en-US" sz="850" b="1" dirty="0">
              <a:latin typeface="Arial" panose="020B0604020202020204" pitchFamily="34" charset="0"/>
              <a:cs typeface="Arial" panose="020B0604020202020204" pitchFamily="34" charset="0"/>
            </a:endParaRPr>
          </a:p>
        </p:txBody>
      </p:sp>
      <p:sp>
        <p:nvSpPr>
          <p:cNvPr id="36" name="TextBox 35"/>
          <p:cNvSpPr txBox="1"/>
          <p:nvPr/>
        </p:nvSpPr>
        <p:spPr>
          <a:xfrm>
            <a:off x="5987223" y="1603572"/>
            <a:ext cx="680277" cy="877163"/>
          </a:xfrm>
          <a:prstGeom prst="rect">
            <a:avLst/>
          </a:prstGeom>
          <a:solidFill>
            <a:schemeClr val="bg1">
              <a:lumMod val="85000"/>
            </a:schemeClr>
          </a:solidFill>
        </p:spPr>
        <p:txBody>
          <a:bodyPr wrap="square" rtlCol="0">
            <a:spAutoFit/>
          </a:bodyPr>
          <a:lstStyle/>
          <a:p>
            <a:r>
              <a:rPr lang="es-ES" sz="850" b="1" dirty="0" smtClean="0">
                <a:latin typeface="Arial Black" panose="020B0A04020102020204" pitchFamily="34" charset="0"/>
                <a:cs typeface="Arial" panose="020B0604020202020204" pitchFamily="34" charset="0"/>
              </a:rPr>
              <a:t>1446 </a:t>
            </a:r>
            <a:r>
              <a:rPr lang="es-ES" sz="850" b="1" dirty="0" err="1" smtClean="0">
                <a:latin typeface="Arial Black" panose="020B0A04020102020204" pitchFamily="34" charset="0"/>
                <a:cs typeface="Arial" panose="020B0604020202020204" pitchFamily="34" charset="0"/>
              </a:rPr>
              <a:t>aC</a:t>
            </a:r>
            <a:endParaRPr lang="es-ES" sz="850" b="1" dirty="0" smtClean="0">
              <a:latin typeface="Arial Black" panose="020B0A04020102020204" pitchFamily="34" charset="0"/>
              <a:cs typeface="Arial" panose="020B0604020202020204" pitchFamily="34" charset="0"/>
            </a:endParaRPr>
          </a:p>
          <a:p>
            <a:r>
              <a:rPr lang="es-ES" sz="850" b="1" dirty="0" smtClean="0">
                <a:latin typeface="Arial" panose="020B0604020202020204" pitchFamily="34" charset="0"/>
                <a:cs typeface="Arial" panose="020B0604020202020204" pitchFamily="34" charset="0"/>
              </a:rPr>
              <a:t>Moisés saca a los israelitas de Egipto</a:t>
            </a:r>
            <a:endParaRPr lang="en-US" sz="850" b="1" dirty="0">
              <a:latin typeface="Arial" panose="020B0604020202020204" pitchFamily="34" charset="0"/>
              <a:cs typeface="Arial" panose="020B0604020202020204" pitchFamily="34" charset="0"/>
            </a:endParaRPr>
          </a:p>
        </p:txBody>
      </p:sp>
      <p:sp>
        <p:nvSpPr>
          <p:cNvPr id="37" name="TextBox 36"/>
          <p:cNvSpPr txBox="1"/>
          <p:nvPr/>
        </p:nvSpPr>
        <p:spPr>
          <a:xfrm>
            <a:off x="5039781" y="2561707"/>
            <a:ext cx="1212852" cy="484748"/>
          </a:xfrm>
          <a:prstGeom prst="rect">
            <a:avLst/>
          </a:prstGeom>
          <a:solidFill>
            <a:schemeClr val="bg1">
              <a:lumMod val="85000"/>
            </a:schemeClr>
          </a:solidFill>
        </p:spPr>
        <p:txBody>
          <a:bodyPr wrap="square" rtlCol="0">
            <a:spAutoFit/>
          </a:bodyPr>
          <a:lstStyle/>
          <a:p>
            <a:r>
              <a:rPr lang="es-ES" sz="850" b="1" dirty="0" smtClean="0">
                <a:latin typeface="Arial Black" panose="020B0A04020102020204" pitchFamily="34" charset="0"/>
                <a:cs typeface="Arial" panose="020B0604020202020204" pitchFamily="34" charset="0"/>
              </a:rPr>
              <a:t>1445 </a:t>
            </a:r>
            <a:r>
              <a:rPr lang="es-ES" sz="850" b="1" dirty="0" err="1" smtClean="0">
                <a:latin typeface="Arial Black" panose="020B0A04020102020204" pitchFamily="34" charset="0"/>
                <a:cs typeface="Arial" panose="020B0604020202020204" pitchFamily="34" charset="0"/>
              </a:rPr>
              <a:t>aC</a:t>
            </a:r>
            <a:endParaRPr lang="es-ES" sz="850" b="1" dirty="0" smtClean="0">
              <a:latin typeface="Arial Black" panose="020B0A04020102020204" pitchFamily="34" charset="0"/>
              <a:cs typeface="Arial" panose="020B0604020202020204" pitchFamily="34" charset="0"/>
            </a:endParaRPr>
          </a:p>
          <a:p>
            <a:r>
              <a:rPr lang="es-ES" sz="850" b="1" dirty="0" smtClean="0">
                <a:latin typeface="Arial" panose="020B0604020202020204" pitchFamily="34" charset="0"/>
                <a:cs typeface="Arial" panose="020B0604020202020204" pitchFamily="34" charset="0"/>
              </a:rPr>
              <a:t>Moisés recibe los Diez Mandamientos</a:t>
            </a:r>
            <a:endParaRPr lang="en-US" sz="850" b="1" dirty="0">
              <a:latin typeface="Arial" panose="020B0604020202020204" pitchFamily="34" charset="0"/>
              <a:cs typeface="Arial" panose="020B0604020202020204" pitchFamily="34" charset="0"/>
            </a:endParaRPr>
          </a:p>
        </p:txBody>
      </p:sp>
      <p:sp>
        <p:nvSpPr>
          <p:cNvPr id="38" name="TextBox 37"/>
          <p:cNvSpPr txBox="1"/>
          <p:nvPr/>
        </p:nvSpPr>
        <p:spPr>
          <a:xfrm>
            <a:off x="3832299" y="2558835"/>
            <a:ext cx="1142212" cy="615553"/>
          </a:xfrm>
          <a:prstGeom prst="rect">
            <a:avLst/>
          </a:prstGeom>
          <a:solidFill>
            <a:schemeClr val="bg1">
              <a:lumMod val="85000"/>
            </a:schemeClr>
          </a:solidFill>
        </p:spPr>
        <p:txBody>
          <a:bodyPr wrap="square" rtlCol="0">
            <a:spAutoFit/>
          </a:bodyPr>
          <a:lstStyle/>
          <a:p>
            <a:r>
              <a:rPr lang="es-ES" sz="850" b="1" dirty="0" smtClean="0">
                <a:latin typeface="Arial Black" panose="020B0A04020102020204" pitchFamily="34" charset="0"/>
                <a:cs typeface="Arial" panose="020B0604020202020204" pitchFamily="34" charset="0"/>
              </a:rPr>
              <a:t>1400 </a:t>
            </a:r>
            <a:r>
              <a:rPr lang="es-ES" sz="850" b="1" dirty="0" err="1" smtClean="0">
                <a:latin typeface="Arial Black" panose="020B0A04020102020204" pitchFamily="34" charset="0"/>
                <a:cs typeface="Arial" panose="020B0604020202020204" pitchFamily="34" charset="0"/>
              </a:rPr>
              <a:t>aC</a:t>
            </a:r>
            <a:endParaRPr lang="es-ES" sz="850" b="1" dirty="0" smtClean="0">
              <a:latin typeface="Arial Black" panose="020B0A04020102020204" pitchFamily="34" charset="0"/>
              <a:cs typeface="Arial" panose="020B0604020202020204" pitchFamily="34" charset="0"/>
            </a:endParaRPr>
          </a:p>
          <a:p>
            <a:r>
              <a:rPr lang="es-ES" sz="850" b="1" dirty="0" smtClean="0">
                <a:latin typeface="Arial" panose="020B0604020202020204" pitchFamily="34" charset="0"/>
                <a:cs typeface="Arial" panose="020B0604020202020204" pitchFamily="34" charset="0"/>
              </a:rPr>
              <a:t>Los israelitas entran la tierra prometida</a:t>
            </a:r>
            <a:endParaRPr lang="en-US" sz="850" b="1" dirty="0">
              <a:latin typeface="Arial" panose="020B0604020202020204" pitchFamily="34" charset="0"/>
              <a:cs typeface="Arial" panose="020B0604020202020204" pitchFamily="34" charset="0"/>
            </a:endParaRPr>
          </a:p>
        </p:txBody>
      </p:sp>
      <p:sp>
        <p:nvSpPr>
          <p:cNvPr id="39" name="TextBox 38"/>
          <p:cNvSpPr txBox="1"/>
          <p:nvPr/>
        </p:nvSpPr>
        <p:spPr>
          <a:xfrm>
            <a:off x="2961685" y="2563174"/>
            <a:ext cx="835615" cy="484748"/>
          </a:xfrm>
          <a:prstGeom prst="rect">
            <a:avLst/>
          </a:prstGeom>
          <a:solidFill>
            <a:schemeClr val="bg1">
              <a:lumMod val="85000"/>
            </a:schemeClr>
          </a:solidFill>
        </p:spPr>
        <p:txBody>
          <a:bodyPr wrap="square" rtlCol="0">
            <a:spAutoFit/>
          </a:bodyPr>
          <a:lstStyle/>
          <a:p>
            <a:r>
              <a:rPr lang="es-ES" sz="850" b="1" dirty="0" smtClean="0">
                <a:latin typeface="Arial Black" panose="020B0A04020102020204" pitchFamily="34" charset="0"/>
                <a:cs typeface="Arial" panose="020B0604020202020204" pitchFamily="34" charset="0"/>
              </a:rPr>
              <a:t>1011 </a:t>
            </a:r>
            <a:r>
              <a:rPr lang="es-ES" sz="850" b="1" dirty="0" err="1" smtClean="0">
                <a:latin typeface="Arial Black" panose="020B0A04020102020204" pitchFamily="34" charset="0"/>
                <a:cs typeface="Arial" panose="020B0604020202020204" pitchFamily="34" charset="0"/>
              </a:rPr>
              <a:t>aC</a:t>
            </a:r>
            <a:endParaRPr lang="es-ES" sz="850" b="1" dirty="0" smtClean="0">
              <a:latin typeface="Arial Black" panose="020B0A04020102020204" pitchFamily="34" charset="0"/>
              <a:cs typeface="Arial" panose="020B0604020202020204" pitchFamily="34" charset="0"/>
            </a:endParaRPr>
          </a:p>
          <a:p>
            <a:r>
              <a:rPr lang="es-ES" sz="850" b="1" dirty="0" smtClean="0">
                <a:latin typeface="Arial" panose="020B0604020202020204" pitchFamily="34" charset="0"/>
                <a:cs typeface="Arial" panose="020B0604020202020204" pitchFamily="34" charset="0"/>
              </a:rPr>
              <a:t>David llega a ser rey.</a:t>
            </a:r>
            <a:endParaRPr lang="en-US" sz="850" b="1" dirty="0">
              <a:latin typeface="Arial" panose="020B0604020202020204" pitchFamily="34" charset="0"/>
              <a:cs typeface="Arial" panose="020B0604020202020204" pitchFamily="34" charset="0"/>
            </a:endParaRPr>
          </a:p>
        </p:txBody>
      </p:sp>
      <p:sp>
        <p:nvSpPr>
          <p:cNvPr id="40" name="TextBox 39"/>
          <p:cNvSpPr txBox="1"/>
          <p:nvPr/>
        </p:nvSpPr>
        <p:spPr>
          <a:xfrm>
            <a:off x="1978258" y="2563174"/>
            <a:ext cx="948428" cy="615553"/>
          </a:xfrm>
          <a:prstGeom prst="rect">
            <a:avLst/>
          </a:prstGeom>
          <a:solidFill>
            <a:schemeClr val="bg1">
              <a:lumMod val="85000"/>
            </a:schemeClr>
          </a:solidFill>
        </p:spPr>
        <p:txBody>
          <a:bodyPr wrap="square" rtlCol="0">
            <a:spAutoFit/>
          </a:bodyPr>
          <a:lstStyle/>
          <a:p>
            <a:r>
              <a:rPr lang="es-ES" sz="850" b="1" dirty="0" smtClean="0">
                <a:latin typeface="Arial Black" panose="020B0A04020102020204" pitchFamily="34" charset="0"/>
                <a:cs typeface="Arial" panose="020B0604020202020204" pitchFamily="34" charset="0"/>
              </a:rPr>
              <a:t>960 </a:t>
            </a:r>
            <a:r>
              <a:rPr lang="es-ES" sz="850" b="1" dirty="0" err="1" smtClean="0">
                <a:latin typeface="Arial Black" panose="020B0A04020102020204" pitchFamily="34" charset="0"/>
                <a:cs typeface="Arial" panose="020B0604020202020204" pitchFamily="34" charset="0"/>
              </a:rPr>
              <a:t>aC</a:t>
            </a:r>
            <a:endParaRPr lang="es-ES" sz="850" b="1" dirty="0" smtClean="0">
              <a:latin typeface="Arial Black" panose="020B0A04020102020204" pitchFamily="34" charset="0"/>
              <a:cs typeface="Arial" panose="020B0604020202020204" pitchFamily="34" charset="0"/>
            </a:endParaRPr>
          </a:p>
          <a:p>
            <a:r>
              <a:rPr lang="es-ES" sz="850" b="1" dirty="0" smtClean="0">
                <a:latin typeface="Arial" panose="020B0604020202020204" pitchFamily="34" charset="0"/>
                <a:cs typeface="Arial" panose="020B0604020202020204" pitchFamily="34" charset="0"/>
              </a:rPr>
              <a:t>Salomón construye el templo.</a:t>
            </a:r>
            <a:endParaRPr lang="en-US" sz="850" b="1" dirty="0">
              <a:latin typeface="Arial" panose="020B0604020202020204" pitchFamily="34" charset="0"/>
              <a:cs typeface="Arial" panose="020B0604020202020204" pitchFamily="34" charset="0"/>
            </a:endParaRPr>
          </a:p>
        </p:txBody>
      </p:sp>
      <p:sp>
        <p:nvSpPr>
          <p:cNvPr id="41" name="TextBox 40"/>
          <p:cNvSpPr txBox="1"/>
          <p:nvPr/>
        </p:nvSpPr>
        <p:spPr>
          <a:xfrm>
            <a:off x="1355775" y="2677123"/>
            <a:ext cx="514856" cy="353943"/>
          </a:xfrm>
          <a:prstGeom prst="rect">
            <a:avLst/>
          </a:prstGeom>
          <a:solidFill>
            <a:schemeClr val="bg1">
              <a:lumMod val="85000"/>
            </a:schemeClr>
          </a:solidFill>
        </p:spPr>
        <p:txBody>
          <a:bodyPr wrap="square" rtlCol="0">
            <a:spAutoFit/>
          </a:bodyPr>
          <a:lstStyle/>
          <a:p>
            <a:pPr algn="ctr"/>
            <a:r>
              <a:rPr lang="es-ES" sz="850" dirty="0" smtClean="0">
                <a:latin typeface="Arial Narrow" panose="020B0606020202030204" pitchFamily="34" charset="0"/>
                <a:cs typeface="Arial" panose="020B0604020202020204" pitchFamily="34" charset="0"/>
              </a:rPr>
              <a:t>Reino dividido</a:t>
            </a:r>
            <a:endParaRPr lang="en-US" sz="850" dirty="0">
              <a:latin typeface="Arial Narrow" panose="020B0606020202030204" pitchFamily="34" charset="0"/>
              <a:cs typeface="Arial" panose="020B0604020202020204" pitchFamily="34" charset="0"/>
            </a:endParaRPr>
          </a:p>
        </p:txBody>
      </p:sp>
      <p:sp>
        <p:nvSpPr>
          <p:cNvPr id="42" name="TextBox 41"/>
          <p:cNvSpPr txBox="1"/>
          <p:nvPr/>
        </p:nvSpPr>
        <p:spPr>
          <a:xfrm>
            <a:off x="882650" y="3081757"/>
            <a:ext cx="692150" cy="1007968"/>
          </a:xfrm>
          <a:prstGeom prst="rect">
            <a:avLst/>
          </a:prstGeom>
          <a:solidFill>
            <a:schemeClr val="bg1">
              <a:lumMod val="85000"/>
            </a:schemeClr>
          </a:solidFill>
        </p:spPr>
        <p:txBody>
          <a:bodyPr wrap="square" rtlCol="0">
            <a:spAutoFit/>
          </a:bodyPr>
          <a:lstStyle/>
          <a:p>
            <a:r>
              <a:rPr lang="es-ES" sz="850" b="1" dirty="0" smtClean="0">
                <a:latin typeface="Arial Black" panose="020B0A04020102020204" pitchFamily="34" charset="0"/>
                <a:cs typeface="Arial" panose="020B0604020202020204" pitchFamily="34" charset="0"/>
              </a:rPr>
              <a:t>605 </a:t>
            </a:r>
            <a:r>
              <a:rPr lang="es-ES" sz="850" b="1" dirty="0" err="1" smtClean="0">
                <a:latin typeface="Arial Black" panose="020B0A04020102020204" pitchFamily="34" charset="0"/>
                <a:cs typeface="Arial" panose="020B0604020202020204" pitchFamily="34" charset="0"/>
              </a:rPr>
              <a:t>aC</a:t>
            </a:r>
            <a:endParaRPr lang="es-ES" sz="850" b="1" dirty="0" smtClean="0">
              <a:latin typeface="Arial Black" panose="020B0A04020102020204" pitchFamily="34" charset="0"/>
              <a:cs typeface="Arial" panose="020B0604020202020204" pitchFamily="34" charset="0"/>
            </a:endParaRPr>
          </a:p>
          <a:p>
            <a:r>
              <a:rPr lang="es-ES" sz="850" b="1" dirty="0" smtClean="0">
                <a:latin typeface="Arial" panose="020B0604020202020204" pitchFamily="34" charset="0"/>
                <a:cs typeface="Arial" panose="020B0604020202020204" pitchFamily="34" charset="0"/>
              </a:rPr>
              <a:t>Jerusalén es tomada y cautivos son llevados</a:t>
            </a:r>
            <a:endParaRPr lang="en-US" sz="850" b="1" dirty="0">
              <a:latin typeface="Arial" panose="020B0604020202020204" pitchFamily="34" charset="0"/>
              <a:cs typeface="Arial" panose="020B0604020202020204" pitchFamily="34" charset="0"/>
            </a:endParaRPr>
          </a:p>
        </p:txBody>
      </p:sp>
      <p:sp>
        <p:nvSpPr>
          <p:cNvPr id="43" name="TextBox 42"/>
          <p:cNvSpPr txBox="1"/>
          <p:nvPr/>
        </p:nvSpPr>
        <p:spPr>
          <a:xfrm>
            <a:off x="120650" y="4205288"/>
            <a:ext cx="695325" cy="369332"/>
          </a:xfrm>
          <a:prstGeom prst="rect">
            <a:avLst/>
          </a:prstGeom>
          <a:solidFill>
            <a:schemeClr val="bg1"/>
          </a:solidFill>
        </p:spPr>
        <p:txBody>
          <a:bodyPr wrap="square" rtlCol="0">
            <a:spAutoFit/>
          </a:bodyPr>
          <a:lstStyle/>
          <a:p>
            <a:pPr algn="ctr"/>
            <a:r>
              <a:rPr lang="es-ES" sz="900" b="1" dirty="0" smtClean="0">
                <a:latin typeface="Arial Narrow" panose="020B0606020202030204" pitchFamily="34" charset="0"/>
                <a:cs typeface="Arial" panose="020B0604020202020204" pitchFamily="34" charset="0"/>
              </a:rPr>
              <a:t>Lejos de casa</a:t>
            </a:r>
            <a:endParaRPr lang="en-US" sz="900" b="1" dirty="0">
              <a:latin typeface="Arial Narrow" panose="020B0606020202030204" pitchFamily="34" charset="0"/>
              <a:cs typeface="Arial" panose="020B0604020202020204" pitchFamily="34" charset="0"/>
            </a:endParaRPr>
          </a:p>
        </p:txBody>
      </p:sp>
      <p:sp>
        <p:nvSpPr>
          <p:cNvPr id="44" name="TextBox 43"/>
          <p:cNvSpPr txBox="1"/>
          <p:nvPr/>
        </p:nvSpPr>
        <p:spPr>
          <a:xfrm>
            <a:off x="1188754" y="4156962"/>
            <a:ext cx="1363754" cy="615553"/>
          </a:xfrm>
          <a:prstGeom prst="rect">
            <a:avLst/>
          </a:prstGeom>
          <a:solidFill>
            <a:schemeClr val="bg1">
              <a:lumMod val="85000"/>
            </a:schemeClr>
          </a:solidFill>
        </p:spPr>
        <p:txBody>
          <a:bodyPr wrap="square" rtlCol="0">
            <a:spAutoFit/>
          </a:bodyPr>
          <a:lstStyle/>
          <a:p>
            <a:r>
              <a:rPr lang="es-ES" sz="850" b="1" dirty="0" smtClean="0">
                <a:latin typeface="Arial Black" panose="020B0A04020102020204" pitchFamily="34" charset="0"/>
                <a:cs typeface="Arial" panose="020B0604020202020204" pitchFamily="34" charset="0"/>
              </a:rPr>
              <a:t>586 </a:t>
            </a:r>
            <a:r>
              <a:rPr lang="es-ES" sz="850" b="1" dirty="0" err="1" smtClean="0">
                <a:latin typeface="Arial Black" panose="020B0A04020102020204" pitchFamily="34" charset="0"/>
                <a:cs typeface="Arial" panose="020B0604020202020204" pitchFamily="34" charset="0"/>
              </a:rPr>
              <a:t>aC</a:t>
            </a:r>
            <a:endParaRPr lang="es-ES" sz="850" b="1" dirty="0" smtClean="0">
              <a:latin typeface="Arial Black" panose="020B0A04020102020204" pitchFamily="34" charset="0"/>
              <a:cs typeface="Arial" panose="020B0604020202020204" pitchFamily="34" charset="0"/>
            </a:endParaRPr>
          </a:p>
          <a:p>
            <a:r>
              <a:rPr lang="es-ES" sz="850" b="1" dirty="0" smtClean="0">
                <a:latin typeface="Arial" panose="020B0604020202020204" pitchFamily="34" charset="0"/>
                <a:cs typeface="Arial" panose="020B0604020202020204" pitchFamily="34" charset="0"/>
              </a:rPr>
              <a:t>Jerusalén, el templo, y los muros de la ciudad son destruidos.  </a:t>
            </a:r>
            <a:endParaRPr lang="en-US" sz="850" b="1" dirty="0">
              <a:latin typeface="Arial" panose="020B0604020202020204" pitchFamily="34" charset="0"/>
              <a:cs typeface="Arial" panose="020B0604020202020204" pitchFamily="34" charset="0"/>
            </a:endParaRPr>
          </a:p>
        </p:txBody>
      </p:sp>
      <p:sp>
        <p:nvSpPr>
          <p:cNvPr id="45" name="TextBox 44"/>
          <p:cNvSpPr txBox="1"/>
          <p:nvPr/>
        </p:nvSpPr>
        <p:spPr>
          <a:xfrm>
            <a:off x="2568370" y="4156962"/>
            <a:ext cx="1047955" cy="615553"/>
          </a:xfrm>
          <a:prstGeom prst="rect">
            <a:avLst/>
          </a:prstGeom>
          <a:solidFill>
            <a:schemeClr val="bg1">
              <a:lumMod val="85000"/>
            </a:schemeClr>
          </a:solidFill>
        </p:spPr>
        <p:txBody>
          <a:bodyPr wrap="square" rtlCol="0">
            <a:spAutoFit/>
          </a:bodyPr>
          <a:lstStyle/>
          <a:p>
            <a:r>
              <a:rPr lang="es-ES" sz="850" b="1" dirty="0" smtClean="0">
                <a:latin typeface="Arial Black" panose="020B0A04020102020204" pitchFamily="34" charset="0"/>
                <a:cs typeface="Arial" panose="020B0604020202020204" pitchFamily="34" charset="0"/>
              </a:rPr>
              <a:t>538 </a:t>
            </a:r>
            <a:r>
              <a:rPr lang="es-ES" sz="850" b="1" dirty="0" err="1" smtClean="0">
                <a:latin typeface="Arial Black" panose="020B0A04020102020204" pitchFamily="34" charset="0"/>
                <a:cs typeface="Arial" panose="020B0604020202020204" pitchFamily="34" charset="0"/>
              </a:rPr>
              <a:t>aC</a:t>
            </a:r>
            <a:endParaRPr lang="es-ES" sz="850" b="1" dirty="0" smtClean="0">
              <a:latin typeface="Arial Black" panose="020B0A04020102020204" pitchFamily="34" charset="0"/>
              <a:cs typeface="Arial" panose="020B0604020202020204" pitchFamily="34" charset="0"/>
            </a:endParaRPr>
          </a:p>
          <a:p>
            <a:r>
              <a:rPr lang="es-ES" sz="850" b="1" dirty="0" smtClean="0">
                <a:latin typeface="Arial" panose="020B0604020202020204" pitchFamily="34" charset="0"/>
                <a:cs typeface="Arial" panose="020B0604020202020204" pitchFamily="34" charset="0"/>
              </a:rPr>
              <a:t>El primer grupo de judíos vuelve a Jerusalén.</a:t>
            </a:r>
            <a:endParaRPr lang="en-US" sz="850" b="1" dirty="0">
              <a:latin typeface="Arial" panose="020B0604020202020204" pitchFamily="34" charset="0"/>
              <a:cs typeface="Arial" panose="020B0604020202020204" pitchFamily="34" charset="0"/>
            </a:endParaRPr>
          </a:p>
        </p:txBody>
      </p:sp>
      <p:sp>
        <p:nvSpPr>
          <p:cNvPr id="46" name="TextBox 45"/>
          <p:cNvSpPr txBox="1"/>
          <p:nvPr/>
        </p:nvSpPr>
        <p:spPr>
          <a:xfrm>
            <a:off x="3676027" y="4151475"/>
            <a:ext cx="883541" cy="615553"/>
          </a:xfrm>
          <a:prstGeom prst="rect">
            <a:avLst/>
          </a:prstGeom>
          <a:solidFill>
            <a:schemeClr val="bg1">
              <a:lumMod val="85000"/>
            </a:schemeClr>
          </a:solidFill>
        </p:spPr>
        <p:txBody>
          <a:bodyPr wrap="square" rtlCol="0">
            <a:spAutoFit/>
          </a:bodyPr>
          <a:lstStyle/>
          <a:p>
            <a:r>
              <a:rPr lang="es-ES" sz="850" b="1" dirty="0" smtClean="0">
                <a:latin typeface="Arial Black" panose="020B0A04020102020204" pitchFamily="34" charset="0"/>
                <a:cs typeface="Arial" panose="020B0604020202020204" pitchFamily="34" charset="0"/>
              </a:rPr>
              <a:t>516 </a:t>
            </a:r>
            <a:r>
              <a:rPr lang="es-ES" sz="850" b="1" dirty="0" err="1" smtClean="0">
                <a:latin typeface="Arial Black" panose="020B0A04020102020204" pitchFamily="34" charset="0"/>
                <a:cs typeface="Arial" panose="020B0604020202020204" pitchFamily="34" charset="0"/>
              </a:rPr>
              <a:t>aC</a:t>
            </a:r>
            <a:endParaRPr lang="es-ES" sz="850" b="1" dirty="0" smtClean="0">
              <a:latin typeface="Arial Black" panose="020B0A04020102020204" pitchFamily="34" charset="0"/>
              <a:cs typeface="Arial" panose="020B0604020202020204" pitchFamily="34" charset="0"/>
            </a:endParaRPr>
          </a:p>
          <a:p>
            <a:r>
              <a:rPr lang="es-ES" sz="850" b="1" dirty="0" smtClean="0">
                <a:latin typeface="Arial" panose="020B0604020202020204" pitchFamily="34" charset="0"/>
                <a:cs typeface="Arial" panose="020B0604020202020204" pitchFamily="34" charset="0"/>
              </a:rPr>
              <a:t>El segundo templo se construye.</a:t>
            </a:r>
            <a:endParaRPr lang="en-US" sz="850" b="1" dirty="0">
              <a:latin typeface="Arial" panose="020B0604020202020204" pitchFamily="34" charset="0"/>
              <a:cs typeface="Arial" panose="020B0604020202020204" pitchFamily="34" charset="0"/>
            </a:endParaRPr>
          </a:p>
        </p:txBody>
      </p:sp>
      <p:sp>
        <p:nvSpPr>
          <p:cNvPr id="47" name="TextBox 46"/>
          <p:cNvSpPr txBox="1"/>
          <p:nvPr/>
        </p:nvSpPr>
        <p:spPr>
          <a:xfrm>
            <a:off x="4601817" y="4155584"/>
            <a:ext cx="1406871" cy="615553"/>
          </a:xfrm>
          <a:prstGeom prst="rect">
            <a:avLst/>
          </a:prstGeom>
          <a:solidFill>
            <a:schemeClr val="bg1">
              <a:lumMod val="85000"/>
            </a:schemeClr>
          </a:solidFill>
        </p:spPr>
        <p:txBody>
          <a:bodyPr wrap="square" rtlCol="0">
            <a:spAutoFit/>
          </a:bodyPr>
          <a:lstStyle/>
          <a:p>
            <a:r>
              <a:rPr lang="es-ES" sz="850" b="1" dirty="0" smtClean="0">
                <a:latin typeface="Arial Black" panose="020B0A04020102020204" pitchFamily="34" charset="0"/>
                <a:cs typeface="Arial" panose="020B0604020202020204" pitchFamily="34" charset="0"/>
              </a:rPr>
              <a:t>445 </a:t>
            </a:r>
            <a:r>
              <a:rPr lang="es-ES" sz="850" b="1" dirty="0" err="1" smtClean="0">
                <a:latin typeface="Arial Black" panose="020B0A04020102020204" pitchFamily="34" charset="0"/>
                <a:cs typeface="Arial" panose="020B0604020202020204" pitchFamily="34" charset="0"/>
              </a:rPr>
              <a:t>aC</a:t>
            </a:r>
            <a:endParaRPr lang="es-ES" sz="850" b="1" dirty="0" smtClean="0">
              <a:latin typeface="Arial Black" panose="020B0A04020102020204" pitchFamily="34" charset="0"/>
              <a:cs typeface="Arial" panose="020B0604020202020204" pitchFamily="34" charset="0"/>
            </a:endParaRPr>
          </a:p>
          <a:p>
            <a:r>
              <a:rPr lang="es-ES" sz="850" b="1" dirty="0" smtClean="0">
                <a:latin typeface="Arial" panose="020B0604020202020204" pitchFamily="34" charset="0"/>
                <a:cs typeface="Arial" panose="020B0604020202020204" pitchFamily="34" charset="0"/>
              </a:rPr>
              <a:t>Nehemías completa la </a:t>
            </a:r>
            <a:r>
              <a:rPr lang="es-ES" sz="850" b="1" dirty="0" err="1" smtClean="0">
                <a:latin typeface="Arial" panose="020B0604020202020204" pitchFamily="34" charset="0"/>
                <a:cs typeface="Arial" panose="020B0604020202020204" pitchFamily="34" charset="0"/>
              </a:rPr>
              <a:t>contrucción</a:t>
            </a:r>
            <a:r>
              <a:rPr lang="es-ES" sz="850" b="1" dirty="0" smtClean="0">
                <a:latin typeface="Arial" panose="020B0604020202020204" pitchFamily="34" charset="0"/>
                <a:cs typeface="Arial" panose="020B0604020202020204" pitchFamily="34" charset="0"/>
              </a:rPr>
              <a:t> de los muros de Jerusalén.</a:t>
            </a:r>
            <a:endParaRPr lang="en-US" sz="850" b="1" dirty="0">
              <a:latin typeface="Arial" panose="020B0604020202020204" pitchFamily="34" charset="0"/>
              <a:cs typeface="Arial" panose="020B0604020202020204" pitchFamily="34" charset="0"/>
            </a:endParaRPr>
          </a:p>
        </p:txBody>
      </p:sp>
      <p:sp>
        <p:nvSpPr>
          <p:cNvPr id="48" name="TextBox 47"/>
          <p:cNvSpPr txBox="1"/>
          <p:nvPr/>
        </p:nvSpPr>
        <p:spPr>
          <a:xfrm>
            <a:off x="6063767" y="4161141"/>
            <a:ext cx="1114908" cy="615553"/>
          </a:xfrm>
          <a:prstGeom prst="rect">
            <a:avLst/>
          </a:prstGeom>
          <a:solidFill>
            <a:schemeClr val="bg1">
              <a:lumMod val="85000"/>
            </a:schemeClr>
          </a:solidFill>
        </p:spPr>
        <p:txBody>
          <a:bodyPr wrap="square" rtlCol="0">
            <a:spAutoFit/>
          </a:bodyPr>
          <a:lstStyle/>
          <a:p>
            <a:r>
              <a:rPr lang="es-ES" sz="850" b="1" dirty="0" smtClean="0">
                <a:latin typeface="Arial Black" panose="020B0A04020102020204" pitchFamily="34" charset="0"/>
                <a:cs typeface="Arial" panose="020B0604020202020204" pitchFamily="34" charset="0"/>
              </a:rPr>
              <a:t>430 </a:t>
            </a:r>
            <a:r>
              <a:rPr lang="es-ES" sz="850" b="1" dirty="0" err="1" smtClean="0">
                <a:latin typeface="Arial Black" panose="020B0A04020102020204" pitchFamily="34" charset="0"/>
                <a:cs typeface="Arial" panose="020B0604020202020204" pitchFamily="34" charset="0"/>
              </a:rPr>
              <a:t>aC</a:t>
            </a:r>
            <a:endParaRPr lang="es-ES" sz="850" b="1" dirty="0" smtClean="0">
              <a:latin typeface="Arial Black" panose="020B0A04020102020204" pitchFamily="34" charset="0"/>
              <a:cs typeface="Arial" panose="020B0604020202020204" pitchFamily="34" charset="0"/>
            </a:endParaRPr>
          </a:p>
          <a:p>
            <a:r>
              <a:rPr lang="es-ES" sz="850" b="1" dirty="0" smtClean="0">
                <a:latin typeface="Arial" panose="020B0604020202020204" pitchFamily="34" charset="0"/>
                <a:cs typeface="Arial" panose="020B0604020202020204" pitchFamily="34" charset="0"/>
              </a:rPr>
              <a:t>El último libro del Antiguo Test. se escribe.</a:t>
            </a:r>
            <a:endParaRPr lang="en-US" sz="850" b="1" dirty="0">
              <a:latin typeface="Arial" panose="020B0604020202020204" pitchFamily="34" charset="0"/>
              <a:cs typeface="Arial" panose="020B0604020202020204" pitchFamily="34" charset="0"/>
            </a:endParaRPr>
          </a:p>
        </p:txBody>
      </p:sp>
      <p:sp>
        <p:nvSpPr>
          <p:cNvPr id="49" name="TextBox 48"/>
          <p:cNvSpPr txBox="1"/>
          <p:nvPr/>
        </p:nvSpPr>
        <p:spPr>
          <a:xfrm>
            <a:off x="2564080" y="4723608"/>
            <a:ext cx="4614595" cy="369332"/>
          </a:xfrm>
          <a:prstGeom prst="rect">
            <a:avLst/>
          </a:prstGeom>
          <a:solidFill>
            <a:srgbClr val="FFFFCC"/>
          </a:solidFill>
          <a:ln>
            <a:solidFill>
              <a:schemeClr val="accent1"/>
            </a:solidFill>
          </a:ln>
        </p:spPr>
        <p:txBody>
          <a:bodyPr wrap="square" rtlCol="0">
            <a:spAutoFit/>
          </a:bodyPr>
          <a:lstStyle/>
          <a:p>
            <a:pPr algn="ctr"/>
            <a:r>
              <a:rPr lang="en-US" dirty="0" err="1" smtClean="0">
                <a:latin typeface="Aegyptus" panose="020405020508060A0203" pitchFamily="18" charset="0"/>
                <a:ea typeface="Aegyptus" panose="020405020508060A0203" pitchFamily="18" charset="0"/>
              </a:rPr>
              <a:t>Periodo</a:t>
            </a:r>
            <a:r>
              <a:rPr lang="en-US" dirty="0" smtClean="0">
                <a:latin typeface="Aegyptus" panose="020405020508060A0203" pitchFamily="18" charset="0"/>
                <a:ea typeface="Aegyptus" panose="020405020508060A0203" pitchFamily="18" charset="0"/>
              </a:rPr>
              <a:t> </a:t>
            </a:r>
            <a:r>
              <a:rPr lang="en-US" dirty="0" err="1" smtClean="0">
                <a:latin typeface="Aegyptus" panose="020405020508060A0203" pitchFamily="18" charset="0"/>
                <a:ea typeface="Aegyptus" panose="020405020508060A0203" pitchFamily="18" charset="0"/>
              </a:rPr>
              <a:t>persa</a:t>
            </a:r>
            <a:r>
              <a:rPr lang="en-US" dirty="0" smtClean="0">
                <a:latin typeface="Aegyptus" panose="020405020508060A0203" pitchFamily="18" charset="0"/>
                <a:ea typeface="Aegyptus" panose="020405020508060A0203" pitchFamily="18" charset="0"/>
              </a:rPr>
              <a:t> 539-331 </a:t>
            </a:r>
            <a:r>
              <a:rPr lang="en-US" dirty="0" err="1" smtClean="0">
                <a:latin typeface="Aegyptus" panose="020405020508060A0203" pitchFamily="18" charset="0"/>
                <a:ea typeface="Aegyptus" panose="020405020508060A0203" pitchFamily="18" charset="0"/>
              </a:rPr>
              <a:t>aC</a:t>
            </a:r>
            <a:endParaRPr lang="en-US" dirty="0">
              <a:latin typeface="Aegyptus" panose="020405020508060A0203" pitchFamily="18" charset="0"/>
              <a:ea typeface="Aegyptus" panose="020405020508060A0203" pitchFamily="18" charset="0"/>
            </a:endParaRPr>
          </a:p>
        </p:txBody>
      </p:sp>
    </p:spTree>
    <p:extLst>
      <p:ext uri="{BB962C8B-B14F-4D97-AF65-F5344CB8AC3E}">
        <p14:creationId xmlns:p14="http://schemas.microsoft.com/office/powerpoint/2010/main" val="120515073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n-US" dirty="0" smtClean="0"/>
              <a:t>Los cuatro reinos</a:t>
            </a:r>
            <a:endParaRPr lang="en-US" dirty="0"/>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0" y="1143000"/>
            <a:ext cx="9144000" cy="5410200"/>
          </a:xfrm>
          <a:prstGeom prst="rect">
            <a:avLst/>
          </a:prstGeom>
        </p:spPr>
      </p:pic>
    </p:spTree>
    <p:extLst>
      <p:ext uri="{BB962C8B-B14F-4D97-AF65-F5344CB8AC3E}">
        <p14:creationId xmlns:p14="http://schemas.microsoft.com/office/powerpoint/2010/main" val="331297678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Athens agora concert hall of Agrippa"/>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1588"/>
            <a:ext cx="9144000" cy="6861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9202" name="Rectangle 2" hidden="1"/>
          <p:cNvSpPr>
            <a:spLocks noGrp="1" noChangeArrowheads="1"/>
          </p:cNvSpPr>
          <p:nvPr>
            <p:ph type="title"/>
          </p:nvPr>
        </p:nvSpPr>
        <p:spPr/>
        <p:txBody>
          <a:bodyPr/>
          <a:lstStyle/>
          <a:p>
            <a:pPr algn="l" rtl="0" eaLnBrk="1" hangingPunct="1"/>
            <a:r>
              <a:rPr lang="en-US" altLang="en-US" sz="2800" smtClean="0"/>
              <a:t>Sala de conciertos del ágora de Atenas de Agrippa</a:t>
            </a:r>
            <a:endParaRPr lang="en-US" altLang="en-US" smtClean="0"/>
          </a:p>
        </p:txBody>
      </p:sp>
      <p:sp>
        <p:nvSpPr>
          <p:cNvPr id="403460" name="Text Box 4"/>
          <p:cNvSpPr txBox="1">
            <a:spLocks noChangeArrowheads="1"/>
          </p:cNvSpPr>
          <p:nvPr/>
        </p:nvSpPr>
        <p:spPr bwMode="auto">
          <a:xfrm>
            <a:off x="0" y="6400800"/>
            <a:ext cx="9144000" cy="4572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rtl="0" fontAlgn="base">
              <a:spcBef>
                <a:spcPct val="0"/>
              </a:spcBef>
              <a:spcAft>
                <a:spcPct val="0"/>
              </a:spcAft>
              <a:defRPr/>
            </a:pPr>
            <a:r>
              <a:rPr lang="en-US" sz="2400" b="1">
                <a:solidFill>
                  <a:srgbClr val="FFFFFF"/>
                </a:solidFill>
                <a:latin typeface="Arial" pitchFamily="34" charset="0"/>
              </a:rPr>
              <a:t>Sala de conciertos del ágora de Atenas de Agrippa</a:t>
            </a:r>
          </a:p>
        </p:txBody>
      </p:sp>
      <p:sp>
        <p:nvSpPr>
          <p:cNvPr id="6" name="Text Box 5"/>
          <p:cNvSpPr txBox="1">
            <a:spLocks noChangeArrowheads="1"/>
          </p:cNvSpPr>
          <p:nvPr/>
        </p:nvSpPr>
        <p:spPr bwMode="auto">
          <a:xfrm>
            <a:off x="773113" y="1049338"/>
            <a:ext cx="616902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spcAft>
                <a:spcPct val="0"/>
              </a:spcAft>
            </a:pPr>
            <a:r>
              <a:rPr lang="en-US" altLang="en-US" sz="2400" b="1" dirty="0" err="1" smtClean="0">
                <a:solidFill>
                  <a:srgbClr val="000000"/>
                </a:solidFill>
                <a:latin typeface="Times New Roman" pitchFamily="18" charset="0"/>
              </a:rPr>
              <a:t>Hechos</a:t>
            </a:r>
            <a:r>
              <a:rPr lang="en-US" altLang="en-US" sz="2400" b="1" dirty="0" smtClean="0">
                <a:solidFill>
                  <a:srgbClr val="000000"/>
                </a:solidFill>
                <a:latin typeface="Times New Roman" pitchFamily="18" charset="0"/>
              </a:rPr>
              <a:t> 17:16 </a:t>
            </a:r>
            <a:r>
              <a:rPr lang="es-ES" altLang="en-US" sz="2400" dirty="0" smtClean="0">
                <a:solidFill>
                  <a:srgbClr val="000000"/>
                </a:solidFill>
                <a:latin typeface="Default"/>
              </a:rPr>
              <a:t>Mientras </a:t>
            </a:r>
            <a:r>
              <a:rPr lang="es-ES" altLang="en-US" sz="2400" dirty="0">
                <a:solidFill>
                  <a:srgbClr val="000000"/>
                </a:solidFill>
                <a:latin typeface="Default"/>
              </a:rPr>
              <a:t>Pablo los esperaba en Atenas, su espíritu se enardecía dentro de él al contemplar la ciudad llena de ídolos.</a:t>
            </a:r>
            <a:endParaRPr lang="en-US" altLang="en-US" sz="2400" dirty="0" smtClean="0">
              <a:solidFill>
                <a:srgbClr val="000000"/>
              </a:solidFill>
              <a:latin typeface="Times New Roman" pitchFamily="18" charset="0"/>
            </a:endParaRPr>
          </a:p>
        </p:txBody>
      </p:sp>
      <p:sp>
        <p:nvSpPr>
          <p:cNvPr id="179206" name="Text Box 3"/>
          <p:cNvSpPr txBox="1">
            <a:spLocks noChangeArrowheads="1"/>
          </p:cNvSpPr>
          <p:nvPr/>
        </p:nvSpPr>
        <p:spPr bwMode="auto">
          <a:xfrm>
            <a:off x="830263" y="139700"/>
            <a:ext cx="4899025" cy="83099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rtl="0" eaLnBrk="1" fontAlgn="base" hangingPunct="1">
              <a:spcBef>
                <a:spcPct val="50000"/>
              </a:spcBef>
              <a:spcAft>
                <a:spcPct val="0"/>
              </a:spcAft>
            </a:pPr>
            <a:r>
              <a:rPr lang="en-US" altLang="en-US" sz="2400" dirty="0" smtClean="0">
                <a:solidFill>
                  <a:srgbClr val="FFFFFF"/>
                </a:solidFill>
              </a:rPr>
              <a:t>¿Por </a:t>
            </a:r>
            <a:r>
              <a:rPr lang="en-US" altLang="en-US" sz="2400" dirty="0" err="1" smtClean="0">
                <a:solidFill>
                  <a:srgbClr val="FFFFFF"/>
                </a:solidFill>
              </a:rPr>
              <a:t>qué</a:t>
            </a:r>
            <a:r>
              <a:rPr lang="en-US" altLang="en-US" sz="2400" dirty="0" smtClean="0">
                <a:solidFill>
                  <a:srgbClr val="FFFFFF"/>
                </a:solidFill>
              </a:rPr>
              <a:t> </a:t>
            </a:r>
            <a:r>
              <a:rPr lang="en-US" altLang="en-US" sz="2400" dirty="0" err="1" smtClean="0">
                <a:solidFill>
                  <a:srgbClr val="FFFFFF"/>
                </a:solidFill>
              </a:rPr>
              <a:t>enardec</a:t>
            </a:r>
            <a:r>
              <a:rPr lang="es-ES" altLang="en-US" sz="2400" dirty="0" err="1" smtClean="0">
                <a:solidFill>
                  <a:srgbClr val="FFFFFF"/>
                </a:solidFill>
              </a:rPr>
              <a:t>ía</a:t>
            </a:r>
            <a:r>
              <a:rPr lang="es-ES" altLang="en-US" sz="2400" dirty="0" smtClean="0">
                <a:solidFill>
                  <a:srgbClr val="FFFFFF"/>
                </a:solidFill>
              </a:rPr>
              <a:t> Pablo </a:t>
            </a:r>
            <a:r>
              <a:rPr lang="en-US" altLang="en-US" sz="2400" dirty="0" err="1" smtClean="0">
                <a:solidFill>
                  <a:srgbClr val="FFFFFF"/>
                </a:solidFill>
              </a:rPr>
              <a:t>en</a:t>
            </a:r>
            <a:r>
              <a:rPr lang="en-US" altLang="en-US" sz="2400" dirty="0" smtClean="0">
                <a:solidFill>
                  <a:srgbClr val="FFFFFF"/>
                </a:solidFill>
              </a:rPr>
              <a:t> Atenas?</a:t>
            </a:r>
            <a:endParaRPr lang="en-US" altLang="en-US" sz="2400" dirty="0" smtClean="0">
              <a:solidFill>
                <a:srgbClr val="FFFFFF"/>
              </a:solidFill>
              <a:latin typeface="Tahoma" pitchFamily="34" charset="0"/>
            </a:endParaRPr>
          </a:p>
        </p:txBody>
      </p:sp>
    </p:spTree>
    <p:extLst>
      <p:ext uri="{BB962C8B-B14F-4D97-AF65-F5344CB8AC3E}">
        <p14:creationId xmlns:p14="http://schemas.microsoft.com/office/powerpoint/2010/main" val="3451835162"/>
      </p:ext>
    </p:extLst>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D:\Projectr\GIFFiles\Athen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90538"/>
            <a:ext cx="8537575" cy="592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7" name="Rectangle 3"/>
          <p:cNvSpPr>
            <a:spLocks noGrp="1" noChangeArrowheads="1"/>
          </p:cNvSpPr>
          <p:nvPr>
            <p:ph type="title" idx="4294967295"/>
          </p:nvPr>
        </p:nvSpPr>
        <p:spPr>
          <a:xfrm>
            <a:off x="-681038" y="319088"/>
            <a:ext cx="7772401" cy="925512"/>
          </a:xfrm>
        </p:spPr>
        <p:txBody>
          <a:bodyPr/>
          <a:lstStyle/>
          <a:p>
            <a:pPr rtl="0" eaLnBrk="1" hangingPunct="1"/>
            <a:r>
              <a:rPr lang="en-US" altLang="en-US" b="1" dirty="0" smtClean="0">
                <a:solidFill>
                  <a:schemeClr val="tx1"/>
                </a:solidFill>
              </a:rPr>
              <a:t>Atenas</a:t>
            </a:r>
          </a:p>
        </p:txBody>
      </p:sp>
      <p:sp>
        <p:nvSpPr>
          <p:cNvPr id="396293" name="Rectangle 5"/>
          <p:cNvSpPr>
            <a:spLocks noChangeArrowheads="1"/>
          </p:cNvSpPr>
          <p:nvPr/>
        </p:nvSpPr>
        <p:spPr bwMode="auto">
          <a:xfrm>
            <a:off x="4833938" y="3452813"/>
            <a:ext cx="1057275" cy="557212"/>
          </a:xfrm>
          <a:prstGeom prst="rect">
            <a:avLst/>
          </a:prstGeom>
          <a:noFill/>
          <a:ln w="57150">
            <a:solidFill>
              <a:srgbClr val="FF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rtl="0" eaLnBrk="1" fontAlgn="base" hangingPunct="1">
              <a:spcBef>
                <a:spcPct val="0"/>
              </a:spcBef>
              <a:spcAft>
                <a:spcPct val="0"/>
              </a:spcAft>
            </a:pPr>
            <a:endParaRPr lang="en-US" altLang="en-US" sz="2400" smtClean="0">
              <a:solidFill>
                <a:srgbClr val="000000"/>
              </a:solidFill>
              <a:latin typeface="Times New Roman" pitchFamily="18" charset="0"/>
            </a:endParaRPr>
          </a:p>
        </p:txBody>
      </p:sp>
      <p:sp>
        <p:nvSpPr>
          <p:cNvPr id="180229" name="Text Box 3"/>
          <p:cNvSpPr txBox="1">
            <a:spLocks noChangeArrowheads="1"/>
          </p:cNvSpPr>
          <p:nvPr/>
        </p:nvSpPr>
        <p:spPr bwMode="auto">
          <a:xfrm>
            <a:off x="4419600" y="152400"/>
            <a:ext cx="4514741" cy="83099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rtl="0" eaLnBrk="1" fontAlgn="base" hangingPunct="1">
              <a:spcBef>
                <a:spcPct val="50000"/>
              </a:spcBef>
              <a:spcAft>
                <a:spcPct val="0"/>
              </a:spcAft>
            </a:pPr>
            <a:r>
              <a:rPr lang="en-US" altLang="en-US" sz="2400" dirty="0" smtClean="0">
                <a:solidFill>
                  <a:srgbClr val="FFFFFF"/>
                </a:solidFill>
              </a:rPr>
              <a:t>Lugares Pablo razón con la gente</a:t>
            </a:r>
          </a:p>
        </p:txBody>
      </p:sp>
      <p:sp>
        <p:nvSpPr>
          <p:cNvPr id="6" name="Rectangle 5"/>
          <p:cNvSpPr>
            <a:spLocks noChangeArrowheads="1"/>
          </p:cNvSpPr>
          <p:nvPr/>
        </p:nvSpPr>
        <p:spPr bwMode="auto">
          <a:xfrm>
            <a:off x="4986338" y="2803525"/>
            <a:ext cx="1057275" cy="644525"/>
          </a:xfrm>
          <a:prstGeom prst="rect">
            <a:avLst/>
          </a:prstGeom>
          <a:noFill/>
          <a:ln w="57150">
            <a:solidFill>
              <a:srgbClr val="FF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rtl="0" eaLnBrk="1" fontAlgn="base" hangingPunct="1">
              <a:spcBef>
                <a:spcPct val="0"/>
              </a:spcBef>
              <a:spcAft>
                <a:spcPct val="0"/>
              </a:spcAft>
            </a:pPr>
            <a:endParaRPr lang="en-US" altLang="en-US" sz="2400" smtClean="0">
              <a:solidFill>
                <a:srgbClr val="000000"/>
              </a:solidFill>
              <a:latin typeface="Times New Roman" pitchFamily="18" charset="0"/>
            </a:endParaRPr>
          </a:p>
        </p:txBody>
      </p:sp>
      <p:sp>
        <p:nvSpPr>
          <p:cNvPr id="180231" name="TextBox 1"/>
          <p:cNvSpPr txBox="1">
            <a:spLocks noChangeArrowheads="1"/>
          </p:cNvSpPr>
          <p:nvPr/>
        </p:nvSpPr>
        <p:spPr bwMode="auto">
          <a:xfrm>
            <a:off x="6146800" y="1609725"/>
            <a:ext cx="1608138" cy="369888"/>
          </a:xfrm>
          <a:prstGeom prst="rect">
            <a:avLst/>
          </a:prstGeom>
          <a:noFill/>
          <a:ln w="57150">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rtl="0" eaLnBrk="1" fontAlgn="base" hangingPunct="1">
              <a:spcBef>
                <a:spcPct val="0"/>
              </a:spcBef>
              <a:spcAft>
                <a:spcPct val="0"/>
              </a:spcAft>
            </a:pPr>
            <a:r>
              <a:rPr lang="en-US" altLang="en-US" dirty="0" smtClean="0">
                <a:solidFill>
                  <a:srgbClr val="000000"/>
                </a:solidFill>
              </a:rPr>
              <a:t>¿¿</a:t>
            </a:r>
            <a:r>
              <a:rPr lang="en-US" altLang="en-US" dirty="0" err="1" smtClean="0">
                <a:solidFill>
                  <a:srgbClr val="000000"/>
                </a:solidFill>
              </a:rPr>
              <a:t>Sinagoga</a:t>
            </a:r>
            <a:r>
              <a:rPr lang="en-US" altLang="en-US" dirty="0" smtClean="0">
                <a:solidFill>
                  <a:srgbClr val="000000"/>
                </a:solidFill>
              </a:rPr>
              <a:t>??</a:t>
            </a:r>
          </a:p>
        </p:txBody>
      </p:sp>
      <p:sp>
        <p:nvSpPr>
          <p:cNvPr id="9" name="TextBox 8"/>
          <p:cNvSpPr txBox="1"/>
          <p:nvPr/>
        </p:nvSpPr>
        <p:spPr>
          <a:xfrm>
            <a:off x="4816208" y="3569836"/>
            <a:ext cx="1092733" cy="323165"/>
          </a:xfrm>
          <a:prstGeom prst="rect">
            <a:avLst/>
          </a:prstGeom>
          <a:solidFill>
            <a:schemeClr val="bg1"/>
          </a:solidFill>
        </p:spPr>
        <p:txBody>
          <a:bodyPr wrap="square" rtlCol="0">
            <a:spAutoFit/>
          </a:bodyPr>
          <a:lstStyle/>
          <a:p>
            <a:r>
              <a:rPr lang="en-US" sz="1500" b="1" dirty="0" err="1" smtClean="0">
                <a:solidFill>
                  <a:srgbClr val="C00000"/>
                </a:solidFill>
                <a:latin typeface="Arial" panose="020B0604020202020204" pitchFamily="34" charset="0"/>
                <a:cs typeface="Arial" panose="020B0604020202020204" pitchFamily="34" charset="0"/>
              </a:rPr>
              <a:t>Areópago</a:t>
            </a:r>
            <a:endParaRPr lang="en-US" sz="1500" b="1" dirty="0">
              <a:solidFill>
                <a:srgbClr val="C00000"/>
              </a:solidFill>
              <a:latin typeface="Arial" panose="020B0604020202020204" pitchFamily="34" charset="0"/>
              <a:cs typeface="Arial" panose="020B0604020202020204" pitchFamily="34" charset="0"/>
            </a:endParaRPr>
          </a:p>
        </p:txBody>
      </p:sp>
      <p:sp>
        <p:nvSpPr>
          <p:cNvPr id="10" name="TextBox 9"/>
          <p:cNvSpPr txBox="1"/>
          <p:nvPr/>
        </p:nvSpPr>
        <p:spPr>
          <a:xfrm>
            <a:off x="5113194" y="3214495"/>
            <a:ext cx="803561" cy="323165"/>
          </a:xfrm>
          <a:prstGeom prst="rect">
            <a:avLst/>
          </a:prstGeom>
          <a:solidFill>
            <a:schemeClr val="bg1"/>
          </a:solidFill>
        </p:spPr>
        <p:txBody>
          <a:bodyPr wrap="square" rtlCol="0">
            <a:spAutoFit/>
          </a:bodyPr>
          <a:lstStyle/>
          <a:p>
            <a:pPr algn="ctr"/>
            <a:r>
              <a:rPr lang="en-US" sz="1500" b="1" dirty="0" smtClean="0">
                <a:solidFill>
                  <a:srgbClr val="C00000"/>
                </a:solidFill>
                <a:latin typeface="Arial" panose="020B0604020202020204" pitchFamily="34" charset="0"/>
                <a:cs typeface="Arial" panose="020B0604020202020204" pitchFamily="34" charset="0"/>
              </a:rPr>
              <a:t>Agora</a:t>
            </a:r>
            <a:endParaRPr lang="en-US" sz="15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443637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96293"/>
                                        </p:tgtEl>
                                        <p:attrNameLst>
                                          <p:attrName>style.visibility</p:attrName>
                                        </p:attrNameLst>
                                      </p:cBhvr>
                                      <p:to>
                                        <p:strVal val="visible"/>
                                      </p:to>
                                    </p:set>
                                    <p:animEffect transition="in" filter="box(in)">
                                      <p:cBhvr>
                                        <p:cTn id="7" dur="500"/>
                                        <p:tgtEl>
                                          <p:spTgt spid="3962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6293" grpId="0" animBg="1"/>
      <p:bldP spid="6"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a:xfrm>
            <a:off x="142875" y="438150"/>
            <a:ext cx="2543175" cy="1143000"/>
          </a:xfrm>
        </p:spPr>
        <p:txBody>
          <a:bodyPr>
            <a:normAutofit fontScale="90000"/>
          </a:bodyPr>
          <a:lstStyle/>
          <a:p>
            <a:pPr rtl="0" eaLnBrk="1" hangingPunct="1"/>
            <a:r>
              <a:rPr lang="en-US" altLang="en-US" dirty="0" err="1" smtClean="0">
                <a:solidFill>
                  <a:schemeClr val="bg1"/>
                </a:solidFill>
              </a:rPr>
              <a:t>Hechos</a:t>
            </a:r>
            <a:r>
              <a:rPr lang="en-US" altLang="en-US" dirty="0" smtClean="0">
                <a:solidFill>
                  <a:schemeClr val="bg1"/>
                </a:solidFill>
              </a:rPr>
              <a:t> 17</a:t>
            </a:r>
          </a:p>
        </p:txBody>
      </p:sp>
      <p:sp>
        <p:nvSpPr>
          <p:cNvPr id="397316" name="Text Box 4"/>
          <p:cNvSpPr txBox="1">
            <a:spLocks noChangeArrowheads="1"/>
          </p:cNvSpPr>
          <p:nvPr/>
        </p:nvSpPr>
        <p:spPr bwMode="auto">
          <a:xfrm>
            <a:off x="342900" y="2085975"/>
            <a:ext cx="2789238" cy="2308324"/>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spcAft>
                <a:spcPct val="0"/>
              </a:spcAft>
            </a:pPr>
            <a:r>
              <a:rPr lang="en-US" altLang="en-US" sz="2400" b="1" dirty="0" err="1" smtClean="0">
                <a:solidFill>
                  <a:srgbClr val="FFFFFF"/>
                </a:solidFill>
                <a:latin typeface="Times New Roman" pitchFamily="18" charset="0"/>
              </a:rPr>
              <a:t>Hechos</a:t>
            </a:r>
            <a:r>
              <a:rPr lang="en-US" altLang="en-US" sz="2400" b="1" dirty="0" smtClean="0">
                <a:solidFill>
                  <a:srgbClr val="FFFFFF"/>
                </a:solidFill>
                <a:latin typeface="Times New Roman" pitchFamily="18" charset="0"/>
              </a:rPr>
              <a:t> 17:17 </a:t>
            </a:r>
            <a:r>
              <a:rPr lang="es-ES" altLang="en-US" sz="2400" dirty="0">
                <a:solidFill>
                  <a:srgbClr val="FFFFFF"/>
                </a:solidFill>
                <a:latin typeface="Default"/>
              </a:rPr>
              <a:t>Así que </a:t>
            </a:r>
            <a:r>
              <a:rPr lang="es-ES" altLang="en-US" sz="2400" dirty="0">
                <a:solidFill>
                  <a:srgbClr val="FFFF00"/>
                </a:solidFill>
                <a:latin typeface="Default"/>
              </a:rPr>
              <a:t>discutía en la sinagoga </a:t>
            </a:r>
            <a:r>
              <a:rPr lang="es-ES" altLang="en-US" sz="2400" dirty="0">
                <a:solidFill>
                  <a:srgbClr val="FFFFFF"/>
                </a:solidFill>
                <a:latin typeface="Default"/>
              </a:rPr>
              <a:t>con los judíos y con los gentiles temerosos de </a:t>
            </a:r>
            <a:r>
              <a:rPr lang="es-ES" altLang="en-US" sz="2400" dirty="0" smtClean="0">
                <a:solidFill>
                  <a:srgbClr val="FFFFFF"/>
                </a:solidFill>
                <a:latin typeface="Default"/>
              </a:rPr>
              <a:t>Dios…</a:t>
            </a:r>
            <a:endParaRPr lang="en-US" altLang="en-US" sz="2400" dirty="0" smtClean="0">
              <a:solidFill>
                <a:srgbClr val="FFFFFF"/>
              </a:solidFill>
              <a:latin typeface="Times New Roman" pitchFamily="18" charset="0"/>
            </a:endParaRPr>
          </a:p>
        </p:txBody>
      </p:sp>
      <p:pic>
        <p:nvPicPr>
          <p:cNvPr id="4" name="Picture 3" descr="C:\BibleMaps &amp; Clipart\Biblemap-pict+clipart\NT-Clip-Quickverse\Synagogue-P818.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2138" y="85725"/>
            <a:ext cx="6011862" cy="677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3533016"/>
      </p:ext>
    </p:extLst>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Athens agora and Stoa of Attalos from west"/>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23813" y="-17463"/>
            <a:ext cx="9190038" cy="6892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2274" name="Rectangle 2" hidden="1"/>
          <p:cNvSpPr>
            <a:spLocks noGrp="1" noChangeArrowheads="1"/>
          </p:cNvSpPr>
          <p:nvPr>
            <p:ph type="title"/>
          </p:nvPr>
        </p:nvSpPr>
        <p:spPr/>
        <p:txBody>
          <a:bodyPr/>
          <a:lstStyle/>
          <a:p>
            <a:pPr algn="l" rtl="0" eaLnBrk="1" hangingPunct="1"/>
            <a:r>
              <a:rPr lang="en-US" altLang="en-US" sz="2800" smtClean="0"/>
              <a:t>Ágora de Atenas y Stoa de Attalos desde el oeste</a:t>
            </a:r>
            <a:endParaRPr lang="en-US" altLang="en-US" smtClean="0"/>
          </a:p>
        </p:txBody>
      </p:sp>
      <p:sp>
        <p:nvSpPr>
          <p:cNvPr id="394244" name="Text Box 4"/>
          <p:cNvSpPr txBox="1">
            <a:spLocks noChangeArrowheads="1"/>
          </p:cNvSpPr>
          <p:nvPr/>
        </p:nvSpPr>
        <p:spPr bwMode="auto">
          <a:xfrm>
            <a:off x="0" y="6416675"/>
            <a:ext cx="9144000" cy="4572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rtl="0" fontAlgn="base">
              <a:spcBef>
                <a:spcPct val="0"/>
              </a:spcBef>
              <a:spcAft>
                <a:spcPct val="0"/>
              </a:spcAft>
              <a:defRPr/>
            </a:pPr>
            <a:r>
              <a:rPr lang="en-US" sz="2000" b="1" dirty="0" smtClean="0">
                <a:solidFill>
                  <a:srgbClr val="FFFFFF"/>
                </a:solidFill>
                <a:latin typeface="Arial" pitchFamily="34" charset="0"/>
              </a:rPr>
              <a:t>Agora de Atenas (plaza </a:t>
            </a:r>
            <a:r>
              <a:rPr lang="en-US" sz="2000" b="1" dirty="0">
                <a:solidFill>
                  <a:srgbClr val="FFFFFF"/>
                </a:solidFill>
                <a:latin typeface="Arial" pitchFamily="34" charset="0"/>
              </a:rPr>
              <a:t>del mercado) </a:t>
            </a:r>
            <a:r>
              <a:rPr lang="en-US" sz="2000" b="1" dirty="0" smtClean="0">
                <a:solidFill>
                  <a:srgbClr val="FFFFFF"/>
                </a:solidFill>
                <a:latin typeface="Arial" pitchFamily="34" charset="0"/>
              </a:rPr>
              <a:t>y </a:t>
            </a:r>
            <a:r>
              <a:rPr lang="en-US" sz="2000" b="1" dirty="0" err="1" smtClean="0">
                <a:solidFill>
                  <a:srgbClr val="FFFFFF"/>
                </a:solidFill>
                <a:latin typeface="Arial" pitchFamily="34" charset="0"/>
              </a:rPr>
              <a:t>Estoa</a:t>
            </a:r>
            <a:r>
              <a:rPr lang="en-US" sz="2000" b="1" dirty="0" smtClean="0">
                <a:solidFill>
                  <a:srgbClr val="FFFFFF"/>
                </a:solidFill>
                <a:latin typeface="Arial" pitchFamily="34" charset="0"/>
              </a:rPr>
              <a:t> de </a:t>
            </a:r>
            <a:r>
              <a:rPr lang="en-US" sz="2000" b="1" dirty="0" err="1" smtClean="0">
                <a:solidFill>
                  <a:srgbClr val="FFFFFF"/>
                </a:solidFill>
                <a:latin typeface="Arial" pitchFamily="34" charset="0"/>
              </a:rPr>
              <a:t>Atalos</a:t>
            </a:r>
            <a:r>
              <a:rPr lang="en-US" sz="2000" b="1" dirty="0" smtClean="0">
                <a:solidFill>
                  <a:srgbClr val="FFFFFF"/>
                </a:solidFill>
                <a:latin typeface="Arial" pitchFamily="34" charset="0"/>
              </a:rPr>
              <a:t> </a:t>
            </a:r>
            <a:r>
              <a:rPr lang="en-US" sz="2000" b="1" dirty="0" err="1" smtClean="0">
                <a:solidFill>
                  <a:srgbClr val="FFFFFF"/>
                </a:solidFill>
                <a:latin typeface="Arial" pitchFamily="34" charset="0"/>
              </a:rPr>
              <a:t>desde</a:t>
            </a:r>
            <a:r>
              <a:rPr lang="en-US" sz="2000" b="1" dirty="0" smtClean="0">
                <a:solidFill>
                  <a:srgbClr val="FFFFFF"/>
                </a:solidFill>
                <a:latin typeface="Arial" pitchFamily="34" charset="0"/>
              </a:rPr>
              <a:t> el </a:t>
            </a:r>
            <a:r>
              <a:rPr lang="en-US" sz="2000" b="1" dirty="0">
                <a:solidFill>
                  <a:srgbClr val="FFFFFF"/>
                </a:solidFill>
                <a:latin typeface="Arial" pitchFamily="34" charset="0"/>
              </a:rPr>
              <a:t>oeste</a:t>
            </a:r>
          </a:p>
        </p:txBody>
      </p:sp>
      <p:sp>
        <p:nvSpPr>
          <p:cNvPr id="5" name="Text Box 4"/>
          <p:cNvSpPr txBox="1">
            <a:spLocks noChangeArrowheads="1"/>
          </p:cNvSpPr>
          <p:nvPr/>
        </p:nvSpPr>
        <p:spPr bwMode="auto">
          <a:xfrm>
            <a:off x="457200" y="381000"/>
            <a:ext cx="6950239" cy="83099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spcAft>
                <a:spcPct val="0"/>
              </a:spcAft>
            </a:pPr>
            <a:r>
              <a:rPr lang="en-US" altLang="en-US" sz="2400" b="1" dirty="0" err="1" smtClean="0">
                <a:solidFill>
                  <a:srgbClr val="FFFFFF"/>
                </a:solidFill>
                <a:latin typeface="Times New Roman" pitchFamily="18" charset="0"/>
              </a:rPr>
              <a:t>Hechos</a:t>
            </a:r>
            <a:r>
              <a:rPr lang="en-US" altLang="en-US" sz="2400" b="1" dirty="0" smtClean="0">
                <a:solidFill>
                  <a:srgbClr val="FFFFFF"/>
                </a:solidFill>
                <a:latin typeface="Times New Roman" pitchFamily="18" charset="0"/>
              </a:rPr>
              <a:t> 17:17 </a:t>
            </a:r>
            <a:r>
              <a:rPr lang="es-ES" altLang="en-US" sz="2400" dirty="0" smtClean="0">
                <a:solidFill>
                  <a:srgbClr val="FFFFFF"/>
                </a:solidFill>
                <a:latin typeface="Default"/>
              </a:rPr>
              <a:t>Así </a:t>
            </a:r>
            <a:r>
              <a:rPr lang="es-ES" altLang="en-US" sz="2400" dirty="0">
                <a:solidFill>
                  <a:srgbClr val="FFFFFF"/>
                </a:solidFill>
                <a:latin typeface="Default"/>
              </a:rPr>
              <a:t>que </a:t>
            </a:r>
            <a:r>
              <a:rPr lang="es-ES" altLang="en-US" sz="2400" dirty="0">
                <a:solidFill>
                  <a:srgbClr val="FFFF00"/>
                </a:solidFill>
                <a:latin typeface="Default"/>
              </a:rPr>
              <a:t>discutía </a:t>
            </a:r>
            <a:r>
              <a:rPr lang="es-ES" altLang="en-US" sz="2400" dirty="0" smtClean="0">
                <a:solidFill>
                  <a:srgbClr val="FFFF00"/>
                </a:solidFill>
                <a:latin typeface="Default"/>
              </a:rPr>
              <a:t>… diariamente </a:t>
            </a:r>
            <a:r>
              <a:rPr lang="es-ES" altLang="en-US" sz="2400" dirty="0">
                <a:solidFill>
                  <a:srgbClr val="FFFF00"/>
                </a:solidFill>
                <a:latin typeface="Default"/>
              </a:rPr>
              <a:t>en la plaza</a:t>
            </a:r>
            <a:r>
              <a:rPr lang="es-ES" altLang="en-US" sz="2400" dirty="0">
                <a:solidFill>
                  <a:srgbClr val="FFFFFF"/>
                </a:solidFill>
                <a:latin typeface="Default"/>
              </a:rPr>
              <a:t> con los que estuvieran presentes.</a:t>
            </a:r>
            <a:endParaRPr lang="en-US" altLang="en-US" sz="2400" dirty="0" smtClean="0">
              <a:solidFill>
                <a:srgbClr val="FFFFFF"/>
              </a:solidFill>
              <a:latin typeface="Times New Roman" pitchFamily="18" charset="0"/>
            </a:endParaRPr>
          </a:p>
        </p:txBody>
      </p:sp>
    </p:spTree>
    <p:extLst>
      <p:ext uri="{BB962C8B-B14F-4D97-AF65-F5344CB8AC3E}">
        <p14:creationId xmlns:p14="http://schemas.microsoft.com/office/powerpoint/2010/main" val="3852774118"/>
      </p:ext>
    </p:extLst>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endParaRPr lang="en-US"/>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9144000" cy="58235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45055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bleon1.files.wordpress.com/2011/01/stoa-of-attalos-and-market-place-from-areopagas_dsc01261-leon-mauld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913"/>
            <a:ext cx="9085263" cy="671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Box 2"/>
          <p:cNvSpPr txBox="1">
            <a:spLocks noChangeArrowheads="1"/>
          </p:cNvSpPr>
          <p:nvPr/>
        </p:nvSpPr>
        <p:spPr bwMode="auto">
          <a:xfrm>
            <a:off x="246063" y="127000"/>
            <a:ext cx="524033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rtl="0" eaLnBrk="1" fontAlgn="base" hangingPunct="1">
              <a:spcBef>
                <a:spcPct val="0"/>
              </a:spcBef>
              <a:spcAft>
                <a:spcPct val="0"/>
              </a:spcAft>
            </a:pPr>
            <a:r>
              <a:rPr lang="en-US" altLang="en-US" dirty="0" err="1" smtClean="0">
                <a:solidFill>
                  <a:srgbClr val="000000"/>
                </a:solidFill>
              </a:rPr>
              <a:t>Estoa</a:t>
            </a:r>
            <a:r>
              <a:rPr lang="en-US" altLang="en-US" dirty="0" smtClean="0">
                <a:solidFill>
                  <a:srgbClr val="000000"/>
                </a:solidFill>
              </a:rPr>
              <a:t> de </a:t>
            </a:r>
            <a:r>
              <a:rPr lang="en-US" altLang="en-US" dirty="0" err="1" smtClean="0">
                <a:solidFill>
                  <a:srgbClr val="000000"/>
                </a:solidFill>
              </a:rPr>
              <a:t>Atalos</a:t>
            </a:r>
            <a:r>
              <a:rPr lang="en-US" altLang="en-US" dirty="0" smtClean="0">
                <a:solidFill>
                  <a:srgbClr val="000000"/>
                </a:solidFill>
              </a:rPr>
              <a:t> y Plaza (Agora) </a:t>
            </a:r>
            <a:r>
              <a:rPr lang="en-US" altLang="en-US" dirty="0" err="1" smtClean="0">
                <a:solidFill>
                  <a:srgbClr val="000000"/>
                </a:solidFill>
              </a:rPr>
              <a:t>desde</a:t>
            </a:r>
            <a:r>
              <a:rPr lang="en-US" altLang="en-US" dirty="0" smtClean="0">
                <a:solidFill>
                  <a:srgbClr val="000000"/>
                </a:solidFill>
              </a:rPr>
              <a:t> el </a:t>
            </a:r>
            <a:r>
              <a:rPr lang="en-US" altLang="en-US" dirty="0" err="1" smtClean="0">
                <a:solidFill>
                  <a:srgbClr val="000000"/>
                </a:solidFill>
              </a:rPr>
              <a:t>Areópago</a:t>
            </a:r>
            <a:r>
              <a:rPr lang="en-US" altLang="en-US" dirty="0" smtClean="0">
                <a:solidFill>
                  <a:srgbClr val="000000"/>
                </a:solidFill>
              </a:rPr>
              <a:t>. </a:t>
            </a:r>
            <a:r>
              <a:rPr lang="en-US" altLang="en-US" dirty="0" err="1" smtClean="0">
                <a:solidFill>
                  <a:srgbClr val="000000"/>
                </a:solidFill>
              </a:rPr>
              <a:t>Foto</a:t>
            </a:r>
            <a:r>
              <a:rPr lang="en-US" altLang="en-US" dirty="0" smtClean="0">
                <a:solidFill>
                  <a:srgbClr val="000000"/>
                </a:solidFill>
              </a:rPr>
              <a:t> de León Mauldin.</a:t>
            </a:r>
          </a:p>
          <a:p>
            <a:pPr algn="l" rtl="0" eaLnBrk="1" fontAlgn="base" hangingPunct="1">
              <a:spcBef>
                <a:spcPct val="0"/>
              </a:spcBef>
              <a:spcAft>
                <a:spcPct val="0"/>
              </a:spcAft>
            </a:pPr>
            <a:endParaRPr lang="en-US" altLang="en-US" dirty="0" smtClean="0">
              <a:solidFill>
                <a:srgbClr val="000000"/>
              </a:solidFill>
            </a:endParaRPr>
          </a:p>
        </p:txBody>
      </p:sp>
    </p:spTree>
    <p:extLst>
      <p:ext uri="{BB962C8B-B14F-4D97-AF65-F5344CB8AC3E}">
        <p14:creationId xmlns:p14="http://schemas.microsoft.com/office/powerpoint/2010/main" val="17288635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813604336"/>
              </p:ext>
            </p:extLst>
          </p:nvPr>
        </p:nvGraphicFramePr>
        <p:xfrm>
          <a:off x="381001" y="533400"/>
          <a:ext cx="8381998" cy="5760720"/>
        </p:xfrm>
        <a:graphic>
          <a:graphicData uri="http://schemas.openxmlformats.org/drawingml/2006/table">
            <a:tbl>
              <a:tblPr firstRow="1" firstCol="1" bandRow="1">
                <a:tableStyleId>{5C22544A-7EE6-4342-B048-85BDC9FD1C3A}</a:tableStyleId>
              </a:tblPr>
              <a:tblGrid>
                <a:gridCol w="1560621"/>
                <a:gridCol w="1195070"/>
                <a:gridCol w="1910576"/>
                <a:gridCol w="1124931"/>
                <a:gridCol w="2590800"/>
              </a:tblGrid>
              <a:tr h="296545">
                <a:tc>
                  <a:txBody>
                    <a:bodyPr/>
                    <a:lstStyle/>
                    <a:p>
                      <a:pPr marL="0" marR="0" algn="ctr" rtl="0">
                        <a:spcBef>
                          <a:spcPts val="0"/>
                        </a:spcBef>
                        <a:spcAft>
                          <a:spcPts val="0"/>
                        </a:spcAft>
                      </a:pPr>
                      <a:r>
                        <a:rPr lang="en-US" sz="2000" dirty="0">
                          <a:effectLst/>
                        </a:rPr>
                        <a:t>Linaje de Jesús a través de José Mt 1:10</a:t>
                      </a:r>
                      <a:endParaRPr lang="en-US" sz="2000" dirty="0">
                        <a:effectLst/>
                        <a:latin typeface="Consolas"/>
                        <a:ea typeface="SimSun"/>
                        <a:cs typeface="Times New Roman"/>
                      </a:endParaRPr>
                    </a:p>
                  </a:txBody>
                  <a:tcPr marL="68580" marR="68580" marT="0" marB="0"/>
                </a:tc>
                <a:tc>
                  <a:txBody>
                    <a:bodyPr/>
                    <a:lstStyle/>
                    <a:p>
                      <a:pPr marL="0" marR="0" algn="ctr" rtl="0">
                        <a:spcBef>
                          <a:spcPts val="0"/>
                        </a:spcBef>
                        <a:spcAft>
                          <a:spcPts val="0"/>
                        </a:spcAft>
                      </a:pPr>
                      <a:r>
                        <a:rPr lang="en-US" sz="2000" dirty="0" err="1" smtClean="0">
                          <a:effectLst/>
                        </a:rPr>
                        <a:t>Año</a:t>
                      </a:r>
                      <a:r>
                        <a:rPr lang="en-US" sz="2000" dirty="0" smtClean="0">
                          <a:effectLst/>
                        </a:rPr>
                        <a:t> de </a:t>
                      </a:r>
                      <a:r>
                        <a:rPr lang="en-US" sz="2000" dirty="0" err="1" smtClean="0">
                          <a:effectLst/>
                        </a:rPr>
                        <a:t>naci-miento</a:t>
                      </a:r>
                      <a:r>
                        <a:rPr lang="en-US" sz="2000" dirty="0" smtClean="0">
                          <a:effectLst/>
                        </a:rPr>
                        <a:t>~</a:t>
                      </a:r>
                      <a:endParaRPr lang="en-US" sz="2000" dirty="0">
                        <a:effectLst/>
                        <a:latin typeface="Consolas"/>
                        <a:ea typeface="SimSun"/>
                        <a:cs typeface="Times New Roman"/>
                      </a:endParaRPr>
                    </a:p>
                  </a:txBody>
                  <a:tcPr marL="68580" marR="68580" marT="0" marB="0"/>
                </a:tc>
                <a:tc>
                  <a:txBody>
                    <a:bodyPr/>
                    <a:lstStyle/>
                    <a:p>
                      <a:pPr marL="0" marR="0" algn="ctr" rtl="0">
                        <a:spcBef>
                          <a:spcPts val="0"/>
                        </a:spcBef>
                        <a:spcAft>
                          <a:spcPts val="0"/>
                        </a:spcAft>
                      </a:pPr>
                      <a:r>
                        <a:rPr lang="en-US" sz="2000" dirty="0">
                          <a:effectLst/>
                        </a:rPr>
                        <a:t>Linaje de Jesús a través de María –</a:t>
                      </a:r>
                      <a:r>
                        <a:rPr lang="en-US" sz="2000" dirty="0" err="1" smtClean="0">
                          <a:effectLst/>
                        </a:rPr>
                        <a:t>Lc</a:t>
                      </a:r>
                      <a:r>
                        <a:rPr lang="en-US" sz="2000" dirty="0" smtClean="0">
                          <a:effectLst/>
                        </a:rPr>
                        <a:t> 3:23</a:t>
                      </a:r>
                      <a:endParaRPr lang="en-US" sz="2000" dirty="0">
                        <a:effectLst/>
                        <a:latin typeface="Consolas"/>
                        <a:ea typeface="SimSun"/>
                        <a:cs typeface="Times New Roman"/>
                      </a:endParaRPr>
                    </a:p>
                  </a:txBody>
                  <a:tcPr marL="68580" marR="68580" marT="0" marB="0"/>
                </a:tc>
                <a:tc>
                  <a:txBody>
                    <a:bodyPr/>
                    <a:lstStyle/>
                    <a:p>
                      <a:pPr marL="0" marR="0" algn="ctr" rtl="0">
                        <a:spcBef>
                          <a:spcPts val="0"/>
                        </a:spcBef>
                        <a:spcAft>
                          <a:spcPts val="0"/>
                        </a:spcAft>
                      </a:pPr>
                      <a:r>
                        <a:rPr lang="en-US" sz="2000" dirty="0" err="1" smtClean="0">
                          <a:effectLst/>
                        </a:rPr>
                        <a:t>Año</a:t>
                      </a:r>
                      <a:r>
                        <a:rPr lang="en-US" sz="2000" dirty="0" smtClean="0">
                          <a:effectLst/>
                        </a:rPr>
                        <a:t> de </a:t>
                      </a:r>
                      <a:r>
                        <a:rPr lang="en-US" sz="2000" dirty="0" err="1" smtClean="0">
                          <a:effectLst/>
                        </a:rPr>
                        <a:t>naci-miento</a:t>
                      </a:r>
                      <a:r>
                        <a:rPr lang="en-US" sz="2000" dirty="0" smtClean="0">
                          <a:effectLst/>
                        </a:rPr>
                        <a:t>~</a:t>
                      </a:r>
                      <a:endParaRPr lang="en-US" sz="2000" dirty="0">
                        <a:effectLst/>
                        <a:latin typeface="Consolas"/>
                        <a:ea typeface="SimSun"/>
                        <a:cs typeface="Times New Roman"/>
                      </a:endParaRPr>
                    </a:p>
                  </a:txBody>
                  <a:tcPr marL="68580" marR="68580" marT="0" marB="0"/>
                </a:tc>
                <a:tc>
                  <a:txBody>
                    <a:bodyPr/>
                    <a:lstStyle/>
                    <a:p>
                      <a:pPr marL="0" marR="0" algn="ctr" rtl="0">
                        <a:spcBef>
                          <a:spcPts val="0"/>
                        </a:spcBef>
                        <a:spcAft>
                          <a:spcPts val="0"/>
                        </a:spcAft>
                      </a:pPr>
                      <a:r>
                        <a:rPr lang="en-US" sz="2000" dirty="0" err="1">
                          <a:effectLst/>
                        </a:rPr>
                        <a:t>Evento</a:t>
                      </a:r>
                      <a:r>
                        <a:rPr lang="en-US" sz="2000" dirty="0">
                          <a:effectLst/>
                        </a:rPr>
                        <a:t> </a:t>
                      </a:r>
                      <a:r>
                        <a:rPr lang="en-US" sz="2000" dirty="0" err="1">
                          <a:effectLst/>
                        </a:rPr>
                        <a:t>mundial</a:t>
                      </a:r>
                      <a:r>
                        <a:rPr lang="en-US" sz="2000" dirty="0">
                          <a:effectLst/>
                        </a:rPr>
                        <a:t>: de la </a:t>
                      </a:r>
                      <a:r>
                        <a:rPr lang="en-US" sz="2000" dirty="0" err="1">
                          <a:effectLst/>
                        </a:rPr>
                        <a:t>línea</a:t>
                      </a:r>
                      <a:r>
                        <a:rPr lang="en-US" sz="2000" dirty="0">
                          <a:effectLst/>
                        </a:rPr>
                        <a:t> de </a:t>
                      </a:r>
                      <a:r>
                        <a:rPr lang="en-US" sz="2000" dirty="0" err="1">
                          <a:effectLst/>
                        </a:rPr>
                        <a:t>tiempo</a:t>
                      </a:r>
                      <a:r>
                        <a:rPr lang="en-US" sz="2000" dirty="0">
                          <a:effectLst/>
                        </a:rPr>
                        <a:t> de </a:t>
                      </a:r>
                      <a:r>
                        <a:rPr lang="en-US" sz="2000" dirty="0" err="1">
                          <a:effectLst/>
                        </a:rPr>
                        <a:t>referencia</a:t>
                      </a:r>
                      <a:endParaRPr lang="en-US" sz="2000" dirty="0">
                        <a:effectLst/>
                        <a:latin typeface="Consolas"/>
                        <a:ea typeface="SimSun"/>
                        <a:cs typeface="Times New Roman"/>
                      </a:endParaRPr>
                    </a:p>
                  </a:txBody>
                  <a:tcPr marL="68580" marR="68580" marT="0" marB="0"/>
                </a:tc>
              </a:tr>
              <a:tr h="274320">
                <a:tc>
                  <a:txBody>
                    <a:bodyPr/>
                    <a:lstStyle/>
                    <a:p>
                      <a:pPr marL="0" marR="0" algn="l" rtl="0">
                        <a:spcBef>
                          <a:spcPts val="0"/>
                        </a:spcBef>
                        <a:spcAft>
                          <a:spcPts val="0"/>
                        </a:spcAft>
                      </a:pPr>
                      <a:r>
                        <a:rPr lang="en-US" sz="2000" dirty="0" err="1" smtClean="0">
                          <a:effectLst/>
                          <a:latin typeface="+mn-lt"/>
                          <a:ea typeface="SimSun"/>
                          <a:cs typeface="Arial"/>
                        </a:rPr>
                        <a:t>Sadoc</a:t>
                      </a:r>
                      <a:endParaRPr lang="en-US" sz="2000" dirty="0">
                        <a:effectLst/>
                        <a:latin typeface="+mn-lt"/>
                        <a:ea typeface="SimSun"/>
                        <a:cs typeface="Times New Roman"/>
                      </a:endParaRPr>
                    </a:p>
                  </a:txBody>
                  <a:tcPr marL="68580" marR="68580" marT="0" marB="0"/>
                </a:tc>
                <a:tc>
                  <a:txBody>
                    <a:bodyPr/>
                    <a:lstStyle/>
                    <a:p>
                      <a:pPr marL="0" marR="0" algn="l" rtl="0">
                        <a:spcBef>
                          <a:spcPts val="0"/>
                        </a:spcBef>
                        <a:spcAft>
                          <a:spcPts val="0"/>
                        </a:spcAft>
                      </a:pPr>
                      <a:r>
                        <a:rPr lang="en-US" sz="2000" dirty="0" smtClean="0">
                          <a:effectLst/>
                          <a:latin typeface="+mn-lt"/>
                          <a:ea typeface="SimSun"/>
                          <a:cs typeface="Arial"/>
                        </a:rPr>
                        <a:t>a. </a:t>
                      </a:r>
                      <a:r>
                        <a:rPr lang="en-US" sz="2000" dirty="0">
                          <a:effectLst/>
                          <a:latin typeface="+mn-lt"/>
                          <a:ea typeface="SimSun"/>
                          <a:cs typeface="Arial"/>
                        </a:rPr>
                        <a:t>315 aC</a:t>
                      </a:r>
                      <a:endParaRPr lang="en-US" sz="2000" dirty="0">
                        <a:effectLst/>
                        <a:latin typeface="+mn-lt"/>
                        <a:ea typeface="SimSun"/>
                        <a:cs typeface="Times New Roman"/>
                      </a:endParaRPr>
                    </a:p>
                  </a:txBody>
                  <a:tcPr marL="68580" marR="68580" marT="0" marB="0"/>
                </a:tc>
                <a:tc>
                  <a:txBody>
                    <a:bodyPr/>
                    <a:lstStyle/>
                    <a:p>
                      <a:pPr marL="0" marR="0" algn="l" rtl="0">
                        <a:spcBef>
                          <a:spcPts val="0"/>
                        </a:spcBef>
                        <a:spcAft>
                          <a:spcPts val="0"/>
                        </a:spcAft>
                      </a:pPr>
                      <a:r>
                        <a:rPr lang="en-US" sz="2000" dirty="0" smtClean="0">
                          <a:effectLst/>
                          <a:latin typeface="+mn-lt"/>
                          <a:ea typeface="SimSun"/>
                          <a:cs typeface="Arial"/>
                        </a:rPr>
                        <a:t>Maat</a:t>
                      </a:r>
                      <a:endParaRPr lang="en-US" sz="2000" dirty="0">
                        <a:effectLst/>
                        <a:latin typeface="+mn-lt"/>
                        <a:ea typeface="SimSun"/>
                        <a:cs typeface="Times New Roman"/>
                      </a:endParaRPr>
                    </a:p>
                  </a:txBody>
                  <a:tcPr marL="68580" marR="68580" marT="0" marB="0"/>
                </a:tc>
                <a:tc>
                  <a:txBody>
                    <a:bodyPr/>
                    <a:lstStyle/>
                    <a:p>
                      <a:pPr marL="0" marR="0" algn="l" rtl="0">
                        <a:lnSpc>
                          <a:spcPct val="115000"/>
                        </a:lnSpc>
                        <a:spcBef>
                          <a:spcPts val="0"/>
                        </a:spcBef>
                        <a:spcAft>
                          <a:spcPts val="0"/>
                        </a:spcAft>
                      </a:pPr>
                      <a:r>
                        <a:rPr lang="en-US" sz="2000" dirty="0" smtClean="0">
                          <a:effectLst/>
                          <a:latin typeface="+mn-lt"/>
                          <a:ea typeface="SimSun"/>
                          <a:cs typeface="Times New Roman"/>
                        </a:rPr>
                        <a:t>a. </a:t>
                      </a:r>
                      <a:r>
                        <a:rPr lang="en-US" sz="2000" dirty="0">
                          <a:effectLst/>
                          <a:latin typeface="+mn-lt"/>
                          <a:ea typeface="SimSun"/>
                          <a:cs typeface="Times New Roman"/>
                        </a:rPr>
                        <a:t>315 </a:t>
                      </a:r>
                      <a:r>
                        <a:rPr lang="en-US" sz="2000" dirty="0" err="1">
                          <a:effectLst/>
                          <a:latin typeface="+mn-lt"/>
                          <a:ea typeface="SimSun"/>
                          <a:cs typeface="Times New Roman"/>
                        </a:rPr>
                        <a:t>aC</a:t>
                      </a:r>
                      <a:endParaRPr lang="en-US" sz="2000" dirty="0">
                        <a:effectLst/>
                        <a:latin typeface="+mn-lt"/>
                        <a:ea typeface="SimSun"/>
                        <a:cs typeface="Times New Roman"/>
                      </a:endParaRPr>
                    </a:p>
                  </a:txBody>
                  <a:tcPr marL="68580" marR="68580" marT="0" marB="0"/>
                </a:tc>
                <a:tc>
                  <a:txBody>
                    <a:bodyPr/>
                    <a:lstStyle/>
                    <a:p>
                      <a:pPr marL="0" marR="0" algn="l" rtl="0">
                        <a:spcBef>
                          <a:spcPts val="0"/>
                        </a:spcBef>
                        <a:spcAft>
                          <a:spcPts val="0"/>
                        </a:spcAft>
                      </a:pPr>
                      <a:endParaRPr lang="en-US" sz="1400" kern="1200" baseline="0" dirty="0" smtClean="0">
                        <a:solidFill>
                          <a:schemeClr val="dk1"/>
                        </a:solidFill>
                        <a:effectLst/>
                        <a:latin typeface="+mn-lt"/>
                        <a:ea typeface="+mn-ea"/>
                        <a:cs typeface="+mn-cs"/>
                      </a:endParaRPr>
                    </a:p>
                    <a:p>
                      <a:pPr marL="0" marR="0" algn="l" rtl="0">
                        <a:spcBef>
                          <a:spcPts val="0"/>
                        </a:spcBef>
                        <a:spcAft>
                          <a:spcPts val="0"/>
                        </a:spcAft>
                      </a:pPr>
                      <a:endParaRPr lang="en-US" sz="1400" kern="1200" baseline="0" dirty="0" smtClean="0">
                        <a:solidFill>
                          <a:schemeClr val="dk1"/>
                        </a:solidFill>
                        <a:effectLst/>
                        <a:latin typeface="+mn-lt"/>
                        <a:ea typeface="+mn-ea"/>
                        <a:cs typeface="+mn-cs"/>
                      </a:endParaRPr>
                    </a:p>
                    <a:p>
                      <a:pPr marL="0" marR="0" algn="l" rtl="0">
                        <a:spcBef>
                          <a:spcPts val="0"/>
                        </a:spcBef>
                        <a:spcAft>
                          <a:spcPts val="0"/>
                        </a:spcAft>
                      </a:pPr>
                      <a:endParaRPr lang="en-US" sz="1400" kern="1200" baseline="0" dirty="0" smtClean="0">
                        <a:solidFill>
                          <a:schemeClr val="dk1"/>
                        </a:solidFill>
                        <a:effectLst/>
                        <a:latin typeface="+mn-lt"/>
                        <a:ea typeface="+mn-ea"/>
                        <a:cs typeface="+mn-cs"/>
                      </a:endParaRPr>
                    </a:p>
                    <a:p>
                      <a:pPr marL="0" marR="0" algn="l" rtl="0">
                        <a:spcBef>
                          <a:spcPts val="0"/>
                        </a:spcBef>
                        <a:spcAft>
                          <a:spcPts val="0"/>
                        </a:spcAft>
                      </a:pPr>
                      <a:endParaRPr lang="en-US" sz="1400" kern="1200" baseline="0" dirty="0">
                        <a:solidFill>
                          <a:schemeClr val="dk1"/>
                        </a:solidFill>
                        <a:effectLst/>
                        <a:latin typeface="+mn-lt"/>
                        <a:ea typeface="+mn-ea"/>
                        <a:cs typeface="+mn-cs"/>
                      </a:endParaRPr>
                    </a:p>
                  </a:txBody>
                  <a:tcPr marL="68580" marR="68580" marT="0" marB="0"/>
                </a:tc>
              </a:tr>
              <a:tr h="274320">
                <a:tc>
                  <a:txBody>
                    <a:bodyPr/>
                    <a:lstStyle/>
                    <a:p>
                      <a:pPr marL="0" marR="0" algn="l" rtl="0">
                        <a:spcBef>
                          <a:spcPts val="0"/>
                        </a:spcBef>
                        <a:spcAft>
                          <a:spcPts val="0"/>
                        </a:spcAft>
                      </a:pPr>
                      <a:r>
                        <a:rPr lang="en-US" sz="2000">
                          <a:effectLst/>
                          <a:latin typeface="+mn-lt"/>
                          <a:ea typeface="SimSun"/>
                          <a:cs typeface="Arial"/>
                        </a:rPr>
                        <a:t> </a:t>
                      </a:r>
                      <a:endParaRPr lang="en-US" sz="2000">
                        <a:effectLst/>
                        <a:latin typeface="+mn-lt"/>
                        <a:ea typeface="SimSun"/>
                        <a:cs typeface="Times New Roman"/>
                      </a:endParaRPr>
                    </a:p>
                  </a:txBody>
                  <a:tcPr marL="68580" marR="68580" marT="0" marB="0"/>
                </a:tc>
                <a:tc>
                  <a:txBody>
                    <a:bodyPr/>
                    <a:lstStyle/>
                    <a:p>
                      <a:pPr marL="0" marR="0" algn="l" rtl="0">
                        <a:spcBef>
                          <a:spcPts val="0"/>
                        </a:spcBef>
                        <a:spcAft>
                          <a:spcPts val="0"/>
                        </a:spcAft>
                      </a:pPr>
                      <a:r>
                        <a:rPr lang="en-US" sz="2000" dirty="0">
                          <a:effectLst/>
                          <a:latin typeface="+mn-lt"/>
                          <a:ea typeface="SimSun"/>
                          <a:cs typeface="Arial"/>
                        </a:rPr>
                        <a:t> </a:t>
                      </a:r>
                      <a:endParaRPr lang="en-US" sz="2000" dirty="0">
                        <a:effectLst/>
                        <a:latin typeface="+mn-lt"/>
                        <a:ea typeface="SimSun"/>
                        <a:cs typeface="Times New Roman"/>
                      </a:endParaRPr>
                    </a:p>
                  </a:txBody>
                  <a:tcPr marL="68580" marR="68580" marT="0" marB="0"/>
                </a:tc>
                <a:tc>
                  <a:txBody>
                    <a:bodyPr/>
                    <a:lstStyle/>
                    <a:p>
                      <a:pPr marL="0" marR="0" algn="l" rtl="0">
                        <a:spcBef>
                          <a:spcPts val="0"/>
                        </a:spcBef>
                        <a:spcAft>
                          <a:spcPts val="0"/>
                        </a:spcAft>
                      </a:pPr>
                      <a:r>
                        <a:rPr lang="en-US" sz="2000" dirty="0" err="1">
                          <a:effectLst/>
                          <a:latin typeface="+mn-lt"/>
                          <a:ea typeface="SimSun"/>
                          <a:cs typeface="Arial"/>
                        </a:rPr>
                        <a:t>Matatías</a:t>
                      </a:r>
                      <a:endParaRPr lang="en-US" sz="2000" dirty="0">
                        <a:effectLst/>
                        <a:latin typeface="+mn-lt"/>
                        <a:ea typeface="SimSun"/>
                        <a:cs typeface="Times New Roman"/>
                      </a:endParaRPr>
                    </a:p>
                  </a:txBody>
                  <a:tcPr marL="68580" marR="68580" marT="0" marB="0"/>
                </a:tc>
                <a:tc>
                  <a:txBody>
                    <a:bodyPr/>
                    <a:lstStyle/>
                    <a:p>
                      <a:pPr marL="0" marR="0" algn="l" rtl="0">
                        <a:lnSpc>
                          <a:spcPct val="115000"/>
                        </a:lnSpc>
                        <a:spcBef>
                          <a:spcPts val="0"/>
                        </a:spcBef>
                        <a:spcAft>
                          <a:spcPts val="0"/>
                        </a:spcAft>
                      </a:pPr>
                      <a:r>
                        <a:rPr lang="en-US" sz="2000" dirty="0" smtClean="0">
                          <a:effectLst/>
                          <a:latin typeface="+mn-lt"/>
                          <a:ea typeface="SimSun"/>
                          <a:cs typeface="Times New Roman"/>
                        </a:rPr>
                        <a:t>a. </a:t>
                      </a:r>
                      <a:r>
                        <a:rPr lang="en-US" sz="2000" dirty="0">
                          <a:effectLst/>
                          <a:latin typeface="+mn-lt"/>
                          <a:ea typeface="SimSun"/>
                          <a:cs typeface="Times New Roman"/>
                        </a:rPr>
                        <a:t>345 </a:t>
                      </a:r>
                      <a:r>
                        <a:rPr lang="en-US" sz="2000" dirty="0" err="1">
                          <a:effectLst/>
                          <a:latin typeface="+mn-lt"/>
                          <a:ea typeface="SimSun"/>
                          <a:cs typeface="Times New Roman"/>
                        </a:rPr>
                        <a:t>aC</a:t>
                      </a:r>
                      <a:endParaRPr lang="en-US" sz="2000" dirty="0">
                        <a:effectLst/>
                        <a:latin typeface="+mn-lt"/>
                        <a:ea typeface="SimSun"/>
                        <a:cs typeface="Times New Roman"/>
                      </a:endParaRPr>
                    </a:p>
                  </a:txBody>
                  <a:tcPr marL="68580" marR="68580" marT="0" marB="0"/>
                </a:tc>
                <a:tc>
                  <a:txBody>
                    <a:bodyPr/>
                    <a:lstStyle/>
                    <a:p>
                      <a:pPr marL="0" marR="0" algn="l" rtl="0">
                        <a:spcBef>
                          <a:spcPts val="0"/>
                        </a:spcBef>
                        <a:spcAft>
                          <a:spcPts val="0"/>
                        </a:spcAft>
                      </a:pPr>
                      <a:r>
                        <a:rPr lang="en-US" sz="1400" kern="1200" baseline="0" dirty="0">
                          <a:solidFill>
                            <a:schemeClr val="dk1"/>
                          </a:solidFill>
                          <a:effectLst/>
                          <a:latin typeface="+mn-lt"/>
                          <a:ea typeface="+mn-ea"/>
                          <a:cs typeface="+mn-cs"/>
                        </a:rPr>
                        <a:t> </a:t>
                      </a:r>
                      <a:endParaRPr lang="en-US" sz="1400" kern="1200" baseline="0" dirty="0" smtClean="0">
                        <a:solidFill>
                          <a:schemeClr val="dk1"/>
                        </a:solidFill>
                        <a:effectLst/>
                        <a:latin typeface="+mn-lt"/>
                        <a:ea typeface="+mn-ea"/>
                        <a:cs typeface="+mn-cs"/>
                      </a:endParaRPr>
                    </a:p>
                    <a:p>
                      <a:pPr marL="0" marR="0" algn="l" rtl="0">
                        <a:spcBef>
                          <a:spcPts val="0"/>
                        </a:spcBef>
                        <a:spcAft>
                          <a:spcPts val="0"/>
                        </a:spcAft>
                      </a:pPr>
                      <a:endParaRPr lang="en-US" sz="1400" kern="1200" baseline="0" dirty="0" smtClean="0">
                        <a:solidFill>
                          <a:schemeClr val="dk1"/>
                        </a:solidFill>
                        <a:effectLst/>
                        <a:latin typeface="+mn-lt"/>
                        <a:ea typeface="+mn-ea"/>
                        <a:cs typeface="+mn-cs"/>
                      </a:endParaRPr>
                    </a:p>
                    <a:p>
                      <a:pPr marL="0" marR="0" algn="l" rtl="0">
                        <a:spcBef>
                          <a:spcPts val="0"/>
                        </a:spcBef>
                        <a:spcAft>
                          <a:spcPts val="0"/>
                        </a:spcAft>
                      </a:pPr>
                      <a:endParaRPr lang="en-US" sz="1400" kern="1200" baseline="0" dirty="0">
                        <a:solidFill>
                          <a:schemeClr val="dk1"/>
                        </a:solidFill>
                        <a:effectLst/>
                        <a:latin typeface="+mn-lt"/>
                        <a:ea typeface="+mn-ea"/>
                        <a:cs typeface="+mn-cs"/>
                      </a:endParaRPr>
                    </a:p>
                  </a:txBody>
                  <a:tcPr marL="68580" marR="68580" marT="0" marB="0"/>
                </a:tc>
              </a:tr>
              <a:tr h="274320">
                <a:tc>
                  <a:txBody>
                    <a:bodyPr/>
                    <a:lstStyle/>
                    <a:p>
                      <a:pPr marL="0" marR="0" algn="l" rtl="0">
                        <a:spcBef>
                          <a:spcPts val="0"/>
                        </a:spcBef>
                        <a:spcAft>
                          <a:spcPts val="0"/>
                        </a:spcAft>
                      </a:pPr>
                      <a:r>
                        <a:rPr lang="en-US" sz="2000" dirty="0" err="1" smtClean="0">
                          <a:effectLst/>
                          <a:latin typeface="+mn-lt"/>
                          <a:ea typeface="SimSun"/>
                          <a:cs typeface="Arial"/>
                        </a:rPr>
                        <a:t>Azor</a:t>
                      </a:r>
                      <a:endParaRPr lang="en-US" sz="2000" dirty="0">
                        <a:effectLst/>
                        <a:latin typeface="+mn-lt"/>
                        <a:ea typeface="SimSun"/>
                        <a:cs typeface="Times New Roman"/>
                      </a:endParaRPr>
                    </a:p>
                  </a:txBody>
                  <a:tcPr marL="68580" marR="68580" marT="0" marB="0"/>
                </a:tc>
                <a:tc>
                  <a:txBody>
                    <a:bodyPr/>
                    <a:lstStyle/>
                    <a:p>
                      <a:pPr marL="0" marR="0" algn="l" rtl="0">
                        <a:spcBef>
                          <a:spcPts val="0"/>
                        </a:spcBef>
                        <a:spcAft>
                          <a:spcPts val="0"/>
                        </a:spcAft>
                      </a:pPr>
                      <a:r>
                        <a:rPr lang="en-US" sz="2000" dirty="0" smtClean="0">
                          <a:effectLst/>
                          <a:latin typeface="+mn-lt"/>
                          <a:ea typeface="SimSun"/>
                          <a:cs typeface="Arial"/>
                        </a:rPr>
                        <a:t>a. </a:t>
                      </a:r>
                      <a:r>
                        <a:rPr lang="en-US" sz="2000" dirty="0">
                          <a:effectLst/>
                          <a:latin typeface="+mn-lt"/>
                          <a:ea typeface="SimSun"/>
                          <a:cs typeface="Arial"/>
                        </a:rPr>
                        <a:t>360 </a:t>
                      </a:r>
                      <a:r>
                        <a:rPr lang="en-US" sz="2000" dirty="0" err="1">
                          <a:effectLst/>
                          <a:latin typeface="+mn-lt"/>
                          <a:ea typeface="SimSun"/>
                          <a:cs typeface="Arial"/>
                        </a:rPr>
                        <a:t>aC</a:t>
                      </a:r>
                      <a:endParaRPr lang="en-US" sz="2000" dirty="0">
                        <a:effectLst/>
                        <a:latin typeface="+mn-lt"/>
                        <a:ea typeface="SimSun"/>
                        <a:cs typeface="Times New Roman"/>
                      </a:endParaRPr>
                    </a:p>
                  </a:txBody>
                  <a:tcPr marL="68580" marR="68580" marT="0" marB="0"/>
                </a:tc>
                <a:tc>
                  <a:txBody>
                    <a:bodyPr/>
                    <a:lstStyle/>
                    <a:p>
                      <a:pPr marL="0" marR="0" algn="l" rtl="0">
                        <a:spcBef>
                          <a:spcPts val="0"/>
                        </a:spcBef>
                        <a:spcAft>
                          <a:spcPts val="0"/>
                        </a:spcAft>
                      </a:pPr>
                      <a:r>
                        <a:rPr lang="en-US" sz="2000" dirty="0" err="1" smtClean="0">
                          <a:effectLst/>
                          <a:latin typeface="+mn-lt"/>
                          <a:ea typeface="SimSun"/>
                          <a:cs typeface="Arial"/>
                        </a:rPr>
                        <a:t>Semei</a:t>
                      </a:r>
                      <a:endParaRPr lang="en-US" sz="2000" dirty="0">
                        <a:effectLst/>
                        <a:latin typeface="+mn-lt"/>
                        <a:ea typeface="SimSun"/>
                        <a:cs typeface="Times New Roman"/>
                      </a:endParaRPr>
                    </a:p>
                  </a:txBody>
                  <a:tcPr marL="68580" marR="68580" marT="0" marB="0"/>
                </a:tc>
                <a:tc>
                  <a:txBody>
                    <a:bodyPr/>
                    <a:lstStyle/>
                    <a:p>
                      <a:pPr marL="0" marR="0" algn="l" rtl="0">
                        <a:lnSpc>
                          <a:spcPct val="115000"/>
                        </a:lnSpc>
                        <a:spcBef>
                          <a:spcPts val="0"/>
                        </a:spcBef>
                        <a:spcAft>
                          <a:spcPts val="0"/>
                        </a:spcAft>
                      </a:pPr>
                      <a:r>
                        <a:rPr lang="en-US" sz="2000" dirty="0" smtClean="0">
                          <a:effectLst/>
                          <a:latin typeface="+mn-lt"/>
                          <a:ea typeface="SimSun"/>
                          <a:cs typeface="Times New Roman"/>
                        </a:rPr>
                        <a:t>a. 375</a:t>
                      </a:r>
                      <a:r>
                        <a:rPr lang="en-US" sz="2000" baseline="0" dirty="0" smtClean="0">
                          <a:effectLst/>
                          <a:latin typeface="+mn-lt"/>
                          <a:ea typeface="SimSun"/>
                          <a:cs typeface="Times New Roman"/>
                        </a:rPr>
                        <a:t> </a:t>
                      </a:r>
                      <a:r>
                        <a:rPr lang="en-US" sz="2000" baseline="0" dirty="0" err="1" smtClean="0">
                          <a:effectLst/>
                          <a:latin typeface="+mn-lt"/>
                          <a:ea typeface="SimSun"/>
                          <a:cs typeface="Times New Roman"/>
                        </a:rPr>
                        <a:t>aC</a:t>
                      </a:r>
                      <a:endParaRPr lang="en-US" sz="2000" dirty="0">
                        <a:effectLst/>
                        <a:latin typeface="+mn-lt"/>
                        <a:ea typeface="SimSun"/>
                        <a:cs typeface="Times New Roman"/>
                      </a:endParaRPr>
                    </a:p>
                  </a:txBody>
                  <a:tcPr marL="68580" marR="68580" marT="0" marB="0"/>
                </a:tc>
                <a:tc>
                  <a:txBody>
                    <a:bodyPr/>
                    <a:lstStyle/>
                    <a:p>
                      <a:pPr marL="0" marR="0" algn="l" rtl="0">
                        <a:spcBef>
                          <a:spcPts val="0"/>
                        </a:spcBef>
                        <a:spcAft>
                          <a:spcPts val="0"/>
                        </a:spcAft>
                      </a:pPr>
                      <a:r>
                        <a:rPr lang="en-US" sz="1400" kern="1200" baseline="0" dirty="0">
                          <a:solidFill>
                            <a:schemeClr val="dk1"/>
                          </a:solidFill>
                          <a:effectLst/>
                          <a:latin typeface="+mn-lt"/>
                          <a:ea typeface="+mn-ea"/>
                          <a:cs typeface="+mn-cs"/>
                        </a:rPr>
                        <a:t> </a:t>
                      </a:r>
                      <a:endParaRPr lang="en-US" sz="1400" kern="1200" baseline="0" dirty="0" smtClean="0">
                        <a:solidFill>
                          <a:schemeClr val="dk1"/>
                        </a:solidFill>
                        <a:effectLst/>
                        <a:latin typeface="+mn-lt"/>
                        <a:ea typeface="+mn-ea"/>
                        <a:cs typeface="+mn-cs"/>
                      </a:endParaRPr>
                    </a:p>
                    <a:p>
                      <a:pPr marL="0" marR="0" algn="l" rtl="0">
                        <a:spcBef>
                          <a:spcPts val="0"/>
                        </a:spcBef>
                        <a:spcAft>
                          <a:spcPts val="0"/>
                        </a:spcAft>
                      </a:pPr>
                      <a:endParaRPr lang="en-US" sz="1400" kern="1200" baseline="0" dirty="0" smtClean="0">
                        <a:solidFill>
                          <a:schemeClr val="dk1"/>
                        </a:solidFill>
                        <a:effectLst/>
                        <a:latin typeface="+mn-lt"/>
                        <a:ea typeface="+mn-ea"/>
                        <a:cs typeface="+mn-cs"/>
                      </a:endParaRPr>
                    </a:p>
                    <a:p>
                      <a:pPr marL="0" marR="0" algn="l" rtl="0">
                        <a:spcBef>
                          <a:spcPts val="0"/>
                        </a:spcBef>
                        <a:spcAft>
                          <a:spcPts val="0"/>
                        </a:spcAft>
                      </a:pPr>
                      <a:endParaRPr lang="en-US" sz="1400" kern="1200" baseline="0" dirty="0" smtClean="0">
                        <a:solidFill>
                          <a:schemeClr val="dk1"/>
                        </a:solidFill>
                        <a:effectLst/>
                        <a:latin typeface="+mn-lt"/>
                        <a:ea typeface="+mn-ea"/>
                        <a:cs typeface="+mn-cs"/>
                      </a:endParaRPr>
                    </a:p>
                    <a:p>
                      <a:pPr marL="0" marR="0" algn="l" rtl="0">
                        <a:spcBef>
                          <a:spcPts val="0"/>
                        </a:spcBef>
                        <a:spcAft>
                          <a:spcPts val="0"/>
                        </a:spcAft>
                      </a:pPr>
                      <a:endParaRPr lang="en-US" sz="1400" kern="1200" baseline="0" dirty="0">
                        <a:solidFill>
                          <a:schemeClr val="dk1"/>
                        </a:solidFill>
                        <a:effectLst/>
                        <a:latin typeface="+mn-lt"/>
                        <a:ea typeface="+mn-ea"/>
                        <a:cs typeface="+mn-cs"/>
                      </a:endParaRPr>
                    </a:p>
                  </a:txBody>
                  <a:tcPr marL="68580" marR="68580" marT="0" marB="0"/>
                </a:tc>
              </a:tr>
              <a:tr h="274320">
                <a:tc>
                  <a:txBody>
                    <a:bodyPr/>
                    <a:lstStyle/>
                    <a:p>
                      <a:pPr marL="0" marR="0" algn="l" rtl="0">
                        <a:spcBef>
                          <a:spcPts val="0"/>
                        </a:spcBef>
                        <a:spcAft>
                          <a:spcPts val="0"/>
                        </a:spcAft>
                      </a:pPr>
                      <a:r>
                        <a:rPr lang="en-US" sz="2000">
                          <a:effectLst/>
                          <a:latin typeface="+mn-lt"/>
                          <a:ea typeface="SimSun"/>
                          <a:cs typeface="Arial"/>
                        </a:rPr>
                        <a:t>Eliaquim</a:t>
                      </a:r>
                      <a:endParaRPr lang="en-US" sz="2000">
                        <a:effectLst/>
                        <a:latin typeface="+mn-lt"/>
                        <a:ea typeface="SimSun"/>
                        <a:cs typeface="Times New Roman"/>
                      </a:endParaRPr>
                    </a:p>
                  </a:txBody>
                  <a:tcPr marL="68580" marR="68580" marT="0" marB="0"/>
                </a:tc>
                <a:tc>
                  <a:txBody>
                    <a:bodyPr/>
                    <a:lstStyle/>
                    <a:p>
                      <a:pPr marL="0" marR="0" algn="l" rtl="0">
                        <a:spcBef>
                          <a:spcPts val="0"/>
                        </a:spcBef>
                        <a:spcAft>
                          <a:spcPts val="0"/>
                        </a:spcAft>
                      </a:pPr>
                      <a:r>
                        <a:rPr lang="en-US" sz="2000" dirty="0" smtClean="0">
                          <a:effectLst/>
                          <a:latin typeface="+mn-lt"/>
                          <a:ea typeface="SimSun"/>
                          <a:cs typeface="Arial"/>
                        </a:rPr>
                        <a:t>a. </a:t>
                      </a:r>
                      <a:r>
                        <a:rPr lang="en-US" sz="2000" dirty="0">
                          <a:effectLst/>
                          <a:latin typeface="+mn-lt"/>
                          <a:ea typeface="SimSun"/>
                          <a:cs typeface="Arial"/>
                        </a:rPr>
                        <a:t>405 </a:t>
                      </a:r>
                      <a:r>
                        <a:rPr lang="en-US" sz="2000" dirty="0" err="1">
                          <a:effectLst/>
                          <a:latin typeface="+mn-lt"/>
                          <a:ea typeface="SimSun"/>
                          <a:cs typeface="Arial"/>
                        </a:rPr>
                        <a:t>aC</a:t>
                      </a:r>
                      <a:endParaRPr lang="en-US" sz="2000" dirty="0">
                        <a:effectLst/>
                        <a:latin typeface="+mn-lt"/>
                        <a:ea typeface="SimSun"/>
                        <a:cs typeface="Times New Roman"/>
                      </a:endParaRPr>
                    </a:p>
                  </a:txBody>
                  <a:tcPr marL="68580" marR="68580" marT="0" marB="0"/>
                </a:tc>
                <a:tc>
                  <a:txBody>
                    <a:bodyPr/>
                    <a:lstStyle/>
                    <a:p>
                      <a:pPr marL="0" marR="0" algn="l" rtl="0">
                        <a:spcBef>
                          <a:spcPts val="0"/>
                        </a:spcBef>
                        <a:spcAft>
                          <a:spcPts val="0"/>
                        </a:spcAft>
                      </a:pPr>
                      <a:r>
                        <a:rPr lang="en-US" sz="2000" dirty="0">
                          <a:effectLst/>
                          <a:latin typeface="+mn-lt"/>
                          <a:ea typeface="SimSun"/>
                          <a:cs typeface="Arial"/>
                        </a:rPr>
                        <a:t>Judá</a:t>
                      </a:r>
                      <a:endParaRPr lang="en-US" sz="2000" dirty="0">
                        <a:effectLst/>
                        <a:latin typeface="+mn-lt"/>
                        <a:ea typeface="SimSun"/>
                        <a:cs typeface="Times New Roman"/>
                      </a:endParaRPr>
                    </a:p>
                  </a:txBody>
                  <a:tcPr marL="68580" marR="68580" marT="0" marB="0"/>
                </a:tc>
                <a:tc>
                  <a:txBody>
                    <a:bodyPr/>
                    <a:lstStyle/>
                    <a:p>
                      <a:pPr marL="0" marR="0" algn="l" rtl="0">
                        <a:lnSpc>
                          <a:spcPct val="115000"/>
                        </a:lnSpc>
                        <a:spcBef>
                          <a:spcPts val="0"/>
                        </a:spcBef>
                        <a:spcAft>
                          <a:spcPts val="0"/>
                        </a:spcAft>
                      </a:pPr>
                      <a:r>
                        <a:rPr lang="en-US" sz="2000" dirty="0" smtClean="0">
                          <a:effectLst/>
                          <a:latin typeface="+mn-lt"/>
                          <a:ea typeface="SimSun"/>
                          <a:cs typeface="Times New Roman"/>
                        </a:rPr>
                        <a:t>a. </a:t>
                      </a:r>
                      <a:r>
                        <a:rPr lang="en-US" sz="2000" dirty="0">
                          <a:effectLst/>
                          <a:latin typeface="+mn-lt"/>
                          <a:ea typeface="SimSun"/>
                          <a:cs typeface="Times New Roman"/>
                        </a:rPr>
                        <a:t>405 </a:t>
                      </a:r>
                      <a:r>
                        <a:rPr lang="en-US" sz="2000" dirty="0" err="1">
                          <a:effectLst/>
                          <a:latin typeface="+mn-lt"/>
                          <a:ea typeface="SimSun"/>
                          <a:cs typeface="Times New Roman"/>
                        </a:rPr>
                        <a:t>aC</a:t>
                      </a:r>
                      <a:endParaRPr lang="en-US" sz="2000" dirty="0">
                        <a:effectLst/>
                        <a:latin typeface="+mn-lt"/>
                        <a:ea typeface="SimSun"/>
                        <a:cs typeface="Times New Roman"/>
                      </a:endParaRPr>
                    </a:p>
                  </a:txBody>
                  <a:tcPr marL="68580" marR="68580" marT="0" marB="0"/>
                </a:tc>
                <a:tc>
                  <a:txBody>
                    <a:bodyPr/>
                    <a:lstStyle/>
                    <a:p>
                      <a:pPr marL="0" marR="0" algn="l" rtl="0">
                        <a:spcBef>
                          <a:spcPts val="0"/>
                        </a:spcBef>
                        <a:spcAft>
                          <a:spcPts val="0"/>
                        </a:spcAft>
                      </a:pPr>
                      <a:endParaRPr lang="en-US" sz="1400" kern="1200" baseline="0" dirty="0" smtClean="0">
                        <a:solidFill>
                          <a:schemeClr val="dk1"/>
                        </a:solidFill>
                        <a:effectLst/>
                        <a:latin typeface="+mn-lt"/>
                        <a:ea typeface="+mn-ea"/>
                        <a:cs typeface="+mn-cs"/>
                      </a:endParaRPr>
                    </a:p>
                    <a:p>
                      <a:pPr marL="0" marR="0" algn="l" rtl="0">
                        <a:spcBef>
                          <a:spcPts val="0"/>
                        </a:spcBef>
                        <a:spcAft>
                          <a:spcPts val="0"/>
                        </a:spcAft>
                      </a:pPr>
                      <a:endParaRPr lang="en-US" sz="1400" kern="1200" baseline="0" dirty="0" smtClean="0">
                        <a:solidFill>
                          <a:schemeClr val="dk1"/>
                        </a:solidFill>
                        <a:effectLst/>
                        <a:latin typeface="+mn-lt"/>
                        <a:ea typeface="+mn-ea"/>
                        <a:cs typeface="+mn-cs"/>
                      </a:endParaRPr>
                    </a:p>
                    <a:p>
                      <a:pPr marL="0" marR="0" algn="l" rtl="0">
                        <a:spcBef>
                          <a:spcPts val="0"/>
                        </a:spcBef>
                        <a:spcAft>
                          <a:spcPts val="0"/>
                        </a:spcAft>
                      </a:pPr>
                      <a:r>
                        <a:rPr lang="en-US" sz="1400" kern="1200" baseline="0" dirty="0">
                          <a:solidFill>
                            <a:schemeClr val="dk1"/>
                          </a:solidFill>
                          <a:effectLst/>
                          <a:latin typeface="+mn-lt"/>
                          <a:ea typeface="+mn-ea"/>
                          <a:cs typeface="+mn-cs"/>
                        </a:rPr>
                        <a:t> </a:t>
                      </a:r>
                    </a:p>
                  </a:txBody>
                  <a:tcPr marL="68580" marR="68580" marT="0" marB="0"/>
                </a:tc>
              </a:tr>
              <a:tr h="274320">
                <a:tc>
                  <a:txBody>
                    <a:bodyPr/>
                    <a:lstStyle/>
                    <a:p>
                      <a:pPr marL="0" marR="0" algn="l" rtl="0">
                        <a:spcBef>
                          <a:spcPts val="0"/>
                        </a:spcBef>
                        <a:spcAft>
                          <a:spcPts val="0"/>
                        </a:spcAft>
                      </a:pPr>
                      <a:r>
                        <a:rPr lang="en-US" sz="2000">
                          <a:effectLst/>
                          <a:latin typeface="+mn-lt"/>
                          <a:ea typeface="SimSun"/>
                          <a:cs typeface="Arial"/>
                        </a:rPr>
                        <a:t>Abiud</a:t>
                      </a:r>
                      <a:endParaRPr lang="en-US" sz="2000">
                        <a:effectLst/>
                        <a:latin typeface="+mn-lt"/>
                        <a:ea typeface="SimSun"/>
                        <a:cs typeface="Times New Roman"/>
                      </a:endParaRPr>
                    </a:p>
                  </a:txBody>
                  <a:tcPr marL="68580" marR="68580" marT="0" marB="0"/>
                </a:tc>
                <a:tc>
                  <a:txBody>
                    <a:bodyPr/>
                    <a:lstStyle/>
                    <a:p>
                      <a:pPr marL="0" marR="0" algn="l" rtl="0">
                        <a:spcBef>
                          <a:spcPts val="0"/>
                        </a:spcBef>
                        <a:spcAft>
                          <a:spcPts val="0"/>
                        </a:spcAft>
                      </a:pPr>
                      <a:r>
                        <a:rPr lang="en-US" sz="2000" dirty="0" smtClean="0">
                          <a:effectLst/>
                          <a:latin typeface="+mn-lt"/>
                          <a:ea typeface="SimSun"/>
                          <a:cs typeface="Arial"/>
                        </a:rPr>
                        <a:t>a. </a:t>
                      </a:r>
                      <a:r>
                        <a:rPr lang="en-US" sz="2000" dirty="0">
                          <a:effectLst/>
                          <a:latin typeface="+mn-lt"/>
                          <a:ea typeface="SimSun"/>
                          <a:cs typeface="Arial"/>
                        </a:rPr>
                        <a:t>450 </a:t>
                      </a:r>
                      <a:r>
                        <a:rPr lang="en-US" sz="2000" dirty="0" err="1">
                          <a:effectLst/>
                          <a:latin typeface="+mn-lt"/>
                          <a:ea typeface="SimSun"/>
                          <a:cs typeface="Arial"/>
                        </a:rPr>
                        <a:t>aC</a:t>
                      </a:r>
                      <a:endParaRPr lang="en-US" sz="2000" dirty="0">
                        <a:effectLst/>
                        <a:latin typeface="+mn-lt"/>
                        <a:ea typeface="SimSun"/>
                        <a:cs typeface="Times New Roman"/>
                      </a:endParaRPr>
                    </a:p>
                  </a:txBody>
                  <a:tcPr marL="68580" marR="68580" marT="0" marB="0"/>
                </a:tc>
                <a:tc>
                  <a:txBody>
                    <a:bodyPr/>
                    <a:lstStyle/>
                    <a:p>
                      <a:pPr marL="0" marR="0" algn="l" rtl="0">
                        <a:spcBef>
                          <a:spcPts val="0"/>
                        </a:spcBef>
                        <a:spcAft>
                          <a:spcPts val="0"/>
                        </a:spcAft>
                      </a:pPr>
                      <a:r>
                        <a:rPr lang="en-US" sz="2000" dirty="0" smtClean="0">
                          <a:effectLst/>
                          <a:latin typeface="+mn-lt"/>
                          <a:ea typeface="SimSun"/>
                          <a:cs typeface="Arial"/>
                        </a:rPr>
                        <a:t>Joana</a:t>
                      </a:r>
                      <a:endParaRPr lang="en-US" sz="2000" dirty="0">
                        <a:effectLst/>
                        <a:latin typeface="+mn-lt"/>
                        <a:ea typeface="SimSun"/>
                        <a:cs typeface="Times New Roman"/>
                      </a:endParaRPr>
                    </a:p>
                  </a:txBody>
                  <a:tcPr marL="68580" marR="68580" marT="0" marB="0"/>
                </a:tc>
                <a:tc>
                  <a:txBody>
                    <a:bodyPr/>
                    <a:lstStyle/>
                    <a:p>
                      <a:pPr marL="0" marR="0" algn="l" rtl="0">
                        <a:lnSpc>
                          <a:spcPct val="115000"/>
                        </a:lnSpc>
                        <a:spcBef>
                          <a:spcPts val="0"/>
                        </a:spcBef>
                        <a:spcAft>
                          <a:spcPts val="0"/>
                        </a:spcAft>
                      </a:pPr>
                      <a:r>
                        <a:rPr lang="en-US" sz="2000" dirty="0" smtClean="0">
                          <a:effectLst/>
                          <a:latin typeface="+mn-lt"/>
                          <a:ea typeface="SimSun"/>
                          <a:cs typeface="Times New Roman"/>
                        </a:rPr>
                        <a:t>a. </a:t>
                      </a:r>
                      <a:r>
                        <a:rPr lang="en-US" sz="2000" dirty="0">
                          <a:effectLst/>
                          <a:latin typeface="+mn-lt"/>
                          <a:ea typeface="SimSun"/>
                          <a:cs typeface="Times New Roman"/>
                        </a:rPr>
                        <a:t>435 </a:t>
                      </a:r>
                      <a:r>
                        <a:rPr lang="en-US" sz="2000" dirty="0" err="1">
                          <a:effectLst/>
                          <a:latin typeface="+mn-lt"/>
                          <a:ea typeface="SimSun"/>
                          <a:cs typeface="Times New Roman"/>
                        </a:rPr>
                        <a:t>aC</a:t>
                      </a:r>
                      <a:endParaRPr lang="en-US" sz="2000" dirty="0">
                        <a:effectLst/>
                        <a:latin typeface="+mn-lt"/>
                        <a:ea typeface="SimSun"/>
                        <a:cs typeface="Times New Roman"/>
                      </a:endParaRPr>
                    </a:p>
                  </a:txBody>
                  <a:tcPr marL="68580" marR="68580" marT="0" marB="0"/>
                </a:tc>
                <a:tc>
                  <a:txBody>
                    <a:bodyPr/>
                    <a:lstStyle/>
                    <a:p>
                      <a:pPr marL="0" marR="0" algn="l" rtl="0">
                        <a:spcBef>
                          <a:spcPts val="0"/>
                        </a:spcBef>
                        <a:spcAft>
                          <a:spcPts val="0"/>
                        </a:spcAft>
                      </a:pPr>
                      <a:endParaRPr lang="en-US" sz="1400" kern="1200" baseline="0" dirty="0" smtClean="0">
                        <a:solidFill>
                          <a:schemeClr val="dk1"/>
                        </a:solidFill>
                        <a:effectLst/>
                        <a:latin typeface="+mn-lt"/>
                        <a:ea typeface="+mn-ea"/>
                        <a:cs typeface="+mn-cs"/>
                      </a:endParaRPr>
                    </a:p>
                    <a:p>
                      <a:pPr marL="0" marR="0" algn="l" rtl="0">
                        <a:spcBef>
                          <a:spcPts val="0"/>
                        </a:spcBef>
                        <a:spcAft>
                          <a:spcPts val="0"/>
                        </a:spcAft>
                      </a:pPr>
                      <a:endParaRPr lang="en-US" sz="1400" kern="1200" baseline="0" dirty="0" smtClean="0">
                        <a:solidFill>
                          <a:schemeClr val="dk1"/>
                        </a:solidFill>
                        <a:effectLst/>
                        <a:latin typeface="+mn-lt"/>
                        <a:ea typeface="+mn-ea"/>
                        <a:cs typeface="+mn-cs"/>
                      </a:endParaRPr>
                    </a:p>
                    <a:p>
                      <a:pPr marL="0" marR="0" algn="l" rtl="0">
                        <a:spcBef>
                          <a:spcPts val="0"/>
                        </a:spcBef>
                        <a:spcAft>
                          <a:spcPts val="0"/>
                        </a:spcAft>
                      </a:pPr>
                      <a:r>
                        <a:rPr lang="en-US" sz="1400" kern="1200" baseline="0" dirty="0">
                          <a:solidFill>
                            <a:schemeClr val="dk1"/>
                          </a:solidFill>
                          <a:effectLst/>
                          <a:latin typeface="+mn-lt"/>
                          <a:ea typeface="+mn-ea"/>
                          <a:cs typeface="+mn-cs"/>
                        </a:rPr>
                        <a:t> </a:t>
                      </a:r>
                    </a:p>
                  </a:txBody>
                  <a:tcPr marL="68580" marR="68580" marT="0" marB="0"/>
                </a:tc>
              </a:tr>
              <a:tr h="274320">
                <a:tc>
                  <a:txBody>
                    <a:bodyPr/>
                    <a:lstStyle/>
                    <a:p>
                      <a:pPr marL="0" marR="0" algn="l" rtl="0">
                        <a:spcBef>
                          <a:spcPts val="0"/>
                        </a:spcBef>
                        <a:spcAft>
                          <a:spcPts val="0"/>
                        </a:spcAft>
                      </a:pPr>
                      <a:r>
                        <a:rPr lang="en-US" sz="2000">
                          <a:effectLst/>
                          <a:latin typeface="+mn-lt"/>
                          <a:ea typeface="SimSun"/>
                          <a:cs typeface="Arial"/>
                        </a:rPr>
                        <a:t> </a:t>
                      </a:r>
                      <a:endParaRPr lang="en-US" sz="2000">
                        <a:effectLst/>
                        <a:latin typeface="+mn-lt"/>
                        <a:ea typeface="SimSun"/>
                        <a:cs typeface="Times New Roman"/>
                      </a:endParaRPr>
                    </a:p>
                  </a:txBody>
                  <a:tcPr marL="68580" marR="68580" marT="0" marB="0"/>
                </a:tc>
                <a:tc>
                  <a:txBody>
                    <a:bodyPr/>
                    <a:lstStyle/>
                    <a:p>
                      <a:pPr marL="0" marR="0" algn="l" rtl="0">
                        <a:spcBef>
                          <a:spcPts val="0"/>
                        </a:spcBef>
                        <a:spcAft>
                          <a:spcPts val="0"/>
                        </a:spcAft>
                      </a:pPr>
                      <a:r>
                        <a:rPr lang="en-US" sz="2000">
                          <a:effectLst/>
                          <a:latin typeface="+mn-lt"/>
                          <a:ea typeface="SimSun"/>
                          <a:cs typeface="Arial"/>
                        </a:rPr>
                        <a:t> </a:t>
                      </a:r>
                      <a:endParaRPr lang="en-US" sz="2000">
                        <a:effectLst/>
                        <a:latin typeface="+mn-lt"/>
                        <a:ea typeface="SimSun"/>
                        <a:cs typeface="Times New Roman"/>
                      </a:endParaRPr>
                    </a:p>
                  </a:txBody>
                  <a:tcPr marL="68580" marR="68580" marT="0" marB="0"/>
                </a:tc>
                <a:tc>
                  <a:txBody>
                    <a:bodyPr/>
                    <a:lstStyle/>
                    <a:p>
                      <a:pPr marL="0" marR="0" algn="l" rtl="0">
                        <a:spcBef>
                          <a:spcPts val="0"/>
                        </a:spcBef>
                        <a:spcAft>
                          <a:spcPts val="0"/>
                        </a:spcAft>
                      </a:pPr>
                      <a:r>
                        <a:rPr lang="en-US" sz="2000" dirty="0" err="1" smtClean="0">
                          <a:effectLst/>
                          <a:latin typeface="+mn-lt"/>
                          <a:ea typeface="SimSun"/>
                          <a:cs typeface="Arial"/>
                        </a:rPr>
                        <a:t>Resa</a:t>
                      </a:r>
                      <a:endParaRPr lang="en-US" sz="2000" dirty="0">
                        <a:effectLst/>
                        <a:latin typeface="+mn-lt"/>
                        <a:ea typeface="SimSun"/>
                        <a:cs typeface="Times New Roman"/>
                      </a:endParaRPr>
                    </a:p>
                  </a:txBody>
                  <a:tcPr marL="68580" marR="68580" marT="0" marB="0"/>
                </a:tc>
                <a:tc>
                  <a:txBody>
                    <a:bodyPr/>
                    <a:lstStyle/>
                    <a:p>
                      <a:pPr marL="0" marR="0" algn="l" rtl="0">
                        <a:lnSpc>
                          <a:spcPct val="115000"/>
                        </a:lnSpc>
                        <a:spcBef>
                          <a:spcPts val="0"/>
                        </a:spcBef>
                        <a:spcAft>
                          <a:spcPts val="0"/>
                        </a:spcAft>
                      </a:pPr>
                      <a:r>
                        <a:rPr lang="en-US" sz="2000" dirty="0" smtClean="0">
                          <a:effectLst/>
                          <a:latin typeface="+mn-lt"/>
                          <a:ea typeface="SimSun"/>
                          <a:cs typeface="Times New Roman"/>
                        </a:rPr>
                        <a:t>a. </a:t>
                      </a:r>
                      <a:r>
                        <a:rPr lang="en-US" sz="2000" dirty="0">
                          <a:effectLst/>
                          <a:latin typeface="+mn-lt"/>
                          <a:ea typeface="SimSun"/>
                          <a:cs typeface="Times New Roman"/>
                        </a:rPr>
                        <a:t>465 aC</a:t>
                      </a:r>
                    </a:p>
                  </a:txBody>
                  <a:tcPr marL="68580" marR="68580" marT="0" marB="0"/>
                </a:tc>
                <a:tc>
                  <a:txBody>
                    <a:bodyPr/>
                    <a:lstStyle/>
                    <a:p>
                      <a:pPr marL="0" marR="0" algn="l" rtl="0">
                        <a:spcBef>
                          <a:spcPts val="0"/>
                        </a:spcBef>
                        <a:spcAft>
                          <a:spcPts val="0"/>
                        </a:spcAft>
                      </a:pPr>
                      <a:endParaRPr lang="en-US" sz="2000" dirty="0" smtClean="0">
                        <a:effectLst/>
                      </a:endParaRPr>
                    </a:p>
                    <a:p>
                      <a:pPr marL="0" marR="0" algn="l" rtl="0">
                        <a:spcBef>
                          <a:spcPts val="0"/>
                        </a:spcBef>
                        <a:spcAft>
                          <a:spcPts val="0"/>
                        </a:spcAft>
                      </a:pPr>
                      <a:endParaRPr lang="en-US" sz="2000" dirty="0" smtClean="0">
                        <a:effectLst/>
                      </a:endParaRPr>
                    </a:p>
                    <a:p>
                      <a:pPr marL="0" marR="0" algn="l" rtl="0">
                        <a:spcBef>
                          <a:spcPts val="0"/>
                        </a:spcBef>
                        <a:spcAft>
                          <a:spcPts val="0"/>
                        </a:spcAft>
                      </a:pPr>
                      <a:r>
                        <a:rPr lang="en-US" sz="2000" dirty="0">
                          <a:effectLst/>
                        </a:rPr>
                        <a:t> </a:t>
                      </a:r>
                      <a:endParaRPr lang="en-US" sz="2000" dirty="0">
                        <a:effectLst/>
                        <a:latin typeface="Consolas"/>
                        <a:ea typeface="SimSun"/>
                        <a:cs typeface="Times New Roman"/>
                      </a:endParaRPr>
                    </a:p>
                  </a:txBody>
                  <a:tcPr marL="68580" marR="68580" marT="0" marB="0"/>
                </a:tc>
              </a:tr>
            </a:tbl>
          </a:graphicData>
        </a:graphic>
      </p:graphicFrame>
      <p:sp>
        <p:nvSpPr>
          <p:cNvPr id="5" name="TextBox 4"/>
          <p:cNvSpPr txBox="1"/>
          <p:nvPr/>
        </p:nvSpPr>
        <p:spPr>
          <a:xfrm>
            <a:off x="6130316" y="1778600"/>
            <a:ext cx="2580298" cy="738664"/>
          </a:xfrm>
          <a:prstGeom prst="rect">
            <a:avLst/>
          </a:prstGeom>
          <a:noFill/>
        </p:spPr>
        <p:txBody>
          <a:bodyPr wrap="square" rtlCol="0">
            <a:spAutoFit/>
          </a:bodyPr>
          <a:lstStyle/>
          <a:p>
            <a:pPr algn="l" rtl="0"/>
            <a:r>
              <a:rPr lang="en-US" sz="1400" dirty="0" smtClean="0">
                <a:solidFill>
                  <a:prstClr val="black"/>
                </a:solidFill>
              </a:rPr>
              <a:t>307/310 </a:t>
            </a:r>
            <a:r>
              <a:rPr lang="en-US" sz="1400" dirty="0" err="1" smtClean="0">
                <a:solidFill>
                  <a:prstClr val="black"/>
                </a:solidFill>
              </a:rPr>
              <a:t>aC</a:t>
            </a:r>
            <a:r>
              <a:rPr lang="en-US" sz="1400" dirty="0" smtClean="0">
                <a:solidFill>
                  <a:prstClr val="black"/>
                </a:solidFill>
              </a:rPr>
              <a:t> </a:t>
            </a:r>
            <a:r>
              <a:rPr lang="en-US" sz="1400" dirty="0" err="1" smtClean="0">
                <a:solidFill>
                  <a:prstClr val="black"/>
                </a:solidFill>
              </a:rPr>
              <a:t>Filosofía</a:t>
            </a:r>
            <a:r>
              <a:rPr lang="en-US" sz="1400" dirty="0" smtClean="0">
                <a:solidFill>
                  <a:prstClr val="black"/>
                </a:solidFill>
              </a:rPr>
              <a:t> epicúrea / estoicismo</a:t>
            </a:r>
          </a:p>
          <a:p>
            <a:pPr algn="l" rtl="0"/>
            <a:r>
              <a:rPr lang="en-US" sz="1400" dirty="0" smtClean="0">
                <a:solidFill>
                  <a:prstClr val="black"/>
                </a:solidFill>
              </a:rPr>
              <a:t>323 aC Muere Alejandro Magno</a:t>
            </a:r>
            <a:endParaRPr lang="en-US" sz="1400" dirty="0">
              <a:solidFill>
                <a:prstClr val="black"/>
              </a:solidFill>
            </a:endParaRPr>
          </a:p>
        </p:txBody>
      </p:sp>
      <p:sp>
        <p:nvSpPr>
          <p:cNvPr id="6" name="TextBox 5"/>
          <p:cNvSpPr txBox="1"/>
          <p:nvPr/>
        </p:nvSpPr>
        <p:spPr>
          <a:xfrm>
            <a:off x="6112291" y="2570066"/>
            <a:ext cx="2683748" cy="738664"/>
          </a:xfrm>
          <a:prstGeom prst="rect">
            <a:avLst/>
          </a:prstGeom>
          <a:noFill/>
        </p:spPr>
        <p:txBody>
          <a:bodyPr wrap="none" rtlCol="0">
            <a:spAutoFit/>
          </a:bodyPr>
          <a:lstStyle/>
          <a:p>
            <a:pPr algn="l" rtl="0"/>
            <a:r>
              <a:rPr lang="en-US" sz="1400" dirty="0" smtClean="0">
                <a:solidFill>
                  <a:prstClr val="black"/>
                </a:solidFill>
              </a:rPr>
              <a:t>338 </a:t>
            </a:r>
            <a:r>
              <a:rPr lang="en-US" sz="1400" dirty="0" err="1" smtClean="0">
                <a:solidFill>
                  <a:prstClr val="black"/>
                </a:solidFill>
              </a:rPr>
              <a:t>aC</a:t>
            </a:r>
            <a:r>
              <a:rPr lang="en-US" sz="1400" dirty="0" smtClean="0">
                <a:solidFill>
                  <a:prstClr val="black"/>
                </a:solidFill>
              </a:rPr>
              <a:t> Alejandro derrota a Atenas</a:t>
            </a:r>
          </a:p>
          <a:p>
            <a:pPr algn="l" rtl="0"/>
            <a:r>
              <a:rPr lang="en-US" sz="1400" dirty="0" smtClean="0">
                <a:solidFill>
                  <a:prstClr val="black"/>
                </a:solidFill>
              </a:rPr>
              <a:t>333 aC Alejandro Magno pasa</a:t>
            </a:r>
          </a:p>
          <a:p>
            <a:pPr algn="l" rtl="0"/>
            <a:r>
              <a:rPr lang="en-US" sz="1400" dirty="0" smtClean="0">
                <a:solidFill>
                  <a:prstClr val="black"/>
                </a:solidFill>
              </a:rPr>
              <a:t>A través de Judea</a:t>
            </a:r>
            <a:endParaRPr lang="en-US" sz="1400" dirty="0">
              <a:solidFill>
                <a:prstClr val="black"/>
              </a:solidFill>
            </a:endParaRPr>
          </a:p>
        </p:txBody>
      </p:sp>
      <p:sp>
        <p:nvSpPr>
          <p:cNvPr id="7" name="TextBox 6"/>
          <p:cNvSpPr txBox="1"/>
          <p:nvPr/>
        </p:nvSpPr>
        <p:spPr>
          <a:xfrm>
            <a:off x="6112291" y="3311374"/>
            <a:ext cx="1918859" cy="307777"/>
          </a:xfrm>
          <a:prstGeom prst="rect">
            <a:avLst/>
          </a:prstGeom>
          <a:noFill/>
        </p:spPr>
        <p:txBody>
          <a:bodyPr wrap="none" rtlCol="0">
            <a:spAutoFit/>
          </a:bodyPr>
          <a:lstStyle/>
          <a:p>
            <a:pPr algn="l" rtl="0"/>
            <a:r>
              <a:rPr lang="en-US" sz="1400" dirty="0" smtClean="0">
                <a:solidFill>
                  <a:prstClr val="black"/>
                </a:solidFill>
              </a:rPr>
              <a:t>Dominio persa: en declive</a:t>
            </a:r>
            <a:endParaRPr lang="en-US" sz="1400" dirty="0">
              <a:solidFill>
                <a:prstClr val="black"/>
              </a:solidFill>
            </a:endParaRPr>
          </a:p>
        </p:txBody>
      </p:sp>
      <p:sp>
        <p:nvSpPr>
          <p:cNvPr id="8" name="TextBox 7"/>
          <p:cNvSpPr txBox="1"/>
          <p:nvPr/>
        </p:nvSpPr>
        <p:spPr>
          <a:xfrm>
            <a:off x="6110806" y="4015181"/>
            <a:ext cx="2685233" cy="738664"/>
          </a:xfrm>
          <a:prstGeom prst="rect">
            <a:avLst/>
          </a:prstGeom>
          <a:noFill/>
        </p:spPr>
        <p:txBody>
          <a:bodyPr wrap="square" rtlCol="0">
            <a:spAutoFit/>
          </a:bodyPr>
          <a:lstStyle/>
          <a:p>
            <a:pPr algn="l" rtl="0"/>
            <a:r>
              <a:rPr lang="en-US" sz="1400" dirty="0" smtClean="0">
                <a:solidFill>
                  <a:prstClr val="black"/>
                </a:solidFill>
              </a:rPr>
              <a:t>404 </a:t>
            </a:r>
            <a:r>
              <a:rPr lang="en-US" sz="1400" dirty="0" err="1" smtClean="0">
                <a:solidFill>
                  <a:prstClr val="black"/>
                </a:solidFill>
              </a:rPr>
              <a:t>aC</a:t>
            </a:r>
            <a:r>
              <a:rPr lang="en-US" sz="1400" dirty="0" smtClean="0">
                <a:solidFill>
                  <a:prstClr val="black"/>
                </a:solidFill>
              </a:rPr>
              <a:t> </a:t>
            </a:r>
            <a:r>
              <a:rPr lang="en-US" sz="1400" dirty="0" err="1" smtClean="0"/>
              <a:t>Terminan</a:t>
            </a:r>
            <a:r>
              <a:rPr lang="en-US" sz="1400" dirty="0" smtClean="0"/>
              <a:t> la Guerra </a:t>
            </a:r>
            <a:r>
              <a:rPr lang="en-US" sz="1400" dirty="0"/>
              <a:t>del Peloponeso</a:t>
            </a:r>
            <a:endParaRPr lang="en-US" sz="1400" dirty="0" smtClean="0">
              <a:solidFill>
                <a:prstClr val="black"/>
              </a:solidFill>
            </a:endParaRPr>
          </a:p>
          <a:p>
            <a:pPr algn="l" rtl="0"/>
            <a:r>
              <a:rPr lang="en-US" sz="1400" dirty="0" err="1" smtClean="0">
                <a:solidFill>
                  <a:prstClr val="black"/>
                </a:solidFill>
              </a:rPr>
              <a:t>Reino</a:t>
            </a:r>
            <a:r>
              <a:rPr lang="en-US" sz="1400" dirty="0" smtClean="0">
                <a:solidFill>
                  <a:prstClr val="black"/>
                </a:solidFill>
              </a:rPr>
              <a:t> de </a:t>
            </a:r>
            <a:r>
              <a:rPr lang="en-US" sz="1400" dirty="0" err="1" smtClean="0">
                <a:solidFill>
                  <a:prstClr val="black"/>
                </a:solidFill>
              </a:rPr>
              <a:t>Artajerjes</a:t>
            </a:r>
            <a:r>
              <a:rPr lang="en-US" sz="1400" dirty="0" smtClean="0">
                <a:solidFill>
                  <a:prstClr val="black"/>
                </a:solidFill>
              </a:rPr>
              <a:t> II hasta 358 aC</a:t>
            </a:r>
            <a:endParaRPr lang="en-US" sz="1400" dirty="0">
              <a:solidFill>
                <a:prstClr val="black"/>
              </a:solidFill>
            </a:endParaRPr>
          </a:p>
        </p:txBody>
      </p:sp>
      <p:sp>
        <p:nvSpPr>
          <p:cNvPr id="9" name="TextBox 8"/>
          <p:cNvSpPr txBox="1"/>
          <p:nvPr/>
        </p:nvSpPr>
        <p:spPr>
          <a:xfrm>
            <a:off x="6099643" y="4705365"/>
            <a:ext cx="2713692" cy="738664"/>
          </a:xfrm>
          <a:prstGeom prst="rect">
            <a:avLst/>
          </a:prstGeom>
          <a:noFill/>
        </p:spPr>
        <p:txBody>
          <a:bodyPr wrap="none" rtlCol="0">
            <a:spAutoFit/>
          </a:bodyPr>
          <a:lstStyle/>
          <a:p>
            <a:pPr algn="l" rtl="0"/>
            <a:r>
              <a:rPr lang="en-US" sz="1400" dirty="0" smtClean="0">
                <a:solidFill>
                  <a:prstClr val="black"/>
                </a:solidFill>
              </a:rPr>
              <a:t>445 aC Nehemías construye muros</a:t>
            </a:r>
          </a:p>
          <a:p>
            <a:pPr algn="l" rtl="0"/>
            <a:r>
              <a:rPr lang="en-US" sz="1400" dirty="0" smtClean="0"/>
              <a:t>433 </a:t>
            </a:r>
            <a:r>
              <a:rPr lang="en-US" sz="1400" dirty="0" err="1" smtClean="0"/>
              <a:t>aC</a:t>
            </a:r>
            <a:r>
              <a:rPr lang="en-US" sz="1400" dirty="0" smtClean="0"/>
              <a:t> </a:t>
            </a:r>
            <a:r>
              <a:rPr lang="en-US" sz="1400" dirty="0" err="1" smtClean="0"/>
              <a:t>Profecía</a:t>
            </a:r>
            <a:r>
              <a:rPr lang="en-US" sz="1400" dirty="0" smtClean="0"/>
              <a:t> de </a:t>
            </a:r>
            <a:r>
              <a:rPr lang="en-US" sz="1400" dirty="0"/>
              <a:t>Malaquías</a:t>
            </a:r>
          </a:p>
          <a:p>
            <a:pPr algn="l" rtl="0"/>
            <a:r>
              <a:rPr lang="en-US" sz="1400" dirty="0" smtClean="0"/>
              <a:t>431 </a:t>
            </a:r>
            <a:r>
              <a:rPr lang="en-US" sz="1400" dirty="0" err="1" smtClean="0"/>
              <a:t>aC</a:t>
            </a:r>
            <a:r>
              <a:rPr lang="en-US" sz="1400" dirty="0" smtClean="0"/>
              <a:t> </a:t>
            </a:r>
            <a:r>
              <a:rPr lang="en-US" sz="1400" dirty="0" err="1" smtClean="0"/>
              <a:t>Inicio</a:t>
            </a:r>
            <a:r>
              <a:rPr lang="en-US" sz="1400" dirty="0" smtClean="0"/>
              <a:t> Guerra </a:t>
            </a:r>
            <a:r>
              <a:rPr lang="en-US" sz="1400" dirty="0" err="1" smtClean="0"/>
              <a:t>Peloponeso</a:t>
            </a:r>
            <a:endParaRPr lang="en-US" sz="1400" dirty="0" smtClean="0">
              <a:solidFill>
                <a:prstClr val="black"/>
              </a:solidFill>
            </a:endParaRPr>
          </a:p>
        </p:txBody>
      </p:sp>
      <p:sp>
        <p:nvSpPr>
          <p:cNvPr id="12" name="TextBox 11"/>
          <p:cNvSpPr txBox="1"/>
          <p:nvPr/>
        </p:nvSpPr>
        <p:spPr>
          <a:xfrm>
            <a:off x="6130316" y="5460296"/>
            <a:ext cx="2412007" cy="307777"/>
          </a:xfrm>
          <a:prstGeom prst="rect">
            <a:avLst/>
          </a:prstGeom>
          <a:noFill/>
        </p:spPr>
        <p:txBody>
          <a:bodyPr wrap="none" rtlCol="0">
            <a:spAutoFit/>
          </a:bodyPr>
          <a:lstStyle/>
          <a:p>
            <a:pPr algn="l" rtl="0"/>
            <a:r>
              <a:rPr lang="en-US" sz="1400" dirty="0"/>
              <a:t>Edad de oro </a:t>
            </a:r>
            <a:r>
              <a:rPr lang="en-US" sz="1400" dirty="0" err="1"/>
              <a:t>griega</a:t>
            </a:r>
            <a:r>
              <a:rPr lang="en-US" sz="1400" dirty="0"/>
              <a:t> </a:t>
            </a:r>
            <a:r>
              <a:rPr lang="en-US" sz="1400" dirty="0" smtClean="0"/>
              <a:t>461-431 </a:t>
            </a:r>
            <a:r>
              <a:rPr lang="en-US" sz="1400" dirty="0" err="1" smtClean="0"/>
              <a:t>aC</a:t>
            </a:r>
            <a:endParaRPr lang="en-US" sz="1400" dirty="0"/>
          </a:p>
        </p:txBody>
      </p:sp>
    </p:spTree>
    <p:extLst>
      <p:ext uri="{BB962C8B-B14F-4D97-AF65-F5344CB8AC3E}">
        <p14:creationId xmlns:p14="http://schemas.microsoft.com/office/powerpoint/2010/main" val="1741660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2"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bleon1.files.wordpress.com/2011/01/areopagus-group_dsc0006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709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8" name="TextBox 5"/>
          <p:cNvSpPr txBox="1">
            <a:spLocks noChangeArrowheads="1"/>
          </p:cNvSpPr>
          <p:nvPr/>
        </p:nvSpPr>
        <p:spPr bwMode="auto">
          <a:xfrm>
            <a:off x="106363" y="3978275"/>
            <a:ext cx="3433762" cy="2862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baseline="30000" dirty="0" smtClean="0">
                <a:solidFill>
                  <a:srgbClr val="000000"/>
                </a:solidFill>
              </a:rPr>
              <a:t>18</a:t>
            </a:r>
            <a:r>
              <a:rPr lang="es-ES" altLang="en-US" dirty="0">
                <a:solidFill>
                  <a:srgbClr val="000000"/>
                </a:solidFill>
              </a:rPr>
              <a:t>También discutían con él algunos de los filósofos epicúreos y estoicos. Y algunos decían: </a:t>
            </a:r>
            <a:r>
              <a:rPr lang="es-ES" altLang="en-US" b="1" u="sng" dirty="0">
                <a:solidFill>
                  <a:srgbClr val="7030A0"/>
                </a:solidFill>
              </a:rPr>
              <a:t>«¿Qué quiere decir este palabrero?». </a:t>
            </a:r>
            <a:r>
              <a:rPr lang="es-ES" altLang="en-US" b="1" u="sng" dirty="0">
                <a:solidFill>
                  <a:srgbClr val="0070C0"/>
                </a:solidFill>
              </a:rPr>
              <a:t>«Parece ser un predicador de divinidades extrañas», decían otros; porque les predicaba a Jesús y la resurrección.</a:t>
            </a:r>
            <a:r>
              <a:rPr lang="en-US" altLang="en-US" b="1" u="sng" dirty="0" smtClean="0">
                <a:solidFill>
                  <a:srgbClr val="0070C0"/>
                </a:solidFill>
              </a:rPr>
              <a:t/>
            </a:r>
            <a:br>
              <a:rPr lang="en-US" altLang="en-US" b="1" u="sng" dirty="0" smtClean="0">
                <a:solidFill>
                  <a:srgbClr val="0070C0"/>
                </a:solidFill>
              </a:rPr>
            </a:br>
            <a:endParaRPr lang="en-US" altLang="en-US" b="1" u="sng" dirty="0" smtClean="0">
              <a:solidFill>
                <a:srgbClr val="0070C0"/>
              </a:solidFill>
            </a:endParaRPr>
          </a:p>
        </p:txBody>
      </p:sp>
      <p:pic>
        <p:nvPicPr>
          <p:cNvPr id="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19538" y="-3459163"/>
            <a:ext cx="9163050" cy="10181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2"/>
          <p:cNvSpPr txBox="1">
            <a:spLocks noChangeArrowheads="1"/>
          </p:cNvSpPr>
          <p:nvPr/>
        </p:nvSpPr>
        <p:spPr bwMode="auto">
          <a:xfrm>
            <a:off x="246063" y="127000"/>
            <a:ext cx="524033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rtl="0" eaLnBrk="1" fontAlgn="base" hangingPunct="1">
              <a:spcBef>
                <a:spcPct val="0"/>
              </a:spcBef>
              <a:spcAft>
                <a:spcPct val="0"/>
              </a:spcAft>
            </a:pPr>
            <a:r>
              <a:rPr lang="en-US" altLang="en-US" dirty="0" err="1" smtClean="0">
                <a:solidFill>
                  <a:srgbClr val="000000"/>
                </a:solidFill>
              </a:rPr>
              <a:t>Estoa</a:t>
            </a:r>
            <a:r>
              <a:rPr lang="en-US" altLang="en-US" dirty="0" smtClean="0">
                <a:solidFill>
                  <a:srgbClr val="000000"/>
                </a:solidFill>
              </a:rPr>
              <a:t> de </a:t>
            </a:r>
            <a:r>
              <a:rPr lang="en-US" altLang="en-US" dirty="0" err="1" smtClean="0">
                <a:solidFill>
                  <a:srgbClr val="000000"/>
                </a:solidFill>
              </a:rPr>
              <a:t>Atalos</a:t>
            </a:r>
            <a:r>
              <a:rPr lang="en-US" altLang="en-US" dirty="0" smtClean="0">
                <a:solidFill>
                  <a:srgbClr val="000000"/>
                </a:solidFill>
              </a:rPr>
              <a:t> y Plaza (Agora) </a:t>
            </a:r>
            <a:r>
              <a:rPr lang="en-US" altLang="en-US" dirty="0" err="1" smtClean="0">
                <a:solidFill>
                  <a:srgbClr val="000000"/>
                </a:solidFill>
              </a:rPr>
              <a:t>desde</a:t>
            </a:r>
            <a:r>
              <a:rPr lang="en-US" altLang="en-US" dirty="0" smtClean="0">
                <a:solidFill>
                  <a:srgbClr val="000000"/>
                </a:solidFill>
              </a:rPr>
              <a:t> el </a:t>
            </a:r>
            <a:r>
              <a:rPr lang="en-US" altLang="en-US" dirty="0" err="1" smtClean="0">
                <a:solidFill>
                  <a:srgbClr val="000000"/>
                </a:solidFill>
              </a:rPr>
              <a:t>Areópago</a:t>
            </a:r>
            <a:r>
              <a:rPr lang="en-US" altLang="en-US" dirty="0" smtClean="0">
                <a:solidFill>
                  <a:srgbClr val="000000"/>
                </a:solidFill>
              </a:rPr>
              <a:t>. </a:t>
            </a:r>
            <a:r>
              <a:rPr lang="en-US" altLang="en-US" dirty="0" err="1" smtClean="0">
                <a:solidFill>
                  <a:srgbClr val="000000"/>
                </a:solidFill>
              </a:rPr>
              <a:t>Foto</a:t>
            </a:r>
            <a:r>
              <a:rPr lang="en-US" altLang="en-US" dirty="0" smtClean="0">
                <a:solidFill>
                  <a:srgbClr val="000000"/>
                </a:solidFill>
              </a:rPr>
              <a:t> de León Mauldin.</a:t>
            </a:r>
          </a:p>
          <a:p>
            <a:pPr algn="l" rtl="0" eaLnBrk="1" fontAlgn="base" hangingPunct="1">
              <a:spcBef>
                <a:spcPct val="0"/>
              </a:spcBef>
              <a:spcAft>
                <a:spcPct val="0"/>
              </a:spcAft>
            </a:pPr>
            <a:endParaRPr lang="en-US" altLang="en-US" dirty="0" smtClean="0">
              <a:solidFill>
                <a:srgbClr val="000000"/>
              </a:solidFill>
            </a:endParaRPr>
          </a:p>
        </p:txBody>
      </p:sp>
      <p:sp>
        <p:nvSpPr>
          <p:cNvPr id="184324" name="Text Box 3"/>
          <p:cNvSpPr txBox="1">
            <a:spLocks noChangeArrowheads="1"/>
          </p:cNvSpPr>
          <p:nvPr/>
        </p:nvSpPr>
        <p:spPr bwMode="auto">
          <a:xfrm>
            <a:off x="3919538" y="5697538"/>
            <a:ext cx="4899025" cy="8302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rtl="0" eaLnBrk="1" fontAlgn="base" hangingPunct="1">
              <a:spcBef>
                <a:spcPct val="50000"/>
              </a:spcBef>
              <a:spcAft>
                <a:spcPct val="0"/>
              </a:spcAft>
            </a:pPr>
            <a:r>
              <a:rPr lang="en-US" altLang="en-US" sz="2400" dirty="0" smtClean="0">
                <a:solidFill>
                  <a:srgbClr val="FFFFFF"/>
                </a:solidFill>
              </a:rPr>
              <a:t>¿</a:t>
            </a:r>
            <a:r>
              <a:rPr lang="en-US" altLang="en-US" sz="2400" dirty="0" err="1" smtClean="0">
                <a:solidFill>
                  <a:srgbClr val="FFFFFF"/>
                </a:solidFill>
              </a:rPr>
              <a:t>Qué</a:t>
            </a:r>
            <a:r>
              <a:rPr lang="en-US" altLang="en-US" sz="2400" dirty="0" smtClean="0">
                <a:solidFill>
                  <a:srgbClr val="FFFFFF"/>
                </a:solidFill>
              </a:rPr>
              <a:t> </a:t>
            </a:r>
            <a:r>
              <a:rPr lang="en-US" altLang="en-US" sz="2400" dirty="0" err="1" smtClean="0">
                <a:solidFill>
                  <a:srgbClr val="FFFFFF"/>
                </a:solidFill>
              </a:rPr>
              <a:t>reacción</a:t>
            </a:r>
            <a:r>
              <a:rPr lang="en-US" altLang="en-US" sz="2400" dirty="0" smtClean="0">
                <a:solidFill>
                  <a:srgbClr val="FFFFFF"/>
                </a:solidFill>
              </a:rPr>
              <a:t> </a:t>
            </a:r>
            <a:r>
              <a:rPr lang="en-US" altLang="en-US" sz="2400" dirty="0" err="1" smtClean="0">
                <a:solidFill>
                  <a:srgbClr val="FFFFFF"/>
                </a:solidFill>
              </a:rPr>
              <a:t>tuvieron</a:t>
            </a:r>
            <a:r>
              <a:rPr lang="en-US" altLang="en-US" sz="2400" dirty="0" smtClean="0">
                <a:solidFill>
                  <a:srgbClr val="FFFFFF"/>
                </a:solidFill>
              </a:rPr>
              <a:t> </a:t>
            </a:r>
            <a:r>
              <a:rPr lang="en-US" altLang="en-US" sz="2400" dirty="0" err="1" smtClean="0">
                <a:solidFill>
                  <a:srgbClr val="FFFFFF"/>
                </a:solidFill>
              </a:rPr>
              <a:t>los</a:t>
            </a:r>
            <a:r>
              <a:rPr lang="en-US" altLang="en-US" sz="2400" dirty="0" smtClean="0">
                <a:solidFill>
                  <a:srgbClr val="FFFFFF"/>
                </a:solidFill>
              </a:rPr>
              <a:t> </a:t>
            </a:r>
            <a:r>
              <a:rPr lang="en-US" altLang="en-US" sz="2400" dirty="0" err="1" smtClean="0">
                <a:solidFill>
                  <a:srgbClr val="FFFFFF"/>
                </a:solidFill>
              </a:rPr>
              <a:t>atenienses</a:t>
            </a:r>
            <a:r>
              <a:rPr lang="en-US" altLang="en-US" sz="2400" dirty="0" smtClean="0">
                <a:solidFill>
                  <a:srgbClr val="FFFFFF"/>
                </a:solidFill>
              </a:rPr>
              <a:t> a </a:t>
            </a:r>
            <a:r>
              <a:rPr lang="en-US" altLang="en-US" sz="2400" dirty="0" err="1" smtClean="0">
                <a:solidFill>
                  <a:srgbClr val="FFFFFF"/>
                </a:solidFill>
              </a:rPr>
              <a:t>su</a:t>
            </a:r>
            <a:r>
              <a:rPr lang="en-US" altLang="en-US" sz="2400" dirty="0" smtClean="0">
                <a:solidFill>
                  <a:srgbClr val="FFFFFF"/>
                </a:solidFill>
              </a:rPr>
              <a:t> </a:t>
            </a:r>
            <a:r>
              <a:rPr lang="en-US" altLang="en-US" sz="2400" dirty="0" err="1" smtClean="0">
                <a:solidFill>
                  <a:srgbClr val="FFFFFF"/>
                </a:solidFill>
              </a:rPr>
              <a:t>mensaje</a:t>
            </a:r>
            <a:r>
              <a:rPr lang="en-US" altLang="en-US" sz="2400" dirty="0" smtClean="0">
                <a:solidFill>
                  <a:srgbClr val="FFFFFF"/>
                </a:solidFill>
              </a:rPr>
              <a:t>?</a:t>
            </a:r>
            <a:endParaRPr lang="en-US" altLang="en-US" sz="2400" dirty="0" smtClean="0">
              <a:solidFill>
                <a:srgbClr val="FFFFFF"/>
              </a:solidFill>
              <a:latin typeface="Tahoma" pitchFamily="34" charset="0"/>
            </a:endParaRPr>
          </a:p>
        </p:txBody>
      </p:sp>
    </p:spTree>
    <p:extLst>
      <p:ext uri="{BB962C8B-B14F-4D97-AF65-F5344CB8AC3E}">
        <p14:creationId xmlns:p14="http://schemas.microsoft.com/office/powerpoint/2010/main" val="3827229851"/>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Athens Mars Hill from acropolis, tb n01150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r:embed="rId5"/>
                  <a:srcRect/>
                  <a:stretch>
                    <a:fillRect/>
                  </a:stretch>
                </a:blipFill>
              </a14:hiddenFill>
            </a:ext>
            <a:ext uri="{91240B29-F687-4F45-9708-019B960494DF}">
              <a14:hiddenLine xmlns:a14="http://schemas.microsoft.com/office/drawing/2010/main" w="101600" cmpd="thinThick">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5346" name="Rectangle 2" hidden="1"/>
          <p:cNvSpPr>
            <a:spLocks noGrp="1" noChangeArrowheads="1"/>
          </p:cNvSpPr>
          <p:nvPr>
            <p:ph type="title"/>
          </p:nvPr>
        </p:nvSpPr>
        <p:spPr/>
        <p:txBody>
          <a:bodyPr/>
          <a:lstStyle/>
          <a:p>
            <a:pPr algn="l" rtl="0" eaLnBrk="1" hangingPunct="1"/>
            <a:r>
              <a:rPr lang="en-US" altLang="en-US" sz="2800" smtClean="0">
                <a:solidFill>
                  <a:schemeClr val="bg1"/>
                </a:solidFill>
              </a:rPr>
              <a:t>Colina de Marte de Atenas desde la acrópolis</a:t>
            </a:r>
            <a:endParaRPr lang="en-US" altLang="en-US" smtClean="0"/>
          </a:p>
        </p:txBody>
      </p:sp>
      <p:sp>
        <p:nvSpPr>
          <p:cNvPr id="405508" name="Text Box 4"/>
          <p:cNvSpPr txBox="1">
            <a:spLocks noChangeArrowheads="1"/>
          </p:cNvSpPr>
          <p:nvPr/>
        </p:nvSpPr>
        <p:spPr bwMode="auto">
          <a:xfrm>
            <a:off x="0" y="6210300"/>
            <a:ext cx="9144000" cy="4572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rtl="0" fontAlgn="base">
              <a:spcBef>
                <a:spcPct val="0"/>
              </a:spcBef>
              <a:spcAft>
                <a:spcPct val="0"/>
              </a:spcAft>
              <a:defRPr/>
            </a:pPr>
            <a:r>
              <a:rPr lang="en-US" sz="2400" b="1" dirty="0" smtClean="0">
                <a:solidFill>
                  <a:srgbClr val="FFFFFF"/>
                </a:solidFill>
                <a:latin typeface="Arial" pitchFamily="34" charset="0"/>
              </a:rPr>
              <a:t>El </a:t>
            </a:r>
            <a:r>
              <a:rPr lang="en-US" sz="2400" b="1" dirty="0" err="1" smtClean="0">
                <a:solidFill>
                  <a:srgbClr val="FFFFFF"/>
                </a:solidFill>
                <a:latin typeface="Arial" pitchFamily="34" charset="0"/>
              </a:rPr>
              <a:t>Areópago</a:t>
            </a:r>
            <a:r>
              <a:rPr lang="en-US" sz="2400" b="1" dirty="0" smtClean="0">
                <a:solidFill>
                  <a:srgbClr val="FFFFFF"/>
                </a:solidFill>
                <a:latin typeface="Arial" pitchFamily="34" charset="0"/>
              </a:rPr>
              <a:t> de </a:t>
            </a:r>
            <a:r>
              <a:rPr lang="en-US" sz="2400" b="1" dirty="0">
                <a:solidFill>
                  <a:srgbClr val="FFFFFF"/>
                </a:solidFill>
                <a:latin typeface="Arial" pitchFamily="34" charset="0"/>
              </a:rPr>
              <a:t>Atenas </a:t>
            </a:r>
            <a:r>
              <a:rPr lang="en-US" sz="2400" b="1" dirty="0" err="1">
                <a:solidFill>
                  <a:srgbClr val="FFFFFF"/>
                </a:solidFill>
                <a:latin typeface="Arial" pitchFamily="34" charset="0"/>
              </a:rPr>
              <a:t>desde</a:t>
            </a:r>
            <a:r>
              <a:rPr lang="en-US" sz="2400" b="1" dirty="0">
                <a:solidFill>
                  <a:srgbClr val="FFFFFF"/>
                </a:solidFill>
                <a:latin typeface="Arial" pitchFamily="34" charset="0"/>
              </a:rPr>
              <a:t> la </a:t>
            </a:r>
            <a:r>
              <a:rPr lang="en-US" sz="2400" b="1" dirty="0" err="1">
                <a:solidFill>
                  <a:srgbClr val="FFFFFF"/>
                </a:solidFill>
                <a:latin typeface="Arial" pitchFamily="34" charset="0"/>
              </a:rPr>
              <a:t>acrópolis</a:t>
            </a:r>
            <a:endParaRPr lang="en-US" sz="2400" b="1" dirty="0">
              <a:solidFill>
                <a:srgbClr val="FFFFFF"/>
              </a:solidFill>
              <a:latin typeface="Arial" pitchFamily="34" charset="0"/>
            </a:endParaRPr>
          </a:p>
        </p:txBody>
      </p:sp>
      <p:sp>
        <p:nvSpPr>
          <p:cNvPr id="405509" name="Text Box 5"/>
          <p:cNvSpPr txBox="1">
            <a:spLocks noChangeArrowheads="1"/>
          </p:cNvSpPr>
          <p:nvPr/>
        </p:nvSpPr>
        <p:spPr bwMode="auto">
          <a:xfrm>
            <a:off x="671513" y="142875"/>
            <a:ext cx="780097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spcAft>
                <a:spcPct val="0"/>
              </a:spcAft>
            </a:pPr>
            <a:r>
              <a:rPr lang="en-US" altLang="en-US" sz="2400" b="1" dirty="0" err="1" smtClean="0">
                <a:solidFill>
                  <a:srgbClr val="000000"/>
                </a:solidFill>
                <a:latin typeface="Times New Roman" pitchFamily="18" charset="0"/>
              </a:rPr>
              <a:t>Hechos</a:t>
            </a:r>
            <a:r>
              <a:rPr lang="en-US" altLang="en-US" sz="2400" b="1" dirty="0" smtClean="0">
                <a:solidFill>
                  <a:srgbClr val="000000"/>
                </a:solidFill>
                <a:latin typeface="Times New Roman" pitchFamily="18" charset="0"/>
              </a:rPr>
              <a:t> 17.19 </a:t>
            </a:r>
            <a:r>
              <a:rPr lang="es-ES" altLang="en-US" sz="2400" dirty="0" smtClean="0">
                <a:solidFill>
                  <a:srgbClr val="000000"/>
                </a:solidFill>
                <a:latin typeface="Default"/>
              </a:rPr>
              <a:t>Entonces </a:t>
            </a:r>
            <a:r>
              <a:rPr lang="es-ES" altLang="en-US" sz="2400" dirty="0">
                <a:solidFill>
                  <a:srgbClr val="000000"/>
                </a:solidFill>
                <a:latin typeface="Default"/>
              </a:rPr>
              <a:t>tomaron a Pablo y lo llevaron al Areópago, diciendo: «¿Podemos saber qué es esta nueva enseñanza que usted proclama?</a:t>
            </a:r>
            <a:endParaRPr lang="en-US" altLang="en-US" sz="2400" dirty="0" smtClean="0">
              <a:solidFill>
                <a:srgbClr val="000000"/>
              </a:solidFill>
              <a:latin typeface="Times New Roman" pitchFamily="18" charset="0"/>
            </a:endParaRPr>
          </a:p>
        </p:txBody>
      </p:sp>
    </p:spTree>
    <p:extLst>
      <p:ext uri="{BB962C8B-B14F-4D97-AF65-F5344CB8AC3E}">
        <p14:creationId xmlns:p14="http://schemas.microsoft.com/office/powerpoint/2010/main" val="1219518363"/>
      </p:ext>
    </p:extLst>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Athens Mars Hill from north"/>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1588"/>
            <a:ext cx="9144000" cy="6861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6370" name="Rectangle 2" hidden="1"/>
          <p:cNvSpPr>
            <a:spLocks noGrp="1" noChangeArrowheads="1"/>
          </p:cNvSpPr>
          <p:nvPr>
            <p:ph type="title"/>
          </p:nvPr>
        </p:nvSpPr>
        <p:spPr/>
        <p:txBody>
          <a:bodyPr/>
          <a:lstStyle/>
          <a:p>
            <a:pPr algn="l" rtl="0" eaLnBrk="1" hangingPunct="1"/>
            <a:r>
              <a:rPr lang="en-US" altLang="en-US" sz="2800" smtClean="0"/>
              <a:t>Colina de Marte de Atenas desde el norte</a:t>
            </a:r>
            <a:endParaRPr lang="en-US" altLang="en-US" smtClean="0"/>
          </a:p>
        </p:txBody>
      </p:sp>
      <p:sp>
        <p:nvSpPr>
          <p:cNvPr id="410628" name="Text Box 4"/>
          <p:cNvSpPr txBox="1">
            <a:spLocks noChangeArrowheads="1"/>
          </p:cNvSpPr>
          <p:nvPr/>
        </p:nvSpPr>
        <p:spPr bwMode="auto">
          <a:xfrm>
            <a:off x="0" y="6400800"/>
            <a:ext cx="9144000" cy="4572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rtl="0" fontAlgn="base">
              <a:spcBef>
                <a:spcPct val="0"/>
              </a:spcBef>
              <a:spcAft>
                <a:spcPct val="0"/>
              </a:spcAft>
              <a:defRPr/>
            </a:pPr>
            <a:r>
              <a:rPr lang="en-US" sz="2400" b="1" dirty="0" smtClean="0">
                <a:solidFill>
                  <a:srgbClr val="FFFFFF"/>
                </a:solidFill>
                <a:latin typeface="Arial" pitchFamily="34" charset="0"/>
              </a:rPr>
              <a:t>El </a:t>
            </a:r>
            <a:r>
              <a:rPr lang="en-US" sz="2400" b="1" dirty="0" err="1" smtClean="0">
                <a:solidFill>
                  <a:srgbClr val="FFFFFF"/>
                </a:solidFill>
                <a:latin typeface="Arial" pitchFamily="34" charset="0"/>
              </a:rPr>
              <a:t>areópago</a:t>
            </a:r>
            <a:r>
              <a:rPr lang="en-US" sz="2400" b="1" dirty="0" smtClean="0">
                <a:solidFill>
                  <a:srgbClr val="FFFFFF"/>
                </a:solidFill>
                <a:latin typeface="Arial" pitchFamily="34" charset="0"/>
              </a:rPr>
              <a:t> de </a:t>
            </a:r>
            <a:r>
              <a:rPr lang="en-US" sz="2400" b="1" dirty="0">
                <a:solidFill>
                  <a:srgbClr val="FFFFFF"/>
                </a:solidFill>
                <a:latin typeface="Arial" pitchFamily="34" charset="0"/>
              </a:rPr>
              <a:t>Atenas </a:t>
            </a:r>
            <a:r>
              <a:rPr lang="en-US" sz="2400" b="1" dirty="0" err="1">
                <a:solidFill>
                  <a:srgbClr val="FFFFFF"/>
                </a:solidFill>
                <a:latin typeface="Arial" pitchFamily="34" charset="0"/>
              </a:rPr>
              <a:t>desde</a:t>
            </a:r>
            <a:r>
              <a:rPr lang="en-US" sz="2400" b="1" dirty="0">
                <a:solidFill>
                  <a:srgbClr val="FFFFFF"/>
                </a:solidFill>
                <a:latin typeface="Arial" pitchFamily="34" charset="0"/>
              </a:rPr>
              <a:t> el </a:t>
            </a:r>
            <a:r>
              <a:rPr lang="en-US" sz="2400" b="1" dirty="0" err="1">
                <a:solidFill>
                  <a:srgbClr val="FFFFFF"/>
                </a:solidFill>
                <a:latin typeface="Arial" pitchFamily="34" charset="0"/>
              </a:rPr>
              <a:t>norte</a:t>
            </a:r>
            <a:endParaRPr lang="en-US" sz="2400" b="1" dirty="0">
              <a:solidFill>
                <a:srgbClr val="FFFFFF"/>
              </a:solidFill>
              <a:latin typeface="Arial" pitchFamily="34" charset="0"/>
            </a:endParaRPr>
          </a:p>
        </p:txBody>
      </p:sp>
      <p:sp>
        <p:nvSpPr>
          <p:cNvPr id="410629" name="Text Box 5"/>
          <p:cNvSpPr txBox="1">
            <a:spLocks noChangeArrowheads="1"/>
          </p:cNvSpPr>
          <p:nvPr/>
        </p:nvSpPr>
        <p:spPr bwMode="auto">
          <a:xfrm>
            <a:off x="600075" y="457200"/>
            <a:ext cx="682942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defRPr/>
            </a:pPr>
            <a:r>
              <a:rPr lang="en-US" sz="2400" b="1" dirty="0" err="1">
                <a:solidFill>
                  <a:srgbClr val="000000"/>
                </a:solidFill>
              </a:rPr>
              <a:t>Hechos</a:t>
            </a:r>
            <a:r>
              <a:rPr lang="en-US" sz="2400" b="1" dirty="0">
                <a:solidFill>
                  <a:srgbClr val="000000"/>
                </a:solidFill>
              </a:rPr>
              <a:t> </a:t>
            </a:r>
            <a:r>
              <a:rPr lang="en-US" sz="2400" b="1" dirty="0" smtClean="0">
                <a:solidFill>
                  <a:srgbClr val="000000"/>
                </a:solidFill>
              </a:rPr>
              <a:t>17:21 </a:t>
            </a:r>
            <a:r>
              <a:rPr lang="es-ES" sz="2400" dirty="0">
                <a:solidFill>
                  <a:srgbClr val="000000"/>
                </a:solidFill>
                <a:latin typeface="Default"/>
              </a:rPr>
              <a:t>Pues todos los atenienses y los extranjeros de visita allí, no pasaban el tiempo en otra cosa sino en decir o en oír algo nuevo.</a:t>
            </a:r>
            <a:endParaRPr lang="en-US" sz="2400" dirty="0">
              <a:solidFill>
                <a:srgbClr val="000000"/>
              </a:solidFill>
            </a:endParaRPr>
          </a:p>
        </p:txBody>
      </p:sp>
    </p:spTree>
    <p:extLst>
      <p:ext uri="{BB962C8B-B14F-4D97-AF65-F5344CB8AC3E}">
        <p14:creationId xmlns:p14="http://schemas.microsoft.com/office/powerpoint/2010/main" val="3915799316"/>
      </p:ext>
    </p:extLst>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bleon1.files.wordpress.com/2011/01/areopagus-steps_dsc0006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 y="-136525"/>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5" name="Rectangle 2"/>
          <p:cNvSpPr>
            <a:spLocks noGrp="1" noChangeArrowheads="1"/>
          </p:cNvSpPr>
          <p:nvPr>
            <p:ph type="title"/>
          </p:nvPr>
        </p:nvSpPr>
        <p:spPr>
          <a:xfrm>
            <a:off x="2743200" y="-136525"/>
            <a:ext cx="7146925" cy="1143000"/>
          </a:xfrm>
        </p:spPr>
        <p:txBody>
          <a:bodyPr/>
          <a:lstStyle/>
          <a:p>
            <a:pPr rtl="0" eaLnBrk="1" hangingPunct="1"/>
            <a:r>
              <a:rPr lang="en-US" altLang="en-US" dirty="0" smtClean="0">
                <a:solidFill>
                  <a:srgbClr val="FFFF00"/>
                </a:solidFill>
              </a:rPr>
              <a:t>El </a:t>
            </a:r>
            <a:r>
              <a:rPr lang="en-US" altLang="en-US" dirty="0" err="1" smtClean="0">
                <a:solidFill>
                  <a:srgbClr val="FFFF00"/>
                </a:solidFill>
              </a:rPr>
              <a:t>sermón</a:t>
            </a:r>
            <a:r>
              <a:rPr lang="en-US" altLang="en-US" dirty="0" smtClean="0">
                <a:solidFill>
                  <a:srgbClr val="FFFF00"/>
                </a:solidFill>
              </a:rPr>
              <a:t> de Pablo en Atenas</a:t>
            </a:r>
          </a:p>
        </p:txBody>
      </p:sp>
      <p:sp>
        <p:nvSpPr>
          <p:cNvPr id="408580" name="Text Box 4"/>
          <p:cNvSpPr txBox="1">
            <a:spLocks noChangeArrowheads="1"/>
          </p:cNvSpPr>
          <p:nvPr/>
        </p:nvSpPr>
        <p:spPr bwMode="auto">
          <a:xfrm>
            <a:off x="338138" y="3813175"/>
            <a:ext cx="3319462" cy="3046988"/>
          </a:xfrm>
          <a:prstGeom prst="rect">
            <a:avLst/>
          </a:prstGeom>
          <a:solidFill>
            <a:srgbClr val="FFFFCC"/>
          </a:solidFill>
          <a:ln>
            <a:noFill/>
          </a:ln>
          <a:effec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spcAft>
                <a:spcPct val="0"/>
              </a:spcAft>
            </a:pPr>
            <a:r>
              <a:rPr lang="en-US" altLang="en-US" sz="2400" b="1" dirty="0" err="1" smtClean="0">
                <a:solidFill>
                  <a:srgbClr val="000000"/>
                </a:solidFill>
                <a:latin typeface="Times New Roman" pitchFamily="18" charset="0"/>
              </a:rPr>
              <a:t>Hechos</a:t>
            </a:r>
            <a:r>
              <a:rPr lang="en-US" altLang="en-US" sz="2400" b="1" dirty="0" smtClean="0">
                <a:solidFill>
                  <a:srgbClr val="000000"/>
                </a:solidFill>
                <a:latin typeface="Times New Roman" pitchFamily="18" charset="0"/>
              </a:rPr>
              <a:t> 17:22 </a:t>
            </a:r>
            <a:r>
              <a:rPr lang="es-ES" altLang="en-US" sz="2400" dirty="0">
                <a:solidFill>
                  <a:srgbClr val="000000"/>
                </a:solidFill>
                <a:latin typeface="Default"/>
              </a:rPr>
              <a:t>Entonces Pablo poniéndose en pie en medio del Areópago, dijo: «Varones atenienses, percibo que ustedes son muy religiosos en todo sentido. </a:t>
            </a:r>
            <a:endParaRPr lang="en-US" altLang="en-US" sz="2400" dirty="0" smtClean="0">
              <a:solidFill>
                <a:srgbClr val="000000"/>
              </a:solidFill>
              <a:latin typeface="Times New Roman" pitchFamily="18" charset="0"/>
            </a:endParaRPr>
          </a:p>
        </p:txBody>
      </p:sp>
    </p:spTree>
    <p:extLst>
      <p:ext uri="{BB962C8B-B14F-4D97-AF65-F5344CB8AC3E}">
        <p14:creationId xmlns:p14="http://schemas.microsoft.com/office/powerpoint/2010/main" val="3168399278"/>
      </p:ext>
    </p:extLst>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7883"/>
            <a:ext cx="9144000" cy="9123458"/>
          </a:xfrm>
          <a:prstGeom prst="rect">
            <a:avLst/>
          </a:prstGeom>
        </p:spPr>
      </p:pic>
      <p:sp>
        <p:nvSpPr>
          <p:cNvPr id="5" name="Rectangle 2"/>
          <p:cNvSpPr>
            <a:spLocks noGrp="1" noChangeArrowheads="1"/>
          </p:cNvSpPr>
          <p:nvPr>
            <p:ph type="title"/>
          </p:nvPr>
        </p:nvSpPr>
        <p:spPr>
          <a:xfrm>
            <a:off x="152400" y="1143000"/>
            <a:ext cx="2362200" cy="1143000"/>
          </a:xfrm>
        </p:spPr>
        <p:txBody>
          <a:bodyPr>
            <a:normAutofit fontScale="90000"/>
          </a:bodyPr>
          <a:lstStyle/>
          <a:p>
            <a:pPr rtl="0" eaLnBrk="1" hangingPunct="1"/>
            <a:r>
              <a:rPr lang="en-US" altLang="en-US" dirty="0" smtClean="0">
                <a:solidFill>
                  <a:srgbClr val="FFFF00"/>
                </a:solidFill>
              </a:rPr>
              <a:t>El </a:t>
            </a:r>
            <a:r>
              <a:rPr lang="en-US" altLang="en-US" dirty="0" err="1" smtClean="0">
                <a:solidFill>
                  <a:srgbClr val="FFFF00"/>
                </a:solidFill>
              </a:rPr>
              <a:t>sermón</a:t>
            </a:r>
            <a:r>
              <a:rPr lang="en-US" altLang="en-US" dirty="0" smtClean="0">
                <a:solidFill>
                  <a:srgbClr val="FFFF00"/>
                </a:solidFill>
              </a:rPr>
              <a:t> de Pablo en Atenas</a:t>
            </a:r>
          </a:p>
        </p:txBody>
      </p:sp>
      <p:sp>
        <p:nvSpPr>
          <p:cNvPr id="2" name="TextBox 1"/>
          <p:cNvSpPr txBox="1"/>
          <p:nvPr/>
        </p:nvSpPr>
        <p:spPr>
          <a:xfrm>
            <a:off x="152400" y="5867400"/>
            <a:ext cx="5715000" cy="707886"/>
          </a:xfrm>
          <a:prstGeom prst="rect">
            <a:avLst/>
          </a:prstGeom>
          <a:solidFill>
            <a:schemeClr val="bg1"/>
          </a:solidFill>
        </p:spPr>
        <p:txBody>
          <a:bodyPr wrap="square" rtlCol="0">
            <a:spAutoFit/>
          </a:bodyPr>
          <a:lstStyle/>
          <a:p>
            <a:r>
              <a:rPr lang="es-ES" sz="4000" b="1" dirty="0" smtClean="0">
                <a:latin typeface="Arial" panose="020B0604020202020204" pitchFamily="34" charset="0"/>
                <a:cs typeface="Arial" panose="020B0604020202020204" pitchFamily="34" charset="0"/>
              </a:rPr>
              <a:t>El areópago en Atenas</a:t>
            </a:r>
            <a:endParaRPr lang="en-US"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9748628"/>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a:xfrm>
            <a:off x="306388" y="523875"/>
            <a:ext cx="3251200" cy="1143000"/>
          </a:xfrm>
        </p:spPr>
        <p:txBody>
          <a:bodyPr>
            <a:normAutofit fontScale="90000"/>
          </a:bodyPr>
          <a:lstStyle/>
          <a:p>
            <a:pPr rtl="0" eaLnBrk="1" hangingPunct="1"/>
            <a:r>
              <a:rPr lang="en-US" altLang="en-US" dirty="0" smtClean="0">
                <a:solidFill>
                  <a:srgbClr val="FFFF00"/>
                </a:solidFill>
              </a:rPr>
              <a:t>El </a:t>
            </a:r>
            <a:r>
              <a:rPr lang="en-US" altLang="en-US" dirty="0" err="1" smtClean="0">
                <a:solidFill>
                  <a:srgbClr val="FFFF00"/>
                </a:solidFill>
              </a:rPr>
              <a:t>sermón</a:t>
            </a:r>
            <a:r>
              <a:rPr lang="en-US" altLang="en-US" dirty="0" smtClean="0">
                <a:solidFill>
                  <a:srgbClr val="FFFF00"/>
                </a:solidFill>
              </a:rPr>
              <a:t> de Pablo en Atenas</a:t>
            </a:r>
          </a:p>
        </p:txBody>
      </p:sp>
      <p:sp>
        <p:nvSpPr>
          <p:cNvPr id="4" name="Text Box 4"/>
          <p:cNvSpPr txBox="1">
            <a:spLocks noChangeArrowheads="1"/>
          </p:cNvSpPr>
          <p:nvPr/>
        </p:nvSpPr>
        <p:spPr bwMode="auto">
          <a:xfrm>
            <a:off x="338138" y="3813175"/>
            <a:ext cx="3319462" cy="3046988"/>
          </a:xfrm>
          <a:prstGeom prst="rect">
            <a:avLst/>
          </a:prstGeom>
          <a:solidFill>
            <a:srgbClr val="FFFFCC"/>
          </a:solidFill>
          <a:ln>
            <a:noFill/>
          </a:ln>
          <a:effec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spcAft>
                <a:spcPct val="0"/>
              </a:spcAft>
            </a:pPr>
            <a:r>
              <a:rPr lang="en-US" altLang="en-US" sz="2400" b="1" dirty="0" err="1" smtClean="0">
                <a:solidFill>
                  <a:srgbClr val="000000"/>
                </a:solidFill>
                <a:latin typeface="Times New Roman" pitchFamily="18" charset="0"/>
              </a:rPr>
              <a:t>Hechos</a:t>
            </a:r>
            <a:r>
              <a:rPr lang="en-US" altLang="en-US" sz="2400" b="1" dirty="0" smtClean="0">
                <a:solidFill>
                  <a:srgbClr val="000000"/>
                </a:solidFill>
                <a:latin typeface="Times New Roman" pitchFamily="18" charset="0"/>
              </a:rPr>
              <a:t> 17:22 </a:t>
            </a:r>
            <a:r>
              <a:rPr lang="es-ES" altLang="en-US" sz="2400" dirty="0">
                <a:solidFill>
                  <a:srgbClr val="000000"/>
                </a:solidFill>
                <a:latin typeface="Default"/>
              </a:rPr>
              <a:t>Entonces Pablo poniéndose en pie en medio del Areópago, dijo: «Varones atenienses, percibo que ustedes son muy religiosos en todo sentido. </a:t>
            </a:r>
            <a:endParaRPr lang="en-US" altLang="en-US" sz="2400" dirty="0" smtClean="0">
              <a:solidFill>
                <a:srgbClr val="000000"/>
              </a:solidFill>
              <a:latin typeface="Times New Roman" pitchFamily="18" charset="0"/>
            </a:endParaRPr>
          </a:p>
        </p:txBody>
      </p:sp>
      <p:pic>
        <p:nvPicPr>
          <p:cNvPr id="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16325" y="0"/>
            <a:ext cx="5527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1199235"/>
      </p:ext>
    </p:extLst>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a:xfrm>
            <a:off x="685800" y="85725"/>
            <a:ext cx="7772400" cy="1143000"/>
          </a:xfrm>
        </p:spPr>
        <p:txBody>
          <a:bodyPr/>
          <a:lstStyle/>
          <a:p>
            <a:pPr algn="l" rtl="0" eaLnBrk="1" hangingPunct="1"/>
            <a:r>
              <a:rPr lang="en-US" altLang="en-US" smtClean="0"/>
              <a:t>Un altar al Dios desconocido</a:t>
            </a:r>
          </a:p>
        </p:txBody>
      </p:sp>
      <p:sp>
        <p:nvSpPr>
          <p:cNvPr id="398343" name="Text Box 7"/>
          <p:cNvSpPr txBox="1">
            <a:spLocks noChangeArrowheads="1"/>
          </p:cNvSpPr>
          <p:nvPr/>
        </p:nvSpPr>
        <p:spPr bwMode="auto">
          <a:xfrm>
            <a:off x="5410201" y="1485900"/>
            <a:ext cx="3505200" cy="3231654"/>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defRPr/>
            </a:pPr>
            <a:r>
              <a:rPr lang="en-US" sz="2400" b="1" dirty="0" err="1">
                <a:solidFill>
                  <a:srgbClr val="FFFFFF"/>
                </a:solidFill>
              </a:rPr>
              <a:t>Hechos</a:t>
            </a:r>
            <a:r>
              <a:rPr lang="en-US" sz="2400" b="1" dirty="0">
                <a:solidFill>
                  <a:srgbClr val="FFFFFF"/>
                </a:solidFill>
              </a:rPr>
              <a:t> </a:t>
            </a:r>
            <a:r>
              <a:rPr lang="en-US" sz="2400" b="1" dirty="0" smtClean="0">
                <a:solidFill>
                  <a:srgbClr val="FFFFFF"/>
                </a:solidFill>
              </a:rPr>
              <a:t>17:23 </a:t>
            </a:r>
            <a:r>
              <a:rPr lang="es-ES" sz="2400" dirty="0">
                <a:solidFill>
                  <a:srgbClr val="FFFFFF"/>
                </a:solidFill>
                <a:latin typeface="Default"/>
              </a:rPr>
              <a:t>Porque mientras pasaba y observaba los objetos de su adoración, hallé también un altar con esta inscripción: “AL DIOS DESCONOCIDO</a:t>
            </a:r>
            <a:r>
              <a:rPr lang="es-ES" sz="2400" dirty="0" smtClean="0">
                <a:solidFill>
                  <a:srgbClr val="FFFFFF"/>
                </a:solidFill>
                <a:latin typeface="Default"/>
              </a:rPr>
              <a:t>”.</a:t>
            </a:r>
            <a:endParaRPr lang="en-US" sz="2400" dirty="0" smtClean="0">
              <a:solidFill>
                <a:srgbClr val="FFFFFF"/>
              </a:solidFill>
              <a:latin typeface="Default"/>
            </a:endParaRPr>
          </a:p>
          <a:p>
            <a:pPr algn="l" rtl="0" fontAlgn="base">
              <a:spcBef>
                <a:spcPct val="50000"/>
              </a:spcBef>
              <a:spcAft>
                <a:spcPct val="0"/>
              </a:spcAft>
              <a:defRPr/>
            </a:pPr>
            <a:r>
              <a:rPr lang="en-US" sz="2400" dirty="0" smtClean="0">
                <a:solidFill>
                  <a:srgbClr val="FFFFFF"/>
                </a:solidFill>
              </a:rPr>
              <a:t> </a:t>
            </a:r>
            <a:endParaRPr lang="en-US" sz="2400" dirty="0">
              <a:solidFill>
                <a:srgbClr val="FFFFFF"/>
              </a:solidFill>
            </a:endParaRPr>
          </a:p>
        </p:txBody>
      </p:sp>
      <p:sp>
        <p:nvSpPr>
          <p:cNvPr id="189445" name="Rectangle 9"/>
          <p:cNvSpPr>
            <a:spLocks noChangeArrowheads="1"/>
          </p:cNvSpPr>
          <p:nvPr/>
        </p:nvSpPr>
        <p:spPr bwMode="auto">
          <a:xfrm>
            <a:off x="228600" y="6203950"/>
            <a:ext cx="5867400" cy="40011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rtl="0" eaLnBrk="1" fontAlgn="base" hangingPunct="1">
              <a:spcBef>
                <a:spcPct val="0"/>
              </a:spcBef>
              <a:spcAft>
                <a:spcPct val="0"/>
              </a:spcAft>
            </a:pPr>
            <a:r>
              <a:rPr lang="en-US" altLang="en-US" sz="2000" dirty="0" smtClean="0">
                <a:solidFill>
                  <a:srgbClr val="FFFFFF"/>
                </a:solidFill>
                <a:latin typeface="Verdana" pitchFamily="34" charset="0"/>
              </a:rPr>
              <a:t>Altar </a:t>
            </a:r>
            <a:r>
              <a:rPr lang="en-US" altLang="en-US" sz="2000" dirty="0" err="1" smtClean="0">
                <a:solidFill>
                  <a:srgbClr val="FFFFFF"/>
                </a:solidFill>
                <a:latin typeface="Verdana" pitchFamily="34" charset="0"/>
              </a:rPr>
              <a:t>situado</a:t>
            </a:r>
            <a:r>
              <a:rPr lang="en-US" altLang="en-US" sz="2000" dirty="0" smtClean="0">
                <a:solidFill>
                  <a:srgbClr val="FFFFFF"/>
                </a:solidFill>
                <a:latin typeface="Verdana" pitchFamily="34" charset="0"/>
              </a:rPr>
              <a:t> </a:t>
            </a:r>
            <a:r>
              <a:rPr lang="en-US" altLang="en-US" sz="2000" dirty="0" err="1" smtClean="0">
                <a:solidFill>
                  <a:srgbClr val="FFFFFF"/>
                </a:solidFill>
                <a:latin typeface="Verdana" pitchFamily="34" charset="0"/>
              </a:rPr>
              <a:t>en</a:t>
            </a:r>
            <a:r>
              <a:rPr lang="en-US" altLang="en-US" sz="2000" dirty="0" smtClean="0">
                <a:solidFill>
                  <a:srgbClr val="FFFFFF"/>
                </a:solidFill>
                <a:latin typeface="Verdana" pitchFamily="34" charset="0"/>
              </a:rPr>
              <a:t> la </a:t>
            </a:r>
            <a:r>
              <a:rPr lang="en-US" altLang="en-US" sz="2000" dirty="0" err="1" smtClean="0">
                <a:solidFill>
                  <a:srgbClr val="FFFFFF"/>
                </a:solidFill>
                <a:latin typeface="Verdana" pitchFamily="34" charset="0"/>
              </a:rPr>
              <a:t>colina</a:t>
            </a:r>
            <a:r>
              <a:rPr lang="en-US" altLang="en-US" sz="2000" dirty="0" smtClean="0">
                <a:solidFill>
                  <a:srgbClr val="FFFFFF"/>
                </a:solidFill>
                <a:latin typeface="Verdana" pitchFamily="34" charset="0"/>
              </a:rPr>
              <a:t> del Palatino, Roma</a:t>
            </a:r>
          </a:p>
        </p:txBody>
      </p:sp>
      <p:pic>
        <p:nvPicPr>
          <p:cNvPr id="5" name="Picture 5" descr="Altar located on  Palatine Hill, Rome dedicated 'To the Unknown Go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35088"/>
            <a:ext cx="5286375" cy="471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2395788"/>
      </p:ext>
    </p:extLst>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geophysics.ou.edu/solid_earth/notes/solar_system/slides/earth_from_spac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 y="0"/>
            <a:ext cx="63801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5749" name="Rectangle 5"/>
          <p:cNvSpPr>
            <a:spLocks noChangeArrowheads="1"/>
          </p:cNvSpPr>
          <p:nvPr/>
        </p:nvSpPr>
        <p:spPr bwMode="auto">
          <a:xfrm>
            <a:off x="5457825" y="0"/>
            <a:ext cx="3686175"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rtl="0" eaLnBrk="1" fontAlgn="base" hangingPunct="1">
              <a:spcBef>
                <a:spcPct val="0"/>
              </a:spcBef>
              <a:spcAft>
                <a:spcPct val="0"/>
              </a:spcAft>
            </a:pPr>
            <a:endParaRPr lang="en-US" altLang="en-US" sz="2400" smtClean="0">
              <a:solidFill>
                <a:srgbClr val="000000"/>
              </a:solidFill>
              <a:latin typeface="Times New Roman" pitchFamily="18" charset="0"/>
            </a:endParaRPr>
          </a:p>
        </p:txBody>
      </p:sp>
      <p:sp>
        <p:nvSpPr>
          <p:cNvPr id="190468" name="Rectangle 2"/>
          <p:cNvSpPr>
            <a:spLocks noGrp="1" noChangeArrowheads="1"/>
          </p:cNvSpPr>
          <p:nvPr>
            <p:ph type="title"/>
          </p:nvPr>
        </p:nvSpPr>
        <p:spPr>
          <a:xfrm>
            <a:off x="4572000" y="609600"/>
            <a:ext cx="3886200" cy="1143000"/>
          </a:xfrm>
        </p:spPr>
        <p:txBody>
          <a:bodyPr>
            <a:normAutofit fontScale="90000"/>
          </a:bodyPr>
          <a:lstStyle/>
          <a:p>
            <a:pPr rtl="0" eaLnBrk="1" hangingPunct="1"/>
            <a:r>
              <a:rPr lang="en-US" altLang="en-US" dirty="0" err="1" smtClean="0">
                <a:solidFill>
                  <a:schemeClr val="bg1"/>
                </a:solidFill>
              </a:rPr>
              <a:t>Hechos</a:t>
            </a:r>
            <a:r>
              <a:rPr lang="en-US" altLang="en-US" dirty="0" smtClean="0">
                <a:solidFill>
                  <a:schemeClr val="bg1"/>
                </a:solidFill>
              </a:rPr>
              <a:t> 17 Pablo </a:t>
            </a:r>
            <a:r>
              <a:rPr lang="en-US" altLang="en-US" dirty="0" err="1" smtClean="0">
                <a:solidFill>
                  <a:schemeClr val="bg1"/>
                </a:solidFill>
              </a:rPr>
              <a:t>en</a:t>
            </a:r>
            <a:r>
              <a:rPr lang="en-US" altLang="en-US" dirty="0" smtClean="0">
                <a:solidFill>
                  <a:schemeClr val="bg1"/>
                </a:solidFill>
              </a:rPr>
              <a:t> Atenas</a:t>
            </a:r>
          </a:p>
        </p:txBody>
      </p:sp>
      <p:sp>
        <p:nvSpPr>
          <p:cNvPr id="415750" name="Text Box 6"/>
          <p:cNvSpPr txBox="1">
            <a:spLocks noChangeArrowheads="1"/>
          </p:cNvSpPr>
          <p:nvPr/>
        </p:nvSpPr>
        <p:spPr bwMode="auto">
          <a:xfrm>
            <a:off x="5029200" y="2486025"/>
            <a:ext cx="3771900"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spcAft>
                <a:spcPct val="0"/>
              </a:spcAft>
            </a:pPr>
            <a:r>
              <a:rPr lang="en-US" altLang="en-US" sz="2400" b="1" dirty="0" err="1" smtClean="0">
                <a:solidFill>
                  <a:srgbClr val="FFFF00"/>
                </a:solidFill>
                <a:latin typeface="Times New Roman" pitchFamily="18" charset="0"/>
              </a:rPr>
              <a:t>Hechos</a:t>
            </a:r>
            <a:r>
              <a:rPr lang="en-US" altLang="en-US" sz="2400" b="1" dirty="0" smtClean="0">
                <a:solidFill>
                  <a:srgbClr val="FFFF00"/>
                </a:solidFill>
                <a:latin typeface="Times New Roman" pitchFamily="18" charset="0"/>
              </a:rPr>
              <a:t> 17:23 </a:t>
            </a:r>
            <a:r>
              <a:rPr lang="en-US" altLang="en-US" sz="2400" dirty="0" smtClean="0">
                <a:solidFill>
                  <a:srgbClr val="FFFF00"/>
                </a:solidFill>
                <a:latin typeface="Default"/>
              </a:rPr>
              <a:t>…</a:t>
            </a:r>
            <a:r>
              <a:rPr lang="es-ES" altLang="en-US" sz="2400" dirty="0">
                <a:solidFill>
                  <a:srgbClr val="FFFF00"/>
                </a:solidFill>
                <a:latin typeface="Default"/>
              </a:rPr>
              <a:t>Pues lo que ustedes adoran sin conocer, eso les anuncio yo. </a:t>
            </a:r>
            <a:r>
              <a:rPr lang="es-ES" altLang="en-US" sz="2400" dirty="0" smtClean="0">
                <a:solidFill>
                  <a:srgbClr val="FFFF00"/>
                </a:solidFill>
                <a:latin typeface="Default"/>
              </a:rPr>
              <a:t> 24 </a:t>
            </a:r>
            <a:r>
              <a:rPr lang="es-ES" altLang="en-US" sz="2400" dirty="0">
                <a:solidFill>
                  <a:srgbClr val="FFFF00"/>
                </a:solidFill>
                <a:latin typeface="Default"/>
              </a:rPr>
              <a:t>»El Dios que hizo el mundo y todo lo que en él hay, puesto que es Señor del cielo y de la tierra, no mora en templos hechos por manos de </a:t>
            </a:r>
            <a:r>
              <a:rPr lang="es-ES" altLang="en-US" sz="2400" dirty="0" smtClean="0">
                <a:solidFill>
                  <a:srgbClr val="FFFF00"/>
                </a:solidFill>
                <a:latin typeface="Default"/>
              </a:rPr>
              <a:t>hombres.</a:t>
            </a:r>
            <a:r>
              <a:rPr lang="es-ES" altLang="en-US" sz="2400" dirty="0">
                <a:solidFill>
                  <a:srgbClr val="FFFF00"/>
                </a:solidFill>
                <a:latin typeface="Default"/>
              </a:rPr>
              <a:t> </a:t>
            </a:r>
            <a:endParaRPr lang="en-US" altLang="en-US" sz="2400" dirty="0" smtClean="0">
              <a:solidFill>
                <a:srgbClr val="FFFF00"/>
              </a:solidFill>
              <a:latin typeface="Times New Roman" pitchFamily="18" charset="0"/>
            </a:endParaRPr>
          </a:p>
        </p:txBody>
      </p:sp>
    </p:spTree>
    <p:extLst>
      <p:ext uri="{BB962C8B-B14F-4D97-AF65-F5344CB8AC3E}">
        <p14:creationId xmlns:p14="http://schemas.microsoft.com/office/powerpoint/2010/main" val="2760014266"/>
      </p:ext>
    </p:extLst>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endParaRPr lang="en-US" dirty="0"/>
          </a:p>
        </p:txBody>
      </p:sp>
      <p:sp>
        <p:nvSpPr>
          <p:cNvPr id="3" name="Content Placeholder 2"/>
          <p:cNvSpPr>
            <a:spLocks noGrp="1"/>
          </p:cNvSpPr>
          <p:nvPr>
            <p:ph idx="1"/>
          </p:nvPr>
        </p:nvSpPr>
        <p:spPr/>
        <p:txBody>
          <a:bodyPr>
            <a:normAutofit fontScale="70000" lnSpcReduction="20000"/>
          </a:bodyPr>
          <a:lstStyle/>
          <a:p>
            <a:r>
              <a:rPr lang="es-ES" b="1" u="sng" dirty="0"/>
              <a:t>El helenismo - </a:t>
            </a:r>
            <a:r>
              <a:rPr lang="es-ES" dirty="0"/>
              <a:t>devoción o imitación del pensamiento, las costumbres o los estilos griegos antiguos.  </a:t>
            </a:r>
            <a:endParaRPr lang="es-ES" dirty="0" smtClean="0"/>
          </a:p>
          <a:p>
            <a:r>
              <a:rPr lang="es-ES" dirty="0" smtClean="0"/>
              <a:t>Un </a:t>
            </a:r>
            <a:r>
              <a:rPr lang="es-ES" dirty="0"/>
              <a:t>cuerpo de ideales humanísticos y clásicos asociados con la antigua Grecia e incluyendo la razón, la búsqueda del conocimiento y las artes, la moderación, la responsabilidad cívica y el desarrollo </a:t>
            </a:r>
            <a:r>
              <a:rPr lang="es-ES" dirty="0" smtClean="0"/>
              <a:t>corporal.</a:t>
            </a:r>
          </a:p>
          <a:p>
            <a:r>
              <a:rPr lang="es-ES" b="1" u="sng" dirty="0" smtClean="0"/>
              <a:t>Los </a:t>
            </a:r>
            <a:r>
              <a:rPr lang="es-ES" b="1" u="sng" dirty="0"/>
              <a:t>epicúreos </a:t>
            </a:r>
            <a:r>
              <a:rPr lang="es-ES" dirty="0"/>
              <a:t>- en un sentido estricto, la filosofía enseñada por Epicuro (341-270 a. C.). En un sentido amplio, es un sistema de ética que significa devoción al placer, la comodidad y la buena vida, con cierta delicadeza de </a:t>
            </a:r>
            <a:r>
              <a:rPr lang="es-ES" dirty="0" smtClean="0"/>
              <a:t>estilo.</a:t>
            </a:r>
          </a:p>
          <a:p>
            <a:r>
              <a:rPr lang="es-ES" b="1" u="sng" dirty="0" smtClean="0"/>
              <a:t>El </a:t>
            </a:r>
            <a:r>
              <a:rPr lang="es-ES" b="1" u="sng" dirty="0"/>
              <a:t>estoicismo </a:t>
            </a:r>
            <a:r>
              <a:rPr lang="es-ES" dirty="0"/>
              <a:t>- enfatizaba la ética como el enfoque principal del conocimiento humano y enseña el desarrollo del dominio propio y la fortaleza como medio de superación de emociones destructivas; la filosofía sostiene que convertirse en un pensador claro e imparcial permite comprender la razón universal.</a:t>
            </a:r>
            <a:endParaRPr lang="en-US" dirty="0"/>
          </a:p>
          <a:p>
            <a:pPr algn="l" rtl="0"/>
            <a:endParaRPr lang="en-US" dirty="0"/>
          </a:p>
        </p:txBody>
      </p:sp>
    </p:spTree>
    <p:extLst>
      <p:ext uri="{BB962C8B-B14F-4D97-AF65-F5344CB8AC3E}">
        <p14:creationId xmlns:p14="http://schemas.microsoft.com/office/powerpoint/2010/main" val="169820179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endParaRPr lang="en-US"/>
          </a:p>
        </p:txBody>
      </p:sp>
      <p:sp>
        <p:nvSpPr>
          <p:cNvPr id="3" name="Content Placeholder 2"/>
          <p:cNvSpPr>
            <a:spLocks noGrp="1"/>
          </p:cNvSpPr>
          <p:nvPr>
            <p:ph idx="1"/>
          </p:nvPr>
        </p:nvSpPr>
        <p:spPr/>
        <p:txBody>
          <a:bodyPr>
            <a:normAutofit fontScale="77500" lnSpcReduction="20000"/>
          </a:bodyPr>
          <a:lstStyle/>
          <a:p>
            <a:pPr marL="0" indent="0">
              <a:buNone/>
            </a:pPr>
            <a:r>
              <a:rPr lang="es-ES" b="1" dirty="0" smtClean="0"/>
              <a:t>Daniel </a:t>
            </a:r>
            <a:r>
              <a:rPr lang="es-ES" b="1" dirty="0"/>
              <a:t>8:5-7 (NBLA)</a:t>
            </a:r>
          </a:p>
          <a:p>
            <a:pPr marL="0" indent="0">
              <a:buNone/>
            </a:pPr>
            <a:r>
              <a:rPr lang="es-ES" dirty="0"/>
              <a:t>5 Al estar yo observando, vi que un macho cabrío venía del occidente sobre la superficie de toda la tierra sin tocar el suelo. El macho cabrío tenía un cuerno prominente entre los ojos. </a:t>
            </a:r>
          </a:p>
          <a:p>
            <a:pPr marL="0" indent="0">
              <a:buNone/>
            </a:pPr>
            <a:r>
              <a:rPr lang="es-ES" dirty="0"/>
              <a:t>6  Se dirigió al carnero que tenía los dos cuernos, que yo había visto parado delante del río, y lo acometió con la furia de su poder. </a:t>
            </a:r>
          </a:p>
          <a:p>
            <a:pPr marL="0" indent="0">
              <a:buNone/>
            </a:pPr>
            <a:r>
              <a:rPr lang="es-ES" dirty="0"/>
              <a:t>7  Lo vi venir junto al carnero, y enfurecido contra él, hirió al carnero y le rompió los dos cuernos, y el carnero no tenía fuerza para mantenerse en pie delante de él. Lo arrojó en tierra y lo pisoteó, y no hubo nadie que librara al carnero de su poder. </a:t>
            </a:r>
          </a:p>
        </p:txBody>
      </p:sp>
    </p:spTree>
    <p:extLst>
      <p:ext uri="{BB962C8B-B14F-4D97-AF65-F5344CB8AC3E}">
        <p14:creationId xmlns:p14="http://schemas.microsoft.com/office/powerpoint/2010/main" val="26701593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722089152"/>
              </p:ext>
            </p:extLst>
          </p:nvPr>
        </p:nvGraphicFramePr>
        <p:xfrm>
          <a:off x="381001" y="533400"/>
          <a:ext cx="8381998" cy="5760720"/>
        </p:xfrm>
        <a:graphic>
          <a:graphicData uri="http://schemas.openxmlformats.org/drawingml/2006/table">
            <a:tbl>
              <a:tblPr firstRow="1" firstCol="1" bandRow="1">
                <a:tableStyleId>{5C22544A-7EE6-4342-B048-85BDC9FD1C3A}</a:tableStyleId>
              </a:tblPr>
              <a:tblGrid>
                <a:gridCol w="1560621"/>
                <a:gridCol w="1195070"/>
                <a:gridCol w="1910576"/>
                <a:gridCol w="1124931"/>
                <a:gridCol w="2590800"/>
              </a:tblGrid>
              <a:tr h="296545">
                <a:tc>
                  <a:txBody>
                    <a:bodyPr/>
                    <a:lstStyle/>
                    <a:p>
                      <a:pPr marL="0" marR="0" algn="ctr" rtl="0">
                        <a:spcBef>
                          <a:spcPts val="0"/>
                        </a:spcBef>
                        <a:spcAft>
                          <a:spcPts val="0"/>
                        </a:spcAft>
                      </a:pPr>
                      <a:r>
                        <a:rPr lang="en-US" sz="2000" dirty="0">
                          <a:effectLst/>
                        </a:rPr>
                        <a:t>Linaje de Jesús a través de José Mt 1:10</a:t>
                      </a:r>
                      <a:endParaRPr lang="en-US" sz="2000" dirty="0">
                        <a:effectLst/>
                        <a:latin typeface="Consolas"/>
                        <a:ea typeface="SimSun"/>
                        <a:cs typeface="Times New Roman"/>
                      </a:endParaRPr>
                    </a:p>
                  </a:txBody>
                  <a:tcPr marL="68580" marR="68580" marT="0" marB="0"/>
                </a:tc>
                <a:tc>
                  <a:txBody>
                    <a:bodyPr/>
                    <a:lstStyle/>
                    <a:p>
                      <a:pPr marL="0" marR="0" algn="ctr" rtl="0">
                        <a:spcBef>
                          <a:spcPts val="0"/>
                        </a:spcBef>
                        <a:spcAft>
                          <a:spcPts val="0"/>
                        </a:spcAft>
                      </a:pPr>
                      <a:r>
                        <a:rPr lang="en-US" sz="2000" dirty="0" err="1" smtClean="0">
                          <a:effectLst/>
                        </a:rPr>
                        <a:t>Año</a:t>
                      </a:r>
                      <a:r>
                        <a:rPr lang="en-US" sz="2000" dirty="0" smtClean="0">
                          <a:effectLst/>
                        </a:rPr>
                        <a:t> de </a:t>
                      </a:r>
                      <a:r>
                        <a:rPr lang="en-US" sz="2000" dirty="0" err="1" smtClean="0">
                          <a:effectLst/>
                        </a:rPr>
                        <a:t>naci-miento</a:t>
                      </a:r>
                      <a:r>
                        <a:rPr lang="en-US" sz="2000" dirty="0" smtClean="0">
                          <a:effectLst/>
                        </a:rPr>
                        <a:t>~</a:t>
                      </a:r>
                      <a:endParaRPr lang="en-US" sz="2000" dirty="0">
                        <a:effectLst/>
                        <a:latin typeface="Consolas"/>
                        <a:ea typeface="SimSun"/>
                        <a:cs typeface="Times New Roman"/>
                      </a:endParaRPr>
                    </a:p>
                  </a:txBody>
                  <a:tcPr marL="68580" marR="68580" marT="0" marB="0"/>
                </a:tc>
                <a:tc>
                  <a:txBody>
                    <a:bodyPr/>
                    <a:lstStyle/>
                    <a:p>
                      <a:pPr marL="0" marR="0" algn="ctr" rtl="0">
                        <a:spcBef>
                          <a:spcPts val="0"/>
                        </a:spcBef>
                        <a:spcAft>
                          <a:spcPts val="0"/>
                        </a:spcAft>
                      </a:pPr>
                      <a:r>
                        <a:rPr lang="en-US" sz="2000" dirty="0">
                          <a:effectLst/>
                        </a:rPr>
                        <a:t>Linaje de Jesús a través de María –</a:t>
                      </a:r>
                      <a:r>
                        <a:rPr lang="en-US" sz="2000" dirty="0" err="1" smtClean="0">
                          <a:effectLst/>
                        </a:rPr>
                        <a:t>Lc</a:t>
                      </a:r>
                      <a:r>
                        <a:rPr lang="en-US" sz="2000" dirty="0" smtClean="0">
                          <a:effectLst/>
                        </a:rPr>
                        <a:t> 3:23</a:t>
                      </a:r>
                      <a:endParaRPr lang="en-US" sz="2000" dirty="0">
                        <a:effectLst/>
                        <a:latin typeface="Consolas"/>
                        <a:ea typeface="SimSun"/>
                        <a:cs typeface="Times New Roman"/>
                      </a:endParaRPr>
                    </a:p>
                  </a:txBody>
                  <a:tcPr marL="68580" marR="68580" marT="0" marB="0"/>
                </a:tc>
                <a:tc>
                  <a:txBody>
                    <a:bodyPr/>
                    <a:lstStyle/>
                    <a:p>
                      <a:pPr marL="0" marR="0" algn="ctr" rtl="0">
                        <a:spcBef>
                          <a:spcPts val="0"/>
                        </a:spcBef>
                        <a:spcAft>
                          <a:spcPts val="0"/>
                        </a:spcAft>
                      </a:pPr>
                      <a:r>
                        <a:rPr lang="en-US" sz="2000" dirty="0" err="1" smtClean="0">
                          <a:effectLst/>
                        </a:rPr>
                        <a:t>Año</a:t>
                      </a:r>
                      <a:r>
                        <a:rPr lang="en-US" sz="2000" dirty="0" smtClean="0">
                          <a:effectLst/>
                        </a:rPr>
                        <a:t> de </a:t>
                      </a:r>
                      <a:r>
                        <a:rPr lang="en-US" sz="2000" dirty="0" err="1" smtClean="0">
                          <a:effectLst/>
                        </a:rPr>
                        <a:t>naci-miento</a:t>
                      </a:r>
                      <a:r>
                        <a:rPr lang="en-US" sz="2000" dirty="0" smtClean="0">
                          <a:effectLst/>
                        </a:rPr>
                        <a:t>~</a:t>
                      </a:r>
                      <a:endParaRPr lang="en-US" sz="2000" dirty="0">
                        <a:effectLst/>
                        <a:latin typeface="Consolas"/>
                        <a:ea typeface="SimSun"/>
                        <a:cs typeface="Times New Roman"/>
                      </a:endParaRPr>
                    </a:p>
                  </a:txBody>
                  <a:tcPr marL="68580" marR="68580" marT="0" marB="0"/>
                </a:tc>
                <a:tc>
                  <a:txBody>
                    <a:bodyPr/>
                    <a:lstStyle/>
                    <a:p>
                      <a:pPr marL="0" marR="0" algn="ctr" rtl="0">
                        <a:spcBef>
                          <a:spcPts val="0"/>
                        </a:spcBef>
                        <a:spcAft>
                          <a:spcPts val="0"/>
                        </a:spcAft>
                      </a:pPr>
                      <a:r>
                        <a:rPr lang="en-US" sz="2000" dirty="0" err="1">
                          <a:effectLst/>
                        </a:rPr>
                        <a:t>Evento</a:t>
                      </a:r>
                      <a:r>
                        <a:rPr lang="en-US" sz="2000" dirty="0">
                          <a:effectLst/>
                        </a:rPr>
                        <a:t> </a:t>
                      </a:r>
                      <a:r>
                        <a:rPr lang="en-US" sz="2000" dirty="0" err="1">
                          <a:effectLst/>
                        </a:rPr>
                        <a:t>mundial</a:t>
                      </a:r>
                      <a:r>
                        <a:rPr lang="en-US" sz="2000" dirty="0">
                          <a:effectLst/>
                        </a:rPr>
                        <a:t>: de la </a:t>
                      </a:r>
                      <a:r>
                        <a:rPr lang="en-US" sz="2000" dirty="0" err="1">
                          <a:effectLst/>
                        </a:rPr>
                        <a:t>línea</a:t>
                      </a:r>
                      <a:r>
                        <a:rPr lang="en-US" sz="2000" dirty="0">
                          <a:effectLst/>
                        </a:rPr>
                        <a:t> de </a:t>
                      </a:r>
                      <a:r>
                        <a:rPr lang="en-US" sz="2000" dirty="0" err="1">
                          <a:effectLst/>
                        </a:rPr>
                        <a:t>tiempo</a:t>
                      </a:r>
                      <a:r>
                        <a:rPr lang="en-US" sz="2000" dirty="0">
                          <a:effectLst/>
                        </a:rPr>
                        <a:t> de </a:t>
                      </a:r>
                      <a:r>
                        <a:rPr lang="en-US" sz="2000" dirty="0" err="1">
                          <a:effectLst/>
                        </a:rPr>
                        <a:t>referencia</a:t>
                      </a:r>
                      <a:endParaRPr lang="en-US" sz="2000" dirty="0">
                        <a:effectLst/>
                        <a:latin typeface="Consolas"/>
                        <a:ea typeface="SimSun"/>
                        <a:cs typeface="Times New Roman"/>
                      </a:endParaRPr>
                    </a:p>
                  </a:txBody>
                  <a:tcPr marL="68580" marR="68580" marT="0" marB="0"/>
                </a:tc>
              </a:tr>
              <a:tr h="274320">
                <a:tc>
                  <a:txBody>
                    <a:bodyPr/>
                    <a:lstStyle/>
                    <a:p>
                      <a:pPr marL="0" marR="0" algn="l" rtl="0">
                        <a:spcBef>
                          <a:spcPts val="0"/>
                        </a:spcBef>
                        <a:spcAft>
                          <a:spcPts val="0"/>
                        </a:spcAft>
                      </a:pPr>
                      <a:r>
                        <a:rPr lang="en-US" sz="2000" dirty="0">
                          <a:effectLst/>
                          <a:latin typeface="+mn-lt"/>
                          <a:ea typeface="SimSun"/>
                          <a:cs typeface="Arial"/>
                        </a:rPr>
                        <a:t>Zorobabel</a:t>
                      </a:r>
                      <a:endParaRPr lang="en-US" sz="2000" dirty="0">
                        <a:effectLst/>
                        <a:latin typeface="+mn-lt"/>
                        <a:ea typeface="SimSun"/>
                        <a:cs typeface="Times New Roman"/>
                      </a:endParaRPr>
                    </a:p>
                  </a:txBody>
                  <a:tcPr marL="68580" marR="68580" marT="0" marB="0"/>
                </a:tc>
                <a:tc>
                  <a:txBody>
                    <a:bodyPr/>
                    <a:lstStyle/>
                    <a:p>
                      <a:pPr marL="0" marR="0" algn="l" rtl="0">
                        <a:spcBef>
                          <a:spcPts val="0"/>
                        </a:spcBef>
                        <a:spcAft>
                          <a:spcPts val="0"/>
                        </a:spcAft>
                      </a:pPr>
                      <a:r>
                        <a:rPr lang="en-US" sz="2000" dirty="0">
                          <a:effectLst/>
                          <a:latin typeface="+mn-lt"/>
                          <a:ea typeface="SimSun"/>
                          <a:cs typeface="Arial"/>
                        </a:rPr>
                        <a:t>b</a:t>
                      </a:r>
                      <a:r>
                        <a:rPr lang="en-US" sz="2000" dirty="0" smtClean="0">
                          <a:effectLst/>
                          <a:latin typeface="+mn-lt"/>
                          <a:ea typeface="SimSun"/>
                          <a:cs typeface="Arial"/>
                        </a:rPr>
                        <a:t>. 495 </a:t>
                      </a:r>
                      <a:r>
                        <a:rPr lang="en-US" sz="2000" dirty="0" err="1" smtClean="0">
                          <a:effectLst/>
                          <a:latin typeface="+mn-lt"/>
                          <a:ea typeface="SimSun"/>
                          <a:cs typeface="Arial"/>
                        </a:rPr>
                        <a:t>aC</a:t>
                      </a:r>
                      <a:endParaRPr lang="en-US" sz="2000" dirty="0">
                        <a:effectLst/>
                        <a:latin typeface="+mn-lt"/>
                        <a:ea typeface="SimSun"/>
                        <a:cs typeface="Times New Roman"/>
                      </a:endParaRPr>
                    </a:p>
                  </a:txBody>
                  <a:tcPr marL="68580" marR="68580" marT="0" marB="0"/>
                </a:tc>
                <a:tc>
                  <a:txBody>
                    <a:bodyPr/>
                    <a:lstStyle/>
                    <a:p>
                      <a:pPr marL="0" marR="0" algn="l" rtl="0">
                        <a:spcBef>
                          <a:spcPts val="0"/>
                        </a:spcBef>
                        <a:spcAft>
                          <a:spcPts val="0"/>
                        </a:spcAft>
                      </a:pPr>
                      <a:r>
                        <a:rPr lang="en-US" sz="2000">
                          <a:effectLst/>
                          <a:latin typeface="+mn-lt"/>
                          <a:ea typeface="SimSun"/>
                          <a:cs typeface="Arial"/>
                        </a:rPr>
                        <a:t>Zorobabel</a:t>
                      </a:r>
                      <a:endParaRPr lang="en-US" sz="2000">
                        <a:effectLst/>
                        <a:latin typeface="+mn-lt"/>
                        <a:ea typeface="SimSun"/>
                        <a:cs typeface="Times New Roman"/>
                      </a:endParaRPr>
                    </a:p>
                  </a:txBody>
                  <a:tcPr marL="68580" marR="68580" marT="0" marB="0"/>
                </a:tc>
                <a:tc>
                  <a:txBody>
                    <a:bodyPr/>
                    <a:lstStyle/>
                    <a:p>
                      <a:pPr marL="0" marR="0" algn="l" rtl="0">
                        <a:lnSpc>
                          <a:spcPct val="115000"/>
                        </a:lnSpc>
                        <a:spcBef>
                          <a:spcPts val="0"/>
                        </a:spcBef>
                        <a:spcAft>
                          <a:spcPts val="0"/>
                        </a:spcAft>
                      </a:pPr>
                      <a:r>
                        <a:rPr lang="en-US" sz="2000">
                          <a:effectLst/>
                          <a:latin typeface="+mn-lt"/>
                          <a:ea typeface="SimSun"/>
                          <a:cs typeface="Arial"/>
                        </a:rPr>
                        <a:t>b. 495 aC</a:t>
                      </a:r>
                      <a:endParaRPr lang="en-US" sz="2000">
                        <a:effectLst/>
                        <a:latin typeface="+mn-lt"/>
                        <a:ea typeface="SimSun"/>
                        <a:cs typeface="Times New Roman"/>
                      </a:endParaRPr>
                    </a:p>
                  </a:txBody>
                  <a:tcPr marL="68580" marR="68580" marT="0" marB="0"/>
                </a:tc>
                <a:tc>
                  <a:txBody>
                    <a:bodyPr/>
                    <a:lstStyle/>
                    <a:p>
                      <a:pPr marL="0" marR="0" algn="l" rtl="0">
                        <a:spcBef>
                          <a:spcPts val="0"/>
                        </a:spcBef>
                        <a:spcAft>
                          <a:spcPts val="0"/>
                        </a:spcAft>
                      </a:pPr>
                      <a:endParaRPr lang="en-US" sz="1400" kern="1200" baseline="0" dirty="0" smtClean="0">
                        <a:solidFill>
                          <a:schemeClr val="dk1"/>
                        </a:solidFill>
                        <a:effectLst/>
                        <a:latin typeface="+mn-lt"/>
                        <a:ea typeface="+mn-ea"/>
                        <a:cs typeface="+mn-cs"/>
                      </a:endParaRPr>
                    </a:p>
                    <a:p>
                      <a:pPr marL="0" marR="0" algn="l" rtl="0">
                        <a:spcBef>
                          <a:spcPts val="0"/>
                        </a:spcBef>
                        <a:spcAft>
                          <a:spcPts val="0"/>
                        </a:spcAft>
                      </a:pPr>
                      <a:endParaRPr lang="en-US" sz="1400" kern="1200" baseline="0" dirty="0" smtClean="0">
                        <a:solidFill>
                          <a:schemeClr val="dk1"/>
                        </a:solidFill>
                        <a:effectLst/>
                        <a:latin typeface="+mn-lt"/>
                        <a:ea typeface="+mn-ea"/>
                        <a:cs typeface="+mn-cs"/>
                      </a:endParaRPr>
                    </a:p>
                    <a:p>
                      <a:pPr marL="0" marR="0" algn="l" rtl="0">
                        <a:spcBef>
                          <a:spcPts val="0"/>
                        </a:spcBef>
                        <a:spcAft>
                          <a:spcPts val="0"/>
                        </a:spcAft>
                      </a:pPr>
                      <a:endParaRPr lang="en-US" sz="1400" kern="1200" baseline="0" dirty="0" smtClean="0">
                        <a:solidFill>
                          <a:schemeClr val="dk1"/>
                        </a:solidFill>
                        <a:effectLst/>
                        <a:latin typeface="+mn-lt"/>
                        <a:ea typeface="+mn-ea"/>
                        <a:cs typeface="+mn-cs"/>
                      </a:endParaRPr>
                    </a:p>
                    <a:p>
                      <a:pPr marL="0" marR="0" algn="l" rtl="0">
                        <a:spcBef>
                          <a:spcPts val="0"/>
                        </a:spcBef>
                        <a:spcAft>
                          <a:spcPts val="0"/>
                        </a:spcAft>
                      </a:pPr>
                      <a:endParaRPr lang="en-US" sz="1400" kern="1200" baseline="0" dirty="0">
                        <a:solidFill>
                          <a:schemeClr val="dk1"/>
                        </a:solidFill>
                        <a:effectLst/>
                        <a:latin typeface="+mn-lt"/>
                        <a:ea typeface="+mn-ea"/>
                        <a:cs typeface="+mn-cs"/>
                      </a:endParaRPr>
                    </a:p>
                  </a:txBody>
                  <a:tcPr marL="68580" marR="68580" marT="0" marB="0"/>
                </a:tc>
              </a:tr>
              <a:tr h="274320">
                <a:tc>
                  <a:txBody>
                    <a:bodyPr/>
                    <a:lstStyle/>
                    <a:p>
                      <a:pPr marL="0" marR="0" algn="l" rtl="0">
                        <a:spcBef>
                          <a:spcPts val="0"/>
                        </a:spcBef>
                        <a:spcAft>
                          <a:spcPts val="0"/>
                        </a:spcAft>
                      </a:pPr>
                      <a:r>
                        <a:rPr lang="en-US" sz="2000" dirty="0" err="1" smtClean="0">
                          <a:effectLst/>
                          <a:latin typeface="+mn-lt"/>
                          <a:ea typeface="SimSun"/>
                          <a:cs typeface="Times New Roman"/>
                        </a:rPr>
                        <a:t>Salatiel</a:t>
                      </a:r>
                      <a:endParaRPr lang="en-US" sz="2000" dirty="0">
                        <a:effectLst/>
                        <a:latin typeface="+mn-lt"/>
                        <a:ea typeface="SimSun"/>
                        <a:cs typeface="Times New Roman"/>
                      </a:endParaRPr>
                    </a:p>
                  </a:txBody>
                  <a:tcPr marL="68580" marR="68580" marT="0" marB="0"/>
                </a:tc>
                <a:tc>
                  <a:txBody>
                    <a:bodyPr/>
                    <a:lstStyle/>
                    <a:p>
                      <a:pPr marL="0" marR="0" algn="l" rtl="0">
                        <a:spcBef>
                          <a:spcPts val="0"/>
                        </a:spcBef>
                        <a:spcAft>
                          <a:spcPts val="0"/>
                        </a:spcAft>
                      </a:pPr>
                      <a:r>
                        <a:rPr lang="en-US" sz="2000" dirty="0">
                          <a:effectLst/>
                          <a:latin typeface="+mn-lt"/>
                          <a:ea typeface="SimSun"/>
                          <a:cs typeface="Arial"/>
                        </a:rPr>
                        <a:t>b. 540 aC</a:t>
                      </a:r>
                      <a:endParaRPr lang="en-US" sz="2000" dirty="0">
                        <a:effectLst/>
                        <a:latin typeface="+mn-lt"/>
                        <a:ea typeface="SimSun"/>
                        <a:cs typeface="Times New Roman"/>
                      </a:endParaRPr>
                    </a:p>
                  </a:txBody>
                  <a:tcPr marL="68580" marR="68580" marT="0" marB="0"/>
                </a:tc>
                <a:tc>
                  <a:txBody>
                    <a:bodyPr/>
                    <a:lstStyle/>
                    <a:p>
                      <a:pPr marL="0" marR="0" algn="l" rtl="0">
                        <a:spcBef>
                          <a:spcPts val="0"/>
                        </a:spcBef>
                        <a:spcAft>
                          <a:spcPts val="0"/>
                        </a:spcAft>
                      </a:pPr>
                      <a:r>
                        <a:rPr lang="en-US" sz="2000" dirty="0" err="1" smtClean="0">
                          <a:effectLst/>
                          <a:latin typeface="+mn-lt"/>
                          <a:ea typeface="SimSun"/>
                          <a:cs typeface="Arial"/>
                        </a:rPr>
                        <a:t>Salatiel</a:t>
                      </a:r>
                      <a:endParaRPr lang="en-US" sz="2000" dirty="0">
                        <a:effectLst/>
                        <a:latin typeface="+mn-lt"/>
                        <a:ea typeface="SimSun"/>
                        <a:cs typeface="Times New Roman"/>
                      </a:endParaRPr>
                    </a:p>
                  </a:txBody>
                  <a:tcPr marL="68580" marR="68580" marT="0" marB="0"/>
                </a:tc>
                <a:tc>
                  <a:txBody>
                    <a:bodyPr/>
                    <a:lstStyle/>
                    <a:p>
                      <a:pPr marL="0" marR="0" algn="l" rtl="0">
                        <a:lnSpc>
                          <a:spcPct val="115000"/>
                        </a:lnSpc>
                        <a:spcBef>
                          <a:spcPts val="0"/>
                        </a:spcBef>
                        <a:spcAft>
                          <a:spcPts val="0"/>
                        </a:spcAft>
                      </a:pPr>
                      <a:r>
                        <a:rPr lang="en-US" sz="2000" dirty="0">
                          <a:effectLst/>
                          <a:latin typeface="+mn-lt"/>
                          <a:ea typeface="SimSun"/>
                          <a:cs typeface="Arial"/>
                        </a:rPr>
                        <a:t>b. 540 </a:t>
                      </a:r>
                      <a:r>
                        <a:rPr lang="en-US" sz="2000" dirty="0" err="1">
                          <a:effectLst/>
                          <a:latin typeface="+mn-lt"/>
                          <a:ea typeface="SimSun"/>
                          <a:cs typeface="Arial"/>
                        </a:rPr>
                        <a:t>aC</a:t>
                      </a:r>
                      <a:endParaRPr lang="en-US" sz="2000" dirty="0">
                        <a:effectLst/>
                        <a:latin typeface="+mn-lt"/>
                        <a:ea typeface="SimSun"/>
                        <a:cs typeface="Times New Roman"/>
                      </a:endParaRPr>
                    </a:p>
                  </a:txBody>
                  <a:tcPr marL="68580" marR="68580" marT="0" marB="0"/>
                </a:tc>
                <a:tc>
                  <a:txBody>
                    <a:bodyPr/>
                    <a:lstStyle/>
                    <a:p>
                      <a:pPr marL="0" marR="0" algn="l" rtl="0">
                        <a:spcBef>
                          <a:spcPts val="0"/>
                        </a:spcBef>
                        <a:spcAft>
                          <a:spcPts val="0"/>
                        </a:spcAft>
                      </a:pPr>
                      <a:r>
                        <a:rPr lang="en-US" sz="1400" kern="1200" baseline="0" dirty="0">
                          <a:solidFill>
                            <a:schemeClr val="dk1"/>
                          </a:solidFill>
                          <a:effectLst/>
                          <a:latin typeface="+mn-lt"/>
                          <a:ea typeface="+mn-ea"/>
                          <a:cs typeface="+mn-cs"/>
                        </a:rPr>
                        <a:t> </a:t>
                      </a:r>
                      <a:endParaRPr lang="en-US" sz="1400" kern="1200" baseline="0" dirty="0" smtClean="0">
                        <a:solidFill>
                          <a:schemeClr val="dk1"/>
                        </a:solidFill>
                        <a:effectLst/>
                        <a:latin typeface="+mn-lt"/>
                        <a:ea typeface="+mn-ea"/>
                        <a:cs typeface="+mn-cs"/>
                      </a:endParaRPr>
                    </a:p>
                    <a:p>
                      <a:pPr marL="0" marR="0" algn="l" rtl="0">
                        <a:spcBef>
                          <a:spcPts val="0"/>
                        </a:spcBef>
                        <a:spcAft>
                          <a:spcPts val="0"/>
                        </a:spcAft>
                      </a:pPr>
                      <a:endParaRPr lang="en-US" sz="1400" kern="1200" baseline="0" dirty="0" smtClean="0">
                        <a:solidFill>
                          <a:schemeClr val="dk1"/>
                        </a:solidFill>
                        <a:effectLst/>
                        <a:latin typeface="+mn-lt"/>
                        <a:ea typeface="+mn-ea"/>
                        <a:cs typeface="+mn-cs"/>
                      </a:endParaRPr>
                    </a:p>
                    <a:p>
                      <a:pPr marL="0" marR="0" algn="l" rtl="0">
                        <a:spcBef>
                          <a:spcPts val="0"/>
                        </a:spcBef>
                        <a:spcAft>
                          <a:spcPts val="0"/>
                        </a:spcAft>
                      </a:pPr>
                      <a:endParaRPr lang="en-US" sz="1400" kern="1200" baseline="0" dirty="0">
                        <a:solidFill>
                          <a:schemeClr val="dk1"/>
                        </a:solidFill>
                        <a:effectLst/>
                        <a:latin typeface="+mn-lt"/>
                        <a:ea typeface="+mn-ea"/>
                        <a:cs typeface="+mn-cs"/>
                      </a:endParaRPr>
                    </a:p>
                  </a:txBody>
                  <a:tcPr marL="68580" marR="68580" marT="0" marB="0"/>
                </a:tc>
              </a:tr>
              <a:tr h="274320">
                <a:tc>
                  <a:txBody>
                    <a:bodyPr/>
                    <a:lstStyle/>
                    <a:p>
                      <a:pPr marL="0" marR="0" algn="l" rtl="0">
                        <a:spcBef>
                          <a:spcPts val="0"/>
                        </a:spcBef>
                        <a:spcAft>
                          <a:spcPts val="0"/>
                        </a:spcAft>
                      </a:pPr>
                      <a:r>
                        <a:rPr lang="en-US" sz="2000">
                          <a:effectLst/>
                          <a:latin typeface="+mn-lt"/>
                          <a:ea typeface="SimSun"/>
                          <a:cs typeface="Arial"/>
                        </a:rPr>
                        <a:t> </a:t>
                      </a:r>
                      <a:endParaRPr lang="en-US" sz="2000">
                        <a:effectLst/>
                        <a:latin typeface="+mn-lt"/>
                        <a:ea typeface="SimSun"/>
                        <a:cs typeface="Times New Roman"/>
                      </a:endParaRPr>
                    </a:p>
                  </a:txBody>
                  <a:tcPr marL="68580" marR="68580" marT="0" marB="0"/>
                </a:tc>
                <a:tc>
                  <a:txBody>
                    <a:bodyPr/>
                    <a:lstStyle/>
                    <a:p>
                      <a:pPr marL="0" marR="0" algn="l" rtl="0">
                        <a:spcBef>
                          <a:spcPts val="0"/>
                        </a:spcBef>
                        <a:spcAft>
                          <a:spcPts val="0"/>
                        </a:spcAft>
                      </a:pPr>
                      <a:r>
                        <a:rPr lang="en-US" sz="2000">
                          <a:effectLst/>
                          <a:latin typeface="+mn-lt"/>
                          <a:ea typeface="SimSun"/>
                          <a:cs typeface="Arial"/>
                        </a:rPr>
                        <a:t> </a:t>
                      </a:r>
                      <a:endParaRPr lang="en-US" sz="2000">
                        <a:effectLst/>
                        <a:latin typeface="+mn-lt"/>
                        <a:ea typeface="SimSun"/>
                        <a:cs typeface="Times New Roman"/>
                      </a:endParaRPr>
                    </a:p>
                  </a:txBody>
                  <a:tcPr marL="68580" marR="68580" marT="0" marB="0"/>
                </a:tc>
                <a:tc>
                  <a:txBody>
                    <a:bodyPr/>
                    <a:lstStyle/>
                    <a:p>
                      <a:pPr marL="0" marR="0" algn="l" rtl="0">
                        <a:spcBef>
                          <a:spcPts val="0"/>
                        </a:spcBef>
                        <a:spcAft>
                          <a:spcPts val="0"/>
                        </a:spcAft>
                      </a:pPr>
                      <a:r>
                        <a:rPr lang="en-US" sz="2000" dirty="0" err="1">
                          <a:effectLst/>
                          <a:latin typeface="+mn-lt"/>
                          <a:ea typeface="SimSun"/>
                          <a:cs typeface="Arial"/>
                        </a:rPr>
                        <a:t>Neri</a:t>
                      </a:r>
                      <a:endParaRPr lang="en-US" sz="2000" dirty="0">
                        <a:effectLst/>
                        <a:latin typeface="+mn-lt"/>
                        <a:ea typeface="SimSun"/>
                        <a:cs typeface="Times New Roman"/>
                      </a:endParaRPr>
                    </a:p>
                  </a:txBody>
                  <a:tcPr marL="68580" marR="68580" marT="0" marB="0"/>
                </a:tc>
                <a:tc>
                  <a:txBody>
                    <a:bodyPr/>
                    <a:lstStyle/>
                    <a:p>
                      <a:pPr marL="0" marR="0" algn="l" rtl="0">
                        <a:spcBef>
                          <a:spcPts val="0"/>
                        </a:spcBef>
                        <a:spcAft>
                          <a:spcPts val="0"/>
                        </a:spcAft>
                      </a:pPr>
                      <a:r>
                        <a:rPr lang="en-US" sz="2000" dirty="0">
                          <a:effectLst/>
                          <a:latin typeface="+mn-lt"/>
                          <a:ea typeface="SimSun"/>
                          <a:cs typeface="Arial"/>
                        </a:rPr>
                        <a:t>b. 570 aC</a:t>
                      </a:r>
                      <a:endParaRPr lang="en-US" sz="2000" dirty="0">
                        <a:effectLst/>
                        <a:latin typeface="+mn-lt"/>
                        <a:ea typeface="SimSun"/>
                        <a:cs typeface="Times New Roman"/>
                      </a:endParaRPr>
                    </a:p>
                  </a:txBody>
                  <a:tcPr marL="68580" marR="68580" marT="0" marB="0"/>
                </a:tc>
                <a:tc>
                  <a:txBody>
                    <a:bodyPr/>
                    <a:lstStyle/>
                    <a:p>
                      <a:pPr marL="0" marR="0" algn="l" rtl="0">
                        <a:spcBef>
                          <a:spcPts val="0"/>
                        </a:spcBef>
                        <a:spcAft>
                          <a:spcPts val="0"/>
                        </a:spcAft>
                      </a:pPr>
                      <a:r>
                        <a:rPr lang="en-US" sz="1400" kern="1200" baseline="0" dirty="0">
                          <a:solidFill>
                            <a:schemeClr val="dk1"/>
                          </a:solidFill>
                          <a:effectLst/>
                          <a:latin typeface="+mn-lt"/>
                          <a:ea typeface="+mn-ea"/>
                          <a:cs typeface="+mn-cs"/>
                        </a:rPr>
                        <a:t> </a:t>
                      </a:r>
                      <a:endParaRPr lang="en-US" sz="1400" kern="1200" baseline="0" dirty="0" smtClean="0">
                        <a:solidFill>
                          <a:schemeClr val="dk1"/>
                        </a:solidFill>
                        <a:effectLst/>
                        <a:latin typeface="+mn-lt"/>
                        <a:ea typeface="+mn-ea"/>
                        <a:cs typeface="+mn-cs"/>
                      </a:endParaRPr>
                    </a:p>
                    <a:p>
                      <a:pPr marL="0" marR="0" algn="l" rtl="0">
                        <a:spcBef>
                          <a:spcPts val="0"/>
                        </a:spcBef>
                        <a:spcAft>
                          <a:spcPts val="0"/>
                        </a:spcAft>
                      </a:pPr>
                      <a:endParaRPr lang="en-US" sz="1400" kern="1200" baseline="0" dirty="0" smtClean="0">
                        <a:solidFill>
                          <a:schemeClr val="dk1"/>
                        </a:solidFill>
                        <a:effectLst/>
                        <a:latin typeface="+mn-lt"/>
                        <a:ea typeface="+mn-ea"/>
                        <a:cs typeface="+mn-cs"/>
                      </a:endParaRPr>
                    </a:p>
                    <a:p>
                      <a:pPr marL="0" marR="0" algn="l" rtl="0">
                        <a:spcBef>
                          <a:spcPts val="0"/>
                        </a:spcBef>
                        <a:spcAft>
                          <a:spcPts val="0"/>
                        </a:spcAft>
                      </a:pPr>
                      <a:endParaRPr lang="en-US" sz="1400" kern="1200" baseline="0" dirty="0" smtClean="0">
                        <a:solidFill>
                          <a:schemeClr val="dk1"/>
                        </a:solidFill>
                        <a:effectLst/>
                        <a:latin typeface="+mn-lt"/>
                        <a:ea typeface="+mn-ea"/>
                        <a:cs typeface="+mn-cs"/>
                      </a:endParaRPr>
                    </a:p>
                    <a:p>
                      <a:pPr marL="0" marR="0" algn="l" rtl="0">
                        <a:spcBef>
                          <a:spcPts val="0"/>
                        </a:spcBef>
                        <a:spcAft>
                          <a:spcPts val="0"/>
                        </a:spcAft>
                      </a:pPr>
                      <a:endParaRPr lang="en-US" sz="1400" kern="1200" baseline="0" dirty="0">
                        <a:solidFill>
                          <a:schemeClr val="dk1"/>
                        </a:solidFill>
                        <a:effectLst/>
                        <a:latin typeface="+mn-lt"/>
                        <a:ea typeface="+mn-ea"/>
                        <a:cs typeface="+mn-cs"/>
                      </a:endParaRPr>
                    </a:p>
                  </a:txBody>
                  <a:tcPr marL="68580" marR="68580" marT="0" marB="0"/>
                </a:tc>
              </a:tr>
              <a:tr h="274320">
                <a:tc>
                  <a:txBody>
                    <a:bodyPr/>
                    <a:lstStyle/>
                    <a:p>
                      <a:pPr marL="0" marR="0" algn="l" rtl="0">
                        <a:spcBef>
                          <a:spcPts val="0"/>
                        </a:spcBef>
                        <a:spcAft>
                          <a:spcPts val="0"/>
                        </a:spcAft>
                      </a:pPr>
                      <a:r>
                        <a:rPr lang="en-US" sz="2000">
                          <a:effectLst/>
                          <a:latin typeface="+mn-lt"/>
                          <a:ea typeface="SimSun"/>
                          <a:cs typeface="Times New Roman"/>
                        </a:rPr>
                        <a:t>Jeconías</a:t>
                      </a:r>
                    </a:p>
                  </a:txBody>
                  <a:tcPr marL="68580" marR="68580" marT="0" marB="0"/>
                </a:tc>
                <a:tc>
                  <a:txBody>
                    <a:bodyPr/>
                    <a:lstStyle/>
                    <a:p>
                      <a:pPr marL="0" marR="0" algn="l" rtl="0">
                        <a:spcBef>
                          <a:spcPts val="0"/>
                        </a:spcBef>
                        <a:spcAft>
                          <a:spcPts val="0"/>
                        </a:spcAft>
                      </a:pPr>
                      <a:r>
                        <a:rPr lang="en-US" sz="2000">
                          <a:effectLst/>
                          <a:latin typeface="+mn-lt"/>
                          <a:ea typeface="SimSun"/>
                          <a:cs typeface="Arial"/>
                        </a:rPr>
                        <a:t>b. 615 aC</a:t>
                      </a:r>
                      <a:endParaRPr lang="en-US" sz="2000">
                        <a:effectLst/>
                        <a:latin typeface="+mn-lt"/>
                        <a:ea typeface="SimSun"/>
                        <a:cs typeface="Times New Roman"/>
                      </a:endParaRPr>
                    </a:p>
                  </a:txBody>
                  <a:tcPr marL="68580" marR="68580" marT="0" marB="0"/>
                </a:tc>
                <a:tc>
                  <a:txBody>
                    <a:bodyPr/>
                    <a:lstStyle/>
                    <a:p>
                      <a:pPr marL="0" marR="0" algn="l" rtl="0">
                        <a:spcBef>
                          <a:spcPts val="0"/>
                        </a:spcBef>
                        <a:spcAft>
                          <a:spcPts val="0"/>
                        </a:spcAft>
                      </a:pPr>
                      <a:r>
                        <a:rPr lang="en-US" sz="2000" dirty="0" err="1" smtClean="0">
                          <a:effectLst/>
                          <a:latin typeface="+mn-lt"/>
                          <a:ea typeface="SimSun"/>
                          <a:cs typeface="Arial"/>
                        </a:rPr>
                        <a:t>Melqui</a:t>
                      </a:r>
                      <a:endParaRPr lang="en-US" sz="2000" dirty="0">
                        <a:effectLst/>
                        <a:latin typeface="+mn-lt"/>
                        <a:ea typeface="SimSun"/>
                        <a:cs typeface="Times New Roman"/>
                      </a:endParaRPr>
                    </a:p>
                  </a:txBody>
                  <a:tcPr marL="68580" marR="68580" marT="0" marB="0"/>
                </a:tc>
                <a:tc>
                  <a:txBody>
                    <a:bodyPr/>
                    <a:lstStyle/>
                    <a:p>
                      <a:pPr marL="0" marR="0" algn="l" rtl="0">
                        <a:spcBef>
                          <a:spcPts val="0"/>
                        </a:spcBef>
                        <a:spcAft>
                          <a:spcPts val="0"/>
                        </a:spcAft>
                      </a:pPr>
                      <a:r>
                        <a:rPr lang="en-US" sz="2000" dirty="0">
                          <a:effectLst/>
                          <a:latin typeface="+mn-lt"/>
                          <a:ea typeface="SimSun"/>
                          <a:cs typeface="Arial"/>
                        </a:rPr>
                        <a:t>b. 600 aC</a:t>
                      </a:r>
                      <a:endParaRPr lang="en-US" sz="2000" dirty="0">
                        <a:effectLst/>
                        <a:latin typeface="+mn-lt"/>
                        <a:ea typeface="SimSun"/>
                        <a:cs typeface="Times New Roman"/>
                      </a:endParaRPr>
                    </a:p>
                  </a:txBody>
                  <a:tcPr marL="68580" marR="68580" marT="0" marB="0"/>
                </a:tc>
                <a:tc>
                  <a:txBody>
                    <a:bodyPr/>
                    <a:lstStyle/>
                    <a:p>
                      <a:pPr marL="0" marR="0" algn="l" rtl="0">
                        <a:spcBef>
                          <a:spcPts val="0"/>
                        </a:spcBef>
                        <a:spcAft>
                          <a:spcPts val="0"/>
                        </a:spcAft>
                      </a:pPr>
                      <a:endParaRPr lang="en-US" sz="1400" kern="1200" baseline="0" dirty="0" smtClean="0">
                        <a:solidFill>
                          <a:schemeClr val="dk1"/>
                        </a:solidFill>
                        <a:effectLst/>
                        <a:latin typeface="+mn-lt"/>
                        <a:ea typeface="+mn-ea"/>
                        <a:cs typeface="+mn-cs"/>
                      </a:endParaRPr>
                    </a:p>
                    <a:p>
                      <a:pPr marL="0" marR="0" algn="l" rtl="0">
                        <a:spcBef>
                          <a:spcPts val="0"/>
                        </a:spcBef>
                        <a:spcAft>
                          <a:spcPts val="0"/>
                        </a:spcAft>
                      </a:pPr>
                      <a:endParaRPr lang="en-US" sz="1400" kern="1200" baseline="0" dirty="0" smtClean="0">
                        <a:solidFill>
                          <a:schemeClr val="dk1"/>
                        </a:solidFill>
                        <a:effectLst/>
                        <a:latin typeface="+mn-lt"/>
                        <a:ea typeface="+mn-ea"/>
                        <a:cs typeface="+mn-cs"/>
                      </a:endParaRPr>
                    </a:p>
                    <a:p>
                      <a:pPr marL="0" marR="0" algn="l" rtl="0">
                        <a:spcBef>
                          <a:spcPts val="0"/>
                        </a:spcBef>
                        <a:spcAft>
                          <a:spcPts val="0"/>
                        </a:spcAft>
                      </a:pPr>
                      <a:r>
                        <a:rPr lang="en-US" sz="1400" kern="1200" baseline="0" dirty="0">
                          <a:solidFill>
                            <a:schemeClr val="dk1"/>
                          </a:solidFill>
                          <a:effectLst/>
                          <a:latin typeface="+mn-lt"/>
                          <a:ea typeface="+mn-ea"/>
                          <a:cs typeface="+mn-cs"/>
                        </a:rPr>
                        <a:t> </a:t>
                      </a:r>
                    </a:p>
                  </a:txBody>
                  <a:tcPr marL="68580" marR="68580" marT="0" marB="0"/>
                </a:tc>
              </a:tr>
              <a:tr h="274320">
                <a:tc>
                  <a:txBody>
                    <a:bodyPr/>
                    <a:lstStyle/>
                    <a:p>
                      <a:pPr marL="0" marR="0" algn="l" rtl="0">
                        <a:spcBef>
                          <a:spcPts val="0"/>
                        </a:spcBef>
                        <a:spcAft>
                          <a:spcPts val="0"/>
                        </a:spcAft>
                      </a:pPr>
                      <a:endParaRPr lang="en-US" sz="2000" dirty="0">
                        <a:effectLst/>
                        <a:latin typeface="+mn-lt"/>
                        <a:ea typeface="SimSun"/>
                        <a:cs typeface="Times New Roman"/>
                      </a:endParaRPr>
                    </a:p>
                  </a:txBody>
                  <a:tcPr marL="68580" marR="68580" marT="0" marB="0"/>
                </a:tc>
                <a:tc>
                  <a:txBody>
                    <a:bodyPr/>
                    <a:lstStyle/>
                    <a:p>
                      <a:pPr marL="0" marR="0" algn="l" rtl="0">
                        <a:spcBef>
                          <a:spcPts val="0"/>
                        </a:spcBef>
                        <a:spcAft>
                          <a:spcPts val="0"/>
                        </a:spcAft>
                      </a:pPr>
                      <a:endParaRPr lang="en-US" sz="2000" dirty="0">
                        <a:effectLst/>
                        <a:latin typeface="+mn-lt"/>
                        <a:ea typeface="SimSun"/>
                        <a:cs typeface="Times New Roman"/>
                      </a:endParaRPr>
                    </a:p>
                  </a:txBody>
                  <a:tcPr marL="68580" marR="68580" marT="0" marB="0"/>
                </a:tc>
                <a:tc>
                  <a:txBody>
                    <a:bodyPr/>
                    <a:lstStyle/>
                    <a:p>
                      <a:pPr marL="0" marR="0" algn="l" rtl="0">
                        <a:spcBef>
                          <a:spcPts val="0"/>
                        </a:spcBef>
                        <a:spcAft>
                          <a:spcPts val="0"/>
                        </a:spcAft>
                      </a:pPr>
                      <a:endParaRPr lang="en-US" sz="2000" dirty="0">
                        <a:effectLst/>
                        <a:latin typeface="+mn-lt"/>
                        <a:ea typeface="SimSun"/>
                        <a:cs typeface="Times New Roman"/>
                      </a:endParaRPr>
                    </a:p>
                  </a:txBody>
                  <a:tcPr marL="68580" marR="68580" marT="0" marB="0"/>
                </a:tc>
                <a:tc>
                  <a:txBody>
                    <a:bodyPr/>
                    <a:lstStyle/>
                    <a:p>
                      <a:pPr marL="0" marR="0" algn="l" rtl="0">
                        <a:lnSpc>
                          <a:spcPct val="115000"/>
                        </a:lnSpc>
                        <a:spcBef>
                          <a:spcPts val="0"/>
                        </a:spcBef>
                        <a:spcAft>
                          <a:spcPts val="0"/>
                        </a:spcAft>
                      </a:pPr>
                      <a:endParaRPr lang="en-US" sz="2000">
                        <a:effectLst/>
                        <a:latin typeface="+mn-lt"/>
                        <a:ea typeface="SimSun"/>
                        <a:cs typeface="Times New Roman"/>
                      </a:endParaRPr>
                    </a:p>
                  </a:txBody>
                  <a:tcPr marL="68580" marR="68580" marT="0" marB="0"/>
                </a:tc>
                <a:tc>
                  <a:txBody>
                    <a:bodyPr/>
                    <a:lstStyle/>
                    <a:p>
                      <a:pPr marL="0" marR="0" algn="l" rtl="0">
                        <a:spcBef>
                          <a:spcPts val="0"/>
                        </a:spcBef>
                        <a:spcAft>
                          <a:spcPts val="0"/>
                        </a:spcAft>
                      </a:pPr>
                      <a:endParaRPr lang="en-US" sz="1400" kern="1200" baseline="0" dirty="0" smtClean="0">
                        <a:solidFill>
                          <a:schemeClr val="dk1"/>
                        </a:solidFill>
                        <a:effectLst/>
                        <a:latin typeface="+mn-lt"/>
                        <a:ea typeface="+mn-ea"/>
                        <a:cs typeface="+mn-cs"/>
                      </a:endParaRPr>
                    </a:p>
                    <a:p>
                      <a:pPr marL="0" marR="0" algn="l" rtl="0">
                        <a:spcBef>
                          <a:spcPts val="0"/>
                        </a:spcBef>
                        <a:spcAft>
                          <a:spcPts val="0"/>
                        </a:spcAft>
                      </a:pPr>
                      <a:endParaRPr lang="en-US" sz="1400" kern="1200" baseline="0" dirty="0" smtClean="0">
                        <a:solidFill>
                          <a:schemeClr val="dk1"/>
                        </a:solidFill>
                        <a:effectLst/>
                        <a:latin typeface="+mn-lt"/>
                        <a:ea typeface="+mn-ea"/>
                        <a:cs typeface="+mn-cs"/>
                      </a:endParaRPr>
                    </a:p>
                    <a:p>
                      <a:pPr marL="0" marR="0" algn="l" rtl="0">
                        <a:spcBef>
                          <a:spcPts val="0"/>
                        </a:spcBef>
                        <a:spcAft>
                          <a:spcPts val="0"/>
                        </a:spcAft>
                      </a:pPr>
                      <a:r>
                        <a:rPr lang="en-US" sz="1400" kern="1200" baseline="0" dirty="0">
                          <a:solidFill>
                            <a:schemeClr val="dk1"/>
                          </a:solidFill>
                          <a:effectLst/>
                          <a:latin typeface="+mn-lt"/>
                          <a:ea typeface="+mn-ea"/>
                          <a:cs typeface="+mn-cs"/>
                        </a:rPr>
                        <a:t> </a:t>
                      </a:r>
                    </a:p>
                  </a:txBody>
                  <a:tcPr marL="68580" marR="68580" marT="0" marB="0"/>
                </a:tc>
              </a:tr>
              <a:tr h="274320">
                <a:tc>
                  <a:txBody>
                    <a:bodyPr/>
                    <a:lstStyle/>
                    <a:p>
                      <a:pPr marL="0" marR="0" algn="l" rtl="0">
                        <a:spcBef>
                          <a:spcPts val="0"/>
                        </a:spcBef>
                        <a:spcAft>
                          <a:spcPts val="0"/>
                        </a:spcAft>
                      </a:pPr>
                      <a:endParaRPr lang="en-US" sz="2000">
                        <a:effectLst/>
                        <a:latin typeface="+mn-lt"/>
                        <a:ea typeface="SimSun"/>
                        <a:cs typeface="Times New Roman"/>
                      </a:endParaRPr>
                    </a:p>
                  </a:txBody>
                  <a:tcPr marL="68580" marR="68580" marT="0" marB="0"/>
                </a:tc>
                <a:tc>
                  <a:txBody>
                    <a:bodyPr/>
                    <a:lstStyle/>
                    <a:p>
                      <a:pPr marL="0" marR="0" algn="l" rtl="0">
                        <a:spcBef>
                          <a:spcPts val="0"/>
                        </a:spcBef>
                        <a:spcAft>
                          <a:spcPts val="0"/>
                        </a:spcAft>
                      </a:pPr>
                      <a:endParaRPr lang="en-US" sz="2000">
                        <a:effectLst/>
                        <a:latin typeface="+mn-lt"/>
                        <a:ea typeface="SimSun"/>
                        <a:cs typeface="Times New Roman"/>
                      </a:endParaRPr>
                    </a:p>
                  </a:txBody>
                  <a:tcPr marL="68580" marR="68580" marT="0" marB="0"/>
                </a:tc>
                <a:tc>
                  <a:txBody>
                    <a:bodyPr/>
                    <a:lstStyle/>
                    <a:p>
                      <a:pPr marL="0" marR="0" algn="l" rtl="0">
                        <a:spcBef>
                          <a:spcPts val="0"/>
                        </a:spcBef>
                        <a:spcAft>
                          <a:spcPts val="0"/>
                        </a:spcAft>
                      </a:pPr>
                      <a:endParaRPr lang="en-US" sz="2000" dirty="0">
                        <a:effectLst/>
                        <a:latin typeface="+mn-lt"/>
                        <a:ea typeface="SimSun"/>
                        <a:cs typeface="Times New Roman"/>
                      </a:endParaRPr>
                    </a:p>
                  </a:txBody>
                  <a:tcPr marL="68580" marR="68580" marT="0" marB="0"/>
                </a:tc>
                <a:tc>
                  <a:txBody>
                    <a:bodyPr/>
                    <a:lstStyle/>
                    <a:p>
                      <a:pPr marL="0" marR="0" algn="l" rtl="0">
                        <a:lnSpc>
                          <a:spcPct val="115000"/>
                        </a:lnSpc>
                        <a:spcBef>
                          <a:spcPts val="0"/>
                        </a:spcBef>
                        <a:spcAft>
                          <a:spcPts val="0"/>
                        </a:spcAft>
                      </a:pPr>
                      <a:endParaRPr lang="en-US" sz="2000" dirty="0">
                        <a:effectLst/>
                        <a:latin typeface="+mn-lt"/>
                        <a:ea typeface="SimSun"/>
                        <a:cs typeface="Times New Roman"/>
                      </a:endParaRPr>
                    </a:p>
                  </a:txBody>
                  <a:tcPr marL="68580" marR="68580" marT="0" marB="0"/>
                </a:tc>
                <a:tc>
                  <a:txBody>
                    <a:bodyPr/>
                    <a:lstStyle/>
                    <a:p>
                      <a:pPr marL="0" marR="0" algn="l" rtl="0">
                        <a:spcBef>
                          <a:spcPts val="0"/>
                        </a:spcBef>
                        <a:spcAft>
                          <a:spcPts val="0"/>
                        </a:spcAft>
                      </a:pPr>
                      <a:endParaRPr lang="en-US" sz="2000" dirty="0" smtClean="0">
                        <a:effectLst/>
                      </a:endParaRPr>
                    </a:p>
                    <a:p>
                      <a:pPr marL="0" marR="0" algn="l" rtl="0">
                        <a:spcBef>
                          <a:spcPts val="0"/>
                        </a:spcBef>
                        <a:spcAft>
                          <a:spcPts val="0"/>
                        </a:spcAft>
                      </a:pPr>
                      <a:endParaRPr lang="en-US" sz="2000" dirty="0" smtClean="0">
                        <a:effectLst/>
                      </a:endParaRPr>
                    </a:p>
                    <a:p>
                      <a:pPr marL="0" marR="0" algn="l" rtl="0">
                        <a:spcBef>
                          <a:spcPts val="0"/>
                        </a:spcBef>
                        <a:spcAft>
                          <a:spcPts val="0"/>
                        </a:spcAft>
                      </a:pPr>
                      <a:r>
                        <a:rPr lang="en-US" sz="2000" dirty="0">
                          <a:effectLst/>
                        </a:rPr>
                        <a:t> </a:t>
                      </a:r>
                      <a:endParaRPr lang="en-US" sz="2000" dirty="0">
                        <a:effectLst/>
                        <a:latin typeface="Consolas"/>
                        <a:ea typeface="SimSun"/>
                        <a:cs typeface="Times New Roman"/>
                      </a:endParaRPr>
                    </a:p>
                  </a:txBody>
                  <a:tcPr marL="68580" marR="68580" marT="0" marB="0"/>
                </a:tc>
              </a:tr>
            </a:tbl>
          </a:graphicData>
        </a:graphic>
      </p:graphicFrame>
      <p:sp>
        <p:nvSpPr>
          <p:cNvPr id="5" name="TextBox 4"/>
          <p:cNvSpPr txBox="1"/>
          <p:nvPr/>
        </p:nvSpPr>
        <p:spPr>
          <a:xfrm>
            <a:off x="6096000" y="1703002"/>
            <a:ext cx="2844956" cy="954107"/>
          </a:xfrm>
          <a:prstGeom prst="rect">
            <a:avLst/>
          </a:prstGeom>
          <a:noFill/>
        </p:spPr>
        <p:txBody>
          <a:bodyPr wrap="square" rtlCol="0">
            <a:spAutoFit/>
          </a:bodyPr>
          <a:lstStyle/>
          <a:p>
            <a:pPr algn="l" rtl="0"/>
            <a:r>
              <a:rPr lang="en-US" sz="1400" dirty="0" smtClean="0">
                <a:solidFill>
                  <a:prstClr val="black"/>
                </a:solidFill>
              </a:rPr>
              <a:t>490 </a:t>
            </a:r>
            <a:r>
              <a:rPr lang="en-US" sz="1400" dirty="0" err="1" smtClean="0">
                <a:solidFill>
                  <a:prstClr val="black"/>
                </a:solidFill>
              </a:rPr>
              <a:t>aC</a:t>
            </a:r>
            <a:r>
              <a:rPr lang="en-US" sz="1400" dirty="0" smtClean="0">
                <a:solidFill>
                  <a:prstClr val="black"/>
                </a:solidFill>
              </a:rPr>
              <a:t> </a:t>
            </a:r>
            <a:r>
              <a:rPr lang="en-US" sz="1400" dirty="0" err="1" smtClean="0">
                <a:solidFill>
                  <a:prstClr val="black"/>
                </a:solidFill>
              </a:rPr>
              <a:t>Darío</a:t>
            </a:r>
            <a:r>
              <a:rPr lang="en-US" sz="1400" dirty="0">
                <a:solidFill>
                  <a:prstClr val="black"/>
                </a:solidFill>
              </a:rPr>
              <a:t> </a:t>
            </a:r>
            <a:r>
              <a:rPr lang="en-US" sz="1400" dirty="0" err="1" smtClean="0">
                <a:solidFill>
                  <a:prstClr val="black"/>
                </a:solidFill>
              </a:rPr>
              <a:t>derrotado</a:t>
            </a:r>
            <a:r>
              <a:rPr lang="en-US" sz="1400" dirty="0" smtClean="0">
                <a:solidFill>
                  <a:prstClr val="black"/>
                </a:solidFill>
              </a:rPr>
              <a:t> </a:t>
            </a:r>
            <a:r>
              <a:rPr lang="en-US" sz="1400" dirty="0" err="1" smtClean="0">
                <a:solidFill>
                  <a:prstClr val="black"/>
                </a:solidFill>
              </a:rPr>
              <a:t>en</a:t>
            </a:r>
            <a:r>
              <a:rPr lang="en-US" sz="1400" dirty="0" smtClean="0">
                <a:solidFill>
                  <a:prstClr val="black"/>
                </a:solidFill>
              </a:rPr>
              <a:t> </a:t>
            </a:r>
            <a:r>
              <a:rPr lang="en-US" sz="1400" dirty="0" err="1" smtClean="0">
                <a:solidFill>
                  <a:prstClr val="black"/>
                </a:solidFill>
              </a:rPr>
              <a:t>Maratón</a:t>
            </a:r>
            <a:endParaRPr lang="en-US" sz="1400" dirty="0" smtClean="0">
              <a:solidFill>
                <a:prstClr val="black"/>
              </a:solidFill>
            </a:endParaRPr>
          </a:p>
          <a:p>
            <a:pPr algn="l" rtl="0"/>
            <a:r>
              <a:rPr lang="en-US" sz="1400" dirty="0" smtClean="0">
                <a:solidFill>
                  <a:prstClr val="black"/>
                </a:solidFill>
              </a:rPr>
              <a:t>486 aC Jerjes y Ester</a:t>
            </a:r>
          </a:p>
          <a:p>
            <a:pPr algn="l" rtl="0"/>
            <a:r>
              <a:rPr lang="en-US" sz="1400" dirty="0" smtClean="0">
                <a:solidFill>
                  <a:prstClr val="black"/>
                </a:solidFill>
              </a:rPr>
              <a:t>480 aC Pérdida de Jerjes en Salamina</a:t>
            </a:r>
            <a:endParaRPr lang="en-US" sz="1400" dirty="0">
              <a:solidFill>
                <a:prstClr val="black"/>
              </a:solidFill>
            </a:endParaRPr>
          </a:p>
        </p:txBody>
      </p:sp>
      <p:sp>
        <p:nvSpPr>
          <p:cNvPr id="6" name="TextBox 5"/>
          <p:cNvSpPr txBox="1"/>
          <p:nvPr/>
        </p:nvSpPr>
        <p:spPr>
          <a:xfrm>
            <a:off x="6182193" y="2669212"/>
            <a:ext cx="1883080" cy="523220"/>
          </a:xfrm>
          <a:prstGeom prst="rect">
            <a:avLst/>
          </a:prstGeom>
          <a:noFill/>
        </p:spPr>
        <p:txBody>
          <a:bodyPr wrap="none" rtlCol="0">
            <a:spAutoFit/>
          </a:bodyPr>
          <a:lstStyle/>
          <a:p>
            <a:pPr algn="l" rtl="0"/>
            <a:r>
              <a:rPr lang="en-US" sz="1400" dirty="0" smtClean="0">
                <a:solidFill>
                  <a:prstClr val="black"/>
                </a:solidFill>
              </a:rPr>
              <a:t>539 </a:t>
            </a:r>
            <a:r>
              <a:rPr lang="en-US" sz="1400" dirty="0" err="1" smtClean="0">
                <a:solidFill>
                  <a:prstClr val="black"/>
                </a:solidFill>
              </a:rPr>
              <a:t>aC</a:t>
            </a:r>
            <a:r>
              <a:rPr lang="en-US" sz="1400" dirty="0" smtClean="0">
                <a:solidFill>
                  <a:prstClr val="black"/>
                </a:solidFill>
              </a:rPr>
              <a:t> </a:t>
            </a:r>
            <a:r>
              <a:rPr lang="en-US" sz="1400" dirty="0" err="1" smtClean="0">
                <a:solidFill>
                  <a:prstClr val="black"/>
                </a:solidFill>
              </a:rPr>
              <a:t>Cae</a:t>
            </a:r>
            <a:r>
              <a:rPr lang="en-US" sz="1400" dirty="0" smtClean="0">
                <a:solidFill>
                  <a:prstClr val="black"/>
                </a:solidFill>
              </a:rPr>
              <a:t> Babilonia</a:t>
            </a:r>
          </a:p>
          <a:p>
            <a:pPr algn="l" rtl="0"/>
            <a:r>
              <a:rPr lang="en-US" sz="1400" dirty="0" smtClean="0">
                <a:solidFill>
                  <a:prstClr val="black"/>
                </a:solidFill>
              </a:rPr>
              <a:t>536 aC Decreto de Ciro</a:t>
            </a:r>
            <a:endParaRPr lang="en-US" sz="1400" dirty="0">
              <a:solidFill>
                <a:prstClr val="black"/>
              </a:solidFill>
            </a:endParaRPr>
          </a:p>
        </p:txBody>
      </p:sp>
      <p:sp>
        <p:nvSpPr>
          <p:cNvPr id="7" name="TextBox 6"/>
          <p:cNvSpPr txBox="1"/>
          <p:nvPr/>
        </p:nvSpPr>
        <p:spPr>
          <a:xfrm>
            <a:off x="6182193" y="3329464"/>
            <a:ext cx="2520391" cy="523220"/>
          </a:xfrm>
          <a:prstGeom prst="rect">
            <a:avLst/>
          </a:prstGeom>
          <a:noFill/>
        </p:spPr>
        <p:txBody>
          <a:bodyPr wrap="square" rtlCol="0">
            <a:spAutoFit/>
          </a:bodyPr>
          <a:lstStyle/>
          <a:p>
            <a:pPr algn="l" rtl="0"/>
            <a:r>
              <a:rPr lang="en-US" sz="1400" dirty="0" smtClean="0">
                <a:solidFill>
                  <a:prstClr val="black"/>
                </a:solidFill>
              </a:rPr>
              <a:t>586 aC Jerusalén destruida por Nabucodonosor</a:t>
            </a:r>
            <a:endParaRPr lang="en-US" sz="1400" dirty="0">
              <a:solidFill>
                <a:prstClr val="black"/>
              </a:solidFill>
            </a:endParaRPr>
          </a:p>
        </p:txBody>
      </p:sp>
      <p:sp>
        <p:nvSpPr>
          <p:cNvPr id="8" name="TextBox 7"/>
          <p:cNvSpPr txBox="1"/>
          <p:nvPr/>
        </p:nvSpPr>
        <p:spPr>
          <a:xfrm>
            <a:off x="6126952" y="4043818"/>
            <a:ext cx="2639255" cy="738664"/>
          </a:xfrm>
          <a:prstGeom prst="rect">
            <a:avLst/>
          </a:prstGeom>
          <a:noFill/>
        </p:spPr>
        <p:txBody>
          <a:bodyPr wrap="square" rtlCol="0">
            <a:spAutoFit/>
          </a:bodyPr>
          <a:lstStyle/>
          <a:p>
            <a:pPr algn="l" rtl="0"/>
            <a:r>
              <a:rPr lang="en-US" sz="1400" dirty="0" smtClean="0">
                <a:solidFill>
                  <a:prstClr val="black"/>
                </a:solidFill>
              </a:rPr>
              <a:t>605 </a:t>
            </a:r>
            <a:r>
              <a:rPr lang="en-US" sz="1400" dirty="0" err="1" smtClean="0">
                <a:solidFill>
                  <a:prstClr val="black"/>
                </a:solidFill>
              </a:rPr>
              <a:t>aC</a:t>
            </a:r>
            <a:r>
              <a:rPr lang="en-US" sz="1400" dirty="0" smtClean="0">
                <a:solidFill>
                  <a:prstClr val="black"/>
                </a:solidFill>
              </a:rPr>
              <a:t> </a:t>
            </a:r>
            <a:r>
              <a:rPr lang="en-US" sz="1400" dirty="0" err="1" smtClean="0">
                <a:solidFill>
                  <a:prstClr val="black"/>
                </a:solidFill>
              </a:rPr>
              <a:t>Primera</a:t>
            </a:r>
            <a:r>
              <a:rPr lang="en-US" sz="1400" dirty="0" smtClean="0">
                <a:solidFill>
                  <a:prstClr val="black"/>
                </a:solidFill>
              </a:rPr>
              <a:t> </a:t>
            </a:r>
            <a:r>
              <a:rPr lang="en-US" sz="1400" dirty="0" err="1" smtClean="0">
                <a:solidFill>
                  <a:prstClr val="black"/>
                </a:solidFill>
              </a:rPr>
              <a:t>deportación</a:t>
            </a:r>
            <a:r>
              <a:rPr lang="en-US" sz="1400" dirty="0" smtClean="0">
                <a:solidFill>
                  <a:prstClr val="black"/>
                </a:solidFill>
              </a:rPr>
              <a:t> a </a:t>
            </a:r>
            <a:r>
              <a:rPr lang="en-US" sz="1400" dirty="0" err="1" smtClean="0">
                <a:solidFill>
                  <a:prstClr val="black"/>
                </a:solidFill>
              </a:rPr>
              <a:t>manos</a:t>
            </a:r>
            <a:r>
              <a:rPr lang="en-US" sz="1400" dirty="0" smtClean="0">
                <a:solidFill>
                  <a:prstClr val="black"/>
                </a:solidFill>
              </a:rPr>
              <a:t> de Babilonia</a:t>
            </a:r>
          </a:p>
          <a:p>
            <a:pPr algn="l" rtl="0"/>
            <a:r>
              <a:rPr lang="en-US" sz="1400" dirty="0" smtClean="0">
                <a:solidFill>
                  <a:prstClr val="black"/>
                </a:solidFill>
              </a:rPr>
              <a:t>609 aC Josías asesinado</a:t>
            </a:r>
            <a:endParaRPr lang="en-US" sz="1400" dirty="0">
              <a:solidFill>
                <a:prstClr val="black"/>
              </a:solidFill>
            </a:endParaRPr>
          </a:p>
        </p:txBody>
      </p:sp>
    </p:spTree>
    <p:extLst>
      <p:ext uri="{BB962C8B-B14F-4D97-AF65-F5344CB8AC3E}">
        <p14:creationId xmlns:p14="http://schemas.microsoft.com/office/powerpoint/2010/main" val="1760010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n-US" dirty="0" smtClean="0"/>
              <a:t>El </a:t>
            </a:r>
            <a:r>
              <a:rPr lang="en-US" dirty="0" err="1" smtClean="0"/>
              <a:t>camino</a:t>
            </a:r>
            <a:r>
              <a:rPr lang="en-US" dirty="0" smtClean="0"/>
              <a:t> hasta Alejandro Magno</a:t>
            </a:r>
            <a:endParaRPr lang="en-US" dirty="0"/>
          </a:p>
        </p:txBody>
      </p:sp>
      <p:sp>
        <p:nvSpPr>
          <p:cNvPr id="6" name="TextBox 5"/>
          <p:cNvSpPr txBox="1"/>
          <p:nvPr/>
        </p:nvSpPr>
        <p:spPr>
          <a:xfrm>
            <a:off x="4118558" y="1277477"/>
            <a:ext cx="4890840" cy="923330"/>
          </a:xfrm>
          <a:prstGeom prst="rect">
            <a:avLst/>
          </a:prstGeom>
          <a:noFill/>
        </p:spPr>
        <p:txBody>
          <a:bodyPr wrap="square" rtlCol="0">
            <a:spAutoFit/>
          </a:bodyPr>
          <a:lstStyle/>
          <a:p>
            <a:pPr algn="l" rtl="0"/>
            <a:r>
              <a:rPr lang="en-US" b="1" dirty="0" smtClean="0"/>
              <a:t>Dos invasiones de Grecia</a:t>
            </a:r>
          </a:p>
          <a:p>
            <a:r>
              <a:rPr lang="en-US" dirty="0" smtClean="0"/>
              <a:t>Pone a </a:t>
            </a:r>
            <a:r>
              <a:rPr lang="en-US" dirty="0" err="1" smtClean="0"/>
              <a:t>guerra</a:t>
            </a:r>
            <a:r>
              <a:rPr lang="en-US" dirty="0" smtClean="0"/>
              <a:t> </a:t>
            </a:r>
            <a:r>
              <a:rPr lang="en-US" dirty="0" err="1" smtClean="0"/>
              <a:t>los</a:t>
            </a:r>
            <a:r>
              <a:rPr lang="en-US" dirty="0" smtClean="0"/>
              <a:t> </a:t>
            </a:r>
            <a:r>
              <a:rPr lang="en-US" dirty="0" err="1" smtClean="0"/>
              <a:t>persas</a:t>
            </a:r>
            <a:r>
              <a:rPr lang="en-US" dirty="0" smtClean="0"/>
              <a:t>/</a:t>
            </a:r>
            <a:r>
              <a:rPr lang="en-US" dirty="0" err="1" smtClean="0"/>
              <a:t>los</a:t>
            </a:r>
            <a:r>
              <a:rPr lang="en-US" dirty="0" smtClean="0"/>
              <a:t> </a:t>
            </a:r>
            <a:r>
              <a:rPr lang="en-US" dirty="0" err="1" smtClean="0"/>
              <a:t>griegos</a:t>
            </a:r>
            <a:r>
              <a:rPr lang="en-US" dirty="0" smtClean="0"/>
              <a:t>.  ¿</a:t>
            </a:r>
            <a:r>
              <a:rPr lang="en-US" dirty="0" err="1" smtClean="0"/>
              <a:t>Sobrevivirá</a:t>
            </a:r>
            <a:r>
              <a:rPr lang="en-US" dirty="0" smtClean="0"/>
              <a:t> la </a:t>
            </a:r>
            <a:r>
              <a:rPr lang="en-US" dirty="0" err="1" smtClean="0"/>
              <a:t>cultura</a:t>
            </a:r>
            <a:r>
              <a:rPr lang="en-US" dirty="0" smtClean="0"/>
              <a:t> de </a:t>
            </a:r>
            <a:r>
              <a:rPr lang="en-US" dirty="0" err="1" smtClean="0"/>
              <a:t>quién</a:t>
            </a:r>
            <a:r>
              <a:rPr lang="en-US" dirty="0" smtClean="0"/>
              <a:t>?</a:t>
            </a:r>
            <a:endParaRPr lang="en-US" dirty="0"/>
          </a:p>
        </p:txBody>
      </p:sp>
      <p:sp>
        <p:nvSpPr>
          <p:cNvPr id="7" name="Rectangle 6"/>
          <p:cNvSpPr/>
          <p:nvPr/>
        </p:nvSpPr>
        <p:spPr>
          <a:xfrm>
            <a:off x="1295400" y="2755122"/>
            <a:ext cx="819455" cy="646331"/>
          </a:xfrm>
          <a:prstGeom prst="rect">
            <a:avLst/>
          </a:prstGeom>
        </p:spPr>
        <p:txBody>
          <a:bodyPr wrap="none">
            <a:spAutoFit/>
          </a:bodyPr>
          <a:lstStyle/>
          <a:p>
            <a:pPr algn="l" rtl="0"/>
            <a:r>
              <a:rPr lang="en-US" dirty="0"/>
              <a:t>Darío I</a:t>
            </a:r>
            <a:endParaRPr lang="en-US" dirty="0" smtClean="0"/>
          </a:p>
          <a:p>
            <a:pPr algn="l" rtl="0"/>
            <a:r>
              <a:rPr lang="en-US" dirty="0" smtClean="0"/>
              <a:t>490 </a:t>
            </a:r>
            <a:r>
              <a:rPr lang="en-US" dirty="0" err="1" smtClean="0"/>
              <a:t>aC</a:t>
            </a:r>
            <a:endParaRPr lang="en-US" dirty="0"/>
          </a:p>
        </p:txBody>
      </p:sp>
      <p:sp>
        <p:nvSpPr>
          <p:cNvPr id="8" name="Rectangle 7"/>
          <p:cNvSpPr/>
          <p:nvPr/>
        </p:nvSpPr>
        <p:spPr>
          <a:xfrm>
            <a:off x="2521814" y="2741672"/>
            <a:ext cx="1263487" cy="646331"/>
          </a:xfrm>
          <a:prstGeom prst="rect">
            <a:avLst/>
          </a:prstGeom>
        </p:spPr>
        <p:txBody>
          <a:bodyPr wrap="none">
            <a:spAutoFit/>
          </a:bodyPr>
          <a:lstStyle/>
          <a:p>
            <a:pPr algn="ctr" rtl="0"/>
            <a:r>
              <a:rPr lang="en-US" dirty="0"/>
              <a:t>Jerjes I</a:t>
            </a:r>
            <a:endParaRPr lang="en-US" dirty="0" smtClean="0"/>
          </a:p>
          <a:p>
            <a:pPr algn="ctr" rtl="0"/>
            <a:r>
              <a:rPr lang="en-US" dirty="0" smtClean="0"/>
              <a:t>480/479 </a:t>
            </a:r>
            <a:r>
              <a:rPr lang="en-US" dirty="0" err="1" smtClean="0"/>
              <a:t>aC</a:t>
            </a:r>
            <a:endParaRPr lang="en-US" dirty="0"/>
          </a:p>
        </p:txBody>
      </p:sp>
      <p:sp>
        <p:nvSpPr>
          <p:cNvPr id="9" name="Rectangle 8"/>
          <p:cNvSpPr/>
          <p:nvPr/>
        </p:nvSpPr>
        <p:spPr>
          <a:xfrm>
            <a:off x="4118557" y="2458577"/>
            <a:ext cx="4911860" cy="3970318"/>
          </a:xfrm>
          <a:prstGeom prst="rect">
            <a:avLst/>
          </a:prstGeom>
        </p:spPr>
        <p:txBody>
          <a:bodyPr wrap="square">
            <a:spAutoFit/>
          </a:bodyPr>
          <a:lstStyle/>
          <a:p>
            <a:pPr algn="l" rtl="0"/>
            <a:r>
              <a:rPr lang="en-US" b="1" dirty="0" smtClean="0"/>
              <a:t>La </a:t>
            </a:r>
            <a:r>
              <a:rPr lang="en-US" b="1" dirty="0" err="1" smtClean="0"/>
              <a:t>Liga</a:t>
            </a:r>
            <a:r>
              <a:rPr lang="en-US" b="1" dirty="0" smtClean="0"/>
              <a:t> de Delian, que numera de 150 a 173 </a:t>
            </a:r>
            <a:r>
              <a:rPr lang="en-US" b="1" dirty="0" err="1" smtClean="0"/>
              <a:t>ciudades-estados</a:t>
            </a:r>
            <a:r>
              <a:rPr lang="en-US" b="1" dirty="0" smtClean="0"/>
              <a:t> – Atenas </a:t>
            </a:r>
            <a:r>
              <a:rPr lang="en-US" b="1" dirty="0" err="1" smtClean="0"/>
              <a:t>es</a:t>
            </a:r>
            <a:r>
              <a:rPr lang="en-US" b="1" dirty="0" smtClean="0"/>
              <a:t> la Ciudad principal </a:t>
            </a:r>
            <a:r>
              <a:rPr lang="en-US" dirty="0" smtClean="0"/>
              <a:t>– </a:t>
            </a:r>
            <a:r>
              <a:rPr lang="en-US" dirty="0"/>
              <a:t>recauda y retiene los impuestos de otros miembros y los obliga a seguir siendo </a:t>
            </a:r>
            <a:r>
              <a:rPr lang="en-US" dirty="0" err="1"/>
              <a:t>miembros</a:t>
            </a:r>
            <a:r>
              <a:rPr lang="en-US" dirty="0"/>
              <a:t> </a:t>
            </a:r>
            <a:r>
              <a:rPr lang="en-US" dirty="0" smtClean="0"/>
              <a:t>–</a:t>
            </a:r>
            <a:r>
              <a:rPr lang="en-US" dirty="0"/>
              <a:t> </a:t>
            </a:r>
            <a:r>
              <a:rPr lang="en-US" dirty="0" smtClean="0"/>
              <a:t>Pericles </a:t>
            </a:r>
            <a:r>
              <a:rPr lang="en-US" dirty="0" err="1" smtClean="0"/>
              <a:t>traslada</a:t>
            </a:r>
            <a:r>
              <a:rPr lang="en-US" dirty="0" smtClean="0"/>
              <a:t> el tesoro a Atenas en 454 </a:t>
            </a:r>
            <a:r>
              <a:rPr lang="en-US" dirty="0" err="1" smtClean="0"/>
              <a:t>a.C</a:t>
            </a:r>
            <a:r>
              <a:rPr lang="en-US" dirty="0" smtClean="0"/>
              <a:t>.  La </a:t>
            </a:r>
            <a:r>
              <a:rPr lang="en-US" dirty="0" err="1" smtClean="0"/>
              <a:t>liga</a:t>
            </a:r>
            <a:r>
              <a:rPr lang="en-US" dirty="0" smtClean="0"/>
              <a:t> se </a:t>
            </a:r>
            <a:r>
              <a:rPr lang="en-US" dirty="0"/>
              <a:t>convierte </a:t>
            </a:r>
            <a:r>
              <a:rPr lang="en-US" dirty="0" err="1"/>
              <a:t>en</a:t>
            </a:r>
            <a:r>
              <a:rPr lang="en-US" dirty="0"/>
              <a:t> </a:t>
            </a:r>
            <a:r>
              <a:rPr lang="en-US" dirty="0" smtClean="0"/>
              <a:t>el </a:t>
            </a:r>
            <a:r>
              <a:rPr lang="en-US" dirty="0" err="1" smtClean="0"/>
              <a:t>Imperio</a:t>
            </a:r>
            <a:r>
              <a:rPr lang="en-US" dirty="0" smtClean="0"/>
              <a:t> </a:t>
            </a:r>
            <a:r>
              <a:rPr lang="en-US" dirty="0" err="1" smtClean="0"/>
              <a:t>ateniense</a:t>
            </a:r>
            <a:r>
              <a:rPr lang="en-US" dirty="0" smtClean="0"/>
              <a:t>.</a:t>
            </a:r>
            <a:endParaRPr lang="en-US" dirty="0"/>
          </a:p>
          <a:p>
            <a:pPr algn="l" rtl="0"/>
            <a:endParaRPr lang="en-US" b="1" dirty="0" smtClean="0"/>
          </a:p>
          <a:p>
            <a:pPr algn="l" rtl="0"/>
            <a:r>
              <a:rPr lang="en-US" b="1" dirty="0" smtClean="0"/>
              <a:t>La </a:t>
            </a:r>
            <a:r>
              <a:rPr lang="en-US" b="1" dirty="0" err="1" smtClean="0"/>
              <a:t>edad</a:t>
            </a:r>
            <a:r>
              <a:rPr lang="en-US" b="1" dirty="0" smtClean="0"/>
              <a:t> </a:t>
            </a:r>
            <a:r>
              <a:rPr lang="en-US" b="1" dirty="0"/>
              <a:t>de </a:t>
            </a:r>
            <a:r>
              <a:rPr lang="en-US" b="1" dirty="0" err="1" smtClean="0"/>
              <a:t>oro</a:t>
            </a:r>
            <a:r>
              <a:rPr lang="en-US" b="1" dirty="0" smtClean="0"/>
              <a:t> de Atenas</a:t>
            </a:r>
            <a:endParaRPr lang="en-US" dirty="0"/>
          </a:p>
          <a:p>
            <a:pPr algn="l" rtl="0"/>
            <a:r>
              <a:rPr lang="en-US" b="1" dirty="0" smtClean="0"/>
              <a:t>478-431 aC</a:t>
            </a:r>
          </a:p>
          <a:p>
            <a:pPr algn="l" rtl="0"/>
            <a:endParaRPr lang="en-US" b="1" dirty="0" smtClean="0"/>
          </a:p>
          <a:p>
            <a:pPr algn="l" rtl="0"/>
            <a:r>
              <a:rPr lang="en-US" dirty="0"/>
              <a:t>El control </a:t>
            </a:r>
            <a:r>
              <a:rPr lang="en-US" dirty="0" err="1" smtClean="0"/>
              <a:t>opresivo</a:t>
            </a:r>
            <a:r>
              <a:rPr lang="en-US" dirty="0" smtClean="0"/>
              <a:t> de </a:t>
            </a:r>
            <a:r>
              <a:rPr lang="en-US" dirty="0"/>
              <a:t>Atenas </a:t>
            </a:r>
            <a:r>
              <a:rPr lang="en-US" dirty="0" err="1"/>
              <a:t>sobre</a:t>
            </a:r>
            <a:r>
              <a:rPr lang="en-US" dirty="0"/>
              <a:t> </a:t>
            </a:r>
            <a:r>
              <a:rPr lang="en-US" dirty="0" smtClean="0"/>
              <a:t>la </a:t>
            </a:r>
            <a:r>
              <a:rPr lang="en-US" dirty="0" err="1" smtClean="0"/>
              <a:t>Liga</a:t>
            </a:r>
            <a:r>
              <a:rPr lang="en-US" dirty="0" smtClean="0"/>
              <a:t> de Delian causa el </a:t>
            </a:r>
            <a:r>
              <a:rPr lang="en-US" dirty="0" err="1" smtClean="0"/>
              <a:t>brote</a:t>
            </a:r>
            <a:r>
              <a:rPr lang="en-US" dirty="0" smtClean="0"/>
              <a:t> de </a:t>
            </a:r>
            <a:r>
              <a:rPr lang="en-US" dirty="0"/>
              <a:t>la Guerra del </a:t>
            </a:r>
            <a:r>
              <a:rPr lang="en-US" dirty="0" err="1" smtClean="0"/>
              <a:t>Peloponeso</a:t>
            </a:r>
            <a:r>
              <a:rPr lang="en-US" dirty="0" smtClean="0"/>
              <a:t>; La </a:t>
            </a:r>
            <a:r>
              <a:rPr lang="en-US" dirty="0" err="1" smtClean="0"/>
              <a:t>liga</a:t>
            </a:r>
            <a:r>
              <a:rPr lang="en-US" dirty="0" smtClean="0"/>
              <a:t> se </a:t>
            </a:r>
            <a:r>
              <a:rPr lang="en-US" dirty="0" err="1" smtClean="0"/>
              <a:t>disolvió</a:t>
            </a:r>
            <a:r>
              <a:rPr lang="en-US" dirty="0" smtClean="0"/>
              <a:t> al final de la  </a:t>
            </a:r>
            <a:r>
              <a:rPr lang="en-US" dirty="0" err="1" smtClean="0"/>
              <a:t>guerra</a:t>
            </a:r>
            <a:r>
              <a:rPr lang="en-US" dirty="0" smtClean="0"/>
              <a:t> </a:t>
            </a:r>
            <a:r>
              <a:rPr lang="en-US" dirty="0" err="1" smtClean="0"/>
              <a:t>en</a:t>
            </a:r>
            <a:r>
              <a:rPr lang="en-US" dirty="0" smtClean="0"/>
              <a:t> </a:t>
            </a:r>
            <a:r>
              <a:rPr lang="en-US" dirty="0"/>
              <a:t>404 </a:t>
            </a:r>
            <a:r>
              <a:rPr lang="en-US" dirty="0" err="1" smtClean="0"/>
              <a:t>aC.</a:t>
            </a:r>
            <a:endParaRPr lang="en-US" b="1" dirty="0"/>
          </a:p>
          <a:p>
            <a:pPr algn="l" rtl="0"/>
            <a:endParaRPr lang="en-US" dirty="0"/>
          </a:p>
        </p:txBody>
      </p:sp>
      <p:sp>
        <p:nvSpPr>
          <p:cNvPr id="10" name="Rectangle 9"/>
          <p:cNvSpPr/>
          <p:nvPr/>
        </p:nvSpPr>
        <p:spPr>
          <a:xfrm>
            <a:off x="1022927" y="5570577"/>
            <a:ext cx="3095630" cy="646331"/>
          </a:xfrm>
          <a:prstGeom prst="rect">
            <a:avLst/>
          </a:prstGeom>
        </p:spPr>
        <p:txBody>
          <a:bodyPr wrap="square">
            <a:spAutoFit/>
          </a:bodyPr>
          <a:lstStyle/>
          <a:p>
            <a:pPr algn="l" rtl="0"/>
            <a:r>
              <a:rPr lang="en-US" dirty="0" smtClean="0"/>
              <a:t>Atenas </a:t>
            </a:r>
            <a:r>
              <a:rPr lang="en-US" dirty="0" err="1" smtClean="0"/>
              <a:t>lleva</a:t>
            </a:r>
            <a:r>
              <a:rPr lang="en-US" dirty="0" smtClean="0"/>
              <a:t> </a:t>
            </a:r>
            <a:r>
              <a:rPr lang="en-US" dirty="0"/>
              <a:t>la guerra a Persia</a:t>
            </a:r>
          </a:p>
          <a:p>
            <a:pPr algn="l" rtl="0"/>
            <a:r>
              <a:rPr lang="en-US" dirty="0"/>
              <a:t>478-449 aC</a:t>
            </a:r>
          </a:p>
        </p:txBody>
      </p:sp>
      <p:pic>
        <p:nvPicPr>
          <p:cNvPr id="11" name="Picture 10"/>
          <p:cNvPicPr/>
          <p:nvPr/>
        </p:nvPicPr>
        <p:blipFill>
          <a:blip r:embed="rId2" cstate="print">
            <a:extLst>
              <a:ext uri="{28A0092B-C50C-407E-A947-70E740481C1C}">
                <a14:useLocalDpi xmlns:a14="http://schemas.microsoft.com/office/drawing/2010/main" val="0"/>
              </a:ext>
            </a:extLst>
          </a:blip>
          <a:stretch>
            <a:fillRect/>
          </a:stretch>
        </p:blipFill>
        <p:spPr>
          <a:xfrm>
            <a:off x="1295400" y="1277477"/>
            <a:ext cx="989330" cy="1477645"/>
          </a:xfrm>
          <a:prstGeom prst="rect">
            <a:avLst/>
          </a:prstGeom>
        </p:spPr>
      </p:pic>
      <p:pic>
        <p:nvPicPr>
          <p:cNvPr id="12" name="Picture 11" descr="http://pro.corbis.com/images/BE063169.jpg?size=67&amp;uid=%7BC71E7680-8C12-48C9-A705-A6328D017D61%7D"/>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60232" y="1277477"/>
            <a:ext cx="1163320" cy="1477645"/>
          </a:xfrm>
          <a:prstGeom prst="rect">
            <a:avLst/>
          </a:prstGeom>
          <a:noFill/>
          <a:ln>
            <a:noFill/>
          </a:ln>
        </p:spPr>
      </p:pic>
      <p:pic>
        <p:nvPicPr>
          <p:cNvPr id="1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1906" y="3434255"/>
            <a:ext cx="3116651" cy="2136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0826282"/>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endParaRPr lang="en-US"/>
          </a:p>
        </p:txBody>
      </p:sp>
      <p:sp>
        <p:nvSpPr>
          <p:cNvPr id="3" name="Content Placeholder 2"/>
          <p:cNvSpPr>
            <a:spLocks noGrp="1"/>
          </p:cNvSpPr>
          <p:nvPr>
            <p:ph idx="1"/>
          </p:nvPr>
        </p:nvSpPr>
        <p:spPr/>
        <p:txBody>
          <a:bodyPr/>
          <a:lstStyle/>
          <a:p>
            <a:pPr algn="l" rtl="0"/>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458325" cy="7553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838200" y="5664498"/>
            <a:ext cx="2514600" cy="461665"/>
          </a:xfrm>
          <a:prstGeom prst="rect">
            <a:avLst/>
          </a:prstGeom>
          <a:solidFill>
            <a:schemeClr val="bg1"/>
          </a:solidFill>
        </p:spPr>
        <p:txBody>
          <a:bodyPr wrap="square" rtlCol="0">
            <a:spAutoFit/>
          </a:bodyPr>
          <a:lstStyle/>
          <a:p>
            <a:pPr algn="ctr"/>
            <a:r>
              <a:rPr lang="en-US" sz="1200" dirty="0" smtClean="0">
                <a:latin typeface="Times New Roman" panose="02020603050405020304" pitchFamily="18" charset="0"/>
                <a:cs typeface="Times New Roman" panose="02020603050405020304" pitchFamily="18" charset="0"/>
              </a:rPr>
              <a:t>El </a:t>
            </a:r>
            <a:r>
              <a:rPr lang="en-US" sz="1200" dirty="0" err="1" smtClean="0">
                <a:latin typeface="Times New Roman" panose="02020603050405020304" pitchFamily="18" charset="0"/>
                <a:cs typeface="Times New Roman" panose="02020603050405020304" pitchFamily="18" charset="0"/>
              </a:rPr>
              <a:t>imperio</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ateniense</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justo</a:t>
            </a:r>
            <a:r>
              <a:rPr lang="en-US" sz="1200" dirty="0" smtClean="0">
                <a:latin typeface="Times New Roman" panose="02020603050405020304" pitchFamily="18" charset="0"/>
                <a:cs typeface="Times New Roman" panose="02020603050405020304" pitchFamily="18" charset="0"/>
              </a:rPr>
              <a:t> antes de la Guerra del </a:t>
            </a:r>
            <a:r>
              <a:rPr lang="en-US" sz="1200" dirty="0" err="1" smtClean="0">
                <a:latin typeface="Times New Roman" panose="02020603050405020304" pitchFamily="18" charset="0"/>
                <a:cs typeface="Times New Roman" panose="02020603050405020304" pitchFamily="18" charset="0"/>
              </a:rPr>
              <a:t>Peloponesio</a:t>
            </a:r>
            <a:r>
              <a:rPr lang="en-US" sz="1200" dirty="0" smtClean="0">
                <a:latin typeface="Times New Roman" panose="02020603050405020304" pitchFamily="18" charset="0"/>
                <a:cs typeface="Times New Roman" panose="02020603050405020304" pitchFamily="18" charset="0"/>
              </a:rPr>
              <a:t> (431 BCE)</a:t>
            </a:r>
            <a:endParaRPr lang="en-US" sz="12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533400" y="6172200"/>
            <a:ext cx="2438400" cy="1438855"/>
          </a:xfrm>
          <a:prstGeom prst="rect">
            <a:avLst/>
          </a:prstGeom>
          <a:solidFill>
            <a:schemeClr val="bg1"/>
          </a:solidFill>
        </p:spPr>
        <p:txBody>
          <a:bodyPr wrap="square" rtlCol="0">
            <a:spAutoFit/>
          </a:bodyPr>
          <a:lstStyle/>
          <a:p>
            <a:pPr>
              <a:lnSpc>
                <a:spcPct val="125000"/>
              </a:lnSpc>
            </a:pPr>
            <a:r>
              <a:rPr lang="en-US" sz="1000" dirty="0" smtClean="0">
                <a:latin typeface="Times New Roman" panose="02020603050405020304" pitchFamily="18" charset="0"/>
                <a:cs typeface="Times New Roman" panose="02020603050405020304" pitchFamily="18" charset="0"/>
              </a:rPr>
              <a:t>Ciudad-</a:t>
            </a:r>
            <a:r>
              <a:rPr lang="en-US" sz="1000" dirty="0" err="1" smtClean="0">
                <a:latin typeface="Times New Roman" panose="02020603050405020304" pitchFamily="18" charset="0"/>
                <a:cs typeface="Times New Roman" panose="02020603050405020304" pitchFamily="18" charset="0"/>
              </a:rPr>
              <a:t>estado</a:t>
            </a:r>
            <a:r>
              <a:rPr lang="en-US" sz="1000" dirty="0" smtClean="0">
                <a:latin typeface="Times New Roman" panose="02020603050405020304" pitchFamily="18" charset="0"/>
                <a:cs typeface="Times New Roman" panose="02020603050405020304" pitchFamily="18" charset="0"/>
              </a:rPr>
              <a:t> (</a:t>
            </a:r>
            <a:r>
              <a:rPr lang="en-US" sz="1000" dirty="0" err="1" smtClean="0">
                <a:latin typeface="Times New Roman" panose="02020603050405020304" pitchFamily="18" charset="0"/>
                <a:cs typeface="Times New Roman" panose="02020603050405020304" pitchFamily="18" charset="0"/>
              </a:rPr>
              <a:t>fecha</a:t>
            </a:r>
            <a:r>
              <a:rPr lang="es-ES" sz="1000" dirty="0" smtClean="0">
                <a:latin typeface="Times New Roman" panose="02020603050405020304" pitchFamily="18" charset="0"/>
                <a:cs typeface="Times New Roman" panose="02020603050405020304" pitchFamily="18" charset="0"/>
              </a:rPr>
              <a:t> de captura)</a:t>
            </a:r>
          </a:p>
          <a:p>
            <a:pPr>
              <a:lnSpc>
                <a:spcPct val="125000"/>
              </a:lnSpc>
            </a:pPr>
            <a:r>
              <a:rPr lang="es-ES" sz="1000" dirty="0" err="1" smtClean="0">
                <a:latin typeface="Times New Roman" panose="02020603050405020304" pitchFamily="18" charset="0"/>
                <a:cs typeface="Times New Roman" panose="02020603050405020304" pitchFamily="18" charset="0"/>
              </a:rPr>
              <a:t>Cleruquía</a:t>
            </a:r>
            <a:r>
              <a:rPr lang="es-ES" sz="1000" dirty="0" smtClean="0">
                <a:latin typeface="Times New Roman" panose="02020603050405020304" pitchFamily="18" charset="0"/>
                <a:cs typeface="Times New Roman" panose="02020603050405020304" pitchFamily="18" charset="0"/>
              </a:rPr>
              <a:t> (guarnición ateniense)	</a:t>
            </a:r>
            <a:r>
              <a:rPr lang="es-ES" sz="1000" dirty="0" smtClean="0">
                <a:solidFill>
                  <a:srgbClr val="0070C0"/>
                </a:solidFill>
                <a:latin typeface="Times New Roman" panose="02020603050405020304" pitchFamily="18" charset="0"/>
                <a:cs typeface="Times New Roman" panose="02020603050405020304" pitchFamily="18" charset="0"/>
              </a:rPr>
              <a:t>(fecha)</a:t>
            </a:r>
          </a:p>
          <a:p>
            <a:pPr>
              <a:lnSpc>
                <a:spcPct val="125000"/>
              </a:lnSpc>
            </a:pPr>
            <a:r>
              <a:rPr lang="es-ES" sz="1000" dirty="0" smtClean="0">
                <a:latin typeface="Times New Roman" panose="02020603050405020304" pitchFamily="18" charset="0"/>
                <a:cs typeface="Times New Roman" panose="02020603050405020304" pitchFamily="18" charset="0"/>
              </a:rPr>
              <a:t>Rebelión contra Atenas</a:t>
            </a:r>
            <a:r>
              <a:rPr lang="es-ES" sz="1000" dirty="0" smtClean="0">
                <a:solidFill>
                  <a:srgbClr val="0070C0"/>
                </a:solidFill>
                <a:latin typeface="Times New Roman" panose="02020603050405020304" pitchFamily="18" charset="0"/>
                <a:cs typeface="Times New Roman" panose="02020603050405020304" pitchFamily="18" charset="0"/>
              </a:rPr>
              <a:t>	</a:t>
            </a:r>
            <a:r>
              <a:rPr lang="es-ES" sz="1000" dirty="0" smtClean="0">
                <a:solidFill>
                  <a:srgbClr val="FF0000"/>
                </a:solidFill>
                <a:latin typeface="Times New Roman" panose="02020603050405020304" pitchFamily="18" charset="0"/>
                <a:cs typeface="Times New Roman" panose="02020603050405020304" pitchFamily="18" charset="0"/>
              </a:rPr>
              <a:t>(fecha)</a:t>
            </a:r>
          </a:p>
          <a:p>
            <a:pPr>
              <a:lnSpc>
                <a:spcPct val="125000"/>
              </a:lnSpc>
            </a:pPr>
            <a:r>
              <a:rPr lang="es-ES" sz="1000" dirty="0" smtClean="0">
                <a:latin typeface="Times New Roman" panose="02020603050405020304" pitchFamily="18" charset="0"/>
                <a:cs typeface="Times New Roman" panose="02020603050405020304" pitchFamily="18" charset="0"/>
              </a:rPr>
              <a:t>Territorio ateniense</a:t>
            </a:r>
          </a:p>
          <a:p>
            <a:pPr>
              <a:lnSpc>
                <a:spcPct val="125000"/>
              </a:lnSpc>
            </a:pPr>
            <a:r>
              <a:rPr lang="es-ES" sz="1000" dirty="0" smtClean="0">
                <a:latin typeface="Times New Roman" panose="02020603050405020304" pitchFamily="18" charset="0"/>
                <a:cs typeface="Times New Roman" panose="02020603050405020304" pitchFamily="18" charset="0"/>
              </a:rPr>
              <a:t>Territorio de ciudades-estados aliadas</a:t>
            </a:r>
          </a:p>
          <a:p>
            <a:pPr>
              <a:lnSpc>
                <a:spcPct val="125000"/>
              </a:lnSpc>
            </a:pPr>
            <a:r>
              <a:rPr lang="es-ES" sz="1000" dirty="0" smtClean="0">
                <a:latin typeface="Times New Roman" panose="02020603050405020304" pitchFamily="18" charset="0"/>
                <a:cs typeface="Times New Roman" panose="02020603050405020304" pitchFamily="18" charset="0"/>
              </a:rPr>
              <a:t>Distrito de Tracia</a:t>
            </a:r>
          </a:p>
          <a:p>
            <a:pPr>
              <a:lnSpc>
                <a:spcPct val="125000"/>
              </a:lnSpc>
            </a:pPr>
            <a:r>
              <a:rPr lang="es-ES" sz="1000" dirty="0" smtClean="0">
                <a:latin typeface="Times New Roman" panose="02020603050405020304" pitchFamily="18" charset="0"/>
                <a:cs typeface="Times New Roman" panose="02020603050405020304" pitchFamily="18" charset="0"/>
              </a:rPr>
              <a:t>Distrito helespóntico</a:t>
            </a:r>
            <a:endParaRPr lang="en-US"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9375786"/>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 </a:t>
            </a:r>
            <a:r>
              <a:rPr lang="en-US" dirty="0" err="1"/>
              <a:t>camino</a:t>
            </a:r>
            <a:r>
              <a:rPr lang="en-US" dirty="0"/>
              <a:t> hasta Alejandro </a:t>
            </a:r>
            <a:r>
              <a:rPr lang="en-US" dirty="0" err="1"/>
              <a:t>Magno</a:t>
            </a:r>
            <a:endParaRPr lang="en-US" dirty="0"/>
          </a:p>
        </p:txBody>
      </p:sp>
      <p:sp>
        <p:nvSpPr>
          <p:cNvPr id="9" name="Rectangle 8"/>
          <p:cNvSpPr/>
          <p:nvPr/>
        </p:nvSpPr>
        <p:spPr>
          <a:xfrm>
            <a:off x="762001" y="4067036"/>
            <a:ext cx="3763718" cy="2308324"/>
          </a:xfrm>
          <a:prstGeom prst="rect">
            <a:avLst/>
          </a:prstGeom>
        </p:spPr>
        <p:txBody>
          <a:bodyPr wrap="square">
            <a:spAutoFit/>
          </a:bodyPr>
          <a:lstStyle/>
          <a:p>
            <a:pPr algn="l" rtl="0"/>
            <a:r>
              <a:rPr lang="en-US" b="1" dirty="0"/>
              <a:t>Guerra del Peloponeso</a:t>
            </a:r>
            <a:endParaRPr lang="en-US" dirty="0"/>
          </a:p>
          <a:p>
            <a:pPr algn="l" rtl="0"/>
            <a:r>
              <a:rPr lang="en-US" b="1" dirty="0"/>
              <a:t>(431– 404 a. C.</a:t>
            </a:r>
            <a:r>
              <a:rPr lang="en-US" b="1" dirty="0" smtClean="0"/>
              <a:t>)</a:t>
            </a:r>
          </a:p>
          <a:p>
            <a:pPr algn="l" rtl="0"/>
            <a:endParaRPr lang="en-US" b="1" dirty="0">
              <a:solidFill>
                <a:prstClr val="black"/>
              </a:solidFill>
            </a:endParaRPr>
          </a:p>
          <a:p>
            <a:pPr algn="l" rtl="0"/>
            <a:r>
              <a:rPr lang="en-US" dirty="0"/>
              <a:t>La victoria de Esparta y la destrucción del Imperio ateniense terminaron con el equilibrio de poder en el mundo griego. Sparta es un </a:t>
            </a:r>
            <a:r>
              <a:rPr lang="en-US" dirty="0" err="1" smtClean="0"/>
              <a:t>amo</a:t>
            </a:r>
            <a:r>
              <a:rPr lang="en-US" dirty="0" smtClean="0"/>
              <a:t> </a:t>
            </a:r>
            <a:r>
              <a:rPr lang="en-US" dirty="0"/>
              <a:t>opresivo y sin imaginación.</a:t>
            </a:r>
            <a:endParaRPr lang="en-US" b="1" dirty="0" smtClean="0">
              <a:solidFill>
                <a:prstClr val="black"/>
              </a:solidFill>
            </a:endParaRPr>
          </a:p>
        </p:txBody>
      </p:sp>
      <p:sp>
        <p:nvSpPr>
          <p:cNvPr id="3" name="Rectangle 2"/>
          <p:cNvSpPr/>
          <p:nvPr/>
        </p:nvSpPr>
        <p:spPr>
          <a:xfrm>
            <a:off x="4525718" y="1371600"/>
            <a:ext cx="4572000" cy="1200329"/>
          </a:xfrm>
          <a:prstGeom prst="rect">
            <a:avLst/>
          </a:prstGeom>
        </p:spPr>
        <p:txBody>
          <a:bodyPr>
            <a:spAutoFit/>
          </a:bodyPr>
          <a:lstStyle/>
          <a:p>
            <a:pPr algn="l" rtl="0"/>
            <a:r>
              <a:rPr lang="en-US" b="1" dirty="0"/>
              <a:t>Esdras condujo a un grupo a Jerusalén para restaurar la Ley – 458 a.C.</a:t>
            </a:r>
            <a:endParaRPr lang="en-US" dirty="0"/>
          </a:p>
          <a:p>
            <a:pPr algn="l" rtl="0"/>
            <a:r>
              <a:rPr lang="en-US" b="1" dirty="0"/>
              <a:t> </a:t>
            </a:r>
            <a:endParaRPr lang="en-US" dirty="0"/>
          </a:p>
          <a:p>
            <a:pPr algn="l" rtl="0"/>
            <a:r>
              <a:rPr lang="en-US" b="1" dirty="0"/>
              <a:t>Nehemías va a Jerusalén 445 a.C.</a:t>
            </a:r>
            <a:endParaRPr lang="en-US" dirty="0"/>
          </a:p>
        </p:txBody>
      </p:sp>
      <p:pic>
        <p:nvPicPr>
          <p:cNvPr id="5" name="Picture 2" descr="E:\Complete Survey of the Bible\Prophets-Complete Survey of the Bible\Exiles-traveling-with map.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1906" y="1371600"/>
            <a:ext cx="3081251" cy="203375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2571929"/>
            <a:ext cx="2755668" cy="4267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02634399"/>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 </a:t>
            </a:r>
            <a:r>
              <a:rPr lang="en-US" dirty="0" err="1"/>
              <a:t>camino</a:t>
            </a:r>
            <a:r>
              <a:rPr lang="en-US" dirty="0"/>
              <a:t> hasta Alejandro </a:t>
            </a:r>
            <a:r>
              <a:rPr lang="en-US" dirty="0" err="1"/>
              <a:t>Magno</a:t>
            </a:r>
            <a:endParaRPr lang="en-US" dirty="0"/>
          </a:p>
        </p:txBody>
      </p:sp>
      <p:sp>
        <p:nvSpPr>
          <p:cNvPr id="9" name="Rectangle 8"/>
          <p:cNvSpPr/>
          <p:nvPr/>
        </p:nvSpPr>
        <p:spPr>
          <a:xfrm>
            <a:off x="762000" y="4067036"/>
            <a:ext cx="4571999" cy="2585323"/>
          </a:xfrm>
          <a:prstGeom prst="rect">
            <a:avLst/>
          </a:prstGeom>
        </p:spPr>
        <p:txBody>
          <a:bodyPr wrap="square">
            <a:spAutoFit/>
          </a:bodyPr>
          <a:lstStyle/>
          <a:p>
            <a:pPr algn="l" rtl="0"/>
            <a:r>
              <a:rPr lang="en-US" b="1" dirty="0">
                <a:solidFill>
                  <a:prstClr val="black"/>
                </a:solidFill>
              </a:rPr>
              <a:t>Guerra del Peloponeso</a:t>
            </a:r>
            <a:endParaRPr lang="en-US" dirty="0">
              <a:solidFill>
                <a:prstClr val="black"/>
              </a:solidFill>
            </a:endParaRPr>
          </a:p>
          <a:p>
            <a:pPr algn="l" rtl="0"/>
            <a:r>
              <a:rPr lang="en-US" b="1" dirty="0">
                <a:solidFill>
                  <a:prstClr val="black"/>
                </a:solidFill>
              </a:rPr>
              <a:t>(431– 404 a. C.</a:t>
            </a:r>
            <a:r>
              <a:rPr lang="en-US" b="1" dirty="0" smtClean="0">
                <a:solidFill>
                  <a:prstClr val="black"/>
                </a:solidFill>
              </a:rPr>
              <a:t>)</a:t>
            </a:r>
          </a:p>
          <a:p>
            <a:pPr algn="l" rtl="0"/>
            <a:r>
              <a:rPr lang="en-US" dirty="0" smtClean="0">
                <a:solidFill>
                  <a:prstClr val="black"/>
                </a:solidFill>
              </a:rPr>
              <a:t>Esparta</a:t>
            </a:r>
            <a:r>
              <a:rPr lang="en-US" dirty="0">
                <a:solidFill>
                  <a:prstClr val="black"/>
                </a:solidFill>
              </a:rPr>
              <a:t>la victoria y la destrucción del Imperio ateniense acabaron con el equilibrio de poder en el mundo griego. Esparta es un </a:t>
            </a:r>
            <a:r>
              <a:rPr lang="en-US" dirty="0" err="1" smtClean="0">
                <a:solidFill>
                  <a:prstClr val="black"/>
                </a:solidFill>
              </a:rPr>
              <a:t>amo</a:t>
            </a:r>
            <a:r>
              <a:rPr lang="en-US" dirty="0" smtClean="0">
                <a:solidFill>
                  <a:prstClr val="black"/>
                </a:solidFill>
              </a:rPr>
              <a:t> </a:t>
            </a:r>
            <a:r>
              <a:rPr lang="en-US" dirty="0">
                <a:solidFill>
                  <a:prstClr val="black"/>
                </a:solidFill>
              </a:rPr>
              <a:t>opresivo y sin </a:t>
            </a:r>
            <a:r>
              <a:rPr lang="en-US" dirty="0" err="1">
                <a:solidFill>
                  <a:prstClr val="black"/>
                </a:solidFill>
              </a:rPr>
              <a:t>imaginación</a:t>
            </a:r>
            <a:r>
              <a:rPr lang="en-US" dirty="0" smtClean="0">
                <a:solidFill>
                  <a:prstClr val="black"/>
                </a:solidFill>
              </a:rPr>
              <a:t>.</a:t>
            </a:r>
          </a:p>
          <a:p>
            <a:pPr algn="l" rtl="0"/>
            <a:endParaRPr lang="en-US" b="1" dirty="0">
              <a:solidFill>
                <a:prstClr val="black"/>
              </a:solidFill>
            </a:endParaRPr>
          </a:p>
          <a:p>
            <a:r>
              <a:rPr lang="es-ES" dirty="0" smtClean="0"/>
              <a:t>Los </a:t>
            </a:r>
            <a:r>
              <a:rPr lang="es-ES" dirty="0"/>
              <a:t>debilita permanentemente, lo que facilita que Filipo los conquiste.</a:t>
            </a:r>
            <a:endParaRPr lang="en-US" b="1" dirty="0" smtClean="0">
              <a:solidFill>
                <a:prstClr val="black"/>
              </a:solidFill>
            </a:endParaRPr>
          </a:p>
        </p:txBody>
      </p:sp>
      <p:sp>
        <p:nvSpPr>
          <p:cNvPr id="3" name="Rectangle 2"/>
          <p:cNvSpPr/>
          <p:nvPr/>
        </p:nvSpPr>
        <p:spPr>
          <a:xfrm>
            <a:off x="4525718" y="1371600"/>
            <a:ext cx="4572000" cy="1200329"/>
          </a:xfrm>
          <a:prstGeom prst="rect">
            <a:avLst/>
          </a:prstGeom>
        </p:spPr>
        <p:txBody>
          <a:bodyPr>
            <a:spAutoFit/>
          </a:bodyPr>
          <a:lstStyle/>
          <a:p>
            <a:pPr algn="l" rtl="0"/>
            <a:r>
              <a:rPr lang="en-US" b="1" dirty="0" smtClean="0">
                <a:solidFill>
                  <a:prstClr val="black"/>
                </a:solidFill>
              </a:rPr>
              <a:t>Mientras tanto</a:t>
            </a:r>
          </a:p>
          <a:p>
            <a:pPr algn="l" rtl="0"/>
            <a:r>
              <a:rPr lang="en-US" b="1" dirty="0" err="1" smtClean="0">
                <a:solidFill>
                  <a:prstClr val="black"/>
                </a:solidFill>
              </a:rPr>
              <a:t>Esdrasc</a:t>
            </a:r>
            <a:r>
              <a:rPr lang="en-US" b="1" dirty="0" smtClean="0">
                <a:solidFill>
                  <a:prstClr val="black"/>
                </a:solidFill>
              </a:rPr>
              <a:t> </a:t>
            </a:r>
            <a:r>
              <a:rPr lang="en-US" b="1" dirty="0" err="1" smtClean="0">
                <a:solidFill>
                  <a:prstClr val="black"/>
                </a:solidFill>
              </a:rPr>
              <a:t>ondujo</a:t>
            </a:r>
            <a:r>
              <a:rPr lang="en-US" b="1" dirty="0" smtClean="0">
                <a:solidFill>
                  <a:prstClr val="black"/>
                </a:solidFill>
              </a:rPr>
              <a:t> </a:t>
            </a:r>
            <a:r>
              <a:rPr lang="en-US" b="1" dirty="0">
                <a:solidFill>
                  <a:prstClr val="black"/>
                </a:solidFill>
              </a:rPr>
              <a:t>a un grupo a Jerusalén para restaurar la Ley – 458 a.C.</a:t>
            </a:r>
            <a:endParaRPr lang="en-US" dirty="0">
              <a:solidFill>
                <a:prstClr val="black"/>
              </a:solidFill>
            </a:endParaRPr>
          </a:p>
          <a:p>
            <a:pPr algn="l" rtl="0"/>
            <a:r>
              <a:rPr lang="en-US" b="1" dirty="0" err="1" smtClean="0">
                <a:solidFill>
                  <a:prstClr val="black"/>
                </a:solidFill>
              </a:rPr>
              <a:t>Nehemías</a:t>
            </a:r>
            <a:r>
              <a:rPr lang="en-US" b="1" dirty="0" smtClean="0">
                <a:solidFill>
                  <a:prstClr val="black"/>
                </a:solidFill>
              </a:rPr>
              <a:t> </a:t>
            </a:r>
            <a:r>
              <a:rPr lang="en-US" b="1" dirty="0" err="1" smtClean="0">
                <a:solidFill>
                  <a:prstClr val="black"/>
                </a:solidFill>
              </a:rPr>
              <a:t>va</a:t>
            </a:r>
            <a:r>
              <a:rPr lang="en-US" b="1" dirty="0" smtClean="0">
                <a:solidFill>
                  <a:prstClr val="black"/>
                </a:solidFill>
              </a:rPr>
              <a:t> </a:t>
            </a:r>
            <a:r>
              <a:rPr lang="en-US" b="1" dirty="0">
                <a:solidFill>
                  <a:prstClr val="black"/>
                </a:solidFill>
              </a:rPr>
              <a:t>a Jerusalén 445 aC</a:t>
            </a:r>
            <a:endParaRPr lang="en-US" dirty="0">
              <a:solidFill>
                <a:prstClr val="black"/>
              </a:solidFill>
            </a:endParaRPr>
          </a:p>
        </p:txBody>
      </p:sp>
      <p:pic>
        <p:nvPicPr>
          <p:cNvPr id="5" name="Picture 2" descr="E:\Complete Survey of the Bible\Prophets-Complete Survey of the Bible\Exiles-traveling-with map.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1906" y="1371600"/>
            <a:ext cx="3081251" cy="203375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2571929"/>
            <a:ext cx="2755668" cy="4267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6690351"/>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 </a:t>
            </a:r>
            <a:r>
              <a:rPr lang="en-US" dirty="0" err="1"/>
              <a:t>camino</a:t>
            </a:r>
            <a:r>
              <a:rPr lang="en-US" dirty="0"/>
              <a:t> hasta Alejandro </a:t>
            </a:r>
            <a:r>
              <a:rPr lang="en-US" dirty="0" err="1"/>
              <a:t>Magno</a:t>
            </a:r>
            <a:endParaRPr lang="en-US" dirty="0"/>
          </a:p>
        </p:txBody>
      </p:sp>
      <p:sp>
        <p:nvSpPr>
          <p:cNvPr id="9" name="Rectangle 8"/>
          <p:cNvSpPr/>
          <p:nvPr/>
        </p:nvSpPr>
        <p:spPr>
          <a:xfrm>
            <a:off x="304800" y="4233922"/>
            <a:ext cx="8534400" cy="2308324"/>
          </a:xfrm>
          <a:prstGeom prst="rect">
            <a:avLst/>
          </a:prstGeom>
        </p:spPr>
        <p:txBody>
          <a:bodyPr wrap="square">
            <a:spAutoFit/>
          </a:bodyPr>
          <a:lstStyle/>
          <a:p>
            <a:pPr algn="l" rtl="0"/>
            <a:r>
              <a:rPr lang="en-US" b="1" dirty="0"/>
              <a:t>Guerra de Corinto</a:t>
            </a:r>
            <a:endParaRPr lang="en-US" dirty="0"/>
          </a:p>
          <a:p>
            <a:pPr algn="l" rtl="0"/>
            <a:r>
              <a:rPr lang="en-US" b="1" dirty="0"/>
              <a:t>(394– 387/386)</a:t>
            </a:r>
            <a:endParaRPr lang="en-US" dirty="0"/>
          </a:p>
          <a:p>
            <a:r>
              <a:rPr lang="es-ES" dirty="0"/>
              <a:t>La hostilidad hacia el poder espartano, que es despiadado y a menudo corrupto, condujo a una coalición de Tebas, Corinto, Argos y el resurgimiento de Atenas contra Esparta</a:t>
            </a:r>
            <a:r>
              <a:rPr lang="es-ES" dirty="0" smtClean="0"/>
              <a:t>.</a:t>
            </a:r>
          </a:p>
          <a:p>
            <a:endParaRPr lang="en-US" b="1" dirty="0">
              <a:solidFill>
                <a:prstClr val="black"/>
              </a:solidFill>
            </a:endParaRPr>
          </a:p>
          <a:p>
            <a:r>
              <a:rPr lang="es-ES" dirty="0"/>
              <a:t>La cuña tebana comenzó como una medida defensiva en 394. Pronto quedó claro que tenía un tremendo potencial ofensivo y se convirtió en una táctica tebana exitosa. – </a:t>
            </a:r>
            <a:r>
              <a:rPr lang="es-ES" b="1" u="sng" dirty="0"/>
              <a:t>Esta táctica será utilizada por Alejandro Magno y su padre Filipo</a:t>
            </a:r>
            <a:r>
              <a:rPr lang="en-US" b="1" u="sng" dirty="0" smtClean="0"/>
              <a:t>.</a:t>
            </a:r>
            <a:endParaRPr lang="en-US" b="1" u="sng" dirty="0" smtClean="0">
              <a:solidFill>
                <a:prstClr val="black"/>
              </a:solidFill>
            </a:endParaRPr>
          </a:p>
        </p:txBody>
      </p:sp>
      <p:sp>
        <p:nvSpPr>
          <p:cNvPr id="3" name="Rectangle 2"/>
          <p:cNvSpPr/>
          <p:nvPr/>
        </p:nvSpPr>
        <p:spPr>
          <a:xfrm>
            <a:off x="2819400" y="1371600"/>
            <a:ext cx="6278318" cy="3139321"/>
          </a:xfrm>
          <a:prstGeom prst="rect">
            <a:avLst/>
          </a:prstGeom>
        </p:spPr>
        <p:txBody>
          <a:bodyPr wrap="square">
            <a:spAutoFit/>
          </a:bodyPr>
          <a:lstStyle/>
          <a:p>
            <a:pPr algn="l" rtl="0"/>
            <a:r>
              <a:rPr lang="en-US" b="1" dirty="0" err="1"/>
              <a:t>Jenofonte</a:t>
            </a:r>
            <a:r>
              <a:rPr lang="en-US" b="1" dirty="0"/>
              <a:t> </a:t>
            </a:r>
            <a:r>
              <a:rPr lang="en-US" b="1" dirty="0" err="1" smtClean="0"/>
              <a:t>en</a:t>
            </a:r>
            <a:r>
              <a:rPr lang="en-US" b="1" dirty="0" smtClean="0"/>
              <a:t> Persia</a:t>
            </a:r>
          </a:p>
          <a:p>
            <a:r>
              <a:rPr lang="es-ES" dirty="0"/>
              <a:t>Darío murió poco después del colapso de Atenas, y en 402/401, y Ciro puso en marcha su plan para derrocar a Artajerjes II. Una fuerza de unos 11.000 mercenarios se une a Ciro y gana una batalla crucial, pero Ciro muere y los 10.000 marchan de regreso a Grecia</a:t>
            </a:r>
            <a:r>
              <a:rPr lang="es-ES" dirty="0" smtClean="0"/>
              <a:t>.</a:t>
            </a:r>
          </a:p>
          <a:p>
            <a:endParaRPr lang="en-US" dirty="0"/>
          </a:p>
          <a:p>
            <a:r>
              <a:rPr lang="es-ES" dirty="0" smtClean="0"/>
              <a:t>Lección </a:t>
            </a:r>
            <a:r>
              <a:rPr lang="es-ES" dirty="0"/>
              <a:t>para los griegos: la facilidad con la que un ejército relativamente móvil y eficiente podía atacar el corazón del imperio expuso las debilidades de la Persia </a:t>
            </a:r>
            <a:r>
              <a:rPr lang="es-ES" dirty="0" err="1"/>
              <a:t>aqueménida</a:t>
            </a:r>
            <a:r>
              <a:rPr lang="es-ES" dirty="0"/>
              <a:t>. La historia de Jenofonte seguramente fue leída por Alejandro</a:t>
            </a:r>
            <a:endParaRPr 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3455" y="1371600"/>
            <a:ext cx="1828800" cy="2381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4842719"/>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flipH="1">
            <a:off x="-2066066" y="2968220"/>
            <a:ext cx="6012639" cy="1143000"/>
          </a:xfrm>
        </p:spPr>
        <p:txBody>
          <a:bodyPr>
            <a:normAutofit/>
          </a:bodyPr>
          <a:lstStyle/>
          <a:p>
            <a:pPr algn="l" rtl="0"/>
            <a:r>
              <a:rPr lang="en-US" dirty="0" smtClean="0"/>
              <a:t>Falange y más</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7064" y="-28903"/>
            <a:ext cx="7316936" cy="3134088"/>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8573" y="3125120"/>
            <a:ext cx="6469117" cy="3719742"/>
          </a:xfrm>
          <a:prstGeom prst="rect">
            <a:avLst/>
          </a:prstGeom>
        </p:spPr>
      </p:pic>
    </p:spTree>
    <p:extLst>
      <p:ext uri="{BB962C8B-B14F-4D97-AF65-F5344CB8AC3E}">
        <p14:creationId xmlns:p14="http://schemas.microsoft.com/office/powerpoint/2010/main" val="1425205641"/>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2738" y="7883"/>
            <a:ext cx="8229600" cy="1143000"/>
          </a:xfrm>
        </p:spPr>
        <p:txBody>
          <a:bodyPr/>
          <a:lstStyle/>
          <a:p>
            <a:r>
              <a:rPr lang="en-US" dirty="0"/>
              <a:t>El </a:t>
            </a:r>
            <a:r>
              <a:rPr lang="en-US" dirty="0" err="1"/>
              <a:t>camino</a:t>
            </a:r>
            <a:r>
              <a:rPr lang="en-US" dirty="0"/>
              <a:t> hasta Alejandro </a:t>
            </a:r>
            <a:r>
              <a:rPr lang="en-US" dirty="0" err="1"/>
              <a:t>Magno</a:t>
            </a:r>
            <a:endParaRPr lang="en-US" dirty="0"/>
          </a:p>
        </p:txBody>
      </p:sp>
      <p:sp>
        <p:nvSpPr>
          <p:cNvPr id="3" name="Rectangle 2"/>
          <p:cNvSpPr/>
          <p:nvPr/>
        </p:nvSpPr>
        <p:spPr>
          <a:xfrm>
            <a:off x="3160986" y="1447800"/>
            <a:ext cx="5592518" cy="4093428"/>
          </a:xfrm>
          <a:prstGeom prst="rect">
            <a:avLst/>
          </a:prstGeom>
        </p:spPr>
        <p:txBody>
          <a:bodyPr wrap="square">
            <a:spAutoFit/>
          </a:bodyPr>
          <a:lstStyle/>
          <a:p>
            <a:pPr lvl="0" algn="l" rtl="0"/>
            <a:r>
              <a:rPr lang="en-US" sz="2000" b="1" dirty="0" smtClean="0"/>
              <a:t>Filipo, padre de Alejandro Magno</a:t>
            </a:r>
          </a:p>
          <a:p>
            <a:pPr lvl="0" algn="l" rtl="0"/>
            <a:endParaRPr lang="en-US" sz="2000" dirty="0" smtClean="0"/>
          </a:p>
          <a:p>
            <a:pPr lvl="0"/>
            <a:r>
              <a:rPr lang="es-ES" sz="2000" b="1" u="sng" dirty="0" smtClean="0"/>
              <a:t>Hacia </a:t>
            </a:r>
            <a:r>
              <a:rPr lang="es-ES" sz="2000" b="1" u="sng" dirty="0"/>
              <a:t>el 346, </a:t>
            </a:r>
            <a:r>
              <a:rPr lang="es-ES" sz="2000" dirty="0"/>
              <a:t>según los términos de la Paz de </a:t>
            </a:r>
            <a:r>
              <a:rPr lang="es-ES" sz="2000" dirty="0" err="1"/>
              <a:t>Filócrates</a:t>
            </a:r>
            <a:r>
              <a:rPr lang="es-ES" sz="2000" dirty="0"/>
              <a:t>, Filipo se había hecho dueño del norte de Grecia</a:t>
            </a:r>
            <a:r>
              <a:rPr lang="es-ES" sz="2000" dirty="0" smtClean="0"/>
              <a:t>.</a:t>
            </a:r>
          </a:p>
          <a:p>
            <a:pPr lvl="0"/>
            <a:endParaRPr lang="en-US" sz="2000" dirty="0" smtClean="0"/>
          </a:p>
          <a:p>
            <a:pPr lvl="0"/>
            <a:r>
              <a:rPr lang="en-US" sz="2000" b="1" u="sng" dirty="0" err="1" smtClean="0"/>
              <a:t>En</a:t>
            </a:r>
            <a:r>
              <a:rPr lang="en-US" sz="2000" b="1" u="sng" dirty="0" smtClean="0"/>
              <a:t> 338</a:t>
            </a:r>
            <a:r>
              <a:rPr lang="en-US" sz="2000" dirty="0"/>
              <a:t>, </a:t>
            </a:r>
            <a:r>
              <a:rPr lang="es-ES" sz="2000" dirty="0" smtClean="0"/>
              <a:t>aplastó </a:t>
            </a:r>
            <a:r>
              <a:rPr lang="es-ES" sz="2000" dirty="0"/>
              <a:t>a los ejércitos combinados de Atenas y Tebas en </a:t>
            </a:r>
            <a:r>
              <a:rPr lang="es-ES" sz="2000" dirty="0" err="1"/>
              <a:t>Queronea</a:t>
            </a:r>
            <a:r>
              <a:rPr lang="es-ES" sz="2000" dirty="0"/>
              <a:t> e impuso un asentamiento en Grecia, a través de la Liga de Corinto</a:t>
            </a:r>
            <a:r>
              <a:rPr lang="es-ES" sz="2000" dirty="0" smtClean="0"/>
              <a:t>.</a:t>
            </a:r>
          </a:p>
          <a:p>
            <a:pPr lvl="0"/>
            <a:endParaRPr lang="en-US" sz="2000" dirty="0" smtClean="0"/>
          </a:p>
          <a:p>
            <a:r>
              <a:rPr lang="en-US" sz="2000" b="1" u="sng" dirty="0" err="1" smtClean="0"/>
              <a:t>En</a:t>
            </a:r>
            <a:r>
              <a:rPr lang="en-US" sz="2000" b="1" u="sng" dirty="0" smtClean="0"/>
              <a:t> 336</a:t>
            </a:r>
            <a:r>
              <a:rPr lang="en-US" sz="2000" b="1" dirty="0" smtClean="0"/>
              <a:t> </a:t>
            </a:r>
            <a:r>
              <a:rPr lang="es-ES" sz="2000" dirty="0"/>
              <a:t>Filipo fue asesinado y Alejandro reina en Macedonia y en su mayoría Grecia queda unida</a:t>
            </a:r>
            <a:endParaRPr lang="en-US" sz="2000" dirty="0">
              <a:solidFill>
                <a:prstClr val="black"/>
              </a:solidFill>
            </a:endParaRPr>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457200" y="1295400"/>
            <a:ext cx="2362200" cy="3352800"/>
          </a:xfrm>
          <a:prstGeom prst="rect">
            <a:avLst/>
          </a:prstGeom>
        </p:spPr>
      </p:pic>
    </p:spTree>
    <p:extLst>
      <p:ext uri="{BB962C8B-B14F-4D97-AF65-F5344CB8AC3E}">
        <p14:creationId xmlns:p14="http://schemas.microsoft.com/office/powerpoint/2010/main" val="1944263383"/>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2738" y="7883"/>
            <a:ext cx="8229600" cy="1143000"/>
          </a:xfrm>
        </p:spPr>
        <p:txBody>
          <a:bodyPr/>
          <a:lstStyle/>
          <a:p>
            <a:r>
              <a:rPr lang="en-US" dirty="0"/>
              <a:t>El </a:t>
            </a:r>
            <a:r>
              <a:rPr lang="en-US" dirty="0" err="1"/>
              <a:t>camino</a:t>
            </a:r>
            <a:r>
              <a:rPr lang="en-US" dirty="0"/>
              <a:t> hasta Alejandro </a:t>
            </a:r>
            <a:r>
              <a:rPr lang="en-US" dirty="0" err="1"/>
              <a:t>Magno</a:t>
            </a:r>
            <a:endParaRPr lang="en-US" dirty="0"/>
          </a:p>
        </p:txBody>
      </p:sp>
      <p:sp>
        <p:nvSpPr>
          <p:cNvPr id="3" name="Rectangle 2"/>
          <p:cNvSpPr/>
          <p:nvPr/>
        </p:nvSpPr>
        <p:spPr>
          <a:xfrm>
            <a:off x="3160986" y="990600"/>
            <a:ext cx="5906814" cy="5355312"/>
          </a:xfrm>
          <a:prstGeom prst="rect">
            <a:avLst/>
          </a:prstGeom>
        </p:spPr>
        <p:txBody>
          <a:bodyPr wrap="square">
            <a:spAutoFit/>
          </a:bodyPr>
          <a:lstStyle/>
          <a:p>
            <a:r>
              <a:rPr lang="en-US" sz="1900" i="1" dirty="0" smtClean="0"/>
              <a:t>“</a:t>
            </a:r>
            <a:r>
              <a:rPr lang="es-ES" sz="1900" i="1" dirty="0"/>
              <a:t>Alejandro relata los logros de Filipo: </a:t>
            </a:r>
            <a:endParaRPr lang="es-ES" sz="1900" i="1" dirty="0" smtClean="0"/>
          </a:p>
          <a:p>
            <a:endParaRPr lang="es-ES" sz="1900" i="1" dirty="0" smtClean="0"/>
          </a:p>
          <a:p>
            <a:r>
              <a:rPr lang="es-ES" sz="1900" i="1" dirty="0" smtClean="0"/>
              <a:t>'Filipo </a:t>
            </a:r>
            <a:r>
              <a:rPr lang="es-ES" sz="1900" i="1" dirty="0"/>
              <a:t>encontró una tribu de vagabundos empobrecidos, la mayoría de vestidos </a:t>
            </a:r>
            <a:r>
              <a:rPr lang="es-ES" sz="1900" i="1" dirty="0" err="1"/>
              <a:t>vestidos</a:t>
            </a:r>
            <a:r>
              <a:rPr lang="es-ES" sz="1900" i="1" dirty="0"/>
              <a:t> con pieles, alimentando unas pocas ovejas en las colinas y luchando, débilmente, para guardarlas de vuestros vecinos. </a:t>
            </a:r>
            <a:endParaRPr lang="es-ES" sz="1900" i="1" dirty="0" smtClean="0"/>
          </a:p>
          <a:p>
            <a:endParaRPr lang="es-ES" sz="1900" i="1" dirty="0"/>
          </a:p>
          <a:p>
            <a:r>
              <a:rPr lang="es-ES" sz="1900" i="1" dirty="0" smtClean="0"/>
              <a:t>Él </a:t>
            </a:r>
            <a:r>
              <a:rPr lang="es-ES" sz="1900" i="1" dirty="0"/>
              <a:t>os dio mantos para vestiros en lugar de pieles; </a:t>
            </a:r>
            <a:endParaRPr lang="es-ES" sz="1900" i="1" dirty="0" smtClean="0"/>
          </a:p>
          <a:p>
            <a:endParaRPr lang="es-ES" sz="1900" i="1" dirty="0"/>
          </a:p>
          <a:p>
            <a:r>
              <a:rPr lang="es-ES" sz="1900" i="1" dirty="0" smtClean="0"/>
              <a:t>os </a:t>
            </a:r>
            <a:r>
              <a:rPr lang="es-ES" sz="1900" i="1" dirty="0"/>
              <a:t>hizo bajar de los montes a los llanos; </a:t>
            </a:r>
            <a:endParaRPr lang="es-ES" sz="1900" i="1" dirty="0" smtClean="0"/>
          </a:p>
          <a:p>
            <a:endParaRPr lang="es-ES" sz="1900" i="1" dirty="0"/>
          </a:p>
          <a:p>
            <a:r>
              <a:rPr lang="es-ES" sz="1900" i="1" dirty="0" smtClean="0"/>
              <a:t>os </a:t>
            </a:r>
            <a:r>
              <a:rPr lang="es-ES" sz="1900" i="1" dirty="0"/>
              <a:t>enseñó a luchar en igualdad de condiciones con el enemigo en vuestras fronteras, hasta que supisteis que vuestra seguridad no residía, como antes, en las fortalezas de vuestras montañas, sino en vuestro propio valor. </a:t>
            </a:r>
            <a:endParaRPr lang="es-ES" sz="1900" i="1" dirty="0" smtClean="0"/>
          </a:p>
          <a:p>
            <a:endParaRPr lang="es-ES" sz="1900" i="1" dirty="0"/>
          </a:p>
          <a:p>
            <a:r>
              <a:rPr lang="es-ES" sz="1900" i="1" dirty="0" smtClean="0"/>
              <a:t>Os </a:t>
            </a:r>
            <a:r>
              <a:rPr lang="es-ES" sz="1900" i="1" dirty="0"/>
              <a:t>hizo habitantes de ciudades; él os trajo la ley; él os civilizó</a:t>
            </a:r>
            <a:r>
              <a:rPr lang="es-ES" sz="1900" i="1" dirty="0" smtClean="0"/>
              <a:t>”.</a:t>
            </a:r>
            <a:endParaRPr lang="en-US" sz="1900" i="1" dirty="0"/>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609600" y="1371600"/>
            <a:ext cx="2209800" cy="3581400"/>
          </a:xfrm>
          <a:prstGeom prst="rect">
            <a:avLst/>
          </a:prstGeom>
        </p:spPr>
      </p:pic>
    </p:spTree>
    <p:extLst>
      <p:ext uri="{BB962C8B-B14F-4D97-AF65-F5344CB8AC3E}">
        <p14:creationId xmlns:p14="http://schemas.microsoft.com/office/powerpoint/2010/main" val="3906561087"/>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229600" cy="1143000"/>
          </a:xfrm>
        </p:spPr>
        <p:txBody>
          <a:bodyPr/>
          <a:lstStyle/>
          <a:p>
            <a:pPr rtl="0"/>
            <a:r>
              <a:rPr lang="en-US" dirty="0"/>
              <a:t>Alejandro </a:t>
            </a:r>
            <a:r>
              <a:rPr lang="en-US" dirty="0" err="1" smtClean="0"/>
              <a:t>Magno</a:t>
            </a:r>
            <a:endParaRPr lang="en-US" dirty="0"/>
          </a:p>
        </p:txBody>
      </p:sp>
      <p:sp>
        <p:nvSpPr>
          <p:cNvPr id="4" name="TextBox 3"/>
          <p:cNvSpPr txBox="1"/>
          <p:nvPr/>
        </p:nvSpPr>
        <p:spPr>
          <a:xfrm>
            <a:off x="307428" y="914400"/>
            <a:ext cx="4112172" cy="3970318"/>
          </a:xfrm>
          <a:prstGeom prst="rect">
            <a:avLst/>
          </a:prstGeom>
          <a:noFill/>
        </p:spPr>
        <p:txBody>
          <a:bodyPr wrap="square" rtlCol="0">
            <a:spAutoFit/>
          </a:bodyPr>
          <a:lstStyle/>
          <a:p>
            <a:pPr algn="l" rtl="0"/>
            <a:r>
              <a:rPr lang="en-US" b="1" dirty="0"/>
              <a:t>334-332 aC</a:t>
            </a:r>
            <a:endParaRPr lang="en-US" dirty="0"/>
          </a:p>
          <a:p>
            <a:r>
              <a:rPr lang="es-ES" dirty="0"/>
              <a:t>Alejandro había avanzado considerablemente en la conquista de Asia Menor después de la victoria en </a:t>
            </a:r>
            <a:r>
              <a:rPr lang="es-ES" dirty="0" err="1"/>
              <a:t>Gránico</a:t>
            </a:r>
            <a:r>
              <a:rPr lang="es-ES" dirty="0"/>
              <a:t>, donde los persas lo habían </a:t>
            </a:r>
            <a:r>
              <a:rPr lang="es-ES" dirty="0" smtClean="0"/>
              <a:t>subestimado.</a:t>
            </a:r>
          </a:p>
          <a:p>
            <a:endParaRPr lang="es-ES" dirty="0"/>
          </a:p>
          <a:p>
            <a:r>
              <a:rPr lang="es-ES" dirty="0"/>
              <a:t>En </a:t>
            </a:r>
            <a:r>
              <a:rPr lang="es-ES" dirty="0" err="1"/>
              <a:t>Issos</a:t>
            </a:r>
            <a:r>
              <a:rPr lang="es-ES" dirty="0"/>
              <a:t>, Alejandro se enfrentó a Darío III en batalla. El centro persa se derrumbó en el asalto inicial. Antes de que pudiera enfrentarse al Gran Rey, las filas persas se rompieron y Darío huyó en su carro. </a:t>
            </a:r>
            <a:endParaRPr lang="es-ES" dirty="0" smtClean="0"/>
          </a:p>
          <a:p>
            <a:endParaRPr lang="es-ES" dirty="0"/>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989" y="4061205"/>
            <a:ext cx="5563377" cy="2762636"/>
          </a:xfrm>
          <a:prstGeom prst="rect">
            <a:avLst/>
          </a:prstGeom>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1250508"/>
            <a:ext cx="5090510" cy="5263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8"/>
          <p:cNvSpPr txBox="1"/>
          <p:nvPr/>
        </p:nvSpPr>
        <p:spPr>
          <a:xfrm>
            <a:off x="5715000" y="1828800"/>
            <a:ext cx="1219200" cy="228600"/>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s-ES" sz="800" i="1" dirty="0">
                <a:effectLst/>
                <a:ea typeface="SimSun" panose="02010600030101010101" pitchFamily="2" charset="-122"/>
                <a:cs typeface="Times New Roman" panose="02020603050405020304" pitchFamily="18" charset="0"/>
              </a:rPr>
              <a:t>Batalla del Río </a:t>
            </a:r>
            <a:r>
              <a:rPr lang="es-ES" sz="800" i="1" dirty="0" err="1">
                <a:effectLst/>
                <a:ea typeface="SimSun" panose="02010600030101010101" pitchFamily="2" charset="-122"/>
                <a:cs typeface="Times New Roman" panose="02020603050405020304" pitchFamily="18" charset="0"/>
              </a:rPr>
              <a:t>Gránico</a:t>
            </a:r>
            <a:endParaRPr lang="en-US" sz="1200" dirty="0">
              <a:effectLst/>
              <a:ea typeface="SimSun" panose="02010600030101010101" pitchFamily="2" charset="-122"/>
              <a:cs typeface="Times New Roman" panose="02020603050405020304" pitchFamily="18" charset="0"/>
            </a:endParaRPr>
          </a:p>
        </p:txBody>
      </p:sp>
      <p:sp>
        <p:nvSpPr>
          <p:cNvPr id="8" name="Text Box 15"/>
          <p:cNvSpPr txBox="1"/>
          <p:nvPr/>
        </p:nvSpPr>
        <p:spPr>
          <a:xfrm>
            <a:off x="7703096" y="2438401"/>
            <a:ext cx="1136103" cy="457200"/>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s-ES" sz="800" i="1" dirty="0">
                <a:effectLst/>
                <a:ea typeface="SimSun" panose="02010600030101010101" pitchFamily="2" charset="-122"/>
                <a:cs typeface="Times New Roman" panose="02020603050405020304" pitchFamily="18" charset="0"/>
              </a:rPr>
              <a:t>Alejandro gana victoria importante sobre Darío III (333aC)</a:t>
            </a:r>
            <a:endParaRPr lang="en-US" sz="1200" dirty="0">
              <a:effectLst/>
              <a:ea typeface="SimSun" panose="02010600030101010101" pitchFamily="2" charset="-122"/>
              <a:cs typeface="Times New Roman" panose="02020603050405020304" pitchFamily="18" charset="0"/>
            </a:endParaRPr>
          </a:p>
        </p:txBody>
      </p:sp>
      <p:sp>
        <p:nvSpPr>
          <p:cNvPr id="9" name="Text Box 29"/>
          <p:cNvSpPr txBox="1"/>
          <p:nvPr/>
        </p:nvSpPr>
        <p:spPr>
          <a:xfrm>
            <a:off x="6088380" y="4425112"/>
            <a:ext cx="1379220" cy="459606"/>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s-ES" sz="800" i="1" dirty="0">
                <a:effectLst/>
                <a:ea typeface="SimSun" panose="02010600030101010101" pitchFamily="2" charset="-122"/>
                <a:cs typeface="Times New Roman" panose="02020603050405020304" pitchFamily="18" charset="0"/>
              </a:rPr>
              <a:t>Alejandro captura los puertos vitales a la armada persa</a:t>
            </a:r>
            <a:endParaRPr lang="en-US" sz="1200" dirty="0">
              <a:effectLst/>
              <a:ea typeface="SimSun" panose="02010600030101010101" pitchFamily="2" charset="-122"/>
              <a:cs typeface="Times New Roman" panose="02020603050405020304" pitchFamily="18" charset="0"/>
            </a:endParaRPr>
          </a:p>
        </p:txBody>
      </p:sp>
      <p:sp>
        <p:nvSpPr>
          <p:cNvPr id="10" name="Text Box 100009984"/>
          <p:cNvSpPr txBox="1"/>
          <p:nvPr/>
        </p:nvSpPr>
        <p:spPr>
          <a:xfrm>
            <a:off x="5410200" y="5791200"/>
            <a:ext cx="1295400" cy="457200"/>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s-ES" sz="800" i="1" dirty="0">
                <a:effectLst/>
                <a:ea typeface="SimSun" panose="02010600030101010101" pitchFamily="2" charset="-122"/>
                <a:cs typeface="Times New Roman" panose="02020603050405020304" pitchFamily="18" charset="0"/>
              </a:rPr>
              <a:t>Alejandro toma Egipto y asume el título de Faraón (332aC)</a:t>
            </a:r>
            <a:endParaRPr lang="en-US" sz="1200" dirty="0">
              <a:effectLst/>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4167887052"/>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rtl="0"/>
            <a:r>
              <a:rPr lang="en-US" dirty="0" smtClean="0"/>
              <a:t>Ezequiel – 200 </a:t>
            </a:r>
            <a:r>
              <a:rPr lang="en-US" dirty="0" err="1" smtClean="0"/>
              <a:t>años</a:t>
            </a:r>
            <a:r>
              <a:rPr lang="en-US" dirty="0" smtClean="0"/>
              <a:t> </a:t>
            </a:r>
            <a:br>
              <a:rPr lang="en-US" dirty="0" smtClean="0"/>
            </a:br>
            <a:r>
              <a:rPr lang="en-US" dirty="0" err="1" smtClean="0"/>
              <a:t>adelantado</a:t>
            </a:r>
            <a:r>
              <a:rPr lang="en-US" dirty="0" smtClean="0"/>
              <a:t> a su tiempo</a:t>
            </a:r>
            <a:endParaRPr lang="en-US" dirty="0"/>
          </a:p>
        </p:txBody>
      </p:sp>
      <p:graphicFrame>
        <p:nvGraphicFramePr>
          <p:cNvPr id="4" name="Table 3"/>
          <p:cNvGraphicFramePr>
            <a:graphicFrameLocks noGrp="1"/>
          </p:cNvGraphicFramePr>
          <p:nvPr>
            <p:extLst/>
          </p:nvPr>
        </p:nvGraphicFramePr>
        <p:xfrm>
          <a:off x="228600" y="1524000"/>
          <a:ext cx="8686799" cy="4389120"/>
        </p:xfrm>
        <a:graphic>
          <a:graphicData uri="http://schemas.openxmlformats.org/drawingml/2006/table">
            <a:tbl>
              <a:tblPr firstRow="1" firstCol="1" bandRow="1">
                <a:tableStyleId>{5C22544A-7EE6-4342-B048-85BDC9FD1C3A}</a:tableStyleId>
              </a:tblPr>
              <a:tblGrid>
                <a:gridCol w="804332"/>
                <a:gridCol w="1176866"/>
                <a:gridCol w="3346497"/>
                <a:gridCol w="3359104"/>
              </a:tblGrid>
              <a:tr h="0">
                <a:tc>
                  <a:txBody>
                    <a:bodyPr/>
                    <a:lstStyle/>
                    <a:p>
                      <a:pPr marL="0" marR="0" algn="l" rtl="0">
                        <a:spcBef>
                          <a:spcPts val="0"/>
                        </a:spcBef>
                        <a:spcAft>
                          <a:spcPts val="0"/>
                        </a:spcAft>
                      </a:pPr>
                      <a:r>
                        <a:rPr lang="en-US" sz="1800" dirty="0" smtClean="0">
                          <a:effectLst/>
                        </a:rPr>
                        <a:t>Paso</a:t>
                      </a:r>
                      <a:endParaRPr lang="en-US" sz="1800" dirty="0">
                        <a:solidFill>
                          <a:srgbClr val="000000"/>
                        </a:solidFill>
                        <a:effectLst/>
                        <a:latin typeface="Calibri"/>
                        <a:ea typeface="SimSun"/>
                        <a:cs typeface="Times New Roman"/>
                      </a:endParaRPr>
                    </a:p>
                  </a:txBody>
                  <a:tcPr marL="68580" marR="68580" marT="0" marB="0"/>
                </a:tc>
                <a:tc>
                  <a:txBody>
                    <a:bodyPr/>
                    <a:lstStyle/>
                    <a:p>
                      <a:pPr marL="0" marR="0" algn="l" rtl="0">
                        <a:spcBef>
                          <a:spcPts val="0"/>
                        </a:spcBef>
                        <a:spcAft>
                          <a:spcPts val="0"/>
                        </a:spcAft>
                      </a:pPr>
                      <a:r>
                        <a:rPr lang="en-US" sz="1800" dirty="0" err="1" smtClean="0">
                          <a:effectLst/>
                        </a:rPr>
                        <a:t>Pasaje</a:t>
                      </a:r>
                      <a:endParaRPr lang="en-US" sz="1800" dirty="0">
                        <a:solidFill>
                          <a:srgbClr val="000000"/>
                        </a:solidFill>
                        <a:effectLst/>
                        <a:latin typeface="Calibri"/>
                        <a:ea typeface="SimSun"/>
                        <a:cs typeface="Times New Roman"/>
                      </a:endParaRPr>
                    </a:p>
                  </a:txBody>
                  <a:tcPr marL="68580" marR="68580" marT="0" marB="0"/>
                </a:tc>
                <a:tc>
                  <a:txBody>
                    <a:bodyPr/>
                    <a:lstStyle/>
                    <a:p>
                      <a:pPr marL="0" marR="0" algn="l" rtl="0">
                        <a:spcBef>
                          <a:spcPts val="0"/>
                        </a:spcBef>
                        <a:spcAft>
                          <a:spcPts val="0"/>
                        </a:spcAft>
                      </a:pPr>
                      <a:r>
                        <a:rPr lang="en-US" sz="1800">
                          <a:effectLst/>
                        </a:rPr>
                        <a:t>Predicción contra Tiro entre el 592 y el 570 a.C.</a:t>
                      </a:r>
                      <a:endParaRPr lang="en-US" sz="1800">
                        <a:solidFill>
                          <a:srgbClr val="000000"/>
                        </a:solidFill>
                        <a:effectLst/>
                        <a:latin typeface="Calibri"/>
                        <a:ea typeface="SimSun"/>
                        <a:cs typeface="Times New Roman"/>
                      </a:endParaRPr>
                    </a:p>
                  </a:txBody>
                  <a:tcPr marL="68580" marR="68580" marT="0" marB="0"/>
                </a:tc>
                <a:tc>
                  <a:txBody>
                    <a:bodyPr/>
                    <a:lstStyle/>
                    <a:p>
                      <a:pPr marL="0" marR="0" algn="l" rtl="0">
                        <a:spcBef>
                          <a:spcPts val="0"/>
                        </a:spcBef>
                        <a:spcAft>
                          <a:spcPts val="0"/>
                        </a:spcAft>
                      </a:pPr>
                      <a:r>
                        <a:rPr lang="en-US" sz="1800">
                          <a:effectLst/>
                        </a:rPr>
                        <a:t>Cumplimiento</a:t>
                      </a:r>
                      <a:endParaRPr lang="en-US" sz="1800">
                        <a:solidFill>
                          <a:srgbClr val="000000"/>
                        </a:solidFill>
                        <a:effectLst/>
                        <a:latin typeface="Calibri"/>
                        <a:ea typeface="SimSun"/>
                        <a:cs typeface="Times New Roman"/>
                      </a:endParaRPr>
                    </a:p>
                  </a:txBody>
                  <a:tcPr marL="68580" marR="68580" marT="0" marB="0"/>
                </a:tc>
              </a:tr>
              <a:tr h="0">
                <a:tc>
                  <a:txBody>
                    <a:bodyPr/>
                    <a:lstStyle/>
                    <a:p>
                      <a:pPr marL="0" marR="0" algn="just">
                        <a:spcBef>
                          <a:spcPts val="0"/>
                        </a:spcBef>
                        <a:spcAft>
                          <a:spcPts val="0"/>
                        </a:spcAft>
                      </a:pPr>
                      <a:r>
                        <a:rPr lang="en-US" sz="1800" dirty="0">
                          <a:solidFill>
                            <a:schemeClr val="bg1"/>
                          </a:solidFill>
                          <a:effectLst/>
                          <a:latin typeface="Arial" panose="020B0604020202020204" pitchFamily="34" charset="0"/>
                          <a:ea typeface="SimSun" panose="02010600030101010101" pitchFamily="2" charset="-122"/>
                          <a:cs typeface="Times New Roman" panose="02020603050405020304" pitchFamily="18" charset="0"/>
                        </a:rPr>
                        <a:t>1</a:t>
                      </a:r>
                      <a:endParaRPr lang="en-US" sz="3200" dirty="0">
                        <a:solidFill>
                          <a:schemeClr val="bg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80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Ez 26:7-8</a:t>
                      </a:r>
                      <a:endParaRPr lang="en-US" sz="3200">
                        <a:solidFill>
                          <a:srgbClr val="000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spcBef>
                          <a:spcPts val="0"/>
                        </a:spcBef>
                        <a:spcAft>
                          <a:spcPts val="0"/>
                        </a:spcAft>
                      </a:pPr>
                      <a:r>
                        <a:rPr lang="es-ES" sz="18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Desde el norte </a:t>
                      </a:r>
                      <a:r>
                        <a:rPr lang="es-ES" sz="1800" u="sng">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voy a traer</a:t>
                      </a:r>
                      <a:r>
                        <a:rPr lang="es-ES" sz="18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 … a Nabucodonosor, rey de Babilonia, </a:t>
                      </a:r>
                      <a:endParaRPr lang="en-US" sz="3200">
                        <a:solidFill>
                          <a:srgbClr val="000000"/>
                        </a:solidFill>
                        <a:effectLst/>
                        <a:latin typeface="Calibri" panose="020F0502020204030204" pitchFamily="34" charset="0"/>
                        <a:ea typeface="SimSun" panose="02010600030101010101" pitchFamily="2" charset="-122"/>
                        <a:cs typeface="Times New Roman" panose="02020603050405020304" pitchFamily="18" charset="0"/>
                      </a:endParaRPr>
                    </a:p>
                    <a:p>
                      <a:pPr marL="0" marR="0" algn="just">
                        <a:spcBef>
                          <a:spcPts val="0"/>
                        </a:spcBef>
                        <a:spcAft>
                          <a:spcPts val="0"/>
                        </a:spcAft>
                      </a:pPr>
                      <a:r>
                        <a:rPr lang="es-ES" sz="1800" u="sng">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Matará</a:t>
                      </a:r>
                      <a:r>
                        <a:rPr lang="es-ES" sz="18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 a espada a tus hijas que están tierra adentro. </a:t>
                      </a:r>
                      <a:endParaRPr lang="en-US" sz="3200">
                        <a:solidFill>
                          <a:srgbClr val="000000"/>
                        </a:solidFill>
                        <a:effectLst/>
                        <a:latin typeface="Calibri" panose="020F0502020204030204" pitchFamily="34" charset="0"/>
                        <a:ea typeface="SimSun" panose="02010600030101010101" pitchFamily="2" charset="-122"/>
                        <a:cs typeface="Times New Roman" panose="02020603050405020304" pitchFamily="18" charset="0"/>
                      </a:endParaRPr>
                    </a:p>
                    <a:p>
                      <a:pPr marL="0" marR="0" algn="just">
                        <a:spcBef>
                          <a:spcPts val="0"/>
                        </a:spcBef>
                        <a:spcAft>
                          <a:spcPts val="0"/>
                        </a:spcAft>
                      </a:pPr>
                      <a:r>
                        <a:rPr lang="es-ES" sz="1800" u="sng">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Edificará contra ti muros de asedio</a:t>
                      </a:r>
                      <a:r>
                        <a:rPr lang="es-ES" sz="18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 levantará contra ti un terraplén y alzará contra ti un escudo grande.</a:t>
                      </a:r>
                      <a:endParaRPr lang="en-US" sz="3200">
                        <a:solidFill>
                          <a:srgbClr val="000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just">
                        <a:spcBef>
                          <a:spcPts val="0"/>
                        </a:spcBef>
                        <a:spcAft>
                          <a:spcPts val="0"/>
                        </a:spcAft>
                      </a:pPr>
                      <a:r>
                        <a:rPr lang="es-ES" sz="18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Nabucodonosor atacó la ciudad en 573 después de un asedio de 13 años que comenzó en 585 a.</a:t>
                      </a:r>
                      <a:endParaRPr lang="en-US" sz="32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endParaRPr>
                    </a:p>
                    <a:p>
                      <a:pPr marL="0" marR="0" algn="just">
                        <a:spcBef>
                          <a:spcPts val="0"/>
                        </a:spcBef>
                        <a:spcAft>
                          <a:spcPts val="0"/>
                        </a:spcAft>
                      </a:pPr>
                      <a:r>
                        <a:rPr lang="es-ES" sz="18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 </a:t>
                      </a:r>
                      <a:endParaRPr lang="en-US" sz="32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endParaRPr>
                    </a:p>
                    <a:p>
                      <a:pPr marL="0" marR="0" algn="just">
                        <a:spcBef>
                          <a:spcPts val="0"/>
                        </a:spcBef>
                        <a:spcAft>
                          <a:spcPts val="0"/>
                        </a:spcAft>
                      </a:pPr>
                      <a:r>
                        <a:rPr lang="es-ES" sz="18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La parte continental fue destruida mientras que las personas restantes se mudaron a una isla a media milla de la costa.</a:t>
                      </a:r>
                      <a:endParaRPr lang="en-US" sz="32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r>
              <a:tr h="0">
                <a:tc>
                  <a:txBody>
                    <a:bodyPr/>
                    <a:lstStyle/>
                    <a:p>
                      <a:pPr marL="0" marR="0" algn="just">
                        <a:spcBef>
                          <a:spcPts val="0"/>
                        </a:spcBef>
                        <a:spcAft>
                          <a:spcPts val="0"/>
                        </a:spcAft>
                      </a:pPr>
                      <a:r>
                        <a:rPr lang="en-US" sz="1800" dirty="0">
                          <a:solidFill>
                            <a:schemeClr val="bg1"/>
                          </a:solidFill>
                          <a:effectLst/>
                          <a:latin typeface="Arial" panose="020B0604020202020204" pitchFamily="34" charset="0"/>
                          <a:ea typeface="SimSun" panose="02010600030101010101" pitchFamily="2" charset="-122"/>
                          <a:cs typeface="Times New Roman" panose="02020603050405020304" pitchFamily="18" charset="0"/>
                        </a:rPr>
                        <a:t>2</a:t>
                      </a:r>
                      <a:endParaRPr lang="en-US" sz="3200" dirty="0">
                        <a:solidFill>
                          <a:schemeClr val="bg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80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Éz 26:3</a:t>
                      </a:r>
                      <a:endParaRPr lang="en-US" sz="3200">
                        <a:solidFill>
                          <a:srgbClr val="000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just">
                        <a:spcBef>
                          <a:spcPts val="0"/>
                        </a:spcBef>
                        <a:spcAft>
                          <a:spcPts val="0"/>
                        </a:spcAft>
                      </a:pPr>
                      <a:r>
                        <a:rPr lang="es-ES" sz="18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Yo estoy contra ti, Tiro, y </a:t>
                      </a:r>
                      <a:r>
                        <a:rPr lang="es-ES" sz="1800" u="sng">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haré subir contra ti muchas naciones</a:t>
                      </a:r>
                      <a:r>
                        <a:rPr lang="es-ES" sz="18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 como el mar hace subir sus olas. </a:t>
                      </a:r>
                      <a:endParaRPr lang="en-US" sz="3200">
                        <a:solidFill>
                          <a:srgbClr val="000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just">
                        <a:spcBef>
                          <a:spcPts val="0"/>
                        </a:spcBef>
                        <a:spcAft>
                          <a:spcPts val="0"/>
                        </a:spcAft>
                      </a:pPr>
                      <a:r>
                        <a:rPr lang="de-DE" sz="1800" dirty="0">
                          <a:solidFill>
                            <a:srgbClr val="000000"/>
                          </a:solidFill>
                          <a:effectLst/>
                          <a:latin typeface="Calibri" panose="020F0502020204030204" pitchFamily="34" charset="0"/>
                          <a:ea typeface="SimSun" panose="02010600030101010101" pitchFamily="2" charset="-122"/>
                          <a:cs typeface="Arial" panose="020B0604020202020204" pitchFamily="34" charset="0"/>
                        </a:rPr>
                        <a:t>Alejandro puso sitio en el 333 a.C. Construyó una calzada hacia la ciudad, pero necesita barcos para debilitar la ciudad y proteger la calzada. Usó barcos de Sidón, aliados griegos y Chipre.</a:t>
                      </a:r>
                      <a:endParaRPr lang="en-US" sz="32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6411220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379492617"/>
              </p:ext>
            </p:extLst>
          </p:nvPr>
        </p:nvGraphicFramePr>
        <p:xfrm>
          <a:off x="152401" y="457200"/>
          <a:ext cx="7772399" cy="6164580"/>
        </p:xfrm>
        <a:graphic>
          <a:graphicData uri="http://schemas.openxmlformats.org/drawingml/2006/table">
            <a:tbl>
              <a:tblPr firstRow="1" firstCol="1" bandRow="1">
                <a:tableStyleId>{5C22544A-7EE6-4342-B048-85BDC9FD1C3A}</a:tableStyleId>
              </a:tblPr>
              <a:tblGrid>
                <a:gridCol w="1129893"/>
                <a:gridCol w="6642506"/>
              </a:tblGrid>
              <a:tr h="480060">
                <a:tc>
                  <a:txBody>
                    <a:bodyPr/>
                    <a:lstStyle/>
                    <a:p>
                      <a:pPr marL="0" marR="0" algn="ctr" rtl="0">
                        <a:lnSpc>
                          <a:spcPct val="115000"/>
                        </a:lnSpc>
                        <a:spcBef>
                          <a:spcPts val="0"/>
                        </a:spcBef>
                        <a:spcAft>
                          <a:spcPts val="0"/>
                        </a:spcAft>
                      </a:pPr>
                      <a:r>
                        <a:rPr lang="en-US" sz="2000" dirty="0">
                          <a:effectLst/>
                        </a:rPr>
                        <a:t>Clase</a:t>
                      </a:r>
                      <a:endParaRPr lang="en-US" sz="2000" dirty="0">
                        <a:effectLst/>
                        <a:latin typeface="Calibri"/>
                        <a:ea typeface="SimSun"/>
                        <a:cs typeface="Times New Roman"/>
                      </a:endParaRPr>
                    </a:p>
                  </a:txBody>
                  <a:tcPr marL="68580" marR="68580" marT="0" marB="0"/>
                </a:tc>
                <a:tc>
                  <a:txBody>
                    <a:bodyPr/>
                    <a:lstStyle/>
                    <a:p>
                      <a:pPr marL="0" marR="0" algn="ctr" rtl="0">
                        <a:lnSpc>
                          <a:spcPct val="115000"/>
                        </a:lnSpc>
                        <a:spcBef>
                          <a:spcPts val="0"/>
                        </a:spcBef>
                        <a:spcAft>
                          <a:spcPts val="0"/>
                        </a:spcAft>
                      </a:pPr>
                      <a:r>
                        <a:rPr lang="en-US" sz="2000" dirty="0">
                          <a:effectLst/>
                        </a:rPr>
                        <a:t>Lección</a:t>
                      </a:r>
                      <a:endParaRPr lang="en-US" sz="2000" dirty="0">
                        <a:effectLst/>
                        <a:latin typeface="Calibri"/>
                        <a:ea typeface="SimSun"/>
                        <a:cs typeface="Times New Roman"/>
                      </a:endParaRPr>
                    </a:p>
                  </a:txBody>
                  <a:tcPr marL="68580" marR="68580" marT="0" marB="0"/>
                </a:tc>
              </a:tr>
              <a:tr h="0">
                <a:tc>
                  <a:txBody>
                    <a:bodyPr/>
                    <a:lstStyle/>
                    <a:p>
                      <a:pPr marL="0" marR="0" algn="ctr" rtl="0">
                        <a:lnSpc>
                          <a:spcPct val="115000"/>
                        </a:lnSpc>
                        <a:spcBef>
                          <a:spcPts val="0"/>
                        </a:spcBef>
                        <a:spcAft>
                          <a:spcPts val="0"/>
                        </a:spcAft>
                      </a:pPr>
                      <a:r>
                        <a:rPr lang="en-US" sz="2000" dirty="0">
                          <a:effectLst/>
                        </a:rPr>
                        <a:t>1</a:t>
                      </a:r>
                      <a:endParaRPr lang="en-US" sz="2000" dirty="0">
                        <a:effectLst/>
                        <a:latin typeface="Calibri"/>
                        <a:ea typeface="SimSun"/>
                        <a:cs typeface="Times New Roman"/>
                      </a:endParaRPr>
                    </a:p>
                  </a:txBody>
                  <a:tcPr marL="68580" marR="68580" marT="0" marB="0"/>
                </a:tc>
                <a:tc>
                  <a:txBody>
                    <a:bodyPr/>
                    <a:lstStyle/>
                    <a:p>
                      <a:pPr marL="0" marR="0" algn="ctr" rtl="0">
                        <a:lnSpc>
                          <a:spcPct val="115000"/>
                        </a:lnSpc>
                        <a:spcBef>
                          <a:spcPts val="300"/>
                        </a:spcBef>
                        <a:spcAft>
                          <a:spcPts val="300"/>
                        </a:spcAft>
                      </a:pPr>
                      <a:r>
                        <a:rPr lang="en-US" sz="2000">
                          <a:effectLst/>
                        </a:rPr>
                        <a:t>Un mundo radicalmente diferente en la plenitud de los tiempos</a:t>
                      </a:r>
                      <a:endParaRPr lang="en-US" sz="2000">
                        <a:effectLst/>
                        <a:latin typeface="Calibri"/>
                        <a:ea typeface="SimSun"/>
                        <a:cs typeface="Times New Roman"/>
                      </a:endParaRPr>
                    </a:p>
                  </a:txBody>
                  <a:tcPr marL="68580" marR="68580" marT="0" marB="0"/>
                </a:tc>
              </a:tr>
              <a:tr h="0">
                <a:tc>
                  <a:txBody>
                    <a:bodyPr/>
                    <a:lstStyle/>
                    <a:p>
                      <a:pPr marL="0" marR="0" algn="ctr" rtl="0">
                        <a:lnSpc>
                          <a:spcPct val="115000"/>
                        </a:lnSpc>
                        <a:spcBef>
                          <a:spcPts val="0"/>
                        </a:spcBef>
                        <a:spcAft>
                          <a:spcPts val="0"/>
                        </a:spcAft>
                      </a:pPr>
                      <a:r>
                        <a:rPr lang="en-US" sz="2000">
                          <a:effectLst/>
                        </a:rPr>
                        <a:t>2</a:t>
                      </a:r>
                      <a:endParaRPr lang="en-US" sz="2000">
                        <a:effectLst/>
                        <a:latin typeface="Calibri"/>
                        <a:ea typeface="SimSun"/>
                        <a:cs typeface="Times New Roman"/>
                      </a:endParaRPr>
                    </a:p>
                  </a:txBody>
                  <a:tcPr marL="68580" marR="68580" marT="0" marB="0"/>
                </a:tc>
                <a:tc>
                  <a:txBody>
                    <a:bodyPr/>
                    <a:lstStyle/>
                    <a:p>
                      <a:pPr marL="0" marR="0" algn="ctr" rtl="0">
                        <a:lnSpc>
                          <a:spcPct val="115000"/>
                        </a:lnSpc>
                        <a:spcBef>
                          <a:spcPts val="300"/>
                        </a:spcBef>
                        <a:spcAft>
                          <a:spcPts val="300"/>
                        </a:spcAft>
                      </a:pPr>
                      <a:r>
                        <a:rPr lang="en-US" sz="2000">
                          <a:effectLst/>
                        </a:rPr>
                        <a:t>Los 4 reinos de Daniel: Babilonia y Persia</a:t>
                      </a:r>
                    </a:p>
                    <a:p>
                      <a:pPr marL="0" marR="0" algn="ctr" rtl="0">
                        <a:lnSpc>
                          <a:spcPct val="115000"/>
                        </a:lnSpc>
                        <a:spcBef>
                          <a:spcPts val="300"/>
                        </a:spcBef>
                        <a:spcAft>
                          <a:spcPts val="300"/>
                        </a:spcAft>
                      </a:pPr>
                      <a:r>
                        <a:rPr lang="en-US" sz="2000">
                          <a:effectLst/>
                        </a:rPr>
                        <a:t> </a:t>
                      </a:r>
                      <a:endParaRPr lang="en-US" sz="2000">
                        <a:effectLst/>
                        <a:latin typeface="Calibri"/>
                        <a:ea typeface="SimSun"/>
                        <a:cs typeface="Times New Roman"/>
                      </a:endParaRPr>
                    </a:p>
                  </a:txBody>
                  <a:tcPr marL="68580" marR="68580" marT="0" marB="0"/>
                </a:tc>
              </a:tr>
              <a:tr h="227965">
                <a:tc>
                  <a:txBody>
                    <a:bodyPr/>
                    <a:lstStyle/>
                    <a:p>
                      <a:pPr marL="0" marR="0" algn="ctr" rtl="0">
                        <a:lnSpc>
                          <a:spcPct val="115000"/>
                        </a:lnSpc>
                        <a:spcBef>
                          <a:spcPts val="0"/>
                        </a:spcBef>
                        <a:spcAft>
                          <a:spcPts val="0"/>
                        </a:spcAft>
                      </a:pPr>
                      <a:r>
                        <a:rPr lang="en-US" sz="2000">
                          <a:effectLst/>
                        </a:rPr>
                        <a:t>3</a:t>
                      </a:r>
                      <a:endParaRPr lang="en-US" sz="2000">
                        <a:effectLst/>
                        <a:latin typeface="Calibri"/>
                        <a:ea typeface="SimSun"/>
                        <a:cs typeface="Times New Roman"/>
                      </a:endParaRPr>
                    </a:p>
                  </a:txBody>
                  <a:tcPr marL="68580" marR="68580" marT="0" marB="0"/>
                </a:tc>
                <a:tc>
                  <a:txBody>
                    <a:bodyPr/>
                    <a:lstStyle/>
                    <a:p>
                      <a:pPr marL="0" marR="0" algn="ctr" rtl="0">
                        <a:lnSpc>
                          <a:spcPct val="115000"/>
                        </a:lnSpc>
                        <a:spcBef>
                          <a:spcPts val="300"/>
                        </a:spcBef>
                        <a:spcAft>
                          <a:spcPts val="300"/>
                        </a:spcAft>
                      </a:pPr>
                      <a:r>
                        <a:rPr lang="en-US" sz="2000" dirty="0">
                          <a:effectLst/>
                        </a:rPr>
                        <a:t>Los 4 </a:t>
                      </a:r>
                      <a:r>
                        <a:rPr lang="en-US" sz="2000" dirty="0" err="1">
                          <a:effectLst/>
                        </a:rPr>
                        <a:t>reinos</a:t>
                      </a:r>
                      <a:r>
                        <a:rPr lang="en-US" sz="2000" dirty="0">
                          <a:effectLst/>
                        </a:rPr>
                        <a:t> de Daniel - La </a:t>
                      </a:r>
                      <a:r>
                        <a:rPr lang="en-US" sz="2000" dirty="0" err="1">
                          <a:effectLst/>
                        </a:rPr>
                        <a:t>vida</a:t>
                      </a:r>
                      <a:r>
                        <a:rPr lang="en-US" sz="2000" dirty="0">
                          <a:effectLst/>
                        </a:rPr>
                        <a:t> </a:t>
                      </a:r>
                      <a:r>
                        <a:rPr lang="en-US" sz="2000" dirty="0" err="1">
                          <a:effectLst/>
                        </a:rPr>
                        <a:t>bajo</a:t>
                      </a:r>
                      <a:r>
                        <a:rPr lang="en-US" sz="2000" dirty="0">
                          <a:effectLst/>
                        </a:rPr>
                        <a:t> </a:t>
                      </a:r>
                      <a:r>
                        <a:rPr lang="en-US" sz="2000" dirty="0" err="1">
                          <a:effectLst/>
                        </a:rPr>
                        <a:t>los</a:t>
                      </a:r>
                      <a:r>
                        <a:rPr lang="en-US" sz="2000" dirty="0">
                          <a:effectLst/>
                        </a:rPr>
                        <a:t> </a:t>
                      </a:r>
                      <a:r>
                        <a:rPr lang="en-US" sz="2000" dirty="0" err="1">
                          <a:effectLst/>
                        </a:rPr>
                        <a:t>persas</a:t>
                      </a:r>
                      <a:endParaRPr lang="en-US" sz="2000" dirty="0">
                        <a:effectLst/>
                        <a:latin typeface="Calibri"/>
                        <a:ea typeface="SimSun"/>
                        <a:cs typeface="Times New Roman"/>
                      </a:endParaRPr>
                    </a:p>
                  </a:txBody>
                  <a:tcPr marL="68580" marR="68580" marT="0" marB="0"/>
                </a:tc>
              </a:tr>
              <a:tr h="0">
                <a:tc>
                  <a:txBody>
                    <a:bodyPr/>
                    <a:lstStyle/>
                    <a:p>
                      <a:pPr marL="0" marR="0" algn="ctr" rtl="0">
                        <a:lnSpc>
                          <a:spcPct val="115000"/>
                        </a:lnSpc>
                        <a:spcBef>
                          <a:spcPts val="0"/>
                        </a:spcBef>
                        <a:spcAft>
                          <a:spcPts val="0"/>
                        </a:spcAft>
                      </a:pPr>
                      <a:r>
                        <a:rPr lang="en-US" sz="2000">
                          <a:effectLst/>
                        </a:rPr>
                        <a:t>4</a:t>
                      </a:r>
                      <a:endParaRPr lang="en-US" sz="2000">
                        <a:effectLst/>
                        <a:latin typeface="Calibri"/>
                        <a:ea typeface="SimSun"/>
                        <a:cs typeface="Times New Roman"/>
                      </a:endParaRPr>
                    </a:p>
                  </a:txBody>
                  <a:tcPr marL="68580" marR="68580" marT="0" marB="0"/>
                </a:tc>
                <a:tc>
                  <a:txBody>
                    <a:bodyPr/>
                    <a:lstStyle/>
                    <a:p>
                      <a:pPr marL="0" marR="0" algn="ctr" rtl="0">
                        <a:lnSpc>
                          <a:spcPct val="115000"/>
                        </a:lnSpc>
                        <a:spcBef>
                          <a:spcPts val="300"/>
                        </a:spcBef>
                        <a:spcAft>
                          <a:spcPts val="300"/>
                        </a:spcAft>
                      </a:pPr>
                      <a:r>
                        <a:rPr lang="en-US" sz="2000" dirty="0">
                          <a:effectLst/>
                        </a:rPr>
                        <a:t>Los 4 </a:t>
                      </a:r>
                      <a:r>
                        <a:rPr lang="en-US" sz="2000" dirty="0" err="1">
                          <a:effectLst/>
                        </a:rPr>
                        <a:t>reinos</a:t>
                      </a:r>
                      <a:r>
                        <a:rPr lang="en-US" sz="2000" dirty="0">
                          <a:effectLst/>
                        </a:rPr>
                        <a:t> de Daniel: </a:t>
                      </a:r>
                      <a:r>
                        <a:rPr lang="en-US" sz="2000" dirty="0" err="1">
                          <a:effectLst/>
                        </a:rPr>
                        <a:t>griego</a:t>
                      </a:r>
                      <a:r>
                        <a:rPr lang="en-US" sz="2000" dirty="0">
                          <a:effectLst/>
                        </a:rPr>
                        <a:t> / Alejandro </a:t>
                      </a:r>
                      <a:r>
                        <a:rPr lang="en-US" sz="2000" dirty="0" err="1">
                          <a:effectLst/>
                        </a:rPr>
                        <a:t>Magno</a:t>
                      </a:r>
                      <a:r>
                        <a:rPr lang="en-US" sz="2000" dirty="0">
                          <a:effectLst/>
                        </a:rPr>
                        <a:t> y </a:t>
                      </a:r>
                      <a:r>
                        <a:rPr lang="en-US" sz="2000" dirty="0" smtClean="0">
                          <a:effectLst/>
                        </a:rPr>
                        <a:t>la </a:t>
                      </a:r>
                      <a:r>
                        <a:rPr lang="en-US" sz="2000" dirty="0" err="1" smtClean="0">
                          <a:effectLst/>
                        </a:rPr>
                        <a:t>helenización</a:t>
                      </a:r>
                      <a:r>
                        <a:rPr lang="en-US" sz="2000" dirty="0" smtClean="0">
                          <a:effectLst/>
                        </a:rPr>
                        <a:t> </a:t>
                      </a:r>
                      <a:r>
                        <a:rPr lang="en-US" sz="2000" dirty="0">
                          <a:effectLst/>
                        </a:rPr>
                        <a:t>del </a:t>
                      </a:r>
                      <a:r>
                        <a:rPr lang="en-US" sz="2000" dirty="0" err="1">
                          <a:effectLst/>
                        </a:rPr>
                        <a:t>mundo</a:t>
                      </a:r>
                      <a:endParaRPr lang="en-US" sz="2000" dirty="0">
                        <a:effectLst/>
                        <a:latin typeface="Calibri"/>
                        <a:ea typeface="SimSun"/>
                        <a:cs typeface="Times New Roman"/>
                      </a:endParaRPr>
                    </a:p>
                  </a:txBody>
                  <a:tcPr marL="68580" marR="68580" marT="0" marB="0"/>
                </a:tc>
              </a:tr>
              <a:tr h="0">
                <a:tc>
                  <a:txBody>
                    <a:bodyPr/>
                    <a:lstStyle/>
                    <a:p>
                      <a:pPr marL="0" marR="0" algn="ctr" rtl="0">
                        <a:lnSpc>
                          <a:spcPct val="115000"/>
                        </a:lnSpc>
                        <a:spcBef>
                          <a:spcPts val="0"/>
                        </a:spcBef>
                        <a:spcAft>
                          <a:spcPts val="0"/>
                        </a:spcAft>
                      </a:pPr>
                      <a:r>
                        <a:rPr lang="en-US" sz="2000">
                          <a:effectLst/>
                        </a:rPr>
                        <a:t>5</a:t>
                      </a:r>
                      <a:endParaRPr lang="en-US" sz="2000">
                        <a:effectLst/>
                        <a:latin typeface="Calibri"/>
                        <a:ea typeface="SimSun"/>
                        <a:cs typeface="Times New Roman"/>
                      </a:endParaRPr>
                    </a:p>
                  </a:txBody>
                  <a:tcPr marL="68580" marR="68580" marT="0" marB="0"/>
                </a:tc>
                <a:tc>
                  <a:txBody>
                    <a:bodyPr/>
                    <a:lstStyle/>
                    <a:p>
                      <a:pPr marL="0" marR="0" algn="ctr" rtl="0">
                        <a:lnSpc>
                          <a:spcPct val="115000"/>
                        </a:lnSpc>
                        <a:spcBef>
                          <a:spcPts val="300"/>
                        </a:spcBef>
                        <a:spcAft>
                          <a:spcPts val="300"/>
                        </a:spcAft>
                      </a:pPr>
                      <a:r>
                        <a:rPr lang="en-US" sz="2000" dirty="0">
                          <a:effectLst/>
                        </a:rPr>
                        <a:t>Norte y sur </a:t>
                      </a:r>
                      <a:r>
                        <a:rPr lang="en-US" sz="2000" dirty="0" err="1" smtClean="0">
                          <a:effectLst/>
                        </a:rPr>
                        <a:t>en</a:t>
                      </a:r>
                      <a:r>
                        <a:rPr lang="en-US" sz="2000" dirty="0" smtClean="0">
                          <a:effectLst/>
                        </a:rPr>
                        <a:t> </a:t>
                      </a:r>
                      <a:r>
                        <a:rPr lang="en-US" sz="2000" dirty="0">
                          <a:effectLst/>
                        </a:rPr>
                        <a:t>Daniel: </a:t>
                      </a:r>
                      <a:r>
                        <a:rPr lang="en-US" sz="2000" dirty="0" err="1">
                          <a:effectLst/>
                        </a:rPr>
                        <a:t>Ptolomeos</a:t>
                      </a:r>
                      <a:r>
                        <a:rPr lang="en-US" sz="2000" dirty="0">
                          <a:effectLst/>
                        </a:rPr>
                        <a:t> y </a:t>
                      </a:r>
                      <a:r>
                        <a:rPr lang="en-US" sz="2000" dirty="0" err="1">
                          <a:effectLst/>
                        </a:rPr>
                        <a:t>seléucidas</a:t>
                      </a:r>
                      <a:endParaRPr lang="en-US" sz="2000" dirty="0">
                        <a:effectLst/>
                        <a:latin typeface="Calibri"/>
                        <a:ea typeface="SimSun"/>
                        <a:cs typeface="Times New Roman"/>
                      </a:endParaRPr>
                    </a:p>
                  </a:txBody>
                  <a:tcPr marL="68580" marR="68580" marT="0" marB="0"/>
                </a:tc>
              </a:tr>
              <a:tr h="0">
                <a:tc>
                  <a:txBody>
                    <a:bodyPr/>
                    <a:lstStyle/>
                    <a:p>
                      <a:pPr marL="0" marR="0" algn="ctr" rtl="0">
                        <a:lnSpc>
                          <a:spcPct val="115000"/>
                        </a:lnSpc>
                        <a:spcBef>
                          <a:spcPts val="0"/>
                        </a:spcBef>
                        <a:spcAft>
                          <a:spcPts val="0"/>
                        </a:spcAft>
                      </a:pPr>
                      <a:r>
                        <a:rPr lang="en-US" sz="2000">
                          <a:effectLst/>
                        </a:rPr>
                        <a:t>6</a:t>
                      </a:r>
                      <a:endParaRPr lang="en-US" sz="2000">
                        <a:effectLst/>
                        <a:latin typeface="Calibri"/>
                        <a:ea typeface="SimSun"/>
                        <a:cs typeface="Times New Roman"/>
                      </a:endParaRPr>
                    </a:p>
                  </a:txBody>
                  <a:tcPr marL="68580" marR="68580" marT="0" marB="0"/>
                </a:tc>
                <a:tc>
                  <a:txBody>
                    <a:bodyPr/>
                    <a:lstStyle/>
                    <a:p>
                      <a:pPr marL="0" marR="0" algn="ctr" rtl="0">
                        <a:lnSpc>
                          <a:spcPct val="115000"/>
                        </a:lnSpc>
                        <a:spcBef>
                          <a:spcPts val="300"/>
                        </a:spcBef>
                        <a:spcAft>
                          <a:spcPts val="300"/>
                        </a:spcAft>
                      </a:pPr>
                      <a:r>
                        <a:rPr lang="en-US" sz="2000" dirty="0" err="1">
                          <a:effectLst/>
                        </a:rPr>
                        <a:t>Antíoco</a:t>
                      </a:r>
                      <a:r>
                        <a:rPr lang="en-US" sz="2000" dirty="0">
                          <a:effectLst/>
                        </a:rPr>
                        <a:t> IV </a:t>
                      </a:r>
                      <a:r>
                        <a:rPr lang="en-US" sz="2000" dirty="0" err="1">
                          <a:effectLst/>
                        </a:rPr>
                        <a:t>Epífanes</a:t>
                      </a:r>
                      <a:endParaRPr lang="en-US" sz="2000" dirty="0">
                        <a:effectLst/>
                        <a:latin typeface="Calibri"/>
                        <a:ea typeface="SimSun"/>
                        <a:cs typeface="Times New Roman"/>
                      </a:endParaRPr>
                    </a:p>
                  </a:txBody>
                  <a:tcPr marL="68580" marR="68580" marT="0" marB="0"/>
                </a:tc>
              </a:tr>
              <a:tr h="0">
                <a:tc>
                  <a:txBody>
                    <a:bodyPr/>
                    <a:lstStyle/>
                    <a:p>
                      <a:pPr marL="0" marR="0" algn="ctr" rtl="0">
                        <a:lnSpc>
                          <a:spcPct val="115000"/>
                        </a:lnSpc>
                        <a:spcBef>
                          <a:spcPts val="0"/>
                        </a:spcBef>
                        <a:spcAft>
                          <a:spcPts val="0"/>
                        </a:spcAft>
                      </a:pPr>
                      <a:r>
                        <a:rPr lang="en-US" sz="2000">
                          <a:effectLst/>
                        </a:rPr>
                        <a:t>7</a:t>
                      </a:r>
                      <a:endParaRPr lang="en-US" sz="2000">
                        <a:effectLst/>
                        <a:latin typeface="Calibri"/>
                        <a:ea typeface="SimSun"/>
                        <a:cs typeface="Times New Roman"/>
                      </a:endParaRPr>
                    </a:p>
                  </a:txBody>
                  <a:tcPr marL="68580" marR="68580" marT="0" marB="0"/>
                </a:tc>
                <a:tc>
                  <a:txBody>
                    <a:bodyPr/>
                    <a:lstStyle/>
                    <a:p>
                      <a:pPr marL="0" marR="0" algn="ctr" rtl="0">
                        <a:lnSpc>
                          <a:spcPct val="115000"/>
                        </a:lnSpc>
                        <a:spcBef>
                          <a:spcPts val="300"/>
                        </a:spcBef>
                        <a:spcAft>
                          <a:spcPts val="300"/>
                        </a:spcAft>
                      </a:pPr>
                      <a:r>
                        <a:rPr lang="en-US" sz="2000" dirty="0" smtClean="0">
                          <a:effectLst/>
                        </a:rPr>
                        <a:t>Los </a:t>
                      </a:r>
                      <a:r>
                        <a:rPr lang="en-US" sz="2000" dirty="0" err="1">
                          <a:effectLst/>
                        </a:rPr>
                        <a:t>macabeos</a:t>
                      </a:r>
                      <a:endParaRPr lang="en-US" sz="2000" dirty="0">
                        <a:effectLst/>
                        <a:latin typeface="Calibri"/>
                        <a:ea typeface="SimSun"/>
                        <a:cs typeface="Times New Roman"/>
                      </a:endParaRPr>
                    </a:p>
                  </a:txBody>
                  <a:tcPr marL="68580" marR="68580" marT="0" marB="0"/>
                </a:tc>
              </a:tr>
              <a:tr h="0">
                <a:tc>
                  <a:txBody>
                    <a:bodyPr/>
                    <a:lstStyle/>
                    <a:p>
                      <a:pPr marL="0" marR="0" algn="ctr" rtl="0">
                        <a:lnSpc>
                          <a:spcPct val="115000"/>
                        </a:lnSpc>
                        <a:spcBef>
                          <a:spcPts val="0"/>
                        </a:spcBef>
                        <a:spcAft>
                          <a:spcPts val="0"/>
                        </a:spcAft>
                      </a:pPr>
                      <a:r>
                        <a:rPr lang="en-US" sz="2000">
                          <a:effectLst/>
                        </a:rPr>
                        <a:t>8</a:t>
                      </a:r>
                      <a:endParaRPr lang="en-US" sz="2000">
                        <a:effectLst/>
                        <a:latin typeface="Calibri"/>
                        <a:ea typeface="SimSun"/>
                        <a:cs typeface="Times New Roman"/>
                      </a:endParaRPr>
                    </a:p>
                  </a:txBody>
                  <a:tcPr marL="68580" marR="68580" marT="0" marB="0"/>
                </a:tc>
                <a:tc>
                  <a:txBody>
                    <a:bodyPr/>
                    <a:lstStyle/>
                    <a:p>
                      <a:pPr marL="0" marR="0" algn="ctr" rtl="0">
                        <a:lnSpc>
                          <a:spcPct val="115000"/>
                        </a:lnSpc>
                        <a:spcBef>
                          <a:spcPts val="300"/>
                        </a:spcBef>
                        <a:spcAft>
                          <a:spcPts val="300"/>
                        </a:spcAft>
                      </a:pPr>
                      <a:r>
                        <a:rPr lang="en-US" sz="2000" dirty="0">
                          <a:effectLst/>
                        </a:rPr>
                        <a:t>Los 4 </a:t>
                      </a:r>
                      <a:r>
                        <a:rPr lang="en-US" sz="2000" dirty="0" err="1" smtClean="0">
                          <a:effectLst/>
                        </a:rPr>
                        <a:t>reinos</a:t>
                      </a:r>
                      <a:r>
                        <a:rPr lang="en-US" sz="2000" dirty="0" smtClean="0">
                          <a:effectLst/>
                        </a:rPr>
                        <a:t> </a:t>
                      </a:r>
                      <a:r>
                        <a:rPr lang="en-US" sz="2000" dirty="0">
                          <a:effectLst/>
                        </a:rPr>
                        <a:t>de Daniel – </a:t>
                      </a:r>
                      <a:r>
                        <a:rPr lang="en-US" sz="2000" dirty="0" smtClean="0">
                          <a:effectLst/>
                        </a:rPr>
                        <a:t>el </a:t>
                      </a:r>
                      <a:r>
                        <a:rPr lang="en-US" sz="2000" dirty="0" err="1" smtClean="0">
                          <a:effectLst/>
                        </a:rPr>
                        <a:t>hierro</a:t>
                      </a:r>
                      <a:r>
                        <a:rPr lang="en-US" sz="2000" baseline="0" dirty="0" smtClean="0">
                          <a:effectLst/>
                        </a:rPr>
                        <a:t> </a:t>
                      </a:r>
                      <a:r>
                        <a:rPr lang="en-US" sz="2000" baseline="0" dirty="0" err="1" smtClean="0">
                          <a:effectLst/>
                        </a:rPr>
                        <a:t>romano</a:t>
                      </a:r>
                      <a:endParaRPr lang="en-US" sz="2000" dirty="0">
                        <a:effectLst/>
                        <a:latin typeface="Calibri"/>
                        <a:ea typeface="SimSun"/>
                        <a:cs typeface="Times New Roman"/>
                      </a:endParaRPr>
                    </a:p>
                  </a:txBody>
                  <a:tcPr marL="68580" marR="68580" marT="0" marB="0"/>
                </a:tc>
              </a:tr>
              <a:tr h="0">
                <a:tc>
                  <a:txBody>
                    <a:bodyPr/>
                    <a:lstStyle/>
                    <a:p>
                      <a:pPr marL="0" marR="0" algn="ctr" rtl="0">
                        <a:lnSpc>
                          <a:spcPct val="115000"/>
                        </a:lnSpc>
                        <a:spcBef>
                          <a:spcPts val="0"/>
                        </a:spcBef>
                        <a:spcAft>
                          <a:spcPts val="0"/>
                        </a:spcAft>
                      </a:pPr>
                      <a:r>
                        <a:rPr lang="en-US" sz="2000">
                          <a:effectLst/>
                        </a:rPr>
                        <a:t>9</a:t>
                      </a:r>
                      <a:endParaRPr lang="en-US" sz="2000">
                        <a:effectLst/>
                        <a:latin typeface="Calibri"/>
                        <a:ea typeface="SimSun"/>
                        <a:cs typeface="Times New Roman"/>
                      </a:endParaRPr>
                    </a:p>
                  </a:txBody>
                  <a:tcPr marL="68580" marR="68580" marT="0" marB="0"/>
                </a:tc>
                <a:tc>
                  <a:txBody>
                    <a:bodyPr/>
                    <a:lstStyle/>
                    <a:p>
                      <a:pPr marL="0" marR="0" algn="ctr" rtl="0">
                        <a:lnSpc>
                          <a:spcPct val="115000"/>
                        </a:lnSpc>
                        <a:spcBef>
                          <a:spcPts val="300"/>
                        </a:spcBef>
                        <a:spcAft>
                          <a:spcPts val="300"/>
                        </a:spcAft>
                      </a:pPr>
                      <a:r>
                        <a:rPr lang="en-US" sz="2000" dirty="0" smtClean="0">
                          <a:effectLst/>
                        </a:rPr>
                        <a:t>El </a:t>
                      </a:r>
                      <a:r>
                        <a:rPr lang="en-US" sz="2000" dirty="0" err="1" smtClean="0">
                          <a:effectLst/>
                        </a:rPr>
                        <a:t>gobierno</a:t>
                      </a:r>
                      <a:r>
                        <a:rPr lang="en-US" sz="2000" dirty="0" smtClean="0">
                          <a:effectLst/>
                        </a:rPr>
                        <a:t> </a:t>
                      </a:r>
                      <a:r>
                        <a:rPr lang="en-US" sz="2000" dirty="0">
                          <a:effectLst/>
                        </a:rPr>
                        <a:t>y </a:t>
                      </a:r>
                      <a:r>
                        <a:rPr lang="en-US" sz="2000" dirty="0" smtClean="0">
                          <a:effectLst/>
                        </a:rPr>
                        <a:t>la </a:t>
                      </a:r>
                      <a:r>
                        <a:rPr lang="en-US" sz="2000" dirty="0" err="1" smtClean="0">
                          <a:effectLst/>
                        </a:rPr>
                        <a:t>justicia</a:t>
                      </a:r>
                      <a:r>
                        <a:rPr lang="en-US" sz="2000" dirty="0" smtClean="0">
                          <a:effectLst/>
                        </a:rPr>
                        <a:t> </a:t>
                      </a:r>
                      <a:r>
                        <a:rPr lang="en-US" sz="2000" dirty="0" err="1">
                          <a:effectLst/>
                        </a:rPr>
                        <a:t>romanos</a:t>
                      </a:r>
                      <a:endParaRPr lang="en-US" sz="2000" dirty="0">
                        <a:effectLst/>
                        <a:latin typeface="Calibri"/>
                        <a:ea typeface="SimSun"/>
                        <a:cs typeface="Times New Roman"/>
                      </a:endParaRPr>
                    </a:p>
                  </a:txBody>
                  <a:tcPr marL="68580" marR="68580" marT="0" marB="0"/>
                </a:tc>
              </a:tr>
              <a:tr h="0">
                <a:tc>
                  <a:txBody>
                    <a:bodyPr/>
                    <a:lstStyle/>
                    <a:p>
                      <a:pPr marL="0" marR="0" algn="ctr" rtl="0">
                        <a:lnSpc>
                          <a:spcPct val="115000"/>
                        </a:lnSpc>
                        <a:spcBef>
                          <a:spcPts val="0"/>
                        </a:spcBef>
                        <a:spcAft>
                          <a:spcPts val="0"/>
                        </a:spcAft>
                      </a:pPr>
                      <a:r>
                        <a:rPr lang="en-US" sz="2000">
                          <a:effectLst/>
                        </a:rPr>
                        <a:t>10</a:t>
                      </a:r>
                      <a:endParaRPr lang="en-US" sz="2000">
                        <a:effectLst/>
                        <a:latin typeface="Calibri"/>
                        <a:ea typeface="SimSun"/>
                        <a:cs typeface="Times New Roman"/>
                      </a:endParaRPr>
                    </a:p>
                  </a:txBody>
                  <a:tcPr marL="68580" marR="68580" marT="0" marB="0"/>
                </a:tc>
                <a:tc>
                  <a:txBody>
                    <a:bodyPr/>
                    <a:lstStyle/>
                    <a:p>
                      <a:pPr marL="0" marR="0" algn="ctr" rtl="0">
                        <a:lnSpc>
                          <a:spcPct val="115000"/>
                        </a:lnSpc>
                        <a:spcBef>
                          <a:spcPts val="300"/>
                        </a:spcBef>
                        <a:spcAft>
                          <a:spcPts val="300"/>
                        </a:spcAft>
                      </a:pPr>
                      <a:r>
                        <a:rPr lang="en-US" sz="2000" dirty="0" smtClean="0">
                          <a:effectLst/>
                        </a:rPr>
                        <a:t>Las </a:t>
                      </a:r>
                      <a:r>
                        <a:rPr lang="en-US" sz="2000" dirty="0" err="1" smtClean="0">
                          <a:effectLst/>
                        </a:rPr>
                        <a:t>vías</a:t>
                      </a:r>
                      <a:r>
                        <a:rPr lang="en-US" sz="2000" dirty="0" smtClean="0">
                          <a:effectLst/>
                        </a:rPr>
                        <a:t> y </a:t>
                      </a:r>
                      <a:r>
                        <a:rPr lang="en-US" sz="2000" dirty="0" err="1" smtClean="0">
                          <a:effectLst/>
                        </a:rPr>
                        <a:t>navegación</a:t>
                      </a:r>
                      <a:r>
                        <a:rPr lang="en-US" sz="2000" dirty="0" smtClean="0">
                          <a:effectLst/>
                        </a:rPr>
                        <a:t> </a:t>
                      </a:r>
                      <a:r>
                        <a:rPr lang="en-US" sz="2000" dirty="0" err="1" smtClean="0">
                          <a:effectLst/>
                        </a:rPr>
                        <a:t>romanas</a:t>
                      </a:r>
                      <a:endParaRPr lang="en-US" sz="2000" dirty="0">
                        <a:effectLst/>
                        <a:latin typeface="Calibri"/>
                        <a:ea typeface="SimSun"/>
                        <a:cs typeface="Times New Roman"/>
                      </a:endParaRPr>
                    </a:p>
                  </a:txBody>
                  <a:tcPr marL="68580" marR="68580" marT="0" marB="0"/>
                </a:tc>
              </a:tr>
              <a:tr h="0">
                <a:tc>
                  <a:txBody>
                    <a:bodyPr/>
                    <a:lstStyle/>
                    <a:p>
                      <a:pPr marL="0" marR="0" algn="ctr" rtl="0">
                        <a:lnSpc>
                          <a:spcPct val="115000"/>
                        </a:lnSpc>
                        <a:spcBef>
                          <a:spcPts val="0"/>
                        </a:spcBef>
                        <a:spcAft>
                          <a:spcPts val="0"/>
                        </a:spcAft>
                      </a:pPr>
                      <a:r>
                        <a:rPr lang="en-US" sz="2000" dirty="0">
                          <a:effectLst/>
                        </a:rPr>
                        <a:t>11</a:t>
                      </a:r>
                      <a:endParaRPr lang="en-US" sz="2000" dirty="0">
                        <a:effectLst/>
                        <a:latin typeface="Calibri"/>
                        <a:ea typeface="SimSun"/>
                        <a:cs typeface="Times New Roman"/>
                      </a:endParaRPr>
                    </a:p>
                  </a:txBody>
                  <a:tcPr marL="68580" marR="68580" marT="0" marB="0"/>
                </a:tc>
                <a:tc>
                  <a:txBody>
                    <a:bodyPr/>
                    <a:lstStyle/>
                    <a:p>
                      <a:pPr marL="0" marR="0" algn="ctr" rtl="0">
                        <a:lnSpc>
                          <a:spcPct val="115000"/>
                        </a:lnSpc>
                        <a:spcBef>
                          <a:spcPts val="300"/>
                        </a:spcBef>
                        <a:spcAft>
                          <a:spcPts val="300"/>
                        </a:spcAft>
                      </a:pPr>
                      <a:r>
                        <a:rPr lang="en-US" sz="2000" dirty="0" smtClean="0">
                          <a:effectLst/>
                        </a:rPr>
                        <a:t>La</a:t>
                      </a:r>
                      <a:r>
                        <a:rPr lang="en-US" sz="2000" baseline="0" dirty="0" smtClean="0">
                          <a:effectLst/>
                        </a:rPr>
                        <a:t> </a:t>
                      </a:r>
                      <a:r>
                        <a:rPr lang="en-US" sz="2000" baseline="0" dirty="0" err="1" smtClean="0">
                          <a:effectLst/>
                        </a:rPr>
                        <a:t>r</a:t>
                      </a:r>
                      <a:r>
                        <a:rPr lang="en-US" sz="2000" dirty="0" err="1" smtClean="0">
                          <a:effectLst/>
                        </a:rPr>
                        <a:t>eacción</a:t>
                      </a:r>
                      <a:r>
                        <a:rPr lang="en-US" sz="2000" dirty="0" smtClean="0">
                          <a:effectLst/>
                        </a:rPr>
                        <a:t> </a:t>
                      </a:r>
                      <a:r>
                        <a:rPr lang="en-US" sz="2000" dirty="0" err="1">
                          <a:effectLst/>
                        </a:rPr>
                        <a:t>j</a:t>
                      </a:r>
                      <a:r>
                        <a:rPr lang="en-US" sz="2000" dirty="0" err="1" smtClean="0">
                          <a:effectLst/>
                        </a:rPr>
                        <a:t>udía</a:t>
                      </a:r>
                      <a:r>
                        <a:rPr lang="en-US" sz="2000" dirty="0" smtClean="0">
                          <a:effectLst/>
                        </a:rPr>
                        <a:t> </a:t>
                      </a:r>
                      <a:r>
                        <a:rPr lang="en-US" sz="2000" dirty="0">
                          <a:effectLst/>
                        </a:rPr>
                        <a:t>– </a:t>
                      </a:r>
                      <a:r>
                        <a:rPr lang="en-US" sz="2000" dirty="0" smtClean="0">
                          <a:effectLst/>
                        </a:rPr>
                        <a:t>El </a:t>
                      </a:r>
                      <a:r>
                        <a:rPr lang="en-US" sz="2000" dirty="0" err="1" smtClean="0">
                          <a:effectLst/>
                        </a:rPr>
                        <a:t>surgimiento</a:t>
                      </a:r>
                      <a:r>
                        <a:rPr lang="en-US" sz="2000" dirty="0" smtClean="0">
                          <a:effectLst/>
                        </a:rPr>
                        <a:t> </a:t>
                      </a:r>
                      <a:r>
                        <a:rPr lang="en-US" sz="2000" dirty="0">
                          <a:effectLst/>
                        </a:rPr>
                        <a:t>de las </a:t>
                      </a:r>
                      <a:r>
                        <a:rPr lang="en-US" sz="2000" dirty="0" err="1" smtClean="0">
                          <a:effectLst/>
                        </a:rPr>
                        <a:t>sectas</a:t>
                      </a:r>
                      <a:endParaRPr lang="en-US" sz="2000" dirty="0">
                        <a:effectLst/>
                        <a:latin typeface="Calibri"/>
                        <a:ea typeface="SimSun"/>
                        <a:cs typeface="Times New Roman"/>
                      </a:endParaRPr>
                    </a:p>
                  </a:txBody>
                  <a:tcPr marL="68580" marR="68580" marT="0" marB="0"/>
                </a:tc>
              </a:tr>
              <a:tr h="0">
                <a:tc>
                  <a:txBody>
                    <a:bodyPr/>
                    <a:lstStyle/>
                    <a:p>
                      <a:pPr marL="0" marR="0" algn="ctr" rtl="0">
                        <a:lnSpc>
                          <a:spcPct val="115000"/>
                        </a:lnSpc>
                        <a:spcBef>
                          <a:spcPts val="0"/>
                        </a:spcBef>
                        <a:spcAft>
                          <a:spcPts val="0"/>
                        </a:spcAft>
                      </a:pPr>
                      <a:r>
                        <a:rPr lang="en-US" sz="2000">
                          <a:effectLst/>
                        </a:rPr>
                        <a:t>12</a:t>
                      </a:r>
                      <a:endParaRPr lang="en-US" sz="2000">
                        <a:effectLst/>
                        <a:latin typeface="Calibri"/>
                        <a:ea typeface="SimSun"/>
                        <a:cs typeface="Times New Roman"/>
                      </a:endParaRPr>
                    </a:p>
                  </a:txBody>
                  <a:tcPr marL="68580" marR="68580" marT="0" marB="0"/>
                </a:tc>
                <a:tc>
                  <a:txBody>
                    <a:bodyPr/>
                    <a:lstStyle/>
                    <a:p>
                      <a:pPr marL="0" marR="0" algn="ctr" rtl="0">
                        <a:lnSpc>
                          <a:spcPct val="115000"/>
                        </a:lnSpc>
                        <a:spcBef>
                          <a:spcPts val="300"/>
                        </a:spcBef>
                        <a:spcAft>
                          <a:spcPts val="300"/>
                        </a:spcAft>
                      </a:pPr>
                      <a:r>
                        <a:rPr lang="en-US" sz="2000" dirty="0">
                          <a:effectLst/>
                        </a:rPr>
                        <a:t>La </a:t>
                      </a:r>
                      <a:r>
                        <a:rPr lang="en-US" sz="2000" dirty="0" err="1">
                          <a:effectLst/>
                        </a:rPr>
                        <a:t>familia</a:t>
                      </a:r>
                      <a:r>
                        <a:rPr lang="en-US" sz="2000" dirty="0">
                          <a:effectLst/>
                        </a:rPr>
                        <a:t> de </a:t>
                      </a:r>
                      <a:r>
                        <a:rPr lang="en-US" sz="2000" dirty="0" err="1">
                          <a:effectLst/>
                        </a:rPr>
                        <a:t>Herodes</a:t>
                      </a:r>
                      <a:endParaRPr lang="en-US" sz="2000" dirty="0">
                        <a:effectLst/>
                        <a:latin typeface="Calibri"/>
                        <a:ea typeface="SimSun"/>
                        <a:cs typeface="Times New Roman"/>
                      </a:endParaRPr>
                    </a:p>
                  </a:txBody>
                  <a:tcPr marL="68580" marR="68580" marT="0" marB="0"/>
                </a:tc>
              </a:tr>
              <a:tr h="0">
                <a:tc>
                  <a:txBody>
                    <a:bodyPr/>
                    <a:lstStyle/>
                    <a:p>
                      <a:pPr marL="0" marR="0" algn="ctr" rtl="0">
                        <a:lnSpc>
                          <a:spcPct val="115000"/>
                        </a:lnSpc>
                        <a:spcBef>
                          <a:spcPts val="0"/>
                        </a:spcBef>
                        <a:spcAft>
                          <a:spcPts val="0"/>
                        </a:spcAft>
                      </a:pPr>
                      <a:r>
                        <a:rPr lang="en-US" sz="2000">
                          <a:effectLst/>
                        </a:rPr>
                        <a:t>13</a:t>
                      </a:r>
                      <a:endParaRPr lang="en-US" sz="2000">
                        <a:effectLst/>
                        <a:latin typeface="Calibri"/>
                        <a:ea typeface="SimSun"/>
                        <a:cs typeface="Times New Roman"/>
                      </a:endParaRPr>
                    </a:p>
                  </a:txBody>
                  <a:tcPr marL="68580" marR="68580" marT="0" marB="0"/>
                </a:tc>
                <a:tc>
                  <a:txBody>
                    <a:bodyPr/>
                    <a:lstStyle/>
                    <a:p>
                      <a:pPr marL="0" marR="0" algn="ctr" rtl="0">
                        <a:lnSpc>
                          <a:spcPct val="115000"/>
                        </a:lnSpc>
                        <a:spcBef>
                          <a:spcPts val="300"/>
                        </a:spcBef>
                        <a:spcAft>
                          <a:spcPts val="300"/>
                        </a:spcAft>
                      </a:pPr>
                      <a:r>
                        <a:rPr lang="en-US" sz="2000" dirty="0">
                          <a:effectLst/>
                        </a:rPr>
                        <a:t>La plenitud de los </a:t>
                      </a:r>
                      <a:r>
                        <a:rPr lang="en-US" sz="2000" dirty="0" err="1">
                          <a:effectLst/>
                        </a:rPr>
                        <a:t>tiempos</a:t>
                      </a:r>
                      <a:r>
                        <a:rPr lang="en-US" sz="2000" dirty="0">
                          <a:effectLst/>
                        </a:rPr>
                        <a:t> </a:t>
                      </a:r>
                      <a:r>
                        <a:rPr lang="en-US" sz="2000" dirty="0" smtClean="0">
                          <a:effectLst/>
                        </a:rPr>
                        <a:t>– Un </a:t>
                      </a:r>
                      <a:r>
                        <a:rPr lang="en-US" sz="2000" dirty="0" err="1" smtClean="0">
                          <a:effectLst/>
                        </a:rPr>
                        <a:t>repaso</a:t>
                      </a:r>
                      <a:endParaRPr lang="en-US" sz="2000" dirty="0">
                        <a:effectLst/>
                        <a:latin typeface="Calibri"/>
                        <a:ea typeface="SimSun"/>
                        <a:cs typeface="Times New Roman"/>
                      </a:endParaRPr>
                    </a:p>
                  </a:txBody>
                  <a:tcPr marL="68580" marR="68580" marT="0" marB="0"/>
                </a:tc>
              </a:tr>
            </a:tbl>
          </a:graphicData>
        </a:graphic>
      </p:graphicFrame>
      <p:sp>
        <p:nvSpPr>
          <p:cNvPr id="6" name="Down Arrow 5"/>
          <p:cNvSpPr/>
          <p:nvPr/>
        </p:nvSpPr>
        <p:spPr>
          <a:xfrm>
            <a:off x="8077200" y="1295400"/>
            <a:ext cx="685800" cy="320040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7" name="TextBox 6"/>
          <p:cNvSpPr txBox="1"/>
          <p:nvPr/>
        </p:nvSpPr>
        <p:spPr>
          <a:xfrm>
            <a:off x="8253227" y="1524000"/>
            <a:ext cx="336952" cy="2031325"/>
          </a:xfrm>
          <a:prstGeom prst="rect">
            <a:avLst/>
          </a:prstGeom>
          <a:noFill/>
        </p:spPr>
        <p:txBody>
          <a:bodyPr wrap="none" rtlCol="0">
            <a:spAutoFit/>
          </a:bodyPr>
          <a:lstStyle/>
          <a:p>
            <a:pPr algn="l" rtl="0"/>
            <a:r>
              <a:rPr lang="en-US" b="1" dirty="0" smtClean="0"/>
              <a:t>D</a:t>
            </a:r>
          </a:p>
          <a:p>
            <a:pPr algn="l" rtl="0"/>
            <a:r>
              <a:rPr lang="en-US" b="1" dirty="0" smtClean="0"/>
              <a:t>A</a:t>
            </a:r>
          </a:p>
          <a:p>
            <a:pPr algn="l" rtl="0"/>
            <a:r>
              <a:rPr lang="en-US" b="1" dirty="0"/>
              <a:t>N</a:t>
            </a:r>
            <a:endParaRPr lang="en-US" b="1" dirty="0" smtClean="0"/>
          </a:p>
          <a:p>
            <a:pPr algn="l" rtl="0"/>
            <a:r>
              <a:rPr lang="en-US" b="1" dirty="0" smtClean="0"/>
              <a:t>I</a:t>
            </a:r>
          </a:p>
          <a:p>
            <a:pPr algn="l" rtl="0"/>
            <a:r>
              <a:rPr lang="en-US" b="1" dirty="0" smtClean="0"/>
              <a:t>E</a:t>
            </a:r>
          </a:p>
          <a:p>
            <a:pPr algn="l" rtl="0"/>
            <a:r>
              <a:rPr lang="en-US" b="1" dirty="0" smtClean="0"/>
              <a:t>L</a:t>
            </a:r>
          </a:p>
          <a:p>
            <a:pPr algn="l" rtl="0"/>
            <a:endParaRPr lang="en-US" b="1" dirty="0" smtClean="0"/>
          </a:p>
        </p:txBody>
      </p:sp>
    </p:spTree>
    <p:extLst>
      <p:ext uri="{BB962C8B-B14F-4D97-AF65-F5344CB8AC3E}">
        <p14:creationId xmlns:p14="http://schemas.microsoft.com/office/powerpoint/2010/main" val="2690339017"/>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909" y="0"/>
            <a:ext cx="8380181" cy="6858000"/>
          </a:xfrm>
          <a:prstGeom prst="rect">
            <a:avLst/>
          </a:prstGeom>
        </p:spPr>
      </p:pic>
    </p:spTree>
    <p:extLst>
      <p:ext uri="{BB962C8B-B14F-4D97-AF65-F5344CB8AC3E}">
        <p14:creationId xmlns:p14="http://schemas.microsoft.com/office/powerpoint/2010/main" val="1690735880"/>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rtl="0"/>
            <a:endParaRPr lang="en-US"/>
          </a:p>
        </p:txBody>
      </p:sp>
      <p:graphicFrame>
        <p:nvGraphicFramePr>
          <p:cNvPr id="7" name="Table 6"/>
          <p:cNvGraphicFramePr>
            <a:graphicFrameLocks noGrp="1"/>
          </p:cNvGraphicFramePr>
          <p:nvPr>
            <p:extLst/>
          </p:nvPr>
        </p:nvGraphicFramePr>
        <p:xfrm>
          <a:off x="533400" y="3409512"/>
          <a:ext cx="8458200" cy="3017520"/>
        </p:xfrm>
        <a:graphic>
          <a:graphicData uri="http://schemas.openxmlformats.org/drawingml/2006/table">
            <a:tbl>
              <a:tblPr firstRow="1" firstCol="1" bandRow="1">
                <a:tableStyleId>{5C22544A-7EE6-4342-B048-85BDC9FD1C3A}</a:tableStyleId>
              </a:tblPr>
              <a:tblGrid>
                <a:gridCol w="547654"/>
                <a:gridCol w="912755"/>
                <a:gridCol w="3727085"/>
                <a:gridCol w="3270706"/>
              </a:tblGrid>
              <a:tr h="0">
                <a:tc>
                  <a:txBody>
                    <a:bodyPr/>
                    <a:lstStyle/>
                    <a:p>
                      <a:pPr marL="0" marR="0" algn="just">
                        <a:spcBef>
                          <a:spcPts val="0"/>
                        </a:spcBef>
                        <a:spcAft>
                          <a:spcPts val="0"/>
                        </a:spcAft>
                      </a:pPr>
                      <a:r>
                        <a:rPr lang="en-US" sz="1800" dirty="0">
                          <a:solidFill>
                            <a:schemeClr val="bg1"/>
                          </a:solidFill>
                          <a:effectLst/>
                          <a:latin typeface="Arial" panose="020B0604020202020204" pitchFamily="34" charset="0"/>
                          <a:ea typeface="SimSun" panose="02010600030101010101" pitchFamily="2" charset="-122"/>
                          <a:cs typeface="Times New Roman" panose="02020603050405020304" pitchFamily="18" charset="0"/>
                        </a:rPr>
                        <a:t>3</a:t>
                      </a:r>
                      <a:endParaRPr lang="en-US" sz="3200" dirty="0">
                        <a:solidFill>
                          <a:schemeClr val="bg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800">
                          <a:solidFill>
                            <a:schemeClr val="bg1"/>
                          </a:solidFill>
                          <a:effectLst/>
                          <a:latin typeface="Arial" panose="020B0604020202020204" pitchFamily="34" charset="0"/>
                          <a:ea typeface="SimSun" panose="02010600030101010101" pitchFamily="2" charset="-122"/>
                          <a:cs typeface="Times New Roman" panose="02020603050405020304" pitchFamily="18" charset="0"/>
                        </a:rPr>
                        <a:t>Ez 26:4</a:t>
                      </a:r>
                      <a:endParaRPr lang="en-US" sz="3200">
                        <a:solidFill>
                          <a:schemeClr val="bg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just">
                        <a:spcBef>
                          <a:spcPts val="0"/>
                        </a:spcBef>
                        <a:spcAft>
                          <a:spcPts val="0"/>
                        </a:spcAft>
                      </a:pPr>
                      <a:r>
                        <a:rPr lang="es-ES" sz="1800">
                          <a:solidFill>
                            <a:schemeClr val="bg1"/>
                          </a:solidFill>
                          <a:effectLst/>
                          <a:latin typeface="Calibri" panose="020F0502020204030204" pitchFamily="34" charset="0"/>
                          <a:ea typeface="SimSun" panose="02010600030101010101" pitchFamily="2" charset="-122"/>
                          <a:cs typeface="Times New Roman" panose="02020603050405020304" pitchFamily="18" charset="0"/>
                        </a:rPr>
                        <a:t>Y destruirán las murallas de Tiro y demolerán sus torres; </a:t>
                      </a:r>
                      <a:r>
                        <a:rPr lang="es-ES" sz="1800" u="sng">
                          <a:solidFill>
                            <a:schemeClr val="bg1"/>
                          </a:solidFill>
                          <a:effectLst/>
                          <a:latin typeface="Calibri" panose="020F0502020204030204" pitchFamily="34" charset="0"/>
                          <a:ea typeface="SimSun" panose="02010600030101010101" pitchFamily="2" charset="-122"/>
                          <a:cs typeface="Times New Roman" panose="02020603050405020304" pitchFamily="18" charset="0"/>
                        </a:rPr>
                        <a:t>barreré de ella sus escombros y la haré una roca desnuda.</a:t>
                      </a:r>
                      <a:r>
                        <a:rPr lang="es-ES" sz="1800">
                          <a:solidFill>
                            <a:schemeClr val="bg1"/>
                          </a:solidFill>
                          <a:effectLst/>
                          <a:latin typeface="Calibri" panose="020F0502020204030204" pitchFamily="34" charset="0"/>
                          <a:ea typeface="SimSun" panose="02010600030101010101" pitchFamily="2" charset="-122"/>
                          <a:cs typeface="Times New Roman" panose="02020603050405020304" pitchFamily="18" charset="0"/>
                        </a:rPr>
                        <a:t> </a:t>
                      </a:r>
                      <a:endParaRPr lang="en-US" sz="3200">
                        <a:solidFill>
                          <a:schemeClr val="bg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just">
                        <a:spcBef>
                          <a:spcPts val="0"/>
                        </a:spcBef>
                        <a:spcAft>
                          <a:spcPts val="0"/>
                        </a:spcAft>
                      </a:pPr>
                      <a:r>
                        <a:rPr lang="es-ES" sz="1800" dirty="0">
                          <a:solidFill>
                            <a:schemeClr val="bg1"/>
                          </a:solidFill>
                          <a:effectLst/>
                          <a:latin typeface="Calibri" panose="020F0502020204030204" pitchFamily="34" charset="0"/>
                          <a:ea typeface="SimSun" panose="02010600030101010101" pitchFamily="2" charset="-122"/>
                          <a:cs typeface="Arial" panose="020B0604020202020204" pitchFamily="34" charset="0"/>
                        </a:rPr>
                        <a:t>Para construir la calzada, Alejandro redujo los muros de la ciudad vieja y los raspó hasta dejarlos hasta la roca desnuda.</a:t>
                      </a:r>
                      <a:endParaRPr lang="en-US" sz="3200" dirty="0">
                        <a:solidFill>
                          <a:schemeClr val="bg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r>
              <a:tr h="0">
                <a:tc>
                  <a:txBody>
                    <a:bodyPr/>
                    <a:lstStyle/>
                    <a:p>
                      <a:pPr marL="0" marR="0" algn="just">
                        <a:spcBef>
                          <a:spcPts val="0"/>
                        </a:spcBef>
                        <a:spcAft>
                          <a:spcPts val="0"/>
                        </a:spcAft>
                      </a:pPr>
                      <a:r>
                        <a:rPr lang="en-US" sz="1800">
                          <a:solidFill>
                            <a:schemeClr val="bg1"/>
                          </a:solidFill>
                          <a:effectLst/>
                          <a:latin typeface="Arial" panose="020B0604020202020204" pitchFamily="34" charset="0"/>
                          <a:ea typeface="SimSun" panose="02010600030101010101" pitchFamily="2" charset="-122"/>
                          <a:cs typeface="Times New Roman" panose="02020603050405020304" pitchFamily="18" charset="0"/>
                        </a:rPr>
                        <a:t>4</a:t>
                      </a:r>
                      <a:endParaRPr lang="en-US" sz="3200">
                        <a:solidFill>
                          <a:schemeClr val="bg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80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Ez 26:5</a:t>
                      </a:r>
                      <a:endParaRPr lang="en-US" sz="3200">
                        <a:solidFill>
                          <a:srgbClr val="000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just">
                        <a:spcBef>
                          <a:spcPts val="0"/>
                        </a:spcBef>
                        <a:spcAft>
                          <a:spcPts val="0"/>
                        </a:spcAft>
                      </a:pPr>
                      <a:r>
                        <a:rPr lang="es-ES" sz="18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Será </a:t>
                      </a:r>
                      <a:r>
                        <a:rPr lang="es-ES" sz="1800" u="sng"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tendedero de redes</a:t>
                      </a:r>
                      <a:r>
                        <a:rPr lang="es-ES" sz="18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 en medio del mar, porque Yo he hablado”, declara el Señor DIOS</a:t>
                      </a:r>
                      <a:endParaRPr lang="en-US" sz="32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just">
                        <a:spcBef>
                          <a:spcPts val="0"/>
                        </a:spcBef>
                        <a:spcAft>
                          <a:spcPts val="0"/>
                        </a:spcAft>
                      </a:pPr>
                      <a:r>
                        <a:rPr lang="es-ES" sz="1800">
                          <a:solidFill>
                            <a:srgbClr val="000000"/>
                          </a:solidFill>
                          <a:effectLst/>
                          <a:latin typeface="Calibri" panose="020F0502020204030204" pitchFamily="34" charset="0"/>
                          <a:ea typeface="SimSun" panose="02010600030101010101" pitchFamily="2" charset="-122"/>
                          <a:cs typeface="Arial" panose="020B0604020202020204" pitchFamily="34" charset="0"/>
                        </a:rPr>
                        <a:t>Los pescadores todavía utilizan con frecuencia las rocas para secar sus redes</a:t>
                      </a:r>
                      <a:endParaRPr lang="en-US" sz="3200">
                        <a:solidFill>
                          <a:srgbClr val="000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r>
              <a:tr h="0">
                <a:tc>
                  <a:txBody>
                    <a:bodyPr/>
                    <a:lstStyle/>
                    <a:p>
                      <a:pPr marL="0" marR="0" algn="just">
                        <a:spcBef>
                          <a:spcPts val="0"/>
                        </a:spcBef>
                        <a:spcAft>
                          <a:spcPts val="0"/>
                        </a:spcAft>
                      </a:pPr>
                      <a:r>
                        <a:rPr lang="en-US" sz="1800" dirty="0">
                          <a:solidFill>
                            <a:schemeClr val="bg1"/>
                          </a:solidFill>
                          <a:effectLst/>
                          <a:latin typeface="Arial" panose="020B0604020202020204" pitchFamily="34" charset="0"/>
                          <a:ea typeface="SimSun" panose="02010600030101010101" pitchFamily="2" charset="-122"/>
                          <a:cs typeface="Times New Roman" panose="02020603050405020304" pitchFamily="18" charset="0"/>
                        </a:rPr>
                        <a:t>5</a:t>
                      </a:r>
                      <a:endParaRPr lang="en-US" sz="3200" dirty="0">
                        <a:solidFill>
                          <a:schemeClr val="bg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80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Ez 26:12</a:t>
                      </a:r>
                      <a:endParaRPr lang="en-US" sz="3200">
                        <a:solidFill>
                          <a:srgbClr val="000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just">
                        <a:spcBef>
                          <a:spcPts val="0"/>
                        </a:spcBef>
                        <a:spcAft>
                          <a:spcPts val="0"/>
                        </a:spcAft>
                      </a:pPr>
                      <a:r>
                        <a:rPr lang="es-ES" sz="18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…demolerán tus murallas y destruirán tus suntuosas casas, y </a:t>
                      </a:r>
                      <a:r>
                        <a:rPr lang="es-ES" sz="1800" u="sng"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arrojarán al agua tus piedras, tus maderas y tus escombros.</a:t>
                      </a:r>
                      <a:r>
                        <a:rPr lang="es-ES" sz="18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 </a:t>
                      </a:r>
                      <a:endParaRPr lang="en-US" sz="32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just">
                        <a:spcBef>
                          <a:spcPts val="0"/>
                        </a:spcBef>
                        <a:spcAft>
                          <a:spcPts val="0"/>
                        </a:spcAft>
                      </a:pPr>
                      <a:r>
                        <a:rPr lang="es-ES" sz="1800" dirty="0">
                          <a:solidFill>
                            <a:srgbClr val="000000"/>
                          </a:solidFill>
                          <a:effectLst/>
                          <a:latin typeface="Calibri" panose="020F0502020204030204" pitchFamily="34" charset="0"/>
                          <a:ea typeface="SimSun" panose="02010600030101010101" pitchFamily="2" charset="-122"/>
                          <a:cs typeface="Arial" panose="020B0604020202020204" pitchFamily="34" charset="0"/>
                        </a:rPr>
                        <a:t>Calzada construida con piedras y madera de la ciudad tierra adentro.</a:t>
                      </a:r>
                      <a:endParaRPr lang="en-US" sz="32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r>
            </a:tbl>
          </a:graphicData>
        </a:graphic>
      </p:graphicFrame>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6145" y="393700"/>
            <a:ext cx="8102600" cy="3035300"/>
          </a:xfrm>
          <a:prstGeom prst="rect">
            <a:avLst/>
          </a:prstGeom>
        </p:spPr>
      </p:pic>
      <p:pic>
        <p:nvPicPr>
          <p:cNvPr id="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021"/>
            <a:ext cx="2209800" cy="147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981200" y="1536700"/>
            <a:ext cx="731345" cy="369332"/>
          </a:xfrm>
          <a:prstGeom prst="rect">
            <a:avLst/>
          </a:prstGeom>
          <a:solidFill>
            <a:schemeClr val="bg1"/>
          </a:solidFill>
        </p:spPr>
        <p:txBody>
          <a:bodyPr wrap="square" rtlCol="0">
            <a:spAutoFit/>
          </a:bodyPr>
          <a:lstStyle/>
          <a:p>
            <a:r>
              <a:rPr lang="es-ES" dirty="0" smtClean="0"/>
              <a:t>TIRO</a:t>
            </a:r>
            <a:endParaRPr lang="en-US" dirty="0"/>
          </a:p>
        </p:txBody>
      </p:sp>
      <p:sp>
        <p:nvSpPr>
          <p:cNvPr id="8" name="TextBox 7"/>
          <p:cNvSpPr txBox="1"/>
          <p:nvPr/>
        </p:nvSpPr>
        <p:spPr>
          <a:xfrm rot="18094253">
            <a:off x="4066770" y="2091406"/>
            <a:ext cx="1508673" cy="369332"/>
          </a:xfrm>
          <a:prstGeom prst="rect">
            <a:avLst/>
          </a:prstGeom>
          <a:solidFill>
            <a:schemeClr val="bg1"/>
          </a:solidFill>
        </p:spPr>
        <p:txBody>
          <a:bodyPr wrap="square" rtlCol="0">
            <a:spAutoFit/>
          </a:bodyPr>
          <a:lstStyle/>
          <a:p>
            <a:r>
              <a:rPr lang="es-ES" dirty="0" smtClean="0"/>
              <a:t>CONTINENTE</a:t>
            </a:r>
            <a:endParaRPr lang="en-US" dirty="0"/>
          </a:p>
        </p:txBody>
      </p:sp>
      <p:sp>
        <p:nvSpPr>
          <p:cNvPr id="9" name="TextBox 8"/>
          <p:cNvSpPr txBox="1"/>
          <p:nvPr/>
        </p:nvSpPr>
        <p:spPr>
          <a:xfrm>
            <a:off x="3125018" y="1809654"/>
            <a:ext cx="989782" cy="461665"/>
          </a:xfrm>
          <a:prstGeom prst="rect">
            <a:avLst/>
          </a:prstGeom>
          <a:solidFill>
            <a:schemeClr val="bg1"/>
          </a:solidFill>
        </p:spPr>
        <p:txBody>
          <a:bodyPr wrap="square" rtlCol="0">
            <a:spAutoFit/>
          </a:bodyPr>
          <a:lstStyle/>
          <a:p>
            <a:pPr algn="ctr"/>
            <a:r>
              <a:rPr lang="es-ES" sz="1200" dirty="0" smtClean="0"/>
              <a:t>CALZADA DE ALEJANDRO</a:t>
            </a:r>
            <a:endParaRPr lang="en-US" sz="1200" dirty="0"/>
          </a:p>
        </p:txBody>
      </p:sp>
      <p:sp>
        <p:nvSpPr>
          <p:cNvPr id="10" name="TextBox 9"/>
          <p:cNvSpPr txBox="1"/>
          <p:nvPr/>
        </p:nvSpPr>
        <p:spPr>
          <a:xfrm>
            <a:off x="5586648" y="2843146"/>
            <a:ext cx="1728552" cy="369332"/>
          </a:xfrm>
          <a:prstGeom prst="rect">
            <a:avLst/>
          </a:prstGeom>
          <a:solidFill>
            <a:schemeClr val="bg1"/>
          </a:solidFill>
        </p:spPr>
        <p:txBody>
          <a:bodyPr wrap="square" rtlCol="0">
            <a:spAutoFit/>
          </a:bodyPr>
          <a:lstStyle/>
          <a:p>
            <a:pPr algn="ctr"/>
            <a:r>
              <a:rPr lang="es-ES" dirty="0" smtClean="0"/>
              <a:t>TIRO MODERNO</a:t>
            </a:r>
            <a:endParaRPr lang="en-US" dirty="0"/>
          </a:p>
        </p:txBody>
      </p:sp>
      <p:sp>
        <p:nvSpPr>
          <p:cNvPr id="11" name="TextBox 10"/>
          <p:cNvSpPr txBox="1"/>
          <p:nvPr/>
        </p:nvSpPr>
        <p:spPr>
          <a:xfrm>
            <a:off x="6858000" y="1593920"/>
            <a:ext cx="1295119" cy="830997"/>
          </a:xfrm>
          <a:prstGeom prst="rect">
            <a:avLst/>
          </a:prstGeom>
          <a:solidFill>
            <a:schemeClr val="bg1"/>
          </a:solidFill>
        </p:spPr>
        <p:txBody>
          <a:bodyPr wrap="square" rtlCol="0">
            <a:spAutoFit/>
          </a:bodyPr>
          <a:lstStyle/>
          <a:p>
            <a:pPr algn="ctr"/>
            <a:r>
              <a:rPr lang="es-ES" sz="1200" dirty="0" smtClean="0"/>
              <a:t>LO QUE SE LLENÓ DE TIERRA CON EL PASO DE LOS AÑOS</a:t>
            </a:r>
            <a:endParaRPr lang="en-US" sz="1200" dirty="0"/>
          </a:p>
        </p:txBody>
      </p:sp>
    </p:spTree>
    <p:extLst>
      <p:ext uri="{BB962C8B-B14F-4D97-AF65-F5344CB8AC3E}">
        <p14:creationId xmlns:p14="http://schemas.microsoft.com/office/powerpoint/2010/main" val="2428053318"/>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43000"/>
            <a:ext cx="7486650"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pPr algn="l" rtl="0"/>
            <a:endParaRPr lang="en-US" dirty="0"/>
          </a:p>
        </p:txBody>
      </p:sp>
      <p:graphicFrame>
        <p:nvGraphicFramePr>
          <p:cNvPr id="3" name="Table 2"/>
          <p:cNvGraphicFramePr>
            <a:graphicFrameLocks noGrp="1"/>
          </p:cNvGraphicFramePr>
          <p:nvPr>
            <p:extLst/>
          </p:nvPr>
        </p:nvGraphicFramePr>
        <p:xfrm>
          <a:off x="269656" y="0"/>
          <a:ext cx="8686799" cy="1645920"/>
        </p:xfrm>
        <a:graphic>
          <a:graphicData uri="http://schemas.openxmlformats.org/drawingml/2006/table">
            <a:tbl>
              <a:tblPr firstRow="1" firstCol="1" bandRow="1">
                <a:tableStyleId>{5C22544A-7EE6-4342-B048-85BDC9FD1C3A}</a:tableStyleId>
              </a:tblPr>
              <a:tblGrid>
                <a:gridCol w="804332"/>
                <a:gridCol w="1176866"/>
                <a:gridCol w="3346497"/>
                <a:gridCol w="3359104"/>
              </a:tblGrid>
              <a:tr h="0">
                <a:tc>
                  <a:txBody>
                    <a:bodyPr/>
                    <a:lstStyle/>
                    <a:p>
                      <a:pPr marL="0" marR="0" algn="just">
                        <a:spcBef>
                          <a:spcPts val="0"/>
                        </a:spcBef>
                        <a:spcAft>
                          <a:spcPts val="0"/>
                        </a:spcAft>
                      </a:pPr>
                      <a:r>
                        <a:rPr lang="en-US" sz="1800" dirty="0">
                          <a:solidFill>
                            <a:schemeClr val="bg1"/>
                          </a:solidFill>
                          <a:effectLst/>
                          <a:latin typeface="Arial" panose="020B0604020202020204" pitchFamily="34" charset="0"/>
                          <a:ea typeface="SimSun" panose="02010600030101010101" pitchFamily="2" charset="-122"/>
                          <a:cs typeface="Times New Roman" panose="02020603050405020304" pitchFamily="18" charset="0"/>
                        </a:rPr>
                        <a:t>2</a:t>
                      </a:r>
                      <a:endParaRPr lang="en-US" sz="3200" dirty="0">
                        <a:solidFill>
                          <a:schemeClr val="bg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800">
                          <a:solidFill>
                            <a:schemeClr val="bg1"/>
                          </a:solidFill>
                          <a:effectLst/>
                          <a:latin typeface="Arial" panose="020B0604020202020204" pitchFamily="34" charset="0"/>
                          <a:ea typeface="SimSun" panose="02010600030101010101" pitchFamily="2" charset="-122"/>
                          <a:cs typeface="Times New Roman" panose="02020603050405020304" pitchFamily="18" charset="0"/>
                        </a:rPr>
                        <a:t>Éz 26:3</a:t>
                      </a:r>
                      <a:endParaRPr lang="en-US" sz="3200">
                        <a:solidFill>
                          <a:schemeClr val="bg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just">
                        <a:spcBef>
                          <a:spcPts val="0"/>
                        </a:spcBef>
                        <a:spcAft>
                          <a:spcPts val="0"/>
                        </a:spcAft>
                      </a:pPr>
                      <a:r>
                        <a:rPr lang="es-ES" sz="1800">
                          <a:solidFill>
                            <a:schemeClr val="bg1"/>
                          </a:solidFill>
                          <a:effectLst/>
                          <a:latin typeface="Calibri" panose="020F0502020204030204" pitchFamily="34" charset="0"/>
                          <a:ea typeface="SimSun" panose="02010600030101010101" pitchFamily="2" charset="-122"/>
                          <a:cs typeface="Times New Roman" panose="02020603050405020304" pitchFamily="18" charset="0"/>
                        </a:rPr>
                        <a:t>Yo estoy contra ti, Tiro, y </a:t>
                      </a:r>
                      <a:r>
                        <a:rPr lang="es-ES" sz="1800" u="sng">
                          <a:solidFill>
                            <a:schemeClr val="bg1"/>
                          </a:solidFill>
                          <a:effectLst/>
                          <a:latin typeface="Calibri" panose="020F0502020204030204" pitchFamily="34" charset="0"/>
                          <a:ea typeface="SimSun" panose="02010600030101010101" pitchFamily="2" charset="-122"/>
                          <a:cs typeface="Times New Roman" panose="02020603050405020304" pitchFamily="18" charset="0"/>
                        </a:rPr>
                        <a:t>haré subir contra ti muchas naciones</a:t>
                      </a:r>
                      <a:r>
                        <a:rPr lang="es-ES" sz="1800">
                          <a:solidFill>
                            <a:schemeClr val="bg1"/>
                          </a:solidFill>
                          <a:effectLst/>
                          <a:latin typeface="Calibri" panose="020F0502020204030204" pitchFamily="34" charset="0"/>
                          <a:ea typeface="SimSun" panose="02010600030101010101" pitchFamily="2" charset="-122"/>
                          <a:cs typeface="Times New Roman" panose="02020603050405020304" pitchFamily="18" charset="0"/>
                        </a:rPr>
                        <a:t>, como el mar hace subir sus olas. </a:t>
                      </a:r>
                      <a:endParaRPr lang="en-US" sz="3200">
                        <a:solidFill>
                          <a:schemeClr val="bg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just">
                        <a:spcBef>
                          <a:spcPts val="0"/>
                        </a:spcBef>
                        <a:spcAft>
                          <a:spcPts val="0"/>
                        </a:spcAft>
                      </a:pPr>
                      <a:r>
                        <a:rPr lang="de-DE" sz="1800" dirty="0">
                          <a:solidFill>
                            <a:schemeClr val="bg1"/>
                          </a:solidFill>
                          <a:effectLst/>
                          <a:latin typeface="Calibri" panose="020F0502020204030204" pitchFamily="34" charset="0"/>
                          <a:ea typeface="SimSun" panose="02010600030101010101" pitchFamily="2" charset="-122"/>
                          <a:cs typeface="Arial" panose="020B0604020202020204" pitchFamily="34" charset="0"/>
                        </a:rPr>
                        <a:t>Alejandro puso sitio en el 333 a.C. Construyó una calzada hacia la ciudad, pero necesita barcos para debilitar la ciudad y proteger la calzada. Usó barcos de Sidón, aliados griegos y Chipre.</a:t>
                      </a:r>
                      <a:endParaRPr lang="en-US" sz="3200" dirty="0">
                        <a:solidFill>
                          <a:schemeClr val="bg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r>
            </a:tbl>
          </a:graphicData>
        </a:graphic>
      </p:graphicFrame>
      <p:sp>
        <p:nvSpPr>
          <p:cNvPr id="5" name="TextBox 4"/>
          <p:cNvSpPr txBox="1"/>
          <p:nvPr/>
        </p:nvSpPr>
        <p:spPr>
          <a:xfrm>
            <a:off x="5486400" y="5943600"/>
            <a:ext cx="2057400" cy="738664"/>
          </a:xfrm>
          <a:prstGeom prst="rect">
            <a:avLst/>
          </a:prstGeom>
          <a:solidFill>
            <a:schemeClr val="bg1"/>
          </a:solidFill>
        </p:spPr>
        <p:txBody>
          <a:bodyPr wrap="square" rtlCol="0">
            <a:spAutoFit/>
          </a:bodyPr>
          <a:lstStyle/>
          <a:p>
            <a:pPr algn="ctr"/>
            <a:r>
              <a:rPr lang="es-ES" sz="2400" dirty="0" smtClean="0"/>
              <a:t>SITIO DE TIRO</a:t>
            </a:r>
          </a:p>
          <a:p>
            <a:pPr algn="ctr"/>
            <a:r>
              <a:rPr lang="es-ES" dirty="0" smtClean="0"/>
              <a:t>Julio, 332 </a:t>
            </a:r>
            <a:r>
              <a:rPr lang="es-ES" dirty="0" err="1" smtClean="0"/>
              <a:t>aC</a:t>
            </a:r>
            <a:endParaRPr lang="en-US" dirty="0"/>
          </a:p>
        </p:txBody>
      </p:sp>
      <p:sp>
        <p:nvSpPr>
          <p:cNvPr id="6" name="TextBox 5"/>
          <p:cNvSpPr txBox="1"/>
          <p:nvPr/>
        </p:nvSpPr>
        <p:spPr>
          <a:xfrm>
            <a:off x="2514600" y="3200400"/>
            <a:ext cx="838200" cy="461665"/>
          </a:xfrm>
          <a:prstGeom prst="rect">
            <a:avLst/>
          </a:prstGeom>
          <a:solidFill>
            <a:schemeClr val="bg1"/>
          </a:solidFill>
        </p:spPr>
        <p:txBody>
          <a:bodyPr wrap="square" rtlCol="0">
            <a:spAutoFit/>
          </a:bodyPr>
          <a:lstStyle/>
          <a:p>
            <a:pPr algn="ctr"/>
            <a:r>
              <a:rPr lang="es-ES" sz="2400" b="1" dirty="0" smtClean="0"/>
              <a:t>Tiro</a:t>
            </a:r>
            <a:endParaRPr lang="en-US" sz="2400" b="1" dirty="0"/>
          </a:p>
        </p:txBody>
      </p:sp>
      <p:sp>
        <p:nvSpPr>
          <p:cNvPr id="7" name="TextBox 6"/>
          <p:cNvSpPr txBox="1"/>
          <p:nvPr/>
        </p:nvSpPr>
        <p:spPr>
          <a:xfrm rot="16200000">
            <a:off x="6660208" y="3325200"/>
            <a:ext cx="1466850" cy="461665"/>
          </a:xfrm>
          <a:prstGeom prst="rect">
            <a:avLst/>
          </a:prstGeom>
          <a:solidFill>
            <a:schemeClr val="bg1"/>
          </a:solidFill>
        </p:spPr>
        <p:txBody>
          <a:bodyPr wrap="square" rtlCol="0">
            <a:spAutoFit/>
          </a:bodyPr>
          <a:lstStyle/>
          <a:p>
            <a:pPr algn="ctr"/>
            <a:r>
              <a:rPr lang="es-ES" sz="2400" b="1" dirty="0" smtClean="0"/>
              <a:t>Viejo Tiro</a:t>
            </a:r>
            <a:endParaRPr lang="en-US" sz="2400" b="1" dirty="0"/>
          </a:p>
        </p:txBody>
      </p:sp>
      <p:sp>
        <p:nvSpPr>
          <p:cNvPr id="8" name="TextBox 7"/>
          <p:cNvSpPr txBox="1"/>
          <p:nvPr/>
        </p:nvSpPr>
        <p:spPr>
          <a:xfrm>
            <a:off x="4572000" y="3046511"/>
            <a:ext cx="1581900" cy="307777"/>
          </a:xfrm>
          <a:prstGeom prst="rect">
            <a:avLst/>
          </a:prstGeom>
          <a:solidFill>
            <a:schemeClr val="bg1"/>
          </a:solidFill>
        </p:spPr>
        <p:txBody>
          <a:bodyPr wrap="square" rtlCol="0">
            <a:spAutoFit/>
          </a:bodyPr>
          <a:lstStyle/>
          <a:p>
            <a:pPr algn="ctr"/>
            <a:r>
              <a:rPr lang="es-ES" sz="1400" dirty="0" smtClean="0"/>
              <a:t>Dique de Alejandro</a:t>
            </a:r>
            <a:endParaRPr lang="en-US" sz="1400" dirty="0"/>
          </a:p>
        </p:txBody>
      </p:sp>
    </p:spTree>
    <p:extLst>
      <p:ext uri="{BB962C8B-B14F-4D97-AF65-F5344CB8AC3E}">
        <p14:creationId xmlns:p14="http://schemas.microsoft.com/office/powerpoint/2010/main" val="218220242"/>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nvPr>
        </p:nvGraphicFramePr>
        <p:xfrm>
          <a:off x="457200" y="1600200"/>
          <a:ext cx="8229599" cy="4389120"/>
        </p:xfrm>
        <a:graphic>
          <a:graphicData uri="http://schemas.openxmlformats.org/drawingml/2006/table">
            <a:tbl>
              <a:tblPr firstRow="1" firstCol="1" bandRow="1">
                <a:tableStyleId>{5C22544A-7EE6-4342-B048-85BDC9FD1C3A}</a:tableStyleId>
              </a:tblPr>
              <a:tblGrid>
                <a:gridCol w="457200"/>
                <a:gridCol w="990600"/>
                <a:gridCol w="3726193"/>
                <a:gridCol w="3055606"/>
              </a:tblGrid>
              <a:tr h="1417320">
                <a:tc>
                  <a:txBody>
                    <a:bodyPr/>
                    <a:lstStyle/>
                    <a:p>
                      <a:pPr marL="0" marR="0" algn="just">
                        <a:spcBef>
                          <a:spcPts val="0"/>
                        </a:spcBef>
                        <a:spcAft>
                          <a:spcPts val="0"/>
                        </a:spcAft>
                      </a:pPr>
                      <a:r>
                        <a:rPr lang="es-ES" sz="1600" dirty="0">
                          <a:solidFill>
                            <a:schemeClr val="bg1"/>
                          </a:solidFill>
                          <a:effectLst/>
                          <a:latin typeface="Arial" panose="020B0604020202020204" pitchFamily="34" charset="0"/>
                          <a:ea typeface="SimSun" panose="02010600030101010101" pitchFamily="2" charset="-122"/>
                          <a:cs typeface="Times New Roman" panose="02020603050405020304" pitchFamily="18" charset="0"/>
                        </a:rPr>
                        <a:t>6</a:t>
                      </a:r>
                      <a:endParaRPr lang="en-US" sz="2800" dirty="0">
                        <a:solidFill>
                          <a:schemeClr val="bg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just">
                        <a:spcBef>
                          <a:spcPts val="0"/>
                        </a:spcBef>
                        <a:spcAft>
                          <a:spcPts val="0"/>
                        </a:spcAft>
                      </a:pPr>
                      <a:r>
                        <a:rPr lang="es-ES" sz="1600">
                          <a:solidFill>
                            <a:schemeClr val="bg1"/>
                          </a:solidFill>
                          <a:effectLst/>
                          <a:latin typeface="Arial" panose="020B0604020202020204" pitchFamily="34" charset="0"/>
                          <a:ea typeface="SimSun" panose="02010600030101010101" pitchFamily="2" charset="-122"/>
                          <a:cs typeface="Times New Roman" panose="02020603050405020304" pitchFamily="18" charset="0"/>
                        </a:rPr>
                        <a:t>Ez 26:14</a:t>
                      </a:r>
                      <a:endParaRPr lang="en-US" sz="2800">
                        <a:solidFill>
                          <a:schemeClr val="bg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just">
                        <a:spcBef>
                          <a:spcPts val="0"/>
                        </a:spcBef>
                        <a:spcAft>
                          <a:spcPts val="0"/>
                        </a:spcAft>
                      </a:pPr>
                      <a:r>
                        <a:rPr lang="es-ES" sz="1600" dirty="0">
                          <a:solidFill>
                            <a:schemeClr val="bg1"/>
                          </a:solidFill>
                          <a:effectLst/>
                          <a:latin typeface="Calibri" panose="020F0502020204030204" pitchFamily="34" charset="0"/>
                          <a:ea typeface="SimSun" panose="02010600030101010101" pitchFamily="2" charset="-122"/>
                          <a:cs typeface="Times New Roman" panose="02020603050405020304" pitchFamily="18" charset="0"/>
                        </a:rPr>
                        <a:t>Y haré de ti una roca desnuda; serás un tendedero de redes. </a:t>
                      </a:r>
                      <a:r>
                        <a:rPr lang="es-ES" sz="1600" u="sng" dirty="0">
                          <a:solidFill>
                            <a:schemeClr val="bg1"/>
                          </a:solidFill>
                          <a:effectLst/>
                          <a:latin typeface="Calibri" panose="020F0502020204030204" pitchFamily="34" charset="0"/>
                          <a:ea typeface="SimSun" panose="02010600030101010101" pitchFamily="2" charset="-122"/>
                          <a:cs typeface="Times New Roman" panose="02020603050405020304" pitchFamily="18" charset="0"/>
                        </a:rPr>
                        <a:t>No volverás a ser edificada</a:t>
                      </a:r>
                      <a:r>
                        <a:rPr lang="es-ES" sz="1600" dirty="0">
                          <a:solidFill>
                            <a:schemeClr val="bg1"/>
                          </a:solidFill>
                          <a:effectLst/>
                          <a:latin typeface="Calibri" panose="020F0502020204030204" pitchFamily="34" charset="0"/>
                          <a:ea typeface="SimSun" panose="02010600030101010101" pitchFamily="2" charset="-122"/>
                          <a:cs typeface="Times New Roman" panose="02020603050405020304" pitchFamily="18" charset="0"/>
                        </a:rPr>
                        <a:t>, porque Yo, el SEÑOR, he hablado», declara el Señor DIOS. </a:t>
                      </a:r>
                      <a:endParaRPr lang="en-US" sz="2800" dirty="0">
                        <a:solidFill>
                          <a:schemeClr val="bg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just">
                        <a:spcBef>
                          <a:spcPts val="0"/>
                        </a:spcBef>
                        <a:spcAft>
                          <a:spcPts val="0"/>
                        </a:spcAft>
                      </a:pPr>
                      <a:r>
                        <a:rPr lang="es-ES" sz="1600" dirty="0">
                          <a:solidFill>
                            <a:schemeClr val="bg1"/>
                          </a:solidFill>
                          <a:effectLst/>
                          <a:latin typeface="Calibri" panose="020F0502020204030204" pitchFamily="34" charset="0"/>
                          <a:ea typeface="SimSun" panose="02010600030101010101" pitchFamily="2" charset="-122"/>
                          <a:cs typeface="Arial" panose="020B0604020202020204" pitchFamily="34" charset="0"/>
                        </a:rPr>
                        <a:t>Los musulmanes destruyen la ciudad en 1291 </a:t>
                      </a:r>
                      <a:r>
                        <a:rPr lang="es-ES" sz="1600" dirty="0" err="1">
                          <a:solidFill>
                            <a:schemeClr val="bg1"/>
                          </a:solidFill>
                          <a:effectLst/>
                          <a:latin typeface="Calibri" panose="020F0502020204030204" pitchFamily="34" charset="0"/>
                          <a:ea typeface="SimSun" panose="02010600030101010101" pitchFamily="2" charset="-122"/>
                          <a:cs typeface="Arial" panose="020B0604020202020204" pitchFamily="34" charset="0"/>
                        </a:rPr>
                        <a:t>dC</a:t>
                      </a:r>
                      <a:r>
                        <a:rPr lang="es-ES" sz="1600" dirty="0">
                          <a:solidFill>
                            <a:schemeClr val="bg1"/>
                          </a:solidFill>
                          <a:effectLst/>
                          <a:latin typeface="Calibri" panose="020F0502020204030204" pitchFamily="34" charset="0"/>
                          <a:ea typeface="SimSun" panose="02010600030101010101" pitchFamily="2" charset="-122"/>
                          <a:cs typeface="Arial" panose="020B0604020202020204" pitchFamily="34" charset="0"/>
                        </a:rPr>
                        <a:t> y la dejan en ruinas. El continente tiene manantiales naturales, pero la ciudad de tierra adentro no ha sido reconstruida y la isla forma parte de un pequeño pueblo de pescadores.</a:t>
                      </a:r>
                      <a:endParaRPr lang="en-US" sz="2800" dirty="0">
                        <a:solidFill>
                          <a:schemeClr val="bg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r>
              <a:tr h="0">
                <a:tc>
                  <a:txBody>
                    <a:bodyPr/>
                    <a:lstStyle/>
                    <a:p>
                      <a:pPr marL="0" marR="0" algn="just">
                        <a:spcBef>
                          <a:spcPts val="0"/>
                        </a:spcBef>
                        <a:spcAft>
                          <a:spcPts val="0"/>
                        </a:spcAft>
                      </a:pPr>
                      <a:r>
                        <a:rPr lang="en-US" sz="1600" dirty="0">
                          <a:solidFill>
                            <a:schemeClr val="bg1"/>
                          </a:solidFill>
                          <a:effectLst/>
                          <a:latin typeface="Arial" panose="020B0604020202020204" pitchFamily="34" charset="0"/>
                          <a:ea typeface="SimSun" panose="02010600030101010101" pitchFamily="2" charset="-122"/>
                          <a:cs typeface="Times New Roman" panose="02020603050405020304" pitchFamily="18" charset="0"/>
                        </a:rPr>
                        <a:t>7</a:t>
                      </a:r>
                      <a:endParaRPr lang="en-US" sz="2800" dirty="0">
                        <a:solidFill>
                          <a:schemeClr val="bg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60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Ez 26:21</a:t>
                      </a:r>
                      <a:endParaRPr lang="en-US" sz="2800">
                        <a:solidFill>
                          <a:srgbClr val="000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just">
                        <a:spcBef>
                          <a:spcPts val="0"/>
                        </a:spcBef>
                        <a:spcAft>
                          <a:spcPts val="0"/>
                        </a:spcAft>
                      </a:pPr>
                      <a:r>
                        <a:rPr lang="es-ES" sz="16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Traeré sobre ti terrores, y no existirás más; aunque seas buscada, no </a:t>
                      </a:r>
                      <a:r>
                        <a:rPr lang="es-ES" sz="1600" u="sng"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serás encontrada jamás</a:t>
                      </a:r>
                      <a:r>
                        <a:rPr lang="es-ES" sz="16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 declara el Señor DIOS. </a:t>
                      </a:r>
                      <a:endParaRPr lang="en-US" sz="28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just">
                        <a:spcBef>
                          <a:spcPts val="0"/>
                        </a:spcBef>
                        <a:spcAft>
                          <a:spcPts val="0"/>
                        </a:spcAft>
                      </a:pPr>
                      <a:r>
                        <a:rPr lang="es-ES" sz="1600" dirty="0">
                          <a:solidFill>
                            <a:srgbClr val="000000"/>
                          </a:solidFill>
                          <a:effectLst/>
                          <a:latin typeface="Calibri" panose="020F0502020204030204" pitchFamily="34" charset="0"/>
                          <a:ea typeface="SimSun" panose="02010600030101010101" pitchFamily="2" charset="-122"/>
                          <a:cs typeface="Arial" panose="020B0604020202020204" pitchFamily="34" charset="0"/>
                        </a:rPr>
                        <a:t>Plinio el Viejo la describe como una ciudad de nada más que mariscos y tinte púrpura. Se conoce la ubicación, por lo que esta parte de que no se volverá a encontrar denota que la ciudad nunca volverá al poder.</a:t>
                      </a:r>
                      <a:endParaRPr lang="en-US" sz="28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endParaRPr>
                    </a:p>
                    <a:p>
                      <a:pPr marL="0" marR="0" algn="just">
                        <a:spcBef>
                          <a:spcPts val="0"/>
                        </a:spcBef>
                        <a:spcAft>
                          <a:spcPts val="0"/>
                        </a:spcAft>
                      </a:pPr>
                      <a:r>
                        <a:rPr lang="es-ES" sz="1600" dirty="0">
                          <a:solidFill>
                            <a:srgbClr val="000000"/>
                          </a:solidFill>
                          <a:effectLst/>
                          <a:latin typeface="Calibri" panose="020F0502020204030204" pitchFamily="34" charset="0"/>
                          <a:ea typeface="SimSun" panose="02010600030101010101" pitchFamily="2" charset="-122"/>
                          <a:cs typeface="Arial" panose="020B0604020202020204" pitchFamily="34" charset="0"/>
                        </a:rPr>
                        <a:t>La ciudad ahora está ocupada por un grupo de personas diferente de los fenicios.</a:t>
                      </a:r>
                      <a:endParaRPr lang="en-US" sz="28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r>
            </a:tbl>
          </a:graphicData>
        </a:graphic>
      </p:graphicFrame>
      <p:sp>
        <p:nvSpPr>
          <p:cNvPr id="4" name="Title 3"/>
          <p:cNvSpPr>
            <a:spLocks noGrp="1"/>
          </p:cNvSpPr>
          <p:nvPr>
            <p:ph type="title"/>
          </p:nvPr>
        </p:nvSpPr>
        <p:spPr>
          <a:xfrm>
            <a:off x="228600" y="274638"/>
            <a:ext cx="8686800" cy="1143000"/>
          </a:xfrm>
        </p:spPr>
        <p:txBody>
          <a:bodyPr>
            <a:noAutofit/>
          </a:bodyPr>
          <a:lstStyle/>
          <a:p>
            <a:pPr rtl="0"/>
            <a:r>
              <a:rPr lang="en-US" sz="2400" dirty="0" smtClean="0"/>
              <a:t>Probabilidades de que todas las profecías sean</a:t>
            </a:r>
            <a:br>
              <a:rPr lang="en-US" sz="2400" dirty="0" smtClean="0"/>
            </a:br>
            <a:r>
              <a:rPr lang="en-US" sz="2400" dirty="0" err="1" smtClean="0"/>
              <a:t>realizadas</a:t>
            </a:r>
            <a:r>
              <a:rPr lang="en-US" sz="2400" dirty="0" smtClean="0"/>
              <a:t> sin un </a:t>
            </a:r>
            <a:r>
              <a:rPr lang="en-US" sz="2400" dirty="0" err="1" smtClean="0"/>
              <a:t>Ser</a:t>
            </a:r>
            <a:r>
              <a:rPr lang="en-US" sz="2400" dirty="0" smtClean="0"/>
              <a:t> </a:t>
            </a:r>
            <a:r>
              <a:rPr lang="en-US" sz="2400" dirty="0" err="1" smtClean="0"/>
              <a:t>supremo</a:t>
            </a:r>
            <a:r>
              <a:rPr lang="en-US" sz="2400" dirty="0" smtClean="0"/>
              <a:t>:</a:t>
            </a:r>
            <a:br>
              <a:rPr lang="en-US" sz="2400" dirty="0" smtClean="0"/>
            </a:br>
            <a:r>
              <a:rPr lang="en-US" sz="2400" dirty="0" smtClean="0"/>
              <a:t>1 en 75 millones</a:t>
            </a:r>
            <a:endParaRPr lang="en-US" sz="2400" dirty="0"/>
          </a:p>
        </p:txBody>
      </p:sp>
      <p:sp>
        <p:nvSpPr>
          <p:cNvPr id="5" name="TextBox 4"/>
          <p:cNvSpPr txBox="1"/>
          <p:nvPr/>
        </p:nvSpPr>
        <p:spPr>
          <a:xfrm>
            <a:off x="569494" y="6096000"/>
            <a:ext cx="8153400" cy="646331"/>
          </a:xfrm>
          <a:prstGeom prst="rect">
            <a:avLst/>
          </a:prstGeom>
          <a:noFill/>
        </p:spPr>
        <p:txBody>
          <a:bodyPr wrap="square" rtlCol="0">
            <a:spAutoFit/>
          </a:bodyPr>
          <a:lstStyle/>
          <a:p>
            <a:r>
              <a:rPr lang="es-ES" b="1" dirty="0" smtClean="0"/>
              <a:t>¿Cómo </a:t>
            </a:r>
            <a:r>
              <a:rPr lang="es-ES" b="1" dirty="0"/>
              <a:t>podrían las profecías de Alejandro y Tiro ayudar a compartir la esperanza que está dentro de usted?</a:t>
            </a:r>
            <a:endParaRPr lang="en-US" dirty="0"/>
          </a:p>
        </p:txBody>
      </p:sp>
    </p:spTree>
    <p:extLst>
      <p:ext uri="{BB962C8B-B14F-4D97-AF65-F5344CB8AC3E}">
        <p14:creationId xmlns:p14="http://schemas.microsoft.com/office/powerpoint/2010/main" val="2411284197"/>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2214" y="158900"/>
            <a:ext cx="4851786" cy="1143000"/>
          </a:xfrm>
        </p:spPr>
        <p:txBody>
          <a:bodyPr>
            <a:normAutofit fontScale="90000"/>
          </a:bodyPr>
          <a:lstStyle/>
          <a:p>
            <a:pPr algn="l" rtl="0"/>
            <a:r>
              <a:rPr lang="en-US" dirty="0" smtClean="0"/>
              <a:t>Alejandro en Jerusalén</a:t>
            </a:r>
            <a:endParaRPr lang="en-US" dirty="0"/>
          </a:p>
        </p:txBody>
      </p:sp>
      <p:sp>
        <p:nvSpPr>
          <p:cNvPr id="3" name="TextBox 2"/>
          <p:cNvSpPr txBox="1"/>
          <p:nvPr/>
        </p:nvSpPr>
        <p:spPr>
          <a:xfrm>
            <a:off x="762000" y="3376793"/>
            <a:ext cx="8305800" cy="2862322"/>
          </a:xfrm>
          <a:prstGeom prst="rect">
            <a:avLst/>
          </a:prstGeom>
          <a:noFill/>
        </p:spPr>
        <p:txBody>
          <a:bodyPr wrap="square" rtlCol="0">
            <a:spAutoFit/>
          </a:bodyPr>
          <a:lstStyle/>
          <a:p>
            <a:pPr algn="l" rtl="0"/>
            <a:endParaRPr lang="en-US" dirty="0"/>
          </a:p>
          <a:p>
            <a:pPr algn="l" rtl="0"/>
            <a:r>
              <a:rPr lang="en-US" dirty="0" smtClean="0"/>
              <a:t>El sumo </a:t>
            </a:r>
            <a:r>
              <a:rPr lang="en-US" dirty="0" err="1" smtClean="0"/>
              <a:t>sacerdote</a:t>
            </a:r>
            <a:r>
              <a:rPr lang="en-US" dirty="0" smtClean="0"/>
              <a:t> de ese </a:t>
            </a:r>
            <a:r>
              <a:rPr lang="en-US" dirty="0" err="1" smtClean="0"/>
              <a:t>entonces</a:t>
            </a:r>
            <a:r>
              <a:rPr lang="en-US" dirty="0" smtClean="0"/>
              <a:t>, </a:t>
            </a:r>
            <a:r>
              <a:rPr lang="en-US" dirty="0"/>
              <a:t>que era un anciano </a:t>
            </a:r>
            <a:r>
              <a:rPr lang="en-US" dirty="0" err="1"/>
              <a:t>piadoso</a:t>
            </a:r>
            <a:r>
              <a:rPr lang="en-US" dirty="0"/>
              <a:t> </a:t>
            </a:r>
            <a:r>
              <a:rPr lang="en-US" dirty="0" err="1" smtClean="0"/>
              <a:t>llamado</a:t>
            </a:r>
            <a:r>
              <a:rPr lang="en-US" dirty="0" smtClean="0"/>
              <a:t> </a:t>
            </a:r>
            <a:r>
              <a:rPr lang="en-US" dirty="0" err="1" smtClean="0"/>
              <a:t>Jadúa</a:t>
            </a:r>
            <a:r>
              <a:rPr lang="en-US" dirty="0" smtClean="0"/>
              <a:t>, </a:t>
            </a:r>
            <a:r>
              <a:rPr lang="en-US" dirty="0" err="1" smtClean="0"/>
              <a:t>tomó</a:t>
            </a:r>
            <a:r>
              <a:rPr lang="en-US" dirty="0" smtClean="0"/>
              <a:t> </a:t>
            </a:r>
            <a:r>
              <a:rPr lang="en-US" dirty="0"/>
              <a:t>los escritos sagrados del profeta Daniel y se encontró con Alejandro a cierta distancia de la ciudad. Todo esto es del informe de Josefo, el historiador judío.</a:t>
            </a:r>
            <a:endParaRPr lang="en-US" dirty="0" smtClean="0"/>
          </a:p>
          <a:p>
            <a:pPr algn="l" rtl="0"/>
            <a:endParaRPr lang="en-US" dirty="0"/>
          </a:p>
          <a:p>
            <a:pPr algn="l" rtl="0"/>
            <a:r>
              <a:rPr lang="en-US" dirty="0"/>
              <a:t>En las profecías, Alejandro pudo ver las predicciones de que él se convertiría en ese macho cabrío notable con el cuerno en la frente, que vendría del Oeste y aplastaría el poder de Medio-Persia y conquistaría el mundo. Estaba tan abrumado por la exactitud de esta profecía y, por supuesto, por el hecho de que hablaba de él, que prometió que salvaría a Jerusalén del asedio y envió al sumo sacerdote de regreso con honores.</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58900"/>
            <a:ext cx="3530214" cy="3379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369944" y="1348676"/>
            <a:ext cx="4572000" cy="2031325"/>
          </a:xfrm>
          <a:prstGeom prst="rect">
            <a:avLst/>
          </a:prstGeom>
        </p:spPr>
        <p:txBody>
          <a:bodyPr>
            <a:spAutoFit/>
          </a:bodyPr>
          <a:lstStyle/>
          <a:p>
            <a:r>
              <a:rPr lang="en-US" dirty="0" smtClean="0"/>
              <a:t>Alejandro </a:t>
            </a:r>
            <a:r>
              <a:rPr lang="en-US" dirty="0" err="1" smtClean="0"/>
              <a:t>Magno</a:t>
            </a:r>
            <a:r>
              <a:rPr lang="en-US" dirty="0" smtClean="0"/>
              <a:t> </a:t>
            </a:r>
            <a:r>
              <a:rPr lang="en-US" dirty="0" err="1" smtClean="0"/>
              <a:t>condujo</a:t>
            </a:r>
            <a:r>
              <a:rPr lang="en-US" dirty="0" smtClean="0"/>
              <a:t> </a:t>
            </a:r>
            <a:r>
              <a:rPr lang="en-US" dirty="0"/>
              <a:t>a </a:t>
            </a:r>
            <a:r>
              <a:rPr lang="en-US" dirty="0" err="1"/>
              <a:t>sus</a:t>
            </a:r>
            <a:r>
              <a:rPr lang="en-US" dirty="0"/>
              <a:t> </a:t>
            </a:r>
            <a:r>
              <a:rPr lang="en-US" dirty="0" err="1"/>
              <a:t>ejércitos</a:t>
            </a:r>
            <a:r>
              <a:rPr lang="en-US" dirty="0"/>
              <a:t> </a:t>
            </a:r>
            <a:r>
              <a:rPr lang="en-US" dirty="0" err="1"/>
              <a:t>hacia</a:t>
            </a:r>
            <a:r>
              <a:rPr lang="en-US" dirty="0"/>
              <a:t> </a:t>
            </a:r>
            <a:r>
              <a:rPr lang="en-US" dirty="0" smtClean="0"/>
              <a:t>el </a:t>
            </a:r>
            <a:r>
              <a:rPr lang="en-US" dirty="0" err="1" smtClean="0"/>
              <a:t>mundo</a:t>
            </a:r>
            <a:r>
              <a:rPr lang="en-US" dirty="0" smtClean="0"/>
              <a:t> </a:t>
            </a:r>
            <a:r>
              <a:rPr lang="en-US" dirty="0" err="1"/>
              <a:t>sirio</a:t>
            </a:r>
            <a:r>
              <a:rPr lang="en-US" dirty="0"/>
              <a:t> </a:t>
            </a:r>
            <a:r>
              <a:rPr lang="en-US" dirty="0" err="1"/>
              <a:t>hacia</a:t>
            </a:r>
            <a:r>
              <a:rPr lang="en-US" dirty="0"/>
              <a:t> </a:t>
            </a:r>
            <a:r>
              <a:rPr lang="en-US" dirty="0" err="1"/>
              <a:t>Egipto</a:t>
            </a:r>
            <a:r>
              <a:rPr lang="en-US" dirty="0"/>
              <a:t>. </a:t>
            </a:r>
            <a:r>
              <a:rPr lang="en-US" dirty="0" err="1"/>
              <a:t>En</a:t>
            </a:r>
            <a:r>
              <a:rPr lang="en-US" dirty="0"/>
              <a:t> el </a:t>
            </a:r>
            <a:r>
              <a:rPr lang="en-US" dirty="0" err="1"/>
              <a:t>camino</a:t>
            </a:r>
            <a:r>
              <a:rPr lang="en-US" dirty="0"/>
              <a:t>, </a:t>
            </a:r>
            <a:r>
              <a:rPr lang="en-US" dirty="0" err="1" smtClean="0"/>
              <a:t>hacía</a:t>
            </a:r>
            <a:r>
              <a:rPr lang="en-US" dirty="0" smtClean="0"/>
              <a:t> planes para </a:t>
            </a:r>
            <a:r>
              <a:rPr lang="en-US" dirty="0" err="1" smtClean="0"/>
              <a:t>poner</a:t>
            </a:r>
            <a:r>
              <a:rPr lang="en-US" dirty="0" smtClean="0"/>
              <a:t> </a:t>
            </a:r>
            <a:r>
              <a:rPr lang="en-US" dirty="0" err="1"/>
              <a:t>sitio</a:t>
            </a:r>
            <a:r>
              <a:rPr lang="en-US" dirty="0"/>
              <a:t> a la ciudad de </a:t>
            </a:r>
            <a:r>
              <a:rPr lang="en-US" dirty="0" err="1"/>
              <a:t>Jerusalén</a:t>
            </a:r>
            <a:r>
              <a:rPr lang="en-US" dirty="0" smtClean="0"/>
              <a:t>. </a:t>
            </a:r>
            <a:r>
              <a:rPr lang="en-US" dirty="0" err="1" smtClean="0"/>
              <a:t>Mientras</a:t>
            </a:r>
            <a:r>
              <a:rPr lang="en-US" dirty="0" smtClean="0"/>
              <a:t> </a:t>
            </a:r>
            <a:r>
              <a:rPr lang="en-US" dirty="0" err="1" smtClean="0"/>
              <a:t>los</a:t>
            </a:r>
            <a:r>
              <a:rPr lang="en-US" dirty="0" smtClean="0"/>
              <a:t> </a:t>
            </a:r>
            <a:r>
              <a:rPr lang="en-US" dirty="0" err="1"/>
              <a:t>ejércitos</a:t>
            </a:r>
            <a:r>
              <a:rPr lang="en-US" dirty="0"/>
              <a:t> </a:t>
            </a:r>
            <a:r>
              <a:rPr lang="en-US" dirty="0" err="1"/>
              <a:t>victoriosos</a:t>
            </a:r>
            <a:r>
              <a:rPr lang="en-US" dirty="0"/>
              <a:t> de </a:t>
            </a:r>
            <a:r>
              <a:rPr lang="en-US" dirty="0" err="1"/>
              <a:t>los</a:t>
            </a:r>
            <a:r>
              <a:rPr lang="en-US" dirty="0"/>
              <a:t> </a:t>
            </a:r>
            <a:r>
              <a:rPr lang="en-US" dirty="0" err="1" smtClean="0"/>
              <a:t>griegos</a:t>
            </a:r>
            <a:r>
              <a:rPr lang="en-US" dirty="0" smtClean="0"/>
              <a:t> se </a:t>
            </a:r>
            <a:r>
              <a:rPr lang="en-US" dirty="0" err="1" smtClean="0"/>
              <a:t>acercaron</a:t>
            </a:r>
            <a:r>
              <a:rPr lang="en-US" dirty="0" smtClean="0"/>
              <a:t> a la </a:t>
            </a:r>
            <a:r>
              <a:rPr lang="en-US" dirty="0"/>
              <a:t>ciudad, la </a:t>
            </a:r>
            <a:r>
              <a:rPr lang="en-US" dirty="0" err="1"/>
              <a:t>noticia</a:t>
            </a:r>
            <a:r>
              <a:rPr lang="en-US" dirty="0"/>
              <a:t> </a:t>
            </a:r>
            <a:r>
              <a:rPr lang="en-US" dirty="0" err="1"/>
              <a:t>fue</a:t>
            </a:r>
            <a:r>
              <a:rPr lang="en-US" dirty="0"/>
              <a:t> </a:t>
            </a:r>
            <a:r>
              <a:rPr lang="en-US" dirty="0" err="1"/>
              <a:t>llevada</a:t>
            </a:r>
            <a:r>
              <a:rPr lang="en-US" dirty="0"/>
              <a:t> a </a:t>
            </a:r>
            <a:r>
              <a:rPr lang="en-US" dirty="0" err="1" smtClean="0"/>
              <a:t>los</a:t>
            </a:r>
            <a:r>
              <a:rPr lang="en-US" dirty="0" smtClean="0"/>
              <a:t> </a:t>
            </a:r>
            <a:r>
              <a:rPr lang="en-US" dirty="0" err="1" smtClean="0"/>
              <a:t>judíos</a:t>
            </a:r>
            <a:r>
              <a:rPr lang="en-US" dirty="0" smtClean="0"/>
              <a:t> </a:t>
            </a:r>
            <a:r>
              <a:rPr lang="en-US" dirty="0" err="1" smtClean="0"/>
              <a:t>en</a:t>
            </a:r>
            <a:r>
              <a:rPr lang="en-US" dirty="0" smtClean="0"/>
              <a:t> </a:t>
            </a:r>
            <a:r>
              <a:rPr lang="en-US" dirty="0" err="1"/>
              <a:t>Jerusalén</a:t>
            </a:r>
            <a:r>
              <a:rPr lang="en-US" dirty="0"/>
              <a:t> que </a:t>
            </a:r>
            <a:r>
              <a:rPr lang="en-US" dirty="0" err="1"/>
              <a:t>los</a:t>
            </a:r>
            <a:r>
              <a:rPr lang="en-US" dirty="0"/>
              <a:t> </a:t>
            </a:r>
            <a:r>
              <a:rPr lang="en-US" dirty="0" err="1"/>
              <a:t>ejércitos</a:t>
            </a:r>
            <a:r>
              <a:rPr lang="en-US" dirty="0"/>
              <a:t> </a:t>
            </a:r>
            <a:r>
              <a:rPr lang="en-US" dirty="0" err="1"/>
              <a:t>estaban</a:t>
            </a:r>
            <a:r>
              <a:rPr lang="en-US" dirty="0"/>
              <a:t> </a:t>
            </a:r>
            <a:r>
              <a:rPr lang="en-US" dirty="0" err="1" smtClean="0"/>
              <a:t>en</a:t>
            </a:r>
            <a:r>
              <a:rPr lang="en-US" dirty="0" smtClean="0"/>
              <a:t> </a:t>
            </a:r>
            <a:r>
              <a:rPr lang="en-US" dirty="0" err="1" smtClean="0"/>
              <a:t>camino</a:t>
            </a:r>
            <a:r>
              <a:rPr lang="en-US" dirty="0"/>
              <a:t>.</a:t>
            </a:r>
          </a:p>
        </p:txBody>
      </p:sp>
    </p:spTree>
    <p:extLst>
      <p:ext uri="{BB962C8B-B14F-4D97-AF65-F5344CB8AC3E}">
        <p14:creationId xmlns:p14="http://schemas.microsoft.com/office/powerpoint/2010/main" val="2338109355"/>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2" y="5912"/>
            <a:ext cx="9136117" cy="6852088"/>
          </a:xfrm>
          <a:prstGeom prst="rect">
            <a:avLst/>
          </a:prstGeom>
        </p:spPr>
      </p:pic>
      <p:sp>
        <p:nvSpPr>
          <p:cNvPr id="2" name="Title 1"/>
          <p:cNvSpPr>
            <a:spLocks noGrp="1"/>
          </p:cNvSpPr>
          <p:nvPr>
            <p:ph type="title"/>
          </p:nvPr>
        </p:nvSpPr>
        <p:spPr/>
        <p:txBody>
          <a:bodyPr/>
          <a:lstStyle/>
          <a:p>
            <a:pPr algn="l" rtl="0"/>
            <a:endParaRPr lang="en-US"/>
          </a:p>
        </p:txBody>
      </p:sp>
      <p:sp>
        <p:nvSpPr>
          <p:cNvPr id="4" name="TextBox 3"/>
          <p:cNvSpPr txBox="1"/>
          <p:nvPr/>
        </p:nvSpPr>
        <p:spPr>
          <a:xfrm>
            <a:off x="5029200" y="197346"/>
            <a:ext cx="3886200" cy="6186309"/>
          </a:xfrm>
          <a:prstGeom prst="rect">
            <a:avLst/>
          </a:prstGeom>
          <a:solidFill>
            <a:schemeClr val="bg1">
              <a:alpha val="75000"/>
            </a:schemeClr>
          </a:solidFill>
        </p:spPr>
        <p:txBody>
          <a:bodyPr wrap="square" rtlCol="0">
            <a:spAutoFit/>
          </a:bodyPr>
          <a:lstStyle/>
          <a:p>
            <a:pPr algn="l" rtl="0"/>
            <a:r>
              <a:rPr lang="en-US" b="1" dirty="0" smtClean="0"/>
              <a:t>Daniel 8</a:t>
            </a:r>
          </a:p>
          <a:p>
            <a:r>
              <a:rPr lang="es-ES" dirty="0" smtClean="0"/>
              <a:t>5 Al </a:t>
            </a:r>
            <a:r>
              <a:rPr lang="es-ES" dirty="0"/>
              <a:t>estar yo observando, vi que un macho cabrío venía del occidente sobre la superficie de toda la tierra sin tocar el suelo. El macho cabrío tenía un cuerno prominente entre los ojos.  </a:t>
            </a:r>
            <a:r>
              <a:rPr lang="es-ES" dirty="0" smtClean="0"/>
              <a:t>6</a:t>
            </a:r>
            <a:r>
              <a:rPr lang="es-ES" dirty="0"/>
              <a:t>  Se dirigió al carnero que tenía los dos cuernos, que yo había visto parado delante del río, y lo acometió con la furia de su poder. </a:t>
            </a:r>
            <a:r>
              <a:rPr lang="es-ES" dirty="0" smtClean="0"/>
              <a:t> 7</a:t>
            </a:r>
            <a:r>
              <a:rPr lang="es-ES" dirty="0"/>
              <a:t>  Lo vi venir junto al carnero, y enfurecido contra él, hirió al carnero y le rompió los dos cuernos, y el carnero no tenía fuerza para mantenerse en pie delante de él. Lo arrojó en tierra y lo pisoteó, y no hubo nadie que librara al carnero de su poder. </a:t>
            </a:r>
            <a:r>
              <a:rPr lang="es-ES" dirty="0" smtClean="0"/>
              <a:t>8</a:t>
            </a:r>
            <a:r>
              <a:rPr lang="es-ES" dirty="0"/>
              <a:t>  El macho cabrío se engrandeció sobremanera, pero en cuanto llegó a ser poderoso, el gran cuerno se le rompió, y en su lugar le salieron cuatro cuernos prominentes hacia los cuatro vientos del cielo. </a:t>
            </a:r>
            <a:endParaRPr lang="en-US" dirty="0"/>
          </a:p>
        </p:txBody>
      </p:sp>
    </p:spTree>
    <p:extLst>
      <p:ext uri="{BB962C8B-B14F-4D97-AF65-F5344CB8AC3E}">
        <p14:creationId xmlns:p14="http://schemas.microsoft.com/office/powerpoint/2010/main" val="2083362018"/>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2" y="5912"/>
            <a:ext cx="9136117" cy="6852088"/>
          </a:xfrm>
          <a:prstGeom prst="rect">
            <a:avLst/>
          </a:prstGeom>
        </p:spPr>
      </p:pic>
      <p:sp>
        <p:nvSpPr>
          <p:cNvPr id="2" name="Title 1"/>
          <p:cNvSpPr>
            <a:spLocks noGrp="1"/>
          </p:cNvSpPr>
          <p:nvPr>
            <p:ph type="title"/>
          </p:nvPr>
        </p:nvSpPr>
        <p:spPr/>
        <p:txBody>
          <a:bodyPr/>
          <a:lstStyle/>
          <a:p>
            <a:pPr algn="l" rtl="0"/>
            <a:endParaRPr lang="en-US"/>
          </a:p>
        </p:txBody>
      </p:sp>
      <p:sp>
        <p:nvSpPr>
          <p:cNvPr id="4" name="TextBox 3"/>
          <p:cNvSpPr txBox="1"/>
          <p:nvPr/>
        </p:nvSpPr>
        <p:spPr>
          <a:xfrm>
            <a:off x="4188371" y="152400"/>
            <a:ext cx="4953000" cy="2585323"/>
          </a:xfrm>
          <a:prstGeom prst="rect">
            <a:avLst/>
          </a:prstGeom>
          <a:solidFill>
            <a:schemeClr val="bg1">
              <a:alpha val="75000"/>
            </a:schemeClr>
          </a:solidFill>
        </p:spPr>
        <p:txBody>
          <a:bodyPr wrap="square" rtlCol="0">
            <a:spAutoFit/>
          </a:bodyPr>
          <a:lstStyle/>
          <a:p>
            <a:pPr algn="l" rtl="0"/>
            <a:r>
              <a:rPr lang="en-US" b="1" dirty="0" smtClean="0">
                <a:solidFill>
                  <a:prstClr val="black"/>
                </a:solidFill>
              </a:rPr>
              <a:t>Daniel 8</a:t>
            </a:r>
          </a:p>
          <a:p>
            <a:r>
              <a:rPr lang="es-ES" dirty="0" smtClean="0"/>
              <a:t>20 «El </a:t>
            </a:r>
            <a:r>
              <a:rPr lang="es-ES" dirty="0"/>
              <a:t>carnero que viste, con los dos cuernos, representa a los reyes de Media y de Persia. </a:t>
            </a:r>
            <a:r>
              <a:rPr lang="es-ES" dirty="0" smtClean="0"/>
              <a:t>21</a:t>
            </a:r>
            <a:r>
              <a:rPr lang="es-ES" dirty="0"/>
              <a:t>  El macho cabrío peludo representa al reino de Grecia, y el cuerno grande que está entre sus ojos es el primer rey. </a:t>
            </a:r>
            <a:r>
              <a:rPr lang="es-ES" dirty="0" smtClean="0"/>
              <a:t>22</a:t>
            </a:r>
            <a:r>
              <a:rPr lang="es-ES" dirty="0"/>
              <a:t>  El cuerno roto y los cuatro cuernos que salieron en su lugar representan cuatro reinos que se levantarán de su nación, pero no con su poder. </a:t>
            </a:r>
            <a:endParaRPr lang="en-US" dirty="0">
              <a:solidFill>
                <a:prstClr val="black"/>
              </a:solidFill>
            </a:endParaRPr>
          </a:p>
        </p:txBody>
      </p:sp>
    </p:spTree>
    <p:extLst>
      <p:ext uri="{BB962C8B-B14F-4D97-AF65-F5344CB8AC3E}">
        <p14:creationId xmlns:p14="http://schemas.microsoft.com/office/powerpoint/2010/main" val="3992712336"/>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76" y="464667"/>
            <a:ext cx="9144000" cy="5897134"/>
          </a:xfrm>
          <a:prstGeom prst="rect">
            <a:avLst/>
          </a:prstGeom>
        </p:spPr>
      </p:pic>
    </p:spTree>
    <p:extLst>
      <p:ext uri="{BB962C8B-B14F-4D97-AF65-F5344CB8AC3E}">
        <p14:creationId xmlns:p14="http://schemas.microsoft.com/office/powerpoint/2010/main" val="3042859538"/>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6700" y="5657671"/>
            <a:ext cx="8610600" cy="1200329"/>
          </a:xfrm>
          <a:prstGeom prst="rect">
            <a:avLst/>
          </a:prstGeom>
          <a:noFill/>
        </p:spPr>
        <p:txBody>
          <a:bodyPr wrap="square" rtlCol="0">
            <a:spAutoFit/>
          </a:bodyPr>
          <a:lstStyle/>
          <a:p>
            <a:pPr algn="l" rtl="0"/>
            <a:r>
              <a:rPr lang="en-US" dirty="0"/>
              <a:t>Alejandro murió en el 323 a. C. cuando solo tenía unos treinta y tres años. Sin embargo, después de algún tiempo, los cuatro generales que habían dirigido los ejércitos de Alejandro dividieron su imperio entre ellos. Los estudiaremos en nuestra próxima lección.</a:t>
            </a:r>
          </a:p>
          <a:p>
            <a:pPr algn="l" rtl="0"/>
            <a:endParaRPr lang="en-US" dirty="0"/>
          </a:p>
        </p:txBody>
      </p:sp>
      <p:pic>
        <p:nvPicPr>
          <p:cNvPr id="3" name="Picture 2" descr="E:\Complete Survey of the Bible\Prophets-Complete Survey of the Bible\Map-Divided Kingdom of Alexand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25" y="930166"/>
            <a:ext cx="9064150" cy="4495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953000" y="4191000"/>
            <a:ext cx="2819400" cy="1261884"/>
          </a:xfrm>
          <a:prstGeom prst="rect">
            <a:avLst/>
          </a:prstGeom>
          <a:solidFill>
            <a:schemeClr val="bg1"/>
          </a:solidFill>
        </p:spPr>
        <p:txBody>
          <a:bodyPr wrap="square" rtlCol="0">
            <a:spAutoFit/>
          </a:bodyPr>
          <a:lstStyle/>
          <a:p>
            <a:pPr algn="ctr"/>
            <a:r>
              <a:rPr lang="es-ES" sz="3600" b="1" dirty="0" smtClean="0"/>
              <a:t>Dividido</a:t>
            </a:r>
          </a:p>
          <a:p>
            <a:pPr algn="ctr"/>
            <a:r>
              <a:rPr lang="es-ES" sz="2000" dirty="0" smtClean="0"/>
              <a:t>El imperio de </a:t>
            </a:r>
            <a:br>
              <a:rPr lang="es-ES" sz="2000" dirty="0" smtClean="0"/>
            </a:br>
            <a:r>
              <a:rPr lang="es-ES" sz="2000" dirty="0" smtClean="0"/>
              <a:t>Alejandro Magno</a:t>
            </a:r>
            <a:endParaRPr lang="en-US" sz="1600" dirty="0"/>
          </a:p>
        </p:txBody>
      </p:sp>
      <p:sp>
        <p:nvSpPr>
          <p:cNvPr id="6" name="TextBox 5"/>
          <p:cNvSpPr txBox="1"/>
          <p:nvPr/>
        </p:nvSpPr>
        <p:spPr>
          <a:xfrm>
            <a:off x="5334000" y="2842111"/>
            <a:ext cx="1371600" cy="830997"/>
          </a:xfrm>
          <a:prstGeom prst="rect">
            <a:avLst/>
          </a:prstGeom>
          <a:solidFill>
            <a:schemeClr val="bg1"/>
          </a:solidFill>
        </p:spPr>
        <p:txBody>
          <a:bodyPr wrap="square" rtlCol="0">
            <a:spAutoFit/>
          </a:bodyPr>
          <a:lstStyle/>
          <a:p>
            <a:pPr algn="ctr"/>
            <a:r>
              <a:rPr lang="es-ES" sz="2400" dirty="0" smtClean="0"/>
              <a:t>Imperio </a:t>
            </a:r>
            <a:r>
              <a:rPr lang="es-ES" sz="2400" dirty="0" err="1" smtClean="0"/>
              <a:t>seléucida</a:t>
            </a:r>
            <a:endParaRPr lang="en-US" dirty="0"/>
          </a:p>
        </p:txBody>
      </p:sp>
      <p:sp>
        <p:nvSpPr>
          <p:cNvPr id="7" name="TextBox 6"/>
          <p:cNvSpPr txBox="1"/>
          <p:nvPr/>
        </p:nvSpPr>
        <p:spPr>
          <a:xfrm>
            <a:off x="1295400" y="3581400"/>
            <a:ext cx="1447800" cy="830997"/>
          </a:xfrm>
          <a:prstGeom prst="rect">
            <a:avLst/>
          </a:prstGeom>
          <a:solidFill>
            <a:schemeClr val="bg1"/>
          </a:solidFill>
        </p:spPr>
        <p:txBody>
          <a:bodyPr wrap="square" rtlCol="0">
            <a:spAutoFit/>
          </a:bodyPr>
          <a:lstStyle/>
          <a:p>
            <a:pPr algn="ctr"/>
            <a:r>
              <a:rPr lang="es-ES" sz="2400" dirty="0" smtClean="0"/>
              <a:t>Imperio </a:t>
            </a:r>
            <a:r>
              <a:rPr lang="es-ES" sz="2400" dirty="0" err="1" smtClean="0"/>
              <a:t>ptolomeo</a:t>
            </a:r>
            <a:endParaRPr lang="en-US" dirty="0"/>
          </a:p>
        </p:txBody>
      </p:sp>
      <p:sp>
        <p:nvSpPr>
          <p:cNvPr id="8" name="TextBox 7"/>
          <p:cNvSpPr txBox="1"/>
          <p:nvPr/>
        </p:nvSpPr>
        <p:spPr>
          <a:xfrm>
            <a:off x="237824" y="1447800"/>
            <a:ext cx="752776" cy="338554"/>
          </a:xfrm>
          <a:prstGeom prst="rect">
            <a:avLst/>
          </a:prstGeom>
          <a:solidFill>
            <a:schemeClr val="bg1"/>
          </a:solidFill>
        </p:spPr>
        <p:txBody>
          <a:bodyPr wrap="square" rtlCol="0">
            <a:spAutoFit/>
          </a:bodyPr>
          <a:lstStyle/>
          <a:p>
            <a:pPr algn="ctr"/>
            <a:r>
              <a:rPr lang="es-ES" sz="800" dirty="0" smtClean="0"/>
              <a:t>Otros reinos griegos</a:t>
            </a:r>
            <a:endParaRPr lang="en-US" sz="600" dirty="0"/>
          </a:p>
        </p:txBody>
      </p:sp>
    </p:spTree>
    <p:extLst>
      <p:ext uri="{BB962C8B-B14F-4D97-AF65-F5344CB8AC3E}">
        <p14:creationId xmlns:p14="http://schemas.microsoft.com/office/powerpoint/2010/main" val="1037956284"/>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59001"/>
            <a:ext cx="7772400" cy="3048000"/>
          </a:xfrm>
        </p:spPr>
        <p:txBody>
          <a:bodyPr>
            <a:normAutofit fontScale="90000"/>
          </a:bodyPr>
          <a:lstStyle/>
          <a:p>
            <a:pPr rtl="0"/>
            <a:r>
              <a:rPr lang="en-US" b="1" dirty="0"/>
              <a:t>L</a:t>
            </a:r>
            <a:r>
              <a:rPr lang="en-US" b="1" dirty="0" smtClean="0"/>
              <a:t>os </a:t>
            </a:r>
            <a:r>
              <a:rPr lang="en-US" b="1" dirty="0"/>
              <a:t>4 reinos de daniel</a:t>
            </a:r>
            <a:r>
              <a:rPr lang="en-US" b="1" dirty="0" smtClean="0"/>
              <a:t/>
            </a:r>
            <a:br>
              <a:rPr lang="en-US" b="1" dirty="0" smtClean="0"/>
            </a:br>
            <a:r>
              <a:rPr lang="en-US" dirty="0" smtClean="0"/>
              <a:t>El </a:t>
            </a:r>
            <a:r>
              <a:rPr lang="en-US" dirty="0" err="1" smtClean="0"/>
              <a:t>norte</a:t>
            </a:r>
            <a:r>
              <a:rPr lang="en-US" dirty="0" smtClean="0"/>
              <a:t> </a:t>
            </a:r>
            <a:r>
              <a:rPr lang="en-US" dirty="0"/>
              <a:t>y </a:t>
            </a:r>
            <a:r>
              <a:rPr lang="en-US" dirty="0" smtClean="0"/>
              <a:t>el sur </a:t>
            </a:r>
            <a:r>
              <a:rPr lang="en-US" dirty="0"/>
              <a:t>de Daniel</a:t>
            </a:r>
            <a:r>
              <a:rPr lang="en-US" dirty="0" smtClean="0"/>
              <a:t/>
            </a:r>
            <a:br>
              <a:rPr lang="en-US" dirty="0" smtClean="0"/>
            </a:br>
            <a:r>
              <a:rPr lang="en-US" dirty="0" smtClean="0"/>
              <a:t>– Los </a:t>
            </a:r>
            <a:r>
              <a:rPr lang="en-US" dirty="0" err="1" smtClean="0"/>
              <a:t>ptolomeos</a:t>
            </a:r>
            <a:r>
              <a:rPr lang="en-US" dirty="0" smtClean="0"/>
              <a:t> </a:t>
            </a:r>
            <a:r>
              <a:rPr lang="en-US" dirty="0"/>
              <a:t>y seléucidas</a:t>
            </a:r>
            <a:r>
              <a:rPr lang="en-US" dirty="0" smtClean="0"/>
              <a:t/>
            </a:r>
            <a:br>
              <a:rPr lang="en-US" dirty="0" smtClean="0"/>
            </a:br>
            <a:r>
              <a:rPr lang="en-US" dirty="0" smtClean="0"/>
              <a:t/>
            </a:r>
            <a:br>
              <a:rPr lang="en-US" dirty="0" smtClean="0"/>
            </a:br>
            <a:r>
              <a:rPr lang="en-US" dirty="0"/>
              <a:t/>
            </a:r>
            <a:br>
              <a:rPr lang="en-US" dirty="0"/>
            </a:br>
            <a:r>
              <a:rPr lang="en-US" dirty="0" smtClean="0"/>
              <a:t>Entre </a:t>
            </a:r>
            <a:r>
              <a:rPr lang="en-US" dirty="0"/>
              <a:t>los testamentos</a:t>
            </a:r>
          </a:p>
        </p:txBody>
      </p:sp>
      <p:sp>
        <p:nvSpPr>
          <p:cNvPr id="3" name="Subtitle 2"/>
          <p:cNvSpPr>
            <a:spLocks noGrp="1"/>
          </p:cNvSpPr>
          <p:nvPr>
            <p:ph type="subTitle" idx="1"/>
          </p:nvPr>
        </p:nvSpPr>
        <p:spPr>
          <a:xfrm>
            <a:off x="1752600" y="3619500"/>
            <a:ext cx="5562600" cy="635000"/>
          </a:xfrm>
        </p:spPr>
        <p:txBody>
          <a:bodyPr/>
          <a:lstStyle/>
          <a:p>
            <a:pPr rtl="0"/>
            <a:r>
              <a:rPr lang="en-US" b="1" dirty="0" smtClean="0">
                <a:solidFill>
                  <a:srgbClr val="002060"/>
                </a:solidFill>
              </a:rPr>
              <a:t>Lección 5</a:t>
            </a:r>
          </a:p>
          <a:p>
            <a:pPr algn="l" rtl="0"/>
            <a:endParaRPr lang="en-US" b="1" dirty="0">
              <a:solidFill>
                <a:srgbClr val="002060"/>
              </a:solidFill>
            </a:endParaRPr>
          </a:p>
        </p:txBody>
      </p:sp>
    </p:spTree>
    <p:extLst>
      <p:ext uri="{BB962C8B-B14F-4D97-AF65-F5344CB8AC3E}">
        <p14:creationId xmlns:p14="http://schemas.microsoft.com/office/powerpoint/2010/main" val="36434031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1"/>
            <a:ext cx="7772400" cy="3657600"/>
          </a:xfrm>
        </p:spPr>
        <p:txBody>
          <a:bodyPr>
            <a:normAutofit/>
          </a:bodyPr>
          <a:lstStyle/>
          <a:p>
            <a:pPr rtl="0"/>
            <a:r>
              <a:rPr lang="en-US" b="1" dirty="0"/>
              <a:t>Los 4 Reinos de Daniel -</a:t>
            </a:r>
            <a:r>
              <a:rPr lang="en-US" b="1" dirty="0" smtClean="0"/>
              <a:t/>
            </a:r>
            <a:br>
              <a:rPr lang="en-US" b="1" dirty="0" smtClean="0"/>
            </a:br>
            <a:r>
              <a:rPr lang="en-US" b="1" dirty="0" err="1" smtClean="0"/>
              <a:t>Babilonia</a:t>
            </a:r>
            <a:r>
              <a:rPr lang="en-US" b="1" dirty="0" smtClean="0"/>
              <a:t> y </a:t>
            </a:r>
            <a:r>
              <a:rPr lang="en-US" b="1" dirty="0"/>
              <a:t>Persia</a:t>
            </a:r>
            <a:r>
              <a:rPr lang="en-US" dirty="0" smtClean="0"/>
              <a:t/>
            </a:r>
            <a:br>
              <a:rPr lang="en-US" dirty="0" smtClean="0"/>
            </a:br>
            <a:r>
              <a:rPr lang="en-US" dirty="0" smtClean="0"/>
              <a:t/>
            </a:r>
            <a:br>
              <a:rPr lang="en-US" dirty="0" smtClean="0"/>
            </a:br>
            <a:r>
              <a:rPr lang="en-US" dirty="0"/>
              <a:t/>
            </a:r>
            <a:br>
              <a:rPr lang="en-US" dirty="0"/>
            </a:br>
            <a:r>
              <a:rPr lang="en-US" dirty="0" smtClean="0"/>
              <a:t>Entre </a:t>
            </a:r>
            <a:r>
              <a:rPr lang="en-US" dirty="0"/>
              <a:t>los testamentos</a:t>
            </a:r>
          </a:p>
        </p:txBody>
      </p:sp>
      <p:sp>
        <p:nvSpPr>
          <p:cNvPr id="3" name="Subtitle 2"/>
          <p:cNvSpPr>
            <a:spLocks noGrp="1"/>
          </p:cNvSpPr>
          <p:nvPr>
            <p:ph type="subTitle" idx="1"/>
          </p:nvPr>
        </p:nvSpPr>
        <p:spPr>
          <a:xfrm>
            <a:off x="1752600" y="3657600"/>
            <a:ext cx="5562600" cy="762000"/>
          </a:xfrm>
        </p:spPr>
        <p:txBody>
          <a:bodyPr/>
          <a:lstStyle/>
          <a:p>
            <a:pPr rtl="0"/>
            <a:r>
              <a:rPr lang="en-US" b="1" dirty="0" smtClean="0">
                <a:solidFill>
                  <a:srgbClr val="002060"/>
                </a:solidFill>
              </a:rPr>
              <a:t>Lección 2</a:t>
            </a:r>
          </a:p>
          <a:p>
            <a:pPr algn="l" rtl="0"/>
            <a:endParaRPr lang="en-US" b="1" dirty="0">
              <a:solidFill>
                <a:srgbClr val="002060"/>
              </a:solidFill>
            </a:endParaRPr>
          </a:p>
        </p:txBody>
      </p:sp>
    </p:spTree>
    <p:extLst>
      <p:ext uri="{BB962C8B-B14F-4D97-AF65-F5344CB8AC3E}">
        <p14:creationId xmlns:p14="http://schemas.microsoft.com/office/powerpoint/2010/main" val="12285822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nvPr>
        </p:nvGraphicFramePr>
        <p:xfrm>
          <a:off x="889001" y="952500"/>
          <a:ext cx="6477000" cy="5243322"/>
        </p:xfrm>
        <a:graphic>
          <a:graphicData uri="http://schemas.openxmlformats.org/drawingml/2006/table">
            <a:tbl>
              <a:tblPr firstRow="1" firstCol="1" bandRow="1">
                <a:tableStyleId>{5C22544A-7EE6-4342-B048-85BDC9FD1C3A}</a:tableStyleId>
              </a:tblPr>
              <a:tblGrid>
                <a:gridCol w="941578"/>
                <a:gridCol w="5535422"/>
              </a:tblGrid>
              <a:tr h="400050">
                <a:tc>
                  <a:txBody>
                    <a:bodyPr/>
                    <a:lstStyle/>
                    <a:p>
                      <a:pPr marL="0" marR="0" algn="ctr" rtl="0">
                        <a:lnSpc>
                          <a:spcPct val="115000"/>
                        </a:lnSpc>
                        <a:spcBef>
                          <a:spcPts val="0"/>
                        </a:spcBef>
                        <a:spcAft>
                          <a:spcPts val="0"/>
                        </a:spcAft>
                      </a:pPr>
                      <a:r>
                        <a:rPr lang="en-US" sz="1700" dirty="0">
                          <a:effectLst/>
                        </a:rPr>
                        <a:t>Clase</a:t>
                      </a:r>
                      <a:endParaRPr lang="en-US" sz="1700" dirty="0">
                        <a:effectLst/>
                        <a:latin typeface="Calibri"/>
                        <a:ea typeface="SimSun"/>
                        <a:cs typeface="Times New Roman"/>
                      </a:endParaRPr>
                    </a:p>
                  </a:txBody>
                  <a:tcPr marL="57150" marR="57150" marT="0" marB="0"/>
                </a:tc>
                <a:tc>
                  <a:txBody>
                    <a:bodyPr/>
                    <a:lstStyle/>
                    <a:p>
                      <a:pPr marL="0" marR="0" algn="ctr" rtl="0">
                        <a:lnSpc>
                          <a:spcPct val="115000"/>
                        </a:lnSpc>
                        <a:spcBef>
                          <a:spcPts val="0"/>
                        </a:spcBef>
                        <a:spcAft>
                          <a:spcPts val="0"/>
                        </a:spcAft>
                      </a:pPr>
                      <a:r>
                        <a:rPr lang="en-US" sz="1700" dirty="0">
                          <a:effectLst/>
                        </a:rPr>
                        <a:t>Lección</a:t>
                      </a:r>
                      <a:endParaRPr lang="en-US" sz="1700" dirty="0">
                        <a:effectLst/>
                        <a:latin typeface="Calibri"/>
                        <a:ea typeface="SimSun"/>
                        <a:cs typeface="Times New Roman"/>
                      </a:endParaRPr>
                    </a:p>
                  </a:txBody>
                  <a:tcPr marL="57150" marR="57150" marT="0" marB="0"/>
                </a:tc>
              </a:tr>
              <a:tr h="584200">
                <a:tc>
                  <a:txBody>
                    <a:bodyPr/>
                    <a:lstStyle/>
                    <a:p>
                      <a:pPr marL="0" marR="0" algn="ctr" rtl="0">
                        <a:lnSpc>
                          <a:spcPct val="115000"/>
                        </a:lnSpc>
                        <a:spcBef>
                          <a:spcPts val="0"/>
                        </a:spcBef>
                        <a:spcAft>
                          <a:spcPts val="0"/>
                        </a:spcAft>
                      </a:pPr>
                      <a:r>
                        <a:rPr lang="en-US" sz="1700" dirty="0">
                          <a:effectLst/>
                        </a:rPr>
                        <a:t>1</a:t>
                      </a:r>
                      <a:endParaRPr lang="en-US" sz="1700" dirty="0">
                        <a:effectLst/>
                        <a:latin typeface="Calibri"/>
                        <a:ea typeface="SimSun"/>
                        <a:cs typeface="Times New Roman"/>
                      </a:endParaRPr>
                    </a:p>
                  </a:txBody>
                  <a:tcPr marL="57150" marR="57150" marT="0" marB="0"/>
                </a:tc>
                <a:tc>
                  <a:txBody>
                    <a:bodyPr/>
                    <a:lstStyle/>
                    <a:p>
                      <a:pPr marL="0" marR="0" algn="ctr" rtl="0">
                        <a:lnSpc>
                          <a:spcPct val="115000"/>
                        </a:lnSpc>
                        <a:spcBef>
                          <a:spcPts val="300"/>
                        </a:spcBef>
                        <a:spcAft>
                          <a:spcPts val="300"/>
                        </a:spcAft>
                      </a:pPr>
                      <a:r>
                        <a:rPr lang="en-US" sz="1700">
                          <a:effectLst/>
                        </a:rPr>
                        <a:t>Un mundo radicalmente diferente en la plenitud de los tiempos</a:t>
                      </a:r>
                      <a:endParaRPr lang="en-US" sz="1700">
                        <a:effectLst/>
                        <a:latin typeface="Calibri"/>
                        <a:ea typeface="SimSun"/>
                        <a:cs typeface="Times New Roman"/>
                      </a:endParaRPr>
                    </a:p>
                  </a:txBody>
                  <a:tcPr marL="57150" marR="57150" marT="0" marB="0"/>
                </a:tc>
              </a:tr>
              <a:tr h="647700">
                <a:tc>
                  <a:txBody>
                    <a:bodyPr/>
                    <a:lstStyle/>
                    <a:p>
                      <a:pPr marL="0" marR="0" algn="ctr" rtl="0">
                        <a:lnSpc>
                          <a:spcPct val="115000"/>
                        </a:lnSpc>
                        <a:spcBef>
                          <a:spcPts val="0"/>
                        </a:spcBef>
                        <a:spcAft>
                          <a:spcPts val="0"/>
                        </a:spcAft>
                      </a:pPr>
                      <a:r>
                        <a:rPr lang="en-US" sz="1700">
                          <a:effectLst/>
                        </a:rPr>
                        <a:t>2</a:t>
                      </a:r>
                      <a:endParaRPr lang="en-US" sz="1700">
                        <a:effectLst/>
                        <a:latin typeface="Calibri"/>
                        <a:ea typeface="SimSun"/>
                        <a:cs typeface="Times New Roman"/>
                      </a:endParaRPr>
                    </a:p>
                  </a:txBody>
                  <a:tcPr marL="57150" marR="57150" marT="0" marB="0"/>
                </a:tc>
                <a:tc>
                  <a:txBody>
                    <a:bodyPr/>
                    <a:lstStyle/>
                    <a:p>
                      <a:pPr marL="0" marR="0" algn="ctr" rtl="0">
                        <a:lnSpc>
                          <a:spcPct val="115000"/>
                        </a:lnSpc>
                        <a:spcBef>
                          <a:spcPts val="300"/>
                        </a:spcBef>
                        <a:spcAft>
                          <a:spcPts val="300"/>
                        </a:spcAft>
                      </a:pPr>
                      <a:r>
                        <a:rPr lang="en-US" sz="1700" dirty="0">
                          <a:effectLst/>
                        </a:rPr>
                        <a:t>Los 4 </a:t>
                      </a:r>
                      <a:r>
                        <a:rPr lang="en-US" sz="1700" dirty="0" err="1">
                          <a:effectLst/>
                        </a:rPr>
                        <a:t>reinos</a:t>
                      </a:r>
                      <a:r>
                        <a:rPr lang="en-US" sz="1700" dirty="0">
                          <a:effectLst/>
                        </a:rPr>
                        <a:t> de Daniel: </a:t>
                      </a:r>
                      <a:r>
                        <a:rPr lang="en-US" sz="1700" dirty="0" err="1">
                          <a:effectLst/>
                        </a:rPr>
                        <a:t>Babilonia</a:t>
                      </a:r>
                      <a:r>
                        <a:rPr lang="en-US" sz="1700" dirty="0">
                          <a:effectLst/>
                        </a:rPr>
                        <a:t> y Persia</a:t>
                      </a:r>
                    </a:p>
                    <a:p>
                      <a:pPr marL="0" marR="0" algn="ctr" rtl="0">
                        <a:lnSpc>
                          <a:spcPct val="115000"/>
                        </a:lnSpc>
                        <a:spcBef>
                          <a:spcPts val="300"/>
                        </a:spcBef>
                        <a:spcAft>
                          <a:spcPts val="300"/>
                        </a:spcAft>
                      </a:pPr>
                      <a:r>
                        <a:rPr lang="en-US" sz="1700" dirty="0">
                          <a:effectLst/>
                        </a:rPr>
                        <a:t> </a:t>
                      </a:r>
                      <a:endParaRPr lang="en-US" sz="1700" dirty="0">
                        <a:effectLst/>
                        <a:latin typeface="Calibri"/>
                        <a:ea typeface="SimSun"/>
                        <a:cs typeface="Times New Roman"/>
                      </a:endParaRPr>
                    </a:p>
                  </a:txBody>
                  <a:tcPr marL="57150" marR="57150" marT="0" marB="0"/>
                </a:tc>
              </a:tr>
              <a:tr h="292100">
                <a:tc>
                  <a:txBody>
                    <a:bodyPr/>
                    <a:lstStyle/>
                    <a:p>
                      <a:pPr marL="0" marR="0" algn="ctr" rtl="0">
                        <a:lnSpc>
                          <a:spcPct val="115000"/>
                        </a:lnSpc>
                        <a:spcBef>
                          <a:spcPts val="0"/>
                        </a:spcBef>
                        <a:spcAft>
                          <a:spcPts val="0"/>
                        </a:spcAft>
                      </a:pPr>
                      <a:r>
                        <a:rPr lang="en-US" sz="1700" dirty="0">
                          <a:effectLst/>
                        </a:rPr>
                        <a:t>3</a:t>
                      </a:r>
                      <a:endParaRPr lang="en-US" sz="1700" dirty="0">
                        <a:effectLst/>
                        <a:latin typeface="Calibri"/>
                        <a:ea typeface="SimSun"/>
                        <a:cs typeface="Times New Roman"/>
                      </a:endParaRPr>
                    </a:p>
                  </a:txBody>
                  <a:tcPr marL="57150" marR="57150" marT="0" marB="0"/>
                </a:tc>
                <a:tc>
                  <a:txBody>
                    <a:bodyPr/>
                    <a:lstStyle/>
                    <a:p>
                      <a:pPr marL="0" marR="0" algn="ctr" rtl="0">
                        <a:lnSpc>
                          <a:spcPct val="115000"/>
                        </a:lnSpc>
                        <a:spcBef>
                          <a:spcPts val="300"/>
                        </a:spcBef>
                        <a:spcAft>
                          <a:spcPts val="300"/>
                        </a:spcAft>
                      </a:pPr>
                      <a:r>
                        <a:rPr lang="en-US" sz="1700" dirty="0">
                          <a:effectLst/>
                        </a:rPr>
                        <a:t>Los 4 </a:t>
                      </a:r>
                      <a:r>
                        <a:rPr lang="en-US" sz="1700" dirty="0" err="1">
                          <a:effectLst/>
                        </a:rPr>
                        <a:t>reinos</a:t>
                      </a:r>
                      <a:r>
                        <a:rPr lang="en-US" sz="1700" dirty="0">
                          <a:effectLst/>
                        </a:rPr>
                        <a:t> de Daniel - La </a:t>
                      </a:r>
                      <a:r>
                        <a:rPr lang="en-US" sz="1700" dirty="0" err="1">
                          <a:effectLst/>
                        </a:rPr>
                        <a:t>vida</a:t>
                      </a:r>
                      <a:r>
                        <a:rPr lang="en-US" sz="1700" dirty="0">
                          <a:effectLst/>
                        </a:rPr>
                        <a:t> </a:t>
                      </a:r>
                      <a:r>
                        <a:rPr lang="en-US" sz="1700" dirty="0" err="1">
                          <a:effectLst/>
                        </a:rPr>
                        <a:t>bajo</a:t>
                      </a:r>
                      <a:r>
                        <a:rPr lang="en-US" sz="1700" dirty="0">
                          <a:effectLst/>
                        </a:rPr>
                        <a:t> </a:t>
                      </a:r>
                      <a:r>
                        <a:rPr lang="en-US" sz="1700" dirty="0" err="1">
                          <a:effectLst/>
                        </a:rPr>
                        <a:t>los</a:t>
                      </a:r>
                      <a:r>
                        <a:rPr lang="en-US" sz="1700" dirty="0">
                          <a:effectLst/>
                        </a:rPr>
                        <a:t> </a:t>
                      </a:r>
                      <a:r>
                        <a:rPr lang="en-US" sz="1700" dirty="0" err="1">
                          <a:effectLst/>
                        </a:rPr>
                        <a:t>persas</a:t>
                      </a:r>
                      <a:endParaRPr lang="en-US" sz="1700" dirty="0">
                        <a:effectLst/>
                        <a:latin typeface="Calibri"/>
                        <a:ea typeface="SimSun"/>
                        <a:cs typeface="Times New Roman"/>
                      </a:endParaRPr>
                    </a:p>
                  </a:txBody>
                  <a:tcPr marL="57150" marR="57150" marT="0" marB="0"/>
                </a:tc>
              </a:tr>
              <a:tr h="584200">
                <a:tc>
                  <a:txBody>
                    <a:bodyPr/>
                    <a:lstStyle/>
                    <a:p>
                      <a:pPr marL="0" marR="0" algn="ctr" rtl="0">
                        <a:lnSpc>
                          <a:spcPct val="115000"/>
                        </a:lnSpc>
                        <a:spcBef>
                          <a:spcPts val="0"/>
                        </a:spcBef>
                        <a:spcAft>
                          <a:spcPts val="0"/>
                        </a:spcAft>
                      </a:pPr>
                      <a:r>
                        <a:rPr lang="en-US" sz="1700">
                          <a:effectLst/>
                        </a:rPr>
                        <a:t>4</a:t>
                      </a:r>
                      <a:endParaRPr lang="en-US" sz="1700">
                        <a:effectLst/>
                        <a:latin typeface="Calibri"/>
                        <a:ea typeface="SimSun"/>
                        <a:cs typeface="Times New Roman"/>
                      </a:endParaRPr>
                    </a:p>
                  </a:txBody>
                  <a:tcPr marL="57150" marR="57150" marT="0" marB="0"/>
                </a:tc>
                <a:tc>
                  <a:txBody>
                    <a:bodyPr/>
                    <a:lstStyle/>
                    <a:p>
                      <a:pPr marL="0" marR="0" algn="ctr" rtl="0">
                        <a:lnSpc>
                          <a:spcPct val="115000"/>
                        </a:lnSpc>
                        <a:spcBef>
                          <a:spcPts val="300"/>
                        </a:spcBef>
                        <a:spcAft>
                          <a:spcPts val="300"/>
                        </a:spcAft>
                      </a:pPr>
                      <a:r>
                        <a:rPr lang="en-US" sz="1700" dirty="0">
                          <a:effectLst/>
                        </a:rPr>
                        <a:t>Los 4 </a:t>
                      </a:r>
                      <a:r>
                        <a:rPr lang="en-US" sz="1700" dirty="0" err="1">
                          <a:effectLst/>
                        </a:rPr>
                        <a:t>reinos</a:t>
                      </a:r>
                      <a:r>
                        <a:rPr lang="en-US" sz="1700" dirty="0">
                          <a:effectLst/>
                        </a:rPr>
                        <a:t> de Daniel: </a:t>
                      </a:r>
                      <a:r>
                        <a:rPr lang="en-US" sz="1700" dirty="0" err="1">
                          <a:effectLst/>
                        </a:rPr>
                        <a:t>griego</a:t>
                      </a:r>
                      <a:r>
                        <a:rPr lang="en-US" sz="1700" dirty="0">
                          <a:effectLst/>
                        </a:rPr>
                        <a:t> / Alejandro </a:t>
                      </a:r>
                      <a:r>
                        <a:rPr lang="en-US" sz="1700" dirty="0" err="1">
                          <a:effectLst/>
                        </a:rPr>
                        <a:t>Magno</a:t>
                      </a:r>
                      <a:r>
                        <a:rPr lang="en-US" sz="1700" dirty="0">
                          <a:effectLst/>
                        </a:rPr>
                        <a:t> y </a:t>
                      </a:r>
                      <a:r>
                        <a:rPr lang="en-US" sz="1700" dirty="0" smtClean="0">
                          <a:effectLst/>
                        </a:rPr>
                        <a:t>la </a:t>
                      </a:r>
                      <a:r>
                        <a:rPr lang="en-US" sz="1700" dirty="0" err="1" smtClean="0">
                          <a:effectLst/>
                        </a:rPr>
                        <a:t>helenización</a:t>
                      </a:r>
                      <a:r>
                        <a:rPr lang="en-US" sz="1700" dirty="0" smtClean="0">
                          <a:effectLst/>
                        </a:rPr>
                        <a:t> </a:t>
                      </a:r>
                      <a:r>
                        <a:rPr lang="en-US" sz="1700" dirty="0">
                          <a:effectLst/>
                        </a:rPr>
                        <a:t>del </a:t>
                      </a:r>
                      <a:r>
                        <a:rPr lang="en-US" sz="1700" dirty="0" err="1">
                          <a:effectLst/>
                        </a:rPr>
                        <a:t>mundo</a:t>
                      </a:r>
                      <a:endParaRPr lang="en-US" sz="1700" dirty="0">
                        <a:effectLst/>
                        <a:latin typeface="Calibri"/>
                        <a:ea typeface="SimSun"/>
                        <a:cs typeface="Times New Roman"/>
                      </a:endParaRPr>
                    </a:p>
                  </a:txBody>
                  <a:tcPr marL="57150" marR="57150" marT="0" marB="0"/>
                </a:tc>
              </a:tr>
              <a:tr h="292100">
                <a:tc>
                  <a:txBody>
                    <a:bodyPr/>
                    <a:lstStyle/>
                    <a:p>
                      <a:pPr marL="0" marR="0" algn="ctr" rtl="0">
                        <a:lnSpc>
                          <a:spcPct val="115000"/>
                        </a:lnSpc>
                        <a:spcBef>
                          <a:spcPts val="0"/>
                        </a:spcBef>
                        <a:spcAft>
                          <a:spcPts val="0"/>
                        </a:spcAft>
                      </a:pPr>
                      <a:r>
                        <a:rPr lang="en-US" sz="1700">
                          <a:effectLst/>
                        </a:rPr>
                        <a:t>5</a:t>
                      </a:r>
                      <a:endParaRPr lang="en-US" sz="1700">
                        <a:effectLst/>
                        <a:latin typeface="Calibri"/>
                        <a:ea typeface="SimSun"/>
                        <a:cs typeface="Times New Roman"/>
                      </a:endParaRPr>
                    </a:p>
                  </a:txBody>
                  <a:tcPr marL="57150" marR="57150" marT="0" marB="0"/>
                </a:tc>
                <a:tc>
                  <a:txBody>
                    <a:bodyPr/>
                    <a:lstStyle/>
                    <a:p>
                      <a:pPr marL="0" marR="0" algn="ctr" rtl="0">
                        <a:lnSpc>
                          <a:spcPct val="115000"/>
                        </a:lnSpc>
                        <a:spcBef>
                          <a:spcPts val="300"/>
                        </a:spcBef>
                        <a:spcAft>
                          <a:spcPts val="300"/>
                        </a:spcAft>
                      </a:pPr>
                      <a:r>
                        <a:rPr lang="en-US" sz="1700" dirty="0">
                          <a:effectLst/>
                        </a:rPr>
                        <a:t>Norte y sur </a:t>
                      </a:r>
                      <a:r>
                        <a:rPr lang="en-US" sz="1700" dirty="0" err="1" smtClean="0">
                          <a:effectLst/>
                        </a:rPr>
                        <a:t>en</a:t>
                      </a:r>
                      <a:r>
                        <a:rPr lang="en-US" sz="1700" dirty="0" smtClean="0">
                          <a:effectLst/>
                        </a:rPr>
                        <a:t> </a:t>
                      </a:r>
                      <a:r>
                        <a:rPr lang="en-US" sz="1700" dirty="0">
                          <a:effectLst/>
                        </a:rPr>
                        <a:t>Daniel: </a:t>
                      </a:r>
                      <a:r>
                        <a:rPr lang="en-US" sz="1700" dirty="0" err="1">
                          <a:effectLst/>
                        </a:rPr>
                        <a:t>Ptolomeos</a:t>
                      </a:r>
                      <a:r>
                        <a:rPr lang="en-US" sz="1700" dirty="0">
                          <a:effectLst/>
                        </a:rPr>
                        <a:t> y </a:t>
                      </a:r>
                      <a:r>
                        <a:rPr lang="en-US" sz="1700" dirty="0" err="1">
                          <a:effectLst/>
                        </a:rPr>
                        <a:t>seléucidas</a:t>
                      </a:r>
                      <a:endParaRPr lang="en-US" sz="1700" dirty="0">
                        <a:effectLst/>
                        <a:latin typeface="Calibri"/>
                        <a:ea typeface="SimSun"/>
                        <a:cs typeface="Times New Roman"/>
                      </a:endParaRPr>
                    </a:p>
                  </a:txBody>
                  <a:tcPr marL="57150" marR="57150" marT="0" marB="0"/>
                </a:tc>
              </a:tr>
              <a:tr h="292100">
                <a:tc>
                  <a:txBody>
                    <a:bodyPr/>
                    <a:lstStyle/>
                    <a:p>
                      <a:pPr marL="0" marR="0" algn="ctr" rtl="0">
                        <a:lnSpc>
                          <a:spcPct val="115000"/>
                        </a:lnSpc>
                        <a:spcBef>
                          <a:spcPts val="0"/>
                        </a:spcBef>
                        <a:spcAft>
                          <a:spcPts val="0"/>
                        </a:spcAft>
                      </a:pPr>
                      <a:r>
                        <a:rPr lang="en-US" sz="1700">
                          <a:effectLst/>
                        </a:rPr>
                        <a:t>6</a:t>
                      </a:r>
                      <a:endParaRPr lang="en-US" sz="1700">
                        <a:effectLst/>
                        <a:latin typeface="Calibri"/>
                        <a:ea typeface="SimSun"/>
                        <a:cs typeface="Times New Roman"/>
                      </a:endParaRPr>
                    </a:p>
                  </a:txBody>
                  <a:tcPr marL="57150" marR="57150" marT="0" marB="0"/>
                </a:tc>
                <a:tc>
                  <a:txBody>
                    <a:bodyPr/>
                    <a:lstStyle/>
                    <a:p>
                      <a:pPr marL="0" marR="0" algn="ctr" rtl="0">
                        <a:lnSpc>
                          <a:spcPct val="115000"/>
                        </a:lnSpc>
                        <a:spcBef>
                          <a:spcPts val="300"/>
                        </a:spcBef>
                        <a:spcAft>
                          <a:spcPts val="300"/>
                        </a:spcAft>
                      </a:pPr>
                      <a:r>
                        <a:rPr lang="en-US" sz="1700" dirty="0" err="1">
                          <a:effectLst/>
                        </a:rPr>
                        <a:t>Antíoco</a:t>
                      </a:r>
                      <a:r>
                        <a:rPr lang="en-US" sz="1700" dirty="0">
                          <a:effectLst/>
                        </a:rPr>
                        <a:t> IV </a:t>
                      </a:r>
                      <a:r>
                        <a:rPr lang="en-US" sz="1700" dirty="0" err="1">
                          <a:effectLst/>
                        </a:rPr>
                        <a:t>Epífanes</a:t>
                      </a:r>
                      <a:endParaRPr lang="en-US" sz="1700" dirty="0">
                        <a:effectLst/>
                        <a:latin typeface="Calibri"/>
                        <a:ea typeface="SimSun"/>
                        <a:cs typeface="Times New Roman"/>
                      </a:endParaRPr>
                    </a:p>
                  </a:txBody>
                  <a:tcPr marL="57150" marR="57150" marT="0" marB="0"/>
                </a:tc>
              </a:tr>
              <a:tr h="292100">
                <a:tc>
                  <a:txBody>
                    <a:bodyPr/>
                    <a:lstStyle/>
                    <a:p>
                      <a:pPr marL="0" marR="0" algn="ctr" rtl="0">
                        <a:lnSpc>
                          <a:spcPct val="115000"/>
                        </a:lnSpc>
                        <a:spcBef>
                          <a:spcPts val="0"/>
                        </a:spcBef>
                        <a:spcAft>
                          <a:spcPts val="0"/>
                        </a:spcAft>
                      </a:pPr>
                      <a:r>
                        <a:rPr lang="en-US" sz="1700">
                          <a:effectLst/>
                        </a:rPr>
                        <a:t>7</a:t>
                      </a:r>
                      <a:endParaRPr lang="en-US" sz="1700">
                        <a:effectLst/>
                        <a:latin typeface="Calibri"/>
                        <a:ea typeface="SimSun"/>
                        <a:cs typeface="Times New Roman"/>
                      </a:endParaRPr>
                    </a:p>
                  </a:txBody>
                  <a:tcPr marL="57150" marR="57150" marT="0" marB="0"/>
                </a:tc>
                <a:tc>
                  <a:txBody>
                    <a:bodyPr/>
                    <a:lstStyle/>
                    <a:p>
                      <a:pPr marL="0" marR="0" algn="ctr" rtl="0">
                        <a:lnSpc>
                          <a:spcPct val="115000"/>
                        </a:lnSpc>
                        <a:spcBef>
                          <a:spcPts val="300"/>
                        </a:spcBef>
                        <a:spcAft>
                          <a:spcPts val="300"/>
                        </a:spcAft>
                      </a:pPr>
                      <a:r>
                        <a:rPr lang="en-US" sz="1700" dirty="0" smtClean="0">
                          <a:effectLst/>
                        </a:rPr>
                        <a:t>Los </a:t>
                      </a:r>
                      <a:r>
                        <a:rPr lang="en-US" sz="1700" dirty="0" err="1">
                          <a:effectLst/>
                        </a:rPr>
                        <a:t>macabeos</a:t>
                      </a:r>
                      <a:endParaRPr lang="en-US" sz="1700" dirty="0">
                        <a:effectLst/>
                        <a:latin typeface="Calibri"/>
                        <a:ea typeface="SimSun"/>
                        <a:cs typeface="Times New Roman"/>
                      </a:endParaRPr>
                    </a:p>
                  </a:txBody>
                  <a:tcPr marL="57150" marR="57150" marT="0" marB="0"/>
                </a:tc>
              </a:tr>
              <a:tr h="292100">
                <a:tc>
                  <a:txBody>
                    <a:bodyPr/>
                    <a:lstStyle/>
                    <a:p>
                      <a:pPr marL="0" marR="0" algn="ctr" rtl="0">
                        <a:lnSpc>
                          <a:spcPct val="115000"/>
                        </a:lnSpc>
                        <a:spcBef>
                          <a:spcPts val="0"/>
                        </a:spcBef>
                        <a:spcAft>
                          <a:spcPts val="0"/>
                        </a:spcAft>
                      </a:pPr>
                      <a:r>
                        <a:rPr lang="en-US" sz="1700">
                          <a:effectLst/>
                        </a:rPr>
                        <a:t>8</a:t>
                      </a:r>
                      <a:endParaRPr lang="en-US" sz="1700">
                        <a:effectLst/>
                        <a:latin typeface="Calibri"/>
                        <a:ea typeface="SimSun"/>
                        <a:cs typeface="Times New Roman"/>
                      </a:endParaRPr>
                    </a:p>
                  </a:txBody>
                  <a:tcPr marL="57150" marR="57150" marT="0" marB="0"/>
                </a:tc>
                <a:tc>
                  <a:txBody>
                    <a:bodyPr/>
                    <a:lstStyle/>
                    <a:p>
                      <a:pPr marL="0" marR="0" algn="ctr" rtl="0">
                        <a:lnSpc>
                          <a:spcPct val="115000"/>
                        </a:lnSpc>
                        <a:spcBef>
                          <a:spcPts val="300"/>
                        </a:spcBef>
                        <a:spcAft>
                          <a:spcPts val="300"/>
                        </a:spcAft>
                      </a:pPr>
                      <a:r>
                        <a:rPr lang="en-US" sz="1700" dirty="0">
                          <a:effectLst/>
                        </a:rPr>
                        <a:t>Los 4 </a:t>
                      </a:r>
                      <a:r>
                        <a:rPr lang="en-US" sz="1700" dirty="0" err="1" smtClean="0">
                          <a:effectLst/>
                        </a:rPr>
                        <a:t>reinos</a:t>
                      </a:r>
                      <a:r>
                        <a:rPr lang="en-US" sz="1700" dirty="0" smtClean="0">
                          <a:effectLst/>
                        </a:rPr>
                        <a:t> </a:t>
                      </a:r>
                      <a:r>
                        <a:rPr lang="en-US" sz="1700" dirty="0">
                          <a:effectLst/>
                        </a:rPr>
                        <a:t>de Daniel – </a:t>
                      </a:r>
                      <a:r>
                        <a:rPr lang="en-US" sz="1700" dirty="0" smtClean="0">
                          <a:effectLst/>
                        </a:rPr>
                        <a:t>el </a:t>
                      </a:r>
                      <a:r>
                        <a:rPr lang="en-US" sz="1700" dirty="0" err="1" smtClean="0">
                          <a:effectLst/>
                        </a:rPr>
                        <a:t>hierro</a:t>
                      </a:r>
                      <a:r>
                        <a:rPr lang="en-US" sz="1700" baseline="0" dirty="0" smtClean="0">
                          <a:effectLst/>
                        </a:rPr>
                        <a:t> </a:t>
                      </a:r>
                      <a:r>
                        <a:rPr lang="en-US" sz="1700" baseline="0" dirty="0" err="1" smtClean="0">
                          <a:effectLst/>
                        </a:rPr>
                        <a:t>romano</a:t>
                      </a:r>
                      <a:endParaRPr lang="en-US" sz="1700" dirty="0">
                        <a:effectLst/>
                        <a:latin typeface="Calibri"/>
                        <a:ea typeface="SimSun"/>
                        <a:cs typeface="Times New Roman"/>
                      </a:endParaRPr>
                    </a:p>
                  </a:txBody>
                  <a:tcPr marL="57150" marR="57150" marT="0" marB="0"/>
                </a:tc>
              </a:tr>
              <a:tr h="292100">
                <a:tc>
                  <a:txBody>
                    <a:bodyPr/>
                    <a:lstStyle/>
                    <a:p>
                      <a:pPr marL="0" marR="0" algn="ctr" rtl="0">
                        <a:lnSpc>
                          <a:spcPct val="115000"/>
                        </a:lnSpc>
                        <a:spcBef>
                          <a:spcPts val="0"/>
                        </a:spcBef>
                        <a:spcAft>
                          <a:spcPts val="0"/>
                        </a:spcAft>
                      </a:pPr>
                      <a:r>
                        <a:rPr lang="en-US" sz="1700">
                          <a:effectLst/>
                        </a:rPr>
                        <a:t>9</a:t>
                      </a:r>
                      <a:endParaRPr lang="en-US" sz="1700">
                        <a:effectLst/>
                        <a:latin typeface="Calibri"/>
                        <a:ea typeface="SimSun"/>
                        <a:cs typeface="Times New Roman"/>
                      </a:endParaRPr>
                    </a:p>
                  </a:txBody>
                  <a:tcPr marL="57150" marR="57150" marT="0" marB="0"/>
                </a:tc>
                <a:tc>
                  <a:txBody>
                    <a:bodyPr/>
                    <a:lstStyle/>
                    <a:p>
                      <a:pPr marL="0" marR="0" algn="ctr" rtl="0">
                        <a:lnSpc>
                          <a:spcPct val="115000"/>
                        </a:lnSpc>
                        <a:spcBef>
                          <a:spcPts val="300"/>
                        </a:spcBef>
                        <a:spcAft>
                          <a:spcPts val="300"/>
                        </a:spcAft>
                      </a:pPr>
                      <a:r>
                        <a:rPr lang="en-US" sz="1700" dirty="0" smtClean="0">
                          <a:effectLst/>
                        </a:rPr>
                        <a:t>El </a:t>
                      </a:r>
                      <a:r>
                        <a:rPr lang="en-US" sz="1700" dirty="0" err="1" smtClean="0">
                          <a:effectLst/>
                        </a:rPr>
                        <a:t>gobierno</a:t>
                      </a:r>
                      <a:r>
                        <a:rPr lang="en-US" sz="1700" dirty="0" smtClean="0">
                          <a:effectLst/>
                        </a:rPr>
                        <a:t> </a:t>
                      </a:r>
                      <a:r>
                        <a:rPr lang="en-US" sz="1700" dirty="0">
                          <a:effectLst/>
                        </a:rPr>
                        <a:t>y </a:t>
                      </a:r>
                      <a:r>
                        <a:rPr lang="en-US" sz="1700" dirty="0" smtClean="0">
                          <a:effectLst/>
                        </a:rPr>
                        <a:t>la </a:t>
                      </a:r>
                      <a:r>
                        <a:rPr lang="en-US" sz="1700" dirty="0" err="1" smtClean="0">
                          <a:effectLst/>
                        </a:rPr>
                        <a:t>justicia</a:t>
                      </a:r>
                      <a:r>
                        <a:rPr lang="en-US" sz="1700" dirty="0" smtClean="0">
                          <a:effectLst/>
                        </a:rPr>
                        <a:t> </a:t>
                      </a:r>
                      <a:r>
                        <a:rPr lang="en-US" sz="1700" dirty="0" err="1">
                          <a:effectLst/>
                        </a:rPr>
                        <a:t>romanos</a:t>
                      </a:r>
                      <a:endParaRPr lang="en-US" sz="1700" dirty="0">
                        <a:effectLst/>
                        <a:latin typeface="Calibri"/>
                        <a:ea typeface="SimSun"/>
                        <a:cs typeface="Times New Roman"/>
                      </a:endParaRPr>
                    </a:p>
                  </a:txBody>
                  <a:tcPr marL="57150" marR="57150" marT="0" marB="0"/>
                </a:tc>
              </a:tr>
              <a:tr h="292100">
                <a:tc>
                  <a:txBody>
                    <a:bodyPr/>
                    <a:lstStyle/>
                    <a:p>
                      <a:pPr marL="0" marR="0" algn="ctr" rtl="0">
                        <a:lnSpc>
                          <a:spcPct val="115000"/>
                        </a:lnSpc>
                        <a:spcBef>
                          <a:spcPts val="0"/>
                        </a:spcBef>
                        <a:spcAft>
                          <a:spcPts val="0"/>
                        </a:spcAft>
                      </a:pPr>
                      <a:r>
                        <a:rPr lang="en-US" sz="1700">
                          <a:effectLst/>
                        </a:rPr>
                        <a:t>10</a:t>
                      </a:r>
                      <a:endParaRPr lang="en-US" sz="1700">
                        <a:effectLst/>
                        <a:latin typeface="Calibri"/>
                        <a:ea typeface="SimSun"/>
                        <a:cs typeface="Times New Roman"/>
                      </a:endParaRPr>
                    </a:p>
                  </a:txBody>
                  <a:tcPr marL="57150" marR="57150" marT="0" marB="0"/>
                </a:tc>
                <a:tc>
                  <a:txBody>
                    <a:bodyPr/>
                    <a:lstStyle/>
                    <a:p>
                      <a:pPr marL="0" marR="0" algn="ctr" rtl="0">
                        <a:lnSpc>
                          <a:spcPct val="115000"/>
                        </a:lnSpc>
                        <a:spcBef>
                          <a:spcPts val="300"/>
                        </a:spcBef>
                        <a:spcAft>
                          <a:spcPts val="300"/>
                        </a:spcAft>
                      </a:pPr>
                      <a:r>
                        <a:rPr lang="en-US" sz="1700" dirty="0" smtClean="0">
                          <a:effectLst/>
                        </a:rPr>
                        <a:t>Las </a:t>
                      </a:r>
                      <a:r>
                        <a:rPr lang="en-US" sz="1700" dirty="0" err="1" smtClean="0">
                          <a:effectLst/>
                        </a:rPr>
                        <a:t>vías</a:t>
                      </a:r>
                      <a:r>
                        <a:rPr lang="en-US" sz="1700" dirty="0" smtClean="0">
                          <a:effectLst/>
                        </a:rPr>
                        <a:t> y </a:t>
                      </a:r>
                      <a:r>
                        <a:rPr lang="en-US" sz="1700" dirty="0" err="1" smtClean="0">
                          <a:effectLst/>
                        </a:rPr>
                        <a:t>navegación</a:t>
                      </a:r>
                      <a:r>
                        <a:rPr lang="en-US" sz="1700" dirty="0" smtClean="0">
                          <a:effectLst/>
                        </a:rPr>
                        <a:t> </a:t>
                      </a:r>
                      <a:r>
                        <a:rPr lang="en-US" sz="1700" dirty="0" err="1" smtClean="0">
                          <a:effectLst/>
                        </a:rPr>
                        <a:t>romanas</a:t>
                      </a:r>
                      <a:endParaRPr lang="en-US" sz="1700" dirty="0">
                        <a:effectLst/>
                        <a:latin typeface="Calibri"/>
                        <a:ea typeface="SimSun"/>
                        <a:cs typeface="Times New Roman"/>
                      </a:endParaRPr>
                    </a:p>
                  </a:txBody>
                  <a:tcPr marL="57150" marR="57150" marT="0" marB="0"/>
                </a:tc>
              </a:tr>
              <a:tr h="292100">
                <a:tc>
                  <a:txBody>
                    <a:bodyPr/>
                    <a:lstStyle/>
                    <a:p>
                      <a:pPr marL="0" marR="0" algn="ctr" rtl="0">
                        <a:lnSpc>
                          <a:spcPct val="115000"/>
                        </a:lnSpc>
                        <a:spcBef>
                          <a:spcPts val="0"/>
                        </a:spcBef>
                        <a:spcAft>
                          <a:spcPts val="0"/>
                        </a:spcAft>
                      </a:pPr>
                      <a:r>
                        <a:rPr lang="en-US" sz="1700" dirty="0">
                          <a:effectLst/>
                        </a:rPr>
                        <a:t>11</a:t>
                      </a:r>
                      <a:endParaRPr lang="en-US" sz="1700" dirty="0">
                        <a:effectLst/>
                        <a:latin typeface="Calibri"/>
                        <a:ea typeface="SimSun"/>
                        <a:cs typeface="Times New Roman"/>
                      </a:endParaRPr>
                    </a:p>
                  </a:txBody>
                  <a:tcPr marL="57150" marR="57150" marT="0" marB="0"/>
                </a:tc>
                <a:tc>
                  <a:txBody>
                    <a:bodyPr/>
                    <a:lstStyle/>
                    <a:p>
                      <a:pPr marL="0" marR="0" algn="ctr" rtl="0">
                        <a:lnSpc>
                          <a:spcPct val="115000"/>
                        </a:lnSpc>
                        <a:spcBef>
                          <a:spcPts val="300"/>
                        </a:spcBef>
                        <a:spcAft>
                          <a:spcPts val="300"/>
                        </a:spcAft>
                      </a:pPr>
                      <a:r>
                        <a:rPr lang="en-US" sz="1700" dirty="0" smtClean="0">
                          <a:effectLst/>
                        </a:rPr>
                        <a:t>La</a:t>
                      </a:r>
                      <a:r>
                        <a:rPr lang="en-US" sz="1700" baseline="0" dirty="0" smtClean="0">
                          <a:effectLst/>
                        </a:rPr>
                        <a:t> </a:t>
                      </a:r>
                      <a:r>
                        <a:rPr lang="en-US" sz="1700" baseline="0" dirty="0" err="1" smtClean="0">
                          <a:effectLst/>
                        </a:rPr>
                        <a:t>r</a:t>
                      </a:r>
                      <a:r>
                        <a:rPr lang="en-US" sz="1700" dirty="0" err="1" smtClean="0">
                          <a:effectLst/>
                        </a:rPr>
                        <a:t>eacción</a:t>
                      </a:r>
                      <a:r>
                        <a:rPr lang="en-US" sz="1700" dirty="0" smtClean="0">
                          <a:effectLst/>
                        </a:rPr>
                        <a:t> </a:t>
                      </a:r>
                      <a:r>
                        <a:rPr lang="en-US" sz="1700" dirty="0" err="1">
                          <a:effectLst/>
                        </a:rPr>
                        <a:t>j</a:t>
                      </a:r>
                      <a:r>
                        <a:rPr lang="en-US" sz="1700" dirty="0" err="1" smtClean="0">
                          <a:effectLst/>
                        </a:rPr>
                        <a:t>udía</a:t>
                      </a:r>
                      <a:r>
                        <a:rPr lang="en-US" sz="1700" dirty="0" smtClean="0">
                          <a:effectLst/>
                        </a:rPr>
                        <a:t> </a:t>
                      </a:r>
                      <a:r>
                        <a:rPr lang="en-US" sz="1700" dirty="0">
                          <a:effectLst/>
                        </a:rPr>
                        <a:t>– </a:t>
                      </a:r>
                      <a:r>
                        <a:rPr lang="en-US" sz="1700" dirty="0" smtClean="0">
                          <a:effectLst/>
                        </a:rPr>
                        <a:t>El </a:t>
                      </a:r>
                      <a:r>
                        <a:rPr lang="en-US" sz="1700" dirty="0" err="1" smtClean="0">
                          <a:effectLst/>
                        </a:rPr>
                        <a:t>surgimiento</a:t>
                      </a:r>
                      <a:r>
                        <a:rPr lang="en-US" sz="1700" dirty="0" smtClean="0">
                          <a:effectLst/>
                        </a:rPr>
                        <a:t> </a:t>
                      </a:r>
                      <a:r>
                        <a:rPr lang="en-US" sz="1700" dirty="0">
                          <a:effectLst/>
                        </a:rPr>
                        <a:t>de las </a:t>
                      </a:r>
                      <a:r>
                        <a:rPr lang="en-US" sz="1700" dirty="0" err="1" smtClean="0">
                          <a:effectLst/>
                        </a:rPr>
                        <a:t>sectas</a:t>
                      </a:r>
                      <a:endParaRPr lang="en-US" sz="1700" dirty="0">
                        <a:effectLst/>
                        <a:latin typeface="Calibri"/>
                        <a:ea typeface="SimSun"/>
                        <a:cs typeface="Times New Roman"/>
                      </a:endParaRPr>
                    </a:p>
                  </a:txBody>
                  <a:tcPr marL="57150" marR="57150" marT="0" marB="0"/>
                </a:tc>
              </a:tr>
              <a:tr h="292100">
                <a:tc>
                  <a:txBody>
                    <a:bodyPr/>
                    <a:lstStyle/>
                    <a:p>
                      <a:pPr marL="0" marR="0" algn="ctr" rtl="0">
                        <a:lnSpc>
                          <a:spcPct val="115000"/>
                        </a:lnSpc>
                        <a:spcBef>
                          <a:spcPts val="0"/>
                        </a:spcBef>
                        <a:spcAft>
                          <a:spcPts val="0"/>
                        </a:spcAft>
                      </a:pPr>
                      <a:r>
                        <a:rPr lang="en-US" sz="1700">
                          <a:effectLst/>
                        </a:rPr>
                        <a:t>12</a:t>
                      </a:r>
                      <a:endParaRPr lang="en-US" sz="1700">
                        <a:effectLst/>
                        <a:latin typeface="Calibri"/>
                        <a:ea typeface="SimSun"/>
                        <a:cs typeface="Times New Roman"/>
                      </a:endParaRPr>
                    </a:p>
                  </a:txBody>
                  <a:tcPr marL="57150" marR="57150" marT="0" marB="0"/>
                </a:tc>
                <a:tc>
                  <a:txBody>
                    <a:bodyPr/>
                    <a:lstStyle/>
                    <a:p>
                      <a:pPr marL="0" marR="0" algn="ctr" rtl="0">
                        <a:lnSpc>
                          <a:spcPct val="115000"/>
                        </a:lnSpc>
                        <a:spcBef>
                          <a:spcPts val="300"/>
                        </a:spcBef>
                        <a:spcAft>
                          <a:spcPts val="300"/>
                        </a:spcAft>
                      </a:pPr>
                      <a:r>
                        <a:rPr lang="en-US" sz="1700" dirty="0">
                          <a:effectLst/>
                        </a:rPr>
                        <a:t>La </a:t>
                      </a:r>
                      <a:r>
                        <a:rPr lang="en-US" sz="1700" dirty="0" err="1">
                          <a:effectLst/>
                        </a:rPr>
                        <a:t>familia</a:t>
                      </a:r>
                      <a:r>
                        <a:rPr lang="en-US" sz="1700" dirty="0">
                          <a:effectLst/>
                        </a:rPr>
                        <a:t> de </a:t>
                      </a:r>
                      <a:r>
                        <a:rPr lang="en-US" sz="1700" dirty="0" err="1">
                          <a:effectLst/>
                        </a:rPr>
                        <a:t>Herodes</a:t>
                      </a:r>
                      <a:endParaRPr lang="en-US" sz="1700" dirty="0">
                        <a:effectLst/>
                        <a:latin typeface="Calibri"/>
                        <a:ea typeface="SimSun"/>
                        <a:cs typeface="Times New Roman"/>
                      </a:endParaRPr>
                    </a:p>
                  </a:txBody>
                  <a:tcPr marL="57150" marR="57150" marT="0" marB="0"/>
                </a:tc>
              </a:tr>
              <a:tr h="292100">
                <a:tc>
                  <a:txBody>
                    <a:bodyPr/>
                    <a:lstStyle/>
                    <a:p>
                      <a:pPr marL="0" marR="0" algn="ctr" rtl="0">
                        <a:lnSpc>
                          <a:spcPct val="115000"/>
                        </a:lnSpc>
                        <a:spcBef>
                          <a:spcPts val="0"/>
                        </a:spcBef>
                        <a:spcAft>
                          <a:spcPts val="0"/>
                        </a:spcAft>
                      </a:pPr>
                      <a:r>
                        <a:rPr lang="en-US" sz="1700">
                          <a:effectLst/>
                        </a:rPr>
                        <a:t>13</a:t>
                      </a:r>
                      <a:endParaRPr lang="en-US" sz="1700">
                        <a:effectLst/>
                        <a:latin typeface="Calibri"/>
                        <a:ea typeface="SimSun"/>
                        <a:cs typeface="Times New Roman"/>
                      </a:endParaRPr>
                    </a:p>
                  </a:txBody>
                  <a:tcPr marL="57150" marR="57150" marT="0" marB="0"/>
                </a:tc>
                <a:tc>
                  <a:txBody>
                    <a:bodyPr/>
                    <a:lstStyle/>
                    <a:p>
                      <a:pPr marL="0" marR="0" algn="ctr" rtl="0">
                        <a:lnSpc>
                          <a:spcPct val="115000"/>
                        </a:lnSpc>
                        <a:spcBef>
                          <a:spcPts val="300"/>
                        </a:spcBef>
                        <a:spcAft>
                          <a:spcPts val="300"/>
                        </a:spcAft>
                      </a:pPr>
                      <a:r>
                        <a:rPr lang="en-US" sz="1700" dirty="0">
                          <a:effectLst/>
                        </a:rPr>
                        <a:t>La plenitud de los </a:t>
                      </a:r>
                      <a:r>
                        <a:rPr lang="en-US" sz="1700" dirty="0" err="1">
                          <a:effectLst/>
                        </a:rPr>
                        <a:t>tiempos</a:t>
                      </a:r>
                      <a:r>
                        <a:rPr lang="en-US" sz="1700" dirty="0">
                          <a:effectLst/>
                        </a:rPr>
                        <a:t> </a:t>
                      </a:r>
                      <a:r>
                        <a:rPr lang="en-US" sz="1700" dirty="0" smtClean="0">
                          <a:effectLst/>
                        </a:rPr>
                        <a:t>– Un </a:t>
                      </a:r>
                      <a:r>
                        <a:rPr lang="en-US" sz="1700" dirty="0" err="1" smtClean="0">
                          <a:effectLst/>
                        </a:rPr>
                        <a:t>repaso</a:t>
                      </a:r>
                      <a:endParaRPr lang="en-US" sz="1700" dirty="0">
                        <a:effectLst/>
                        <a:latin typeface="Calibri"/>
                        <a:ea typeface="SimSun"/>
                        <a:cs typeface="Times New Roman"/>
                      </a:endParaRPr>
                    </a:p>
                  </a:txBody>
                  <a:tcPr marL="57150" marR="57150" marT="0" marB="0"/>
                </a:tc>
              </a:tr>
            </a:tbl>
          </a:graphicData>
        </a:graphic>
      </p:graphicFrame>
      <p:sp>
        <p:nvSpPr>
          <p:cNvPr id="6" name="Down Arrow 5"/>
          <p:cNvSpPr/>
          <p:nvPr/>
        </p:nvSpPr>
        <p:spPr>
          <a:xfrm>
            <a:off x="7493000" y="1651000"/>
            <a:ext cx="571500" cy="266700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500"/>
          </a:p>
        </p:txBody>
      </p:sp>
      <p:sp>
        <p:nvSpPr>
          <p:cNvPr id="2" name="Right Arrow 1"/>
          <p:cNvSpPr/>
          <p:nvPr/>
        </p:nvSpPr>
        <p:spPr>
          <a:xfrm>
            <a:off x="635001" y="3524812"/>
            <a:ext cx="508000" cy="317500"/>
          </a:xfrm>
          <a:prstGeom prst="rightArrow">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500"/>
          </a:p>
        </p:txBody>
      </p:sp>
      <p:sp>
        <p:nvSpPr>
          <p:cNvPr id="9" name="TextBox 8"/>
          <p:cNvSpPr txBox="1"/>
          <p:nvPr/>
        </p:nvSpPr>
        <p:spPr>
          <a:xfrm>
            <a:off x="7639689" y="1841500"/>
            <a:ext cx="311304" cy="1708160"/>
          </a:xfrm>
          <a:prstGeom prst="rect">
            <a:avLst/>
          </a:prstGeom>
          <a:noFill/>
        </p:spPr>
        <p:txBody>
          <a:bodyPr wrap="none" rtlCol="0">
            <a:spAutoFit/>
          </a:bodyPr>
          <a:lstStyle/>
          <a:p>
            <a:pPr algn="l" rtl="0"/>
            <a:r>
              <a:rPr lang="en-US" sz="1500" b="1" dirty="0"/>
              <a:t>D</a:t>
            </a:r>
          </a:p>
          <a:p>
            <a:pPr algn="l" rtl="0"/>
            <a:r>
              <a:rPr lang="en-US" sz="1500" b="1" dirty="0"/>
              <a:t>A</a:t>
            </a:r>
          </a:p>
          <a:p>
            <a:pPr algn="l" rtl="0"/>
            <a:r>
              <a:rPr lang="en-US" sz="1500" b="1" dirty="0"/>
              <a:t>N</a:t>
            </a:r>
          </a:p>
          <a:p>
            <a:pPr algn="l" rtl="0"/>
            <a:r>
              <a:rPr lang="en-US" sz="1500" b="1" dirty="0"/>
              <a:t>I</a:t>
            </a:r>
          </a:p>
          <a:p>
            <a:pPr algn="l" rtl="0"/>
            <a:r>
              <a:rPr lang="en-US" sz="1500" b="1" dirty="0"/>
              <a:t>E</a:t>
            </a:r>
          </a:p>
          <a:p>
            <a:pPr algn="l" rtl="0"/>
            <a:r>
              <a:rPr lang="en-US" sz="1500" b="1" dirty="0"/>
              <a:t>L</a:t>
            </a:r>
          </a:p>
          <a:p>
            <a:pPr algn="l" rtl="0"/>
            <a:endParaRPr lang="en-US" sz="1500" b="1" dirty="0"/>
          </a:p>
        </p:txBody>
      </p:sp>
    </p:spTree>
    <p:extLst>
      <p:ext uri="{BB962C8B-B14F-4D97-AF65-F5344CB8AC3E}">
        <p14:creationId xmlns:p14="http://schemas.microsoft.com/office/powerpoint/2010/main" val="2381332160"/>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62000" y="4826000"/>
            <a:ext cx="7620000" cy="1460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500"/>
          </a:p>
        </p:txBody>
      </p:sp>
      <p:sp>
        <p:nvSpPr>
          <p:cNvPr id="4" name="Title 3"/>
          <p:cNvSpPr>
            <a:spLocks noGrp="1"/>
          </p:cNvSpPr>
          <p:nvPr>
            <p:ph type="title"/>
          </p:nvPr>
        </p:nvSpPr>
        <p:spPr/>
        <p:txBody>
          <a:bodyPr/>
          <a:lstStyle/>
          <a:p>
            <a:pPr algn="l" rtl="0"/>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848" y="643529"/>
            <a:ext cx="7620000" cy="5301542"/>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8698" y="4856585"/>
            <a:ext cx="635000" cy="374741"/>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3683" y="4840674"/>
            <a:ext cx="698500" cy="389616"/>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42936" y="4868843"/>
            <a:ext cx="635000" cy="388356"/>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0001" y="5750539"/>
            <a:ext cx="511353" cy="415547"/>
          </a:xfrm>
          <a:prstGeom prst="rect">
            <a:avLst/>
          </a:prstGeom>
        </p:spPr>
      </p:pic>
      <p:pic>
        <p:nvPicPr>
          <p:cNvPr id="1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90370" y="3110213"/>
            <a:ext cx="767522" cy="8258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6871562" y="4017831"/>
            <a:ext cx="914930" cy="419154"/>
          </a:xfrm>
          <a:prstGeom prst="rect">
            <a:avLst/>
          </a:prstGeom>
          <a:noFill/>
        </p:spPr>
        <p:txBody>
          <a:bodyPr wrap="square" rtlCol="0">
            <a:spAutoFit/>
          </a:bodyPr>
          <a:lstStyle/>
          <a:p>
            <a:r>
              <a:rPr lang="en-US" sz="708" b="1" dirty="0">
                <a:latin typeface="Arial" panose="020B0604020202020204" pitchFamily="34" charset="0"/>
                <a:cs typeface="Arial" panose="020B0604020202020204" pitchFamily="34" charset="0"/>
              </a:rPr>
              <a:t>Alejandro </a:t>
            </a:r>
            <a:r>
              <a:rPr lang="en-US" sz="708" b="1" dirty="0" err="1">
                <a:latin typeface="Arial" panose="020B0604020202020204" pitchFamily="34" charset="0"/>
                <a:cs typeface="Arial" panose="020B0604020202020204" pitchFamily="34" charset="0"/>
              </a:rPr>
              <a:t>Magno</a:t>
            </a:r>
            <a:r>
              <a:rPr lang="en-US" sz="708" b="1" dirty="0">
                <a:latin typeface="Arial" panose="020B0604020202020204" pitchFamily="34" charset="0"/>
                <a:cs typeface="Arial" panose="020B0604020202020204" pitchFamily="34" charset="0"/>
              </a:rPr>
              <a:t> </a:t>
            </a:r>
            <a:r>
              <a:rPr lang="en-US" sz="708" b="1" dirty="0" err="1">
                <a:latin typeface="Arial" panose="020B0604020202020204" pitchFamily="34" charset="0"/>
                <a:cs typeface="Arial" panose="020B0604020202020204" pitchFamily="34" charset="0"/>
              </a:rPr>
              <a:t>vence</a:t>
            </a:r>
            <a:r>
              <a:rPr lang="en-US" sz="708" b="1" dirty="0">
                <a:latin typeface="Arial" panose="020B0604020202020204" pitchFamily="34" charset="0"/>
                <a:cs typeface="Arial" panose="020B0604020202020204" pitchFamily="34" charset="0"/>
              </a:rPr>
              <a:t> a Persia – 330 </a:t>
            </a:r>
            <a:r>
              <a:rPr lang="en-US" sz="708" b="1" dirty="0" err="1">
                <a:latin typeface="Arial" panose="020B0604020202020204" pitchFamily="34" charset="0"/>
                <a:cs typeface="Arial" panose="020B0604020202020204" pitchFamily="34" charset="0"/>
              </a:rPr>
              <a:t>aC</a:t>
            </a:r>
            <a:endParaRPr lang="en-US" sz="708" b="1" dirty="0">
              <a:latin typeface="Arial" panose="020B0604020202020204" pitchFamily="34" charset="0"/>
              <a:cs typeface="Arial" panose="020B0604020202020204" pitchFamily="34" charset="0"/>
            </a:endParaRPr>
          </a:p>
        </p:txBody>
      </p:sp>
      <p:sp>
        <p:nvSpPr>
          <p:cNvPr id="13" name="TextBox 12"/>
          <p:cNvSpPr txBox="1"/>
          <p:nvPr/>
        </p:nvSpPr>
        <p:spPr>
          <a:xfrm>
            <a:off x="7008523" y="5290445"/>
            <a:ext cx="982290" cy="419154"/>
          </a:xfrm>
          <a:prstGeom prst="rect">
            <a:avLst/>
          </a:prstGeom>
          <a:noFill/>
        </p:spPr>
        <p:txBody>
          <a:bodyPr wrap="square" rtlCol="0">
            <a:spAutoFit/>
          </a:bodyPr>
          <a:lstStyle/>
          <a:p>
            <a:r>
              <a:rPr lang="en-US" sz="708" b="1" dirty="0">
                <a:latin typeface="Arial" panose="020B0604020202020204" pitchFamily="34" charset="0"/>
                <a:cs typeface="Arial" panose="020B0604020202020204" pitchFamily="34" charset="0"/>
              </a:rPr>
              <a:t>Romano </a:t>
            </a:r>
            <a:r>
              <a:rPr lang="en-US" sz="708" b="1" dirty="0" err="1">
                <a:latin typeface="Arial" panose="020B0604020202020204" pitchFamily="34" charset="0"/>
                <a:cs typeface="Arial" panose="020B0604020202020204" pitchFamily="34" charset="0"/>
              </a:rPr>
              <a:t>Pompeyo</a:t>
            </a:r>
            <a:r>
              <a:rPr lang="en-US" sz="708" b="1" dirty="0">
                <a:latin typeface="Arial" panose="020B0604020202020204" pitchFamily="34" charset="0"/>
                <a:cs typeface="Arial" panose="020B0604020202020204" pitchFamily="34" charset="0"/>
              </a:rPr>
              <a:t> </a:t>
            </a:r>
            <a:r>
              <a:rPr lang="en-US" sz="708" b="1" dirty="0" err="1">
                <a:latin typeface="Arial" panose="020B0604020202020204" pitchFamily="34" charset="0"/>
                <a:cs typeface="Arial" panose="020B0604020202020204" pitchFamily="34" charset="0"/>
              </a:rPr>
              <a:t>captura</a:t>
            </a:r>
            <a:r>
              <a:rPr lang="en-US" sz="708" b="1" dirty="0">
                <a:latin typeface="Arial" panose="020B0604020202020204" pitchFamily="34" charset="0"/>
                <a:cs typeface="Arial" panose="020B0604020202020204" pitchFamily="34" charset="0"/>
              </a:rPr>
              <a:t> </a:t>
            </a:r>
            <a:r>
              <a:rPr lang="en-US" sz="708" b="1" dirty="0" err="1">
                <a:latin typeface="Arial" panose="020B0604020202020204" pitchFamily="34" charset="0"/>
                <a:cs typeface="Arial" panose="020B0604020202020204" pitchFamily="34" charset="0"/>
              </a:rPr>
              <a:t>Jerusalén</a:t>
            </a:r>
            <a:r>
              <a:rPr lang="en-US" sz="708" b="1" dirty="0">
                <a:latin typeface="Arial" panose="020B0604020202020204" pitchFamily="34" charset="0"/>
                <a:cs typeface="Arial" panose="020B0604020202020204" pitchFamily="34" charset="0"/>
              </a:rPr>
              <a:t> </a:t>
            </a:r>
          </a:p>
          <a:p>
            <a:r>
              <a:rPr lang="en-US" sz="708" b="1" dirty="0">
                <a:latin typeface="Arial" panose="020B0604020202020204" pitchFamily="34" charset="0"/>
                <a:cs typeface="Arial" panose="020B0604020202020204" pitchFamily="34" charset="0"/>
              </a:rPr>
              <a:t>– 63 </a:t>
            </a:r>
            <a:r>
              <a:rPr lang="en-US" sz="708" b="1" dirty="0" err="1">
                <a:latin typeface="Arial" panose="020B0604020202020204" pitchFamily="34" charset="0"/>
                <a:cs typeface="Arial" panose="020B0604020202020204" pitchFamily="34" charset="0"/>
              </a:rPr>
              <a:t>aC</a:t>
            </a:r>
            <a:endParaRPr lang="en-US" sz="708" b="1" dirty="0">
              <a:latin typeface="Arial" panose="020B0604020202020204" pitchFamily="34" charset="0"/>
              <a:cs typeface="Arial" panose="020B0604020202020204" pitchFamily="34" charset="0"/>
            </a:endParaRPr>
          </a:p>
        </p:txBody>
      </p:sp>
      <p:sp>
        <p:nvSpPr>
          <p:cNvPr id="14" name="TextBox 13"/>
          <p:cNvSpPr txBox="1"/>
          <p:nvPr/>
        </p:nvSpPr>
        <p:spPr>
          <a:xfrm>
            <a:off x="6134653" y="5286830"/>
            <a:ext cx="706782" cy="419154"/>
          </a:xfrm>
          <a:prstGeom prst="rect">
            <a:avLst/>
          </a:prstGeom>
          <a:noFill/>
        </p:spPr>
        <p:txBody>
          <a:bodyPr wrap="square" rtlCol="0">
            <a:spAutoFit/>
          </a:bodyPr>
          <a:lstStyle/>
          <a:p>
            <a:r>
              <a:rPr lang="en-US" sz="708" b="1" dirty="0">
                <a:latin typeface="Arial" panose="020B0604020202020204" pitchFamily="34" charset="0"/>
                <a:cs typeface="Arial" panose="020B0604020202020204" pitchFamily="34" charset="0"/>
              </a:rPr>
              <a:t>Vida de </a:t>
            </a:r>
            <a:r>
              <a:rPr lang="en-US" sz="708" b="1" dirty="0" err="1">
                <a:latin typeface="Arial" panose="020B0604020202020204" pitchFamily="34" charset="0"/>
                <a:cs typeface="Arial" panose="020B0604020202020204" pitchFamily="34" charset="0"/>
              </a:rPr>
              <a:t>Jesús</a:t>
            </a:r>
            <a:endParaRPr lang="en-US" sz="708" b="1" dirty="0">
              <a:latin typeface="Arial" panose="020B0604020202020204" pitchFamily="34" charset="0"/>
              <a:cs typeface="Arial" panose="020B0604020202020204" pitchFamily="34" charset="0"/>
            </a:endParaRPr>
          </a:p>
          <a:p>
            <a:r>
              <a:rPr lang="en-US" sz="708" b="1" dirty="0">
                <a:latin typeface="Arial" panose="020B0604020202020204" pitchFamily="34" charset="0"/>
                <a:cs typeface="Arial" panose="020B0604020202020204" pitchFamily="34" charset="0"/>
              </a:rPr>
              <a:t>4 </a:t>
            </a:r>
            <a:r>
              <a:rPr lang="en-US" sz="708" b="1" dirty="0" err="1">
                <a:latin typeface="Arial" panose="020B0604020202020204" pitchFamily="34" charset="0"/>
                <a:cs typeface="Arial" panose="020B0604020202020204" pitchFamily="34" charset="0"/>
              </a:rPr>
              <a:t>aC</a:t>
            </a:r>
            <a:r>
              <a:rPr lang="en-US" sz="708" b="1" dirty="0">
                <a:latin typeface="Arial" panose="020B0604020202020204" pitchFamily="34" charset="0"/>
                <a:cs typeface="Arial" panose="020B0604020202020204" pitchFamily="34" charset="0"/>
              </a:rPr>
              <a:t>– 30 </a:t>
            </a:r>
            <a:r>
              <a:rPr lang="en-US" sz="708" b="1" dirty="0" err="1">
                <a:latin typeface="Arial" panose="020B0604020202020204" pitchFamily="34" charset="0"/>
                <a:cs typeface="Arial" panose="020B0604020202020204" pitchFamily="34" charset="0"/>
              </a:rPr>
              <a:t>dC</a:t>
            </a:r>
            <a:endParaRPr lang="en-US" sz="708" b="1" dirty="0">
              <a:latin typeface="Arial" panose="020B0604020202020204" pitchFamily="34" charset="0"/>
              <a:cs typeface="Arial" panose="020B0604020202020204" pitchFamily="34" charset="0"/>
            </a:endParaRPr>
          </a:p>
        </p:txBody>
      </p:sp>
      <p:sp>
        <p:nvSpPr>
          <p:cNvPr id="15" name="TextBox 14"/>
          <p:cNvSpPr txBox="1"/>
          <p:nvPr/>
        </p:nvSpPr>
        <p:spPr>
          <a:xfrm>
            <a:off x="5451338" y="5339350"/>
            <a:ext cx="706782" cy="419154"/>
          </a:xfrm>
          <a:prstGeom prst="rect">
            <a:avLst/>
          </a:prstGeom>
          <a:noFill/>
        </p:spPr>
        <p:txBody>
          <a:bodyPr wrap="square" rtlCol="0">
            <a:spAutoFit/>
          </a:bodyPr>
          <a:lstStyle/>
          <a:p>
            <a:r>
              <a:rPr lang="en-US" sz="708" b="1" dirty="0" err="1">
                <a:latin typeface="Arial" panose="020B0604020202020204" pitchFamily="34" charset="0"/>
                <a:cs typeface="Arial" panose="020B0604020202020204" pitchFamily="34" charset="0"/>
              </a:rPr>
              <a:t>Viajes</a:t>
            </a:r>
            <a:r>
              <a:rPr lang="en-US" sz="708" b="1" dirty="0">
                <a:latin typeface="Arial" panose="020B0604020202020204" pitchFamily="34" charset="0"/>
                <a:cs typeface="Arial" panose="020B0604020202020204" pitchFamily="34" charset="0"/>
              </a:rPr>
              <a:t> de Pablo</a:t>
            </a:r>
          </a:p>
          <a:p>
            <a:r>
              <a:rPr lang="en-US" sz="708" b="1" dirty="0">
                <a:latin typeface="Arial" panose="020B0604020202020204" pitchFamily="34" charset="0"/>
                <a:cs typeface="Arial" panose="020B0604020202020204" pitchFamily="34" charset="0"/>
              </a:rPr>
              <a:t>35 – 66 </a:t>
            </a:r>
            <a:r>
              <a:rPr lang="en-US" sz="708" b="1" dirty="0" err="1">
                <a:latin typeface="Arial" panose="020B0604020202020204" pitchFamily="34" charset="0"/>
                <a:cs typeface="Arial" panose="020B0604020202020204" pitchFamily="34" charset="0"/>
              </a:rPr>
              <a:t>dC</a:t>
            </a:r>
            <a:endParaRPr lang="en-US" sz="708" b="1" dirty="0">
              <a:latin typeface="Arial" panose="020B0604020202020204" pitchFamily="34" charset="0"/>
              <a:cs typeface="Arial" panose="020B0604020202020204" pitchFamily="34" charset="0"/>
            </a:endParaRPr>
          </a:p>
        </p:txBody>
      </p:sp>
      <p:sp>
        <p:nvSpPr>
          <p:cNvPr id="16" name="TextBox 15"/>
          <p:cNvSpPr txBox="1"/>
          <p:nvPr/>
        </p:nvSpPr>
        <p:spPr>
          <a:xfrm>
            <a:off x="4748699" y="5332908"/>
            <a:ext cx="702641" cy="419154"/>
          </a:xfrm>
          <a:prstGeom prst="rect">
            <a:avLst/>
          </a:prstGeom>
          <a:noFill/>
        </p:spPr>
        <p:txBody>
          <a:bodyPr wrap="square" rtlCol="0">
            <a:spAutoFit/>
          </a:bodyPr>
          <a:lstStyle/>
          <a:p>
            <a:pPr algn="ctr"/>
            <a:r>
              <a:rPr lang="en-US" sz="708" b="1" dirty="0" err="1">
                <a:latin typeface="Arial" panose="020B0604020202020204" pitchFamily="34" charset="0"/>
                <a:cs typeface="Arial" panose="020B0604020202020204" pitchFamily="34" charset="0"/>
              </a:rPr>
              <a:t>Jerusalén</a:t>
            </a:r>
            <a:r>
              <a:rPr lang="en-US" sz="708" b="1" dirty="0">
                <a:latin typeface="Arial" panose="020B0604020202020204" pitchFamily="34" charset="0"/>
                <a:cs typeface="Arial" panose="020B0604020202020204" pitchFamily="34" charset="0"/>
              </a:rPr>
              <a:t> </a:t>
            </a:r>
            <a:r>
              <a:rPr lang="en-US" sz="708" b="1" dirty="0" err="1">
                <a:latin typeface="Arial" panose="020B0604020202020204" pitchFamily="34" charset="0"/>
                <a:cs typeface="Arial" panose="020B0604020202020204" pitchFamily="34" charset="0"/>
              </a:rPr>
              <a:t>destruida</a:t>
            </a:r>
            <a:endParaRPr lang="en-US" sz="708" b="1" dirty="0">
              <a:latin typeface="Arial" panose="020B0604020202020204" pitchFamily="34" charset="0"/>
              <a:cs typeface="Arial" panose="020B0604020202020204" pitchFamily="34" charset="0"/>
            </a:endParaRPr>
          </a:p>
          <a:p>
            <a:pPr algn="ctr"/>
            <a:r>
              <a:rPr lang="en-US" sz="708" b="1" dirty="0">
                <a:latin typeface="Arial" panose="020B0604020202020204" pitchFamily="34" charset="0"/>
                <a:cs typeface="Arial" panose="020B0604020202020204" pitchFamily="34" charset="0"/>
              </a:rPr>
              <a:t>70 </a:t>
            </a:r>
            <a:r>
              <a:rPr lang="en-US" sz="708" b="1" dirty="0" err="1">
                <a:latin typeface="Arial" panose="020B0604020202020204" pitchFamily="34" charset="0"/>
                <a:cs typeface="Arial" panose="020B0604020202020204" pitchFamily="34" charset="0"/>
              </a:rPr>
              <a:t>dC</a:t>
            </a:r>
            <a:endParaRPr lang="en-US" sz="708" b="1" dirty="0">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55584" y="5287872"/>
            <a:ext cx="793115" cy="494030"/>
          </a:xfrm>
          <a:prstGeom prst="rect">
            <a:avLst/>
          </a:prstGeom>
        </p:spPr>
      </p:pic>
      <p:sp>
        <p:nvSpPr>
          <p:cNvPr id="18" name="TextBox 17"/>
          <p:cNvSpPr txBox="1"/>
          <p:nvPr/>
        </p:nvSpPr>
        <p:spPr>
          <a:xfrm>
            <a:off x="3645358" y="5035483"/>
            <a:ext cx="706782" cy="528093"/>
          </a:xfrm>
          <a:prstGeom prst="rect">
            <a:avLst/>
          </a:prstGeom>
          <a:noFill/>
        </p:spPr>
        <p:txBody>
          <a:bodyPr wrap="square" rtlCol="0">
            <a:spAutoFit/>
          </a:bodyPr>
          <a:lstStyle/>
          <a:p>
            <a:r>
              <a:rPr lang="en-US" sz="708" b="1" dirty="0">
                <a:latin typeface="Arial" panose="020B0604020202020204" pitchFamily="34" charset="0"/>
                <a:cs typeface="Arial" panose="020B0604020202020204" pitchFamily="34" charset="0"/>
              </a:rPr>
              <a:t>Juan escribe </a:t>
            </a:r>
            <a:r>
              <a:rPr lang="en-US" sz="708" b="1" dirty="0" err="1">
                <a:latin typeface="Arial" panose="020B0604020202020204" pitchFamily="34" charset="0"/>
                <a:cs typeface="Arial" panose="020B0604020202020204" pitchFamily="34" charset="0"/>
              </a:rPr>
              <a:t>Apocalipsis</a:t>
            </a:r>
            <a:endParaRPr lang="en-US" sz="708" b="1" dirty="0">
              <a:latin typeface="Arial" panose="020B0604020202020204" pitchFamily="34" charset="0"/>
              <a:cs typeface="Arial" panose="020B0604020202020204" pitchFamily="34" charset="0"/>
            </a:endParaRPr>
          </a:p>
          <a:p>
            <a:r>
              <a:rPr lang="en-US" sz="708" b="1" dirty="0">
                <a:latin typeface="Arial" panose="020B0604020202020204" pitchFamily="34" charset="0"/>
                <a:cs typeface="Arial" panose="020B0604020202020204" pitchFamily="34" charset="0"/>
              </a:rPr>
              <a:t>90 </a:t>
            </a:r>
            <a:r>
              <a:rPr lang="en-US" sz="708" b="1" dirty="0" err="1">
                <a:latin typeface="Arial" panose="020B0604020202020204" pitchFamily="34" charset="0"/>
                <a:cs typeface="Arial" panose="020B0604020202020204" pitchFamily="34" charset="0"/>
              </a:rPr>
              <a:t>dC</a:t>
            </a:r>
            <a:endParaRPr lang="en-US" sz="708" b="1" dirty="0">
              <a:latin typeface="Arial" panose="020B0604020202020204" pitchFamily="34" charset="0"/>
              <a:cs typeface="Arial" panose="020B0604020202020204" pitchFamily="34" charset="0"/>
            </a:endParaRPr>
          </a:p>
        </p:txBody>
      </p:sp>
      <p:sp>
        <p:nvSpPr>
          <p:cNvPr id="19" name="TextBox 18"/>
          <p:cNvSpPr txBox="1"/>
          <p:nvPr/>
        </p:nvSpPr>
        <p:spPr>
          <a:xfrm>
            <a:off x="7418212" y="4982115"/>
            <a:ext cx="914930" cy="310213"/>
          </a:xfrm>
          <a:prstGeom prst="rect">
            <a:avLst/>
          </a:prstGeom>
          <a:noFill/>
        </p:spPr>
        <p:txBody>
          <a:bodyPr wrap="square" rtlCol="0">
            <a:spAutoFit/>
          </a:bodyPr>
          <a:lstStyle/>
          <a:p>
            <a:r>
              <a:rPr lang="en-US" sz="708" b="1" dirty="0" err="1">
                <a:latin typeface="Arial" panose="020B0604020202020204" pitchFamily="34" charset="0"/>
                <a:cs typeface="Arial" panose="020B0604020202020204" pitchFamily="34" charset="0"/>
              </a:rPr>
              <a:t>Hasmoneo</a:t>
            </a:r>
            <a:endParaRPr lang="en-US" sz="708" b="1" dirty="0">
              <a:latin typeface="Arial" panose="020B0604020202020204" pitchFamily="34" charset="0"/>
              <a:cs typeface="Arial" panose="020B0604020202020204" pitchFamily="34" charset="0"/>
            </a:endParaRPr>
          </a:p>
          <a:p>
            <a:r>
              <a:rPr lang="en-US" sz="708" b="1" dirty="0">
                <a:latin typeface="Arial" panose="020B0604020202020204" pitchFamily="34" charset="0"/>
                <a:cs typeface="Arial" panose="020B0604020202020204" pitchFamily="34" charset="0"/>
              </a:rPr>
              <a:t>166–63 </a:t>
            </a:r>
            <a:r>
              <a:rPr lang="en-US" sz="708" b="1" dirty="0" err="1">
                <a:latin typeface="Arial" panose="020B0604020202020204" pitchFamily="34" charset="0"/>
                <a:cs typeface="Arial" panose="020B0604020202020204" pitchFamily="34" charset="0"/>
              </a:rPr>
              <a:t>aC</a:t>
            </a:r>
            <a:endParaRPr lang="en-US" sz="708" b="1" dirty="0">
              <a:latin typeface="Arial" panose="020B0604020202020204" pitchFamily="34" charset="0"/>
              <a:cs typeface="Arial" panose="020B0604020202020204" pitchFamily="34" charset="0"/>
            </a:endParaRPr>
          </a:p>
        </p:txBody>
      </p:sp>
      <p:sp>
        <p:nvSpPr>
          <p:cNvPr id="20" name="TextBox 19"/>
          <p:cNvSpPr txBox="1"/>
          <p:nvPr/>
        </p:nvSpPr>
        <p:spPr>
          <a:xfrm>
            <a:off x="7418212" y="4421788"/>
            <a:ext cx="988636" cy="419154"/>
          </a:xfrm>
          <a:prstGeom prst="rect">
            <a:avLst/>
          </a:prstGeom>
          <a:noFill/>
        </p:spPr>
        <p:txBody>
          <a:bodyPr wrap="square" rtlCol="0">
            <a:spAutoFit/>
          </a:bodyPr>
          <a:lstStyle/>
          <a:p>
            <a:r>
              <a:rPr lang="en-US" sz="708" b="1" dirty="0" err="1">
                <a:latin typeface="Arial" panose="020B0604020202020204" pitchFamily="34" charset="0"/>
                <a:cs typeface="Arial" panose="020B0604020202020204" pitchFamily="34" charset="0"/>
              </a:rPr>
              <a:t>Ptolomeos</a:t>
            </a:r>
            <a:r>
              <a:rPr lang="en-US" sz="708" b="1" dirty="0">
                <a:latin typeface="Arial" panose="020B0604020202020204" pitchFamily="34" charset="0"/>
                <a:cs typeface="Arial" panose="020B0604020202020204" pitchFamily="34" charset="0"/>
              </a:rPr>
              <a:t> - </a:t>
            </a:r>
            <a:r>
              <a:rPr lang="en-US" sz="708" b="1" dirty="0" err="1">
                <a:latin typeface="Arial" panose="020B0604020202020204" pitchFamily="34" charset="0"/>
                <a:cs typeface="Arial" panose="020B0604020202020204" pitchFamily="34" charset="0"/>
              </a:rPr>
              <a:t>Egipto</a:t>
            </a:r>
            <a:endParaRPr lang="en-US" sz="708" b="1" dirty="0">
              <a:latin typeface="Arial" panose="020B0604020202020204" pitchFamily="34" charset="0"/>
              <a:cs typeface="Arial" panose="020B0604020202020204" pitchFamily="34" charset="0"/>
            </a:endParaRPr>
          </a:p>
          <a:p>
            <a:r>
              <a:rPr lang="en-US" sz="708" b="1" dirty="0">
                <a:latin typeface="Arial" panose="020B0604020202020204" pitchFamily="34" charset="0"/>
                <a:cs typeface="Arial" panose="020B0604020202020204" pitchFamily="34" charset="0"/>
              </a:rPr>
              <a:t>320–198 </a:t>
            </a:r>
            <a:r>
              <a:rPr lang="en-US" sz="708" b="1" dirty="0" err="1">
                <a:latin typeface="Arial" panose="020B0604020202020204" pitchFamily="34" charset="0"/>
                <a:cs typeface="Arial" panose="020B0604020202020204" pitchFamily="34" charset="0"/>
              </a:rPr>
              <a:t>aC</a:t>
            </a:r>
            <a:endParaRPr lang="en-US" sz="708" b="1" dirty="0">
              <a:latin typeface="Arial" panose="020B0604020202020204" pitchFamily="34" charset="0"/>
              <a:cs typeface="Arial" panose="020B0604020202020204" pitchFamily="34" charset="0"/>
            </a:endParaRPr>
          </a:p>
        </p:txBody>
      </p:sp>
      <p:sp>
        <p:nvSpPr>
          <p:cNvPr id="21" name="TextBox 20"/>
          <p:cNvSpPr txBox="1"/>
          <p:nvPr/>
        </p:nvSpPr>
        <p:spPr>
          <a:xfrm>
            <a:off x="7418212" y="4709109"/>
            <a:ext cx="914930" cy="310213"/>
          </a:xfrm>
          <a:prstGeom prst="rect">
            <a:avLst/>
          </a:prstGeom>
          <a:noFill/>
        </p:spPr>
        <p:txBody>
          <a:bodyPr wrap="square" rtlCol="0">
            <a:spAutoFit/>
          </a:bodyPr>
          <a:lstStyle/>
          <a:p>
            <a:r>
              <a:rPr lang="en-US" sz="708" b="1" dirty="0" err="1">
                <a:latin typeface="Arial" panose="020B0604020202020204" pitchFamily="34" charset="0"/>
                <a:cs typeface="Arial" panose="020B0604020202020204" pitchFamily="34" charset="0"/>
              </a:rPr>
              <a:t>Seleucos</a:t>
            </a:r>
            <a:r>
              <a:rPr lang="en-US" sz="708" b="1" dirty="0">
                <a:latin typeface="Arial" panose="020B0604020202020204" pitchFamily="34" charset="0"/>
                <a:cs typeface="Arial" panose="020B0604020202020204" pitchFamily="34" charset="0"/>
              </a:rPr>
              <a:t> - </a:t>
            </a:r>
            <a:r>
              <a:rPr lang="en-US" sz="708" b="1" dirty="0" err="1">
                <a:latin typeface="Arial" panose="020B0604020202020204" pitchFamily="34" charset="0"/>
                <a:cs typeface="Arial" panose="020B0604020202020204" pitchFamily="34" charset="0"/>
              </a:rPr>
              <a:t>Siria</a:t>
            </a:r>
            <a:endParaRPr lang="en-US" sz="708" b="1" dirty="0">
              <a:latin typeface="Arial" panose="020B0604020202020204" pitchFamily="34" charset="0"/>
              <a:cs typeface="Arial" panose="020B0604020202020204" pitchFamily="34" charset="0"/>
            </a:endParaRPr>
          </a:p>
          <a:p>
            <a:r>
              <a:rPr lang="en-US" sz="708" b="1" dirty="0">
                <a:latin typeface="Arial" panose="020B0604020202020204" pitchFamily="34" charset="0"/>
                <a:cs typeface="Arial" panose="020B0604020202020204" pitchFamily="34" charset="0"/>
              </a:rPr>
              <a:t>198–167 </a:t>
            </a:r>
            <a:r>
              <a:rPr lang="en-US" sz="708" b="1" dirty="0" err="1">
                <a:latin typeface="Arial" panose="020B0604020202020204" pitchFamily="34" charset="0"/>
                <a:cs typeface="Arial" panose="020B0604020202020204" pitchFamily="34" charset="0"/>
              </a:rPr>
              <a:t>aC</a:t>
            </a:r>
            <a:endParaRPr lang="en-US" sz="708" b="1" dirty="0">
              <a:latin typeface="Arial" panose="020B0604020202020204" pitchFamily="34" charset="0"/>
              <a:cs typeface="Arial" panose="020B0604020202020204" pitchFamily="34" charset="0"/>
            </a:endParaRPr>
          </a:p>
        </p:txBody>
      </p:sp>
      <p:sp>
        <p:nvSpPr>
          <p:cNvPr id="22" name="TextBox 21"/>
          <p:cNvSpPr txBox="1"/>
          <p:nvPr/>
        </p:nvSpPr>
        <p:spPr>
          <a:xfrm>
            <a:off x="6758565" y="2290490"/>
            <a:ext cx="170471" cy="2631490"/>
          </a:xfrm>
          <a:prstGeom prst="rect">
            <a:avLst/>
          </a:prstGeom>
          <a:solidFill>
            <a:srgbClr val="FFFFCC"/>
          </a:solidFill>
          <a:ln>
            <a:solidFill>
              <a:schemeClr val="accent1"/>
            </a:solidFill>
          </a:ln>
        </p:spPr>
        <p:txBody>
          <a:bodyPr wrap="square" rtlCol="0">
            <a:spAutoFit/>
          </a:bodyPr>
          <a:lstStyle>
            <a:defPPr>
              <a:defRPr lang="en-US"/>
            </a:defPPr>
            <a:lvl1pPr algn="ctr">
              <a:defRPr>
                <a:latin typeface="Aegyptus" panose="020405020508060A0203" pitchFamily="18" charset="0"/>
                <a:ea typeface="Aegyptus" panose="020405020508060A0203" pitchFamily="18" charset="0"/>
              </a:defRPr>
            </a:lvl1pPr>
          </a:lstStyle>
          <a:p>
            <a:r>
              <a:rPr lang="en-US" sz="1500" dirty="0" err="1"/>
              <a:t>Helenístico</a:t>
            </a:r>
            <a:endParaRPr lang="en-US" sz="1500" dirty="0"/>
          </a:p>
        </p:txBody>
      </p:sp>
      <p:sp>
        <p:nvSpPr>
          <p:cNvPr id="23" name="Rectangle 22"/>
          <p:cNvSpPr/>
          <p:nvPr/>
        </p:nvSpPr>
        <p:spPr>
          <a:xfrm>
            <a:off x="6929035" y="2802436"/>
            <a:ext cx="959077" cy="553998"/>
          </a:xfrm>
          <a:prstGeom prst="rect">
            <a:avLst/>
          </a:prstGeom>
          <a:solidFill>
            <a:srgbClr val="FFFFCC"/>
          </a:solidFill>
          <a:ln>
            <a:solidFill>
              <a:schemeClr val="accent1"/>
            </a:solidFill>
          </a:ln>
        </p:spPr>
        <p:txBody>
          <a:bodyPr wrap="square" rtlCol="0">
            <a:spAutoFit/>
          </a:bodyPr>
          <a:lstStyle/>
          <a:p>
            <a:pPr algn="ctr"/>
            <a:r>
              <a:rPr lang="en-US" sz="1500" dirty="0">
                <a:latin typeface="Aegyptus" panose="020405020508060A0203" pitchFamily="18" charset="0"/>
                <a:ea typeface="Aegyptus" panose="020405020508060A0203" pitchFamily="18" charset="0"/>
              </a:rPr>
              <a:t>331-164 </a:t>
            </a:r>
            <a:r>
              <a:rPr lang="en-US" sz="1500" dirty="0" err="1">
                <a:latin typeface="Aegyptus" panose="020405020508060A0203" pitchFamily="18" charset="0"/>
                <a:ea typeface="Aegyptus" panose="020405020508060A0203" pitchFamily="18" charset="0"/>
              </a:rPr>
              <a:t>aC</a:t>
            </a:r>
            <a:endParaRPr lang="en-US" sz="1500" dirty="0">
              <a:latin typeface="Aegyptus" panose="020405020508060A0203" pitchFamily="18" charset="0"/>
              <a:ea typeface="Aegyptus" panose="020405020508060A0203" pitchFamily="18" charset="0"/>
            </a:endParaRPr>
          </a:p>
        </p:txBody>
      </p:sp>
      <p:sp>
        <p:nvSpPr>
          <p:cNvPr id="24" name="TextBox 23"/>
          <p:cNvSpPr txBox="1"/>
          <p:nvPr/>
        </p:nvSpPr>
        <p:spPr>
          <a:xfrm>
            <a:off x="3511738" y="5846143"/>
            <a:ext cx="3879203" cy="323165"/>
          </a:xfrm>
          <a:prstGeom prst="rect">
            <a:avLst/>
          </a:prstGeom>
          <a:solidFill>
            <a:srgbClr val="FF5050">
              <a:alpha val="65000"/>
            </a:srgbClr>
          </a:solidFill>
          <a:ln>
            <a:solidFill>
              <a:schemeClr val="accent1"/>
            </a:solidFill>
          </a:ln>
        </p:spPr>
        <p:txBody>
          <a:bodyPr wrap="square" rtlCol="0">
            <a:spAutoFit/>
          </a:bodyPr>
          <a:lstStyle/>
          <a:p>
            <a:pPr algn="ctr"/>
            <a:r>
              <a:rPr lang="en-US" sz="1500" dirty="0" err="1">
                <a:latin typeface="Aegyptus" panose="020405020508060A0203" pitchFamily="18" charset="0"/>
                <a:ea typeface="Aegyptus" panose="020405020508060A0203" pitchFamily="18" charset="0"/>
              </a:rPr>
              <a:t>Periodo</a:t>
            </a:r>
            <a:r>
              <a:rPr lang="en-US" sz="1500" dirty="0">
                <a:latin typeface="Aegyptus" panose="020405020508060A0203" pitchFamily="18" charset="0"/>
                <a:ea typeface="Aegyptus" panose="020405020508060A0203" pitchFamily="18" charset="0"/>
              </a:rPr>
              <a:t> </a:t>
            </a:r>
            <a:r>
              <a:rPr lang="en-US" sz="1500" dirty="0" err="1">
                <a:latin typeface="Aegyptus" panose="020405020508060A0203" pitchFamily="18" charset="0"/>
                <a:ea typeface="Aegyptus" panose="020405020508060A0203" pitchFamily="18" charset="0"/>
              </a:rPr>
              <a:t>romano</a:t>
            </a:r>
            <a:r>
              <a:rPr lang="en-US" sz="1500" dirty="0">
                <a:latin typeface="Aegyptus" panose="020405020508060A0203" pitchFamily="18" charset="0"/>
                <a:ea typeface="Aegyptus" panose="020405020508060A0203" pitchFamily="18" charset="0"/>
              </a:rPr>
              <a:t> 63 </a:t>
            </a:r>
            <a:r>
              <a:rPr lang="en-US" sz="1500" dirty="0" err="1">
                <a:latin typeface="Aegyptus" panose="020405020508060A0203" pitchFamily="18" charset="0"/>
                <a:ea typeface="Aegyptus" panose="020405020508060A0203" pitchFamily="18" charset="0"/>
              </a:rPr>
              <a:t>aC</a:t>
            </a:r>
            <a:r>
              <a:rPr lang="en-US" sz="1500" dirty="0">
                <a:latin typeface="Aegyptus" panose="020405020508060A0203" pitchFamily="18" charset="0"/>
                <a:ea typeface="Aegyptus" panose="020405020508060A0203" pitchFamily="18" charset="0"/>
              </a:rPr>
              <a:t> a 70 </a:t>
            </a:r>
            <a:r>
              <a:rPr lang="en-US" sz="1500" dirty="0" err="1">
                <a:latin typeface="Aegyptus" panose="020405020508060A0203" pitchFamily="18" charset="0"/>
                <a:ea typeface="Aegyptus" panose="020405020508060A0203" pitchFamily="18" charset="0"/>
              </a:rPr>
              <a:t>dC</a:t>
            </a:r>
            <a:r>
              <a:rPr lang="en-US" sz="1500" dirty="0">
                <a:latin typeface="Aegyptus" panose="020405020508060A0203" pitchFamily="18" charset="0"/>
                <a:ea typeface="Aegyptus" panose="020405020508060A0203" pitchFamily="18" charset="0"/>
              </a:rPr>
              <a:t>++</a:t>
            </a:r>
          </a:p>
        </p:txBody>
      </p:sp>
      <p:sp>
        <p:nvSpPr>
          <p:cNvPr id="25" name="Rectangle 24"/>
          <p:cNvSpPr/>
          <p:nvPr/>
        </p:nvSpPr>
        <p:spPr>
          <a:xfrm>
            <a:off x="6756781" y="4898127"/>
            <a:ext cx="721358" cy="359201"/>
          </a:xfrm>
          <a:prstGeom prst="rect">
            <a:avLst/>
          </a:prstGeom>
          <a:solidFill>
            <a:srgbClr val="00B0F0">
              <a:alpha val="44000"/>
            </a:srgbClr>
          </a:solidFill>
          <a:ln>
            <a:solidFill>
              <a:schemeClr val="accent1"/>
            </a:solidFill>
          </a:ln>
        </p:spPr>
        <p:txBody>
          <a:bodyPr wrap="square" lIns="0" tIns="0" rIns="0" bIns="0" rtlCol="0">
            <a:spAutoFit/>
          </a:bodyPr>
          <a:lstStyle/>
          <a:p>
            <a:pPr algn="ctr"/>
            <a:r>
              <a:rPr lang="en-US" sz="1167" dirty="0" err="1">
                <a:latin typeface="Aegyptus" panose="020405020508060A0203" pitchFamily="18" charset="0"/>
                <a:ea typeface="Aegyptus" panose="020405020508060A0203" pitchFamily="18" charset="0"/>
              </a:rPr>
              <a:t>Hasmoneo</a:t>
            </a:r>
            <a:r>
              <a:rPr lang="en-US" sz="1167" dirty="0">
                <a:latin typeface="Aegyptus" panose="020405020508060A0203" pitchFamily="18" charset="0"/>
                <a:ea typeface="Aegyptus" panose="020405020508060A0203" pitchFamily="18" charset="0"/>
              </a:rPr>
              <a:t> 164-63 BC</a:t>
            </a:r>
          </a:p>
        </p:txBody>
      </p:sp>
      <p:sp>
        <p:nvSpPr>
          <p:cNvPr id="26" name="TextBox 25"/>
          <p:cNvSpPr txBox="1"/>
          <p:nvPr/>
        </p:nvSpPr>
        <p:spPr>
          <a:xfrm>
            <a:off x="2284237" y="1165932"/>
            <a:ext cx="1150057" cy="207749"/>
          </a:xfrm>
          <a:prstGeom prst="rect">
            <a:avLst/>
          </a:prstGeom>
          <a:solidFill>
            <a:schemeClr val="bg1"/>
          </a:solidFill>
        </p:spPr>
        <p:txBody>
          <a:bodyPr wrap="square" rtlCol="0">
            <a:spAutoFit/>
          </a:bodyPr>
          <a:lstStyle/>
          <a:p>
            <a:r>
              <a:rPr lang="es-ES" sz="750" b="1" dirty="0">
                <a:latin typeface="Arial Narrow" panose="020B0606020202030204" pitchFamily="34" charset="0"/>
                <a:cs typeface="Arial" panose="020B0604020202020204" pitchFamily="34" charset="0"/>
              </a:rPr>
              <a:t>Viviendo en tiendas</a:t>
            </a:r>
            <a:endParaRPr lang="en-US" sz="750" b="1" dirty="0">
              <a:latin typeface="Arial Narrow" panose="020B0606020202030204" pitchFamily="34" charset="0"/>
              <a:cs typeface="Arial" panose="020B0604020202020204" pitchFamily="34" charset="0"/>
            </a:endParaRPr>
          </a:p>
        </p:txBody>
      </p:sp>
      <p:sp>
        <p:nvSpPr>
          <p:cNvPr id="27" name="TextBox 26"/>
          <p:cNvSpPr txBox="1"/>
          <p:nvPr/>
        </p:nvSpPr>
        <p:spPr>
          <a:xfrm>
            <a:off x="3103345" y="2452207"/>
            <a:ext cx="1150057" cy="207749"/>
          </a:xfrm>
          <a:prstGeom prst="rect">
            <a:avLst/>
          </a:prstGeom>
          <a:solidFill>
            <a:schemeClr val="bg1"/>
          </a:solidFill>
        </p:spPr>
        <p:txBody>
          <a:bodyPr wrap="square" rtlCol="0">
            <a:spAutoFit/>
          </a:bodyPr>
          <a:lstStyle/>
          <a:p>
            <a:pPr algn="ctr"/>
            <a:r>
              <a:rPr lang="es-ES" sz="750" b="1" dirty="0">
                <a:latin typeface="Arial Narrow" panose="020B0606020202030204" pitchFamily="34" charset="0"/>
                <a:cs typeface="Arial" panose="020B0604020202020204" pitchFamily="34" charset="0"/>
              </a:rPr>
              <a:t>Profetas y reyes</a:t>
            </a:r>
            <a:endParaRPr lang="en-US" sz="750" b="1" dirty="0">
              <a:latin typeface="Arial Narrow" panose="020B0606020202030204" pitchFamily="34" charset="0"/>
              <a:cs typeface="Arial" panose="020B0604020202020204" pitchFamily="34" charset="0"/>
            </a:endParaRPr>
          </a:p>
        </p:txBody>
      </p:sp>
      <p:sp>
        <p:nvSpPr>
          <p:cNvPr id="28" name="TextBox 27"/>
          <p:cNvSpPr txBox="1"/>
          <p:nvPr/>
        </p:nvSpPr>
        <p:spPr>
          <a:xfrm>
            <a:off x="1727512" y="4635787"/>
            <a:ext cx="1031211" cy="323165"/>
          </a:xfrm>
          <a:prstGeom prst="rect">
            <a:avLst/>
          </a:prstGeom>
          <a:solidFill>
            <a:schemeClr val="bg1"/>
          </a:solidFill>
        </p:spPr>
        <p:txBody>
          <a:bodyPr wrap="square" rtlCol="0">
            <a:spAutoFit/>
          </a:bodyPr>
          <a:lstStyle/>
          <a:p>
            <a:r>
              <a:rPr lang="es-ES" sz="750" dirty="0">
                <a:latin typeface="Arial Narrow" panose="020B0606020202030204" pitchFamily="34" charset="0"/>
                <a:cs typeface="Arial" panose="020B0604020202020204" pitchFamily="34" charset="0"/>
              </a:rPr>
              <a:t>Todas las fechas son aproximadas.</a:t>
            </a:r>
            <a:endParaRPr lang="en-US" sz="750" dirty="0">
              <a:latin typeface="Arial Narrow" panose="020B0606020202030204" pitchFamily="34" charset="0"/>
              <a:cs typeface="Arial" panose="020B0604020202020204" pitchFamily="34" charset="0"/>
            </a:endParaRPr>
          </a:p>
        </p:txBody>
      </p:sp>
      <p:sp>
        <p:nvSpPr>
          <p:cNvPr id="29" name="TextBox 28"/>
          <p:cNvSpPr txBox="1"/>
          <p:nvPr/>
        </p:nvSpPr>
        <p:spPr>
          <a:xfrm>
            <a:off x="6361897" y="1868091"/>
            <a:ext cx="806548" cy="553998"/>
          </a:xfrm>
          <a:prstGeom prst="rect">
            <a:avLst/>
          </a:prstGeom>
          <a:solidFill>
            <a:schemeClr val="bg1"/>
          </a:solidFill>
        </p:spPr>
        <p:txBody>
          <a:bodyPr wrap="square" rtlCol="0">
            <a:spAutoFit/>
          </a:bodyPr>
          <a:lstStyle/>
          <a:p>
            <a:pPr algn="ctr"/>
            <a:r>
              <a:rPr lang="es-ES" sz="750" b="1" dirty="0">
                <a:latin typeface="Arial Narrow" panose="020B0606020202030204" pitchFamily="34" charset="0"/>
                <a:cs typeface="Arial" panose="020B0604020202020204" pitchFamily="34" charset="0"/>
              </a:rPr>
              <a:t>Entrando en Egipto y saliendo de nuevo</a:t>
            </a:r>
            <a:endParaRPr lang="en-US" sz="750" b="1" dirty="0">
              <a:latin typeface="Arial Narrow" panose="020B0606020202030204" pitchFamily="34" charset="0"/>
              <a:cs typeface="Arial" panose="020B0604020202020204" pitchFamily="34" charset="0"/>
            </a:endParaRPr>
          </a:p>
        </p:txBody>
      </p:sp>
      <p:sp>
        <p:nvSpPr>
          <p:cNvPr id="30" name="TextBox 29"/>
          <p:cNvSpPr txBox="1"/>
          <p:nvPr/>
        </p:nvSpPr>
        <p:spPr>
          <a:xfrm>
            <a:off x="4808670" y="3833318"/>
            <a:ext cx="1150057" cy="207749"/>
          </a:xfrm>
          <a:prstGeom prst="rect">
            <a:avLst/>
          </a:prstGeom>
          <a:solidFill>
            <a:schemeClr val="bg1"/>
          </a:solidFill>
        </p:spPr>
        <p:txBody>
          <a:bodyPr wrap="square" rtlCol="0">
            <a:spAutoFit/>
          </a:bodyPr>
          <a:lstStyle/>
          <a:p>
            <a:pPr algn="ctr"/>
            <a:r>
              <a:rPr lang="es-ES" sz="750" b="1" dirty="0">
                <a:latin typeface="Arial Narrow" panose="020B0606020202030204" pitchFamily="34" charset="0"/>
                <a:cs typeface="Arial" panose="020B0604020202020204" pitchFamily="34" charset="0"/>
              </a:rPr>
              <a:t>De regreso a la ciudad</a:t>
            </a:r>
            <a:endParaRPr lang="en-US" sz="750" b="1" dirty="0">
              <a:latin typeface="Arial Narrow" panose="020B0606020202030204" pitchFamily="34" charset="0"/>
              <a:cs typeface="Arial" panose="020B0604020202020204" pitchFamily="34" charset="0"/>
            </a:endParaRPr>
          </a:p>
        </p:txBody>
      </p:sp>
      <p:sp>
        <p:nvSpPr>
          <p:cNvPr id="31" name="TextBox 30"/>
          <p:cNvSpPr txBox="1"/>
          <p:nvPr/>
        </p:nvSpPr>
        <p:spPr>
          <a:xfrm>
            <a:off x="1379362" y="1388181"/>
            <a:ext cx="783167" cy="419154"/>
          </a:xfrm>
          <a:prstGeom prst="rect">
            <a:avLst/>
          </a:prstGeom>
          <a:solidFill>
            <a:schemeClr val="bg1">
              <a:lumMod val="85000"/>
            </a:schemeClr>
          </a:solidFill>
        </p:spPr>
        <p:txBody>
          <a:bodyPr wrap="square" rtlCol="0">
            <a:spAutoFit/>
          </a:bodyPr>
          <a:lstStyle/>
          <a:p>
            <a:r>
              <a:rPr lang="es-ES" sz="708" b="1" dirty="0">
                <a:latin typeface="Arial Black" panose="020B0A04020102020204" pitchFamily="34" charset="0"/>
                <a:cs typeface="Arial" panose="020B0604020202020204" pitchFamily="34" charset="0"/>
              </a:rPr>
              <a:t>2090 </a:t>
            </a:r>
            <a:r>
              <a:rPr lang="es-ES" sz="708" b="1" dirty="0" err="1">
                <a:latin typeface="Arial Black" panose="020B0A04020102020204" pitchFamily="34" charset="0"/>
                <a:cs typeface="Arial" panose="020B0604020202020204" pitchFamily="34" charset="0"/>
              </a:rPr>
              <a:t>aC</a:t>
            </a:r>
            <a:endParaRPr lang="es-ES" sz="708" b="1" dirty="0">
              <a:latin typeface="Arial Black" panose="020B0A04020102020204" pitchFamily="34" charset="0"/>
              <a:cs typeface="Arial" panose="020B0604020202020204" pitchFamily="34" charset="0"/>
            </a:endParaRPr>
          </a:p>
          <a:p>
            <a:r>
              <a:rPr lang="es-ES" sz="708" b="1" dirty="0">
                <a:latin typeface="Arial" panose="020B0604020202020204" pitchFamily="34" charset="0"/>
                <a:cs typeface="Arial" panose="020B0604020202020204" pitchFamily="34" charset="0"/>
              </a:rPr>
              <a:t>Abraham sale de </a:t>
            </a:r>
            <a:r>
              <a:rPr lang="es-ES" sz="708" b="1" dirty="0" err="1">
                <a:latin typeface="Arial" panose="020B0604020202020204" pitchFamily="34" charset="0"/>
                <a:cs typeface="Arial" panose="020B0604020202020204" pitchFamily="34" charset="0"/>
              </a:rPr>
              <a:t>Ur</a:t>
            </a:r>
            <a:r>
              <a:rPr lang="es-ES" sz="708" b="1" dirty="0">
                <a:latin typeface="Arial" panose="020B0604020202020204" pitchFamily="34" charset="0"/>
                <a:cs typeface="Arial" panose="020B0604020202020204" pitchFamily="34" charset="0"/>
              </a:rPr>
              <a:t>.</a:t>
            </a:r>
            <a:endParaRPr lang="en-US" sz="708" b="1" dirty="0">
              <a:latin typeface="Arial" panose="020B0604020202020204" pitchFamily="34" charset="0"/>
              <a:cs typeface="Arial" panose="020B0604020202020204" pitchFamily="34" charset="0"/>
            </a:endParaRPr>
          </a:p>
        </p:txBody>
      </p:sp>
      <p:sp>
        <p:nvSpPr>
          <p:cNvPr id="32" name="TextBox 31"/>
          <p:cNvSpPr txBox="1"/>
          <p:nvPr/>
        </p:nvSpPr>
        <p:spPr>
          <a:xfrm>
            <a:off x="2227792" y="1388182"/>
            <a:ext cx="875553" cy="528093"/>
          </a:xfrm>
          <a:prstGeom prst="rect">
            <a:avLst/>
          </a:prstGeom>
          <a:solidFill>
            <a:schemeClr val="bg1">
              <a:lumMod val="85000"/>
            </a:schemeClr>
          </a:solidFill>
        </p:spPr>
        <p:txBody>
          <a:bodyPr wrap="square" rtlCol="0">
            <a:spAutoFit/>
          </a:bodyPr>
          <a:lstStyle/>
          <a:p>
            <a:r>
              <a:rPr lang="es-ES" sz="708" b="1" dirty="0">
                <a:latin typeface="Arial Black" panose="020B0A04020102020204" pitchFamily="34" charset="0"/>
                <a:cs typeface="Arial" panose="020B0604020202020204" pitchFamily="34" charset="0"/>
              </a:rPr>
              <a:t>1970 </a:t>
            </a:r>
            <a:r>
              <a:rPr lang="es-ES" sz="708" b="1" dirty="0" err="1">
                <a:latin typeface="Arial Black" panose="020B0A04020102020204" pitchFamily="34" charset="0"/>
                <a:cs typeface="Arial" panose="020B0604020202020204" pitchFamily="34" charset="0"/>
              </a:rPr>
              <a:t>aC</a:t>
            </a:r>
            <a:endParaRPr lang="es-ES" sz="708" b="1" dirty="0">
              <a:latin typeface="Arial Black" panose="020B0A04020102020204" pitchFamily="34" charset="0"/>
              <a:cs typeface="Arial" panose="020B0604020202020204" pitchFamily="34" charset="0"/>
            </a:endParaRPr>
          </a:p>
          <a:p>
            <a:r>
              <a:rPr lang="es-ES" sz="708" b="1" dirty="0">
                <a:latin typeface="Arial" panose="020B0604020202020204" pitchFamily="34" charset="0"/>
                <a:cs typeface="Arial" panose="020B0604020202020204" pitchFamily="34" charset="0"/>
              </a:rPr>
              <a:t>Isaac nace a Abraham y Sara.</a:t>
            </a:r>
            <a:endParaRPr lang="en-US" sz="708" b="1" dirty="0">
              <a:latin typeface="Arial" panose="020B0604020202020204" pitchFamily="34" charset="0"/>
              <a:cs typeface="Arial" panose="020B0604020202020204" pitchFamily="34" charset="0"/>
            </a:endParaRPr>
          </a:p>
        </p:txBody>
      </p:sp>
      <p:sp>
        <p:nvSpPr>
          <p:cNvPr id="33" name="TextBox 32"/>
          <p:cNvSpPr txBox="1"/>
          <p:nvPr/>
        </p:nvSpPr>
        <p:spPr>
          <a:xfrm>
            <a:off x="3168608" y="1388182"/>
            <a:ext cx="934199" cy="528093"/>
          </a:xfrm>
          <a:prstGeom prst="rect">
            <a:avLst/>
          </a:prstGeom>
          <a:solidFill>
            <a:schemeClr val="bg1">
              <a:lumMod val="85000"/>
            </a:schemeClr>
          </a:solidFill>
        </p:spPr>
        <p:txBody>
          <a:bodyPr wrap="square" rtlCol="0">
            <a:spAutoFit/>
          </a:bodyPr>
          <a:lstStyle/>
          <a:p>
            <a:r>
              <a:rPr lang="es-ES" sz="708" b="1" dirty="0">
                <a:latin typeface="Arial Black" panose="020B0A04020102020204" pitchFamily="34" charset="0"/>
                <a:cs typeface="Arial" panose="020B0604020202020204" pitchFamily="34" charset="0"/>
              </a:rPr>
              <a:t>1920 </a:t>
            </a:r>
            <a:r>
              <a:rPr lang="es-ES" sz="708" b="1" dirty="0" err="1">
                <a:latin typeface="Arial Black" panose="020B0A04020102020204" pitchFamily="34" charset="0"/>
                <a:cs typeface="Arial" panose="020B0604020202020204" pitchFamily="34" charset="0"/>
              </a:rPr>
              <a:t>aC</a:t>
            </a:r>
            <a:endParaRPr lang="es-ES" sz="708" b="1" dirty="0">
              <a:latin typeface="Arial Black" panose="020B0A04020102020204" pitchFamily="34" charset="0"/>
              <a:cs typeface="Arial" panose="020B0604020202020204" pitchFamily="34" charset="0"/>
            </a:endParaRPr>
          </a:p>
          <a:p>
            <a:r>
              <a:rPr lang="es-ES" sz="708" b="1" dirty="0">
                <a:latin typeface="Arial" panose="020B0604020202020204" pitchFamily="34" charset="0"/>
                <a:cs typeface="Arial" panose="020B0604020202020204" pitchFamily="34" charset="0"/>
              </a:rPr>
              <a:t>Jacob se casa y tiene muchos hijos.</a:t>
            </a:r>
            <a:endParaRPr lang="en-US" sz="708" b="1" dirty="0">
              <a:latin typeface="Arial" panose="020B0604020202020204" pitchFamily="34" charset="0"/>
              <a:cs typeface="Arial" panose="020B0604020202020204" pitchFamily="34" charset="0"/>
            </a:endParaRPr>
          </a:p>
        </p:txBody>
      </p:sp>
      <p:sp>
        <p:nvSpPr>
          <p:cNvPr id="34" name="TextBox 33"/>
          <p:cNvSpPr txBox="1"/>
          <p:nvPr/>
        </p:nvSpPr>
        <p:spPr>
          <a:xfrm>
            <a:off x="4192763" y="1386403"/>
            <a:ext cx="783167" cy="637034"/>
          </a:xfrm>
          <a:prstGeom prst="rect">
            <a:avLst/>
          </a:prstGeom>
          <a:solidFill>
            <a:schemeClr val="bg1">
              <a:lumMod val="85000"/>
            </a:schemeClr>
          </a:solidFill>
        </p:spPr>
        <p:txBody>
          <a:bodyPr wrap="square" rtlCol="0">
            <a:spAutoFit/>
          </a:bodyPr>
          <a:lstStyle/>
          <a:p>
            <a:r>
              <a:rPr lang="es-ES" sz="708" b="1" dirty="0">
                <a:latin typeface="Arial Black" panose="020B0A04020102020204" pitchFamily="34" charset="0"/>
                <a:cs typeface="Arial" panose="020B0604020202020204" pitchFamily="34" charset="0"/>
              </a:rPr>
              <a:t>1875 </a:t>
            </a:r>
            <a:r>
              <a:rPr lang="es-ES" sz="708" b="1" dirty="0" err="1">
                <a:latin typeface="Arial Black" panose="020B0A04020102020204" pitchFamily="34" charset="0"/>
                <a:cs typeface="Arial" panose="020B0604020202020204" pitchFamily="34" charset="0"/>
              </a:rPr>
              <a:t>aC</a:t>
            </a:r>
            <a:endParaRPr lang="es-ES" sz="708" b="1" dirty="0">
              <a:latin typeface="Arial Black" panose="020B0A04020102020204" pitchFamily="34" charset="0"/>
              <a:cs typeface="Arial" panose="020B0604020202020204" pitchFamily="34" charset="0"/>
            </a:endParaRPr>
          </a:p>
          <a:p>
            <a:r>
              <a:rPr lang="es-ES" sz="708" b="1" dirty="0">
                <a:latin typeface="Arial" panose="020B0604020202020204" pitchFamily="34" charset="0"/>
                <a:cs typeface="Arial" panose="020B0604020202020204" pitchFamily="34" charset="0"/>
              </a:rPr>
              <a:t>La familia de Jacob se muda a Egipto</a:t>
            </a:r>
            <a:endParaRPr lang="en-US" sz="708" b="1" dirty="0">
              <a:latin typeface="Arial" panose="020B0604020202020204" pitchFamily="34" charset="0"/>
              <a:cs typeface="Arial" panose="020B0604020202020204" pitchFamily="34" charset="0"/>
            </a:endParaRPr>
          </a:p>
        </p:txBody>
      </p:sp>
      <p:sp>
        <p:nvSpPr>
          <p:cNvPr id="35" name="TextBox 34"/>
          <p:cNvSpPr txBox="1"/>
          <p:nvPr/>
        </p:nvSpPr>
        <p:spPr>
          <a:xfrm>
            <a:off x="5118952" y="1407392"/>
            <a:ext cx="732303" cy="745973"/>
          </a:xfrm>
          <a:prstGeom prst="rect">
            <a:avLst/>
          </a:prstGeom>
          <a:solidFill>
            <a:schemeClr val="bg1">
              <a:lumMod val="85000"/>
            </a:schemeClr>
          </a:solidFill>
        </p:spPr>
        <p:txBody>
          <a:bodyPr wrap="square" rtlCol="0">
            <a:spAutoFit/>
          </a:bodyPr>
          <a:lstStyle/>
          <a:p>
            <a:r>
              <a:rPr lang="es-ES" sz="708" b="1" dirty="0">
                <a:latin typeface="Arial Black" panose="020B0A04020102020204" pitchFamily="34" charset="0"/>
                <a:cs typeface="Arial" panose="020B0604020202020204" pitchFamily="34" charset="0"/>
              </a:rPr>
              <a:t>1700 </a:t>
            </a:r>
            <a:r>
              <a:rPr lang="es-ES" sz="708" b="1" dirty="0" err="1">
                <a:latin typeface="Arial Black" panose="020B0A04020102020204" pitchFamily="34" charset="0"/>
                <a:cs typeface="Arial" panose="020B0604020202020204" pitchFamily="34" charset="0"/>
              </a:rPr>
              <a:t>aC</a:t>
            </a:r>
            <a:endParaRPr lang="es-ES" sz="708" b="1" dirty="0">
              <a:latin typeface="Arial Black" panose="020B0A04020102020204" pitchFamily="34" charset="0"/>
              <a:cs typeface="Arial" panose="020B0604020202020204" pitchFamily="34" charset="0"/>
            </a:endParaRPr>
          </a:p>
          <a:p>
            <a:r>
              <a:rPr lang="es-ES" sz="708" b="1" dirty="0">
                <a:latin typeface="Arial" panose="020B0604020202020204" pitchFamily="34" charset="0"/>
                <a:cs typeface="Arial" panose="020B0604020202020204" pitchFamily="34" charset="0"/>
              </a:rPr>
              <a:t>Los israelitas son esclavos en Egipto</a:t>
            </a:r>
            <a:endParaRPr lang="en-US" sz="708" b="1" dirty="0">
              <a:latin typeface="Arial" panose="020B0604020202020204" pitchFamily="34" charset="0"/>
              <a:cs typeface="Arial" panose="020B0604020202020204" pitchFamily="34" charset="0"/>
            </a:endParaRPr>
          </a:p>
        </p:txBody>
      </p:sp>
      <p:sp>
        <p:nvSpPr>
          <p:cNvPr id="36" name="TextBox 35"/>
          <p:cNvSpPr txBox="1"/>
          <p:nvPr/>
        </p:nvSpPr>
        <p:spPr>
          <a:xfrm>
            <a:off x="5751353" y="1907810"/>
            <a:ext cx="566898" cy="963854"/>
          </a:xfrm>
          <a:prstGeom prst="rect">
            <a:avLst/>
          </a:prstGeom>
          <a:solidFill>
            <a:schemeClr val="bg1">
              <a:lumMod val="85000"/>
            </a:schemeClr>
          </a:solidFill>
        </p:spPr>
        <p:txBody>
          <a:bodyPr wrap="square" rtlCol="0">
            <a:spAutoFit/>
          </a:bodyPr>
          <a:lstStyle/>
          <a:p>
            <a:r>
              <a:rPr lang="es-ES" sz="708" b="1" dirty="0">
                <a:latin typeface="Arial Black" panose="020B0A04020102020204" pitchFamily="34" charset="0"/>
                <a:cs typeface="Arial" panose="020B0604020202020204" pitchFamily="34" charset="0"/>
              </a:rPr>
              <a:t>1446 </a:t>
            </a:r>
            <a:r>
              <a:rPr lang="es-ES" sz="708" b="1" dirty="0" err="1">
                <a:latin typeface="Arial Black" panose="020B0A04020102020204" pitchFamily="34" charset="0"/>
                <a:cs typeface="Arial" panose="020B0604020202020204" pitchFamily="34" charset="0"/>
              </a:rPr>
              <a:t>aC</a:t>
            </a:r>
            <a:endParaRPr lang="es-ES" sz="708" b="1" dirty="0">
              <a:latin typeface="Arial Black" panose="020B0A04020102020204" pitchFamily="34" charset="0"/>
              <a:cs typeface="Arial" panose="020B0604020202020204" pitchFamily="34" charset="0"/>
            </a:endParaRPr>
          </a:p>
          <a:p>
            <a:r>
              <a:rPr lang="es-ES" sz="708" b="1" dirty="0">
                <a:latin typeface="Arial" panose="020B0604020202020204" pitchFamily="34" charset="0"/>
                <a:cs typeface="Arial" panose="020B0604020202020204" pitchFamily="34" charset="0"/>
              </a:rPr>
              <a:t>Moisés saca a los israelitas de Egipto</a:t>
            </a:r>
            <a:endParaRPr lang="en-US" sz="708" b="1" dirty="0">
              <a:latin typeface="Arial" panose="020B0604020202020204" pitchFamily="34" charset="0"/>
              <a:cs typeface="Arial" panose="020B0604020202020204" pitchFamily="34" charset="0"/>
            </a:endParaRPr>
          </a:p>
        </p:txBody>
      </p:sp>
      <p:sp>
        <p:nvSpPr>
          <p:cNvPr id="37" name="TextBox 36"/>
          <p:cNvSpPr txBox="1"/>
          <p:nvPr/>
        </p:nvSpPr>
        <p:spPr>
          <a:xfrm>
            <a:off x="4961818" y="2706257"/>
            <a:ext cx="1010710" cy="528093"/>
          </a:xfrm>
          <a:prstGeom prst="rect">
            <a:avLst/>
          </a:prstGeom>
          <a:solidFill>
            <a:schemeClr val="bg1">
              <a:lumMod val="85000"/>
            </a:schemeClr>
          </a:solidFill>
        </p:spPr>
        <p:txBody>
          <a:bodyPr wrap="square" rtlCol="0">
            <a:spAutoFit/>
          </a:bodyPr>
          <a:lstStyle/>
          <a:p>
            <a:r>
              <a:rPr lang="es-ES" sz="708" b="1" dirty="0">
                <a:latin typeface="Arial Black" panose="020B0A04020102020204" pitchFamily="34" charset="0"/>
                <a:cs typeface="Arial" panose="020B0604020202020204" pitchFamily="34" charset="0"/>
              </a:rPr>
              <a:t>1445 </a:t>
            </a:r>
            <a:r>
              <a:rPr lang="es-ES" sz="708" b="1" dirty="0" err="1">
                <a:latin typeface="Arial Black" panose="020B0A04020102020204" pitchFamily="34" charset="0"/>
                <a:cs typeface="Arial" panose="020B0604020202020204" pitchFamily="34" charset="0"/>
              </a:rPr>
              <a:t>aC</a:t>
            </a:r>
            <a:endParaRPr lang="es-ES" sz="708" b="1" dirty="0">
              <a:latin typeface="Arial Black" panose="020B0A04020102020204" pitchFamily="34" charset="0"/>
              <a:cs typeface="Arial" panose="020B0604020202020204" pitchFamily="34" charset="0"/>
            </a:endParaRPr>
          </a:p>
          <a:p>
            <a:r>
              <a:rPr lang="es-ES" sz="708" b="1" dirty="0">
                <a:latin typeface="Arial" panose="020B0604020202020204" pitchFamily="34" charset="0"/>
                <a:cs typeface="Arial" panose="020B0604020202020204" pitchFamily="34" charset="0"/>
              </a:rPr>
              <a:t>Moisés recibe los Diez Mandamientos</a:t>
            </a:r>
            <a:endParaRPr lang="en-US" sz="708" b="1" dirty="0">
              <a:latin typeface="Arial" panose="020B0604020202020204" pitchFamily="34" charset="0"/>
              <a:cs typeface="Arial" panose="020B0604020202020204" pitchFamily="34" charset="0"/>
            </a:endParaRPr>
          </a:p>
        </p:txBody>
      </p:sp>
      <p:sp>
        <p:nvSpPr>
          <p:cNvPr id="38" name="TextBox 37"/>
          <p:cNvSpPr txBox="1"/>
          <p:nvPr/>
        </p:nvSpPr>
        <p:spPr>
          <a:xfrm>
            <a:off x="3955584" y="2703864"/>
            <a:ext cx="951843" cy="528093"/>
          </a:xfrm>
          <a:prstGeom prst="rect">
            <a:avLst/>
          </a:prstGeom>
          <a:solidFill>
            <a:schemeClr val="bg1">
              <a:lumMod val="85000"/>
            </a:schemeClr>
          </a:solidFill>
        </p:spPr>
        <p:txBody>
          <a:bodyPr wrap="square" rtlCol="0">
            <a:spAutoFit/>
          </a:bodyPr>
          <a:lstStyle/>
          <a:p>
            <a:r>
              <a:rPr lang="es-ES" sz="708" b="1" dirty="0">
                <a:latin typeface="Arial Black" panose="020B0A04020102020204" pitchFamily="34" charset="0"/>
                <a:cs typeface="Arial" panose="020B0604020202020204" pitchFamily="34" charset="0"/>
              </a:rPr>
              <a:t>1400 </a:t>
            </a:r>
            <a:r>
              <a:rPr lang="es-ES" sz="708" b="1" dirty="0" err="1">
                <a:latin typeface="Arial Black" panose="020B0A04020102020204" pitchFamily="34" charset="0"/>
                <a:cs typeface="Arial" panose="020B0604020202020204" pitchFamily="34" charset="0"/>
              </a:rPr>
              <a:t>aC</a:t>
            </a:r>
            <a:endParaRPr lang="es-ES" sz="708" b="1" dirty="0">
              <a:latin typeface="Arial Black" panose="020B0A04020102020204" pitchFamily="34" charset="0"/>
              <a:cs typeface="Arial" panose="020B0604020202020204" pitchFamily="34" charset="0"/>
            </a:endParaRPr>
          </a:p>
          <a:p>
            <a:r>
              <a:rPr lang="es-ES" sz="708" b="1" dirty="0">
                <a:latin typeface="Arial" panose="020B0604020202020204" pitchFamily="34" charset="0"/>
                <a:cs typeface="Arial" panose="020B0604020202020204" pitchFamily="34" charset="0"/>
              </a:rPr>
              <a:t>Los israelitas entran la tierra prometida</a:t>
            </a:r>
            <a:endParaRPr lang="en-US" sz="708" b="1" dirty="0">
              <a:latin typeface="Arial" panose="020B0604020202020204" pitchFamily="34" charset="0"/>
              <a:cs typeface="Arial" panose="020B0604020202020204" pitchFamily="34" charset="0"/>
            </a:endParaRPr>
          </a:p>
        </p:txBody>
      </p:sp>
      <p:sp>
        <p:nvSpPr>
          <p:cNvPr id="39" name="TextBox 38"/>
          <p:cNvSpPr txBox="1"/>
          <p:nvPr/>
        </p:nvSpPr>
        <p:spPr>
          <a:xfrm>
            <a:off x="3230071" y="2707478"/>
            <a:ext cx="696346" cy="419154"/>
          </a:xfrm>
          <a:prstGeom prst="rect">
            <a:avLst/>
          </a:prstGeom>
          <a:solidFill>
            <a:schemeClr val="bg1">
              <a:lumMod val="85000"/>
            </a:schemeClr>
          </a:solidFill>
        </p:spPr>
        <p:txBody>
          <a:bodyPr wrap="square" rtlCol="0">
            <a:spAutoFit/>
          </a:bodyPr>
          <a:lstStyle/>
          <a:p>
            <a:r>
              <a:rPr lang="es-ES" sz="708" b="1" dirty="0">
                <a:latin typeface="Arial Black" panose="020B0A04020102020204" pitchFamily="34" charset="0"/>
                <a:cs typeface="Arial" panose="020B0604020202020204" pitchFamily="34" charset="0"/>
              </a:rPr>
              <a:t>1011 </a:t>
            </a:r>
            <a:r>
              <a:rPr lang="es-ES" sz="708" b="1" dirty="0" err="1">
                <a:latin typeface="Arial Black" panose="020B0A04020102020204" pitchFamily="34" charset="0"/>
                <a:cs typeface="Arial" panose="020B0604020202020204" pitchFamily="34" charset="0"/>
              </a:rPr>
              <a:t>aC</a:t>
            </a:r>
            <a:endParaRPr lang="es-ES" sz="708" b="1" dirty="0">
              <a:latin typeface="Arial Black" panose="020B0A04020102020204" pitchFamily="34" charset="0"/>
              <a:cs typeface="Arial" panose="020B0604020202020204" pitchFamily="34" charset="0"/>
            </a:endParaRPr>
          </a:p>
          <a:p>
            <a:r>
              <a:rPr lang="es-ES" sz="708" b="1" dirty="0">
                <a:latin typeface="Arial" panose="020B0604020202020204" pitchFamily="34" charset="0"/>
                <a:cs typeface="Arial" panose="020B0604020202020204" pitchFamily="34" charset="0"/>
              </a:rPr>
              <a:t>David llega a ser rey.</a:t>
            </a:r>
            <a:endParaRPr lang="en-US" sz="708" b="1" dirty="0">
              <a:latin typeface="Arial" panose="020B0604020202020204" pitchFamily="34" charset="0"/>
              <a:cs typeface="Arial" panose="020B0604020202020204" pitchFamily="34" charset="0"/>
            </a:endParaRPr>
          </a:p>
        </p:txBody>
      </p:sp>
      <p:sp>
        <p:nvSpPr>
          <p:cNvPr id="40" name="TextBox 39"/>
          <p:cNvSpPr txBox="1"/>
          <p:nvPr/>
        </p:nvSpPr>
        <p:spPr>
          <a:xfrm>
            <a:off x="2410549" y="2707480"/>
            <a:ext cx="790357" cy="528093"/>
          </a:xfrm>
          <a:prstGeom prst="rect">
            <a:avLst/>
          </a:prstGeom>
          <a:solidFill>
            <a:schemeClr val="bg1">
              <a:lumMod val="85000"/>
            </a:schemeClr>
          </a:solidFill>
        </p:spPr>
        <p:txBody>
          <a:bodyPr wrap="square" rtlCol="0">
            <a:spAutoFit/>
          </a:bodyPr>
          <a:lstStyle/>
          <a:p>
            <a:r>
              <a:rPr lang="es-ES" sz="708" b="1" dirty="0">
                <a:latin typeface="Arial Black" panose="020B0A04020102020204" pitchFamily="34" charset="0"/>
                <a:cs typeface="Arial" panose="020B0604020202020204" pitchFamily="34" charset="0"/>
              </a:rPr>
              <a:t>960 </a:t>
            </a:r>
            <a:r>
              <a:rPr lang="es-ES" sz="708" b="1" dirty="0" err="1">
                <a:latin typeface="Arial Black" panose="020B0A04020102020204" pitchFamily="34" charset="0"/>
                <a:cs typeface="Arial" panose="020B0604020202020204" pitchFamily="34" charset="0"/>
              </a:rPr>
              <a:t>aC</a:t>
            </a:r>
            <a:endParaRPr lang="es-ES" sz="708" b="1" dirty="0">
              <a:latin typeface="Arial Black" panose="020B0A04020102020204" pitchFamily="34" charset="0"/>
              <a:cs typeface="Arial" panose="020B0604020202020204" pitchFamily="34" charset="0"/>
            </a:endParaRPr>
          </a:p>
          <a:p>
            <a:r>
              <a:rPr lang="es-ES" sz="708" b="1" dirty="0">
                <a:latin typeface="Arial" panose="020B0604020202020204" pitchFamily="34" charset="0"/>
                <a:cs typeface="Arial" panose="020B0604020202020204" pitchFamily="34" charset="0"/>
              </a:rPr>
              <a:t>Salomón construye el templo.</a:t>
            </a:r>
            <a:endParaRPr lang="en-US" sz="708" b="1" dirty="0">
              <a:latin typeface="Arial" panose="020B0604020202020204" pitchFamily="34" charset="0"/>
              <a:cs typeface="Arial" panose="020B0604020202020204" pitchFamily="34" charset="0"/>
            </a:endParaRPr>
          </a:p>
        </p:txBody>
      </p:sp>
      <p:sp>
        <p:nvSpPr>
          <p:cNvPr id="41" name="TextBox 40"/>
          <p:cNvSpPr txBox="1"/>
          <p:nvPr/>
        </p:nvSpPr>
        <p:spPr>
          <a:xfrm>
            <a:off x="1891813" y="2802436"/>
            <a:ext cx="429047" cy="419154"/>
          </a:xfrm>
          <a:prstGeom prst="rect">
            <a:avLst/>
          </a:prstGeom>
          <a:solidFill>
            <a:schemeClr val="bg1">
              <a:lumMod val="85000"/>
            </a:schemeClr>
          </a:solidFill>
        </p:spPr>
        <p:txBody>
          <a:bodyPr wrap="square" rtlCol="0">
            <a:spAutoFit/>
          </a:bodyPr>
          <a:lstStyle/>
          <a:p>
            <a:pPr algn="ctr"/>
            <a:r>
              <a:rPr lang="es-ES" sz="708" dirty="0">
                <a:latin typeface="Arial Narrow" panose="020B0606020202030204" pitchFamily="34" charset="0"/>
                <a:cs typeface="Arial" panose="020B0604020202020204" pitchFamily="34" charset="0"/>
              </a:rPr>
              <a:t>Reino dividido</a:t>
            </a:r>
            <a:endParaRPr lang="en-US" sz="708" dirty="0">
              <a:latin typeface="Arial Narrow" panose="020B0606020202030204" pitchFamily="34" charset="0"/>
              <a:cs typeface="Arial" panose="020B0604020202020204" pitchFamily="34" charset="0"/>
            </a:endParaRPr>
          </a:p>
        </p:txBody>
      </p:sp>
      <p:sp>
        <p:nvSpPr>
          <p:cNvPr id="42" name="TextBox 41"/>
          <p:cNvSpPr txBox="1"/>
          <p:nvPr/>
        </p:nvSpPr>
        <p:spPr>
          <a:xfrm>
            <a:off x="1497542" y="3139631"/>
            <a:ext cx="576792" cy="963854"/>
          </a:xfrm>
          <a:prstGeom prst="rect">
            <a:avLst/>
          </a:prstGeom>
          <a:solidFill>
            <a:schemeClr val="bg1">
              <a:lumMod val="85000"/>
            </a:schemeClr>
          </a:solidFill>
        </p:spPr>
        <p:txBody>
          <a:bodyPr wrap="square" rtlCol="0">
            <a:spAutoFit/>
          </a:bodyPr>
          <a:lstStyle/>
          <a:p>
            <a:r>
              <a:rPr lang="es-ES" sz="708" b="1" dirty="0">
                <a:latin typeface="Arial Black" panose="020B0A04020102020204" pitchFamily="34" charset="0"/>
                <a:cs typeface="Arial" panose="020B0604020202020204" pitchFamily="34" charset="0"/>
              </a:rPr>
              <a:t>605 </a:t>
            </a:r>
            <a:r>
              <a:rPr lang="es-ES" sz="708" b="1" dirty="0" err="1">
                <a:latin typeface="Arial Black" panose="020B0A04020102020204" pitchFamily="34" charset="0"/>
                <a:cs typeface="Arial" panose="020B0604020202020204" pitchFamily="34" charset="0"/>
              </a:rPr>
              <a:t>aC</a:t>
            </a:r>
            <a:endParaRPr lang="es-ES" sz="708" b="1" dirty="0">
              <a:latin typeface="Arial Black" panose="020B0A04020102020204" pitchFamily="34" charset="0"/>
              <a:cs typeface="Arial" panose="020B0604020202020204" pitchFamily="34" charset="0"/>
            </a:endParaRPr>
          </a:p>
          <a:p>
            <a:r>
              <a:rPr lang="es-ES" sz="708" b="1" dirty="0">
                <a:latin typeface="Arial" panose="020B0604020202020204" pitchFamily="34" charset="0"/>
                <a:cs typeface="Arial" panose="020B0604020202020204" pitchFamily="34" charset="0"/>
              </a:rPr>
              <a:t>Jerusalén es tomada y cautivos son llevados</a:t>
            </a:r>
            <a:endParaRPr lang="en-US" sz="708" b="1" dirty="0">
              <a:latin typeface="Arial" panose="020B0604020202020204" pitchFamily="34" charset="0"/>
              <a:cs typeface="Arial" panose="020B0604020202020204" pitchFamily="34" charset="0"/>
            </a:endParaRPr>
          </a:p>
        </p:txBody>
      </p:sp>
      <p:sp>
        <p:nvSpPr>
          <p:cNvPr id="43" name="TextBox 42"/>
          <p:cNvSpPr txBox="1"/>
          <p:nvPr/>
        </p:nvSpPr>
        <p:spPr>
          <a:xfrm>
            <a:off x="862542" y="4075908"/>
            <a:ext cx="579438" cy="323165"/>
          </a:xfrm>
          <a:prstGeom prst="rect">
            <a:avLst/>
          </a:prstGeom>
          <a:solidFill>
            <a:schemeClr val="bg1"/>
          </a:solidFill>
        </p:spPr>
        <p:txBody>
          <a:bodyPr wrap="square" rtlCol="0">
            <a:spAutoFit/>
          </a:bodyPr>
          <a:lstStyle/>
          <a:p>
            <a:pPr algn="ctr"/>
            <a:r>
              <a:rPr lang="es-ES" sz="750" b="1" dirty="0">
                <a:latin typeface="Arial Narrow" panose="020B0606020202030204" pitchFamily="34" charset="0"/>
                <a:cs typeface="Arial" panose="020B0604020202020204" pitchFamily="34" charset="0"/>
              </a:rPr>
              <a:t>Lejos de casa</a:t>
            </a:r>
            <a:endParaRPr lang="en-US" sz="750" b="1" dirty="0">
              <a:latin typeface="Arial Narrow" panose="020B0606020202030204" pitchFamily="34" charset="0"/>
              <a:cs typeface="Arial" panose="020B0604020202020204" pitchFamily="34" charset="0"/>
            </a:endParaRPr>
          </a:p>
        </p:txBody>
      </p:sp>
      <p:sp>
        <p:nvSpPr>
          <p:cNvPr id="44" name="TextBox 43"/>
          <p:cNvSpPr txBox="1"/>
          <p:nvPr/>
        </p:nvSpPr>
        <p:spPr>
          <a:xfrm>
            <a:off x="1752628" y="4035635"/>
            <a:ext cx="1136462" cy="637034"/>
          </a:xfrm>
          <a:prstGeom prst="rect">
            <a:avLst/>
          </a:prstGeom>
          <a:solidFill>
            <a:schemeClr val="bg1">
              <a:lumMod val="85000"/>
            </a:schemeClr>
          </a:solidFill>
        </p:spPr>
        <p:txBody>
          <a:bodyPr wrap="square" rtlCol="0">
            <a:spAutoFit/>
          </a:bodyPr>
          <a:lstStyle/>
          <a:p>
            <a:r>
              <a:rPr lang="es-ES" sz="708" b="1" dirty="0">
                <a:latin typeface="Arial Black" panose="020B0A04020102020204" pitchFamily="34" charset="0"/>
                <a:cs typeface="Arial" panose="020B0604020202020204" pitchFamily="34" charset="0"/>
              </a:rPr>
              <a:t>586 </a:t>
            </a:r>
            <a:r>
              <a:rPr lang="es-ES" sz="708" b="1" dirty="0" err="1">
                <a:latin typeface="Arial Black" panose="020B0A04020102020204" pitchFamily="34" charset="0"/>
                <a:cs typeface="Arial" panose="020B0604020202020204" pitchFamily="34" charset="0"/>
              </a:rPr>
              <a:t>aC</a:t>
            </a:r>
            <a:endParaRPr lang="es-ES" sz="708" b="1" dirty="0">
              <a:latin typeface="Arial Black" panose="020B0A04020102020204" pitchFamily="34" charset="0"/>
              <a:cs typeface="Arial" panose="020B0604020202020204" pitchFamily="34" charset="0"/>
            </a:endParaRPr>
          </a:p>
          <a:p>
            <a:r>
              <a:rPr lang="es-ES" sz="708" b="1" dirty="0">
                <a:latin typeface="Arial" panose="020B0604020202020204" pitchFamily="34" charset="0"/>
                <a:cs typeface="Arial" panose="020B0604020202020204" pitchFamily="34" charset="0"/>
              </a:rPr>
              <a:t>Jerusalén, el templo, y los muros de la ciudad son destruidos.  </a:t>
            </a:r>
            <a:endParaRPr lang="en-US" sz="708" b="1" dirty="0">
              <a:latin typeface="Arial" panose="020B0604020202020204" pitchFamily="34" charset="0"/>
              <a:cs typeface="Arial" panose="020B0604020202020204" pitchFamily="34" charset="0"/>
            </a:endParaRPr>
          </a:p>
        </p:txBody>
      </p:sp>
      <p:sp>
        <p:nvSpPr>
          <p:cNvPr id="45" name="TextBox 44"/>
          <p:cNvSpPr txBox="1"/>
          <p:nvPr/>
        </p:nvSpPr>
        <p:spPr>
          <a:xfrm>
            <a:off x="2902309" y="4035635"/>
            <a:ext cx="873296" cy="637034"/>
          </a:xfrm>
          <a:prstGeom prst="rect">
            <a:avLst/>
          </a:prstGeom>
          <a:solidFill>
            <a:schemeClr val="bg1">
              <a:lumMod val="85000"/>
            </a:schemeClr>
          </a:solidFill>
        </p:spPr>
        <p:txBody>
          <a:bodyPr wrap="square" rtlCol="0">
            <a:spAutoFit/>
          </a:bodyPr>
          <a:lstStyle/>
          <a:p>
            <a:r>
              <a:rPr lang="es-ES" sz="708" b="1" dirty="0">
                <a:latin typeface="Arial Black" panose="020B0A04020102020204" pitchFamily="34" charset="0"/>
                <a:cs typeface="Arial" panose="020B0604020202020204" pitchFamily="34" charset="0"/>
              </a:rPr>
              <a:t>538 </a:t>
            </a:r>
            <a:r>
              <a:rPr lang="es-ES" sz="708" b="1" dirty="0" err="1">
                <a:latin typeface="Arial Black" panose="020B0A04020102020204" pitchFamily="34" charset="0"/>
                <a:cs typeface="Arial" panose="020B0604020202020204" pitchFamily="34" charset="0"/>
              </a:rPr>
              <a:t>aC</a:t>
            </a:r>
            <a:endParaRPr lang="es-ES" sz="708" b="1" dirty="0">
              <a:latin typeface="Arial Black" panose="020B0A04020102020204" pitchFamily="34" charset="0"/>
              <a:cs typeface="Arial" panose="020B0604020202020204" pitchFamily="34" charset="0"/>
            </a:endParaRPr>
          </a:p>
          <a:p>
            <a:r>
              <a:rPr lang="es-ES" sz="708" b="1" dirty="0">
                <a:latin typeface="Arial" panose="020B0604020202020204" pitchFamily="34" charset="0"/>
                <a:cs typeface="Arial" panose="020B0604020202020204" pitchFamily="34" charset="0"/>
              </a:rPr>
              <a:t>El primer grupo de judíos vuelve a Jerusalén.</a:t>
            </a:r>
            <a:endParaRPr lang="en-US" sz="708" b="1" dirty="0">
              <a:latin typeface="Arial" panose="020B0604020202020204" pitchFamily="34" charset="0"/>
              <a:cs typeface="Arial" panose="020B0604020202020204" pitchFamily="34" charset="0"/>
            </a:endParaRPr>
          </a:p>
        </p:txBody>
      </p:sp>
      <p:sp>
        <p:nvSpPr>
          <p:cNvPr id="46" name="TextBox 45"/>
          <p:cNvSpPr txBox="1"/>
          <p:nvPr/>
        </p:nvSpPr>
        <p:spPr>
          <a:xfrm>
            <a:off x="3825356" y="4031064"/>
            <a:ext cx="736284" cy="528093"/>
          </a:xfrm>
          <a:prstGeom prst="rect">
            <a:avLst/>
          </a:prstGeom>
          <a:solidFill>
            <a:schemeClr val="bg1">
              <a:lumMod val="85000"/>
            </a:schemeClr>
          </a:solidFill>
        </p:spPr>
        <p:txBody>
          <a:bodyPr wrap="square" rtlCol="0">
            <a:spAutoFit/>
          </a:bodyPr>
          <a:lstStyle/>
          <a:p>
            <a:r>
              <a:rPr lang="es-ES" sz="708" b="1" dirty="0">
                <a:latin typeface="Arial Black" panose="020B0A04020102020204" pitchFamily="34" charset="0"/>
                <a:cs typeface="Arial" panose="020B0604020202020204" pitchFamily="34" charset="0"/>
              </a:rPr>
              <a:t>516 </a:t>
            </a:r>
            <a:r>
              <a:rPr lang="es-ES" sz="708" b="1" dirty="0" err="1">
                <a:latin typeface="Arial Black" panose="020B0A04020102020204" pitchFamily="34" charset="0"/>
                <a:cs typeface="Arial" panose="020B0604020202020204" pitchFamily="34" charset="0"/>
              </a:rPr>
              <a:t>aC</a:t>
            </a:r>
            <a:endParaRPr lang="es-ES" sz="708" b="1" dirty="0">
              <a:latin typeface="Arial Black" panose="020B0A04020102020204" pitchFamily="34" charset="0"/>
              <a:cs typeface="Arial" panose="020B0604020202020204" pitchFamily="34" charset="0"/>
            </a:endParaRPr>
          </a:p>
          <a:p>
            <a:r>
              <a:rPr lang="es-ES" sz="708" b="1" dirty="0">
                <a:latin typeface="Arial" panose="020B0604020202020204" pitchFamily="34" charset="0"/>
                <a:cs typeface="Arial" panose="020B0604020202020204" pitchFamily="34" charset="0"/>
              </a:rPr>
              <a:t>El segundo templo se construye.</a:t>
            </a:r>
            <a:endParaRPr lang="en-US" sz="708" b="1" dirty="0">
              <a:latin typeface="Arial" panose="020B0604020202020204" pitchFamily="34" charset="0"/>
              <a:cs typeface="Arial" panose="020B0604020202020204" pitchFamily="34" charset="0"/>
            </a:endParaRPr>
          </a:p>
        </p:txBody>
      </p:sp>
      <p:sp>
        <p:nvSpPr>
          <p:cNvPr id="47" name="TextBox 46"/>
          <p:cNvSpPr txBox="1"/>
          <p:nvPr/>
        </p:nvSpPr>
        <p:spPr>
          <a:xfrm>
            <a:off x="4596849" y="4034488"/>
            <a:ext cx="1172393" cy="528093"/>
          </a:xfrm>
          <a:prstGeom prst="rect">
            <a:avLst/>
          </a:prstGeom>
          <a:solidFill>
            <a:schemeClr val="bg1">
              <a:lumMod val="85000"/>
            </a:schemeClr>
          </a:solidFill>
        </p:spPr>
        <p:txBody>
          <a:bodyPr wrap="square" rtlCol="0">
            <a:spAutoFit/>
          </a:bodyPr>
          <a:lstStyle/>
          <a:p>
            <a:r>
              <a:rPr lang="es-ES" sz="708" b="1" dirty="0">
                <a:latin typeface="Arial Black" panose="020B0A04020102020204" pitchFamily="34" charset="0"/>
                <a:cs typeface="Arial" panose="020B0604020202020204" pitchFamily="34" charset="0"/>
              </a:rPr>
              <a:t>445 </a:t>
            </a:r>
            <a:r>
              <a:rPr lang="es-ES" sz="708" b="1" dirty="0" err="1">
                <a:latin typeface="Arial Black" panose="020B0A04020102020204" pitchFamily="34" charset="0"/>
                <a:cs typeface="Arial" panose="020B0604020202020204" pitchFamily="34" charset="0"/>
              </a:rPr>
              <a:t>aC</a:t>
            </a:r>
            <a:endParaRPr lang="es-ES" sz="708" b="1" dirty="0">
              <a:latin typeface="Arial Black" panose="020B0A04020102020204" pitchFamily="34" charset="0"/>
              <a:cs typeface="Arial" panose="020B0604020202020204" pitchFamily="34" charset="0"/>
            </a:endParaRPr>
          </a:p>
          <a:p>
            <a:r>
              <a:rPr lang="es-ES" sz="708" b="1" dirty="0">
                <a:latin typeface="Arial" panose="020B0604020202020204" pitchFamily="34" charset="0"/>
                <a:cs typeface="Arial" panose="020B0604020202020204" pitchFamily="34" charset="0"/>
              </a:rPr>
              <a:t>Nehemías completa la </a:t>
            </a:r>
            <a:r>
              <a:rPr lang="es-ES" sz="708" b="1" dirty="0" err="1">
                <a:latin typeface="Arial" panose="020B0604020202020204" pitchFamily="34" charset="0"/>
                <a:cs typeface="Arial" panose="020B0604020202020204" pitchFamily="34" charset="0"/>
              </a:rPr>
              <a:t>contrucción</a:t>
            </a:r>
            <a:r>
              <a:rPr lang="es-ES" sz="708" b="1" dirty="0">
                <a:latin typeface="Arial" panose="020B0604020202020204" pitchFamily="34" charset="0"/>
                <a:cs typeface="Arial" panose="020B0604020202020204" pitchFamily="34" charset="0"/>
              </a:rPr>
              <a:t> de los muros de Jerusalén.</a:t>
            </a:r>
            <a:endParaRPr lang="en-US" sz="708" b="1" dirty="0">
              <a:latin typeface="Arial" panose="020B0604020202020204" pitchFamily="34" charset="0"/>
              <a:cs typeface="Arial" panose="020B0604020202020204" pitchFamily="34" charset="0"/>
            </a:endParaRPr>
          </a:p>
        </p:txBody>
      </p:sp>
      <p:sp>
        <p:nvSpPr>
          <p:cNvPr id="48" name="TextBox 47"/>
          <p:cNvSpPr txBox="1"/>
          <p:nvPr/>
        </p:nvSpPr>
        <p:spPr>
          <a:xfrm>
            <a:off x="5815139" y="4039119"/>
            <a:ext cx="929090" cy="528093"/>
          </a:xfrm>
          <a:prstGeom prst="rect">
            <a:avLst/>
          </a:prstGeom>
          <a:solidFill>
            <a:schemeClr val="bg1">
              <a:lumMod val="85000"/>
            </a:schemeClr>
          </a:solidFill>
        </p:spPr>
        <p:txBody>
          <a:bodyPr wrap="square" rtlCol="0">
            <a:spAutoFit/>
          </a:bodyPr>
          <a:lstStyle/>
          <a:p>
            <a:r>
              <a:rPr lang="es-ES" sz="708" b="1" dirty="0">
                <a:latin typeface="Arial Black" panose="020B0A04020102020204" pitchFamily="34" charset="0"/>
                <a:cs typeface="Arial" panose="020B0604020202020204" pitchFamily="34" charset="0"/>
              </a:rPr>
              <a:t>430 </a:t>
            </a:r>
            <a:r>
              <a:rPr lang="es-ES" sz="708" b="1" dirty="0" err="1">
                <a:latin typeface="Arial Black" panose="020B0A04020102020204" pitchFamily="34" charset="0"/>
                <a:cs typeface="Arial" panose="020B0604020202020204" pitchFamily="34" charset="0"/>
              </a:rPr>
              <a:t>aC</a:t>
            </a:r>
            <a:endParaRPr lang="es-ES" sz="708" b="1" dirty="0">
              <a:latin typeface="Arial Black" panose="020B0A04020102020204" pitchFamily="34" charset="0"/>
              <a:cs typeface="Arial" panose="020B0604020202020204" pitchFamily="34" charset="0"/>
            </a:endParaRPr>
          </a:p>
          <a:p>
            <a:r>
              <a:rPr lang="es-ES" sz="708" b="1" dirty="0">
                <a:latin typeface="Arial" panose="020B0604020202020204" pitchFamily="34" charset="0"/>
                <a:cs typeface="Arial" panose="020B0604020202020204" pitchFamily="34" charset="0"/>
              </a:rPr>
              <a:t>El último libro del Antiguo Test. se escribe.</a:t>
            </a:r>
            <a:endParaRPr lang="en-US" sz="708" b="1" dirty="0">
              <a:latin typeface="Arial" panose="020B0604020202020204" pitchFamily="34" charset="0"/>
              <a:cs typeface="Arial" panose="020B0604020202020204" pitchFamily="34" charset="0"/>
            </a:endParaRPr>
          </a:p>
        </p:txBody>
      </p:sp>
      <p:sp>
        <p:nvSpPr>
          <p:cNvPr id="49" name="TextBox 48"/>
          <p:cNvSpPr txBox="1"/>
          <p:nvPr/>
        </p:nvSpPr>
        <p:spPr>
          <a:xfrm>
            <a:off x="2898734" y="4507842"/>
            <a:ext cx="3845496" cy="323165"/>
          </a:xfrm>
          <a:prstGeom prst="rect">
            <a:avLst/>
          </a:prstGeom>
          <a:solidFill>
            <a:srgbClr val="FFFFCC"/>
          </a:solidFill>
          <a:ln>
            <a:solidFill>
              <a:schemeClr val="accent1"/>
            </a:solidFill>
          </a:ln>
        </p:spPr>
        <p:txBody>
          <a:bodyPr wrap="square" rtlCol="0">
            <a:spAutoFit/>
          </a:bodyPr>
          <a:lstStyle/>
          <a:p>
            <a:pPr algn="ctr"/>
            <a:r>
              <a:rPr lang="en-US" sz="1500" dirty="0" err="1">
                <a:latin typeface="Aegyptus" panose="020405020508060A0203" pitchFamily="18" charset="0"/>
                <a:ea typeface="Aegyptus" panose="020405020508060A0203" pitchFamily="18" charset="0"/>
              </a:rPr>
              <a:t>Periodo</a:t>
            </a:r>
            <a:r>
              <a:rPr lang="en-US" sz="1500" dirty="0">
                <a:latin typeface="Aegyptus" panose="020405020508060A0203" pitchFamily="18" charset="0"/>
                <a:ea typeface="Aegyptus" panose="020405020508060A0203" pitchFamily="18" charset="0"/>
              </a:rPr>
              <a:t> </a:t>
            </a:r>
            <a:r>
              <a:rPr lang="en-US" sz="1500" dirty="0" err="1">
                <a:latin typeface="Aegyptus" panose="020405020508060A0203" pitchFamily="18" charset="0"/>
                <a:ea typeface="Aegyptus" panose="020405020508060A0203" pitchFamily="18" charset="0"/>
              </a:rPr>
              <a:t>persa</a:t>
            </a:r>
            <a:r>
              <a:rPr lang="en-US" sz="1500" dirty="0">
                <a:latin typeface="Aegyptus" panose="020405020508060A0203" pitchFamily="18" charset="0"/>
                <a:ea typeface="Aegyptus" panose="020405020508060A0203" pitchFamily="18" charset="0"/>
              </a:rPr>
              <a:t> 539-331 </a:t>
            </a:r>
            <a:r>
              <a:rPr lang="en-US" sz="1500" dirty="0" err="1">
                <a:latin typeface="Aegyptus" panose="020405020508060A0203" pitchFamily="18" charset="0"/>
                <a:ea typeface="Aegyptus" panose="020405020508060A0203" pitchFamily="18" charset="0"/>
              </a:rPr>
              <a:t>aC</a:t>
            </a:r>
            <a:endParaRPr lang="en-US" sz="1500" dirty="0">
              <a:latin typeface="Aegyptus" panose="020405020508060A0203" pitchFamily="18" charset="0"/>
              <a:ea typeface="Aegyptus" panose="020405020508060A0203" pitchFamily="18" charset="0"/>
            </a:endParaRPr>
          </a:p>
        </p:txBody>
      </p:sp>
    </p:spTree>
    <p:extLst>
      <p:ext uri="{BB962C8B-B14F-4D97-AF65-F5344CB8AC3E}">
        <p14:creationId xmlns:p14="http://schemas.microsoft.com/office/powerpoint/2010/main" val="129485369"/>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n-US" dirty="0" smtClean="0"/>
              <a:t>Los cuatro reinos</a:t>
            </a:r>
            <a:endParaRPr lang="en-US" dirty="0"/>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762000" y="1524000"/>
            <a:ext cx="7620000" cy="4508500"/>
          </a:xfrm>
          <a:prstGeom prst="rect">
            <a:avLst/>
          </a:prstGeom>
        </p:spPr>
      </p:pic>
    </p:spTree>
    <p:extLst>
      <p:ext uri="{BB962C8B-B14F-4D97-AF65-F5344CB8AC3E}">
        <p14:creationId xmlns:p14="http://schemas.microsoft.com/office/powerpoint/2010/main" val="1358482769"/>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0"/>
            <a:ext cx="8229600" cy="952500"/>
          </a:xfrm>
        </p:spPr>
        <p:txBody>
          <a:bodyPr/>
          <a:lstStyle/>
          <a:p>
            <a:pPr algn="l" rtl="0"/>
            <a:r>
              <a:rPr lang="en-US" dirty="0" smtClean="0"/>
              <a:t>Apolos, natural de Alejandría</a:t>
            </a:r>
            <a:endParaRPr lang="en-US" dirty="0"/>
          </a:p>
        </p:txBody>
      </p:sp>
      <p:sp>
        <p:nvSpPr>
          <p:cNvPr id="3" name="Content Placeholder 2"/>
          <p:cNvSpPr>
            <a:spLocks noGrp="1"/>
          </p:cNvSpPr>
          <p:nvPr>
            <p:ph idx="1"/>
          </p:nvPr>
        </p:nvSpPr>
        <p:spPr>
          <a:xfrm>
            <a:off x="457200" y="1447800"/>
            <a:ext cx="8382000" cy="3771636"/>
          </a:xfrm>
        </p:spPr>
        <p:txBody>
          <a:bodyPr>
            <a:normAutofit fontScale="92500"/>
          </a:bodyPr>
          <a:lstStyle/>
          <a:p>
            <a:pPr marL="0" indent="0">
              <a:buNone/>
            </a:pPr>
            <a:r>
              <a:rPr lang="es-ES" sz="2000" b="1" dirty="0"/>
              <a:t>Hechos </a:t>
            </a:r>
            <a:r>
              <a:rPr lang="es-ES" sz="2000" b="1" dirty="0"/>
              <a:t>18:24-28 (NBLA)</a:t>
            </a:r>
          </a:p>
          <a:p>
            <a:pPr marL="0" indent="0">
              <a:buNone/>
            </a:pPr>
            <a:r>
              <a:rPr lang="es-ES" sz="2000" dirty="0"/>
              <a:t>24  Llegó entonces a Éfeso un judío que se llamaba Apolos, </a:t>
            </a:r>
            <a:r>
              <a:rPr lang="es-ES" sz="2000" u="sng" dirty="0"/>
              <a:t>natural de Alejandría</a:t>
            </a:r>
            <a:r>
              <a:rPr lang="es-ES" sz="2000" dirty="0"/>
              <a:t>, hombre elocuente, y que era poderoso en las Escrituras.</a:t>
            </a:r>
          </a:p>
          <a:p>
            <a:pPr marL="0" indent="0">
              <a:buNone/>
            </a:pPr>
            <a:r>
              <a:rPr lang="es-ES" sz="2000" dirty="0"/>
              <a:t>25  Este había sido instruido en el camino del Señor, y siendo ferviente de espíritu, hablaba y enseñaba con exactitud las cosas referentes a Jesús, aunque solo conocía el bautismo de Juan.</a:t>
            </a:r>
          </a:p>
          <a:p>
            <a:pPr marL="0" indent="0">
              <a:buNone/>
            </a:pPr>
            <a:r>
              <a:rPr lang="es-ES" sz="2000" dirty="0"/>
              <a:t>26  Y comenzó a hablar abiertamente en la sinagoga. Pero cuando Priscila y Aquila lo oyeron, lo llevaron aparte y le explicaron con mayor exactitud el camino de Dios. 27  Cuando Apolos quiso pasar a </a:t>
            </a:r>
            <a:r>
              <a:rPr lang="es-ES" sz="2000" dirty="0" err="1"/>
              <a:t>Acaya</a:t>
            </a:r>
            <a:r>
              <a:rPr lang="es-ES" sz="2000" dirty="0"/>
              <a:t>, los hermanos lo animaron, y escribieron a los discípulos que lo recibieran. Cuando llegó, ayudó mucho a los que por la gracia habían creído, 28  porque refutaba vigorosamente en público a los judíos, demostrando por las Escrituras que Jesús era el Cristo.</a:t>
            </a:r>
          </a:p>
        </p:txBody>
      </p:sp>
      <p:sp>
        <p:nvSpPr>
          <p:cNvPr id="4" name="TextBox 3"/>
          <p:cNvSpPr txBox="1"/>
          <p:nvPr/>
        </p:nvSpPr>
        <p:spPr>
          <a:xfrm>
            <a:off x="533400" y="5409482"/>
            <a:ext cx="6694910" cy="646331"/>
          </a:xfrm>
          <a:prstGeom prst="rect">
            <a:avLst/>
          </a:prstGeom>
          <a:noFill/>
        </p:spPr>
        <p:txBody>
          <a:bodyPr wrap="none" rtlCol="0">
            <a:spAutoFit/>
          </a:bodyPr>
          <a:lstStyle/>
          <a:p>
            <a:pPr algn="l" rtl="0"/>
            <a:r>
              <a:rPr lang="en-US" dirty="0"/>
              <a:t>La ciudad </a:t>
            </a:r>
            <a:r>
              <a:rPr lang="en-US" dirty="0" err="1"/>
              <a:t>tenía</a:t>
            </a:r>
            <a:r>
              <a:rPr lang="en-US" dirty="0"/>
              <a:t> </a:t>
            </a:r>
            <a:r>
              <a:rPr lang="en-US" dirty="0" err="1"/>
              <a:t>cinco</a:t>
            </a:r>
            <a:r>
              <a:rPr lang="en-US" dirty="0"/>
              <a:t> </a:t>
            </a:r>
            <a:r>
              <a:rPr lang="en-US" dirty="0" err="1"/>
              <a:t>distritos</a:t>
            </a:r>
            <a:r>
              <a:rPr lang="en-US" dirty="0"/>
              <a:t> y dos </a:t>
            </a:r>
            <a:r>
              <a:rPr lang="en-US" dirty="0" err="1"/>
              <a:t>eran</a:t>
            </a:r>
            <a:r>
              <a:rPr lang="en-US" dirty="0"/>
              <a:t> </a:t>
            </a:r>
            <a:r>
              <a:rPr lang="en-US" dirty="0"/>
              <a:t>denominados barrios judíos,</a:t>
            </a:r>
            <a:endParaRPr lang="en-US" dirty="0"/>
          </a:p>
          <a:p>
            <a:pPr algn="l" rtl="0"/>
            <a:r>
              <a:rPr lang="en-US" dirty="0" err="1"/>
              <a:t>Porque</a:t>
            </a:r>
            <a:r>
              <a:rPr lang="en-US" dirty="0"/>
              <a:t> la </a:t>
            </a:r>
            <a:r>
              <a:rPr lang="en-US" dirty="0"/>
              <a:t>mayoría de sus habitantes </a:t>
            </a:r>
            <a:r>
              <a:rPr lang="en-US" dirty="0" err="1"/>
              <a:t>eran</a:t>
            </a:r>
            <a:r>
              <a:rPr lang="en-US" dirty="0"/>
              <a:t> </a:t>
            </a:r>
            <a:r>
              <a:rPr lang="en-US" dirty="0" err="1"/>
              <a:t>judíos</a:t>
            </a:r>
            <a:r>
              <a:rPr lang="en-US" dirty="0"/>
              <a:t>.</a:t>
            </a:r>
            <a:endParaRPr lang="en-US" dirty="0"/>
          </a:p>
        </p:txBody>
      </p:sp>
    </p:spTree>
    <p:extLst>
      <p:ext uri="{BB962C8B-B14F-4D97-AF65-F5344CB8AC3E}">
        <p14:creationId xmlns:p14="http://schemas.microsoft.com/office/powerpoint/2010/main" val="491988677"/>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n-US" dirty="0"/>
              <a:t>Alejandría</a:t>
            </a:r>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dirty="0" smtClean="0"/>
              <a:t>Ciudad </a:t>
            </a:r>
            <a:r>
              <a:rPr lang="en-US" dirty="0" err="1" smtClean="0"/>
              <a:t>puerto</a:t>
            </a:r>
            <a:r>
              <a:rPr lang="en-US" dirty="0" smtClean="0"/>
              <a:t> </a:t>
            </a:r>
            <a:r>
              <a:rPr lang="en-US" dirty="0" err="1" smtClean="0"/>
              <a:t>en</a:t>
            </a:r>
            <a:r>
              <a:rPr lang="en-US" dirty="0" smtClean="0"/>
              <a:t> </a:t>
            </a:r>
            <a:r>
              <a:rPr lang="en-US" dirty="0"/>
              <a:t>el mar Mediterráneo en el norte de Egipto fundada en 331 </a:t>
            </a:r>
            <a:r>
              <a:rPr lang="en-US" dirty="0" err="1" smtClean="0"/>
              <a:t>a.C</a:t>
            </a:r>
            <a:r>
              <a:rPr lang="en-US" dirty="0"/>
              <a:t>. por Alejandro Magno.</a:t>
            </a:r>
            <a:endParaRPr lang="en-US" dirty="0" smtClean="0"/>
          </a:p>
          <a:p>
            <a:pPr marL="514350" indent="-514350">
              <a:buFont typeface="+mj-lt"/>
              <a:buAutoNum type="arabicPeriod"/>
            </a:pPr>
            <a:r>
              <a:rPr lang="en-US" dirty="0" err="1" smtClean="0"/>
              <a:t>Es</a:t>
            </a:r>
            <a:r>
              <a:rPr lang="en-US" dirty="0" smtClean="0"/>
              <a:t> </a:t>
            </a:r>
            <a:r>
              <a:rPr lang="en-US" dirty="0"/>
              <a:t>más famoso en la </a:t>
            </a:r>
            <a:r>
              <a:rPr lang="en-US" dirty="0" err="1"/>
              <a:t>antigüedad</a:t>
            </a:r>
            <a:r>
              <a:rPr lang="en-US" dirty="0"/>
              <a:t> </a:t>
            </a:r>
            <a:r>
              <a:rPr lang="en-US" dirty="0" err="1" smtClean="0"/>
              <a:t>por</a:t>
            </a:r>
            <a:r>
              <a:rPr lang="en-US" dirty="0" smtClean="0"/>
              <a:t> </a:t>
            </a:r>
            <a:r>
              <a:rPr lang="en-US" dirty="0" err="1" smtClean="0"/>
              <a:t>ser</a:t>
            </a:r>
            <a:r>
              <a:rPr lang="en-US" dirty="0" smtClean="0"/>
              <a:t> el </a:t>
            </a:r>
            <a:r>
              <a:rPr lang="en-US" dirty="0"/>
              <a:t>sitio del Pharos, el gran faro, considerado una de las siete maravillas del </a:t>
            </a:r>
            <a:r>
              <a:rPr lang="en-US" dirty="0" err="1"/>
              <a:t>mundo</a:t>
            </a:r>
            <a:r>
              <a:rPr lang="en-US" dirty="0"/>
              <a:t> </a:t>
            </a:r>
            <a:r>
              <a:rPr lang="en-US" dirty="0" err="1" smtClean="0"/>
              <a:t>antiguo</a:t>
            </a:r>
            <a:endParaRPr lang="en-US" dirty="0" smtClean="0"/>
          </a:p>
          <a:p>
            <a:pPr marL="514350" indent="-514350">
              <a:buFont typeface="+mj-lt"/>
              <a:buAutoNum type="arabicPeriod"/>
            </a:pPr>
            <a:r>
              <a:rPr lang="en-US" dirty="0" err="1" smtClean="0"/>
              <a:t>Templo</a:t>
            </a:r>
            <a:r>
              <a:rPr lang="en-US" dirty="0" smtClean="0"/>
              <a:t> de </a:t>
            </a:r>
            <a:r>
              <a:rPr lang="en-US" dirty="0" err="1" smtClean="0"/>
              <a:t>Serapis</a:t>
            </a:r>
            <a:r>
              <a:rPr lang="en-US" dirty="0"/>
              <a:t>, </a:t>
            </a:r>
            <a:r>
              <a:rPr lang="en-US" dirty="0" smtClean="0"/>
              <a:t>el </a:t>
            </a:r>
            <a:r>
              <a:rPr lang="en-US" dirty="0" err="1" smtClean="0"/>
              <a:t>Serapeo</a:t>
            </a:r>
            <a:r>
              <a:rPr lang="es-ES" dirty="0" smtClean="0"/>
              <a:t>/b</a:t>
            </a:r>
            <a:r>
              <a:rPr lang="en-US" dirty="0" err="1" smtClean="0"/>
              <a:t>iblioteca</a:t>
            </a:r>
            <a:endParaRPr lang="en-US" dirty="0"/>
          </a:p>
        </p:txBody>
      </p:sp>
    </p:spTree>
    <p:extLst>
      <p:ext uri="{BB962C8B-B14F-4D97-AF65-F5344CB8AC3E}">
        <p14:creationId xmlns:p14="http://schemas.microsoft.com/office/powerpoint/2010/main" val="261136240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6188"/>
            <a:ext cx="8229600" cy="952500"/>
          </a:xfrm>
        </p:spPr>
        <p:txBody>
          <a:bodyPr/>
          <a:lstStyle/>
          <a:p>
            <a:pPr algn="l" rtl="0"/>
            <a:r>
              <a:rPr lang="en-US" dirty="0"/>
              <a:t>Alejandría</a:t>
            </a:r>
          </a:p>
        </p:txBody>
      </p:sp>
      <p:sp>
        <p:nvSpPr>
          <p:cNvPr id="3" name="Content Placeholder 2"/>
          <p:cNvSpPr>
            <a:spLocks noGrp="1"/>
          </p:cNvSpPr>
          <p:nvPr>
            <p:ph idx="1"/>
          </p:nvPr>
        </p:nvSpPr>
        <p:spPr>
          <a:xfrm>
            <a:off x="228600" y="1543182"/>
            <a:ext cx="8686800" cy="3771636"/>
          </a:xfrm>
        </p:spPr>
        <p:txBody>
          <a:bodyPr>
            <a:noAutofit/>
          </a:bodyPr>
          <a:lstStyle/>
          <a:p>
            <a:pPr algn="l" rtl="0"/>
            <a:r>
              <a:rPr lang="en-US" sz="2400" dirty="0"/>
              <a:t>Eratóstenes (c. 276-194 </a:t>
            </a:r>
            <a:r>
              <a:rPr lang="en-US" sz="2400" dirty="0" err="1"/>
              <a:t>a.C</a:t>
            </a:r>
            <a:r>
              <a:rPr lang="en-US" sz="2400" dirty="0"/>
              <a:t>.) calculó la circunferencia de la tierra con una precisión de 50 millas (80 km) en Alejandría.</a:t>
            </a:r>
            <a:endParaRPr lang="en-US" sz="2400" dirty="0"/>
          </a:p>
          <a:p>
            <a:pPr algn="l" rtl="0"/>
            <a:r>
              <a:rPr lang="en-US" sz="2400" dirty="0" err="1"/>
              <a:t>Euclide</a:t>
            </a:r>
            <a:r>
              <a:rPr lang="en-US" sz="2400" dirty="0"/>
              <a:t> </a:t>
            </a:r>
            <a:r>
              <a:rPr lang="en-US" sz="2400" dirty="0" err="1"/>
              <a:t>senseñó</a:t>
            </a:r>
            <a:r>
              <a:rPr lang="en-US" sz="2400" dirty="0"/>
              <a:t> </a:t>
            </a:r>
            <a:r>
              <a:rPr lang="en-US" sz="2400" dirty="0"/>
              <a:t>en la universidad allí.</a:t>
            </a:r>
            <a:endParaRPr lang="en-US" sz="2400" dirty="0"/>
          </a:p>
          <a:p>
            <a:pPr algn="l" rtl="0"/>
            <a:r>
              <a:rPr lang="en-US" sz="2400" dirty="0" err="1"/>
              <a:t>Arquímedes</a:t>
            </a:r>
            <a:r>
              <a:rPr lang="en-US" sz="2400" dirty="0"/>
              <a:t> (</a:t>
            </a:r>
            <a:r>
              <a:rPr lang="en-US" sz="2400" dirty="0"/>
              <a:t>287-212 </a:t>
            </a:r>
            <a:r>
              <a:rPr lang="en-US" sz="2400" dirty="0" err="1"/>
              <a:t>a.C</a:t>
            </a:r>
            <a:r>
              <a:rPr lang="en-US" sz="2400" dirty="0"/>
              <a:t>.) el gran matemático y astrónomo pudo haber enseñado allí y ciertamente fue estudiado allí.</a:t>
            </a:r>
            <a:endParaRPr lang="en-US" sz="2400" dirty="0"/>
          </a:p>
          <a:p>
            <a:pPr algn="l" rtl="0"/>
            <a:r>
              <a:rPr lang="en-US" sz="2400" dirty="0"/>
              <a:t>El </a:t>
            </a:r>
            <a:r>
              <a:rPr lang="en-US" sz="2400" dirty="0"/>
              <a:t>ingeniero y matemático más grande de su época, </a:t>
            </a:r>
            <a:r>
              <a:rPr lang="en-US" sz="2400" dirty="0" err="1"/>
              <a:t>Herón</a:t>
            </a:r>
            <a:r>
              <a:rPr lang="en-US" sz="2400" dirty="0"/>
              <a:t> (10-70 </a:t>
            </a:r>
            <a:r>
              <a:rPr lang="en-US" sz="2400" dirty="0" err="1"/>
              <a:t>d.C.</a:t>
            </a:r>
            <a:r>
              <a:rPr lang="en-US" sz="2400" dirty="0"/>
              <a:t>) </a:t>
            </a:r>
            <a:r>
              <a:rPr lang="en-US" sz="2400" dirty="0"/>
              <a:t>nació y vivió en Alejandría.</a:t>
            </a:r>
            <a:endParaRPr lang="en-US" sz="2400" dirty="0"/>
          </a:p>
          <a:p>
            <a:pPr lvl="1" algn="l" rtl="0"/>
            <a:r>
              <a:rPr lang="en-US" sz="2000" dirty="0" err="1"/>
              <a:t>Acreditado</a:t>
            </a:r>
            <a:r>
              <a:rPr lang="en-US" sz="2000" dirty="0"/>
              <a:t> con </a:t>
            </a:r>
            <a:r>
              <a:rPr lang="en-US" sz="2000" dirty="0"/>
              <a:t>asombrosas hazañas en ingeniería y tecnología, incluida la primera máquina expendedora, la bomba forzada y un teatro de figuras automatizadas que bailaban, entre otras invenciones</a:t>
            </a:r>
          </a:p>
        </p:txBody>
      </p:sp>
    </p:spTree>
    <p:extLst>
      <p:ext uri="{BB962C8B-B14F-4D97-AF65-F5344CB8AC3E}">
        <p14:creationId xmlns:p14="http://schemas.microsoft.com/office/powerpoint/2010/main" val="231442139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6188"/>
            <a:ext cx="8229600" cy="952500"/>
          </a:xfrm>
        </p:spPr>
        <p:txBody>
          <a:bodyPr/>
          <a:lstStyle/>
          <a:p>
            <a:pPr algn="l" rtl="0"/>
            <a:r>
              <a:rPr lang="en-US" dirty="0"/>
              <a:t>Alejandría</a:t>
            </a:r>
          </a:p>
        </p:txBody>
      </p:sp>
      <p:sp>
        <p:nvSpPr>
          <p:cNvPr id="3" name="Content Placeholder 2"/>
          <p:cNvSpPr>
            <a:spLocks noGrp="1"/>
          </p:cNvSpPr>
          <p:nvPr>
            <p:ph idx="1"/>
          </p:nvPr>
        </p:nvSpPr>
        <p:spPr>
          <a:xfrm>
            <a:off x="228600" y="1447800"/>
            <a:ext cx="8686800" cy="3771636"/>
          </a:xfrm>
        </p:spPr>
        <p:txBody>
          <a:bodyPr>
            <a:noAutofit/>
          </a:bodyPr>
          <a:lstStyle/>
          <a:p>
            <a:pPr algn="l" rtl="0"/>
            <a:r>
              <a:rPr lang="en-US" sz="2200" dirty="0"/>
              <a:t>La biblioteca, iniciada bajo Ptolomeo I (305-285 </a:t>
            </a:r>
            <a:r>
              <a:rPr lang="en-US" sz="2200" dirty="0" err="1"/>
              <a:t>a.C</a:t>
            </a:r>
            <a:r>
              <a:rPr lang="en-US" sz="2200" dirty="0"/>
              <a:t>.) fue completada por Ptolomeo II (285-246 a. C.), quien envió invitaciones a gobernantes y eruditos pidiéndoles que contribuyeran con libros.</a:t>
            </a:r>
            <a:endParaRPr lang="en-US" sz="2200" dirty="0"/>
          </a:p>
          <a:p>
            <a:pPr algn="l" rtl="0"/>
            <a:r>
              <a:rPr lang="en-US" sz="2200" dirty="0" err="1"/>
              <a:t>Según</a:t>
            </a:r>
            <a:r>
              <a:rPr lang="en-US" sz="2200" dirty="0"/>
              <a:t> </a:t>
            </a:r>
            <a:r>
              <a:rPr lang="en-US" sz="2200" dirty="0" err="1"/>
              <a:t>los</a:t>
            </a:r>
            <a:r>
              <a:rPr lang="en-US" sz="2200" dirty="0"/>
              <a:t> </a:t>
            </a:r>
            <a:r>
              <a:rPr lang="en-US" sz="2200" dirty="0"/>
              <a:t>historiadores Oakes </a:t>
            </a:r>
            <a:r>
              <a:rPr lang="en-US" sz="2200" dirty="0"/>
              <a:t>y </a:t>
            </a:r>
            <a:r>
              <a:rPr lang="en-US" sz="2200" dirty="0" err="1"/>
              <a:t>Gahlin</a:t>
            </a:r>
            <a:r>
              <a:rPr lang="en-US" sz="2200" dirty="0"/>
              <a:t>, “Había espacio para hasta 70.000 rollos de </a:t>
            </a:r>
            <a:r>
              <a:rPr lang="en-US" sz="2200" dirty="0" err="1"/>
              <a:t>papiro</a:t>
            </a:r>
            <a:r>
              <a:rPr lang="en-US" sz="2200" dirty="0"/>
              <a:t>”.</a:t>
            </a:r>
          </a:p>
          <a:p>
            <a:pPr algn="l" rtl="0"/>
            <a:r>
              <a:rPr lang="en-US" sz="2200" dirty="0"/>
              <a:t>La </a:t>
            </a:r>
            <a:r>
              <a:rPr lang="en-US" sz="2200" dirty="0" err="1"/>
              <a:t>mayoría</a:t>
            </a:r>
            <a:r>
              <a:rPr lang="en-US" sz="2200" dirty="0"/>
              <a:t> de </a:t>
            </a:r>
            <a:r>
              <a:rPr lang="en-US" sz="2200" dirty="0"/>
              <a:t>los artículos se compraron, pero a veces se utilizaron otros medios. Con el fin de adquirir obras codiciadas, todos los barcos que </a:t>
            </a:r>
            <a:r>
              <a:rPr lang="en-US" sz="2200" dirty="0" err="1"/>
              <a:t>entraban</a:t>
            </a:r>
            <a:r>
              <a:rPr lang="en-US" sz="2200" dirty="0"/>
              <a:t> </a:t>
            </a:r>
            <a:r>
              <a:rPr lang="en-US" sz="2200" dirty="0" err="1"/>
              <a:t>en</a:t>
            </a:r>
            <a:r>
              <a:rPr lang="en-US" sz="2200" dirty="0"/>
              <a:t> </a:t>
            </a:r>
            <a:r>
              <a:rPr lang="en-US" sz="2200" dirty="0"/>
              <a:t>el </a:t>
            </a:r>
            <a:r>
              <a:rPr lang="en-US" sz="2200" dirty="0" err="1"/>
              <a:t>puerto</a:t>
            </a:r>
            <a:r>
              <a:rPr lang="en-US" sz="2200" dirty="0"/>
              <a:t> </a:t>
            </a:r>
            <a:r>
              <a:rPr lang="en-US" sz="2200" dirty="0" err="1"/>
              <a:t>eran</a:t>
            </a:r>
            <a:r>
              <a:rPr lang="en-US" sz="2200" dirty="0"/>
              <a:t> </a:t>
            </a:r>
            <a:r>
              <a:rPr lang="en-US" sz="2200" dirty="0" err="1"/>
              <a:t>inspeccionados</a:t>
            </a:r>
            <a:r>
              <a:rPr lang="en-US" sz="2200" dirty="0"/>
              <a:t>. </a:t>
            </a:r>
            <a:r>
              <a:rPr lang="en-US" sz="2200" dirty="0"/>
              <a:t>Cada libro </a:t>
            </a:r>
            <a:r>
              <a:rPr lang="en-US" sz="2200" dirty="0" err="1"/>
              <a:t>encontrado</a:t>
            </a:r>
            <a:r>
              <a:rPr lang="en-US" sz="2200" dirty="0"/>
              <a:t> </a:t>
            </a:r>
            <a:r>
              <a:rPr lang="en-US" sz="2200" dirty="0"/>
              <a:t>se </a:t>
            </a:r>
            <a:r>
              <a:rPr lang="en-US" sz="2200" dirty="0" err="1"/>
              <a:t>llevaba</a:t>
            </a:r>
            <a:r>
              <a:rPr lang="en-US" sz="2200" dirty="0"/>
              <a:t> a </a:t>
            </a:r>
            <a:r>
              <a:rPr lang="en-US" sz="2200" dirty="0"/>
              <a:t>la </a:t>
            </a:r>
            <a:r>
              <a:rPr lang="en-US" sz="2200" dirty="0" err="1"/>
              <a:t>biblioteca</a:t>
            </a:r>
            <a:r>
              <a:rPr lang="en-US" sz="2200" dirty="0"/>
              <a:t> </a:t>
            </a:r>
            <a:r>
              <a:rPr lang="en-US" sz="2200" dirty="0"/>
              <a:t>donde se </a:t>
            </a:r>
            <a:r>
              <a:rPr lang="en-US" sz="2200" dirty="0" err="1"/>
              <a:t>decidía</a:t>
            </a:r>
            <a:r>
              <a:rPr lang="en-US" sz="2200" dirty="0"/>
              <a:t> o </a:t>
            </a:r>
            <a:r>
              <a:rPr lang="en-US" sz="2200" dirty="0" err="1"/>
              <a:t>devolverlo</a:t>
            </a:r>
            <a:r>
              <a:rPr lang="en-US" sz="2200" dirty="0"/>
              <a:t> </a:t>
            </a:r>
            <a:r>
              <a:rPr lang="en-US" sz="2200" dirty="0"/>
              <a:t>o decomisarlo y reemplazarlo por </a:t>
            </a:r>
            <a:r>
              <a:rPr lang="en-US" sz="2200" dirty="0" err="1"/>
              <a:t>una</a:t>
            </a:r>
            <a:r>
              <a:rPr lang="en-US" sz="2200" dirty="0"/>
              <a:t> </a:t>
            </a:r>
            <a:r>
              <a:rPr lang="en-US" sz="2200" dirty="0" err="1"/>
              <a:t>copia</a:t>
            </a:r>
            <a:r>
              <a:rPr lang="en-US" sz="2200" dirty="0"/>
              <a:t>”.</a:t>
            </a:r>
          </a:p>
          <a:p>
            <a:pPr algn="l" rtl="0"/>
            <a:r>
              <a:rPr lang="en-US" sz="2200" dirty="0"/>
              <a:t>No se </a:t>
            </a:r>
            <a:r>
              <a:rPr lang="en-US" sz="2200" dirty="0"/>
              <a:t>sabe cuántos libros había en la biblioteca de Alejandría, pero se han hecho estimaciones de 500.000.</a:t>
            </a:r>
          </a:p>
        </p:txBody>
      </p:sp>
    </p:spTree>
    <p:extLst>
      <p:ext uri="{BB962C8B-B14F-4D97-AF65-F5344CB8AC3E}">
        <p14:creationId xmlns:p14="http://schemas.microsoft.com/office/powerpoint/2010/main" val="238982752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377" y="118458"/>
            <a:ext cx="8229600" cy="6168043"/>
          </a:xfrm>
          <a:prstGeom prst="rect">
            <a:avLst/>
          </a:prstGeom>
        </p:spPr>
      </p:pic>
      <p:sp>
        <p:nvSpPr>
          <p:cNvPr id="4" name="TextBox 3"/>
          <p:cNvSpPr txBox="1"/>
          <p:nvPr/>
        </p:nvSpPr>
        <p:spPr>
          <a:xfrm>
            <a:off x="4953000" y="685800"/>
            <a:ext cx="3276600" cy="1754326"/>
          </a:xfrm>
          <a:prstGeom prst="rect">
            <a:avLst/>
          </a:prstGeom>
          <a:solidFill>
            <a:schemeClr val="bg1"/>
          </a:solidFill>
        </p:spPr>
        <p:txBody>
          <a:bodyPr wrap="square" rtlCol="0">
            <a:spAutoFit/>
          </a:bodyPr>
          <a:lstStyle/>
          <a:p>
            <a:r>
              <a:rPr lang="es-ES" dirty="0">
                <a:solidFill>
                  <a:srgbClr val="FF0000"/>
                </a:solidFill>
                <a:latin typeface="Times New Roman" panose="02020603050405020304" pitchFamily="18" charset="0"/>
                <a:cs typeface="Times New Roman" panose="02020603050405020304" pitchFamily="18" charset="0"/>
              </a:rPr>
              <a:t>La Alejandría de Cleopatra</a:t>
            </a:r>
          </a:p>
          <a:p>
            <a:r>
              <a:rPr lang="es-ES" sz="1000" dirty="0">
                <a:latin typeface="Arial" panose="020B0604020202020204" pitchFamily="34" charset="0"/>
                <a:cs typeface="Arial" panose="020B0604020202020204" pitchFamily="34" charset="0"/>
              </a:rPr>
              <a:t>Fundada por Alejandro Magno en el año 331 a.C., esta ciudad mediterránea </a:t>
            </a:r>
            <a:r>
              <a:rPr lang="es-ES" sz="1000" dirty="0">
                <a:latin typeface="Arial" panose="020B0604020202020204" pitchFamily="34" charset="0"/>
                <a:cs typeface="Arial" panose="020B0604020202020204" pitchFamily="34" charset="0"/>
              </a:rPr>
              <a:t>llegó a ser el </a:t>
            </a:r>
            <a:r>
              <a:rPr lang="es-ES" sz="1000" dirty="0">
                <a:latin typeface="Arial" panose="020B0604020202020204" pitchFamily="34" charset="0"/>
                <a:cs typeface="Arial" panose="020B0604020202020204" pitchFamily="34" charset="0"/>
              </a:rPr>
              <a:t>centro de comercio, cultura y aprendizaje más magnífico del mundo bajo los </a:t>
            </a:r>
            <a:r>
              <a:rPr lang="es-ES" sz="1000" dirty="0" err="1">
                <a:latin typeface="Arial" panose="020B0604020202020204" pitchFamily="34" charset="0"/>
                <a:cs typeface="Arial" panose="020B0604020202020204" pitchFamily="34" charset="0"/>
              </a:rPr>
              <a:t>Ptolomeos</a:t>
            </a:r>
            <a:r>
              <a:rPr lang="es-ES" sz="1000" dirty="0">
                <a:latin typeface="Arial" panose="020B0604020202020204" pitchFamily="34" charset="0"/>
                <a:cs typeface="Arial" panose="020B0604020202020204" pitchFamily="34" charset="0"/>
              </a:rPr>
              <a:t>.  Las ruinas de los antiguos edificios yacen ahora bajo el mar y bajo la construcción moderna.  Esta recreación muestra el aspecto que podía tener la ciudad durante el reinado de Cleopatra, cuando una mezcla multicultural de quizás 325.000 personas hacía de ella su hogar</a:t>
            </a:r>
            <a:r>
              <a:rPr lang="es-ES" sz="1000" dirty="0">
                <a:latin typeface="Arial" panose="020B0604020202020204" pitchFamily="34" charset="0"/>
                <a:cs typeface="Arial" panose="020B0604020202020204" pitchFamily="34" charset="0"/>
              </a:rPr>
              <a:t>.</a:t>
            </a:r>
            <a:endParaRPr lang="es-ES" sz="1000" dirty="0">
              <a:latin typeface="Arial" panose="020B0604020202020204" pitchFamily="34" charset="0"/>
              <a:cs typeface="Arial" panose="020B0604020202020204" pitchFamily="34" charset="0"/>
            </a:endParaRPr>
          </a:p>
        </p:txBody>
      </p:sp>
      <p:sp>
        <p:nvSpPr>
          <p:cNvPr id="5" name="TextBox 4"/>
          <p:cNvSpPr txBox="1"/>
          <p:nvPr/>
        </p:nvSpPr>
        <p:spPr>
          <a:xfrm>
            <a:off x="2514601" y="800366"/>
            <a:ext cx="2043023" cy="954107"/>
          </a:xfrm>
          <a:prstGeom prst="rect">
            <a:avLst/>
          </a:prstGeom>
          <a:solidFill>
            <a:schemeClr val="bg1"/>
          </a:solidFill>
        </p:spPr>
        <p:txBody>
          <a:bodyPr wrap="square" rtlCol="0">
            <a:spAutoFit/>
          </a:bodyPr>
          <a:lstStyle/>
          <a:p>
            <a:r>
              <a:rPr lang="es-ES" sz="800" b="1" dirty="0">
                <a:latin typeface="Arial" panose="020B0604020202020204" pitchFamily="34" charset="0"/>
                <a:cs typeface="Arial" panose="020B0604020202020204" pitchFamily="34" charset="0"/>
              </a:rPr>
              <a:t>Lago </a:t>
            </a:r>
            <a:r>
              <a:rPr lang="es-ES" sz="800" b="1" dirty="0" err="1">
                <a:latin typeface="Arial" panose="020B0604020202020204" pitchFamily="34" charset="0"/>
                <a:cs typeface="Arial" panose="020B0604020202020204" pitchFamily="34" charset="0"/>
              </a:rPr>
              <a:t>Mareotis</a:t>
            </a:r>
            <a:r>
              <a:rPr lang="es-ES" sz="800" b="1" dirty="0">
                <a:latin typeface="Arial" panose="020B0604020202020204" pitchFamily="34" charset="0"/>
                <a:cs typeface="Arial" panose="020B0604020202020204" pitchFamily="34" charset="0"/>
              </a:rPr>
              <a:t>.  </a:t>
            </a:r>
            <a:endParaRPr lang="es-ES" sz="800" b="1" dirty="0">
              <a:latin typeface="Arial" panose="020B0604020202020204" pitchFamily="34" charset="0"/>
              <a:cs typeface="Arial" panose="020B0604020202020204" pitchFamily="34" charset="0"/>
            </a:endParaRPr>
          </a:p>
          <a:p>
            <a:r>
              <a:rPr lang="es-ES" sz="800" dirty="0">
                <a:latin typeface="Arial" panose="020B0604020202020204" pitchFamily="34" charset="0"/>
                <a:cs typeface="Arial" panose="020B0604020202020204" pitchFamily="34" charset="0"/>
              </a:rPr>
              <a:t>Unido </a:t>
            </a:r>
            <a:r>
              <a:rPr lang="es-ES" sz="800" dirty="0">
                <a:latin typeface="Arial" panose="020B0604020202020204" pitchFamily="34" charset="0"/>
                <a:cs typeface="Arial" panose="020B0604020202020204" pitchFamily="34" charset="0"/>
              </a:rPr>
              <a:t>por canales al Nilo y al Mediterráneo, este lago -vital para la navegación en tiempos de Cleopatra, cuando Egipto suministraba gran parte del grano de Roma- es ahora mucho más pequeño.</a:t>
            </a:r>
          </a:p>
        </p:txBody>
      </p:sp>
      <p:sp>
        <p:nvSpPr>
          <p:cNvPr id="6" name="TextBox 5"/>
          <p:cNvSpPr txBox="1"/>
          <p:nvPr/>
        </p:nvSpPr>
        <p:spPr>
          <a:xfrm>
            <a:off x="1905000" y="3505200"/>
            <a:ext cx="762000" cy="215444"/>
          </a:xfrm>
          <a:prstGeom prst="rect">
            <a:avLst/>
          </a:prstGeom>
          <a:solidFill>
            <a:schemeClr val="bg1"/>
          </a:solidFill>
        </p:spPr>
        <p:txBody>
          <a:bodyPr wrap="square" rtlCol="0">
            <a:spAutoFit/>
          </a:bodyPr>
          <a:lstStyle/>
          <a:p>
            <a:r>
              <a:rPr lang="es-ES" sz="800" b="1" dirty="0">
                <a:latin typeface="Arial" panose="020B0604020202020204" pitchFamily="34" charset="0"/>
                <a:cs typeface="Arial" panose="020B0604020202020204" pitchFamily="34" charset="0"/>
              </a:rPr>
              <a:t>Distrito real</a:t>
            </a:r>
          </a:p>
        </p:txBody>
      </p:sp>
      <p:sp>
        <p:nvSpPr>
          <p:cNvPr id="7" name="TextBox 6"/>
          <p:cNvSpPr txBox="1"/>
          <p:nvPr/>
        </p:nvSpPr>
        <p:spPr>
          <a:xfrm>
            <a:off x="1219200" y="4038600"/>
            <a:ext cx="500270" cy="338554"/>
          </a:xfrm>
          <a:prstGeom prst="rect">
            <a:avLst/>
          </a:prstGeom>
          <a:solidFill>
            <a:schemeClr val="bg1"/>
          </a:solidFill>
        </p:spPr>
        <p:txBody>
          <a:bodyPr wrap="square" rtlCol="0">
            <a:spAutoFit/>
          </a:bodyPr>
          <a:lstStyle/>
          <a:p>
            <a:r>
              <a:rPr lang="es-ES" sz="800" b="1" dirty="0">
                <a:latin typeface="Arial" panose="020B0604020202020204" pitchFamily="34" charset="0"/>
                <a:cs typeface="Arial" panose="020B0604020202020204" pitchFamily="34" charset="0"/>
              </a:rPr>
              <a:t>Gran faro</a:t>
            </a:r>
          </a:p>
        </p:txBody>
      </p:sp>
      <p:sp>
        <p:nvSpPr>
          <p:cNvPr id="8" name="TextBox 7"/>
          <p:cNvSpPr txBox="1"/>
          <p:nvPr/>
        </p:nvSpPr>
        <p:spPr>
          <a:xfrm>
            <a:off x="7528891" y="3014312"/>
            <a:ext cx="762000" cy="338554"/>
          </a:xfrm>
          <a:prstGeom prst="rect">
            <a:avLst/>
          </a:prstGeom>
          <a:solidFill>
            <a:schemeClr val="bg1"/>
          </a:solidFill>
        </p:spPr>
        <p:txBody>
          <a:bodyPr wrap="square" rtlCol="0">
            <a:spAutoFit/>
          </a:bodyPr>
          <a:lstStyle/>
          <a:p>
            <a:r>
              <a:rPr lang="es-ES" sz="800" b="1" dirty="0">
                <a:latin typeface="Arial" panose="020B0604020202020204" pitchFamily="34" charset="0"/>
                <a:cs typeface="Arial" panose="020B0604020202020204" pitchFamily="34" charset="0"/>
              </a:rPr>
              <a:t>Canal de Alejandría</a:t>
            </a:r>
          </a:p>
        </p:txBody>
      </p:sp>
      <p:sp>
        <p:nvSpPr>
          <p:cNvPr id="9" name="TextBox 8"/>
          <p:cNvSpPr txBox="1"/>
          <p:nvPr/>
        </p:nvSpPr>
        <p:spPr>
          <a:xfrm>
            <a:off x="6591300" y="5181600"/>
            <a:ext cx="762000" cy="338554"/>
          </a:xfrm>
          <a:prstGeom prst="rect">
            <a:avLst/>
          </a:prstGeom>
          <a:solidFill>
            <a:schemeClr val="bg1"/>
          </a:solidFill>
        </p:spPr>
        <p:txBody>
          <a:bodyPr wrap="square" rtlCol="0">
            <a:spAutoFit/>
          </a:bodyPr>
          <a:lstStyle/>
          <a:p>
            <a:r>
              <a:rPr lang="es-ES" sz="800" b="1" dirty="0">
                <a:latin typeface="Arial" panose="020B0604020202020204" pitchFamily="34" charset="0"/>
                <a:cs typeface="Arial" panose="020B0604020202020204" pitchFamily="34" charset="0"/>
              </a:rPr>
              <a:t>Orilla movediza</a:t>
            </a:r>
          </a:p>
        </p:txBody>
      </p:sp>
      <p:sp>
        <p:nvSpPr>
          <p:cNvPr id="10" name="TextBox 9"/>
          <p:cNvSpPr txBox="1"/>
          <p:nvPr/>
        </p:nvSpPr>
        <p:spPr>
          <a:xfrm>
            <a:off x="4004345" y="5304710"/>
            <a:ext cx="914400" cy="215444"/>
          </a:xfrm>
          <a:prstGeom prst="rect">
            <a:avLst/>
          </a:prstGeom>
          <a:solidFill>
            <a:schemeClr val="bg1"/>
          </a:solidFill>
        </p:spPr>
        <p:txBody>
          <a:bodyPr wrap="square" rtlCol="0">
            <a:spAutoFit/>
          </a:bodyPr>
          <a:lstStyle/>
          <a:p>
            <a:r>
              <a:rPr lang="es-ES" sz="800" b="1" dirty="0">
                <a:latin typeface="Arial" panose="020B0604020202020204" pitchFamily="34" charset="0"/>
                <a:cs typeface="Arial" panose="020B0604020202020204" pitchFamily="34" charset="0"/>
              </a:rPr>
              <a:t>Isla de Pharos</a:t>
            </a:r>
          </a:p>
        </p:txBody>
      </p:sp>
    </p:spTree>
    <p:extLst>
      <p:ext uri="{BB962C8B-B14F-4D97-AF65-F5344CB8AC3E}">
        <p14:creationId xmlns:p14="http://schemas.microsoft.com/office/powerpoint/2010/main" val="975196420"/>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09866" y="-381000"/>
            <a:ext cx="3812568" cy="28575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1" y="428721"/>
            <a:ext cx="8006135" cy="6000558"/>
          </a:xfrm>
          <a:prstGeom prst="rect">
            <a:avLst/>
          </a:prstGeom>
        </p:spPr>
      </p:pic>
      <p:sp>
        <p:nvSpPr>
          <p:cNvPr id="5" name="TextBox 4"/>
          <p:cNvSpPr txBox="1"/>
          <p:nvPr/>
        </p:nvSpPr>
        <p:spPr>
          <a:xfrm>
            <a:off x="685801" y="3886200"/>
            <a:ext cx="1371600" cy="1077218"/>
          </a:xfrm>
          <a:prstGeom prst="rect">
            <a:avLst/>
          </a:prstGeom>
          <a:solidFill>
            <a:schemeClr val="bg1"/>
          </a:solidFill>
        </p:spPr>
        <p:txBody>
          <a:bodyPr wrap="square" rtlCol="0">
            <a:spAutoFit/>
          </a:bodyPr>
          <a:lstStyle/>
          <a:p>
            <a:r>
              <a:rPr lang="es-ES" sz="800" b="1" dirty="0">
                <a:latin typeface="Arial" panose="020B0604020202020204" pitchFamily="34" charset="0"/>
                <a:cs typeface="Arial" panose="020B0604020202020204" pitchFamily="34" charset="0"/>
              </a:rPr>
              <a:t>Distrito real</a:t>
            </a:r>
          </a:p>
          <a:p>
            <a:r>
              <a:rPr lang="es-ES" sz="800" dirty="0">
                <a:latin typeface="Arial" panose="020B0604020202020204" pitchFamily="34" charset="0"/>
                <a:cs typeface="Arial" panose="020B0604020202020204" pitchFamily="34" charset="0"/>
              </a:rPr>
              <a:t>Los estudiosos sólo pueden estimar la extensión de este distrito, que albergaba los palacios del faraón y la famosa biblioteca y academia de la ciudad</a:t>
            </a:r>
            <a:r>
              <a:rPr lang="es-ES" sz="800" dirty="0">
                <a:latin typeface="Arial" panose="020B0604020202020204" pitchFamily="34" charset="0"/>
                <a:cs typeface="Arial" panose="020B0604020202020204" pitchFamily="34" charset="0"/>
              </a:rPr>
              <a:t>.</a:t>
            </a:r>
            <a:endParaRPr lang="es-E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874464"/>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92" y="571500"/>
            <a:ext cx="7625135" cy="5715000"/>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09866" y="-381000"/>
            <a:ext cx="3812568" cy="2857500"/>
          </a:xfrm>
          <a:prstGeom prst="rect">
            <a:avLst/>
          </a:prstGeom>
        </p:spPr>
      </p:pic>
      <p:sp>
        <p:nvSpPr>
          <p:cNvPr id="5" name="TextBox 4"/>
          <p:cNvSpPr txBox="1"/>
          <p:nvPr/>
        </p:nvSpPr>
        <p:spPr>
          <a:xfrm>
            <a:off x="1219200" y="3276600"/>
            <a:ext cx="1371600" cy="707886"/>
          </a:xfrm>
          <a:prstGeom prst="rect">
            <a:avLst/>
          </a:prstGeom>
          <a:solidFill>
            <a:schemeClr val="bg1"/>
          </a:solidFill>
        </p:spPr>
        <p:txBody>
          <a:bodyPr wrap="square" rtlCol="0">
            <a:spAutoFit/>
          </a:bodyPr>
          <a:lstStyle/>
          <a:p>
            <a:r>
              <a:rPr lang="es-ES" sz="800" dirty="0">
                <a:latin typeface="Arial" panose="020B0604020202020204" pitchFamily="34" charset="0"/>
                <a:cs typeface="Arial" panose="020B0604020202020204" pitchFamily="34" charset="0"/>
              </a:rPr>
              <a:t>El </a:t>
            </a:r>
            <a:r>
              <a:rPr lang="es-ES" sz="800" dirty="0" err="1">
                <a:latin typeface="Arial" panose="020B0604020202020204" pitchFamily="34" charset="0"/>
                <a:cs typeface="Arial" panose="020B0604020202020204" pitchFamily="34" charset="0"/>
              </a:rPr>
              <a:t>Heptastadium</a:t>
            </a:r>
            <a:r>
              <a:rPr lang="es-ES" sz="800" dirty="0">
                <a:latin typeface="Arial" panose="020B0604020202020204" pitchFamily="34" charset="0"/>
                <a:cs typeface="Arial" panose="020B0604020202020204" pitchFamily="34" charset="0"/>
              </a:rPr>
              <a:t> era una calzada, un rompeolas portuario y un acueducto que llevaba agua a la isla de Pharos.</a:t>
            </a:r>
          </a:p>
        </p:txBody>
      </p:sp>
      <p:sp>
        <p:nvSpPr>
          <p:cNvPr id="6" name="TextBox 5"/>
          <p:cNvSpPr txBox="1"/>
          <p:nvPr/>
        </p:nvSpPr>
        <p:spPr>
          <a:xfrm>
            <a:off x="3276600" y="4495800"/>
            <a:ext cx="1371600" cy="707886"/>
          </a:xfrm>
          <a:prstGeom prst="rect">
            <a:avLst/>
          </a:prstGeom>
          <a:solidFill>
            <a:schemeClr val="bg1"/>
          </a:solidFill>
        </p:spPr>
        <p:txBody>
          <a:bodyPr wrap="square" rtlCol="0">
            <a:spAutoFit/>
          </a:bodyPr>
          <a:lstStyle/>
          <a:p>
            <a:r>
              <a:rPr lang="es-ES" sz="800" dirty="0">
                <a:latin typeface="Arial" panose="020B0604020202020204" pitchFamily="34" charset="0"/>
                <a:cs typeface="Arial" panose="020B0604020202020204" pitchFamily="34" charset="0"/>
              </a:rPr>
              <a:t>Los relatos antiguos describen el gran bulevar este-oeste de la ciudad como de cien pies de ancho.</a:t>
            </a:r>
          </a:p>
        </p:txBody>
      </p:sp>
      <p:sp>
        <p:nvSpPr>
          <p:cNvPr id="7" name="TextBox 6"/>
          <p:cNvSpPr txBox="1"/>
          <p:nvPr/>
        </p:nvSpPr>
        <p:spPr>
          <a:xfrm>
            <a:off x="4724400" y="4519472"/>
            <a:ext cx="762000" cy="338554"/>
          </a:xfrm>
          <a:prstGeom prst="rect">
            <a:avLst/>
          </a:prstGeom>
          <a:solidFill>
            <a:schemeClr val="bg1"/>
          </a:solidFill>
        </p:spPr>
        <p:txBody>
          <a:bodyPr wrap="square" rtlCol="0">
            <a:spAutoFit/>
          </a:bodyPr>
          <a:lstStyle/>
          <a:p>
            <a:r>
              <a:rPr lang="es-ES" sz="800" dirty="0">
                <a:latin typeface="Arial" panose="020B0604020202020204" pitchFamily="34" charset="0"/>
                <a:cs typeface="Arial" panose="020B0604020202020204" pitchFamily="34" charset="0"/>
              </a:rPr>
              <a:t>Canal de Alejandría</a:t>
            </a:r>
          </a:p>
        </p:txBody>
      </p:sp>
    </p:spTree>
    <p:extLst>
      <p:ext uri="{BB962C8B-B14F-4D97-AF65-F5344CB8AC3E}">
        <p14:creationId xmlns:p14="http://schemas.microsoft.com/office/powerpoint/2010/main" val="15103125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rtl="0"/>
            <a:r>
              <a:rPr lang="en-US" b="1" dirty="0" err="1" smtClean="0"/>
              <a:t>Objetivos</a:t>
            </a:r>
            <a:r>
              <a:rPr lang="en-US" b="1" dirty="0" smtClean="0"/>
              <a:t> de la </a:t>
            </a:r>
            <a:r>
              <a:rPr lang="en-US" b="1" dirty="0" err="1" smtClean="0"/>
              <a:t>clase</a:t>
            </a:r>
            <a:endParaRPr lang="en-US" dirty="0"/>
          </a:p>
        </p:txBody>
      </p:sp>
      <p:sp>
        <p:nvSpPr>
          <p:cNvPr id="4" name="Rectangle 3"/>
          <p:cNvSpPr/>
          <p:nvPr/>
        </p:nvSpPr>
        <p:spPr>
          <a:xfrm>
            <a:off x="457200" y="1265237"/>
            <a:ext cx="8458200" cy="441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Content Placeholder 2"/>
          <p:cNvSpPr>
            <a:spLocks noGrp="1"/>
          </p:cNvSpPr>
          <p:nvPr>
            <p:ph idx="1"/>
          </p:nvPr>
        </p:nvSpPr>
        <p:spPr>
          <a:xfrm>
            <a:off x="571500" y="1341437"/>
            <a:ext cx="8229600" cy="4525963"/>
          </a:xfrm>
        </p:spPr>
        <p:txBody>
          <a:bodyPr>
            <a:normAutofit lnSpcReduction="10000"/>
          </a:bodyPr>
          <a:lstStyle/>
          <a:p>
            <a:pPr marL="514350" lvl="0" indent="-514350" algn="l" rtl="0">
              <a:buFont typeface="+mj-lt"/>
              <a:buAutoNum type="arabicPeriod"/>
            </a:pPr>
            <a:r>
              <a:rPr lang="en-US" dirty="0"/>
              <a:t>Entender cómo cambió el orden mundial desde el cierre del Antiguo Testamento hasta el comienzo del Nuevo Testamento</a:t>
            </a:r>
          </a:p>
          <a:p>
            <a:pPr marL="514350" lvl="0" indent="-514350" algn="l" rtl="0">
              <a:buFont typeface="+mj-lt"/>
              <a:buAutoNum type="arabicPeriod"/>
            </a:pPr>
            <a:r>
              <a:rPr lang="en-US" dirty="0"/>
              <a:t>Estudiar cómo </a:t>
            </a:r>
            <a:r>
              <a:rPr lang="en-US" dirty="0" err="1"/>
              <a:t>los</a:t>
            </a:r>
            <a:r>
              <a:rPr lang="en-US" dirty="0"/>
              <a:t> </a:t>
            </a:r>
            <a:r>
              <a:rPr lang="en-US" dirty="0" err="1" smtClean="0"/>
              <a:t>acontecimientos</a:t>
            </a:r>
            <a:r>
              <a:rPr lang="en-US" dirty="0" smtClean="0"/>
              <a:t> </a:t>
            </a:r>
            <a:r>
              <a:rPr lang="en-US" dirty="0"/>
              <a:t>entre los </a:t>
            </a:r>
            <a:r>
              <a:rPr lang="en-US" dirty="0" err="1"/>
              <a:t>Testamentos</a:t>
            </a:r>
            <a:r>
              <a:rPr lang="en-US" dirty="0"/>
              <a:t> </a:t>
            </a:r>
            <a:r>
              <a:rPr lang="en-US" dirty="0" err="1" smtClean="0"/>
              <a:t>afectan</a:t>
            </a:r>
            <a:r>
              <a:rPr lang="en-US" dirty="0" smtClean="0"/>
              <a:t> el </a:t>
            </a:r>
            <a:r>
              <a:rPr lang="en-US" dirty="0"/>
              <a:t>Nuevo Testamento</a:t>
            </a:r>
          </a:p>
          <a:p>
            <a:pPr marL="514350" lvl="0" indent="-514350" algn="l" rtl="0">
              <a:buFont typeface="+mj-lt"/>
              <a:buAutoNum type="arabicPeriod"/>
            </a:pPr>
            <a:r>
              <a:rPr lang="en-US" dirty="0" err="1"/>
              <a:t>Aprender</a:t>
            </a:r>
            <a:r>
              <a:rPr lang="en-US" dirty="0"/>
              <a:t> </a:t>
            </a:r>
            <a:r>
              <a:rPr lang="en-US" dirty="0" err="1" smtClean="0"/>
              <a:t>en</a:t>
            </a:r>
            <a:r>
              <a:rPr lang="en-US" dirty="0" smtClean="0"/>
              <a:t> </a:t>
            </a:r>
            <a:r>
              <a:rPr lang="en-US" dirty="0" err="1" smtClean="0"/>
              <a:t>qué</a:t>
            </a:r>
            <a:r>
              <a:rPr lang="en-US" dirty="0" smtClean="0"/>
              <a:t> </a:t>
            </a:r>
            <a:r>
              <a:rPr lang="en-US" dirty="0" err="1" smtClean="0"/>
              <a:t>maneras</a:t>
            </a:r>
            <a:r>
              <a:rPr lang="en-US" dirty="0" smtClean="0"/>
              <a:t> </a:t>
            </a:r>
            <a:r>
              <a:rPr lang="en-US" dirty="0"/>
              <a:t>el cambio en el </a:t>
            </a:r>
            <a:r>
              <a:rPr lang="en-US" dirty="0" err="1" smtClean="0"/>
              <a:t>orden</a:t>
            </a:r>
            <a:r>
              <a:rPr lang="en-US" dirty="0" smtClean="0"/>
              <a:t> </a:t>
            </a:r>
            <a:r>
              <a:rPr lang="en-US" dirty="0" err="1" smtClean="0"/>
              <a:t>mundial</a:t>
            </a:r>
            <a:r>
              <a:rPr lang="en-US" dirty="0" smtClean="0"/>
              <a:t> </a:t>
            </a:r>
            <a:r>
              <a:rPr lang="en-US" dirty="0"/>
              <a:t>y </a:t>
            </a:r>
            <a:r>
              <a:rPr lang="en-US" dirty="0" err="1"/>
              <a:t>los</a:t>
            </a:r>
            <a:r>
              <a:rPr lang="en-US" dirty="0"/>
              <a:t> </a:t>
            </a:r>
            <a:r>
              <a:rPr lang="en-US" dirty="0" err="1" smtClean="0"/>
              <a:t>años</a:t>
            </a:r>
            <a:r>
              <a:rPr lang="en-US" dirty="0" smtClean="0"/>
              <a:t> </a:t>
            </a:r>
            <a:r>
              <a:rPr lang="en-US" dirty="0"/>
              <a:t>de </a:t>
            </a:r>
            <a:r>
              <a:rPr lang="en-US" dirty="0" err="1" smtClean="0"/>
              <a:t>silencio</a:t>
            </a:r>
            <a:r>
              <a:rPr lang="en-US" dirty="0" smtClean="0"/>
              <a:t> </a:t>
            </a:r>
            <a:r>
              <a:rPr lang="en-US" dirty="0" err="1" smtClean="0"/>
              <a:t>prepararon</a:t>
            </a:r>
            <a:r>
              <a:rPr lang="en-US" dirty="0" smtClean="0"/>
              <a:t> al </a:t>
            </a:r>
            <a:r>
              <a:rPr lang="en-US" dirty="0" err="1" smtClean="0"/>
              <a:t>mundo</a:t>
            </a:r>
            <a:r>
              <a:rPr lang="en-US" dirty="0" smtClean="0"/>
              <a:t> </a:t>
            </a:r>
            <a:r>
              <a:rPr lang="en-US" dirty="0"/>
              <a:t>para la venida del Mesías en la </a:t>
            </a:r>
            <a:r>
              <a:rPr lang="en-US" dirty="0" err="1" smtClean="0"/>
              <a:t>plenitud</a:t>
            </a:r>
            <a:r>
              <a:rPr lang="en-US" dirty="0" smtClean="0"/>
              <a:t> del </a:t>
            </a:r>
            <a:r>
              <a:rPr lang="en-US" dirty="0" err="1" smtClean="0"/>
              <a:t>tiempo</a:t>
            </a:r>
            <a:r>
              <a:rPr lang="en-US" dirty="0" smtClean="0"/>
              <a:t>.</a:t>
            </a:r>
            <a:endParaRPr lang="en-US" dirty="0"/>
          </a:p>
          <a:p>
            <a:pPr marL="514350" indent="-514350" algn="l" rtl="0">
              <a:buFont typeface="+mj-lt"/>
              <a:buAutoNum type="arabicPeriod"/>
            </a:pPr>
            <a:endParaRPr lang="en-US" dirty="0"/>
          </a:p>
        </p:txBody>
      </p:sp>
    </p:spTree>
    <p:extLst>
      <p:ext uri="{BB962C8B-B14F-4D97-AF65-F5344CB8AC3E}">
        <p14:creationId xmlns:p14="http://schemas.microsoft.com/office/powerpoint/2010/main" val="129652507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6596"/>
            <a:ext cx="6182634" cy="298003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3529632"/>
            <a:ext cx="7671756" cy="2779513"/>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09866" y="-381000"/>
            <a:ext cx="3812568" cy="28575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72138" y="2286000"/>
            <a:ext cx="3471863" cy="4000500"/>
          </a:xfrm>
          <a:prstGeom prst="rect">
            <a:avLst/>
          </a:prstGeom>
        </p:spPr>
      </p:pic>
    </p:spTree>
    <p:extLst>
      <p:ext uri="{BB962C8B-B14F-4D97-AF65-F5344CB8AC3E}">
        <p14:creationId xmlns:p14="http://schemas.microsoft.com/office/powerpoint/2010/main" val="1665196679"/>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61989"/>
            <a:ext cx="9144000" cy="5137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565964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endParaRPr lang="en-US"/>
          </a:p>
        </p:txBody>
      </p:sp>
      <p:sp>
        <p:nvSpPr>
          <p:cNvPr id="3" name="Content Placeholder 2"/>
          <p:cNvSpPr>
            <a:spLocks noGrp="1"/>
          </p:cNvSpPr>
          <p:nvPr>
            <p:ph idx="1"/>
          </p:nvPr>
        </p:nvSpPr>
        <p:spPr/>
        <p:txBody>
          <a:bodyPr/>
          <a:lstStyle/>
          <a:p>
            <a:pPr algn="l" rtl="0"/>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47714"/>
            <a:ext cx="9144000" cy="5148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927214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8770" y="571500"/>
            <a:ext cx="5313717" cy="3985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72" y="603914"/>
            <a:ext cx="6057900" cy="3952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32" y="3357562"/>
            <a:ext cx="4410075" cy="287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2544" y="3357562"/>
            <a:ext cx="4750985" cy="2928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519478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1" y="623258"/>
            <a:ext cx="5947239" cy="3771636"/>
          </a:xfrm>
        </p:spPr>
        <p:txBody>
          <a:bodyPr>
            <a:normAutofit/>
          </a:bodyPr>
          <a:lstStyle/>
          <a:p>
            <a:pPr marL="0" indent="0">
              <a:buNone/>
            </a:pPr>
            <a:r>
              <a:rPr lang="en-US" sz="2000" b="1" dirty="0" err="1"/>
              <a:t>Hechos</a:t>
            </a:r>
            <a:r>
              <a:rPr lang="en-US" sz="2000" b="1" dirty="0"/>
              <a:t> 27:5-6 (NBLA)</a:t>
            </a:r>
            <a:r>
              <a:rPr lang="en-US" sz="2000" dirty="0"/>
              <a:t/>
            </a:r>
            <a:br>
              <a:rPr lang="en-US" sz="2000" dirty="0"/>
            </a:br>
            <a:r>
              <a:rPr lang="en-US" sz="2000" baseline="30000" dirty="0"/>
              <a:t>5 </a:t>
            </a:r>
            <a:r>
              <a:rPr lang="en-US" sz="2000" dirty="0"/>
              <a:t>Y </a:t>
            </a:r>
            <a:r>
              <a:rPr lang="es-ES" sz="2000" dirty="0"/>
              <a:t>Después de navegar atravesando el mar frente a las costas de </a:t>
            </a:r>
            <a:r>
              <a:rPr lang="es-ES" sz="2000" dirty="0" err="1"/>
              <a:t>Cilicia</a:t>
            </a:r>
            <a:r>
              <a:rPr lang="es-ES" sz="2000" dirty="0"/>
              <a:t> y de </a:t>
            </a:r>
            <a:r>
              <a:rPr lang="es-ES" sz="2000" dirty="0" err="1"/>
              <a:t>Panfilia</a:t>
            </a:r>
            <a:r>
              <a:rPr lang="es-ES" sz="2000" dirty="0"/>
              <a:t>, llegamos a Mira de Licia. </a:t>
            </a:r>
          </a:p>
          <a:p>
            <a:pPr marL="0" indent="0">
              <a:buNone/>
            </a:pPr>
            <a:r>
              <a:rPr lang="es-ES" sz="2000" dirty="0"/>
              <a:t>6 Allí </a:t>
            </a:r>
            <a:r>
              <a:rPr lang="es-ES" sz="2000" dirty="0"/>
              <a:t>el centurión halló una nave alejandrina que iba para Italia, y nos embarcó en ella. </a:t>
            </a:r>
            <a:r>
              <a:rPr lang="en-US" sz="2000" dirty="0"/>
              <a:t/>
            </a:r>
            <a:br>
              <a:rPr lang="en-US" sz="2000" dirty="0"/>
            </a:br>
            <a:r>
              <a:rPr lang="en-US" sz="2000" dirty="0"/>
              <a:t/>
            </a:r>
            <a:br>
              <a:rPr lang="en-US" sz="2000" dirty="0"/>
            </a:br>
            <a:r>
              <a:rPr lang="en-US" sz="2000" b="1" dirty="0" err="1"/>
              <a:t>Hechos</a:t>
            </a:r>
            <a:r>
              <a:rPr lang="en-US" sz="2000" b="1" dirty="0"/>
              <a:t> 28:11 (NBLA)</a:t>
            </a:r>
            <a:r>
              <a:rPr lang="en-US" sz="2000" dirty="0"/>
              <a:t/>
            </a:r>
            <a:br>
              <a:rPr lang="en-US" sz="2000" dirty="0"/>
            </a:br>
            <a:r>
              <a:rPr lang="en-US" sz="2000" baseline="30000" dirty="0"/>
              <a:t>11</a:t>
            </a:r>
            <a:r>
              <a:rPr lang="es-ES" sz="2000" dirty="0"/>
              <a:t>Después </a:t>
            </a:r>
            <a:r>
              <a:rPr lang="es-ES" sz="2000" dirty="0"/>
              <a:t>de tres meses, nos hicimos a la vela en una nave alejandrina que había invernado en la isla, y que tenía por insignia a los Hermanos Gemelos. </a:t>
            </a:r>
            <a:endParaRPr lang="en-US" sz="2000"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9640" y="609600"/>
            <a:ext cx="3044361"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5076" y="3581401"/>
            <a:ext cx="3274548" cy="2520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1" y="4038601"/>
            <a:ext cx="3588053" cy="2170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759244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4" y="576428"/>
            <a:ext cx="9136117" cy="5710073"/>
          </a:xfrm>
          <a:prstGeom prst="rect">
            <a:avLst/>
          </a:prstGeom>
        </p:spPr>
      </p:pic>
      <p:sp>
        <p:nvSpPr>
          <p:cNvPr id="2" name="Title 1"/>
          <p:cNvSpPr>
            <a:spLocks noGrp="1"/>
          </p:cNvSpPr>
          <p:nvPr>
            <p:ph type="title"/>
          </p:nvPr>
        </p:nvSpPr>
        <p:spPr/>
        <p:txBody>
          <a:bodyPr/>
          <a:lstStyle/>
          <a:p>
            <a:pPr algn="l" rtl="0"/>
            <a:endParaRPr lang="en-US"/>
          </a:p>
        </p:txBody>
      </p:sp>
      <p:sp>
        <p:nvSpPr>
          <p:cNvPr id="4" name="TextBox 3"/>
          <p:cNvSpPr txBox="1"/>
          <p:nvPr/>
        </p:nvSpPr>
        <p:spPr>
          <a:xfrm>
            <a:off x="6400800" y="914399"/>
            <a:ext cx="2588170" cy="4801314"/>
          </a:xfrm>
          <a:prstGeom prst="rect">
            <a:avLst/>
          </a:prstGeom>
          <a:solidFill>
            <a:schemeClr val="bg1">
              <a:alpha val="75000"/>
            </a:schemeClr>
          </a:solidFill>
        </p:spPr>
        <p:txBody>
          <a:bodyPr wrap="square" rtlCol="0">
            <a:spAutoFit/>
          </a:bodyPr>
          <a:lstStyle/>
          <a:p>
            <a:pPr algn="l" rtl="0"/>
            <a:r>
              <a:rPr lang="en-US" b="1" dirty="0">
                <a:solidFill>
                  <a:prstClr val="black"/>
                </a:solidFill>
              </a:rPr>
              <a:t>Daniel 8</a:t>
            </a:r>
          </a:p>
          <a:p>
            <a:r>
              <a:rPr lang="en-US" dirty="0"/>
              <a:t>20 </a:t>
            </a:r>
            <a:r>
              <a:rPr lang="es-ES" dirty="0"/>
              <a:t>El </a:t>
            </a:r>
            <a:r>
              <a:rPr lang="es-ES" dirty="0"/>
              <a:t>carnero que viste, con los dos cuernos, representa a los reyes de Media y de Persia. </a:t>
            </a:r>
            <a:r>
              <a:rPr lang="es-ES" dirty="0"/>
              <a:t>21</a:t>
            </a:r>
            <a:r>
              <a:rPr lang="es-ES" dirty="0"/>
              <a:t>  El macho cabrío peludo representa al reino de Grecia, y el cuerno grande que está entre sus ojos es el primer rey. </a:t>
            </a:r>
            <a:r>
              <a:rPr lang="es-ES" dirty="0"/>
              <a:t>22</a:t>
            </a:r>
            <a:r>
              <a:rPr lang="es-ES" dirty="0"/>
              <a:t>  El cuerno roto y los cuatro cuernos que salieron en su lugar representan cuatro reinos que se levantarán de su nación, pero no con su poder. </a:t>
            </a:r>
            <a:endParaRPr lang="en-US" dirty="0">
              <a:solidFill>
                <a:prstClr val="black"/>
              </a:solidFill>
            </a:endParaRPr>
          </a:p>
        </p:txBody>
      </p:sp>
    </p:spTree>
    <p:extLst>
      <p:ext uri="{BB962C8B-B14F-4D97-AF65-F5344CB8AC3E}">
        <p14:creationId xmlns:p14="http://schemas.microsoft.com/office/powerpoint/2010/main" val="2726161953"/>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rtl="0"/>
            <a:r>
              <a:rPr lang="en-US" dirty="0" smtClean="0"/>
              <a:t>¿Qué hacer con un Imperio?</a:t>
            </a:r>
            <a:endParaRPr lang="en-US" dirty="0"/>
          </a:p>
        </p:txBody>
      </p:sp>
      <p:sp>
        <p:nvSpPr>
          <p:cNvPr id="4" name="Content Placeholder 3"/>
          <p:cNvSpPr>
            <a:spLocks noGrp="1"/>
          </p:cNvSpPr>
          <p:nvPr>
            <p:ph sz="half" idx="1"/>
          </p:nvPr>
        </p:nvSpPr>
        <p:spPr/>
        <p:txBody>
          <a:bodyPr>
            <a:normAutofit/>
          </a:bodyPr>
          <a:lstStyle/>
          <a:p>
            <a:pPr algn="l" rtl="0"/>
            <a:r>
              <a:rPr lang="en-US" sz="2000" dirty="0">
                <a:latin typeface="Arial" panose="020B0604020202020204" pitchFamily="34" charset="0"/>
                <a:cs typeface="Arial" panose="020B0604020202020204" pitchFamily="34" charset="0"/>
              </a:rPr>
              <a:t>El hijo pequeño de Alejandro y Roxana se llamó Alejandro IV y nació poco después de la muerte de su padre</a:t>
            </a:r>
            <a:r>
              <a:rPr lang="en-US" sz="2000" dirty="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a:p>
            <a:pPr algn="l" rtl="0"/>
            <a:r>
              <a:rPr lang="en-US" sz="2000" dirty="0">
                <a:latin typeface="Arial" panose="020B0604020202020204" pitchFamily="34" charset="0"/>
                <a:cs typeface="Arial" panose="020B0604020202020204" pitchFamily="34" charset="0"/>
              </a:rPr>
              <a:t>Alejandro también dejó un medio hermano en Babilonia, uno de los </a:t>
            </a:r>
            <a:r>
              <a:rPr lang="en-US" sz="2000" dirty="0" err="1">
                <a:latin typeface="Arial" panose="020B0604020202020204" pitchFamily="34" charset="0"/>
                <a:cs typeface="Arial" panose="020B0604020202020204" pitchFamily="34" charset="0"/>
              </a:rPr>
              <a:t>otros</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hijos</a:t>
            </a:r>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de Felipe </a:t>
            </a:r>
            <a:r>
              <a:rPr lang="en-US" sz="2000" dirty="0">
                <a:latin typeface="Arial" panose="020B0604020202020204" pitchFamily="34" charset="0"/>
                <a:cs typeface="Arial" panose="020B0604020202020204" pitchFamily="34" charset="0"/>
              </a:rPr>
              <a:t>II – discapacidades mentales severas</a:t>
            </a:r>
            <a:endParaRPr lang="en-US" sz="2000" dirty="0">
              <a:latin typeface="Arial" panose="020B0604020202020204" pitchFamily="34" charset="0"/>
              <a:cs typeface="Arial" panose="020B0604020202020204" pitchFamily="34" charset="0"/>
            </a:endParaRPr>
          </a:p>
        </p:txBody>
      </p:sp>
      <p:sp>
        <p:nvSpPr>
          <p:cNvPr id="5" name="Content Placeholder 4"/>
          <p:cNvSpPr>
            <a:spLocks noGrp="1"/>
          </p:cNvSpPr>
          <p:nvPr>
            <p:ph sz="half" idx="2"/>
          </p:nvPr>
        </p:nvSpPr>
        <p:spPr>
          <a:xfrm>
            <a:off x="4648200" y="1905000"/>
            <a:ext cx="4038600" cy="1905000"/>
          </a:xfrm>
        </p:spPr>
        <p:txBody>
          <a:bodyPr vert="horz" lIns="91440" tIns="45720" rIns="91440" bIns="45720" rtlCol="0">
            <a:normAutofit/>
          </a:bodyPr>
          <a:lstStyle/>
          <a:p>
            <a:pPr marL="0" indent="0">
              <a:buNone/>
            </a:pPr>
            <a:r>
              <a:rPr lang="en-US" sz="2000" dirty="0">
                <a:latin typeface="Arial" panose="020B0604020202020204" pitchFamily="34" charset="0"/>
                <a:cs typeface="Arial" panose="020B0604020202020204" pitchFamily="34" charset="0"/>
              </a:rPr>
              <a:t>División 323 a.C.</a:t>
            </a:r>
          </a:p>
          <a:p>
            <a:pPr algn="l" rtl="0"/>
            <a:r>
              <a:rPr lang="en-US" sz="1600" dirty="0">
                <a:latin typeface="Arial" panose="020B0604020202020204" pitchFamily="34" charset="0"/>
                <a:cs typeface="Arial" panose="020B0604020202020204" pitchFamily="34" charset="0"/>
              </a:rPr>
              <a:t>Asia </a:t>
            </a:r>
            <a:r>
              <a:rPr lang="en-US" sz="1600" dirty="0" err="1">
                <a:latin typeface="Arial" panose="020B0604020202020204" pitchFamily="34" charset="0"/>
                <a:cs typeface="Arial" panose="020B0604020202020204" pitchFamily="34" charset="0"/>
              </a:rPr>
              <a:t>menor</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Antígono</a:t>
            </a:r>
            <a:r>
              <a:rPr lang="en-US" sz="1600" dirty="0">
                <a:latin typeface="Arial" panose="020B0604020202020204" pitchFamily="34" charset="0"/>
                <a:cs typeface="Arial" panose="020B0604020202020204" pitchFamily="34" charset="0"/>
              </a:rPr>
              <a:t> </a:t>
            </a:r>
          </a:p>
          <a:p>
            <a:pPr algn="l" rtl="0"/>
            <a:r>
              <a:rPr lang="en-US" sz="1600" dirty="0">
                <a:latin typeface="Arial" panose="020B0604020202020204" pitchFamily="34" charset="0"/>
                <a:cs typeface="Arial" panose="020B0604020202020204" pitchFamily="34" charset="0"/>
              </a:rPr>
              <a:t>Egipto</a:t>
            </a:r>
            <a:r>
              <a:rPr lang="en-US" sz="1600" dirty="0">
                <a:latin typeface="Arial" panose="020B0604020202020204" pitchFamily="34" charset="0"/>
                <a:cs typeface="Arial" panose="020B0604020202020204" pitchFamily="34" charset="0"/>
              </a:rPr>
              <a:t>: Ptolomeo</a:t>
            </a:r>
            <a:endParaRPr lang="en-US" sz="1600" dirty="0">
              <a:latin typeface="Arial" panose="020B0604020202020204" pitchFamily="34" charset="0"/>
              <a:cs typeface="Arial" panose="020B0604020202020204" pitchFamily="34" charset="0"/>
            </a:endParaRPr>
          </a:p>
          <a:p>
            <a:pPr algn="l" rtl="0"/>
            <a:r>
              <a:rPr lang="en-US" sz="1600" dirty="0" err="1">
                <a:latin typeface="Arial" panose="020B0604020202020204" pitchFamily="34" charset="0"/>
                <a:cs typeface="Arial" panose="020B0604020202020204" pitchFamily="34" charset="0"/>
              </a:rPr>
              <a:t>Territorios</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orientales</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Seleuco</a:t>
            </a:r>
            <a:endParaRPr lang="en-US" sz="1600" dirty="0">
              <a:latin typeface="Arial" panose="020B0604020202020204" pitchFamily="34" charset="0"/>
              <a:cs typeface="Arial" panose="020B0604020202020204" pitchFamily="34" charset="0"/>
            </a:endParaRPr>
          </a:p>
          <a:p>
            <a:pPr algn="l" rtl="0"/>
            <a:r>
              <a:rPr lang="en-US" sz="1600" dirty="0">
                <a:latin typeface="Arial" panose="020B0604020202020204" pitchFamily="34" charset="0"/>
                <a:cs typeface="Arial" panose="020B0604020202020204" pitchFamily="34" charset="0"/>
              </a:rPr>
              <a:t>Macedonia y </a:t>
            </a:r>
            <a:r>
              <a:rPr lang="en-US" sz="1600" dirty="0">
                <a:latin typeface="Arial" panose="020B0604020202020204" pitchFamily="34" charset="0"/>
                <a:cs typeface="Arial" panose="020B0604020202020204" pitchFamily="34" charset="0"/>
              </a:rPr>
              <a:t>Grecia: </a:t>
            </a:r>
            <a:r>
              <a:rPr lang="en-US" sz="1600" dirty="0">
                <a:latin typeface="Arial" panose="020B0604020202020204" pitchFamily="34" charset="0"/>
                <a:cs typeface="Arial" panose="020B0604020202020204" pitchFamily="34" charset="0"/>
              </a:rPr>
              <a:t>Ant</a:t>
            </a:r>
            <a:r>
              <a:rPr lang="es-ES" sz="1600" dirty="0">
                <a:latin typeface="Arial" panose="020B0604020202020204" pitchFamily="34" charset="0"/>
                <a:cs typeface="Arial" panose="020B0604020202020204" pitchFamily="34" charset="0"/>
              </a:rPr>
              <a:t>í</a:t>
            </a:r>
            <a:r>
              <a:rPr lang="en-US" sz="1600" dirty="0" err="1">
                <a:latin typeface="Arial" panose="020B0604020202020204" pitchFamily="34" charset="0"/>
                <a:cs typeface="Arial" panose="020B0604020202020204" pitchFamily="34" charset="0"/>
              </a:rPr>
              <a:t>patro</a:t>
            </a:r>
            <a:endParaRPr lang="en-US" sz="1600" dirty="0">
              <a:latin typeface="Arial" panose="020B0604020202020204" pitchFamily="34" charset="0"/>
              <a:cs typeface="Arial" panose="020B0604020202020204" pitchFamily="34" charset="0"/>
            </a:endParaRPr>
          </a:p>
          <a:p>
            <a:pPr algn="l" rtl="0"/>
            <a:r>
              <a:rPr lang="en-US" sz="1600" dirty="0" err="1">
                <a:latin typeface="Arial" panose="020B0604020202020204" pitchFamily="34" charset="0"/>
                <a:cs typeface="Arial" panose="020B0604020202020204" pitchFamily="34" charset="0"/>
              </a:rPr>
              <a:t>Tracia</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Lisímaco</a:t>
            </a:r>
            <a:endParaRPr lang="en-US" sz="1600" dirty="0">
              <a:latin typeface="Arial" panose="020B0604020202020204" pitchFamily="34" charset="0"/>
              <a:cs typeface="Arial" panose="020B0604020202020204" pitchFamily="34" charset="0"/>
            </a:endParaRPr>
          </a:p>
        </p:txBody>
      </p:sp>
      <p:sp>
        <p:nvSpPr>
          <p:cNvPr id="6" name="Content Placeholder 4"/>
          <p:cNvSpPr txBox="1">
            <a:spLocks/>
          </p:cNvSpPr>
          <p:nvPr/>
        </p:nvSpPr>
        <p:spPr>
          <a:xfrm>
            <a:off x="4572000" y="3971745"/>
            <a:ext cx="4419600" cy="1905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latin typeface="Arial" panose="020B0604020202020204" pitchFamily="34" charset="0"/>
                <a:cs typeface="Arial" panose="020B0604020202020204" pitchFamily="34" charset="0"/>
              </a:rPr>
              <a:t>275 aC</a:t>
            </a:r>
          </a:p>
          <a:p>
            <a:pPr algn="l" rtl="0"/>
            <a:r>
              <a:rPr lang="en-US" sz="1600" dirty="0">
                <a:latin typeface="Arial" panose="020B0604020202020204" pitchFamily="34" charset="0"/>
                <a:cs typeface="Arial" panose="020B0604020202020204" pitchFamily="34" charset="0"/>
              </a:rPr>
              <a:t>Egipto: Ptolomeo</a:t>
            </a:r>
          </a:p>
          <a:p>
            <a:pPr algn="l" rtl="0"/>
            <a:r>
              <a:rPr lang="en-US" sz="1600" dirty="0">
                <a:latin typeface="Arial" panose="020B0604020202020204" pitchFamily="34" charset="0"/>
                <a:cs typeface="Arial" panose="020B0604020202020204" pitchFamily="34" charset="0"/>
              </a:rPr>
              <a:t>Asia </a:t>
            </a:r>
            <a:r>
              <a:rPr lang="en-US" sz="1600" dirty="0" err="1">
                <a:latin typeface="Arial" panose="020B0604020202020204" pitchFamily="34" charset="0"/>
                <a:cs typeface="Arial" panose="020B0604020202020204" pitchFamily="34" charset="0"/>
              </a:rPr>
              <a:t>menor</a:t>
            </a:r>
            <a:r>
              <a:rPr lang="en-US" sz="1600" dirty="0">
                <a:latin typeface="Arial" panose="020B0604020202020204" pitchFamily="34" charset="0"/>
                <a:cs typeface="Arial" panose="020B0604020202020204" pitchFamily="34" charset="0"/>
              </a:rPr>
              <a:t> y </a:t>
            </a:r>
            <a:r>
              <a:rPr lang="en-US" sz="1600" dirty="0" err="1">
                <a:latin typeface="Arial" panose="020B0604020202020204" pitchFamily="34" charset="0"/>
                <a:cs typeface="Arial" panose="020B0604020202020204" pitchFamily="34" charset="0"/>
              </a:rPr>
              <a:t>territorios</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orientales</a:t>
            </a:r>
            <a:r>
              <a:rPr lang="en-US" sz="1600" dirty="0">
                <a:latin typeface="Arial" panose="020B0604020202020204" pitchFamily="34" charset="0"/>
                <a:cs typeface="Arial" panose="020B0604020202020204" pitchFamily="34" charset="0"/>
              </a:rPr>
              <a:t>: Seleuco</a:t>
            </a:r>
          </a:p>
          <a:p>
            <a:pPr algn="l" rtl="0"/>
            <a:r>
              <a:rPr lang="en-US" sz="1600" dirty="0">
                <a:latin typeface="Arial" panose="020B0604020202020204" pitchFamily="34" charset="0"/>
                <a:cs typeface="Arial" panose="020B0604020202020204" pitchFamily="34" charset="0"/>
              </a:rPr>
              <a:t>M</a:t>
            </a:r>
            <a:r>
              <a:rPr lang="en-US" sz="1600" dirty="0">
                <a:latin typeface="Arial" panose="020B0604020202020204" pitchFamily="34" charset="0"/>
                <a:cs typeface="Arial" panose="020B0604020202020204" pitchFamily="34" charset="0"/>
              </a:rPr>
              <a:t>acedonia y </a:t>
            </a:r>
            <a:r>
              <a:rPr lang="en-US" sz="1600" dirty="0" err="1">
                <a:latin typeface="Arial" panose="020B0604020202020204" pitchFamily="34" charset="0"/>
                <a:cs typeface="Arial" panose="020B0604020202020204" pitchFamily="34" charset="0"/>
              </a:rPr>
              <a:t>Grecia</a:t>
            </a:r>
            <a:endParaRPr lang="en-US" sz="1600" dirty="0">
              <a:latin typeface="Arial" panose="020B0604020202020204" pitchFamily="34" charset="0"/>
              <a:cs typeface="Arial" panose="020B0604020202020204" pitchFamily="34" charset="0"/>
            </a:endParaRPr>
          </a:p>
          <a:p>
            <a:pPr algn="l" rtl="0"/>
            <a:r>
              <a:rPr lang="en-US" sz="1600" dirty="0" err="1">
                <a:latin typeface="Arial" panose="020B0604020202020204" pitchFamily="34" charset="0"/>
                <a:cs typeface="Arial" panose="020B0604020202020204" pitchFamily="34" charset="0"/>
              </a:rPr>
              <a:t>T</a:t>
            </a:r>
            <a:r>
              <a:rPr lang="en-US" sz="1600" dirty="0" err="1">
                <a:latin typeface="Arial" panose="020B0604020202020204" pitchFamily="34" charset="0"/>
                <a:cs typeface="Arial" panose="020B0604020202020204" pitchFamily="34" charset="0"/>
              </a:rPr>
              <a:t>racia</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936449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84250" y="5286227"/>
            <a:ext cx="7175500" cy="1015663"/>
          </a:xfrm>
          <a:prstGeom prst="rect">
            <a:avLst/>
          </a:prstGeom>
          <a:noFill/>
        </p:spPr>
        <p:txBody>
          <a:bodyPr wrap="square" rtlCol="0">
            <a:spAutoFit/>
          </a:bodyPr>
          <a:lstStyle/>
          <a:p>
            <a:pPr algn="l" rtl="0"/>
            <a:r>
              <a:rPr lang="en-US" sz="1500" dirty="0"/>
              <a:t>Alejandro murió en el 323 a. C. cuando solo tenía unos treinta y tres años. Sin embargo, después de algún tiempo, los cuatro generales que habían dirigido los ejércitos de Alejandro dividieron su imperio entre ellos. Los estudiaremos en nuestra próxima lección.</a:t>
            </a:r>
          </a:p>
          <a:p>
            <a:pPr algn="l" rtl="0"/>
            <a:endParaRPr lang="en-US" sz="1500" dirty="0"/>
          </a:p>
        </p:txBody>
      </p:sp>
      <p:pic>
        <p:nvPicPr>
          <p:cNvPr id="3" name="Picture 2" descr="E:\Complete Survey of the Bible\Prophets-Complete Survey of the Bible\Map-Divided Kingdom of Alexand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5271" y="1346638"/>
            <a:ext cx="7553458" cy="3746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889500" y="4064002"/>
            <a:ext cx="2349500" cy="1067087"/>
          </a:xfrm>
          <a:prstGeom prst="rect">
            <a:avLst/>
          </a:prstGeom>
          <a:solidFill>
            <a:schemeClr val="bg1"/>
          </a:solidFill>
        </p:spPr>
        <p:txBody>
          <a:bodyPr wrap="square" rtlCol="0">
            <a:spAutoFit/>
          </a:bodyPr>
          <a:lstStyle/>
          <a:p>
            <a:pPr algn="ctr"/>
            <a:r>
              <a:rPr lang="es-ES" sz="3000" b="1" dirty="0"/>
              <a:t>Dividido</a:t>
            </a:r>
          </a:p>
          <a:p>
            <a:pPr algn="ctr"/>
            <a:r>
              <a:rPr lang="es-ES" sz="1667" dirty="0"/>
              <a:t>El imperio de </a:t>
            </a:r>
            <a:br>
              <a:rPr lang="es-ES" sz="1667" dirty="0"/>
            </a:br>
            <a:r>
              <a:rPr lang="es-ES" sz="1667" dirty="0"/>
              <a:t>Alejandro Magno</a:t>
            </a:r>
            <a:endParaRPr lang="en-US" sz="1333" dirty="0"/>
          </a:p>
        </p:txBody>
      </p:sp>
      <p:sp>
        <p:nvSpPr>
          <p:cNvPr id="6" name="TextBox 5"/>
          <p:cNvSpPr txBox="1"/>
          <p:nvPr/>
        </p:nvSpPr>
        <p:spPr>
          <a:xfrm>
            <a:off x="5207000" y="2939926"/>
            <a:ext cx="1193800" cy="707886"/>
          </a:xfrm>
          <a:prstGeom prst="rect">
            <a:avLst/>
          </a:prstGeom>
          <a:solidFill>
            <a:schemeClr val="bg1"/>
          </a:solidFill>
        </p:spPr>
        <p:txBody>
          <a:bodyPr wrap="square" rtlCol="0">
            <a:spAutoFit/>
          </a:bodyPr>
          <a:lstStyle/>
          <a:p>
            <a:pPr algn="ctr"/>
            <a:r>
              <a:rPr lang="es-ES" sz="2000" dirty="0"/>
              <a:t>Imperio </a:t>
            </a:r>
            <a:r>
              <a:rPr lang="es-ES" sz="2000" dirty="0" err="1"/>
              <a:t>seléucida</a:t>
            </a:r>
            <a:endParaRPr lang="en-US" sz="1500" dirty="0"/>
          </a:p>
        </p:txBody>
      </p:sp>
      <p:sp>
        <p:nvSpPr>
          <p:cNvPr id="7" name="TextBox 6"/>
          <p:cNvSpPr txBox="1"/>
          <p:nvPr/>
        </p:nvSpPr>
        <p:spPr>
          <a:xfrm>
            <a:off x="1841500" y="3556000"/>
            <a:ext cx="1206500" cy="707886"/>
          </a:xfrm>
          <a:prstGeom prst="rect">
            <a:avLst/>
          </a:prstGeom>
          <a:solidFill>
            <a:schemeClr val="bg1"/>
          </a:solidFill>
        </p:spPr>
        <p:txBody>
          <a:bodyPr wrap="square" rtlCol="0">
            <a:spAutoFit/>
          </a:bodyPr>
          <a:lstStyle/>
          <a:p>
            <a:pPr algn="ctr"/>
            <a:r>
              <a:rPr lang="es-ES" sz="2000" dirty="0"/>
              <a:t>Imperio </a:t>
            </a:r>
            <a:r>
              <a:rPr lang="es-ES" sz="2000" dirty="0" err="1"/>
              <a:t>ptolomeo</a:t>
            </a:r>
            <a:endParaRPr lang="en-US" sz="1500" dirty="0"/>
          </a:p>
        </p:txBody>
      </p:sp>
      <p:sp>
        <p:nvSpPr>
          <p:cNvPr id="8" name="TextBox 7"/>
          <p:cNvSpPr txBox="1"/>
          <p:nvPr/>
        </p:nvSpPr>
        <p:spPr>
          <a:xfrm>
            <a:off x="960188" y="1778000"/>
            <a:ext cx="627313" cy="297646"/>
          </a:xfrm>
          <a:prstGeom prst="rect">
            <a:avLst/>
          </a:prstGeom>
          <a:solidFill>
            <a:schemeClr val="bg1"/>
          </a:solidFill>
        </p:spPr>
        <p:txBody>
          <a:bodyPr wrap="square" rtlCol="0">
            <a:spAutoFit/>
          </a:bodyPr>
          <a:lstStyle/>
          <a:p>
            <a:pPr algn="ctr"/>
            <a:r>
              <a:rPr lang="es-ES" sz="667" dirty="0"/>
              <a:t>Otros reinos griegos</a:t>
            </a:r>
            <a:endParaRPr lang="en-US" sz="500" dirty="0"/>
          </a:p>
        </p:txBody>
      </p:sp>
    </p:spTree>
    <p:extLst>
      <p:ext uri="{BB962C8B-B14F-4D97-AF65-F5344CB8AC3E}">
        <p14:creationId xmlns:p14="http://schemas.microsoft.com/office/powerpoint/2010/main" val="3545101111"/>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0943"/>
            <a:ext cx="9144000" cy="5196114"/>
          </a:xfrm>
          <a:prstGeom prst="rect">
            <a:avLst/>
          </a:prstGeom>
        </p:spPr>
      </p:pic>
      <p:sp>
        <p:nvSpPr>
          <p:cNvPr id="3" name="TextBox 2"/>
          <p:cNvSpPr txBox="1"/>
          <p:nvPr/>
        </p:nvSpPr>
        <p:spPr>
          <a:xfrm>
            <a:off x="4581939" y="3733800"/>
            <a:ext cx="1143000" cy="381000"/>
          </a:xfrm>
          <a:prstGeom prst="rect">
            <a:avLst/>
          </a:prstGeom>
          <a:solidFill>
            <a:schemeClr val="bg1"/>
          </a:solidFill>
        </p:spPr>
        <p:txBody>
          <a:bodyPr wrap="square" rtlCol="0">
            <a:spAutoFit/>
          </a:bodyPr>
          <a:lstStyle/>
          <a:p>
            <a:pPr algn="ctr"/>
            <a:r>
              <a:rPr lang="es-ES" dirty="0"/>
              <a:t>SELEUCO</a:t>
            </a:r>
            <a:endParaRPr lang="en-US" sz="1400" dirty="0"/>
          </a:p>
        </p:txBody>
      </p:sp>
      <p:sp>
        <p:nvSpPr>
          <p:cNvPr id="4" name="TextBox 3"/>
          <p:cNvSpPr txBox="1"/>
          <p:nvPr/>
        </p:nvSpPr>
        <p:spPr>
          <a:xfrm>
            <a:off x="1066800" y="5029200"/>
            <a:ext cx="1295400" cy="369332"/>
          </a:xfrm>
          <a:prstGeom prst="rect">
            <a:avLst/>
          </a:prstGeom>
          <a:solidFill>
            <a:schemeClr val="bg1"/>
          </a:solidFill>
        </p:spPr>
        <p:txBody>
          <a:bodyPr wrap="square" rtlCol="0">
            <a:spAutoFit/>
          </a:bodyPr>
          <a:lstStyle/>
          <a:p>
            <a:pPr algn="ctr"/>
            <a:r>
              <a:rPr lang="es-ES" dirty="0"/>
              <a:t>PTOLOMEO</a:t>
            </a:r>
            <a:endParaRPr lang="en-US" sz="1400" dirty="0"/>
          </a:p>
        </p:txBody>
      </p:sp>
      <p:sp>
        <p:nvSpPr>
          <p:cNvPr id="5" name="TextBox 4"/>
          <p:cNvSpPr txBox="1"/>
          <p:nvPr/>
        </p:nvSpPr>
        <p:spPr>
          <a:xfrm>
            <a:off x="1447800" y="3244334"/>
            <a:ext cx="1295400" cy="369332"/>
          </a:xfrm>
          <a:prstGeom prst="rect">
            <a:avLst/>
          </a:prstGeom>
          <a:solidFill>
            <a:schemeClr val="bg1"/>
          </a:solidFill>
        </p:spPr>
        <p:txBody>
          <a:bodyPr wrap="square" rtlCol="0">
            <a:spAutoFit/>
          </a:bodyPr>
          <a:lstStyle/>
          <a:p>
            <a:pPr algn="ctr"/>
            <a:r>
              <a:rPr lang="es-ES" dirty="0"/>
              <a:t>ANTÍGONO</a:t>
            </a:r>
            <a:endParaRPr lang="en-US" sz="1400" dirty="0"/>
          </a:p>
        </p:txBody>
      </p:sp>
      <p:sp>
        <p:nvSpPr>
          <p:cNvPr id="6" name="TextBox 5"/>
          <p:cNvSpPr txBox="1"/>
          <p:nvPr/>
        </p:nvSpPr>
        <p:spPr>
          <a:xfrm>
            <a:off x="-26504" y="2745406"/>
            <a:ext cx="1295400" cy="369332"/>
          </a:xfrm>
          <a:prstGeom prst="rect">
            <a:avLst/>
          </a:prstGeom>
          <a:solidFill>
            <a:schemeClr val="bg1"/>
          </a:solidFill>
        </p:spPr>
        <p:txBody>
          <a:bodyPr wrap="square" rtlCol="0">
            <a:spAutoFit/>
          </a:bodyPr>
          <a:lstStyle/>
          <a:p>
            <a:pPr algn="ctr"/>
            <a:r>
              <a:rPr lang="es-ES" dirty="0"/>
              <a:t>CASANDRO</a:t>
            </a:r>
            <a:endParaRPr lang="en-US" sz="1400" dirty="0"/>
          </a:p>
        </p:txBody>
      </p:sp>
      <p:sp>
        <p:nvSpPr>
          <p:cNvPr id="7" name="TextBox 6"/>
          <p:cNvSpPr txBox="1"/>
          <p:nvPr/>
        </p:nvSpPr>
        <p:spPr>
          <a:xfrm>
            <a:off x="800100" y="2376074"/>
            <a:ext cx="1295400" cy="369332"/>
          </a:xfrm>
          <a:prstGeom prst="rect">
            <a:avLst/>
          </a:prstGeom>
          <a:solidFill>
            <a:schemeClr val="bg1"/>
          </a:solidFill>
        </p:spPr>
        <p:txBody>
          <a:bodyPr wrap="square" rtlCol="0">
            <a:spAutoFit/>
          </a:bodyPr>
          <a:lstStyle/>
          <a:p>
            <a:pPr algn="ctr"/>
            <a:r>
              <a:rPr lang="es-ES" dirty="0"/>
              <a:t>LISÍMACO</a:t>
            </a:r>
            <a:endParaRPr lang="en-US" sz="1400" dirty="0"/>
          </a:p>
        </p:txBody>
      </p:sp>
      <p:sp>
        <p:nvSpPr>
          <p:cNvPr id="8" name="TextBox 7"/>
          <p:cNvSpPr txBox="1"/>
          <p:nvPr/>
        </p:nvSpPr>
        <p:spPr>
          <a:xfrm>
            <a:off x="621196" y="1001207"/>
            <a:ext cx="1741004" cy="461665"/>
          </a:xfrm>
          <a:prstGeom prst="rect">
            <a:avLst/>
          </a:prstGeom>
          <a:solidFill>
            <a:schemeClr val="bg1"/>
          </a:solidFill>
        </p:spPr>
        <p:txBody>
          <a:bodyPr wrap="square" rtlCol="0">
            <a:spAutoFit/>
          </a:bodyPr>
          <a:lstStyle/>
          <a:p>
            <a:pPr algn="ctr"/>
            <a:r>
              <a:rPr lang="es-ES" sz="1200" dirty="0"/>
              <a:t>Territorio conquistado por Alejandro Magno</a:t>
            </a:r>
            <a:endParaRPr lang="en-US" sz="1050" dirty="0"/>
          </a:p>
        </p:txBody>
      </p:sp>
    </p:spTree>
    <p:extLst>
      <p:ext uri="{BB962C8B-B14F-4D97-AF65-F5344CB8AC3E}">
        <p14:creationId xmlns:p14="http://schemas.microsoft.com/office/powerpoint/2010/main" val="183262934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30943"/>
            <a:ext cx="9144000" cy="5196114"/>
          </a:xfrm>
          <a:prstGeom prst="rect">
            <a:avLst/>
          </a:prstGeom>
        </p:spPr>
      </p:pic>
      <p:sp>
        <p:nvSpPr>
          <p:cNvPr id="3" name="TextBox 2"/>
          <p:cNvSpPr txBox="1"/>
          <p:nvPr/>
        </p:nvSpPr>
        <p:spPr>
          <a:xfrm>
            <a:off x="621196" y="1001207"/>
            <a:ext cx="2655404" cy="461665"/>
          </a:xfrm>
          <a:prstGeom prst="rect">
            <a:avLst/>
          </a:prstGeom>
          <a:solidFill>
            <a:schemeClr val="bg1"/>
          </a:solidFill>
        </p:spPr>
        <p:txBody>
          <a:bodyPr wrap="square" rtlCol="0">
            <a:spAutoFit/>
          </a:bodyPr>
          <a:lstStyle/>
          <a:p>
            <a:pPr algn="ctr"/>
            <a:r>
              <a:rPr lang="es-ES" sz="1200" dirty="0"/>
              <a:t>Territorio disputado repetidamente por gobernantes </a:t>
            </a:r>
            <a:r>
              <a:rPr lang="es-ES" sz="1200" dirty="0" err="1"/>
              <a:t>seléucidas</a:t>
            </a:r>
            <a:r>
              <a:rPr lang="es-ES" sz="1200" dirty="0"/>
              <a:t> y ptolemaicos</a:t>
            </a:r>
            <a:endParaRPr lang="en-US" sz="1050" dirty="0"/>
          </a:p>
        </p:txBody>
      </p:sp>
      <p:sp>
        <p:nvSpPr>
          <p:cNvPr id="4" name="TextBox 3"/>
          <p:cNvSpPr txBox="1"/>
          <p:nvPr/>
        </p:nvSpPr>
        <p:spPr>
          <a:xfrm>
            <a:off x="0" y="2667001"/>
            <a:ext cx="1371600" cy="584775"/>
          </a:xfrm>
          <a:prstGeom prst="rect">
            <a:avLst/>
          </a:prstGeom>
          <a:solidFill>
            <a:schemeClr val="bg1"/>
          </a:solidFill>
        </p:spPr>
        <p:txBody>
          <a:bodyPr wrap="square" rtlCol="0">
            <a:spAutoFit/>
          </a:bodyPr>
          <a:lstStyle/>
          <a:p>
            <a:pPr algn="ctr"/>
            <a:r>
              <a:rPr lang="es-ES" sz="1600" b="1" dirty="0"/>
              <a:t>IMPERIO ANTIGÓNIDO</a:t>
            </a:r>
            <a:endParaRPr lang="en-US" sz="1200" b="1" dirty="0"/>
          </a:p>
        </p:txBody>
      </p:sp>
      <p:sp>
        <p:nvSpPr>
          <p:cNvPr id="5" name="TextBox 4"/>
          <p:cNvSpPr txBox="1"/>
          <p:nvPr/>
        </p:nvSpPr>
        <p:spPr>
          <a:xfrm>
            <a:off x="4495800" y="3733800"/>
            <a:ext cx="2209800" cy="338554"/>
          </a:xfrm>
          <a:prstGeom prst="rect">
            <a:avLst/>
          </a:prstGeom>
          <a:solidFill>
            <a:schemeClr val="bg1"/>
          </a:solidFill>
        </p:spPr>
        <p:txBody>
          <a:bodyPr wrap="square" rtlCol="0">
            <a:spAutoFit/>
          </a:bodyPr>
          <a:lstStyle/>
          <a:p>
            <a:pPr algn="ctr"/>
            <a:r>
              <a:rPr lang="es-ES" sz="1600" b="1" dirty="0"/>
              <a:t>IMPERIO SELÉUCIDA</a:t>
            </a:r>
            <a:endParaRPr lang="en-US" sz="1200" b="1" dirty="0"/>
          </a:p>
        </p:txBody>
      </p:sp>
      <p:sp>
        <p:nvSpPr>
          <p:cNvPr id="6" name="TextBox 5"/>
          <p:cNvSpPr txBox="1"/>
          <p:nvPr/>
        </p:nvSpPr>
        <p:spPr>
          <a:xfrm>
            <a:off x="1263098" y="5060511"/>
            <a:ext cx="1371600" cy="584775"/>
          </a:xfrm>
          <a:prstGeom prst="rect">
            <a:avLst/>
          </a:prstGeom>
          <a:solidFill>
            <a:schemeClr val="bg1"/>
          </a:solidFill>
        </p:spPr>
        <p:txBody>
          <a:bodyPr wrap="square" rtlCol="0">
            <a:spAutoFit/>
          </a:bodyPr>
          <a:lstStyle/>
          <a:p>
            <a:pPr algn="ctr"/>
            <a:r>
              <a:rPr lang="es-ES" sz="1600" b="1" dirty="0"/>
              <a:t>IMPERIO PTOLEMAICO</a:t>
            </a:r>
            <a:endParaRPr lang="en-US" sz="1200" b="1" dirty="0"/>
          </a:p>
        </p:txBody>
      </p:sp>
    </p:spTree>
    <p:extLst>
      <p:ext uri="{BB962C8B-B14F-4D97-AF65-F5344CB8AC3E}">
        <p14:creationId xmlns:p14="http://schemas.microsoft.com/office/powerpoint/2010/main" val="33343059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nvPr>
        </p:nvGraphicFramePr>
        <p:xfrm>
          <a:off x="152401" y="457200"/>
          <a:ext cx="7772399" cy="6164580"/>
        </p:xfrm>
        <a:graphic>
          <a:graphicData uri="http://schemas.openxmlformats.org/drawingml/2006/table">
            <a:tbl>
              <a:tblPr firstRow="1" firstCol="1" bandRow="1">
                <a:tableStyleId>{5C22544A-7EE6-4342-B048-85BDC9FD1C3A}</a:tableStyleId>
              </a:tblPr>
              <a:tblGrid>
                <a:gridCol w="1129893"/>
                <a:gridCol w="6642506"/>
              </a:tblGrid>
              <a:tr h="480060">
                <a:tc>
                  <a:txBody>
                    <a:bodyPr/>
                    <a:lstStyle/>
                    <a:p>
                      <a:pPr marL="0" marR="0" algn="ctr" rtl="0">
                        <a:lnSpc>
                          <a:spcPct val="115000"/>
                        </a:lnSpc>
                        <a:spcBef>
                          <a:spcPts val="0"/>
                        </a:spcBef>
                        <a:spcAft>
                          <a:spcPts val="0"/>
                        </a:spcAft>
                      </a:pPr>
                      <a:r>
                        <a:rPr lang="en-US" sz="2000" dirty="0">
                          <a:effectLst/>
                        </a:rPr>
                        <a:t>Clase</a:t>
                      </a:r>
                      <a:endParaRPr lang="en-US" sz="2000" dirty="0">
                        <a:effectLst/>
                        <a:latin typeface="Calibri"/>
                        <a:ea typeface="SimSun"/>
                        <a:cs typeface="Times New Roman"/>
                      </a:endParaRPr>
                    </a:p>
                  </a:txBody>
                  <a:tcPr marL="68580" marR="68580" marT="0" marB="0"/>
                </a:tc>
                <a:tc>
                  <a:txBody>
                    <a:bodyPr/>
                    <a:lstStyle/>
                    <a:p>
                      <a:pPr marL="0" marR="0" algn="ctr" rtl="0">
                        <a:lnSpc>
                          <a:spcPct val="115000"/>
                        </a:lnSpc>
                        <a:spcBef>
                          <a:spcPts val="0"/>
                        </a:spcBef>
                        <a:spcAft>
                          <a:spcPts val="0"/>
                        </a:spcAft>
                      </a:pPr>
                      <a:r>
                        <a:rPr lang="en-US" sz="2000" dirty="0">
                          <a:effectLst/>
                        </a:rPr>
                        <a:t>Lección</a:t>
                      </a:r>
                      <a:endParaRPr lang="en-US" sz="2000" dirty="0">
                        <a:effectLst/>
                        <a:latin typeface="Calibri"/>
                        <a:ea typeface="SimSun"/>
                        <a:cs typeface="Times New Roman"/>
                      </a:endParaRPr>
                    </a:p>
                  </a:txBody>
                  <a:tcPr marL="68580" marR="68580" marT="0" marB="0"/>
                </a:tc>
              </a:tr>
              <a:tr h="0">
                <a:tc>
                  <a:txBody>
                    <a:bodyPr/>
                    <a:lstStyle/>
                    <a:p>
                      <a:pPr marL="0" marR="0" algn="ctr" rtl="0">
                        <a:lnSpc>
                          <a:spcPct val="115000"/>
                        </a:lnSpc>
                        <a:spcBef>
                          <a:spcPts val="0"/>
                        </a:spcBef>
                        <a:spcAft>
                          <a:spcPts val="0"/>
                        </a:spcAft>
                      </a:pPr>
                      <a:r>
                        <a:rPr lang="en-US" sz="2000" dirty="0">
                          <a:effectLst/>
                        </a:rPr>
                        <a:t>1</a:t>
                      </a:r>
                      <a:endParaRPr lang="en-US" sz="2000" dirty="0">
                        <a:effectLst/>
                        <a:latin typeface="Calibri"/>
                        <a:ea typeface="SimSun"/>
                        <a:cs typeface="Times New Roman"/>
                      </a:endParaRPr>
                    </a:p>
                  </a:txBody>
                  <a:tcPr marL="68580" marR="68580" marT="0" marB="0"/>
                </a:tc>
                <a:tc>
                  <a:txBody>
                    <a:bodyPr/>
                    <a:lstStyle/>
                    <a:p>
                      <a:pPr marL="0" marR="0" algn="ctr" rtl="0">
                        <a:lnSpc>
                          <a:spcPct val="115000"/>
                        </a:lnSpc>
                        <a:spcBef>
                          <a:spcPts val="300"/>
                        </a:spcBef>
                        <a:spcAft>
                          <a:spcPts val="300"/>
                        </a:spcAft>
                      </a:pPr>
                      <a:r>
                        <a:rPr lang="en-US" sz="2000">
                          <a:effectLst/>
                        </a:rPr>
                        <a:t>Un mundo radicalmente diferente en la plenitud de los tiempos</a:t>
                      </a:r>
                      <a:endParaRPr lang="en-US" sz="2000">
                        <a:effectLst/>
                        <a:latin typeface="Calibri"/>
                        <a:ea typeface="SimSun"/>
                        <a:cs typeface="Times New Roman"/>
                      </a:endParaRPr>
                    </a:p>
                  </a:txBody>
                  <a:tcPr marL="68580" marR="68580" marT="0" marB="0"/>
                </a:tc>
              </a:tr>
              <a:tr h="0">
                <a:tc>
                  <a:txBody>
                    <a:bodyPr/>
                    <a:lstStyle/>
                    <a:p>
                      <a:pPr marL="0" marR="0" algn="ctr" rtl="0">
                        <a:lnSpc>
                          <a:spcPct val="115000"/>
                        </a:lnSpc>
                        <a:spcBef>
                          <a:spcPts val="0"/>
                        </a:spcBef>
                        <a:spcAft>
                          <a:spcPts val="0"/>
                        </a:spcAft>
                      </a:pPr>
                      <a:r>
                        <a:rPr lang="en-US" sz="2000">
                          <a:effectLst/>
                        </a:rPr>
                        <a:t>2</a:t>
                      </a:r>
                      <a:endParaRPr lang="en-US" sz="2000">
                        <a:effectLst/>
                        <a:latin typeface="Calibri"/>
                        <a:ea typeface="SimSun"/>
                        <a:cs typeface="Times New Roman"/>
                      </a:endParaRPr>
                    </a:p>
                  </a:txBody>
                  <a:tcPr marL="68580" marR="68580" marT="0" marB="0"/>
                </a:tc>
                <a:tc>
                  <a:txBody>
                    <a:bodyPr/>
                    <a:lstStyle/>
                    <a:p>
                      <a:pPr marL="0" marR="0" algn="ctr" rtl="0">
                        <a:lnSpc>
                          <a:spcPct val="115000"/>
                        </a:lnSpc>
                        <a:spcBef>
                          <a:spcPts val="300"/>
                        </a:spcBef>
                        <a:spcAft>
                          <a:spcPts val="300"/>
                        </a:spcAft>
                      </a:pPr>
                      <a:r>
                        <a:rPr lang="en-US" sz="2000">
                          <a:effectLst/>
                        </a:rPr>
                        <a:t>Los 4 reinos de Daniel: Babilonia y Persia</a:t>
                      </a:r>
                    </a:p>
                    <a:p>
                      <a:pPr marL="0" marR="0" algn="ctr" rtl="0">
                        <a:lnSpc>
                          <a:spcPct val="115000"/>
                        </a:lnSpc>
                        <a:spcBef>
                          <a:spcPts val="300"/>
                        </a:spcBef>
                        <a:spcAft>
                          <a:spcPts val="300"/>
                        </a:spcAft>
                      </a:pPr>
                      <a:r>
                        <a:rPr lang="en-US" sz="2000">
                          <a:effectLst/>
                        </a:rPr>
                        <a:t> </a:t>
                      </a:r>
                      <a:endParaRPr lang="en-US" sz="2000">
                        <a:effectLst/>
                        <a:latin typeface="Calibri"/>
                        <a:ea typeface="SimSun"/>
                        <a:cs typeface="Times New Roman"/>
                      </a:endParaRPr>
                    </a:p>
                  </a:txBody>
                  <a:tcPr marL="68580" marR="68580" marT="0" marB="0"/>
                </a:tc>
              </a:tr>
              <a:tr h="227965">
                <a:tc>
                  <a:txBody>
                    <a:bodyPr/>
                    <a:lstStyle/>
                    <a:p>
                      <a:pPr marL="0" marR="0" algn="ctr" rtl="0">
                        <a:lnSpc>
                          <a:spcPct val="115000"/>
                        </a:lnSpc>
                        <a:spcBef>
                          <a:spcPts val="0"/>
                        </a:spcBef>
                        <a:spcAft>
                          <a:spcPts val="0"/>
                        </a:spcAft>
                      </a:pPr>
                      <a:r>
                        <a:rPr lang="en-US" sz="2000">
                          <a:effectLst/>
                        </a:rPr>
                        <a:t>3</a:t>
                      </a:r>
                      <a:endParaRPr lang="en-US" sz="2000">
                        <a:effectLst/>
                        <a:latin typeface="Calibri"/>
                        <a:ea typeface="SimSun"/>
                        <a:cs typeface="Times New Roman"/>
                      </a:endParaRPr>
                    </a:p>
                  </a:txBody>
                  <a:tcPr marL="68580" marR="68580" marT="0" marB="0"/>
                </a:tc>
                <a:tc>
                  <a:txBody>
                    <a:bodyPr/>
                    <a:lstStyle/>
                    <a:p>
                      <a:pPr marL="0" marR="0" algn="ctr" rtl="0">
                        <a:lnSpc>
                          <a:spcPct val="115000"/>
                        </a:lnSpc>
                        <a:spcBef>
                          <a:spcPts val="300"/>
                        </a:spcBef>
                        <a:spcAft>
                          <a:spcPts val="300"/>
                        </a:spcAft>
                      </a:pPr>
                      <a:r>
                        <a:rPr lang="en-US" sz="2000" dirty="0">
                          <a:effectLst/>
                        </a:rPr>
                        <a:t>Los 4 </a:t>
                      </a:r>
                      <a:r>
                        <a:rPr lang="en-US" sz="2000" dirty="0" err="1">
                          <a:effectLst/>
                        </a:rPr>
                        <a:t>reinos</a:t>
                      </a:r>
                      <a:r>
                        <a:rPr lang="en-US" sz="2000" dirty="0">
                          <a:effectLst/>
                        </a:rPr>
                        <a:t> de Daniel - La </a:t>
                      </a:r>
                      <a:r>
                        <a:rPr lang="en-US" sz="2000" dirty="0" err="1">
                          <a:effectLst/>
                        </a:rPr>
                        <a:t>vida</a:t>
                      </a:r>
                      <a:r>
                        <a:rPr lang="en-US" sz="2000" dirty="0">
                          <a:effectLst/>
                        </a:rPr>
                        <a:t> </a:t>
                      </a:r>
                      <a:r>
                        <a:rPr lang="en-US" sz="2000" dirty="0" err="1">
                          <a:effectLst/>
                        </a:rPr>
                        <a:t>bajo</a:t>
                      </a:r>
                      <a:r>
                        <a:rPr lang="en-US" sz="2000" dirty="0">
                          <a:effectLst/>
                        </a:rPr>
                        <a:t> </a:t>
                      </a:r>
                      <a:r>
                        <a:rPr lang="en-US" sz="2000" dirty="0" err="1">
                          <a:effectLst/>
                        </a:rPr>
                        <a:t>los</a:t>
                      </a:r>
                      <a:r>
                        <a:rPr lang="en-US" sz="2000" dirty="0">
                          <a:effectLst/>
                        </a:rPr>
                        <a:t> </a:t>
                      </a:r>
                      <a:r>
                        <a:rPr lang="en-US" sz="2000" dirty="0" err="1">
                          <a:effectLst/>
                        </a:rPr>
                        <a:t>persas</a:t>
                      </a:r>
                      <a:endParaRPr lang="en-US" sz="2000" dirty="0">
                        <a:effectLst/>
                        <a:latin typeface="Calibri"/>
                        <a:ea typeface="SimSun"/>
                        <a:cs typeface="Times New Roman"/>
                      </a:endParaRPr>
                    </a:p>
                  </a:txBody>
                  <a:tcPr marL="68580" marR="68580" marT="0" marB="0"/>
                </a:tc>
              </a:tr>
              <a:tr h="0">
                <a:tc>
                  <a:txBody>
                    <a:bodyPr/>
                    <a:lstStyle/>
                    <a:p>
                      <a:pPr marL="0" marR="0" algn="ctr" rtl="0">
                        <a:lnSpc>
                          <a:spcPct val="115000"/>
                        </a:lnSpc>
                        <a:spcBef>
                          <a:spcPts val="0"/>
                        </a:spcBef>
                        <a:spcAft>
                          <a:spcPts val="0"/>
                        </a:spcAft>
                      </a:pPr>
                      <a:r>
                        <a:rPr lang="en-US" sz="2000">
                          <a:effectLst/>
                        </a:rPr>
                        <a:t>4</a:t>
                      </a:r>
                      <a:endParaRPr lang="en-US" sz="2000">
                        <a:effectLst/>
                        <a:latin typeface="Calibri"/>
                        <a:ea typeface="SimSun"/>
                        <a:cs typeface="Times New Roman"/>
                      </a:endParaRPr>
                    </a:p>
                  </a:txBody>
                  <a:tcPr marL="68580" marR="68580" marT="0" marB="0"/>
                </a:tc>
                <a:tc>
                  <a:txBody>
                    <a:bodyPr/>
                    <a:lstStyle/>
                    <a:p>
                      <a:pPr marL="0" marR="0" algn="ctr" rtl="0">
                        <a:lnSpc>
                          <a:spcPct val="115000"/>
                        </a:lnSpc>
                        <a:spcBef>
                          <a:spcPts val="300"/>
                        </a:spcBef>
                        <a:spcAft>
                          <a:spcPts val="300"/>
                        </a:spcAft>
                      </a:pPr>
                      <a:r>
                        <a:rPr lang="en-US" sz="2000" dirty="0">
                          <a:effectLst/>
                        </a:rPr>
                        <a:t>Los 4 </a:t>
                      </a:r>
                      <a:r>
                        <a:rPr lang="en-US" sz="2000" dirty="0" err="1">
                          <a:effectLst/>
                        </a:rPr>
                        <a:t>reinos</a:t>
                      </a:r>
                      <a:r>
                        <a:rPr lang="en-US" sz="2000" dirty="0">
                          <a:effectLst/>
                        </a:rPr>
                        <a:t> de Daniel: </a:t>
                      </a:r>
                      <a:r>
                        <a:rPr lang="en-US" sz="2000" dirty="0" err="1">
                          <a:effectLst/>
                        </a:rPr>
                        <a:t>griego</a:t>
                      </a:r>
                      <a:r>
                        <a:rPr lang="en-US" sz="2000" dirty="0">
                          <a:effectLst/>
                        </a:rPr>
                        <a:t> / Alejandro </a:t>
                      </a:r>
                      <a:r>
                        <a:rPr lang="en-US" sz="2000" dirty="0" err="1">
                          <a:effectLst/>
                        </a:rPr>
                        <a:t>Magno</a:t>
                      </a:r>
                      <a:r>
                        <a:rPr lang="en-US" sz="2000" dirty="0">
                          <a:effectLst/>
                        </a:rPr>
                        <a:t> y </a:t>
                      </a:r>
                      <a:r>
                        <a:rPr lang="en-US" sz="2000" dirty="0" smtClean="0">
                          <a:effectLst/>
                        </a:rPr>
                        <a:t>la </a:t>
                      </a:r>
                      <a:r>
                        <a:rPr lang="en-US" sz="2000" dirty="0" err="1" smtClean="0">
                          <a:effectLst/>
                        </a:rPr>
                        <a:t>helenización</a:t>
                      </a:r>
                      <a:r>
                        <a:rPr lang="en-US" sz="2000" dirty="0" smtClean="0">
                          <a:effectLst/>
                        </a:rPr>
                        <a:t> </a:t>
                      </a:r>
                      <a:r>
                        <a:rPr lang="en-US" sz="2000" dirty="0">
                          <a:effectLst/>
                        </a:rPr>
                        <a:t>del </a:t>
                      </a:r>
                      <a:r>
                        <a:rPr lang="en-US" sz="2000" dirty="0" err="1">
                          <a:effectLst/>
                        </a:rPr>
                        <a:t>mundo</a:t>
                      </a:r>
                      <a:endParaRPr lang="en-US" sz="2000" dirty="0">
                        <a:effectLst/>
                        <a:latin typeface="Calibri"/>
                        <a:ea typeface="SimSun"/>
                        <a:cs typeface="Times New Roman"/>
                      </a:endParaRPr>
                    </a:p>
                  </a:txBody>
                  <a:tcPr marL="68580" marR="68580" marT="0" marB="0"/>
                </a:tc>
              </a:tr>
              <a:tr h="0">
                <a:tc>
                  <a:txBody>
                    <a:bodyPr/>
                    <a:lstStyle/>
                    <a:p>
                      <a:pPr marL="0" marR="0" algn="ctr" rtl="0">
                        <a:lnSpc>
                          <a:spcPct val="115000"/>
                        </a:lnSpc>
                        <a:spcBef>
                          <a:spcPts val="0"/>
                        </a:spcBef>
                        <a:spcAft>
                          <a:spcPts val="0"/>
                        </a:spcAft>
                      </a:pPr>
                      <a:r>
                        <a:rPr lang="en-US" sz="2000">
                          <a:effectLst/>
                        </a:rPr>
                        <a:t>5</a:t>
                      </a:r>
                      <a:endParaRPr lang="en-US" sz="2000">
                        <a:effectLst/>
                        <a:latin typeface="Calibri"/>
                        <a:ea typeface="SimSun"/>
                        <a:cs typeface="Times New Roman"/>
                      </a:endParaRPr>
                    </a:p>
                  </a:txBody>
                  <a:tcPr marL="68580" marR="68580" marT="0" marB="0"/>
                </a:tc>
                <a:tc>
                  <a:txBody>
                    <a:bodyPr/>
                    <a:lstStyle/>
                    <a:p>
                      <a:pPr marL="0" marR="0" algn="ctr" rtl="0">
                        <a:lnSpc>
                          <a:spcPct val="115000"/>
                        </a:lnSpc>
                        <a:spcBef>
                          <a:spcPts val="300"/>
                        </a:spcBef>
                        <a:spcAft>
                          <a:spcPts val="300"/>
                        </a:spcAft>
                      </a:pPr>
                      <a:r>
                        <a:rPr lang="en-US" sz="2000" dirty="0">
                          <a:effectLst/>
                        </a:rPr>
                        <a:t>Norte y sur </a:t>
                      </a:r>
                      <a:r>
                        <a:rPr lang="en-US" sz="2000" dirty="0" err="1" smtClean="0">
                          <a:effectLst/>
                        </a:rPr>
                        <a:t>en</a:t>
                      </a:r>
                      <a:r>
                        <a:rPr lang="en-US" sz="2000" dirty="0" smtClean="0">
                          <a:effectLst/>
                        </a:rPr>
                        <a:t> </a:t>
                      </a:r>
                      <a:r>
                        <a:rPr lang="en-US" sz="2000" dirty="0">
                          <a:effectLst/>
                        </a:rPr>
                        <a:t>Daniel: </a:t>
                      </a:r>
                      <a:r>
                        <a:rPr lang="en-US" sz="2000" dirty="0" err="1">
                          <a:effectLst/>
                        </a:rPr>
                        <a:t>Ptolomeos</a:t>
                      </a:r>
                      <a:r>
                        <a:rPr lang="en-US" sz="2000" dirty="0">
                          <a:effectLst/>
                        </a:rPr>
                        <a:t> y </a:t>
                      </a:r>
                      <a:r>
                        <a:rPr lang="en-US" sz="2000" dirty="0" err="1">
                          <a:effectLst/>
                        </a:rPr>
                        <a:t>seléucidas</a:t>
                      </a:r>
                      <a:endParaRPr lang="en-US" sz="2000" dirty="0">
                        <a:effectLst/>
                        <a:latin typeface="Calibri"/>
                        <a:ea typeface="SimSun"/>
                        <a:cs typeface="Times New Roman"/>
                      </a:endParaRPr>
                    </a:p>
                  </a:txBody>
                  <a:tcPr marL="68580" marR="68580" marT="0" marB="0"/>
                </a:tc>
              </a:tr>
              <a:tr h="0">
                <a:tc>
                  <a:txBody>
                    <a:bodyPr/>
                    <a:lstStyle/>
                    <a:p>
                      <a:pPr marL="0" marR="0" algn="ctr" rtl="0">
                        <a:lnSpc>
                          <a:spcPct val="115000"/>
                        </a:lnSpc>
                        <a:spcBef>
                          <a:spcPts val="0"/>
                        </a:spcBef>
                        <a:spcAft>
                          <a:spcPts val="0"/>
                        </a:spcAft>
                      </a:pPr>
                      <a:r>
                        <a:rPr lang="en-US" sz="2000">
                          <a:effectLst/>
                        </a:rPr>
                        <a:t>6</a:t>
                      </a:r>
                      <a:endParaRPr lang="en-US" sz="2000">
                        <a:effectLst/>
                        <a:latin typeface="Calibri"/>
                        <a:ea typeface="SimSun"/>
                        <a:cs typeface="Times New Roman"/>
                      </a:endParaRPr>
                    </a:p>
                  </a:txBody>
                  <a:tcPr marL="68580" marR="68580" marT="0" marB="0"/>
                </a:tc>
                <a:tc>
                  <a:txBody>
                    <a:bodyPr/>
                    <a:lstStyle/>
                    <a:p>
                      <a:pPr marL="0" marR="0" algn="ctr" rtl="0">
                        <a:lnSpc>
                          <a:spcPct val="115000"/>
                        </a:lnSpc>
                        <a:spcBef>
                          <a:spcPts val="300"/>
                        </a:spcBef>
                        <a:spcAft>
                          <a:spcPts val="300"/>
                        </a:spcAft>
                      </a:pPr>
                      <a:r>
                        <a:rPr lang="en-US" sz="2000" dirty="0" err="1">
                          <a:effectLst/>
                        </a:rPr>
                        <a:t>Antíoco</a:t>
                      </a:r>
                      <a:r>
                        <a:rPr lang="en-US" sz="2000" dirty="0">
                          <a:effectLst/>
                        </a:rPr>
                        <a:t> IV </a:t>
                      </a:r>
                      <a:r>
                        <a:rPr lang="en-US" sz="2000" dirty="0" err="1">
                          <a:effectLst/>
                        </a:rPr>
                        <a:t>Epífanes</a:t>
                      </a:r>
                      <a:endParaRPr lang="en-US" sz="2000" dirty="0">
                        <a:effectLst/>
                        <a:latin typeface="Calibri"/>
                        <a:ea typeface="SimSun"/>
                        <a:cs typeface="Times New Roman"/>
                      </a:endParaRPr>
                    </a:p>
                  </a:txBody>
                  <a:tcPr marL="68580" marR="68580" marT="0" marB="0"/>
                </a:tc>
              </a:tr>
              <a:tr h="0">
                <a:tc>
                  <a:txBody>
                    <a:bodyPr/>
                    <a:lstStyle/>
                    <a:p>
                      <a:pPr marL="0" marR="0" algn="ctr" rtl="0">
                        <a:lnSpc>
                          <a:spcPct val="115000"/>
                        </a:lnSpc>
                        <a:spcBef>
                          <a:spcPts val="0"/>
                        </a:spcBef>
                        <a:spcAft>
                          <a:spcPts val="0"/>
                        </a:spcAft>
                      </a:pPr>
                      <a:r>
                        <a:rPr lang="en-US" sz="2000">
                          <a:effectLst/>
                        </a:rPr>
                        <a:t>7</a:t>
                      </a:r>
                      <a:endParaRPr lang="en-US" sz="2000">
                        <a:effectLst/>
                        <a:latin typeface="Calibri"/>
                        <a:ea typeface="SimSun"/>
                        <a:cs typeface="Times New Roman"/>
                      </a:endParaRPr>
                    </a:p>
                  </a:txBody>
                  <a:tcPr marL="68580" marR="68580" marT="0" marB="0"/>
                </a:tc>
                <a:tc>
                  <a:txBody>
                    <a:bodyPr/>
                    <a:lstStyle/>
                    <a:p>
                      <a:pPr marL="0" marR="0" algn="ctr" rtl="0">
                        <a:lnSpc>
                          <a:spcPct val="115000"/>
                        </a:lnSpc>
                        <a:spcBef>
                          <a:spcPts val="300"/>
                        </a:spcBef>
                        <a:spcAft>
                          <a:spcPts val="300"/>
                        </a:spcAft>
                      </a:pPr>
                      <a:r>
                        <a:rPr lang="en-US" sz="2000" dirty="0" smtClean="0">
                          <a:effectLst/>
                        </a:rPr>
                        <a:t>Los </a:t>
                      </a:r>
                      <a:r>
                        <a:rPr lang="en-US" sz="2000" dirty="0" err="1">
                          <a:effectLst/>
                        </a:rPr>
                        <a:t>macabeos</a:t>
                      </a:r>
                      <a:endParaRPr lang="en-US" sz="2000" dirty="0">
                        <a:effectLst/>
                        <a:latin typeface="Calibri"/>
                        <a:ea typeface="SimSun"/>
                        <a:cs typeface="Times New Roman"/>
                      </a:endParaRPr>
                    </a:p>
                  </a:txBody>
                  <a:tcPr marL="68580" marR="68580" marT="0" marB="0"/>
                </a:tc>
              </a:tr>
              <a:tr h="0">
                <a:tc>
                  <a:txBody>
                    <a:bodyPr/>
                    <a:lstStyle/>
                    <a:p>
                      <a:pPr marL="0" marR="0" algn="ctr" rtl="0">
                        <a:lnSpc>
                          <a:spcPct val="115000"/>
                        </a:lnSpc>
                        <a:spcBef>
                          <a:spcPts val="0"/>
                        </a:spcBef>
                        <a:spcAft>
                          <a:spcPts val="0"/>
                        </a:spcAft>
                      </a:pPr>
                      <a:r>
                        <a:rPr lang="en-US" sz="2000">
                          <a:effectLst/>
                        </a:rPr>
                        <a:t>8</a:t>
                      </a:r>
                      <a:endParaRPr lang="en-US" sz="2000">
                        <a:effectLst/>
                        <a:latin typeface="Calibri"/>
                        <a:ea typeface="SimSun"/>
                        <a:cs typeface="Times New Roman"/>
                      </a:endParaRPr>
                    </a:p>
                  </a:txBody>
                  <a:tcPr marL="68580" marR="68580" marT="0" marB="0"/>
                </a:tc>
                <a:tc>
                  <a:txBody>
                    <a:bodyPr/>
                    <a:lstStyle/>
                    <a:p>
                      <a:pPr marL="0" marR="0" algn="ctr" rtl="0">
                        <a:lnSpc>
                          <a:spcPct val="115000"/>
                        </a:lnSpc>
                        <a:spcBef>
                          <a:spcPts val="300"/>
                        </a:spcBef>
                        <a:spcAft>
                          <a:spcPts val="300"/>
                        </a:spcAft>
                      </a:pPr>
                      <a:r>
                        <a:rPr lang="en-US" sz="2000" dirty="0">
                          <a:effectLst/>
                        </a:rPr>
                        <a:t>Los 4 </a:t>
                      </a:r>
                      <a:r>
                        <a:rPr lang="en-US" sz="2000" dirty="0" err="1" smtClean="0">
                          <a:effectLst/>
                        </a:rPr>
                        <a:t>reinos</a:t>
                      </a:r>
                      <a:r>
                        <a:rPr lang="en-US" sz="2000" dirty="0" smtClean="0">
                          <a:effectLst/>
                        </a:rPr>
                        <a:t> </a:t>
                      </a:r>
                      <a:r>
                        <a:rPr lang="en-US" sz="2000" dirty="0">
                          <a:effectLst/>
                        </a:rPr>
                        <a:t>de Daniel – </a:t>
                      </a:r>
                      <a:r>
                        <a:rPr lang="en-US" sz="2000" dirty="0" smtClean="0">
                          <a:effectLst/>
                        </a:rPr>
                        <a:t>el </a:t>
                      </a:r>
                      <a:r>
                        <a:rPr lang="en-US" sz="2000" dirty="0" err="1" smtClean="0">
                          <a:effectLst/>
                        </a:rPr>
                        <a:t>hierro</a:t>
                      </a:r>
                      <a:r>
                        <a:rPr lang="en-US" sz="2000" baseline="0" dirty="0" smtClean="0">
                          <a:effectLst/>
                        </a:rPr>
                        <a:t> </a:t>
                      </a:r>
                      <a:r>
                        <a:rPr lang="en-US" sz="2000" baseline="0" dirty="0" err="1" smtClean="0">
                          <a:effectLst/>
                        </a:rPr>
                        <a:t>romano</a:t>
                      </a:r>
                      <a:endParaRPr lang="en-US" sz="2000" dirty="0">
                        <a:effectLst/>
                        <a:latin typeface="Calibri"/>
                        <a:ea typeface="SimSun"/>
                        <a:cs typeface="Times New Roman"/>
                      </a:endParaRPr>
                    </a:p>
                  </a:txBody>
                  <a:tcPr marL="68580" marR="68580" marT="0" marB="0"/>
                </a:tc>
              </a:tr>
              <a:tr h="0">
                <a:tc>
                  <a:txBody>
                    <a:bodyPr/>
                    <a:lstStyle/>
                    <a:p>
                      <a:pPr marL="0" marR="0" algn="ctr" rtl="0">
                        <a:lnSpc>
                          <a:spcPct val="115000"/>
                        </a:lnSpc>
                        <a:spcBef>
                          <a:spcPts val="0"/>
                        </a:spcBef>
                        <a:spcAft>
                          <a:spcPts val="0"/>
                        </a:spcAft>
                      </a:pPr>
                      <a:r>
                        <a:rPr lang="en-US" sz="2000">
                          <a:effectLst/>
                        </a:rPr>
                        <a:t>9</a:t>
                      </a:r>
                      <a:endParaRPr lang="en-US" sz="2000">
                        <a:effectLst/>
                        <a:latin typeface="Calibri"/>
                        <a:ea typeface="SimSun"/>
                        <a:cs typeface="Times New Roman"/>
                      </a:endParaRPr>
                    </a:p>
                  </a:txBody>
                  <a:tcPr marL="68580" marR="68580" marT="0" marB="0"/>
                </a:tc>
                <a:tc>
                  <a:txBody>
                    <a:bodyPr/>
                    <a:lstStyle/>
                    <a:p>
                      <a:pPr marL="0" marR="0" algn="ctr" rtl="0">
                        <a:lnSpc>
                          <a:spcPct val="115000"/>
                        </a:lnSpc>
                        <a:spcBef>
                          <a:spcPts val="300"/>
                        </a:spcBef>
                        <a:spcAft>
                          <a:spcPts val="300"/>
                        </a:spcAft>
                      </a:pPr>
                      <a:r>
                        <a:rPr lang="en-US" sz="2000" dirty="0" smtClean="0">
                          <a:effectLst/>
                        </a:rPr>
                        <a:t>El </a:t>
                      </a:r>
                      <a:r>
                        <a:rPr lang="en-US" sz="2000" dirty="0" err="1" smtClean="0">
                          <a:effectLst/>
                        </a:rPr>
                        <a:t>gobierno</a:t>
                      </a:r>
                      <a:r>
                        <a:rPr lang="en-US" sz="2000" dirty="0" smtClean="0">
                          <a:effectLst/>
                        </a:rPr>
                        <a:t> </a:t>
                      </a:r>
                      <a:r>
                        <a:rPr lang="en-US" sz="2000" dirty="0">
                          <a:effectLst/>
                        </a:rPr>
                        <a:t>y </a:t>
                      </a:r>
                      <a:r>
                        <a:rPr lang="en-US" sz="2000" dirty="0" smtClean="0">
                          <a:effectLst/>
                        </a:rPr>
                        <a:t>la </a:t>
                      </a:r>
                      <a:r>
                        <a:rPr lang="en-US" sz="2000" dirty="0" err="1" smtClean="0">
                          <a:effectLst/>
                        </a:rPr>
                        <a:t>justicia</a:t>
                      </a:r>
                      <a:r>
                        <a:rPr lang="en-US" sz="2000" dirty="0" smtClean="0">
                          <a:effectLst/>
                        </a:rPr>
                        <a:t> </a:t>
                      </a:r>
                      <a:r>
                        <a:rPr lang="en-US" sz="2000" dirty="0" err="1">
                          <a:effectLst/>
                        </a:rPr>
                        <a:t>romanos</a:t>
                      </a:r>
                      <a:endParaRPr lang="en-US" sz="2000" dirty="0">
                        <a:effectLst/>
                        <a:latin typeface="Calibri"/>
                        <a:ea typeface="SimSun"/>
                        <a:cs typeface="Times New Roman"/>
                      </a:endParaRPr>
                    </a:p>
                  </a:txBody>
                  <a:tcPr marL="68580" marR="68580" marT="0" marB="0"/>
                </a:tc>
              </a:tr>
              <a:tr h="0">
                <a:tc>
                  <a:txBody>
                    <a:bodyPr/>
                    <a:lstStyle/>
                    <a:p>
                      <a:pPr marL="0" marR="0" algn="ctr" rtl="0">
                        <a:lnSpc>
                          <a:spcPct val="115000"/>
                        </a:lnSpc>
                        <a:spcBef>
                          <a:spcPts val="0"/>
                        </a:spcBef>
                        <a:spcAft>
                          <a:spcPts val="0"/>
                        </a:spcAft>
                      </a:pPr>
                      <a:r>
                        <a:rPr lang="en-US" sz="2000">
                          <a:effectLst/>
                        </a:rPr>
                        <a:t>10</a:t>
                      </a:r>
                      <a:endParaRPr lang="en-US" sz="2000">
                        <a:effectLst/>
                        <a:latin typeface="Calibri"/>
                        <a:ea typeface="SimSun"/>
                        <a:cs typeface="Times New Roman"/>
                      </a:endParaRPr>
                    </a:p>
                  </a:txBody>
                  <a:tcPr marL="68580" marR="68580" marT="0" marB="0"/>
                </a:tc>
                <a:tc>
                  <a:txBody>
                    <a:bodyPr/>
                    <a:lstStyle/>
                    <a:p>
                      <a:pPr marL="0" marR="0" algn="ctr" rtl="0">
                        <a:lnSpc>
                          <a:spcPct val="115000"/>
                        </a:lnSpc>
                        <a:spcBef>
                          <a:spcPts val="300"/>
                        </a:spcBef>
                        <a:spcAft>
                          <a:spcPts val="300"/>
                        </a:spcAft>
                      </a:pPr>
                      <a:r>
                        <a:rPr lang="en-US" sz="2000" dirty="0" smtClean="0">
                          <a:effectLst/>
                        </a:rPr>
                        <a:t>Las </a:t>
                      </a:r>
                      <a:r>
                        <a:rPr lang="en-US" sz="2000" dirty="0" err="1" smtClean="0">
                          <a:effectLst/>
                        </a:rPr>
                        <a:t>vías</a:t>
                      </a:r>
                      <a:r>
                        <a:rPr lang="en-US" sz="2000" dirty="0" smtClean="0">
                          <a:effectLst/>
                        </a:rPr>
                        <a:t> y </a:t>
                      </a:r>
                      <a:r>
                        <a:rPr lang="en-US" sz="2000" dirty="0" err="1" smtClean="0">
                          <a:effectLst/>
                        </a:rPr>
                        <a:t>navegación</a:t>
                      </a:r>
                      <a:r>
                        <a:rPr lang="en-US" sz="2000" dirty="0" smtClean="0">
                          <a:effectLst/>
                        </a:rPr>
                        <a:t> </a:t>
                      </a:r>
                      <a:r>
                        <a:rPr lang="en-US" sz="2000" dirty="0" err="1" smtClean="0">
                          <a:effectLst/>
                        </a:rPr>
                        <a:t>romanas</a:t>
                      </a:r>
                      <a:endParaRPr lang="en-US" sz="2000" dirty="0">
                        <a:effectLst/>
                        <a:latin typeface="Calibri"/>
                        <a:ea typeface="SimSun"/>
                        <a:cs typeface="Times New Roman"/>
                      </a:endParaRPr>
                    </a:p>
                  </a:txBody>
                  <a:tcPr marL="68580" marR="68580" marT="0" marB="0"/>
                </a:tc>
              </a:tr>
              <a:tr h="0">
                <a:tc>
                  <a:txBody>
                    <a:bodyPr/>
                    <a:lstStyle/>
                    <a:p>
                      <a:pPr marL="0" marR="0" algn="ctr" rtl="0">
                        <a:lnSpc>
                          <a:spcPct val="115000"/>
                        </a:lnSpc>
                        <a:spcBef>
                          <a:spcPts val="0"/>
                        </a:spcBef>
                        <a:spcAft>
                          <a:spcPts val="0"/>
                        </a:spcAft>
                      </a:pPr>
                      <a:r>
                        <a:rPr lang="en-US" sz="2000" dirty="0">
                          <a:effectLst/>
                        </a:rPr>
                        <a:t>11</a:t>
                      </a:r>
                      <a:endParaRPr lang="en-US" sz="2000" dirty="0">
                        <a:effectLst/>
                        <a:latin typeface="Calibri"/>
                        <a:ea typeface="SimSun"/>
                        <a:cs typeface="Times New Roman"/>
                      </a:endParaRPr>
                    </a:p>
                  </a:txBody>
                  <a:tcPr marL="68580" marR="68580" marT="0" marB="0"/>
                </a:tc>
                <a:tc>
                  <a:txBody>
                    <a:bodyPr/>
                    <a:lstStyle/>
                    <a:p>
                      <a:pPr marL="0" marR="0" algn="ctr" rtl="0">
                        <a:lnSpc>
                          <a:spcPct val="115000"/>
                        </a:lnSpc>
                        <a:spcBef>
                          <a:spcPts val="300"/>
                        </a:spcBef>
                        <a:spcAft>
                          <a:spcPts val="300"/>
                        </a:spcAft>
                      </a:pPr>
                      <a:r>
                        <a:rPr lang="en-US" sz="2000" dirty="0" smtClean="0">
                          <a:effectLst/>
                        </a:rPr>
                        <a:t>La</a:t>
                      </a:r>
                      <a:r>
                        <a:rPr lang="en-US" sz="2000" baseline="0" dirty="0" smtClean="0">
                          <a:effectLst/>
                        </a:rPr>
                        <a:t> </a:t>
                      </a:r>
                      <a:r>
                        <a:rPr lang="en-US" sz="2000" baseline="0" dirty="0" err="1" smtClean="0">
                          <a:effectLst/>
                        </a:rPr>
                        <a:t>r</a:t>
                      </a:r>
                      <a:r>
                        <a:rPr lang="en-US" sz="2000" dirty="0" err="1" smtClean="0">
                          <a:effectLst/>
                        </a:rPr>
                        <a:t>eacción</a:t>
                      </a:r>
                      <a:r>
                        <a:rPr lang="en-US" sz="2000" dirty="0" smtClean="0">
                          <a:effectLst/>
                        </a:rPr>
                        <a:t> </a:t>
                      </a:r>
                      <a:r>
                        <a:rPr lang="en-US" sz="2000" dirty="0" err="1">
                          <a:effectLst/>
                        </a:rPr>
                        <a:t>j</a:t>
                      </a:r>
                      <a:r>
                        <a:rPr lang="en-US" sz="2000" dirty="0" err="1" smtClean="0">
                          <a:effectLst/>
                        </a:rPr>
                        <a:t>udía</a:t>
                      </a:r>
                      <a:r>
                        <a:rPr lang="en-US" sz="2000" dirty="0" smtClean="0">
                          <a:effectLst/>
                        </a:rPr>
                        <a:t> </a:t>
                      </a:r>
                      <a:r>
                        <a:rPr lang="en-US" sz="2000" dirty="0">
                          <a:effectLst/>
                        </a:rPr>
                        <a:t>– </a:t>
                      </a:r>
                      <a:r>
                        <a:rPr lang="en-US" sz="2000" dirty="0" smtClean="0">
                          <a:effectLst/>
                        </a:rPr>
                        <a:t>El </a:t>
                      </a:r>
                      <a:r>
                        <a:rPr lang="en-US" sz="2000" dirty="0" err="1" smtClean="0">
                          <a:effectLst/>
                        </a:rPr>
                        <a:t>surgimiento</a:t>
                      </a:r>
                      <a:r>
                        <a:rPr lang="en-US" sz="2000" dirty="0" smtClean="0">
                          <a:effectLst/>
                        </a:rPr>
                        <a:t> </a:t>
                      </a:r>
                      <a:r>
                        <a:rPr lang="en-US" sz="2000" dirty="0">
                          <a:effectLst/>
                        </a:rPr>
                        <a:t>de las </a:t>
                      </a:r>
                      <a:r>
                        <a:rPr lang="en-US" sz="2000" dirty="0" err="1" smtClean="0">
                          <a:effectLst/>
                        </a:rPr>
                        <a:t>sectas</a:t>
                      </a:r>
                      <a:endParaRPr lang="en-US" sz="2000" dirty="0">
                        <a:effectLst/>
                        <a:latin typeface="Calibri"/>
                        <a:ea typeface="SimSun"/>
                        <a:cs typeface="Times New Roman"/>
                      </a:endParaRPr>
                    </a:p>
                  </a:txBody>
                  <a:tcPr marL="68580" marR="68580" marT="0" marB="0"/>
                </a:tc>
              </a:tr>
              <a:tr h="0">
                <a:tc>
                  <a:txBody>
                    <a:bodyPr/>
                    <a:lstStyle/>
                    <a:p>
                      <a:pPr marL="0" marR="0" algn="ctr" rtl="0">
                        <a:lnSpc>
                          <a:spcPct val="115000"/>
                        </a:lnSpc>
                        <a:spcBef>
                          <a:spcPts val="0"/>
                        </a:spcBef>
                        <a:spcAft>
                          <a:spcPts val="0"/>
                        </a:spcAft>
                      </a:pPr>
                      <a:r>
                        <a:rPr lang="en-US" sz="2000">
                          <a:effectLst/>
                        </a:rPr>
                        <a:t>12</a:t>
                      </a:r>
                      <a:endParaRPr lang="en-US" sz="2000">
                        <a:effectLst/>
                        <a:latin typeface="Calibri"/>
                        <a:ea typeface="SimSun"/>
                        <a:cs typeface="Times New Roman"/>
                      </a:endParaRPr>
                    </a:p>
                  </a:txBody>
                  <a:tcPr marL="68580" marR="68580" marT="0" marB="0"/>
                </a:tc>
                <a:tc>
                  <a:txBody>
                    <a:bodyPr/>
                    <a:lstStyle/>
                    <a:p>
                      <a:pPr marL="0" marR="0" algn="ctr" rtl="0">
                        <a:lnSpc>
                          <a:spcPct val="115000"/>
                        </a:lnSpc>
                        <a:spcBef>
                          <a:spcPts val="300"/>
                        </a:spcBef>
                        <a:spcAft>
                          <a:spcPts val="300"/>
                        </a:spcAft>
                      </a:pPr>
                      <a:r>
                        <a:rPr lang="en-US" sz="2000" dirty="0">
                          <a:effectLst/>
                        </a:rPr>
                        <a:t>La </a:t>
                      </a:r>
                      <a:r>
                        <a:rPr lang="en-US" sz="2000" dirty="0" err="1">
                          <a:effectLst/>
                        </a:rPr>
                        <a:t>familia</a:t>
                      </a:r>
                      <a:r>
                        <a:rPr lang="en-US" sz="2000" dirty="0">
                          <a:effectLst/>
                        </a:rPr>
                        <a:t> de </a:t>
                      </a:r>
                      <a:r>
                        <a:rPr lang="en-US" sz="2000" dirty="0" err="1">
                          <a:effectLst/>
                        </a:rPr>
                        <a:t>Herodes</a:t>
                      </a:r>
                      <a:endParaRPr lang="en-US" sz="2000" dirty="0">
                        <a:effectLst/>
                        <a:latin typeface="Calibri"/>
                        <a:ea typeface="SimSun"/>
                        <a:cs typeface="Times New Roman"/>
                      </a:endParaRPr>
                    </a:p>
                  </a:txBody>
                  <a:tcPr marL="68580" marR="68580" marT="0" marB="0"/>
                </a:tc>
              </a:tr>
              <a:tr h="0">
                <a:tc>
                  <a:txBody>
                    <a:bodyPr/>
                    <a:lstStyle/>
                    <a:p>
                      <a:pPr marL="0" marR="0" algn="ctr" rtl="0">
                        <a:lnSpc>
                          <a:spcPct val="115000"/>
                        </a:lnSpc>
                        <a:spcBef>
                          <a:spcPts val="0"/>
                        </a:spcBef>
                        <a:spcAft>
                          <a:spcPts val="0"/>
                        </a:spcAft>
                      </a:pPr>
                      <a:r>
                        <a:rPr lang="en-US" sz="2000">
                          <a:effectLst/>
                        </a:rPr>
                        <a:t>13</a:t>
                      </a:r>
                      <a:endParaRPr lang="en-US" sz="2000">
                        <a:effectLst/>
                        <a:latin typeface="Calibri"/>
                        <a:ea typeface="SimSun"/>
                        <a:cs typeface="Times New Roman"/>
                      </a:endParaRPr>
                    </a:p>
                  </a:txBody>
                  <a:tcPr marL="68580" marR="68580" marT="0" marB="0"/>
                </a:tc>
                <a:tc>
                  <a:txBody>
                    <a:bodyPr/>
                    <a:lstStyle/>
                    <a:p>
                      <a:pPr marL="0" marR="0" algn="ctr" rtl="0">
                        <a:lnSpc>
                          <a:spcPct val="115000"/>
                        </a:lnSpc>
                        <a:spcBef>
                          <a:spcPts val="300"/>
                        </a:spcBef>
                        <a:spcAft>
                          <a:spcPts val="300"/>
                        </a:spcAft>
                      </a:pPr>
                      <a:r>
                        <a:rPr lang="en-US" sz="2000" dirty="0">
                          <a:effectLst/>
                        </a:rPr>
                        <a:t>La plenitud de los </a:t>
                      </a:r>
                      <a:r>
                        <a:rPr lang="en-US" sz="2000" dirty="0" err="1">
                          <a:effectLst/>
                        </a:rPr>
                        <a:t>tiempos</a:t>
                      </a:r>
                      <a:r>
                        <a:rPr lang="en-US" sz="2000" dirty="0">
                          <a:effectLst/>
                        </a:rPr>
                        <a:t> </a:t>
                      </a:r>
                      <a:r>
                        <a:rPr lang="en-US" sz="2000" dirty="0" smtClean="0">
                          <a:effectLst/>
                        </a:rPr>
                        <a:t>– Un </a:t>
                      </a:r>
                      <a:r>
                        <a:rPr lang="en-US" sz="2000" dirty="0" err="1" smtClean="0">
                          <a:effectLst/>
                        </a:rPr>
                        <a:t>repaso</a:t>
                      </a:r>
                      <a:endParaRPr lang="en-US" sz="2000" dirty="0">
                        <a:effectLst/>
                        <a:latin typeface="Calibri"/>
                        <a:ea typeface="SimSun"/>
                        <a:cs typeface="Times New Roman"/>
                      </a:endParaRPr>
                    </a:p>
                  </a:txBody>
                  <a:tcPr marL="68580" marR="68580" marT="0" marB="0"/>
                </a:tc>
              </a:tr>
            </a:tbl>
          </a:graphicData>
        </a:graphic>
      </p:graphicFrame>
      <p:sp>
        <p:nvSpPr>
          <p:cNvPr id="6" name="Down Arrow 5"/>
          <p:cNvSpPr/>
          <p:nvPr/>
        </p:nvSpPr>
        <p:spPr>
          <a:xfrm>
            <a:off x="8077200" y="1295400"/>
            <a:ext cx="685800" cy="320040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7" name="TextBox 6"/>
          <p:cNvSpPr txBox="1"/>
          <p:nvPr/>
        </p:nvSpPr>
        <p:spPr>
          <a:xfrm>
            <a:off x="8253227" y="1524000"/>
            <a:ext cx="336952" cy="2031325"/>
          </a:xfrm>
          <a:prstGeom prst="rect">
            <a:avLst/>
          </a:prstGeom>
          <a:noFill/>
        </p:spPr>
        <p:txBody>
          <a:bodyPr wrap="none" rtlCol="0">
            <a:spAutoFit/>
          </a:bodyPr>
          <a:lstStyle/>
          <a:p>
            <a:pPr algn="l" rtl="0"/>
            <a:r>
              <a:rPr lang="en-US" b="1" dirty="0" smtClean="0"/>
              <a:t>D</a:t>
            </a:r>
          </a:p>
          <a:p>
            <a:pPr algn="l" rtl="0"/>
            <a:r>
              <a:rPr lang="en-US" b="1" dirty="0" smtClean="0"/>
              <a:t>A</a:t>
            </a:r>
          </a:p>
          <a:p>
            <a:pPr algn="l" rtl="0"/>
            <a:r>
              <a:rPr lang="en-US" b="1" dirty="0"/>
              <a:t>N</a:t>
            </a:r>
            <a:endParaRPr lang="en-US" b="1" dirty="0" smtClean="0"/>
          </a:p>
          <a:p>
            <a:pPr algn="l" rtl="0"/>
            <a:r>
              <a:rPr lang="en-US" b="1" dirty="0" smtClean="0"/>
              <a:t>I</a:t>
            </a:r>
          </a:p>
          <a:p>
            <a:pPr algn="l" rtl="0"/>
            <a:r>
              <a:rPr lang="en-US" b="1" dirty="0" smtClean="0"/>
              <a:t>E</a:t>
            </a:r>
          </a:p>
          <a:p>
            <a:pPr algn="l" rtl="0"/>
            <a:r>
              <a:rPr lang="en-US" b="1" dirty="0" smtClean="0"/>
              <a:t>L</a:t>
            </a:r>
          </a:p>
          <a:p>
            <a:pPr algn="l" rtl="0"/>
            <a:endParaRPr lang="en-US" b="1" dirty="0" smtClean="0"/>
          </a:p>
        </p:txBody>
      </p:sp>
    </p:spTree>
    <p:extLst>
      <p:ext uri="{BB962C8B-B14F-4D97-AF65-F5344CB8AC3E}">
        <p14:creationId xmlns:p14="http://schemas.microsoft.com/office/powerpoint/2010/main" val="1378379132"/>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0943"/>
            <a:ext cx="9144000" cy="5196114"/>
          </a:xfrm>
          <a:prstGeom prst="rect">
            <a:avLst/>
          </a:prstGeom>
        </p:spPr>
      </p:pic>
      <p:sp>
        <p:nvSpPr>
          <p:cNvPr id="3" name="TextBox 2"/>
          <p:cNvSpPr txBox="1"/>
          <p:nvPr/>
        </p:nvSpPr>
        <p:spPr>
          <a:xfrm>
            <a:off x="5486400" y="2895600"/>
            <a:ext cx="990600" cy="338554"/>
          </a:xfrm>
          <a:prstGeom prst="rect">
            <a:avLst/>
          </a:prstGeom>
          <a:solidFill>
            <a:schemeClr val="bg1"/>
          </a:solidFill>
        </p:spPr>
        <p:txBody>
          <a:bodyPr wrap="square" rtlCol="0">
            <a:spAutoFit/>
          </a:bodyPr>
          <a:lstStyle/>
          <a:p>
            <a:pPr algn="ctr"/>
            <a:r>
              <a:rPr lang="es-ES" sz="1600" b="1" dirty="0"/>
              <a:t>PARTIA</a:t>
            </a:r>
            <a:endParaRPr lang="en-US" sz="1200" b="1" dirty="0"/>
          </a:p>
        </p:txBody>
      </p:sp>
      <p:sp>
        <p:nvSpPr>
          <p:cNvPr id="4" name="TextBox 3"/>
          <p:cNvSpPr txBox="1"/>
          <p:nvPr/>
        </p:nvSpPr>
        <p:spPr>
          <a:xfrm>
            <a:off x="2895600" y="3733800"/>
            <a:ext cx="2209800" cy="338554"/>
          </a:xfrm>
          <a:prstGeom prst="rect">
            <a:avLst/>
          </a:prstGeom>
          <a:solidFill>
            <a:schemeClr val="bg1"/>
          </a:solidFill>
        </p:spPr>
        <p:txBody>
          <a:bodyPr wrap="square" rtlCol="0">
            <a:spAutoFit/>
          </a:bodyPr>
          <a:lstStyle/>
          <a:p>
            <a:pPr algn="ctr"/>
            <a:r>
              <a:rPr lang="es-ES" sz="1600" b="1" dirty="0"/>
              <a:t>IMPERIO SELÉUCIDA</a:t>
            </a:r>
            <a:endParaRPr lang="en-US" sz="1200" b="1" dirty="0"/>
          </a:p>
        </p:txBody>
      </p:sp>
      <p:sp>
        <p:nvSpPr>
          <p:cNvPr id="5" name="TextBox 4"/>
          <p:cNvSpPr txBox="1"/>
          <p:nvPr/>
        </p:nvSpPr>
        <p:spPr>
          <a:xfrm>
            <a:off x="152400" y="2649380"/>
            <a:ext cx="1143000" cy="584775"/>
          </a:xfrm>
          <a:prstGeom prst="rect">
            <a:avLst/>
          </a:prstGeom>
          <a:solidFill>
            <a:schemeClr val="bg1"/>
          </a:solidFill>
        </p:spPr>
        <p:txBody>
          <a:bodyPr wrap="square" rtlCol="0">
            <a:spAutoFit/>
          </a:bodyPr>
          <a:lstStyle/>
          <a:p>
            <a:pPr algn="ctr"/>
            <a:r>
              <a:rPr lang="es-ES" sz="1600" b="1" dirty="0"/>
              <a:t>IMPERIO ROMANO</a:t>
            </a:r>
            <a:endParaRPr lang="en-US" sz="1200" b="1" dirty="0"/>
          </a:p>
        </p:txBody>
      </p:sp>
      <p:sp>
        <p:nvSpPr>
          <p:cNvPr id="6" name="TextBox 5"/>
          <p:cNvSpPr txBox="1"/>
          <p:nvPr/>
        </p:nvSpPr>
        <p:spPr>
          <a:xfrm>
            <a:off x="990600" y="4760203"/>
            <a:ext cx="1371600" cy="584775"/>
          </a:xfrm>
          <a:prstGeom prst="rect">
            <a:avLst/>
          </a:prstGeom>
          <a:solidFill>
            <a:schemeClr val="bg1"/>
          </a:solidFill>
        </p:spPr>
        <p:txBody>
          <a:bodyPr wrap="square" rtlCol="0">
            <a:spAutoFit/>
          </a:bodyPr>
          <a:lstStyle/>
          <a:p>
            <a:pPr algn="ctr"/>
            <a:r>
              <a:rPr lang="es-ES" sz="1600" b="1" dirty="0"/>
              <a:t>IMPERIO PTOLEMAICO</a:t>
            </a:r>
            <a:endParaRPr lang="en-US" sz="1200" b="1" dirty="0"/>
          </a:p>
        </p:txBody>
      </p:sp>
      <p:sp>
        <p:nvSpPr>
          <p:cNvPr id="7" name="TextBox 6"/>
          <p:cNvSpPr txBox="1"/>
          <p:nvPr/>
        </p:nvSpPr>
        <p:spPr>
          <a:xfrm>
            <a:off x="2514600" y="4648200"/>
            <a:ext cx="990600" cy="338554"/>
          </a:xfrm>
          <a:prstGeom prst="rect">
            <a:avLst/>
          </a:prstGeom>
          <a:solidFill>
            <a:schemeClr val="bg1"/>
          </a:solidFill>
        </p:spPr>
        <p:txBody>
          <a:bodyPr wrap="square" rtlCol="0">
            <a:spAutoFit/>
          </a:bodyPr>
          <a:lstStyle/>
          <a:p>
            <a:pPr algn="ctr"/>
            <a:r>
              <a:rPr lang="es-ES" sz="1600" b="1" dirty="0"/>
              <a:t>NABATEA</a:t>
            </a:r>
            <a:endParaRPr lang="en-US" sz="1200" b="1" dirty="0"/>
          </a:p>
        </p:txBody>
      </p:sp>
      <p:sp>
        <p:nvSpPr>
          <p:cNvPr id="8" name="TextBox 7"/>
          <p:cNvSpPr txBox="1"/>
          <p:nvPr/>
        </p:nvSpPr>
        <p:spPr>
          <a:xfrm>
            <a:off x="609600" y="931968"/>
            <a:ext cx="2122004" cy="1354217"/>
          </a:xfrm>
          <a:prstGeom prst="rect">
            <a:avLst/>
          </a:prstGeom>
          <a:solidFill>
            <a:schemeClr val="bg1"/>
          </a:solidFill>
        </p:spPr>
        <p:txBody>
          <a:bodyPr wrap="square" rtlCol="0">
            <a:spAutoFit/>
          </a:bodyPr>
          <a:lstStyle/>
          <a:p>
            <a:pPr>
              <a:spcAft>
                <a:spcPts val="600"/>
              </a:spcAft>
            </a:pPr>
            <a:r>
              <a:rPr lang="es-ES" sz="1200" dirty="0"/>
              <a:t>Territorio </a:t>
            </a:r>
            <a:r>
              <a:rPr lang="es-ES" sz="1200" dirty="0" err="1"/>
              <a:t>seléucida</a:t>
            </a:r>
            <a:r>
              <a:rPr lang="es-ES" sz="1200" dirty="0"/>
              <a:t> perdido a los partos antes del 170aC</a:t>
            </a:r>
          </a:p>
          <a:p>
            <a:pPr>
              <a:spcAft>
                <a:spcPts val="600"/>
              </a:spcAft>
            </a:pPr>
            <a:r>
              <a:rPr lang="es-ES" sz="1200" dirty="0"/>
              <a:t>Territorio </a:t>
            </a:r>
            <a:r>
              <a:rPr lang="es-ES" sz="1200" dirty="0" err="1"/>
              <a:t>seléucida</a:t>
            </a:r>
            <a:r>
              <a:rPr lang="es-ES" sz="1200" dirty="0"/>
              <a:t> perdido a los partos antes del 155aC</a:t>
            </a:r>
          </a:p>
          <a:p>
            <a:pPr>
              <a:spcAft>
                <a:spcPts val="600"/>
              </a:spcAft>
            </a:pPr>
            <a:r>
              <a:rPr lang="es-ES" sz="1200" dirty="0"/>
              <a:t>Territorio </a:t>
            </a:r>
            <a:r>
              <a:rPr lang="es-ES" sz="1200" dirty="0" err="1"/>
              <a:t>seléucida</a:t>
            </a:r>
            <a:r>
              <a:rPr lang="es-ES" sz="1200" dirty="0"/>
              <a:t> perdido a los partos antes del 140aC</a:t>
            </a:r>
            <a:endParaRPr lang="en-US" sz="1050" dirty="0"/>
          </a:p>
        </p:txBody>
      </p:sp>
    </p:spTree>
    <p:extLst>
      <p:ext uri="{BB962C8B-B14F-4D97-AF65-F5344CB8AC3E}">
        <p14:creationId xmlns:p14="http://schemas.microsoft.com/office/powerpoint/2010/main" val="114782726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19370"/>
            <a:ext cx="9144000" cy="5019261"/>
          </a:xfrm>
          <a:prstGeom prst="rect">
            <a:avLst/>
          </a:prstGeom>
        </p:spPr>
      </p:pic>
      <p:sp>
        <p:nvSpPr>
          <p:cNvPr id="4" name="TextBox 3"/>
          <p:cNvSpPr txBox="1"/>
          <p:nvPr/>
        </p:nvSpPr>
        <p:spPr>
          <a:xfrm>
            <a:off x="533400" y="4343400"/>
            <a:ext cx="1219200" cy="1569660"/>
          </a:xfrm>
          <a:prstGeom prst="rect">
            <a:avLst/>
          </a:prstGeom>
          <a:solidFill>
            <a:schemeClr val="bg1"/>
          </a:solidFill>
        </p:spPr>
        <p:txBody>
          <a:bodyPr wrap="square" rtlCol="0">
            <a:spAutoFit/>
          </a:bodyPr>
          <a:lstStyle/>
          <a:p>
            <a:pPr algn="ctr">
              <a:spcAft>
                <a:spcPts val="600"/>
              </a:spcAft>
            </a:pPr>
            <a:r>
              <a:rPr lang="es-ES" sz="1600" b="1" i="1" dirty="0"/>
              <a:t>LA DIVISION DEL IMPERIO DE ALEJANDRO ALREDEDOR DE 275 </a:t>
            </a:r>
            <a:r>
              <a:rPr lang="es-ES" sz="1600" b="1" i="1" dirty="0" err="1"/>
              <a:t>aC</a:t>
            </a:r>
            <a:endParaRPr lang="en-US" sz="1200" b="1" i="1" dirty="0"/>
          </a:p>
        </p:txBody>
      </p:sp>
    </p:spTree>
    <p:extLst>
      <p:ext uri="{BB962C8B-B14F-4D97-AF65-F5344CB8AC3E}">
        <p14:creationId xmlns:p14="http://schemas.microsoft.com/office/powerpoint/2010/main" val="2294083589"/>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en-US" b="1" dirty="0" smtClean="0"/>
              <a:t>La </a:t>
            </a:r>
            <a:r>
              <a:rPr lang="en-US" b="1" dirty="0" err="1" smtClean="0"/>
              <a:t>septuaginta</a:t>
            </a:r>
            <a:endParaRPr lang="en-US" dirty="0"/>
          </a:p>
        </p:txBody>
      </p:sp>
      <p:sp>
        <p:nvSpPr>
          <p:cNvPr id="3" name="Content Placeholder 2"/>
          <p:cNvSpPr>
            <a:spLocks noGrp="1"/>
          </p:cNvSpPr>
          <p:nvPr>
            <p:ph idx="1"/>
          </p:nvPr>
        </p:nvSpPr>
        <p:spPr/>
        <p:txBody>
          <a:bodyPr>
            <a:normAutofit/>
          </a:bodyPr>
          <a:lstStyle/>
          <a:p>
            <a:pPr algn="l" rtl="0"/>
            <a:r>
              <a:rPr lang="en-US" dirty="0" smtClean="0"/>
              <a:t>~ 280 </a:t>
            </a:r>
            <a:r>
              <a:rPr lang="en-US" dirty="0" err="1" smtClean="0"/>
              <a:t>aC</a:t>
            </a:r>
            <a:r>
              <a:rPr lang="en-US" dirty="0" smtClean="0"/>
              <a:t> </a:t>
            </a:r>
            <a:r>
              <a:rPr lang="en-US" dirty="0" err="1" smtClean="0"/>
              <a:t>Ptolomeo</a:t>
            </a:r>
            <a:r>
              <a:rPr lang="en-US" dirty="0" smtClean="0"/>
              <a:t> II </a:t>
            </a:r>
            <a:r>
              <a:rPr lang="en-US" dirty="0" err="1" smtClean="0"/>
              <a:t>Filadelfo</a:t>
            </a:r>
            <a:r>
              <a:rPr lang="en-US" dirty="0" smtClean="0"/>
              <a:t> </a:t>
            </a:r>
            <a:r>
              <a:rPr lang="en-US" dirty="0" err="1" smtClean="0"/>
              <a:t>hizo</a:t>
            </a:r>
            <a:r>
              <a:rPr lang="en-US" dirty="0" smtClean="0"/>
              <a:t> que la </a:t>
            </a:r>
            <a:r>
              <a:rPr lang="en-US" dirty="0" err="1" smtClean="0"/>
              <a:t>Biblia</a:t>
            </a:r>
            <a:r>
              <a:rPr lang="en-US" dirty="0" smtClean="0"/>
              <a:t> </a:t>
            </a:r>
            <a:r>
              <a:rPr lang="en-US" dirty="0" err="1" smtClean="0"/>
              <a:t>hebrea</a:t>
            </a:r>
            <a:r>
              <a:rPr lang="en-US" dirty="0" smtClean="0"/>
              <a:t> </a:t>
            </a:r>
            <a:r>
              <a:rPr lang="en-US" dirty="0" err="1" smtClean="0"/>
              <a:t>fuera</a:t>
            </a:r>
            <a:r>
              <a:rPr lang="en-US" dirty="0" smtClean="0"/>
              <a:t> </a:t>
            </a:r>
            <a:r>
              <a:rPr lang="en-US" dirty="0" err="1"/>
              <a:t>traducida</a:t>
            </a:r>
            <a:r>
              <a:rPr lang="en-US" dirty="0"/>
              <a:t> </a:t>
            </a:r>
            <a:r>
              <a:rPr lang="en-US" dirty="0" smtClean="0"/>
              <a:t>a </a:t>
            </a:r>
            <a:r>
              <a:rPr lang="en-US" dirty="0" err="1" smtClean="0"/>
              <a:t>griego</a:t>
            </a:r>
            <a:endParaRPr lang="en-US" dirty="0" smtClean="0"/>
          </a:p>
          <a:p>
            <a:pPr algn="l" rtl="0"/>
            <a:r>
              <a:rPr lang="en-US" dirty="0" smtClean="0"/>
              <a:t>La gran mayoría de las citas del Nuevo Testamento del Antiguo Testamento provienen de la Septuaginta</a:t>
            </a:r>
          </a:p>
          <a:p>
            <a:pPr lvl="1" algn="l" rtl="0"/>
            <a:r>
              <a:rPr lang="en-US" dirty="0" smtClean="0"/>
              <a:t>Una fuente dice que solo 33 </a:t>
            </a:r>
            <a:r>
              <a:rPr lang="en-US" dirty="0" err="1" smtClean="0"/>
              <a:t>lugares</a:t>
            </a:r>
            <a:endParaRPr lang="en-US" dirty="0" smtClean="0"/>
          </a:p>
          <a:p>
            <a:pPr marL="457200" lvl="1" indent="0">
              <a:buNone/>
            </a:pPr>
            <a:r>
              <a:rPr lang="en-US" dirty="0" smtClean="0"/>
              <a:t> </a:t>
            </a:r>
            <a:r>
              <a:rPr lang="en-US" dirty="0" err="1" smtClean="0"/>
              <a:t>vienen</a:t>
            </a:r>
            <a:r>
              <a:rPr lang="en-US" dirty="0" smtClean="0"/>
              <a:t> del </a:t>
            </a:r>
            <a:r>
              <a:rPr lang="en-US" dirty="0" err="1" smtClean="0"/>
              <a:t>texto</a:t>
            </a:r>
            <a:r>
              <a:rPr lang="en-US" dirty="0" smtClean="0"/>
              <a:t> </a:t>
            </a:r>
            <a:r>
              <a:rPr lang="en-US" dirty="0" err="1" smtClean="0"/>
              <a:t>masorético</a:t>
            </a:r>
            <a:endParaRPr lang="en-US" dirty="0" smtClean="0"/>
          </a:p>
          <a:p>
            <a:pPr lvl="1" algn="l" rtl="0"/>
            <a:r>
              <a:rPr lang="en-US" dirty="0" err="1" smtClean="0"/>
              <a:t>Otros</a:t>
            </a:r>
            <a:r>
              <a:rPr lang="en-US" dirty="0" smtClean="0"/>
              <a:t> 307 lugares de la Septuaginta</a:t>
            </a:r>
            <a:endParaRPr lang="en-US" dirty="0"/>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6038" y="3886200"/>
            <a:ext cx="2704258" cy="2276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9241" y="2181352"/>
            <a:ext cx="1446747"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882353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en-US" b="1" dirty="0" smtClean="0"/>
              <a:t>La </a:t>
            </a:r>
            <a:r>
              <a:rPr lang="en-US" b="1" dirty="0" err="1" smtClean="0"/>
              <a:t>motivación</a:t>
            </a:r>
            <a:r>
              <a:rPr lang="en-US" b="1" dirty="0" smtClean="0"/>
              <a:t> </a:t>
            </a:r>
            <a:r>
              <a:rPr lang="en-US" b="1" dirty="0"/>
              <a:t>para la </a:t>
            </a:r>
            <a:r>
              <a:rPr lang="en-US" b="1" dirty="0" err="1" smtClean="0"/>
              <a:t>traducción</a:t>
            </a:r>
            <a:endParaRPr lang="en-US" dirty="0"/>
          </a:p>
        </p:txBody>
      </p:sp>
      <p:sp>
        <p:nvSpPr>
          <p:cNvPr id="3" name="Content Placeholder 2"/>
          <p:cNvSpPr>
            <a:spLocks noGrp="1"/>
          </p:cNvSpPr>
          <p:nvPr>
            <p:ph idx="1"/>
          </p:nvPr>
        </p:nvSpPr>
        <p:spPr/>
        <p:txBody>
          <a:bodyPr>
            <a:normAutofit fontScale="77500" lnSpcReduction="20000"/>
          </a:bodyPr>
          <a:lstStyle/>
          <a:p>
            <a:pPr marL="344488" indent="-344488">
              <a:buNone/>
            </a:pPr>
            <a:r>
              <a:rPr lang="en-US" dirty="0" smtClean="0"/>
              <a:t>(1) Una </a:t>
            </a:r>
            <a:r>
              <a:rPr lang="en-US" dirty="0" err="1" smtClean="0"/>
              <a:t>generación</a:t>
            </a:r>
            <a:r>
              <a:rPr lang="en-US" dirty="0" smtClean="0"/>
              <a:t> </a:t>
            </a:r>
            <a:r>
              <a:rPr lang="en-US" dirty="0"/>
              <a:t>de judíos de habla griega en el período helenístico que comenzó con la conquista de Alejandro Magno (</a:t>
            </a:r>
            <a:r>
              <a:rPr lang="en-US" dirty="0" smtClean="0"/>
              <a:t>333-323 </a:t>
            </a:r>
            <a:r>
              <a:rPr lang="en-US" dirty="0" err="1" smtClean="0"/>
              <a:t>aC</a:t>
            </a:r>
            <a:r>
              <a:rPr lang="en-US" dirty="0" smtClean="0"/>
              <a:t>) </a:t>
            </a:r>
            <a:r>
              <a:rPr lang="en-US" dirty="0" err="1" smtClean="0"/>
              <a:t>necesitaba</a:t>
            </a:r>
            <a:r>
              <a:rPr lang="en-US" dirty="0" smtClean="0"/>
              <a:t> las </a:t>
            </a:r>
            <a:r>
              <a:rPr lang="en-US" dirty="0" err="1" smtClean="0"/>
              <a:t>escrituras</a:t>
            </a:r>
            <a:r>
              <a:rPr lang="en-US" dirty="0" smtClean="0"/>
              <a:t> </a:t>
            </a:r>
            <a:r>
              <a:rPr lang="en-US" dirty="0" err="1" smtClean="0"/>
              <a:t>en</a:t>
            </a:r>
            <a:r>
              <a:rPr lang="en-US" dirty="0" smtClean="0"/>
              <a:t> </a:t>
            </a:r>
            <a:r>
              <a:rPr lang="en-US" dirty="0" err="1" smtClean="0"/>
              <a:t>griego</a:t>
            </a:r>
            <a:r>
              <a:rPr lang="en-US" dirty="0" smtClean="0"/>
              <a:t>.</a:t>
            </a:r>
          </a:p>
          <a:p>
            <a:pPr marL="344488" indent="-344488">
              <a:buNone/>
            </a:pPr>
            <a:r>
              <a:rPr lang="en-US" dirty="0" smtClean="0"/>
              <a:t>(2) Para la educación de sus jóvenes.</a:t>
            </a:r>
          </a:p>
          <a:p>
            <a:pPr marL="344488" indent="-344488">
              <a:buNone/>
            </a:pPr>
            <a:r>
              <a:rPr lang="en-US" dirty="0" smtClean="0"/>
              <a:t>(</a:t>
            </a:r>
            <a:r>
              <a:rPr lang="en-US" dirty="0"/>
              <a:t>3) La </a:t>
            </a:r>
            <a:r>
              <a:rPr lang="en-US" dirty="0" err="1"/>
              <a:t>traducción</a:t>
            </a:r>
            <a:r>
              <a:rPr lang="en-US" dirty="0"/>
              <a:t> </a:t>
            </a:r>
            <a:r>
              <a:rPr lang="en-US" dirty="0" smtClean="0"/>
              <a:t>era </a:t>
            </a:r>
            <a:r>
              <a:rPr lang="en-US" dirty="0" err="1" smtClean="0"/>
              <a:t>necesario</a:t>
            </a:r>
            <a:r>
              <a:rPr lang="en-US" dirty="0" smtClean="0"/>
              <a:t> </a:t>
            </a:r>
            <a:r>
              <a:rPr lang="en-US" dirty="0"/>
              <a:t>como un </a:t>
            </a:r>
            <a:r>
              <a:rPr lang="en-US" dirty="0" err="1"/>
              <a:t>documento</a:t>
            </a:r>
            <a:r>
              <a:rPr lang="en-US" dirty="0"/>
              <a:t> </a:t>
            </a:r>
            <a:r>
              <a:rPr lang="en-US" dirty="0" smtClean="0"/>
              <a:t>legal</a:t>
            </a:r>
          </a:p>
          <a:p>
            <a:pPr marL="344488" indent="-344488">
              <a:buNone/>
            </a:pPr>
            <a:r>
              <a:rPr lang="en-US" dirty="0" smtClean="0"/>
              <a:t>(</a:t>
            </a:r>
            <a:r>
              <a:rPr lang="en-US" dirty="0"/>
              <a:t>4) como patrimonio cultural para la biblioteca real que se </a:t>
            </a:r>
            <a:r>
              <a:rPr lang="en-US" dirty="0" err="1"/>
              <a:t>está</a:t>
            </a:r>
            <a:r>
              <a:rPr lang="en-US" dirty="0"/>
              <a:t> </a:t>
            </a:r>
            <a:r>
              <a:rPr lang="en-US" dirty="0" err="1" smtClean="0"/>
              <a:t>constuyendo</a:t>
            </a:r>
            <a:r>
              <a:rPr lang="en-US" dirty="0" smtClean="0"/>
              <a:t> </a:t>
            </a:r>
            <a:r>
              <a:rPr lang="en-US" dirty="0"/>
              <a:t>en Alejandría.</a:t>
            </a:r>
            <a:endParaRPr lang="en-US" dirty="0" smtClean="0"/>
          </a:p>
          <a:p>
            <a:pPr marL="344488" indent="-344488">
              <a:buNone/>
            </a:pPr>
            <a:r>
              <a:rPr lang="en-US" dirty="0" smtClean="0"/>
              <a:t>(</a:t>
            </a:r>
            <a:r>
              <a:rPr lang="en-US" dirty="0"/>
              <a:t>5) La nueva edición de Aristarco de Homero hacia el </a:t>
            </a:r>
            <a:r>
              <a:rPr lang="en-US" dirty="0" err="1"/>
              <a:t>año</a:t>
            </a:r>
            <a:r>
              <a:rPr lang="en-US" dirty="0"/>
              <a:t> </a:t>
            </a:r>
            <a:r>
              <a:rPr lang="en-US" dirty="0" smtClean="0"/>
              <a:t>150 antes </a:t>
            </a:r>
            <a:r>
              <a:rPr lang="en-US" dirty="0"/>
              <a:t>de </a:t>
            </a:r>
            <a:r>
              <a:rPr lang="en-US" dirty="0" smtClean="0"/>
              <a:t>Cristo </a:t>
            </a:r>
            <a:r>
              <a:rPr lang="en-US" dirty="0" err="1" smtClean="0"/>
              <a:t>empleó</a:t>
            </a:r>
            <a:r>
              <a:rPr lang="en-US" dirty="0" smtClean="0"/>
              <a:t> </a:t>
            </a:r>
            <a:r>
              <a:rPr lang="en-US" dirty="0"/>
              <a:t>la crítica textual para producir un texto autorizado, y esto sirvió como incentivo y modelo para producir un texto autorizado de la Biblia para </a:t>
            </a:r>
            <a:r>
              <a:rPr lang="en-US" dirty="0" err="1"/>
              <a:t>los</a:t>
            </a:r>
            <a:r>
              <a:rPr lang="en-US" dirty="0"/>
              <a:t> </a:t>
            </a:r>
            <a:r>
              <a:rPr lang="en-US" dirty="0" err="1" smtClean="0"/>
              <a:t>judíos</a:t>
            </a:r>
            <a:r>
              <a:rPr lang="en-US" dirty="0" smtClean="0"/>
              <a:t> </a:t>
            </a:r>
            <a:r>
              <a:rPr lang="en-US" dirty="0" err="1" smtClean="0"/>
              <a:t>alejandrinos</a:t>
            </a:r>
            <a:r>
              <a:rPr lang="en-US" dirty="0" smtClean="0"/>
              <a:t> (fecha posterior al 280 a.C.)</a:t>
            </a:r>
            <a:endParaRPr lang="en-US" dirty="0"/>
          </a:p>
          <a:p>
            <a:pPr marL="457200" lvl="1" indent="0">
              <a:buNone/>
            </a:pPr>
            <a:r>
              <a:rPr lang="en-US" dirty="0"/>
              <a:t> </a:t>
            </a:r>
          </a:p>
        </p:txBody>
      </p:sp>
    </p:spTree>
    <p:extLst>
      <p:ext uri="{BB962C8B-B14F-4D97-AF65-F5344CB8AC3E}">
        <p14:creationId xmlns:p14="http://schemas.microsoft.com/office/powerpoint/2010/main" val="378967025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nvPr>
        </p:nvGraphicFramePr>
        <p:xfrm>
          <a:off x="304800" y="990600"/>
          <a:ext cx="8534400" cy="4713478"/>
        </p:xfrm>
        <a:graphic>
          <a:graphicData uri="http://schemas.openxmlformats.org/drawingml/2006/table">
            <a:tbl>
              <a:tblPr firstRow="1" firstCol="1" bandRow="1"/>
              <a:tblGrid>
                <a:gridCol w="2844800"/>
                <a:gridCol w="2844800"/>
                <a:gridCol w="2844800"/>
              </a:tblGrid>
              <a:tr h="0">
                <a:tc>
                  <a:txBody>
                    <a:bodyPr/>
                    <a:lstStyle/>
                    <a:p>
                      <a:pPr marL="0" marR="0" algn="l" rtl="0">
                        <a:lnSpc>
                          <a:spcPct val="115000"/>
                        </a:lnSpc>
                        <a:spcBef>
                          <a:spcPts val="0"/>
                        </a:spcBef>
                        <a:spcAft>
                          <a:spcPts val="0"/>
                        </a:spcAft>
                      </a:pPr>
                      <a:r>
                        <a:rPr lang="en-US" sz="1800" b="1" dirty="0">
                          <a:effectLst/>
                          <a:latin typeface="Arial"/>
                          <a:ea typeface="SimSun"/>
                          <a:cs typeface="Times New Roman"/>
                        </a:rPr>
                        <a:t>Nuevo Testamento (</a:t>
                      </a:r>
                      <a:r>
                        <a:rPr lang="en-US" sz="1800" b="1" dirty="0" smtClean="0">
                          <a:effectLst/>
                          <a:latin typeface="Arial"/>
                          <a:ea typeface="SimSun"/>
                          <a:cs typeface="Times New Roman"/>
                        </a:rPr>
                        <a:t>NBLA)</a:t>
                      </a:r>
                      <a:endParaRPr lang="en-US" sz="1800" dirty="0">
                        <a:effectLst/>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rtl="0">
                        <a:lnSpc>
                          <a:spcPct val="115000"/>
                        </a:lnSpc>
                        <a:spcBef>
                          <a:spcPts val="0"/>
                        </a:spcBef>
                        <a:spcAft>
                          <a:spcPts val="0"/>
                        </a:spcAft>
                      </a:pPr>
                      <a:r>
                        <a:rPr lang="en-US" sz="1800" b="1" dirty="0">
                          <a:solidFill>
                            <a:srgbClr val="000000"/>
                          </a:solidFill>
                          <a:effectLst/>
                          <a:latin typeface="Arial"/>
                          <a:ea typeface="SimSun"/>
                          <a:cs typeface="Times New Roman"/>
                        </a:rPr>
                        <a:t>LXX (Brent)</a:t>
                      </a:r>
                      <a:endParaRPr lang="en-US" sz="1800" dirty="0">
                        <a:effectLst/>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rtl="0">
                        <a:lnSpc>
                          <a:spcPct val="115000"/>
                        </a:lnSpc>
                        <a:spcBef>
                          <a:spcPts val="0"/>
                        </a:spcBef>
                        <a:spcAft>
                          <a:spcPts val="0"/>
                        </a:spcAft>
                      </a:pPr>
                      <a:r>
                        <a:rPr lang="en-US" sz="1800" b="1" dirty="0" err="1" smtClean="0">
                          <a:effectLst/>
                          <a:latin typeface="Arial"/>
                          <a:ea typeface="SimSun"/>
                          <a:cs typeface="Times New Roman"/>
                        </a:rPr>
                        <a:t>Masorético</a:t>
                      </a:r>
                      <a:r>
                        <a:rPr lang="en-US" sz="1800" b="1" baseline="0" dirty="0" smtClean="0">
                          <a:effectLst/>
                          <a:latin typeface="Arial"/>
                          <a:ea typeface="SimSun"/>
                          <a:cs typeface="Times New Roman"/>
                        </a:rPr>
                        <a:t> </a:t>
                      </a:r>
                      <a:r>
                        <a:rPr lang="en-US" sz="1800" b="1" dirty="0" smtClean="0">
                          <a:effectLst/>
                          <a:latin typeface="Arial"/>
                          <a:ea typeface="SimSun"/>
                          <a:cs typeface="Times New Roman"/>
                        </a:rPr>
                        <a:t>(</a:t>
                      </a:r>
                      <a:r>
                        <a:rPr lang="en-US" sz="1800" b="1" dirty="0" err="1" smtClean="0">
                          <a:effectLst/>
                          <a:latin typeface="Arial"/>
                          <a:ea typeface="SimSun"/>
                          <a:cs typeface="Times New Roman"/>
                        </a:rPr>
                        <a:t>Nuestro</a:t>
                      </a:r>
                      <a:r>
                        <a:rPr lang="en-US" sz="1800" b="1" dirty="0" smtClean="0">
                          <a:effectLst/>
                          <a:latin typeface="Arial"/>
                          <a:ea typeface="SimSun"/>
                          <a:cs typeface="Times New Roman"/>
                        </a:rPr>
                        <a:t> </a:t>
                      </a:r>
                      <a:r>
                        <a:rPr lang="en-US" sz="1800" b="1" dirty="0" err="1" smtClean="0">
                          <a:effectLst/>
                          <a:latin typeface="Arial"/>
                          <a:ea typeface="SimSun"/>
                          <a:cs typeface="Times New Roman"/>
                        </a:rPr>
                        <a:t>Antiguo</a:t>
                      </a:r>
                      <a:r>
                        <a:rPr lang="en-US" sz="1800" b="1" dirty="0" smtClean="0">
                          <a:effectLst/>
                          <a:latin typeface="Arial"/>
                          <a:ea typeface="SimSun"/>
                          <a:cs typeface="Times New Roman"/>
                        </a:rPr>
                        <a:t> </a:t>
                      </a:r>
                      <a:r>
                        <a:rPr lang="en-US" sz="1800" b="1" dirty="0">
                          <a:effectLst/>
                          <a:latin typeface="Arial"/>
                          <a:ea typeface="SimSun"/>
                          <a:cs typeface="Times New Roman"/>
                        </a:rPr>
                        <a:t>Testamento)</a:t>
                      </a:r>
                      <a:endParaRPr lang="en-US" sz="1800" dirty="0">
                        <a:effectLst/>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just">
                        <a:lnSpc>
                          <a:spcPct val="115000"/>
                        </a:lnSpc>
                        <a:spcBef>
                          <a:spcPts val="0"/>
                        </a:spcBef>
                        <a:spcAft>
                          <a:spcPts val="0"/>
                        </a:spcAft>
                      </a:pPr>
                      <a:r>
                        <a:rPr lang="es-ES" sz="1800" dirty="0">
                          <a:effectLst/>
                          <a:latin typeface="Calibri" panose="020F0502020204030204" pitchFamily="34" charset="0"/>
                          <a:ea typeface="SimSun" panose="02010600030101010101" pitchFamily="2" charset="-122"/>
                          <a:cs typeface="Times New Roman" panose="02020603050405020304" pitchFamily="18" charset="0"/>
                        </a:rPr>
                        <a:t>6 Jesús les respondió: «Bien profetizó Isaías de ustedes, hipócritas, como está escrito: </a:t>
                      </a:r>
                      <a:endParaRPr lang="es-ES" sz="1800" dirty="0" smtClean="0">
                        <a:effectLst/>
                        <a:latin typeface="Calibri" panose="020F0502020204030204" pitchFamily="34" charset="0"/>
                        <a:ea typeface="SimSun" panose="02010600030101010101" pitchFamily="2" charset="-122"/>
                        <a:cs typeface="Times New Roman" panose="02020603050405020304" pitchFamily="18" charset="0"/>
                      </a:endParaRPr>
                    </a:p>
                    <a:p>
                      <a:pPr marL="0" marR="0" algn="just">
                        <a:lnSpc>
                          <a:spcPct val="115000"/>
                        </a:lnSpc>
                        <a:spcBef>
                          <a:spcPts val="0"/>
                        </a:spcBef>
                        <a:spcAft>
                          <a:spcPts val="0"/>
                        </a:spcAft>
                      </a:pPr>
                      <a:endParaRPr lang="es-ES" sz="1800" dirty="0" smtClean="0">
                        <a:effectLst/>
                        <a:latin typeface="Calibri" panose="020F0502020204030204" pitchFamily="34" charset="0"/>
                        <a:ea typeface="SimSun" panose="02010600030101010101" pitchFamily="2" charset="-122"/>
                        <a:cs typeface="Times New Roman" panose="02020603050405020304" pitchFamily="18" charset="0"/>
                      </a:endParaRPr>
                    </a:p>
                    <a:p>
                      <a:pPr marL="0" marR="0" algn="just">
                        <a:lnSpc>
                          <a:spcPct val="115000"/>
                        </a:lnSpc>
                        <a:spcBef>
                          <a:spcPts val="0"/>
                        </a:spcBef>
                        <a:spcAft>
                          <a:spcPts val="0"/>
                        </a:spcAft>
                      </a:pPr>
                      <a:r>
                        <a:rPr lang="es-ES" sz="1800" b="1" i="1" dirty="0" smtClean="0">
                          <a:effectLst/>
                          <a:latin typeface="Calibri" panose="020F0502020204030204" pitchFamily="34" charset="0"/>
                          <a:ea typeface="SimSun" panose="02010600030101010101" pitchFamily="2" charset="-122"/>
                          <a:cs typeface="Times New Roman" panose="02020603050405020304" pitchFamily="18" charset="0"/>
                        </a:rPr>
                        <a:t>“</a:t>
                      </a:r>
                      <a:r>
                        <a:rPr lang="es-ES" sz="1800" b="1" i="1" dirty="0">
                          <a:effectLst/>
                          <a:latin typeface="Calibri" panose="020F0502020204030204" pitchFamily="34" charset="0"/>
                          <a:ea typeface="SimSun" panose="02010600030101010101" pitchFamily="2" charset="-122"/>
                          <a:cs typeface="Times New Roman" panose="02020603050405020304" pitchFamily="18" charset="0"/>
                        </a:rPr>
                        <a:t>ESTE PUEBLO CON LOS LABIOS ME HONRA, PERO SU CORAZÓN ESTÁ MUY LEJOS DE MÍ. MAS EN VANO ME RINDEN CULTO, ENSEÑANDO COMO DOCTRINAS PRECEPTOS DE HOMBRES”».</a:t>
                      </a:r>
                      <a:endParaRPr lang="en-US" sz="3200" b="1" i="1"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s-ES" sz="2000" dirty="0">
                          <a:effectLst/>
                          <a:latin typeface="Calibri" panose="020F0502020204030204" pitchFamily="34" charset="0"/>
                          <a:ea typeface="SimSun" panose="02010600030101010101" pitchFamily="2" charset="-122"/>
                          <a:cs typeface="Times New Roman" panose="02020603050405020304" pitchFamily="18" charset="0"/>
                        </a:rPr>
                        <a:t>Isaías 29:13 Y ha dicho Jehová: Este pueblo se acerca a mí con la boca, y </a:t>
                      </a:r>
                      <a:endParaRPr lang="es-ES" sz="2000" dirty="0" smtClean="0">
                        <a:effectLst/>
                        <a:latin typeface="Calibri" panose="020F0502020204030204" pitchFamily="34" charset="0"/>
                        <a:ea typeface="SimSun" panose="02010600030101010101" pitchFamily="2" charset="-122"/>
                        <a:cs typeface="Times New Roman" panose="02020603050405020304" pitchFamily="18" charset="0"/>
                      </a:endParaRPr>
                    </a:p>
                    <a:p>
                      <a:pPr marL="0" marR="0">
                        <a:lnSpc>
                          <a:spcPct val="115000"/>
                        </a:lnSpc>
                        <a:spcBef>
                          <a:spcPts val="0"/>
                        </a:spcBef>
                        <a:spcAft>
                          <a:spcPts val="0"/>
                        </a:spcAft>
                      </a:pPr>
                      <a:endParaRPr lang="es-ES" sz="2000" dirty="0" smtClean="0">
                        <a:effectLst/>
                        <a:latin typeface="Calibri" panose="020F0502020204030204" pitchFamily="34" charset="0"/>
                        <a:ea typeface="SimSun" panose="02010600030101010101" pitchFamily="2" charset="-122"/>
                        <a:cs typeface="Times New Roman" panose="02020603050405020304" pitchFamily="18" charset="0"/>
                      </a:endParaRPr>
                    </a:p>
                    <a:p>
                      <a:pPr marL="0" marR="0">
                        <a:lnSpc>
                          <a:spcPct val="115000"/>
                        </a:lnSpc>
                        <a:spcBef>
                          <a:spcPts val="0"/>
                        </a:spcBef>
                        <a:spcAft>
                          <a:spcPts val="0"/>
                        </a:spcAft>
                      </a:pPr>
                      <a:r>
                        <a:rPr lang="es-ES" sz="2000" b="1" i="1" dirty="0" smtClean="0">
                          <a:effectLst/>
                          <a:latin typeface="Calibri" panose="020F0502020204030204" pitchFamily="34" charset="0"/>
                          <a:ea typeface="SimSun" panose="02010600030101010101" pitchFamily="2" charset="-122"/>
                          <a:cs typeface="Times New Roman" panose="02020603050405020304" pitchFamily="18" charset="0"/>
                        </a:rPr>
                        <a:t>con </a:t>
                      </a:r>
                      <a:r>
                        <a:rPr lang="es-ES" sz="2000" b="1" i="1" dirty="0">
                          <a:effectLst/>
                          <a:latin typeface="Calibri" panose="020F0502020204030204" pitchFamily="34" charset="0"/>
                          <a:ea typeface="SimSun" panose="02010600030101010101" pitchFamily="2" charset="-122"/>
                          <a:cs typeface="Times New Roman" panose="02020603050405020304" pitchFamily="18" charset="0"/>
                        </a:rPr>
                        <a:t>los labios me honra, pero su corazón está lejos de mí; mas en vano me honran, enseñando los mandamientos y las doctrinas de hombres.</a:t>
                      </a:r>
                      <a:endParaRPr lang="en-US" sz="3200" b="1" i="1"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s-ES" sz="2000" dirty="0">
                          <a:effectLst/>
                          <a:latin typeface="Calibri" panose="020F0502020204030204" pitchFamily="34" charset="0"/>
                          <a:ea typeface="SimSun" panose="02010600030101010101" pitchFamily="2" charset="-122"/>
                          <a:cs typeface="Times New Roman" panose="02020603050405020304" pitchFamily="18" charset="0"/>
                        </a:rPr>
                        <a:t>Isaías 29:13 Por lo cual dijo el Señor: Por cuanto este pueblo se acerca a mí con su boca, y </a:t>
                      </a:r>
                      <a:endParaRPr lang="es-ES" sz="2000" dirty="0" smtClean="0">
                        <a:effectLst/>
                        <a:latin typeface="Calibri" panose="020F0502020204030204" pitchFamily="34" charset="0"/>
                        <a:ea typeface="SimSun" panose="02010600030101010101" pitchFamily="2" charset="-122"/>
                        <a:cs typeface="Times New Roman" panose="02020603050405020304" pitchFamily="18" charset="0"/>
                      </a:endParaRPr>
                    </a:p>
                    <a:p>
                      <a:pPr marL="0" marR="0" algn="just">
                        <a:lnSpc>
                          <a:spcPct val="115000"/>
                        </a:lnSpc>
                        <a:spcBef>
                          <a:spcPts val="0"/>
                        </a:spcBef>
                        <a:spcAft>
                          <a:spcPts val="0"/>
                        </a:spcAft>
                      </a:pPr>
                      <a:endParaRPr lang="es-ES" sz="2000" dirty="0" smtClean="0">
                        <a:effectLst/>
                        <a:latin typeface="Calibri" panose="020F0502020204030204" pitchFamily="34" charset="0"/>
                        <a:ea typeface="SimSun" panose="02010600030101010101" pitchFamily="2" charset="-122"/>
                        <a:cs typeface="Times New Roman" panose="02020603050405020304" pitchFamily="18" charset="0"/>
                      </a:endParaRPr>
                    </a:p>
                    <a:p>
                      <a:pPr marL="0" marR="0" algn="just">
                        <a:lnSpc>
                          <a:spcPct val="115000"/>
                        </a:lnSpc>
                        <a:spcBef>
                          <a:spcPts val="0"/>
                        </a:spcBef>
                        <a:spcAft>
                          <a:spcPts val="0"/>
                        </a:spcAft>
                      </a:pPr>
                      <a:r>
                        <a:rPr lang="es-ES" sz="2000" b="1" i="1" dirty="0" smtClean="0">
                          <a:effectLst/>
                          <a:latin typeface="Calibri" panose="020F0502020204030204" pitchFamily="34" charset="0"/>
                          <a:ea typeface="SimSun" panose="02010600030101010101" pitchFamily="2" charset="-122"/>
                          <a:cs typeface="Times New Roman" panose="02020603050405020304" pitchFamily="18" charset="0"/>
                        </a:rPr>
                        <a:t>con </a:t>
                      </a:r>
                      <a:r>
                        <a:rPr lang="es-ES" sz="2000" b="1" i="1" dirty="0">
                          <a:effectLst/>
                          <a:latin typeface="Calibri" panose="020F0502020204030204" pitchFamily="34" charset="0"/>
                          <a:ea typeface="SimSun" panose="02010600030101010101" pitchFamily="2" charset="-122"/>
                          <a:cs typeface="Times New Roman" panose="02020603050405020304" pitchFamily="18" charset="0"/>
                        </a:rPr>
                        <a:t>sus labios me honran, pero han alejado de mí su corazón, y su temor hacia mí es enseñado por precepto de hombres,</a:t>
                      </a:r>
                      <a:endParaRPr lang="en-US" sz="3200" b="1" i="1"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56423607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nvPr>
        </p:nvGraphicFramePr>
        <p:xfrm>
          <a:off x="152400" y="685801"/>
          <a:ext cx="8686800" cy="5497513"/>
        </p:xfrm>
        <a:graphic>
          <a:graphicData uri="http://schemas.openxmlformats.org/drawingml/2006/table">
            <a:tbl>
              <a:tblPr firstRow="1" firstCol="1" bandRow="1"/>
              <a:tblGrid>
                <a:gridCol w="1109286"/>
                <a:gridCol w="1015543"/>
                <a:gridCol w="6561971"/>
              </a:tblGrid>
              <a:tr h="0">
                <a:tc>
                  <a:txBody>
                    <a:bodyPr/>
                    <a:lstStyle/>
                    <a:p>
                      <a:pPr marL="0" marR="0">
                        <a:lnSpc>
                          <a:spcPct val="115000"/>
                        </a:lnSpc>
                        <a:spcBef>
                          <a:spcPts val="0"/>
                        </a:spcBef>
                        <a:spcAft>
                          <a:spcPts val="0"/>
                        </a:spcAft>
                      </a:pPr>
                      <a:r>
                        <a:rPr lang="en-US" sz="1600" b="1">
                          <a:effectLst/>
                          <a:latin typeface="Arial" panose="020B0604020202020204" pitchFamily="34" charset="0"/>
                          <a:ea typeface="SimSun" panose="02010600030101010101" pitchFamily="2" charset="-122"/>
                          <a:cs typeface="Times New Roman" panose="02020603050405020304" pitchFamily="18" charset="0"/>
                        </a:rPr>
                        <a:t>Versículo de Dan 11 </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b="1">
                          <a:effectLst/>
                          <a:latin typeface="Arial" panose="020B0604020202020204" pitchFamily="34" charset="0"/>
                          <a:ea typeface="SimSun" panose="02010600030101010101" pitchFamily="2" charset="-122"/>
                          <a:cs typeface="Times New Roman" panose="02020603050405020304" pitchFamily="18" charset="0"/>
                        </a:rPr>
                        <a:t>Año</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b="1">
                          <a:effectLst/>
                          <a:latin typeface="Arial" panose="020B0604020202020204" pitchFamily="34" charset="0"/>
                          <a:ea typeface="SimSun" panose="02010600030101010101" pitchFamily="2" charset="-122"/>
                          <a:cs typeface="Times New Roman" panose="02020603050405020304" pitchFamily="18" charset="0"/>
                        </a:rPr>
                        <a:t>Suceso</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lnSpc>
                          <a:spcPct val="115000"/>
                        </a:lnSpc>
                        <a:spcBef>
                          <a:spcPts val="0"/>
                        </a:spcBef>
                        <a:spcAft>
                          <a:spcPts val="0"/>
                        </a:spcAft>
                      </a:pPr>
                      <a:r>
                        <a:rPr lang="en-US" sz="1800">
                          <a:effectLst/>
                          <a:latin typeface="Calibri" panose="020F0502020204030204" pitchFamily="34" charset="0"/>
                          <a:ea typeface="SimSun" panose="02010600030101010101" pitchFamily="2" charset="-122"/>
                          <a:cs typeface="Arial" panose="020B0604020202020204" pitchFamily="34" charset="0"/>
                        </a:rPr>
                        <a:t>1</a:t>
                      </a:r>
                      <a:endParaRPr lang="en-US" sz="18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a:effectLst/>
                          <a:latin typeface="Calibri" panose="020F0502020204030204" pitchFamily="34" charset="0"/>
                          <a:ea typeface="SimSun" panose="02010600030101010101" pitchFamily="2" charset="-122"/>
                          <a:cs typeface="Arial" panose="020B0604020202020204" pitchFamily="34" charset="0"/>
                        </a:rPr>
                        <a:t>536 aC</a:t>
                      </a:r>
                      <a:endParaRPr lang="en-US" sz="18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s-ES" sz="1800" b="1" i="1">
                          <a:effectLst/>
                          <a:latin typeface="Calibri" panose="020F0502020204030204" pitchFamily="34" charset="0"/>
                          <a:ea typeface="SimSun" panose="02010600030101010101" pitchFamily="2" charset="-122"/>
                          <a:cs typeface="Times New Roman" panose="02020603050405020304" pitchFamily="18" charset="0"/>
                        </a:rPr>
                        <a:t>Primer año de Darío el Medo</a:t>
                      </a:r>
                      <a:r>
                        <a:rPr lang="es-ES" sz="1800">
                          <a:effectLst/>
                          <a:latin typeface="Calibri" panose="020F0502020204030204" pitchFamily="34" charset="0"/>
                          <a:ea typeface="SimSun" panose="02010600030101010101" pitchFamily="2" charset="-122"/>
                          <a:cs typeface="Times New Roman" panose="02020603050405020304" pitchFamily="18" charset="0"/>
                        </a:rPr>
                        <a:t>= 3er año de Ciro (10:1)</a:t>
                      </a:r>
                      <a:endParaRPr lang="en-US" sz="18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lnSpc>
                          <a:spcPct val="115000"/>
                        </a:lnSpc>
                        <a:spcBef>
                          <a:spcPts val="0"/>
                        </a:spcBef>
                        <a:spcAft>
                          <a:spcPts val="0"/>
                        </a:spcAft>
                      </a:pPr>
                      <a:r>
                        <a:rPr lang="en-US" sz="1800">
                          <a:effectLst/>
                          <a:latin typeface="Calibri" panose="020F0502020204030204" pitchFamily="34" charset="0"/>
                          <a:ea typeface="SimSun" panose="02010600030101010101" pitchFamily="2" charset="-122"/>
                          <a:cs typeface="Arial" panose="020B0604020202020204" pitchFamily="34" charset="0"/>
                        </a:rPr>
                        <a:t>2</a:t>
                      </a:r>
                      <a:endParaRPr lang="en-US" sz="18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a:effectLst/>
                          <a:latin typeface="Calibri" panose="020F0502020204030204" pitchFamily="34" charset="0"/>
                          <a:ea typeface="SimSun" panose="02010600030101010101" pitchFamily="2" charset="-122"/>
                          <a:cs typeface="Arial" panose="020B0604020202020204" pitchFamily="34" charset="0"/>
                        </a:rPr>
                        <a:t> </a:t>
                      </a:r>
                      <a:endParaRPr lang="en-US" sz="1800">
                        <a:effectLst/>
                        <a:latin typeface="Calibri" panose="020F0502020204030204" pitchFamily="34" charset="0"/>
                        <a:ea typeface="SimSun" panose="02010600030101010101" pitchFamily="2" charset="-122"/>
                        <a:cs typeface="Times New Roman" panose="02020603050405020304" pitchFamily="18" charset="0"/>
                      </a:endParaRPr>
                    </a:p>
                    <a:p>
                      <a:pPr marL="0" marR="0">
                        <a:lnSpc>
                          <a:spcPct val="115000"/>
                        </a:lnSpc>
                        <a:spcBef>
                          <a:spcPts val="0"/>
                        </a:spcBef>
                        <a:spcAft>
                          <a:spcPts val="0"/>
                        </a:spcAft>
                      </a:pPr>
                      <a:r>
                        <a:rPr lang="en-US" sz="1800">
                          <a:effectLst/>
                          <a:latin typeface="Calibri" panose="020F0502020204030204" pitchFamily="34" charset="0"/>
                          <a:ea typeface="SimSun" panose="02010600030101010101" pitchFamily="2" charset="-122"/>
                          <a:cs typeface="Arial" panose="020B0604020202020204" pitchFamily="34" charset="0"/>
                        </a:rPr>
                        <a:t> </a:t>
                      </a:r>
                      <a:endParaRPr lang="en-US" sz="1800">
                        <a:effectLst/>
                        <a:latin typeface="Calibri" panose="020F0502020204030204" pitchFamily="34" charset="0"/>
                        <a:ea typeface="SimSun" panose="02010600030101010101" pitchFamily="2" charset="-122"/>
                        <a:cs typeface="Times New Roman" panose="02020603050405020304" pitchFamily="18" charset="0"/>
                      </a:endParaRPr>
                    </a:p>
                    <a:p>
                      <a:pPr marL="0" marR="0">
                        <a:lnSpc>
                          <a:spcPct val="115000"/>
                        </a:lnSpc>
                        <a:spcBef>
                          <a:spcPts val="0"/>
                        </a:spcBef>
                        <a:spcAft>
                          <a:spcPts val="0"/>
                        </a:spcAft>
                      </a:pPr>
                      <a:r>
                        <a:rPr lang="en-US" sz="1800">
                          <a:effectLst/>
                          <a:latin typeface="Calibri" panose="020F0502020204030204" pitchFamily="34" charset="0"/>
                          <a:ea typeface="SimSun" panose="02010600030101010101" pitchFamily="2" charset="-122"/>
                          <a:cs typeface="Arial" panose="020B0604020202020204" pitchFamily="34" charset="0"/>
                        </a:rPr>
                        <a:t>530-522</a:t>
                      </a:r>
                      <a:endParaRPr lang="en-US" sz="1800">
                        <a:effectLst/>
                        <a:latin typeface="Calibri" panose="020F0502020204030204" pitchFamily="34" charset="0"/>
                        <a:ea typeface="SimSun" panose="02010600030101010101" pitchFamily="2" charset="-122"/>
                        <a:cs typeface="Times New Roman" panose="02020603050405020304" pitchFamily="18" charset="0"/>
                      </a:endParaRPr>
                    </a:p>
                    <a:p>
                      <a:pPr marL="0" marR="0">
                        <a:lnSpc>
                          <a:spcPct val="115000"/>
                        </a:lnSpc>
                        <a:spcBef>
                          <a:spcPts val="0"/>
                        </a:spcBef>
                        <a:spcAft>
                          <a:spcPts val="0"/>
                        </a:spcAft>
                      </a:pPr>
                      <a:r>
                        <a:rPr lang="en-US" sz="1800">
                          <a:effectLst/>
                          <a:latin typeface="Calibri" panose="020F0502020204030204" pitchFamily="34" charset="0"/>
                          <a:ea typeface="SimSun" panose="02010600030101010101" pitchFamily="2" charset="-122"/>
                          <a:cs typeface="Arial" panose="020B0604020202020204" pitchFamily="34" charset="0"/>
                        </a:rPr>
                        <a:t>522</a:t>
                      </a:r>
                      <a:endParaRPr lang="en-US" sz="1800">
                        <a:effectLst/>
                        <a:latin typeface="Calibri" panose="020F0502020204030204" pitchFamily="34" charset="0"/>
                        <a:ea typeface="SimSun" panose="02010600030101010101" pitchFamily="2" charset="-122"/>
                        <a:cs typeface="Times New Roman" panose="02020603050405020304" pitchFamily="18" charset="0"/>
                      </a:endParaRPr>
                    </a:p>
                    <a:p>
                      <a:pPr marL="0" marR="0">
                        <a:lnSpc>
                          <a:spcPct val="115000"/>
                        </a:lnSpc>
                        <a:spcBef>
                          <a:spcPts val="0"/>
                        </a:spcBef>
                        <a:spcAft>
                          <a:spcPts val="0"/>
                        </a:spcAft>
                      </a:pPr>
                      <a:r>
                        <a:rPr lang="en-US" sz="1800">
                          <a:effectLst/>
                          <a:latin typeface="Calibri" panose="020F0502020204030204" pitchFamily="34" charset="0"/>
                          <a:ea typeface="SimSun" panose="02010600030101010101" pitchFamily="2" charset="-122"/>
                          <a:cs typeface="Arial" panose="020B0604020202020204" pitchFamily="34" charset="0"/>
                        </a:rPr>
                        <a:t>522-486</a:t>
                      </a:r>
                      <a:endParaRPr lang="en-US" sz="1800">
                        <a:effectLst/>
                        <a:latin typeface="Calibri" panose="020F0502020204030204" pitchFamily="34" charset="0"/>
                        <a:ea typeface="SimSun" panose="02010600030101010101" pitchFamily="2" charset="-122"/>
                        <a:cs typeface="Times New Roman" panose="02020603050405020304" pitchFamily="18" charset="0"/>
                      </a:endParaRPr>
                    </a:p>
                    <a:p>
                      <a:pPr marL="0" marR="0">
                        <a:lnSpc>
                          <a:spcPct val="115000"/>
                        </a:lnSpc>
                        <a:spcBef>
                          <a:spcPts val="0"/>
                        </a:spcBef>
                        <a:spcAft>
                          <a:spcPts val="0"/>
                        </a:spcAft>
                      </a:pPr>
                      <a:r>
                        <a:rPr lang="en-US" sz="1800">
                          <a:effectLst/>
                          <a:latin typeface="Calibri" panose="020F0502020204030204" pitchFamily="34" charset="0"/>
                          <a:ea typeface="SimSun" panose="02010600030101010101" pitchFamily="2" charset="-122"/>
                          <a:cs typeface="Arial" panose="020B0604020202020204" pitchFamily="34" charset="0"/>
                        </a:rPr>
                        <a:t>486-465</a:t>
                      </a:r>
                      <a:endParaRPr lang="en-US" sz="18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s-ES" sz="1800" b="1" i="1">
                          <a:effectLst/>
                          <a:latin typeface="Calibri" panose="020F0502020204030204" pitchFamily="34" charset="0"/>
                          <a:ea typeface="SimSun" panose="02010600030101010101" pitchFamily="2" charset="-122"/>
                          <a:cs typeface="Times New Roman" panose="02020603050405020304" pitchFamily="18" charset="0"/>
                        </a:rPr>
                        <a:t>Se levantarán tres reyes más en Persia, y un cuarto rey … provocará a todo el imperio contra el reino de Grecia.  </a:t>
                      </a:r>
                      <a:endParaRPr lang="en-US" sz="1800">
                        <a:effectLst/>
                        <a:latin typeface="Calibri" panose="020F0502020204030204" pitchFamily="34" charset="0"/>
                        <a:ea typeface="SimSun" panose="02010600030101010101" pitchFamily="2" charset="-122"/>
                        <a:cs typeface="Times New Roman" panose="02020603050405020304" pitchFamily="18" charset="0"/>
                      </a:endParaRPr>
                    </a:p>
                    <a:p>
                      <a:pPr marL="0" marR="0">
                        <a:lnSpc>
                          <a:spcPct val="115000"/>
                        </a:lnSpc>
                        <a:spcBef>
                          <a:spcPts val="0"/>
                        </a:spcBef>
                        <a:spcAft>
                          <a:spcPts val="0"/>
                        </a:spcAft>
                      </a:pPr>
                      <a:r>
                        <a:rPr lang="es-ES" sz="1800">
                          <a:effectLst/>
                          <a:latin typeface="Calibri" panose="020F0502020204030204" pitchFamily="34" charset="0"/>
                          <a:ea typeface="SimSun" panose="02010600030101010101" pitchFamily="2" charset="-122"/>
                          <a:cs typeface="Arial" panose="020B0604020202020204" pitchFamily="34" charset="0"/>
                        </a:rPr>
                        <a:t>Cambises II (conquista Egipto)</a:t>
                      </a:r>
                      <a:endParaRPr lang="en-US" sz="1800">
                        <a:effectLst/>
                        <a:latin typeface="Calibri" panose="020F0502020204030204" pitchFamily="34" charset="0"/>
                        <a:ea typeface="SimSun" panose="02010600030101010101" pitchFamily="2" charset="-122"/>
                        <a:cs typeface="Times New Roman" panose="02020603050405020304" pitchFamily="18" charset="0"/>
                      </a:endParaRPr>
                    </a:p>
                    <a:p>
                      <a:pPr marL="0" marR="0">
                        <a:lnSpc>
                          <a:spcPct val="115000"/>
                        </a:lnSpc>
                        <a:spcBef>
                          <a:spcPts val="0"/>
                        </a:spcBef>
                        <a:spcAft>
                          <a:spcPts val="0"/>
                        </a:spcAft>
                      </a:pPr>
                      <a:r>
                        <a:rPr lang="es-ES" sz="1800" u="sng">
                          <a:solidFill>
                            <a:srgbClr val="000000"/>
                          </a:solidFill>
                          <a:effectLst/>
                          <a:latin typeface="Calibri" panose="020F0502020204030204" pitchFamily="34" charset="0"/>
                          <a:ea typeface="SimSun" panose="02010600030101010101" pitchFamily="2" charset="-122"/>
                          <a:cs typeface="Times New Roman" panose="02020603050405020304" pitchFamily="18" charset="0"/>
                          <a:hlinkClick r:id="rId2" tooltip="Bardiya"/>
                        </a:rPr>
                        <a:t>Bardiya</a:t>
                      </a:r>
                      <a:r>
                        <a:rPr lang="es-ES" sz="1800" u="sng">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 </a:t>
                      </a:r>
                      <a:r>
                        <a:rPr lang="es-ES" sz="1800">
                          <a:effectLst/>
                          <a:latin typeface="Calibri" panose="020F0502020204030204" pitchFamily="34" charset="0"/>
                          <a:ea typeface="SimSun" panose="02010600030101010101" pitchFamily="2" charset="-122"/>
                          <a:cs typeface="Times New Roman" panose="02020603050405020304" pitchFamily="18" charset="0"/>
                        </a:rPr>
                        <a:t>(Esmerdis) Impostor/Ursurpador</a:t>
                      </a:r>
                      <a:endParaRPr lang="en-US" sz="1800">
                        <a:effectLst/>
                        <a:latin typeface="Calibri" panose="020F0502020204030204" pitchFamily="34" charset="0"/>
                        <a:ea typeface="SimSun" panose="02010600030101010101" pitchFamily="2" charset="-122"/>
                        <a:cs typeface="Times New Roman" panose="02020603050405020304" pitchFamily="18" charset="0"/>
                      </a:endParaRPr>
                    </a:p>
                    <a:p>
                      <a:pPr marL="0" marR="0">
                        <a:lnSpc>
                          <a:spcPct val="115000"/>
                        </a:lnSpc>
                        <a:spcBef>
                          <a:spcPts val="0"/>
                        </a:spcBef>
                        <a:spcAft>
                          <a:spcPts val="0"/>
                        </a:spcAft>
                      </a:pPr>
                      <a:r>
                        <a:rPr lang="es-ES" sz="1800">
                          <a:effectLst/>
                          <a:latin typeface="Calibri" panose="020F0502020204030204" pitchFamily="34" charset="0"/>
                          <a:ea typeface="SimSun" panose="02010600030101010101" pitchFamily="2" charset="-122"/>
                          <a:cs typeface="Arial" panose="020B0604020202020204" pitchFamily="34" charset="0"/>
                        </a:rPr>
                        <a:t>Darío I (490 invasión de Grecia)</a:t>
                      </a:r>
                      <a:endParaRPr lang="en-US" sz="1800">
                        <a:effectLst/>
                        <a:latin typeface="Calibri" panose="020F0502020204030204" pitchFamily="34" charset="0"/>
                        <a:ea typeface="SimSun" panose="02010600030101010101" pitchFamily="2" charset="-122"/>
                        <a:cs typeface="Times New Roman" panose="02020603050405020304" pitchFamily="18" charset="0"/>
                      </a:endParaRPr>
                    </a:p>
                    <a:p>
                      <a:pPr marL="0" marR="0">
                        <a:lnSpc>
                          <a:spcPct val="115000"/>
                        </a:lnSpc>
                        <a:spcBef>
                          <a:spcPts val="0"/>
                        </a:spcBef>
                        <a:spcAft>
                          <a:spcPts val="0"/>
                        </a:spcAft>
                      </a:pPr>
                      <a:r>
                        <a:rPr lang="es-ES" sz="1800">
                          <a:effectLst/>
                          <a:latin typeface="Calibri" panose="020F0502020204030204" pitchFamily="34" charset="0"/>
                          <a:ea typeface="SimSun" panose="02010600030101010101" pitchFamily="2" charset="-122"/>
                          <a:cs typeface="Arial" panose="020B0604020202020204" pitchFamily="34" charset="0"/>
                        </a:rPr>
                        <a:t>Jerjes I (Asuero) – 480 invasión de Grecia/Ester</a:t>
                      </a:r>
                      <a:endParaRPr lang="en-US" sz="18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lnSpc>
                          <a:spcPct val="115000"/>
                        </a:lnSpc>
                        <a:spcBef>
                          <a:spcPts val="0"/>
                        </a:spcBef>
                        <a:spcAft>
                          <a:spcPts val="0"/>
                        </a:spcAft>
                      </a:pPr>
                      <a:r>
                        <a:rPr lang="es-ES" sz="1800">
                          <a:effectLst/>
                          <a:latin typeface="Calibri" panose="020F0502020204030204" pitchFamily="34" charset="0"/>
                          <a:ea typeface="SimSun" panose="02010600030101010101" pitchFamily="2" charset="-122"/>
                          <a:cs typeface="Arial" panose="020B0604020202020204" pitchFamily="34" charset="0"/>
                        </a:rPr>
                        <a:t>3</a:t>
                      </a:r>
                      <a:endParaRPr lang="en-US" sz="18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s-ES" sz="1800">
                          <a:effectLst/>
                          <a:latin typeface="Calibri" panose="020F0502020204030204" pitchFamily="34" charset="0"/>
                          <a:ea typeface="SimSun" panose="02010600030101010101" pitchFamily="2" charset="-122"/>
                          <a:cs typeface="Arial" panose="020B0604020202020204" pitchFamily="34" charset="0"/>
                        </a:rPr>
                        <a:t>336-323</a:t>
                      </a:r>
                      <a:endParaRPr lang="en-US" sz="18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s-ES" sz="1800" b="1" i="1">
                          <a:effectLst/>
                          <a:latin typeface="Calibri" panose="020F0502020204030204" pitchFamily="34" charset="0"/>
                          <a:ea typeface="SimSun" panose="02010600030101010101" pitchFamily="2" charset="-122"/>
                          <a:cs typeface="Times New Roman" panose="02020603050405020304" pitchFamily="18" charset="0"/>
                        </a:rPr>
                        <a:t>Se levantará entonces un rey poderoso que gobernará con gran autoridad y hará lo que le plazca. </a:t>
                      </a:r>
                      <a:r>
                        <a:rPr lang="es-ES" sz="1800">
                          <a:effectLst/>
                          <a:latin typeface="Calibri" panose="020F0502020204030204" pitchFamily="34" charset="0"/>
                          <a:ea typeface="SimSun" panose="02010600030101010101" pitchFamily="2" charset="-122"/>
                          <a:cs typeface="Times New Roman" panose="02020603050405020304" pitchFamily="18" charset="0"/>
                        </a:rPr>
                        <a:t>- Alejandro Magno</a:t>
                      </a:r>
                      <a:endParaRPr lang="en-US" sz="18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lnSpc>
                          <a:spcPct val="115000"/>
                        </a:lnSpc>
                        <a:spcBef>
                          <a:spcPts val="0"/>
                        </a:spcBef>
                        <a:spcAft>
                          <a:spcPts val="0"/>
                        </a:spcAft>
                      </a:pPr>
                      <a:r>
                        <a:rPr lang="en-US" sz="1800">
                          <a:effectLst/>
                          <a:latin typeface="Calibri" panose="020F0502020204030204" pitchFamily="34" charset="0"/>
                          <a:ea typeface="SimSun" panose="02010600030101010101" pitchFamily="2" charset="-122"/>
                          <a:cs typeface="Arial" panose="020B0604020202020204" pitchFamily="34" charset="0"/>
                        </a:rPr>
                        <a:t>4</a:t>
                      </a:r>
                      <a:endParaRPr lang="en-US" sz="18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a:effectLst/>
                          <a:latin typeface="Calibri" panose="020F0502020204030204" pitchFamily="34" charset="0"/>
                          <a:ea typeface="SimSun" panose="02010600030101010101" pitchFamily="2" charset="-122"/>
                          <a:cs typeface="Arial" panose="020B0604020202020204" pitchFamily="34" charset="0"/>
                        </a:rPr>
                        <a:t> </a:t>
                      </a:r>
                      <a:endParaRPr lang="en-US" sz="18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s-ES" sz="1800" b="1" i="1" dirty="0">
                          <a:effectLst/>
                          <a:latin typeface="Calibri" panose="020F0502020204030204" pitchFamily="34" charset="0"/>
                          <a:ea typeface="SimSun" panose="02010600030101010101" pitchFamily="2" charset="-122"/>
                          <a:cs typeface="Times New Roman" panose="02020603050405020304" pitchFamily="18" charset="0"/>
                        </a:rPr>
                        <a:t>Pero cuando se haya levantado, su reino será fragmentado y repartido hacia los cuatro vientos del cielo </a:t>
                      </a:r>
                      <a:r>
                        <a:rPr lang="es-ES" sz="1800" dirty="0">
                          <a:effectLst/>
                          <a:latin typeface="Calibri" panose="020F0502020204030204" pitchFamily="34" charset="0"/>
                          <a:ea typeface="SimSun" panose="02010600030101010101" pitchFamily="2" charset="-122"/>
                          <a:cs typeface="Times New Roman" panose="02020603050405020304" pitchFamily="18" charset="0"/>
                        </a:rPr>
                        <a:t>- reino dividido en 4 partes</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p>
                      <a:pPr marL="0" marR="0">
                        <a:lnSpc>
                          <a:spcPct val="115000"/>
                        </a:lnSpc>
                        <a:spcBef>
                          <a:spcPts val="0"/>
                        </a:spcBef>
                        <a:spcAft>
                          <a:spcPts val="0"/>
                        </a:spcAft>
                      </a:pPr>
                      <a:r>
                        <a:rPr lang="es-ES" sz="1800" dirty="0">
                          <a:effectLst/>
                          <a:latin typeface="Calibri" panose="020F0502020204030204" pitchFamily="34" charset="0"/>
                          <a:ea typeface="SimSun" panose="02010600030101010101" pitchFamily="2" charset="-122"/>
                          <a:cs typeface="Times New Roman" panose="02020603050405020304" pitchFamily="18" charset="0"/>
                        </a:rPr>
                        <a:t>1) </a:t>
                      </a:r>
                      <a:r>
                        <a:rPr lang="es-ES" sz="1800" dirty="0" err="1">
                          <a:effectLst/>
                          <a:latin typeface="Calibri" panose="020F0502020204030204" pitchFamily="34" charset="0"/>
                          <a:ea typeface="SimSun" panose="02010600030101010101" pitchFamily="2" charset="-122"/>
                          <a:cs typeface="Times New Roman" panose="02020603050405020304" pitchFamily="18" charset="0"/>
                        </a:rPr>
                        <a:t>Lisímaco</a:t>
                      </a:r>
                      <a:r>
                        <a:rPr lang="es-ES" sz="1800" dirty="0">
                          <a:effectLst/>
                          <a:latin typeface="Calibri" panose="020F0502020204030204" pitchFamily="34" charset="0"/>
                          <a:ea typeface="SimSun" panose="02010600030101010101" pitchFamily="2" charset="-122"/>
                          <a:cs typeface="Times New Roman" panose="02020603050405020304" pitchFamily="18" charset="0"/>
                        </a:rPr>
                        <a:t>                                     3) </a:t>
                      </a:r>
                      <a:r>
                        <a:rPr lang="es-ES" sz="1800" dirty="0" err="1">
                          <a:effectLst/>
                          <a:latin typeface="Calibri" panose="020F0502020204030204" pitchFamily="34" charset="0"/>
                          <a:ea typeface="SimSun" panose="02010600030101010101" pitchFamily="2" charset="-122"/>
                          <a:cs typeface="Times New Roman" panose="02020603050405020304" pitchFamily="18" charset="0"/>
                        </a:rPr>
                        <a:t>Seleuco</a:t>
                      </a:r>
                      <a:r>
                        <a:rPr lang="es-ES" sz="1800" dirty="0">
                          <a:effectLst/>
                          <a:latin typeface="Calibri" panose="020F0502020204030204" pitchFamily="34" charset="0"/>
                          <a:ea typeface="SimSun" panose="02010600030101010101" pitchFamily="2" charset="-122"/>
                          <a:cs typeface="Times New Roman" panose="02020603050405020304" pitchFamily="18" charset="0"/>
                        </a:rPr>
                        <a:t> I</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p>
                      <a:pPr marL="0" marR="0">
                        <a:lnSpc>
                          <a:spcPct val="115000"/>
                        </a:lnSpc>
                        <a:spcBef>
                          <a:spcPts val="0"/>
                        </a:spcBef>
                        <a:spcAft>
                          <a:spcPts val="0"/>
                        </a:spcAft>
                      </a:pPr>
                      <a:r>
                        <a:rPr lang="es-ES" sz="1800" dirty="0">
                          <a:effectLst/>
                          <a:latin typeface="Calibri" panose="020F0502020204030204" pitchFamily="34" charset="0"/>
                          <a:ea typeface="SimSun" panose="02010600030101010101" pitchFamily="2" charset="-122"/>
                          <a:cs typeface="Times New Roman" panose="02020603050405020304" pitchFamily="18" charset="0"/>
                        </a:rPr>
                        <a:t>2) </a:t>
                      </a:r>
                      <a:r>
                        <a:rPr lang="es-ES" sz="1800" dirty="0" err="1">
                          <a:effectLst/>
                          <a:latin typeface="Calibri" panose="020F0502020204030204" pitchFamily="34" charset="0"/>
                          <a:ea typeface="SimSun" panose="02010600030101010101" pitchFamily="2" charset="-122"/>
                          <a:cs typeface="Times New Roman" panose="02020603050405020304" pitchFamily="18" charset="0"/>
                        </a:rPr>
                        <a:t>Casandro</a:t>
                      </a:r>
                      <a:r>
                        <a:rPr lang="es-ES" sz="1800" dirty="0">
                          <a:effectLst/>
                          <a:latin typeface="Calibri" panose="020F0502020204030204" pitchFamily="34" charset="0"/>
                          <a:ea typeface="SimSun" panose="02010600030101010101" pitchFamily="2" charset="-122"/>
                          <a:cs typeface="Times New Roman" panose="02020603050405020304" pitchFamily="18" charset="0"/>
                        </a:rPr>
                        <a:t> hijo de </a:t>
                      </a:r>
                      <a:r>
                        <a:rPr lang="es-ES" sz="1800" dirty="0" err="1">
                          <a:effectLst/>
                          <a:latin typeface="Calibri" panose="020F0502020204030204" pitchFamily="34" charset="0"/>
                          <a:ea typeface="SimSun" panose="02010600030101010101" pitchFamily="2" charset="-122"/>
                          <a:cs typeface="Times New Roman" panose="02020603050405020304" pitchFamily="18" charset="0"/>
                        </a:rPr>
                        <a:t>Antípatro</a:t>
                      </a:r>
                      <a:r>
                        <a:rPr lang="es-ES" sz="1800" dirty="0">
                          <a:effectLst/>
                          <a:latin typeface="Calibri" panose="020F0502020204030204" pitchFamily="34" charset="0"/>
                          <a:ea typeface="SimSun" panose="02010600030101010101" pitchFamily="2" charset="-122"/>
                          <a:cs typeface="Times New Roman" panose="02020603050405020304" pitchFamily="18" charset="0"/>
                        </a:rPr>
                        <a:t>    4) Ptolomeo I</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lnSpc>
                          <a:spcPct val="115000"/>
                        </a:lnSpc>
                        <a:spcBef>
                          <a:spcPts val="0"/>
                        </a:spcBef>
                        <a:spcAft>
                          <a:spcPts val="0"/>
                        </a:spcAft>
                      </a:pPr>
                      <a:r>
                        <a:rPr lang="es-ES" sz="1800">
                          <a:effectLst/>
                          <a:latin typeface="Calibri" panose="020F0502020204030204" pitchFamily="34" charset="0"/>
                          <a:ea typeface="SimSun" panose="02010600030101010101" pitchFamily="2" charset="-122"/>
                          <a:cs typeface="Arial" panose="020B0604020202020204" pitchFamily="34" charset="0"/>
                        </a:rPr>
                        <a:t>4</a:t>
                      </a:r>
                      <a:endParaRPr lang="en-US" sz="18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s-ES" sz="1800">
                          <a:effectLst/>
                          <a:latin typeface="Calibri" panose="020F0502020204030204" pitchFamily="34" charset="0"/>
                          <a:ea typeface="SimSun" panose="02010600030101010101" pitchFamily="2" charset="-122"/>
                          <a:cs typeface="Arial" panose="020B0604020202020204" pitchFamily="34" charset="0"/>
                        </a:rPr>
                        <a:t>323</a:t>
                      </a:r>
                      <a:endParaRPr lang="en-US" sz="18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s-ES" sz="1800" b="1" i="1" dirty="0">
                          <a:effectLst/>
                          <a:latin typeface="Calibri" panose="020F0502020204030204" pitchFamily="34" charset="0"/>
                          <a:ea typeface="SimSun" panose="02010600030101010101" pitchFamily="2" charset="-122"/>
                          <a:cs typeface="Times New Roman" panose="02020603050405020304" pitchFamily="18" charset="0"/>
                        </a:rPr>
                        <a:t>no a sus descendientes </a:t>
                      </a:r>
                      <a:r>
                        <a:rPr lang="es-ES" sz="1800" dirty="0">
                          <a:effectLst/>
                          <a:latin typeface="Calibri" panose="020F0502020204030204" pitchFamily="34" charset="0"/>
                          <a:ea typeface="SimSun" panose="02010600030101010101" pitchFamily="2" charset="-122"/>
                          <a:cs typeface="Times New Roman" panose="02020603050405020304" pitchFamily="18" charset="0"/>
                        </a:rPr>
                        <a:t>– su esposa e hijo nacido póstumamente fueron asesinados </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30429262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nvPr>
        </p:nvGraphicFramePr>
        <p:xfrm>
          <a:off x="381001" y="1143000"/>
          <a:ext cx="8610599" cy="4995166"/>
        </p:xfrm>
        <a:graphic>
          <a:graphicData uri="http://schemas.openxmlformats.org/drawingml/2006/table">
            <a:tbl>
              <a:tblPr firstRow="1" firstCol="1" bandRow="1"/>
              <a:tblGrid>
                <a:gridCol w="914400"/>
                <a:gridCol w="990600"/>
                <a:gridCol w="6705599"/>
              </a:tblGrid>
              <a:tr h="0">
                <a:tc>
                  <a:txBody>
                    <a:bodyPr/>
                    <a:lstStyle/>
                    <a:p>
                      <a:pPr marL="0" marR="0" algn="ctr">
                        <a:lnSpc>
                          <a:spcPct val="115000"/>
                        </a:lnSpc>
                        <a:spcBef>
                          <a:spcPts val="0"/>
                        </a:spcBef>
                        <a:spcAft>
                          <a:spcPts val="0"/>
                        </a:spcAft>
                      </a:pPr>
                      <a:r>
                        <a:rPr lang="es-ES" sz="1700" dirty="0">
                          <a:effectLst/>
                          <a:latin typeface="Calibri" panose="020F0502020204030204" pitchFamily="34" charset="0"/>
                          <a:ea typeface="SimSun" panose="02010600030101010101" pitchFamily="2" charset="-122"/>
                          <a:cs typeface="Arial" panose="020B0604020202020204" pitchFamily="34" charset="0"/>
                        </a:rPr>
                        <a:t>5</a:t>
                      </a:r>
                      <a:endParaRPr lang="en-US" sz="17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s-ES" sz="1700" dirty="0">
                          <a:effectLst/>
                          <a:latin typeface="Calibri" panose="020F0502020204030204" pitchFamily="34" charset="0"/>
                          <a:ea typeface="SimSun" panose="02010600030101010101" pitchFamily="2" charset="-122"/>
                          <a:cs typeface="Times New Roman" panose="02020603050405020304" pitchFamily="18" charset="0"/>
                        </a:rPr>
                        <a:t>274 </a:t>
                      </a:r>
                      <a:r>
                        <a:rPr lang="es-ES" sz="1700" dirty="0" smtClean="0">
                          <a:effectLst/>
                          <a:latin typeface="Calibri" panose="020F0502020204030204" pitchFamily="34" charset="0"/>
                          <a:ea typeface="SimSun" panose="02010600030101010101" pitchFamily="2" charset="-122"/>
                          <a:cs typeface="Times New Roman" panose="02020603050405020304" pitchFamily="18" charset="0"/>
                        </a:rPr>
                        <a:t>- </a:t>
                      </a:r>
                      <a:r>
                        <a:rPr lang="es-ES" sz="1700" dirty="0">
                          <a:effectLst/>
                          <a:latin typeface="Calibri" panose="020F0502020204030204" pitchFamily="34" charset="0"/>
                          <a:ea typeface="SimSun" panose="02010600030101010101" pitchFamily="2" charset="-122"/>
                          <a:cs typeface="Times New Roman" panose="02020603050405020304" pitchFamily="18" charset="0"/>
                        </a:rPr>
                        <a:t>271</a:t>
                      </a:r>
                      <a:endParaRPr lang="en-US" sz="17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s-ES" sz="1700" b="1" i="1" dirty="0">
                          <a:effectLst/>
                          <a:latin typeface="Calibri" panose="020F0502020204030204" pitchFamily="34" charset="0"/>
                          <a:ea typeface="SimSun" panose="02010600030101010101" pitchFamily="2" charset="-122"/>
                          <a:cs typeface="Times New Roman" panose="02020603050405020304" pitchFamily="18" charset="0"/>
                        </a:rPr>
                        <a:t>Entonces el rey del sur se hará poderoso, y uno de sus príncipes se hará más poderoso que él y dominará. </a:t>
                      </a:r>
                      <a:r>
                        <a:rPr lang="es-ES" sz="1700" b="1" i="1" dirty="0" smtClean="0">
                          <a:effectLst/>
                          <a:latin typeface="Calibri" panose="020F0502020204030204" pitchFamily="34" charset="0"/>
                          <a:ea typeface="SimSun" panose="02010600030101010101" pitchFamily="2" charset="-122"/>
                          <a:cs typeface="Times New Roman" panose="02020603050405020304" pitchFamily="18" charset="0"/>
                        </a:rPr>
                        <a:t/>
                      </a:r>
                      <a:br>
                        <a:rPr lang="es-ES" sz="1700" b="1" i="1" dirty="0" smtClean="0">
                          <a:effectLst/>
                          <a:latin typeface="Calibri" panose="020F0502020204030204" pitchFamily="34" charset="0"/>
                          <a:ea typeface="SimSun" panose="02010600030101010101" pitchFamily="2" charset="-122"/>
                          <a:cs typeface="Times New Roman" panose="02020603050405020304" pitchFamily="18" charset="0"/>
                        </a:rPr>
                      </a:br>
                      <a:r>
                        <a:rPr lang="es-ES" sz="1700" dirty="0" smtClean="0">
                          <a:effectLst/>
                          <a:latin typeface="Calibri" panose="020F0502020204030204" pitchFamily="34" charset="0"/>
                          <a:ea typeface="SimSun" panose="02010600030101010101" pitchFamily="2" charset="-122"/>
                          <a:cs typeface="Times New Roman" panose="02020603050405020304" pitchFamily="18" charset="0"/>
                        </a:rPr>
                        <a:t>Ptolomeo </a:t>
                      </a:r>
                      <a:r>
                        <a:rPr lang="es-ES" sz="1700" dirty="0">
                          <a:effectLst/>
                          <a:latin typeface="Calibri" panose="020F0502020204030204" pitchFamily="34" charset="0"/>
                          <a:ea typeface="SimSun" panose="02010600030101010101" pitchFamily="2" charset="-122"/>
                          <a:cs typeface="Times New Roman" panose="02020603050405020304" pitchFamily="18" charset="0"/>
                        </a:rPr>
                        <a:t>I de Egipto </a:t>
                      </a:r>
                      <a:r>
                        <a:rPr lang="es-ES" sz="1700" dirty="0" smtClean="0">
                          <a:effectLst/>
                          <a:latin typeface="Calibri" panose="020F0502020204030204" pitchFamily="34" charset="0"/>
                          <a:ea typeface="SimSun" panose="02010600030101010101" pitchFamily="2" charset="-122"/>
                          <a:cs typeface="Times New Roman" panose="02020603050405020304" pitchFamily="18" charset="0"/>
                        </a:rPr>
                        <a:t>(el príncipe más poderoso) y </a:t>
                      </a:r>
                      <a:r>
                        <a:rPr lang="es-ES" sz="1700" dirty="0" err="1">
                          <a:effectLst/>
                          <a:latin typeface="Calibri" panose="020F0502020204030204" pitchFamily="34" charset="0"/>
                          <a:ea typeface="SimSun" panose="02010600030101010101" pitchFamily="2" charset="-122"/>
                          <a:cs typeface="Times New Roman" panose="02020603050405020304" pitchFamily="18" charset="0"/>
                        </a:rPr>
                        <a:t>Seleuco</a:t>
                      </a:r>
                      <a:r>
                        <a:rPr lang="es-ES" sz="1700" dirty="0">
                          <a:effectLst/>
                          <a:latin typeface="Calibri" panose="020F0502020204030204" pitchFamily="34" charset="0"/>
                          <a:ea typeface="SimSun" panose="02010600030101010101" pitchFamily="2" charset="-122"/>
                          <a:cs typeface="Times New Roman" panose="02020603050405020304" pitchFamily="18" charset="0"/>
                        </a:rPr>
                        <a:t> I de Siria </a:t>
                      </a:r>
                      <a:endParaRPr lang="es-ES" sz="1700" dirty="0" smtClean="0">
                        <a:effectLst/>
                        <a:latin typeface="Calibri" panose="020F0502020204030204" pitchFamily="34" charset="0"/>
                        <a:ea typeface="SimSun" panose="02010600030101010101" pitchFamily="2" charset="-122"/>
                        <a:cs typeface="Times New Roman" panose="02020603050405020304" pitchFamily="18" charset="0"/>
                      </a:endParaRPr>
                    </a:p>
                    <a:p>
                      <a:pPr marL="0" marR="0">
                        <a:lnSpc>
                          <a:spcPct val="115000"/>
                        </a:lnSpc>
                        <a:spcBef>
                          <a:spcPts val="0"/>
                        </a:spcBef>
                        <a:spcAft>
                          <a:spcPts val="0"/>
                        </a:spcAft>
                      </a:pPr>
                      <a:r>
                        <a:rPr lang="es-ES" sz="1700" dirty="0" smtClean="0">
                          <a:effectLst/>
                          <a:latin typeface="Calibri" panose="020F0502020204030204" pitchFamily="34" charset="0"/>
                          <a:ea typeface="SimSun" panose="02010600030101010101" pitchFamily="2" charset="-122"/>
                          <a:cs typeface="Times New Roman" panose="02020603050405020304" pitchFamily="18" charset="0"/>
                        </a:rPr>
                        <a:t>1ra </a:t>
                      </a:r>
                      <a:r>
                        <a:rPr lang="es-ES" sz="1700" dirty="0">
                          <a:effectLst/>
                          <a:latin typeface="Calibri" panose="020F0502020204030204" pitchFamily="34" charset="0"/>
                          <a:ea typeface="SimSun" panose="02010600030101010101" pitchFamily="2" charset="-122"/>
                          <a:cs typeface="Times New Roman" panose="02020603050405020304" pitchFamily="18" charset="0"/>
                        </a:rPr>
                        <a:t>Guerra Siria: una gran victoria para los </a:t>
                      </a:r>
                      <a:r>
                        <a:rPr lang="es-ES" sz="1700" dirty="0" err="1">
                          <a:effectLst/>
                          <a:latin typeface="Calibri" panose="020F0502020204030204" pitchFamily="34" charset="0"/>
                          <a:ea typeface="SimSun" panose="02010600030101010101" pitchFamily="2" charset="-122"/>
                          <a:cs typeface="Times New Roman" panose="02020603050405020304" pitchFamily="18" charset="0"/>
                        </a:rPr>
                        <a:t>ptolomeos</a:t>
                      </a:r>
                      <a:r>
                        <a:rPr lang="es-ES" sz="1700" dirty="0">
                          <a:effectLst/>
                          <a:latin typeface="Calibri" panose="020F0502020204030204" pitchFamily="34" charset="0"/>
                          <a:ea typeface="SimSun" panose="02010600030101010101" pitchFamily="2" charset="-122"/>
                          <a:cs typeface="Times New Roman" panose="02020603050405020304" pitchFamily="18" charset="0"/>
                        </a:rPr>
                        <a:t> </a:t>
                      </a:r>
                      <a:r>
                        <a:rPr lang="es-ES" sz="1700" dirty="0" smtClean="0">
                          <a:effectLst/>
                          <a:latin typeface="Calibri" panose="020F0502020204030204" pitchFamily="34" charset="0"/>
                          <a:ea typeface="SimSun" panose="02010600030101010101" pitchFamily="2" charset="-122"/>
                          <a:cs typeface="Times New Roman" panose="02020603050405020304" pitchFamily="18" charset="0"/>
                        </a:rPr>
                        <a:t>por </a:t>
                      </a:r>
                      <a:r>
                        <a:rPr lang="es-ES" sz="1700" dirty="0">
                          <a:effectLst/>
                          <a:latin typeface="Calibri" panose="020F0502020204030204" pitchFamily="34" charset="0"/>
                          <a:ea typeface="SimSun" panose="02010600030101010101" pitchFamily="2" charset="-122"/>
                          <a:cs typeface="Times New Roman" panose="02020603050405020304" pitchFamily="18" charset="0"/>
                        </a:rPr>
                        <a:t>Ptolomeo II</a:t>
                      </a:r>
                      <a:endParaRPr lang="en-US" sz="17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lnSpc>
                          <a:spcPct val="115000"/>
                        </a:lnSpc>
                        <a:spcBef>
                          <a:spcPts val="0"/>
                        </a:spcBef>
                        <a:spcAft>
                          <a:spcPts val="0"/>
                        </a:spcAft>
                      </a:pPr>
                      <a:r>
                        <a:rPr lang="en-US" sz="1700">
                          <a:effectLst/>
                          <a:latin typeface="Calibri" panose="020F0502020204030204" pitchFamily="34" charset="0"/>
                          <a:ea typeface="SimSun" panose="02010600030101010101" pitchFamily="2" charset="-122"/>
                          <a:cs typeface="Arial" panose="020B0604020202020204" pitchFamily="34" charset="0"/>
                        </a:rPr>
                        <a:t>6</a:t>
                      </a:r>
                      <a:endParaRPr lang="en-US" sz="17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700">
                          <a:effectLst/>
                          <a:latin typeface="Calibri" panose="020F0502020204030204" pitchFamily="34" charset="0"/>
                          <a:ea typeface="SimSun" panose="02010600030101010101" pitchFamily="2" charset="-122"/>
                          <a:cs typeface="Arial" panose="020B0604020202020204" pitchFamily="34" charset="0"/>
                        </a:rPr>
                        <a:t>~246 muerte</a:t>
                      </a:r>
                      <a:endParaRPr lang="en-US" sz="17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s-ES" sz="1700" b="1" i="1" dirty="0">
                          <a:effectLst/>
                          <a:latin typeface="Calibri" panose="020F0502020204030204" pitchFamily="34" charset="0"/>
                          <a:ea typeface="SimSun" panose="02010600030101010101" pitchFamily="2" charset="-122"/>
                          <a:cs typeface="Times New Roman" panose="02020603050405020304" pitchFamily="18" charset="0"/>
                        </a:rPr>
                        <a:t>Y años después, harán alianza, y la hija del rey del sur vendrá al rey del norte para hacer el pacto. Pero ella no retendrá su posición de poder, ni él permanecerá con su poder. </a:t>
                      </a:r>
                      <a:r>
                        <a:rPr lang="es-ES" sz="1700" dirty="0">
                          <a:effectLst/>
                          <a:latin typeface="Calibri" panose="020F0502020204030204" pitchFamily="34" charset="0"/>
                          <a:ea typeface="SimSun" panose="02010600030101010101" pitchFamily="2" charset="-122"/>
                          <a:cs typeface="Times New Roman" panose="02020603050405020304" pitchFamily="18" charset="0"/>
                        </a:rPr>
                        <a:t>Berenice, hija de Ptolomeo II, se casa con Antíoco II pero su ex esposa lo envenena – </a:t>
                      </a:r>
                      <a:r>
                        <a:rPr lang="es-ES" sz="1700" dirty="0">
                          <a:solidFill>
                            <a:srgbClr val="FF0000"/>
                          </a:solidFill>
                          <a:effectLst/>
                          <a:latin typeface="Calibri" panose="020F0502020204030204" pitchFamily="34" charset="0"/>
                          <a:ea typeface="SimSun" panose="02010600030101010101" pitchFamily="2" charset="-122"/>
                          <a:cs typeface="Times New Roman" panose="02020603050405020304" pitchFamily="18" charset="0"/>
                        </a:rPr>
                        <a:t>Tercera guerra siria</a:t>
                      </a:r>
                      <a:endParaRPr lang="en-US" sz="17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lnSpc>
                          <a:spcPct val="115000"/>
                        </a:lnSpc>
                        <a:spcBef>
                          <a:spcPts val="0"/>
                        </a:spcBef>
                        <a:spcAft>
                          <a:spcPts val="0"/>
                        </a:spcAft>
                      </a:pPr>
                      <a:r>
                        <a:rPr lang="en-US" sz="1700">
                          <a:effectLst/>
                          <a:latin typeface="Calibri" panose="020F0502020204030204" pitchFamily="34" charset="0"/>
                          <a:ea typeface="SimSun" panose="02010600030101010101" pitchFamily="2" charset="-122"/>
                          <a:cs typeface="Arial" panose="020B0604020202020204" pitchFamily="34" charset="0"/>
                        </a:rPr>
                        <a:t>7-8</a:t>
                      </a:r>
                      <a:endParaRPr lang="en-US" sz="17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700">
                          <a:effectLst/>
                          <a:latin typeface="Calibri" panose="020F0502020204030204" pitchFamily="34" charset="0"/>
                          <a:ea typeface="SimSun" panose="02010600030101010101" pitchFamily="2" charset="-122"/>
                          <a:cs typeface="Arial" panose="020B0604020202020204" pitchFamily="34" charset="0"/>
                        </a:rPr>
                        <a:t>246-241</a:t>
                      </a:r>
                      <a:endParaRPr lang="en-US" sz="17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s-ES" sz="1700" b="1" i="1">
                          <a:effectLst/>
                          <a:latin typeface="Calibri" panose="020F0502020204030204" pitchFamily="34" charset="0"/>
                          <a:ea typeface="SimSun" panose="02010600030101010101" pitchFamily="2" charset="-122"/>
                          <a:cs typeface="Times New Roman" panose="02020603050405020304" pitchFamily="18" charset="0"/>
                        </a:rPr>
                        <a:t>Vendrá contra el ejército y entrará en la fortaleza del rey del norte, y luchará con ellos y prevalecerá. Aun sus dioses, sus imágenes fundidas y sus vasijas preciosas de plata y de oro los tomará y se los llevará a Egipto, y por algunos años él se mantendrá lejos del rey del norte. </a:t>
                      </a:r>
                      <a:r>
                        <a:rPr lang="es-ES" sz="1700">
                          <a:effectLst/>
                          <a:latin typeface="Calibri" panose="020F0502020204030204" pitchFamily="34" charset="0"/>
                          <a:ea typeface="SimSun" panose="02010600030101010101" pitchFamily="2" charset="-122"/>
                          <a:cs typeface="Times New Roman" panose="02020603050405020304" pitchFamily="18" charset="0"/>
                        </a:rPr>
                        <a:t>– Ptolomeo III (hermano de Berenice) derrota victoriosamente a Seleuco II hasta el Tigris o más allá de él (hijo de Laodice que había envenenado a Ptolomeo II y Berenice y su hijo)</a:t>
                      </a:r>
                      <a:endParaRPr lang="en-US" sz="17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lnSpc>
                          <a:spcPct val="115000"/>
                        </a:lnSpc>
                        <a:spcBef>
                          <a:spcPts val="0"/>
                        </a:spcBef>
                        <a:spcAft>
                          <a:spcPts val="0"/>
                        </a:spcAft>
                      </a:pPr>
                      <a:r>
                        <a:rPr lang="en-US" sz="1700">
                          <a:effectLst/>
                          <a:latin typeface="Calibri" panose="020F0502020204030204" pitchFamily="34" charset="0"/>
                          <a:ea typeface="SimSun" panose="02010600030101010101" pitchFamily="2" charset="-122"/>
                          <a:cs typeface="Arial" panose="020B0604020202020204" pitchFamily="34" charset="0"/>
                        </a:rPr>
                        <a:t>9</a:t>
                      </a:r>
                      <a:endParaRPr lang="en-US" sz="17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700">
                          <a:effectLst/>
                          <a:latin typeface="Calibri" panose="020F0502020204030204" pitchFamily="34" charset="0"/>
                          <a:ea typeface="SimSun" panose="02010600030101010101" pitchFamily="2" charset="-122"/>
                          <a:cs typeface="Arial" panose="020B0604020202020204" pitchFamily="34" charset="0"/>
                        </a:rPr>
                        <a:t>240</a:t>
                      </a:r>
                      <a:endParaRPr lang="en-US" sz="17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s-ES" sz="1700" b="1" i="1" dirty="0">
                          <a:effectLst/>
                          <a:latin typeface="Calibri" panose="020F0502020204030204" pitchFamily="34" charset="0"/>
                          <a:ea typeface="SimSun" panose="02010600030101010101" pitchFamily="2" charset="-122"/>
                          <a:cs typeface="Times New Roman" panose="02020603050405020304" pitchFamily="18" charset="0"/>
                        </a:rPr>
                        <a:t>Y este entrará en el reino del rey del sur, y luego se volverá a su tierra.</a:t>
                      </a:r>
                      <a:r>
                        <a:rPr lang="es-ES" sz="1700" dirty="0">
                          <a:effectLst/>
                          <a:latin typeface="Calibri" panose="020F0502020204030204" pitchFamily="34" charset="0"/>
                          <a:ea typeface="SimSun" panose="02010600030101010101" pitchFamily="2" charset="-122"/>
                          <a:cs typeface="Times New Roman" panose="02020603050405020304" pitchFamily="18" charset="0"/>
                        </a:rPr>
                        <a:t> – </a:t>
                      </a:r>
                      <a:r>
                        <a:rPr lang="es-ES" sz="1700" dirty="0" err="1">
                          <a:effectLst/>
                          <a:latin typeface="Calibri" panose="020F0502020204030204" pitchFamily="34" charset="0"/>
                          <a:ea typeface="SimSun" panose="02010600030101010101" pitchFamily="2" charset="-122"/>
                          <a:cs typeface="Times New Roman" panose="02020603050405020304" pitchFamily="18" charset="0"/>
                        </a:rPr>
                        <a:t>Seleuco</a:t>
                      </a:r>
                      <a:r>
                        <a:rPr lang="es-ES" sz="1700" dirty="0">
                          <a:effectLst/>
                          <a:latin typeface="Calibri" panose="020F0502020204030204" pitchFamily="34" charset="0"/>
                          <a:ea typeface="SimSun" panose="02010600030101010101" pitchFamily="2" charset="-122"/>
                          <a:cs typeface="Times New Roman" panose="02020603050405020304" pitchFamily="18" charset="0"/>
                        </a:rPr>
                        <a:t> II contraataca pero es derrotado</a:t>
                      </a:r>
                      <a:endParaRPr lang="en-US" sz="17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1676400" y="1750715"/>
            <a:ext cx="692150" cy="613370"/>
          </a:xfrm>
          <a:prstGeom prst="rect">
            <a:avLst/>
          </a:prstGeom>
        </p:spPr>
      </p:pic>
      <p:pic>
        <p:nvPicPr>
          <p:cNvPr id="7" name="Picture 6"/>
          <p:cNvPicPr/>
          <p:nvPr/>
        </p:nvPicPr>
        <p:blipFill>
          <a:blip r:embed="rId3">
            <a:extLst>
              <a:ext uri="{28A0092B-C50C-407E-A947-70E740481C1C}">
                <a14:useLocalDpi xmlns:a14="http://schemas.microsoft.com/office/drawing/2010/main" val="0"/>
              </a:ext>
            </a:extLst>
          </a:blip>
          <a:stretch>
            <a:fillRect/>
          </a:stretch>
        </p:blipFill>
        <p:spPr>
          <a:xfrm>
            <a:off x="8401049" y="1740660"/>
            <a:ext cx="685800" cy="632143"/>
          </a:xfrm>
          <a:prstGeom prst="rect">
            <a:avLst/>
          </a:prstGeom>
        </p:spPr>
      </p:pic>
      <p:pic>
        <p:nvPicPr>
          <p:cNvPr id="8" name="Picture 7"/>
          <p:cNvPicPr/>
          <p:nvPr/>
        </p:nvPicPr>
        <p:blipFill>
          <a:blip r:embed="rId4" cstate="print">
            <a:extLst>
              <a:ext uri="{28A0092B-C50C-407E-A947-70E740481C1C}">
                <a14:useLocalDpi xmlns:a14="http://schemas.microsoft.com/office/drawing/2010/main" val="0"/>
              </a:ext>
            </a:extLst>
          </a:blip>
          <a:stretch>
            <a:fillRect/>
          </a:stretch>
        </p:blipFill>
        <p:spPr>
          <a:xfrm>
            <a:off x="1049351" y="1396492"/>
            <a:ext cx="650240" cy="620395"/>
          </a:xfrm>
          <a:prstGeom prst="rect">
            <a:avLst/>
          </a:prstGeom>
        </p:spPr>
      </p:pic>
      <p:pic>
        <p:nvPicPr>
          <p:cNvPr id="9" name="Picture 8"/>
          <p:cNvPicPr/>
          <p:nvPr/>
        </p:nvPicPr>
        <p:blipFill>
          <a:blip r:embed="rId5" cstate="print">
            <a:extLst>
              <a:ext uri="{28A0092B-C50C-407E-A947-70E740481C1C}">
                <a14:useLocalDpi xmlns:a14="http://schemas.microsoft.com/office/drawing/2010/main" val="0"/>
              </a:ext>
            </a:extLst>
          </a:blip>
          <a:stretch>
            <a:fillRect/>
          </a:stretch>
        </p:blipFill>
        <p:spPr>
          <a:xfrm>
            <a:off x="8511247" y="1244636"/>
            <a:ext cx="666750" cy="657225"/>
          </a:xfrm>
          <a:prstGeom prst="rect">
            <a:avLst/>
          </a:prstGeom>
        </p:spPr>
      </p:pic>
      <p:pic>
        <p:nvPicPr>
          <p:cNvPr id="10" name="Picture 9"/>
          <p:cNvPicPr/>
          <p:nvPr/>
        </p:nvPicPr>
        <p:blipFill>
          <a:blip r:embed="rId2" cstate="print">
            <a:extLst>
              <a:ext uri="{28A0092B-C50C-407E-A947-70E740481C1C}">
                <a14:useLocalDpi xmlns:a14="http://schemas.microsoft.com/office/drawing/2010/main" val="0"/>
              </a:ext>
            </a:extLst>
          </a:blip>
          <a:stretch>
            <a:fillRect/>
          </a:stretch>
        </p:blipFill>
        <p:spPr>
          <a:xfrm>
            <a:off x="1676400" y="2872571"/>
            <a:ext cx="692150" cy="613370"/>
          </a:xfrm>
          <a:prstGeom prst="rect">
            <a:avLst/>
          </a:prstGeom>
        </p:spPr>
      </p:pic>
      <p:pic>
        <p:nvPicPr>
          <p:cNvPr id="5121"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61510" y="3197540"/>
            <a:ext cx="591856" cy="586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p:nvPr/>
        </p:nvPicPr>
        <p:blipFill>
          <a:blip r:embed="rId7">
            <a:extLst>
              <a:ext uri="{28A0092B-C50C-407E-A947-70E740481C1C}">
                <a14:useLocalDpi xmlns:a14="http://schemas.microsoft.com/office/drawing/2010/main" val="0"/>
              </a:ext>
            </a:extLst>
          </a:blip>
          <a:stretch>
            <a:fillRect/>
          </a:stretch>
        </p:blipFill>
        <p:spPr>
          <a:xfrm>
            <a:off x="8574113" y="5094265"/>
            <a:ext cx="603885" cy="628650"/>
          </a:xfrm>
          <a:prstGeom prst="rect">
            <a:avLst/>
          </a:prstGeom>
        </p:spPr>
      </p:pic>
      <p:pic>
        <p:nvPicPr>
          <p:cNvPr id="13" name="Picture 12"/>
          <p:cNvPicPr/>
          <p:nvPr/>
        </p:nvPicPr>
        <p:blipFill>
          <a:blip r:embed="rId8" cstate="print">
            <a:extLst>
              <a:ext uri="{28A0092B-C50C-407E-A947-70E740481C1C}">
                <a14:useLocalDpi xmlns:a14="http://schemas.microsoft.com/office/drawing/2010/main" val="0"/>
              </a:ext>
            </a:extLst>
          </a:blip>
          <a:stretch>
            <a:fillRect/>
          </a:stretch>
        </p:blipFill>
        <p:spPr>
          <a:xfrm>
            <a:off x="1524000" y="4724400"/>
            <a:ext cx="674370" cy="647700"/>
          </a:xfrm>
          <a:prstGeom prst="rect">
            <a:avLst/>
          </a:prstGeom>
        </p:spPr>
      </p:pic>
      <p:graphicFrame>
        <p:nvGraphicFramePr>
          <p:cNvPr id="11" name="Table 10"/>
          <p:cNvGraphicFramePr>
            <a:graphicFrameLocks noGrp="1"/>
          </p:cNvGraphicFramePr>
          <p:nvPr>
            <p:extLst/>
          </p:nvPr>
        </p:nvGraphicFramePr>
        <p:xfrm>
          <a:off x="381000" y="838200"/>
          <a:ext cx="8610600" cy="280416"/>
        </p:xfrm>
        <a:graphic>
          <a:graphicData uri="http://schemas.openxmlformats.org/drawingml/2006/table">
            <a:tbl>
              <a:tblPr firstRow="1" firstCol="1" bandRow="1"/>
              <a:tblGrid>
                <a:gridCol w="914400"/>
                <a:gridCol w="990600"/>
                <a:gridCol w="6705600"/>
              </a:tblGrid>
              <a:tr h="0">
                <a:tc>
                  <a:txBody>
                    <a:bodyPr/>
                    <a:lstStyle/>
                    <a:p>
                      <a:pPr marL="0" marR="0" algn="l" rtl="0">
                        <a:lnSpc>
                          <a:spcPct val="115000"/>
                        </a:lnSpc>
                        <a:spcBef>
                          <a:spcPts val="0"/>
                        </a:spcBef>
                        <a:spcAft>
                          <a:spcPts val="0"/>
                        </a:spcAft>
                      </a:pPr>
                      <a:r>
                        <a:rPr lang="en-US" sz="1600" b="1" dirty="0" smtClean="0">
                          <a:effectLst/>
                          <a:latin typeface="Arial"/>
                          <a:ea typeface="SimSun"/>
                          <a:cs typeface="Times New Roman"/>
                        </a:rPr>
                        <a:t>Dan 11</a:t>
                      </a:r>
                      <a:endParaRPr lang="en-US" sz="1600" dirty="0">
                        <a:effectLst/>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rtl="0">
                        <a:lnSpc>
                          <a:spcPct val="115000"/>
                        </a:lnSpc>
                        <a:spcBef>
                          <a:spcPts val="0"/>
                        </a:spcBef>
                        <a:spcAft>
                          <a:spcPts val="0"/>
                        </a:spcAft>
                      </a:pPr>
                      <a:r>
                        <a:rPr lang="en-US" sz="1600" b="1" dirty="0">
                          <a:effectLst/>
                          <a:latin typeface="Arial"/>
                          <a:ea typeface="SimSun"/>
                          <a:cs typeface="Times New Roman"/>
                        </a:rPr>
                        <a:t>Año</a:t>
                      </a:r>
                      <a:endParaRPr lang="en-US" sz="1600" dirty="0">
                        <a:effectLst/>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rtl="0">
                        <a:lnSpc>
                          <a:spcPct val="115000"/>
                        </a:lnSpc>
                        <a:spcBef>
                          <a:spcPts val="0"/>
                        </a:spcBef>
                        <a:spcAft>
                          <a:spcPts val="0"/>
                        </a:spcAft>
                      </a:pPr>
                      <a:r>
                        <a:rPr lang="en-US" sz="1600" b="1" dirty="0" err="1" smtClean="0">
                          <a:effectLst/>
                          <a:latin typeface="Arial" panose="020B0604020202020204" pitchFamily="34" charset="0"/>
                          <a:ea typeface="SimSun"/>
                          <a:cs typeface="Arial" panose="020B0604020202020204" pitchFamily="34" charset="0"/>
                        </a:rPr>
                        <a:t>Suceso</a:t>
                      </a:r>
                      <a:endParaRPr lang="en-US" sz="1600" dirty="0">
                        <a:effectLst/>
                        <a:latin typeface="Arial" panose="020B0604020202020204" pitchFamily="34" charset="0"/>
                        <a:ea typeface="SimSu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4" name="TextBox 13"/>
          <p:cNvSpPr txBox="1"/>
          <p:nvPr/>
        </p:nvSpPr>
        <p:spPr>
          <a:xfrm>
            <a:off x="7051871" y="1357803"/>
            <a:ext cx="1447800" cy="600164"/>
          </a:xfrm>
          <a:prstGeom prst="rect">
            <a:avLst/>
          </a:prstGeom>
          <a:noFill/>
        </p:spPr>
        <p:txBody>
          <a:bodyPr wrap="square" rtlCol="0">
            <a:spAutoFit/>
          </a:bodyPr>
          <a:lstStyle/>
          <a:p>
            <a:pPr algn="l" rtl="0"/>
            <a:r>
              <a:rPr lang="en-US" sz="1100" dirty="0"/>
              <a:t>General de Ptolomeo - huyó a él en 319 a. C.</a:t>
            </a:r>
            <a:endParaRPr lang="en-US" sz="1100" dirty="0"/>
          </a:p>
        </p:txBody>
      </p:sp>
    </p:spTree>
    <p:extLst>
      <p:ext uri="{BB962C8B-B14F-4D97-AF65-F5344CB8AC3E}">
        <p14:creationId xmlns:p14="http://schemas.microsoft.com/office/powerpoint/2010/main" val="30364558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nvPr>
        </p:nvGraphicFramePr>
        <p:xfrm>
          <a:off x="381001" y="1143000"/>
          <a:ext cx="4190998" cy="5010404"/>
        </p:xfrm>
        <a:graphic>
          <a:graphicData uri="http://schemas.openxmlformats.org/drawingml/2006/table">
            <a:tbl>
              <a:tblPr firstRow="1" firstCol="1" bandRow="1"/>
              <a:tblGrid>
                <a:gridCol w="445062"/>
                <a:gridCol w="482150"/>
                <a:gridCol w="3263786"/>
              </a:tblGrid>
              <a:tr h="0">
                <a:tc>
                  <a:txBody>
                    <a:bodyPr/>
                    <a:lstStyle/>
                    <a:p>
                      <a:pPr marL="0" marR="0" algn="ctr" rtl="0">
                        <a:lnSpc>
                          <a:spcPct val="115000"/>
                        </a:lnSpc>
                        <a:spcBef>
                          <a:spcPts val="0"/>
                        </a:spcBef>
                        <a:spcAft>
                          <a:spcPts val="0"/>
                        </a:spcAft>
                      </a:pPr>
                      <a:r>
                        <a:rPr lang="en-US" sz="1600" dirty="0">
                          <a:effectLst/>
                          <a:latin typeface="Calibri"/>
                          <a:ea typeface="SimSun"/>
                          <a:cs typeface="Arial"/>
                        </a:rPr>
                        <a:t>10</a:t>
                      </a:r>
                      <a:endParaRPr lang="en-US" sz="1600" dirty="0">
                        <a:effectLst/>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a:effectLst/>
                          <a:latin typeface="Calibri" panose="020F0502020204030204" pitchFamily="34" charset="0"/>
                          <a:ea typeface="SimSun" panose="02010600030101010101" pitchFamily="2" charset="-122"/>
                          <a:cs typeface="Arial" panose="020B0604020202020204" pitchFamily="34" charset="0"/>
                        </a:rPr>
                        <a:t>240-187</a:t>
                      </a:r>
                      <a:endParaRPr lang="en-US" sz="16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s-ES" sz="1800" b="1" i="1" dirty="0">
                          <a:effectLst/>
                          <a:latin typeface="Calibri" panose="020F0502020204030204" pitchFamily="34" charset="0"/>
                          <a:ea typeface="SimSun" panose="02010600030101010101" pitchFamily="2" charset="-122"/>
                          <a:cs typeface="Times New Roman" panose="02020603050405020304" pitchFamily="18" charset="0"/>
                        </a:rPr>
                        <a:t>Sus hijos harán la guerra y reunirán una multitud de grandes fuerzas, que seguirán viniendo y desbordando y pasando, y de nuevo llevarán la guerra hasta su fortaleza.</a:t>
                      </a:r>
                      <a:r>
                        <a:rPr lang="es-ES" sz="1800" dirty="0">
                          <a:effectLst/>
                          <a:latin typeface="Calibri" panose="020F0502020204030204" pitchFamily="34" charset="0"/>
                          <a:ea typeface="SimSun" panose="02010600030101010101" pitchFamily="2" charset="-122"/>
                          <a:cs typeface="Times New Roman" panose="02020603050405020304" pitchFamily="18" charset="0"/>
                        </a:rPr>
                        <a:t> </a:t>
                      </a:r>
                      <a:r>
                        <a:rPr lang="es-ES" sz="1800" dirty="0">
                          <a:solidFill>
                            <a:srgbClr val="FF0000"/>
                          </a:solidFill>
                          <a:effectLst/>
                          <a:latin typeface="Calibri" panose="020F0502020204030204" pitchFamily="34" charset="0"/>
                          <a:ea typeface="SimSun" panose="02010600030101010101" pitchFamily="2" charset="-122"/>
                          <a:cs typeface="Times New Roman" panose="02020603050405020304" pitchFamily="18" charset="0"/>
                        </a:rPr>
                        <a:t>4ª y 5ª guerras sirias</a:t>
                      </a:r>
                      <a:r>
                        <a:rPr lang="es-ES" sz="1800" dirty="0">
                          <a:effectLst/>
                          <a:latin typeface="Calibri" panose="020F0502020204030204" pitchFamily="34" charset="0"/>
                          <a:ea typeface="SimSun" panose="02010600030101010101" pitchFamily="2" charset="-122"/>
                          <a:cs typeface="Times New Roman" panose="02020603050405020304" pitchFamily="18" charset="0"/>
                        </a:rPr>
                        <a:t>– Las primeras campañas de Antíoco III contra el Reino ptolemaico no tuvieron éxito, pero años más tarde Antíoco obtuvo varias victorias militares.</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rtl="0">
                        <a:lnSpc>
                          <a:spcPct val="115000"/>
                        </a:lnSpc>
                        <a:spcBef>
                          <a:spcPts val="0"/>
                        </a:spcBef>
                        <a:spcAft>
                          <a:spcPts val="0"/>
                        </a:spcAft>
                      </a:pPr>
                      <a:r>
                        <a:rPr lang="en-US" sz="1600">
                          <a:effectLst/>
                          <a:latin typeface="Calibri"/>
                          <a:ea typeface="SimSun"/>
                          <a:cs typeface="Arial"/>
                        </a:rPr>
                        <a:t>11</a:t>
                      </a:r>
                      <a:endParaRPr lang="en-US" sz="1600">
                        <a:effectLst/>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a:effectLst/>
                          <a:latin typeface="Calibri" panose="020F0502020204030204" pitchFamily="34" charset="0"/>
                          <a:ea typeface="SimSun" panose="02010600030101010101" pitchFamily="2" charset="-122"/>
                          <a:cs typeface="Arial" panose="020B0604020202020204" pitchFamily="34" charset="0"/>
                        </a:rPr>
                        <a:t>217</a:t>
                      </a:r>
                      <a:endParaRPr lang="en-US" sz="16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s-ES" sz="1800" b="1" i="1" dirty="0">
                          <a:effectLst/>
                          <a:latin typeface="Calibri" panose="020F0502020204030204" pitchFamily="34" charset="0"/>
                          <a:ea typeface="SimSun" panose="02010600030101010101" pitchFamily="2" charset="-122"/>
                          <a:cs typeface="Times New Roman" panose="02020603050405020304" pitchFamily="18" charset="0"/>
                        </a:rPr>
                        <a:t>El rey del sur se enfurecerá, y saldrá y peleará contra el rey del norte.</a:t>
                      </a:r>
                      <a:r>
                        <a:rPr lang="es-ES" sz="1800" dirty="0">
                          <a:effectLst/>
                          <a:latin typeface="Calibri" panose="020F0502020204030204" pitchFamily="34" charset="0"/>
                          <a:ea typeface="SimSun" panose="02010600030101010101" pitchFamily="2" charset="-122"/>
                          <a:cs typeface="Times New Roman" panose="02020603050405020304" pitchFamily="18" charset="0"/>
                        </a:rPr>
                        <a:t> – Ptolomeo IV derrota a Antíoco III – </a:t>
                      </a:r>
                      <a:r>
                        <a:rPr lang="es-ES" sz="1800" dirty="0">
                          <a:solidFill>
                            <a:srgbClr val="FF0000"/>
                          </a:solidFill>
                          <a:effectLst/>
                          <a:latin typeface="Calibri" panose="020F0502020204030204" pitchFamily="34" charset="0"/>
                          <a:ea typeface="SimSun" panose="02010600030101010101" pitchFamily="2" charset="-122"/>
                          <a:cs typeface="Times New Roman" panose="02020603050405020304" pitchFamily="18" charset="0"/>
                        </a:rPr>
                        <a:t>4ª guerra siria</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11" name="Table 10"/>
          <p:cNvGraphicFramePr>
            <a:graphicFrameLocks noGrp="1"/>
          </p:cNvGraphicFramePr>
          <p:nvPr>
            <p:extLst/>
          </p:nvPr>
        </p:nvGraphicFramePr>
        <p:xfrm>
          <a:off x="381000" y="838200"/>
          <a:ext cx="8610600" cy="256540"/>
        </p:xfrm>
        <a:graphic>
          <a:graphicData uri="http://schemas.openxmlformats.org/drawingml/2006/table">
            <a:tbl>
              <a:tblPr firstRow="1" firstCol="1" bandRow="1"/>
              <a:tblGrid>
                <a:gridCol w="914400"/>
                <a:gridCol w="990600"/>
                <a:gridCol w="6705600"/>
              </a:tblGrid>
              <a:tr h="0">
                <a:tc>
                  <a:txBody>
                    <a:bodyPr/>
                    <a:lstStyle/>
                    <a:p>
                      <a:pPr marL="0" marR="0" algn="l" rtl="0">
                        <a:lnSpc>
                          <a:spcPct val="115000"/>
                        </a:lnSpc>
                        <a:spcBef>
                          <a:spcPts val="0"/>
                        </a:spcBef>
                        <a:spcAft>
                          <a:spcPts val="0"/>
                        </a:spcAft>
                      </a:pPr>
                      <a:r>
                        <a:rPr lang="en-US" sz="1600" b="1" dirty="0" smtClean="0">
                          <a:effectLst/>
                          <a:latin typeface="Arial" panose="020B0604020202020204" pitchFamily="34" charset="0"/>
                          <a:ea typeface="SimSun"/>
                          <a:cs typeface="Arial" panose="020B0604020202020204" pitchFamily="34" charset="0"/>
                        </a:rPr>
                        <a:t>Dan 11</a:t>
                      </a:r>
                      <a:endParaRPr lang="en-US" sz="1600" dirty="0">
                        <a:effectLst/>
                        <a:latin typeface="Arial" panose="020B0604020202020204" pitchFamily="34" charset="0"/>
                        <a:ea typeface="SimSu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rtl="0">
                        <a:lnSpc>
                          <a:spcPct val="115000"/>
                        </a:lnSpc>
                        <a:spcBef>
                          <a:spcPts val="0"/>
                        </a:spcBef>
                        <a:spcAft>
                          <a:spcPts val="0"/>
                        </a:spcAft>
                      </a:pPr>
                      <a:r>
                        <a:rPr lang="en-US" sz="1600" b="1" dirty="0">
                          <a:effectLst/>
                          <a:latin typeface="Arial" panose="020B0604020202020204" pitchFamily="34" charset="0"/>
                          <a:ea typeface="SimSun"/>
                          <a:cs typeface="Arial" panose="020B0604020202020204" pitchFamily="34" charset="0"/>
                        </a:rPr>
                        <a:t>Año</a:t>
                      </a:r>
                      <a:endParaRPr lang="en-US" sz="1600" dirty="0">
                        <a:effectLst/>
                        <a:latin typeface="Arial" panose="020B0604020202020204" pitchFamily="34" charset="0"/>
                        <a:ea typeface="SimSu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rtl="0">
                        <a:lnSpc>
                          <a:spcPct val="115000"/>
                        </a:lnSpc>
                        <a:spcBef>
                          <a:spcPts val="0"/>
                        </a:spcBef>
                        <a:spcAft>
                          <a:spcPts val="0"/>
                        </a:spcAft>
                      </a:pPr>
                      <a:r>
                        <a:rPr lang="en-US" sz="1600" b="1" dirty="0" err="1" smtClean="0">
                          <a:effectLst/>
                          <a:latin typeface="Arial" panose="020B0604020202020204" pitchFamily="34" charset="0"/>
                          <a:ea typeface="SimSun"/>
                          <a:cs typeface="Arial" panose="020B0604020202020204" pitchFamily="34" charset="0"/>
                        </a:rPr>
                        <a:t>Suceso</a:t>
                      </a:r>
                      <a:endParaRPr lang="en-US" sz="1600" dirty="0">
                        <a:effectLst/>
                        <a:latin typeface="Arial" panose="020B0604020202020204" pitchFamily="34" charset="0"/>
                        <a:ea typeface="SimSu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6376" y="3810001"/>
            <a:ext cx="669925" cy="706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p:cNvPicPr/>
          <p:nvPr/>
        </p:nvPicPr>
        <p:blipFill>
          <a:blip r:embed="rId4" cstate="print">
            <a:extLst>
              <a:ext uri="{28A0092B-C50C-407E-A947-70E740481C1C}">
                <a14:useLocalDpi xmlns:a14="http://schemas.microsoft.com/office/drawing/2010/main" val="0"/>
              </a:ext>
            </a:extLst>
          </a:blip>
          <a:stretch>
            <a:fillRect/>
          </a:stretch>
        </p:blipFill>
        <p:spPr>
          <a:xfrm>
            <a:off x="400879" y="5536350"/>
            <a:ext cx="678815" cy="628650"/>
          </a:xfrm>
          <a:prstGeom prst="rect">
            <a:avLst/>
          </a:prstGeom>
        </p:spPr>
      </p:pic>
      <p:pic>
        <p:nvPicPr>
          <p:cNvPr id="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2164" y="563847"/>
            <a:ext cx="4541837" cy="571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953000" y="663853"/>
            <a:ext cx="1371600" cy="861774"/>
          </a:xfrm>
          <a:prstGeom prst="rect">
            <a:avLst/>
          </a:prstGeom>
          <a:solidFill>
            <a:schemeClr val="bg1"/>
          </a:solidFill>
        </p:spPr>
        <p:txBody>
          <a:bodyPr wrap="square" rtlCol="0">
            <a:spAutoFit/>
          </a:bodyPr>
          <a:lstStyle/>
          <a:p>
            <a:pPr>
              <a:spcAft>
                <a:spcPts val="600"/>
              </a:spcAft>
            </a:pPr>
            <a:r>
              <a:rPr lang="es-ES" sz="700" dirty="0"/>
              <a:t>Ruta de las fuerzas </a:t>
            </a:r>
            <a:r>
              <a:rPr lang="es-ES" sz="700" dirty="0" err="1"/>
              <a:t>seléucidas</a:t>
            </a:r>
            <a:endParaRPr lang="es-ES" sz="700" dirty="0"/>
          </a:p>
          <a:p>
            <a:pPr>
              <a:spcAft>
                <a:spcPts val="600"/>
              </a:spcAft>
            </a:pPr>
            <a:r>
              <a:rPr lang="es-ES" sz="700" dirty="0"/>
              <a:t>Ruta de las fuerzas ptolemaicas</a:t>
            </a:r>
          </a:p>
          <a:p>
            <a:pPr>
              <a:spcAft>
                <a:spcPts val="600"/>
              </a:spcAft>
            </a:pPr>
            <a:r>
              <a:rPr lang="es-ES" sz="700" dirty="0"/>
              <a:t>Ruta de las fuerzas nabateas</a:t>
            </a:r>
          </a:p>
          <a:p>
            <a:pPr>
              <a:spcAft>
                <a:spcPts val="600"/>
              </a:spcAft>
            </a:pPr>
            <a:r>
              <a:rPr lang="es-ES" sz="700" dirty="0"/>
              <a:t>Ciudad capturada por fuerzas </a:t>
            </a:r>
            <a:r>
              <a:rPr lang="es-ES" sz="700" dirty="0" err="1"/>
              <a:t>seléucidas</a:t>
            </a:r>
            <a:endParaRPr lang="en-US" sz="500" dirty="0"/>
          </a:p>
        </p:txBody>
      </p:sp>
    </p:spTree>
    <p:extLst>
      <p:ext uri="{BB962C8B-B14F-4D97-AF65-F5344CB8AC3E}">
        <p14:creationId xmlns:p14="http://schemas.microsoft.com/office/powerpoint/2010/main" val="415399877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71501"/>
            <a:ext cx="9144000" cy="56991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70931"/>
            <a:ext cx="7772400" cy="5699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40057" y="4876801"/>
            <a:ext cx="4495800" cy="1200329"/>
          </a:xfrm>
          <a:prstGeom prst="rect">
            <a:avLst/>
          </a:prstGeom>
          <a:noFill/>
        </p:spPr>
        <p:txBody>
          <a:bodyPr wrap="square" rtlCol="0">
            <a:spAutoFit/>
          </a:bodyPr>
          <a:lstStyle/>
          <a:p>
            <a:pPr algn="l" rtl="0"/>
            <a:r>
              <a:rPr lang="en-US" dirty="0"/>
              <a:t>Según Polibio, Ptolomeo tenía 70.000 de infantería, 5.000 de caballería y 73 elefantes de guerra y Antíoco 62.000 de infantería, 6.000 de caballería y 102 elefantes.</a:t>
            </a:r>
          </a:p>
        </p:txBody>
      </p:sp>
      <p:sp>
        <p:nvSpPr>
          <p:cNvPr id="5" name="TextBox 4"/>
          <p:cNvSpPr txBox="1"/>
          <p:nvPr/>
        </p:nvSpPr>
        <p:spPr>
          <a:xfrm>
            <a:off x="152401" y="762000"/>
            <a:ext cx="3088943" cy="923330"/>
          </a:xfrm>
          <a:prstGeom prst="rect">
            <a:avLst/>
          </a:prstGeom>
          <a:noFill/>
        </p:spPr>
        <p:txBody>
          <a:bodyPr wrap="square" rtlCol="0">
            <a:spAutoFit/>
          </a:bodyPr>
          <a:lstStyle/>
          <a:p>
            <a:pPr algn="l" rtl="0"/>
            <a:r>
              <a:rPr lang="en-US" dirty="0"/>
              <a:t>Fue una de las mayores batallas de los reinos </a:t>
            </a:r>
            <a:r>
              <a:rPr lang="en-US" dirty="0" err="1"/>
              <a:t>helenísticos</a:t>
            </a:r>
            <a:r>
              <a:rPr lang="en-US" dirty="0"/>
              <a:t> </a:t>
            </a:r>
            <a:r>
              <a:rPr lang="en-US" dirty="0"/>
              <a:t>de </a:t>
            </a:r>
            <a:r>
              <a:rPr lang="en-US" dirty="0" err="1"/>
              <a:t>los</a:t>
            </a:r>
            <a:r>
              <a:rPr lang="en-US" dirty="0"/>
              <a:t> </a:t>
            </a:r>
            <a:r>
              <a:rPr lang="en-US" dirty="0" err="1"/>
              <a:t>Diádocos</a:t>
            </a:r>
            <a:endParaRPr lang="en-US" dirty="0"/>
          </a:p>
        </p:txBody>
      </p:sp>
      <p:sp>
        <p:nvSpPr>
          <p:cNvPr id="8" name="TextBox 7"/>
          <p:cNvSpPr txBox="1"/>
          <p:nvPr/>
        </p:nvSpPr>
        <p:spPr>
          <a:xfrm>
            <a:off x="5369258" y="4124323"/>
            <a:ext cx="3088943" cy="2108269"/>
          </a:xfrm>
          <a:prstGeom prst="rect">
            <a:avLst/>
          </a:prstGeom>
          <a:solidFill>
            <a:schemeClr val="bg1"/>
          </a:solidFill>
        </p:spPr>
        <p:txBody>
          <a:bodyPr wrap="square" rtlCol="0">
            <a:spAutoFit/>
          </a:bodyPr>
          <a:lstStyle/>
          <a:p>
            <a:pPr>
              <a:spcAft>
                <a:spcPts val="600"/>
              </a:spcAft>
            </a:pPr>
            <a:r>
              <a:rPr lang="es-ES" sz="1100" dirty="0">
                <a:latin typeface="Times New Roman" panose="02020603050405020304" pitchFamily="18" charset="0"/>
                <a:cs typeface="Times New Roman" panose="02020603050405020304" pitchFamily="18" charset="0"/>
              </a:rPr>
              <a:t>I - Los elefantes de Antíoco derrotan a los de Ptolomeo, que provocan el caos en la guardia real y luego toda el ala derecha de Antíoco ataca a la izquierda de Ptolomeo, haciéndolos retroceder.</a:t>
            </a:r>
          </a:p>
          <a:p>
            <a:pPr>
              <a:spcAft>
                <a:spcPts val="600"/>
              </a:spcAft>
            </a:pPr>
            <a:r>
              <a:rPr lang="es-ES" sz="1100" dirty="0">
                <a:latin typeface="Times New Roman" panose="02020603050405020304" pitchFamily="18" charset="0"/>
                <a:cs typeface="Times New Roman" panose="02020603050405020304" pitchFamily="18" charset="0"/>
              </a:rPr>
              <a:t>II – </a:t>
            </a:r>
            <a:r>
              <a:rPr lang="es-ES" sz="1100" dirty="0" err="1">
                <a:latin typeface="Times New Roman" panose="02020603050405020304" pitchFamily="18" charset="0"/>
                <a:cs typeface="Times New Roman" panose="02020603050405020304" pitchFamily="18" charset="0"/>
              </a:rPr>
              <a:t>Equécrates</a:t>
            </a:r>
            <a:r>
              <a:rPr lang="es-ES" sz="1100" dirty="0">
                <a:latin typeface="Times New Roman" panose="02020603050405020304" pitchFamily="18" charset="0"/>
                <a:cs typeface="Times New Roman" panose="02020603050405020304" pitchFamily="18" charset="0"/>
              </a:rPr>
              <a:t>, a </a:t>
            </a:r>
            <a:r>
              <a:rPr lang="es-ES" sz="1100" dirty="0">
                <a:latin typeface="Times New Roman" panose="02020603050405020304" pitchFamily="18" charset="0"/>
                <a:cs typeface="Times New Roman" panose="02020603050405020304" pitchFamily="18" charset="0"/>
              </a:rPr>
              <a:t>la derecha de Ptolomeo, ordena un ataque, flanquea a la caballería enemiga y hace retroceder toda su ala izquierda.</a:t>
            </a:r>
          </a:p>
          <a:p>
            <a:pPr>
              <a:spcAft>
                <a:spcPts val="600"/>
              </a:spcAft>
            </a:pPr>
            <a:r>
              <a:rPr lang="es-ES" sz="1100" dirty="0">
                <a:latin typeface="Times New Roman" panose="02020603050405020304" pitchFamily="18" charset="0"/>
                <a:cs typeface="Times New Roman" panose="02020603050405020304" pitchFamily="18" charset="0"/>
              </a:rPr>
              <a:t>III </a:t>
            </a:r>
            <a:r>
              <a:rPr lang="es-ES" sz="1100" dirty="0">
                <a:latin typeface="Times New Roman" panose="02020603050405020304" pitchFamily="18" charset="0"/>
                <a:cs typeface="Times New Roman" panose="02020603050405020304" pitchFamily="18" charset="0"/>
              </a:rPr>
              <a:t>- Ptolomeo toma el mando de su falange y ordena un asalto frontal al enemigo que tiene enfrente, la falange ptolemaica derrota a los hombres de Antíoco.</a:t>
            </a:r>
            <a:endParaRPr lang="en-US"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1219750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nvPr>
        </p:nvGraphicFramePr>
        <p:xfrm>
          <a:off x="152400" y="2467864"/>
          <a:ext cx="8763000" cy="3843274"/>
        </p:xfrm>
        <a:graphic>
          <a:graphicData uri="http://schemas.openxmlformats.org/drawingml/2006/table">
            <a:tbl>
              <a:tblPr firstRow="1" firstCol="1" bandRow="1"/>
              <a:tblGrid>
                <a:gridCol w="930584"/>
                <a:gridCol w="1008133"/>
                <a:gridCol w="6824283"/>
              </a:tblGrid>
              <a:tr h="0">
                <a:tc>
                  <a:txBody>
                    <a:bodyPr/>
                    <a:lstStyle/>
                    <a:p>
                      <a:pPr marL="0" marR="0" algn="ctr">
                        <a:lnSpc>
                          <a:spcPct val="115000"/>
                        </a:lnSpc>
                        <a:spcBef>
                          <a:spcPts val="0"/>
                        </a:spcBef>
                        <a:spcAft>
                          <a:spcPts val="0"/>
                        </a:spcAft>
                      </a:pPr>
                      <a:r>
                        <a:rPr lang="en-US" sz="1600">
                          <a:effectLst/>
                          <a:latin typeface="Calibri" panose="020F0502020204030204" pitchFamily="34" charset="0"/>
                          <a:ea typeface="SimSun" panose="02010600030101010101" pitchFamily="2" charset="-122"/>
                          <a:cs typeface="Arial" panose="020B0604020202020204" pitchFamily="34" charset="0"/>
                        </a:rPr>
                        <a:t>15</a:t>
                      </a:r>
                      <a:endParaRPr lang="en-US" sz="16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a:effectLst/>
                          <a:latin typeface="Calibri" panose="020F0502020204030204" pitchFamily="34" charset="0"/>
                          <a:ea typeface="SimSun" panose="02010600030101010101" pitchFamily="2" charset="-122"/>
                          <a:cs typeface="Arial" panose="020B0604020202020204" pitchFamily="34" charset="0"/>
                        </a:rPr>
                        <a:t>198</a:t>
                      </a:r>
                      <a:endParaRPr lang="en-US" sz="16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s-ES" sz="1600" b="1" i="1">
                          <a:effectLst/>
                          <a:latin typeface="Calibri" panose="020F0502020204030204" pitchFamily="34" charset="0"/>
                          <a:ea typeface="SimSun" panose="02010600030101010101" pitchFamily="2" charset="-122"/>
                          <a:cs typeface="Times New Roman" panose="02020603050405020304" pitchFamily="18" charset="0"/>
                        </a:rPr>
                        <a:t>Vendrá el rey del norte, levantará un terraplén y tomará una ciudad bien fortificada</a:t>
                      </a:r>
                      <a:r>
                        <a:rPr lang="es-ES" sz="1600" i="1">
                          <a:effectLst/>
                          <a:latin typeface="Calibri" panose="020F0502020204030204" pitchFamily="34" charset="0"/>
                          <a:ea typeface="SimSun" panose="02010600030101010101" pitchFamily="2" charset="-122"/>
                          <a:cs typeface="Times New Roman" panose="02020603050405020304" pitchFamily="18" charset="0"/>
                        </a:rPr>
                        <a:t>.</a:t>
                      </a:r>
                      <a:r>
                        <a:rPr lang="es-ES" sz="1600">
                          <a:effectLst/>
                          <a:latin typeface="Calibri" panose="020F0502020204030204" pitchFamily="34" charset="0"/>
                          <a:ea typeface="SimSun" panose="02010600030101010101" pitchFamily="2" charset="-122"/>
                          <a:cs typeface="Times New Roman" panose="02020603050405020304" pitchFamily="18" charset="0"/>
                        </a:rPr>
                        <a:t> – Antíoco III toma Sidón y Palestina</a:t>
                      </a:r>
                      <a:endParaRPr lang="en-US" sz="16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lnSpc>
                          <a:spcPct val="115000"/>
                        </a:lnSpc>
                        <a:spcBef>
                          <a:spcPts val="0"/>
                        </a:spcBef>
                        <a:spcAft>
                          <a:spcPts val="0"/>
                        </a:spcAft>
                      </a:pPr>
                      <a:r>
                        <a:rPr lang="en-US" sz="1600">
                          <a:effectLst/>
                          <a:latin typeface="Calibri" panose="020F0502020204030204" pitchFamily="34" charset="0"/>
                          <a:ea typeface="SimSun" panose="02010600030101010101" pitchFamily="2" charset="-122"/>
                          <a:cs typeface="Arial" panose="020B0604020202020204" pitchFamily="34" charset="0"/>
                        </a:rPr>
                        <a:t>17</a:t>
                      </a:r>
                      <a:endParaRPr lang="en-US" sz="16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a:effectLst/>
                          <a:latin typeface="Calibri" panose="020F0502020204030204" pitchFamily="34" charset="0"/>
                          <a:ea typeface="SimSun" panose="02010600030101010101" pitchFamily="2" charset="-122"/>
                          <a:cs typeface="Arial" panose="020B0604020202020204" pitchFamily="34" charset="0"/>
                        </a:rPr>
                        <a:t> </a:t>
                      </a:r>
                      <a:endParaRPr lang="en-US" sz="16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s-ES" sz="1600" b="1" i="1">
                          <a:effectLst/>
                          <a:latin typeface="Calibri" panose="020F0502020204030204" pitchFamily="34" charset="0"/>
                          <a:ea typeface="SimSun" panose="02010600030101010101" pitchFamily="2" charset="-122"/>
                          <a:cs typeface="Times New Roman" panose="02020603050405020304" pitchFamily="18" charset="0"/>
                        </a:rPr>
                        <a:t>Le dará una hija de las mujeres para destruirlo, pero ella no le respaldará ni se pondrá a su lado. </a:t>
                      </a:r>
                      <a:r>
                        <a:rPr lang="es-ES" sz="1600">
                          <a:effectLst/>
                          <a:latin typeface="Calibri" panose="020F0502020204030204" pitchFamily="34" charset="0"/>
                          <a:ea typeface="SimSun" panose="02010600030101010101" pitchFamily="2" charset="-122"/>
                          <a:cs typeface="Times New Roman" panose="02020603050405020304" pitchFamily="18" charset="0"/>
                        </a:rPr>
                        <a:t>– Antíoco III le da una hija a Ptolomeo V pero ella apoya al marido.</a:t>
                      </a:r>
                      <a:endParaRPr lang="en-US" sz="16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lnSpc>
                          <a:spcPct val="115000"/>
                        </a:lnSpc>
                        <a:spcBef>
                          <a:spcPts val="0"/>
                        </a:spcBef>
                        <a:spcAft>
                          <a:spcPts val="0"/>
                        </a:spcAft>
                      </a:pPr>
                      <a:r>
                        <a:rPr lang="en-US" sz="1600">
                          <a:effectLst/>
                          <a:latin typeface="Calibri" panose="020F0502020204030204" pitchFamily="34" charset="0"/>
                          <a:ea typeface="SimSun" panose="02010600030101010101" pitchFamily="2" charset="-122"/>
                          <a:cs typeface="Arial" panose="020B0604020202020204" pitchFamily="34" charset="0"/>
                        </a:rPr>
                        <a:t>18</a:t>
                      </a:r>
                      <a:endParaRPr lang="en-US" sz="16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a:effectLst/>
                          <a:latin typeface="Calibri" panose="020F0502020204030204" pitchFamily="34" charset="0"/>
                          <a:ea typeface="SimSun" panose="02010600030101010101" pitchFamily="2" charset="-122"/>
                          <a:cs typeface="Arial" panose="020B0604020202020204" pitchFamily="34" charset="0"/>
                        </a:rPr>
                        <a:t>197-190</a:t>
                      </a:r>
                      <a:endParaRPr lang="en-US" sz="16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s-ES" sz="1600" b="1" i="1">
                          <a:effectLst/>
                          <a:latin typeface="Calibri" panose="020F0502020204030204" pitchFamily="34" charset="0"/>
                          <a:ea typeface="SimSun" panose="02010600030101010101" pitchFamily="2" charset="-122"/>
                          <a:cs typeface="Times New Roman" panose="02020603050405020304" pitchFamily="18" charset="0"/>
                        </a:rPr>
                        <a:t>Entonces volverá su rostro hacia las costas y tomará muchas de ellas. Pero un príncipe pondrá fin a su afrenta. </a:t>
                      </a:r>
                      <a:r>
                        <a:rPr lang="es-ES" sz="1600">
                          <a:effectLst/>
                          <a:latin typeface="Calibri" panose="020F0502020204030204" pitchFamily="34" charset="0"/>
                          <a:ea typeface="SimSun" panose="02010600030101010101" pitchFamily="2" charset="-122"/>
                          <a:cs typeface="Times New Roman" panose="02020603050405020304" pitchFamily="18" charset="0"/>
                        </a:rPr>
                        <a:t>– Antíoco III toma Asia Menor, Tracia, Grecia; es derrotado por los romanos en las Termópilas en 191 y Lucio Escipión lo derrota en Magnesio en 190</a:t>
                      </a:r>
                      <a:endParaRPr lang="en-US" sz="16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lnSpc>
                          <a:spcPct val="115000"/>
                        </a:lnSpc>
                        <a:spcBef>
                          <a:spcPts val="0"/>
                        </a:spcBef>
                        <a:spcAft>
                          <a:spcPts val="0"/>
                        </a:spcAft>
                      </a:pPr>
                      <a:r>
                        <a:rPr lang="es-ES" sz="1600">
                          <a:effectLst/>
                          <a:latin typeface="Calibri" panose="020F0502020204030204" pitchFamily="34" charset="0"/>
                          <a:ea typeface="SimSun" panose="02010600030101010101" pitchFamily="2" charset="-122"/>
                          <a:cs typeface="Arial" panose="020B0604020202020204" pitchFamily="34" charset="0"/>
                        </a:rPr>
                        <a:t>19</a:t>
                      </a:r>
                      <a:endParaRPr lang="en-US" sz="16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s-ES" sz="1600">
                          <a:effectLst/>
                          <a:latin typeface="Calibri" panose="020F0502020204030204" pitchFamily="34" charset="0"/>
                          <a:ea typeface="SimSun" panose="02010600030101010101" pitchFamily="2" charset="-122"/>
                          <a:cs typeface="Arial" panose="020B0604020202020204" pitchFamily="34" charset="0"/>
                        </a:rPr>
                        <a:t>187</a:t>
                      </a:r>
                      <a:endParaRPr lang="en-US" sz="16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s-ES" sz="1600" b="1" i="1" dirty="0">
                          <a:effectLst/>
                          <a:latin typeface="Calibri" panose="020F0502020204030204" pitchFamily="34" charset="0"/>
                          <a:ea typeface="SimSun" panose="02010600030101010101" pitchFamily="2" charset="-122"/>
                          <a:cs typeface="Times New Roman" panose="02020603050405020304" pitchFamily="18" charset="0"/>
                        </a:rPr>
                        <a:t>pero tropezará y caerá, y no se le hallará más </a:t>
                      </a:r>
                      <a:r>
                        <a:rPr lang="es-ES" sz="1600" dirty="0">
                          <a:effectLst/>
                          <a:latin typeface="Calibri" panose="020F0502020204030204" pitchFamily="34" charset="0"/>
                          <a:ea typeface="SimSun" panose="02010600030101010101" pitchFamily="2" charset="-122"/>
                          <a:cs typeface="Times New Roman" panose="02020603050405020304" pitchFamily="18" charset="0"/>
                        </a:rPr>
                        <a:t>– Antíoco III asesinado por su propio pueblo</a:t>
                      </a:r>
                      <a:endParaRPr lang="en-US" sz="16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rtl="0">
                        <a:lnSpc>
                          <a:spcPct val="115000"/>
                        </a:lnSpc>
                        <a:spcBef>
                          <a:spcPts val="0"/>
                        </a:spcBef>
                        <a:spcAft>
                          <a:spcPts val="0"/>
                        </a:spcAft>
                      </a:pPr>
                      <a:r>
                        <a:rPr lang="en-US" sz="1600" dirty="0" smtClean="0">
                          <a:effectLst/>
                          <a:latin typeface="Calibri"/>
                          <a:ea typeface="SimSun"/>
                          <a:cs typeface="Times New Roman"/>
                        </a:rPr>
                        <a:t>20</a:t>
                      </a:r>
                      <a:endParaRPr lang="en-US" sz="1600" dirty="0">
                        <a:effectLst/>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rtl="0">
                        <a:lnSpc>
                          <a:spcPct val="115000"/>
                        </a:lnSpc>
                        <a:spcBef>
                          <a:spcPts val="0"/>
                        </a:spcBef>
                        <a:spcAft>
                          <a:spcPts val="0"/>
                        </a:spcAft>
                      </a:pPr>
                      <a:endParaRPr lang="en-US" sz="1600" dirty="0">
                        <a:effectLst/>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rtl="0">
                        <a:lnSpc>
                          <a:spcPct val="115000"/>
                        </a:lnSpc>
                        <a:spcBef>
                          <a:spcPts val="0"/>
                        </a:spcBef>
                        <a:spcAft>
                          <a:spcPts val="0"/>
                        </a:spcAft>
                      </a:pPr>
                      <a:r>
                        <a:rPr lang="es-ES" sz="1600" b="1" dirty="0" smtClean="0"/>
                        <a:t>otro que enviará un opresor a través de la Joya de su reino </a:t>
                      </a:r>
                      <a:r>
                        <a:rPr lang="en-US" sz="1600" dirty="0" smtClean="0"/>
                        <a:t>- </a:t>
                      </a:r>
                      <a:r>
                        <a:rPr lang="en-US" sz="1600" dirty="0" err="1" smtClean="0">
                          <a:effectLst/>
                          <a:latin typeface="Calibri"/>
                          <a:ea typeface="SimSun"/>
                          <a:cs typeface="Times New Roman"/>
                        </a:rPr>
                        <a:t>Seleuco</a:t>
                      </a:r>
                      <a:r>
                        <a:rPr lang="en-US" sz="1600" dirty="0" smtClean="0">
                          <a:effectLst/>
                          <a:latin typeface="Calibri"/>
                          <a:ea typeface="SimSun"/>
                          <a:cs typeface="Times New Roman"/>
                        </a:rPr>
                        <a:t> IV </a:t>
                      </a:r>
                      <a:r>
                        <a:rPr lang="en-US" sz="1600" dirty="0" err="1" smtClean="0">
                          <a:effectLst/>
                          <a:latin typeface="Calibri"/>
                          <a:ea typeface="SimSun"/>
                          <a:cs typeface="Times New Roman"/>
                        </a:rPr>
                        <a:t>envía</a:t>
                      </a:r>
                      <a:r>
                        <a:rPr lang="en-US" sz="1600" dirty="0" smtClean="0">
                          <a:effectLst/>
                          <a:latin typeface="Calibri"/>
                          <a:ea typeface="SimSun"/>
                          <a:cs typeface="Times New Roman"/>
                        </a:rPr>
                        <a:t> a </a:t>
                      </a:r>
                      <a:r>
                        <a:rPr lang="en-US" sz="1600" dirty="0" err="1" smtClean="0">
                          <a:effectLst/>
                          <a:latin typeface="Calibri"/>
                          <a:ea typeface="SimSun"/>
                          <a:cs typeface="Times New Roman"/>
                        </a:rPr>
                        <a:t>Heliodoro</a:t>
                      </a:r>
                      <a:r>
                        <a:rPr lang="en-US" sz="1600" dirty="0" smtClean="0">
                          <a:effectLst/>
                          <a:latin typeface="Calibri"/>
                          <a:ea typeface="SimSun"/>
                          <a:cs typeface="Times New Roman"/>
                        </a:rPr>
                        <a:t> (</a:t>
                      </a:r>
                      <a:r>
                        <a:rPr lang="en-US" sz="1600" dirty="0" err="1" smtClean="0">
                          <a:effectLst/>
                          <a:latin typeface="Calibri"/>
                          <a:ea typeface="SimSun"/>
                          <a:cs typeface="Times New Roman"/>
                        </a:rPr>
                        <a:t>luego</a:t>
                      </a:r>
                      <a:r>
                        <a:rPr lang="en-US" sz="1600" dirty="0" smtClean="0">
                          <a:effectLst/>
                          <a:latin typeface="Calibri"/>
                          <a:ea typeface="SimSun"/>
                          <a:cs typeface="Times New Roman"/>
                        </a:rPr>
                        <a:t> </a:t>
                      </a:r>
                      <a:r>
                        <a:rPr lang="en-US" sz="1600" dirty="0" err="1" smtClean="0">
                          <a:effectLst/>
                          <a:latin typeface="Calibri"/>
                          <a:ea typeface="SimSun"/>
                          <a:cs typeface="Times New Roman"/>
                        </a:rPr>
                        <a:t>envenena</a:t>
                      </a:r>
                      <a:r>
                        <a:rPr lang="en-US" sz="1600" dirty="0" smtClean="0">
                          <a:effectLst/>
                          <a:latin typeface="Calibri"/>
                          <a:ea typeface="SimSun"/>
                          <a:cs typeface="Times New Roman"/>
                        </a:rPr>
                        <a:t> S IV) </a:t>
                      </a:r>
                      <a:r>
                        <a:rPr lang="en-US" sz="1600" baseline="0" dirty="0" smtClean="0">
                          <a:effectLst/>
                          <a:latin typeface="Calibri"/>
                          <a:ea typeface="SimSun"/>
                          <a:cs typeface="Times New Roman"/>
                        </a:rPr>
                        <a:t>para </a:t>
                      </a:r>
                      <a:r>
                        <a:rPr lang="en-US" sz="1600" baseline="0" dirty="0" err="1" smtClean="0">
                          <a:effectLst/>
                          <a:latin typeface="Calibri"/>
                          <a:ea typeface="SimSun"/>
                          <a:cs typeface="Times New Roman"/>
                        </a:rPr>
                        <a:t>tomar</a:t>
                      </a:r>
                      <a:r>
                        <a:rPr lang="en-US" sz="1600" baseline="0" dirty="0" smtClean="0">
                          <a:effectLst/>
                          <a:latin typeface="Calibri"/>
                          <a:ea typeface="SimSun"/>
                          <a:cs typeface="Times New Roman"/>
                        </a:rPr>
                        <a:t> </a:t>
                      </a:r>
                      <a:r>
                        <a:rPr lang="en-US" sz="1600" baseline="0" dirty="0" err="1" smtClean="0">
                          <a:effectLst/>
                          <a:latin typeface="Calibri"/>
                          <a:ea typeface="SimSun"/>
                          <a:cs typeface="Times New Roman"/>
                        </a:rPr>
                        <a:t>impuestos</a:t>
                      </a:r>
                      <a:r>
                        <a:rPr lang="en-US" sz="1600" baseline="0" dirty="0" smtClean="0">
                          <a:effectLst/>
                          <a:latin typeface="Calibri"/>
                          <a:ea typeface="SimSun"/>
                          <a:cs typeface="Times New Roman"/>
                        </a:rPr>
                        <a:t> a </a:t>
                      </a:r>
                      <a:r>
                        <a:rPr lang="en-US" sz="1600" baseline="0" dirty="0" err="1" smtClean="0">
                          <a:effectLst/>
                          <a:latin typeface="Calibri"/>
                          <a:ea typeface="SimSun"/>
                          <a:cs typeface="Times New Roman"/>
                        </a:rPr>
                        <a:t>los</a:t>
                      </a:r>
                      <a:r>
                        <a:rPr lang="en-US" sz="1600" baseline="0" dirty="0" smtClean="0">
                          <a:effectLst/>
                          <a:latin typeface="Calibri"/>
                          <a:ea typeface="SimSun"/>
                          <a:cs typeface="Times New Roman"/>
                        </a:rPr>
                        <a:t> </a:t>
                      </a:r>
                      <a:r>
                        <a:rPr lang="en-US" sz="1600" baseline="0" dirty="0" err="1" smtClean="0">
                          <a:effectLst/>
                          <a:latin typeface="Calibri"/>
                          <a:ea typeface="SimSun"/>
                          <a:cs typeface="Times New Roman"/>
                        </a:rPr>
                        <a:t>judíos</a:t>
                      </a:r>
                      <a:r>
                        <a:rPr lang="en-US" sz="1600" baseline="0" dirty="0" smtClean="0">
                          <a:effectLst/>
                          <a:latin typeface="Calibri"/>
                          <a:ea typeface="SimSun"/>
                          <a:cs typeface="Times New Roman"/>
                        </a:rPr>
                        <a:t> y </a:t>
                      </a:r>
                      <a:br>
                        <a:rPr lang="en-US" sz="1600" baseline="0" dirty="0" smtClean="0">
                          <a:effectLst/>
                          <a:latin typeface="Calibri"/>
                          <a:ea typeface="SimSun"/>
                          <a:cs typeface="Times New Roman"/>
                        </a:rPr>
                      </a:br>
                      <a:r>
                        <a:rPr lang="en-US" sz="1600" baseline="0" dirty="0" err="1" smtClean="0">
                          <a:effectLst/>
                          <a:latin typeface="Calibri"/>
                          <a:ea typeface="SimSun"/>
                          <a:cs typeface="Times New Roman"/>
                        </a:rPr>
                        <a:t>apoderarse</a:t>
                      </a:r>
                      <a:r>
                        <a:rPr lang="en-US" sz="1600" baseline="0" dirty="0" smtClean="0">
                          <a:effectLst/>
                          <a:latin typeface="Calibri"/>
                          <a:ea typeface="SimSun"/>
                          <a:cs typeface="Times New Roman"/>
                        </a:rPr>
                        <a:t> del </a:t>
                      </a:r>
                      <a:r>
                        <a:rPr lang="en-US" sz="1600" baseline="0" dirty="0" err="1" smtClean="0">
                          <a:effectLst/>
                          <a:latin typeface="Calibri"/>
                          <a:ea typeface="SimSun"/>
                          <a:cs typeface="Times New Roman"/>
                        </a:rPr>
                        <a:t>tesoro</a:t>
                      </a:r>
                      <a:r>
                        <a:rPr lang="en-US" sz="1600" baseline="0" dirty="0" smtClean="0">
                          <a:effectLst/>
                          <a:latin typeface="Calibri"/>
                          <a:ea typeface="SimSun"/>
                          <a:cs typeface="Times New Roman"/>
                        </a:rPr>
                        <a:t> del </a:t>
                      </a:r>
                      <a:r>
                        <a:rPr lang="en-US" sz="1600" baseline="0" dirty="0" err="1" smtClean="0">
                          <a:effectLst/>
                          <a:latin typeface="Calibri"/>
                          <a:ea typeface="SimSun"/>
                          <a:cs typeface="Times New Roman"/>
                        </a:rPr>
                        <a:t>templo</a:t>
                      </a:r>
                      <a:endParaRPr lang="en-US" sz="1600" dirty="0">
                        <a:effectLst/>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11" name="Table 10"/>
          <p:cNvGraphicFramePr>
            <a:graphicFrameLocks noGrp="1"/>
          </p:cNvGraphicFramePr>
          <p:nvPr>
            <p:extLst/>
          </p:nvPr>
        </p:nvGraphicFramePr>
        <p:xfrm>
          <a:off x="152400" y="685800"/>
          <a:ext cx="8763000" cy="256540"/>
        </p:xfrm>
        <a:graphic>
          <a:graphicData uri="http://schemas.openxmlformats.org/drawingml/2006/table">
            <a:tbl>
              <a:tblPr firstRow="1" firstCol="1" bandRow="1"/>
              <a:tblGrid>
                <a:gridCol w="930584"/>
                <a:gridCol w="1008133"/>
                <a:gridCol w="6824283"/>
              </a:tblGrid>
              <a:tr h="0">
                <a:tc>
                  <a:txBody>
                    <a:bodyPr/>
                    <a:lstStyle/>
                    <a:p>
                      <a:pPr marL="0" marR="0" algn="l" rtl="0">
                        <a:lnSpc>
                          <a:spcPct val="115000"/>
                        </a:lnSpc>
                        <a:spcBef>
                          <a:spcPts val="0"/>
                        </a:spcBef>
                        <a:spcAft>
                          <a:spcPts val="0"/>
                        </a:spcAft>
                      </a:pPr>
                      <a:r>
                        <a:rPr lang="en-US" sz="1600" b="1" dirty="0" smtClean="0">
                          <a:effectLst/>
                          <a:latin typeface="Arial" panose="020B0604020202020204" pitchFamily="34" charset="0"/>
                          <a:ea typeface="SimSun"/>
                          <a:cs typeface="Arial" panose="020B0604020202020204" pitchFamily="34" charset="0"/>
                        </a:rPr>
                        <a:t>Dan 11</a:t>
                      </a:r>
                      <a:endParaRPr lang="en-US" sz="1600" dirty="0">
                        <a:effectLst/>
                        <a:latin typeface="Arial" panose="020B0604020202020204" pitchFamily="34" charset="0"/>
                        <a:ea typeface="SimSu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rtl="0">
                        <a:lnSpc>
                          <a:spcPct val="115000"/>
                        </a:lnSpc>
                        <a:spcBef>
                          <a:spcPts val="0"/>
                        </a:spcBef>
                        <a:spcAft>
                          <a:spcPts val="0"/>
                        </a:spcAft>
                      </a:pPr>
                      <a:r>
                        <a:rPr lang="en-US" sz="1600" b="1" dirty="0">
                          <a:effectLst/>
                          <a:latin typeface="Arial" panose="020B0604020202020204" pitchFamily="34" charset="0"/>
                          <a:ea typeface="SimSun"/>
                          <a:cs typeface="Arial" panose="020B0604020202020204" pitchFamily="34" charset="0"/>
                        </a:rPr>
                        <a:t>Año</a:t>
                      </a:r>
                      <a:endParaRPr lang="en-US" sz="1600" dirty="0">
                        <a:effectLst/>
                        <a:latin typeface="Arial" panose="020B0604020202020204" pitchFamily="34" charset="0"/>
                        <a:ea typeface="SimSu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rtl="0">
                        <a:lnSpc>
                          <a:spcPct val="115000"/>
                        </a:lnSpc>
                        <a:spcBef>
                          <a:spcPts val="0"/>
                        </a:spcBef>
                        <a:spcAft>
                          <a:spcPts val="0"/>
                        </a:spcAft>
                      </a:pPr>
                      <a:r>
                        <a:rPr lang="en-US" sz="1600" b="1" dirty="0" err="1" smtClean="0">
                          <a:effectLst/>
                          <a:latin typeface="Arial" panose="020B0604020202020204" pitchFamily="34" charset="0"/>
                          <a:ea typeface="SimSun"/>
                          <a:cs typeface="Arial" panose="020B0604020202020204" pitchFamily="34" charset="0"/>
                        </a:rPr>
                        <a:t>Suceso</a:t>
                      </a:r>
                      <a:endParaRPr lang="en-US" sz="1600" dirty="0">
                        <a:effectLst/>
                        <a:latin typeface="Arial" panose="020B0604020202020204" pitchFamily="34" charset="0"/>
                        <a:ea typeface="SimSu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8" name="Picture 7"/>
          <p:cNvPicPr/>
          <p:nvPr/>
        </p:nvPicPr>
        <p:blipFill>
          <a:blip r:embed="rId2" cstate="print">
            <a:extLst>
              <a:ext uri="{28A0092B-C50C-407E-A947-70E740481C1C}">
                <a14:useLocalDpi xmlns:a14="http://schemas.microsoft.com/office/drawing/2010/main" val="0"/>
              </a:ext>
            </a:extLst>
          </a:blip>
          <a:stretch>
            <a:fillRect/>
          </a:stretch>
        </p:blipFill>
        <p:spPr>
          <a:xfrm>
            <a:off x="1295401" y="3048001"/>
            <a:ext cx="733425" cy="708025"/>
          </a:xfrm>
          <a:prstGeom prst="rect">
            <a:avLst/>
          </a:prstGeom>
        </p:spPr>
      </p:pic>
      <p:graphicFrame>
        <p:nvGraphicFramePr>
          <p:cNvPr id="2" name="Table 1"/>
          <p:cNvGraphicFramePr>
            <a:graphicFrameLocks noGrp="1"/>
          </p:cNvGraphicFramePr>
          <p:nvPr>
            <p:extLst/>
          </p:nvPr>
        </p:nvGraphicFramePr>
        <p:xfrm>
          <a:off x="152400" y="1066800"/>
          <a:ext cx="8763000" cy="1369060"/>
        </p:xfrm>
        <a:graphic>
          <a:graphicData uri="http://schemas.openxmlformats.org/drawingml/2006/table">
            <a:tbl>
              <a:tblPr firstRow="1" firstCol="1" bandRow="1"/>
              <a:tblGrid>
                <a:gridCol w="930584"/>
                <a:gridCol w="1008133"/>
                <a:gridCol w="6824283"/>
              </a:tblGrid>
              <a:tr h="0">
                <a:tc>
                  <a:txBody>
                    <a:bodyPr/>
                    <a:lstStyle/>
                    <a:p>
                      <a:pPr marL="0" marR="0" algn="ctr">
                        <a:lnSpc>
                          <a:spcPct val="115000"/>
                        </a:lnSpc>
                        <a:spcBef>
                          <a:spcPts val="0"/>
                        </a:spcBef>
                        <a:spcAft>
                          <a:spcPts val="0"/>
                        </a:spcAft>
                      </a:pPr>
                      <a:r>
                        <a:rPr lang="en-US" sz="1600">
                          <a:effectLst/>
                          <a:latin typeface="Calibri" panose="020F0502020204030204" pitchFamily="34" charset="0"/>
                          <a:ea typeface="SimSun" panose="02010600030101010101" pitchFamily="2" charset="-122"/>
                          <a:cs typeface="Arial" panose="020B0604020202020204" pitchFamily="34" charset="0"/>
                        </a:rPr>
                        <a:t>13</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a:effectLst/>
                          <a:latin typeface="Calibri" panose="020F0502020204030204" pitchFamily="34" charset="0"/>
                          <a:ea typeface="SimSun" panose="02010600030101010101" pitchFamily="2" charset="-122"/>
                          <a:cs typeface="Arial" panose="020B0604020202020204" pitchFamily="34" charset="0"/>
                        </a:rPr>
                        <a:t>204</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s-ES" sz="1600" b="1" i="1">
                          <a:effectLst/>
                          <a:latin typeface="Calibri" panose="020F0502020204030204" pitchFamily="34" charset="0"/>
                          <a:ea typeface="SimSun" panose="02010600030101010101" pitchFamily="2" charset="-122"/>
                          <a:cs typeface="Times New Roman" panose="02020603050405020304" pitchFamily="18" charset="0"/>
                        </a:rPr>
                        <a:t>El rey del norte volverá a levantar una multitud mayor que la primera, y después de algunos años avanzará con un gran ejército y con mucho equipo.  </a:t>
                      </a:r>
                      <a:r>
                        <a:rPr lang="es-ES" sz="1600">
                          <a:effectLst/>
                          <a:latin typeface="Calibri" panose="020F0502020204030204" pitchFamily="34" charset="0"/>
                          <a:ea typeface="SimSun" panose="02010600030101010101" pitchFamily="2" charset="-122"/>
                          <a:cs typeface="Times New Roman" panose="02020603050405020304" pitchFamily="18" charset="0"/>
                        </a:rPr>
                        <a:t>Antíoco III ahora tiene éxito con la ayuda de Macedonia</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lnSpc>
                          <a:spcPct val="115000"/>
                        </a:lnSpc>
                        <a:spcBef>
                          <a:spcPts val="0"/>
                        </a:spcBef>
                        <a:spcAft>
                          <a:spcPts val="0"/>
                        </a:spcAft>
                      </a:pPr>
                      <a:r>
                        <a:rPr lang="en-US" sz="1600">
                          <a:effectLst/>
                          <a:latin typeface="Calibri" panose="020F0502020204030204" pitchFamily="34" charset="0"/>
                          <a:ea typeface="SimSun" panose="02010600030101010101" pitchFamily="2" charset="-122"/>
                          <a:cs typeface="Arial" panose="020B0604020202020204" pitchFamily="34" charset="0"/>
                        </a:rPr>
                        <a:t>14</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a:effectLst/>
                          <a:latin typeface="Calibri" panose="020F0502020204030204" pitchFamily="34" charset="0"/>
                          <a:ea typeface="SimSun" panose="02010600030101010101" pitchFamily="2" charset="-122"/>
                          <a:cs typeface="Arial" panose="020B0604020202020204" pitchFamily="34" charset="0"/>
                        </a:rPr>
                        <a:t> </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s-ES" sz="1600" b="1" i="1" dirty="0">
                          <a:effectLst/>
                          <a:latin typeface="Calibri" panose="020F0502020204030204" pitchFamily="34" charset="0"/>
                          <a:ea typeface="SimSun" panose="02010600030101010101" pitchFamily="2" charset="-122"/>
                          <a:cs typeface="Times New Roman" panose="02020603050405020304" pitchFamily="18" charset="0"/>
                        </a:rPr>
                        <a:t>Los violentos de tu pueblo también se levantarán para cumplir la visión, pero caerán.  </a:t>
                      </a:r>
                      <a:r>
                        <a:rPr lang="es-ES" sz="1600" dirty="0">
                          <a:effectLst/>
                          <a:latin typeface="Calibri" panose="020F0502020204030204" pitchFamily="34" charset="0"/>
                          <a:ea typeface="SimSun" panose="02010600030101010101" pitchFamily="2" charset="-122"/>
                          <a:cs typeface="Times New Roman" panose="02020603050405020304" pitchFamily="18" charset="0"/>
                        </a:rPr>
                        <a:t>– Algunos judíos se alían con Antíoco III</a:t>
                      </a:r>
                      <a:endParaRPr lang="en-US" sz="20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5476" y="2341564"/>
            <a:ext cx="669925" cy="706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24304" y="5744274"/>
            <a:ext cx="563563" cy="533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46665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105400"/>
            <a:ext cx="9144000" cy="1752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 name="Title 3"/>
          <p:cNvSpPr>
            <a:spLocks noGrp="1"/>
          </p:cNvSpPr>
          <p:nvPr>
            <p:ph type="title"/>
          </p:nvPr>
        </p:nvSpPr>
        <p:spPr/>
        <p:txBody>
          <a:bodyPr/>
          <a:lstStyle/>
          <a:p>
            <a:pPr algn="l" rtl="0"/>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817" y="86435"/>
            <a:ext cx="9144000" cy="636185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4037" y="5142100"/>
            <a:ext cx="762000" cy="449689"/>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58019" y="5123008"/>
            <a:ext cx="838200" cy="467539"/>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57123" y="5156811"/>
            <a:ext cx="762000" cy="466027"/>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29600" y="6214846"/>
            <a:ext cx="613624" cy="498656"/>
          </a:xfrm>
          <a:prstGeom prst="rect">
            <a:avLst/>
          </a:prstGeom>
        </p:spPr>
      </p:pic>
      <p:pic>
        <p:nvPicPr>
          <p:cNvPr id="1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34044" y="3046455"/>
            <a:ext cx="921026" cy="990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7331474" y="4135597"/>
            <a:ext cx="1097916" cy="484748"/>
          </a:xfrm>
          <a:prstGeom prst="rect">
            <a:avLst/>
          </a:prstGeom>
          <a:noFill/>
        </p:spPr>
        <p:txBody>
          <a:bodyPr wrap="square" rtlCol="0">
            <a:spAutoFit/>
          </a:bodyPr>
          <a:lstStyle/>
          <a:p>
            <a:r>
              <a:rPr lang="en-US" sz="850" b="1" dirty="0" smtClean="0">
                <a:latin typeface="Arial" panose="020B0604020202020204" pitchFamily="34" charset="0"/>
                <a:cs typeface="Arial" panose="020B0604020202020204" pitchFamily="34" charset="0"/>
              </a:rPr>
              <a:t>Alejandro </a:t>
            </a:r>
            <a:r>
              <a:rPr lang="en-US" sz="850" b="1" dirty="0" err="1" smtClean="0">
                <a:latin typeface="Arial" panose="020B0604020202020204" pitchFamily="34" charset="0"/>
                <a:cs typeface="Arial" panose="020B0604020202020204" pitchFamily="34" charset="0"/>
              </a:rPr>
              <a:t>Magno</a:t>
            </a:r>
            <a:r>
              <a:rPr lang="en-US" sz="850" b="1" dirty="0" smtClean="0">
                <a:latin typeface="Arial" panose="020B0604020202020204" pitchFamily="34" charset="0"/>
                <a:cs typeface="Arial" panose="020B0604020202020204" pitchFamily="34" charset="0"/>
              </a:rPr>
              <a:t> </a:t>
            </a:r>
            <a:r>
              <a:rPr lang="en-US" sz="850" b="1" dirty="0" err="1" smtClean="0">
                <a:latin typeface="Arial" panose="020B0604020202020204" pitchFamily="34" charset="0"/>
                <a:cs typeface="Arial" panose="020B0604020202020204" pitchFamily="34" charset="0"/>
              </a:rPr>
              <a:t>vence</a:t>
            </a:r>
            <a:r>
              <a:rPr lang="en-US" sz="850" b="1" dirty="0" smtClean="0">
                <a:latin typeface="Arial" panose="020B0604020202020204" pitchFamily="34" charset="0"/>
                <a:cs typeface="Arial" panose="020B0604020202020204" pitchFamily="34" charset="0"/>
              </a:rPr>
              <a:t> a Persia – 330 </a:t>
            </a:r>
            <a:r>
              <a:rPr lang="en-US" sz="850" b="1" dirty="0" err="1" smtClean="0">
                <a:latin typeface="Arial" panose="020B0604020202020204" pitchFamily="34" charset="0"/>
                <a:cs typeface="Arial" panose="020B0604020202020204" pitchFamily="34" charset="0"/>
              </a:rPr>
              <a:t>aC</a:t>
            </a:r>
            <a:endParaRPr lang="en-US" sz="850" b="1" dirty="0">
              <a:latin typeface="Arial" panose="020B0604020202020204" pitchFamily="34" charset="0"/>
              <a:cs typeface="Arial" panose="020B0604020202020204" pitchFamily="34" charset="0"/>
            </a:endParaRPr>
          </a:p>
        </p:txBody>
      </p:sp>
      <p:sp>
        <p:nvSpPr>
          <p:cNvPr id="13" name="TextBox 12"/>
          <p:cNvSpPr txBox="1"/>
          <p:nvPr/>
        </p:nvSpPr>
        <p:spPr>
          <a:xfrm>
            <a:off x="7495827" y="5662734"/>
            <a:ext cx="1178748" cy="484748"/>
          </a:xfrm>
          <a:prstGeom prst="rect">
            <a:avLst/>
          </a:prstGeom>
          <a:noFill/>
        </p:spPr>
        <p:txBody>
          <a:bodyPr wrap="square" rtlCol="0">
            <a:spAutoFit/>
          </a:bodyPr>
          <a:lstStyle/>
          <a:p>
            <a:r>
              <a:rPr lang="en-US" sz="850" b="1" dirty="0" smtClean="0">
                <a:latin typeface="Arial" panose="020B0604020202020204" pitchFamily="34" charset="0"/>
                <a:cs typeface="Arial" panose="020B0604020202020204" pitchFamily="34" charset="0"/>
              </a:rPr>
              <a:t>Romano </a:t>
            </a:r>
            <a:r>
              <a:rPr lang="en-US" sz="850" b="1" dirty="0" err="1" smtClean="0">
                <a:latin typeface="Arial" panose="020B0604020202020204" pitchFamily="34" charset="0"/>
                <a:cs typeface="Arial" panose="020B0604020202020204" pitchFamily="34" charset="0"/>
              </a:rPr>
              <a:t>Pompeyo</a:t>
            </a:r>
            <a:r>
              <a:rPr lang="en-US" sz="850" b="1" dirty="0" smtClean="0">
                <a:latin typeface="Arial" panose="020B0604020202020204" pitchFamily="34" charset="0"/>
                <a:cs typeface="Arial" panose="020B0604020202020204" pitchFamily="34" charset="0"/>
              </a:rPr>
              <a:t> </a:t>
            </a:r>
            <a:r>
              <a:rPr lang="en-US" sz="850" b="1" dirty="0" err="1" smtClean="0">
                <a:latin typeface="Arial" panose="020B0604020202020204" pitchFamily="34" charset="0"/>
                <a:cs typeface="Arial" panose="020B0604020202020204" pitchFamily="34" charset="0"/>
              </a:rPr>
              <a:t>captura</a:t>
            </a:r>
            <a:r>
              <a:rPr lang="en-US" sz="850" b="1" dirty="0" smtClean="0">
                <a:latin typeface="Arial" panose="020B0604020202020204" pitchFamily="34" charset="0"/>
                <a:cs typeface="Arial" panose="020B0604020202020204" pitchFamily="34" charset="0"/>
              </a:rPr>
              <a:t> </a:t>
            </a:r>
            <a:r>
              <a:rPr lang="en-US" sz="850" b="1" dirty="0" err="1" smtClean="0">
                <a:latin typeface="Arial" panose="020B0604020202020204" pitchFamily="34" charset="0"/>
                <a:cs typeface="Arial" panose="020B0604020202020204" pitchFamily="34" charset="0"/>
              </a:rPr>
              <a:t>Jerusalén</a:t>
            </a:r>
            <a:r>
              <a:rPr lang="en-US" sz="850" b="1" dirty="0" smtClean="0">
                <a:latin typeface="Arial" panose="020B0604020202020204" pitchFamily="34" charset="0"/>
                <a:cs typeface="Arial" panose="020B0604020202020204" pitchFamily="34" charset="0"/>
              </a:rPr>
              <a:t> </a:t>
            </a:r>
          </a:p>
          <a:p>
            <a:r>
              <a:rPr lang="en-US" sz="850" b="1" dirty="0" smtClean="0">
                <a:latin typeface="Arial" panose="020B0604020202020204" pitchFamily="34" charset="0"/>
                <a:cs typeface="Arial" panose="020B0604020202020204" pitchFamily="34" charset="0"/>
              </a:rPr>
              <a:t>– 63 </a:t>
            </a:r>
            <a:r>
              <a:rPr lang="en-US" sz="850" b="1" dirty="0" err="1" smtClean="0">
                <a:latin typeface="Arial" panose="020B0604020202020204" pitchFamily="34" charset="0"/>
                <a:cs typeface="Arial" panose="020B0604020202020204" pitchFamily="34" charset="0"/>
              </a:rPr>
              <a:t>aC</a:t>
            </a:r>
            <a:endParaRPr lang="en-US" sz="850" b="1" dirty="0">
              <a:latin typeface="Arial" panose="020B0604020202020204" pitchFamily="34" charset="0"/>
              <a:cs typeface="Arial" panose="020B0604020202020204" pitchFamily="34" charset="0"/>
            </a:endParaRPr>
          </a:p>
        </p:txBody>
      </p:sp>
      <p:sp>
        <p:nvSpPr>
          <p:cNvPr id="14" name="TextBox 13"/>
          <p:cNvSpPr txBox="1"/>
          <p:nvPr/>
        </p:nvSpPr>
        <p:spPr>
          <a:xfrm>
            <a:off x="6447184" y="5658395"/>
            <a:ext cx="848138" cy="484748"/>
          </a:xfrm>
          <a:prstGeom prst="rect">
            <a:avLst/>
          </a:prstGeom>
          <a:noFill/>
        </p:spPr>
        <p:txBody>
          <a:bodyPr wrap="square" rtlCol="0">
            <a:spAutoFit/>
          </a:bodyPr>
          <a:lstStyle/>
          <a:p>
            <a:r>
              <a:rPr lang="en-US" sz="850" b="1" dirty="0" smtClean="0">
                <a:latin typeface="Arial" panose="020B0604020202020204" pitchFamily="34" charset="0"/>
                <a:cs typeface="Arial" panose="020B0604020202020204" pitchFamily="34" charset="0"/>
              </a:rPr>
              <a:t>Vida de </a:t>
            </a:r>
            <a:r>
              <a:rPr lang="en-US" sz="850" b="1" dirty="0" err="1" smtClean="0">
                <a:latin typeface="Arial" panose="020B0604020202020204" pitchFamily="34" charset="0"/>
                <a:cs typeface="Arial" panose="020B0604020202020204" pitchFamily="34" charset="0"/>
              </a:rPr>
              <a:t>Jesús</a:t>
            </a:r>
            <a:endParaRPr lang="en-US" sz="850" b="1" dirty="0" smtClean="0">
              <a:latin typeface="Arial" panose="020B0604020202020204" pitchFamily="34" charset="0"/>
              <a:cs typeface="Arial" panose="020B0604020202020204" pitchFamily="34" charset="0"/>
            </a:endParaRPr>
          </a:p>
          <a:p>
            <a:r>
              <a:rPr lang="en-US" sz="850" b="1" dirty="0" smtClean="0">
                <a:latin typeface="Arial" panose="020B0604020202020204" pitchFamily="34" charset="0"/>
                <a:cs typeface="Arial" panose="020B0604020202020204" pitchFamily="34" charset="0"/>
              </a:rPr>
              <a:t>4 </a:t>
            </a:r>
            <a:r>
              <a:rPr lang="en-US" sz="850" b="1" dirty="0" err="1" smtClean="0">
                <a:latin typeface="Arial" panose="020B0604020202020204" pitchFamily="34" charset="0"/>
                <a:cs typeface="Arial" panose="020B0604020202020204" pitchFamily="34" charset="0"/>
              </a:rPr>
              <a:t>aC</a:t>
            </a:r>
            <a:r>
              <a:rPr lang="en-US" sz="850" b="1" dirty="0" smtClean="0">
                <a:latin typeface="Arial" panose="020B0604020202020204" pitchFamily="34" charset="0"/>
                <a:cs typeface="Arial" panose="020B0604020202020204" pitchFamily="34" charset="0"/>
              </a:rPr>
              <a:t>– 30 </a:t>
            </a:r>
            <a:r>
              <a:rPr lang="en-US" sz="850" b="1" dirty="0" err="1" smtClean="0">
                <a:latin typeface="Arial" panose="020B0604020202020204" pitchFamily="34" charset="0"/>
                <a:cs typeface="Arial" panose="020B0604020202020204" pitchFamily="34" charset="0"/>
              </a:rPr>
              <a:t>dC</a:t>
            </a:r>
            <a:endParaRPr lang="en-US" sz="850" b="1" dirty="0">
              <a:latin typeface="Arial" panose="020B0604020202020204" pitchFamily="34" charset="0"/>
              <a:cs typeface="Arial" panose="020B0604020202020204" pitchFamily="34" charset="0"/>
            </a:endParaRPr>
          </a:p>
        </p:txBody>
      </p:sp>
      <p:sp>
        <p:nvSpPr>
          <p:cNvPr id="15" name="TextBox 14"/>
          <p:cNvSpPr txBox="1"/>
          <p:nvPr/>
        </p:nvSpPr>
        <p:spPr>
          <a:xfrm>
            <a:off x="5627206" y="5721420"/>
            <a:ext cx="848138" cy="484748"/>
          </a:xfrm>
          <a:prstGeom prst="rect">
            <a:avLst/>
          </a:prstGeom>
          <a:noFill/>
        </p:spPr>
        <p:txBody>
          <a:bodyPr wrap="square" rtlCol="0">
            <a:spAutoFit/>
          </a:bodyPr>
          <a:lstStyle/>
          <a:p>
            <a:r>
              <a:rPr lang="en-US" sz="850" b="1" dirty="0" err="1" smtClean="0">
                <a:latin typeface="Arial" panose="020B0604020202020204" pitchFamily="34" charset="0"/>
                <a:cs typeface="Arial" panose="020B0604020202020204" pitchFamily="34" charset="0"/>
              </a:rPr>
              <a:t>Viajes</a:t>
            </a:r>
            <a:r>
              <a:rPr lang="en-US" sz="850" b="1" dirty="0" smtClean="0">
                <a:latin typeface="Arial" panose="020B0604020202020204" pitchFamily="34" charset="0"/>
                <a:cs typeface="Arial" panose="020B0604020202020204" pitchFamily="34" charset="0"/>
              </a:rPr>
              <a:t> de Pablo</a:t>
            </a:r>
          </a:p>
          <a:p>
            <a:r>
              <a:rPr lang="en-US" sz="850" b="1" dirty="0" smtClean="0">
                <a:latin typeface="Arial" panose="020B0604020202020204" pitchFamily="34" charset="0"/>
                <a:cs typeface="Arial" panose="020B0604020202020204" pitchFamily="34" charset="0"/>
              </a:rPr>
              <a:t>35 – 66 </a:t>
            </a:r>
            <a:r>
              <a:rPr lang="en-US" sz="850" b="1" dirty="0" err="1" smtClean="0">
                <a:latin typeface="Arial" panose="020B0604020202020204" pitchFamily="34" charset="0"/>
                <a:cs typeface="Arial" panose="020B0604020202020204" pitchFamily="34" charset="0"/>
              </a:rPr>
              <a:t>dC</a:t>
            </a:r>
            <a:endParaRPr lang="en-US" sz="850" b="1" dirty="0">
              <a:latin typeface="Arial" panose="020B0604020202020204" pitchFamily="34" charset="0"/>
              <a:cs typeface="Arial" panose="020B0604020202020204" pitchFamily="34" charset="0"/>
            </a:endParaRPr>
          </a:p>
        </p:txBody>
      </p:sp>
      <p:sp>
        <p:nvSpPr>
          <p:cNvPr id="16" name="TextBox 15"/>
          <p:cNvSpPr txBox="1"/>
          <p:nvPr/>
        </p:nvSpPr>
        <p:spPr>
          <a:xfrm>
            <a:off x="4784037" y="5713690"/>
            <a:ext cx="843169" cy="484748"/>
          </a:xfrm>
          <a:prstGeom prst="rect">
            <a:avLst/>
          </a:prstGeom>
          <a:noFill/>
        </p:spPr>
        <p:txBody>
          <a:bodyPr wrap="square" rtlCol="0">
            <a:spAutoFit/>
          </a:bodyPr>
          <a:lstStyle/>
          <a:p>
            <a:pPr algn="ctr"/>
            <a:r>
              <a:rPr lang="en-US" sz="850" b="1" dirty="0" err="1" smtClean="0">
                <a:latin typeface="Arial" panose="020B0604020202020204" pitchFamily="34" charset="0"/>
                <a:cs typeface="Arial" panose="020B0604020202020204" pitchFamily="34" charset="0"/>
              </a:rPr>
              <a:t>Jerusalén</a:t>
            </a:r>
            <a:r>
              <a:rPr lang="en-US" sz="850" b="1" dirty="0" smtClean="0">
                <a:latin typeface="Arial" panose="020B0604020202020204" pitchFamily="34" charset="0"/>
                <a:cs typeface="Arial" panose="020B0604020202020204" pitchFamily="34" charset="0"/>
              </a:rPr>
              <a:t> </a:t>
            </a:r>
            <a:r>
              <a:rPr lang="en-US" sz="850" b="1" dirty="0" err="1" smtClean="0">
                <a:latin typeface="Arial" panose="020B0604020202020204" pitchFamily="34" charset="0"/>
                <a:cs typeface="Arial" panose="020B0604020202020204" pitchFamily="34" charset="0"/>
              </a:rPr>
              <a:t>destruida</a:t>
            </a:r>
            <a:endParaRPr lang="en-US" sz="850" b="1" dirty="0" smtClean="0">
              <a:latin typeface="Arial" panose="020B0604020202020204" pitchFamily="34" charset="0"/>
              <a:cs typeface="Arial" panose="020B0604020202020204" pitchFamily="34" charset="0"/>
            </a:endParaRPr>
          </a:p>
          <a:p>
            <a:pPr algn="ctr"/>
            <a:r>
              <a:rPr lang="en-US" sz="850" b="1" dirty="0" smtClean="0">
                <a:latin typeface="Arial" panose="020B0604020202020204" pitchFamily="34" charset="0"/>
                <a:cs typeface="Arial" panose="020B0604020202020204" pitchFamily="34" charset="0"/>
              </a:rPr>
              <a:t>70 </a:t>
            </a:r>
            <a:r>
              <a:rPr lang="en-US" sz="850" b="1" dirty="0" err="1" smtClean="0">
                <a:latin typeface="Arial" panose="020B0604020202020204" pitchFamily="34" charset="0"/>
                <a:cs typeface="Arial" panose="020B0604020202020204" pitchFamily="34" charset="0"/>
              </a:rPr>
              <a:t>dC</a:t>
            </a:r>
            <a:endParaRPr lang="en-US" sz="850" b="1" dirty="0">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32299" y="5659646"/>
            <a:ext cx="951738" cy="592836"/>
          </a:xfrm>
          <a:prstGeom prst="rect">
            <a:avLst/>
          </a:prstGeom>
        </p:spPr>
      </p:pic>
      <p:sp>
        <p:nvSpPr>
          <p:cNvPr id="18" name="TextBox 17"/>
          <p:cNvSpPr txBox="1"/>
          <p:nvPr/>
        </p:nvSpPr>
        <p:spPr>
          <a:xfrm>
            <a:off x="3460030" y="5356778"/>
            <a:ext cx="848138" cy="484748"/>
          </a:xfrm>
          <a:prstGeom prst="rect">
            <a:avLst/>
          </a:prstGeom>
          <a:noFill/>
        </p:spPr>
        <p:txBody>
          <a:bodyPr wrap="square" rtlCol="0">
            <a:spAutoFit/>
          </a:bodyPr>
          <a:lstStyle/>
          <a:p>
            <a:r>
              <a:rPr lang="en-US" sz="850" b="1" dirty="0" smtClean="0">
                <a:latin typeface="Arial" panose="020B0604020202020204" pitchFamily="34" charset="0"/>
                <a:cs typeface="Arial" panose="020B0604020202020204" pitchFamily="34" charset="0"/>
              </a:rPr>
              <a:t>Juan escribe </a:t>
            </a:r>
            <a:r>
              <a:rPr lang="en-US" sz="850" b="1" dirty="0" err="1" smtClean="0">
                <a:latin typeface="Arial" panose="020B0604020202020204" pitchFamily="34" charset="0"/>
                <a:cs typeface="Arial" panose="020B0604020202020204" pitchFamily="34" charset="0"/>
              </a:rPr>
              <a:t>Apocalipsis</a:t>
            </a:r>
            <a:endParaRPr lang="en-US" sz="850" b="1" dirty="0" smtClean="0">
              <a:latin typeface="Arial" panose="020B0604020202020204" pitchFamily="34" charset="0"/>
              <a:cs typeface="Arial" panose="020B0604020202020204" pitchFamily="34" charset="0"/>
            </a:endParaRPr>
          </a:p>
          <a:p>
            <a:r>
              <a:rPr lang="en-US" sz="850" b="1" dirty="0" smtClean="0">
                <a:latin typeface="Arial" panose="020B0604020202020204" pitchFamily="34" charset="0"/>
                <a:cs typeface="Arial" panose="020B0604020202020204" pitchFamily="34" charset="0"/>
              </a:rPr>
              <a:t>90 </a:t>
            </a:r>
            <a:r>
              <a:rPr lang="en-US" sz="850" b="1" dirty="0" err="1" smtClean="0">
                <a:latin typeface="Arial" panose="020B0604020202020204" pitchFamily="34" charset="0"/>
                <a:cs typeface="Arial" panose="020B0604020202020204" pitchFamily="34" charset="0"/>
              </a:rPr>
              <a:t>dC</a:t>
            </a:r>
            <a:endParaRPr lang="en-US" sz="850" b="1" dirty="0">
              <a:latin typeface="Arial" panose="020B0604020202020204" pitchFamily="34" charset="0"/>
              <a:cs typeface="Arial" panose="020B0604020202020204" pitchFamily="34" charset="0"/>
            </a:endParaRPr>
          </a:p>
        </p:txBody>
      </p:sp>
      <p:sp>
        <p:nvSpPr>
          <p:cNvPr id="19" name="TextBox 18"/>
          <p:cNvSpPr txBox="1"/>
          <p:nvPr/>
        </p:nvSpPr>
        <p:spPr>
          <a:xfrm>
            <a:off x="7987454" y="5292736"/>
            <a:ext cx="1097916" cy="353943"/>
          </a:xfrm>
          <a:prstGeom prst="rect">
            <a:avLst/>
          </a:prstGeom>
          <a:noFill/>
        </p:spPr>
        <p:txBody>
          <a:bodyPr wrap="square" rtlCol="0">
            <a:spAutoFit/>
          </a:bodyPr>
          <a:lstStyle/>
          <a:p>
            <a:r>
              <a:rPr lang="en-US" sz="850" b="1" dirty="0" err="1" smtClean="0">
                <a:latin typeface="Arial" panose="020B0604020202020204" pitchFamily="34" charset="0"/>
                <a:cs typeface="Arial" panose="020B0604020202020204" pitchFamily="34" charset="0"/>
              </a:rPr>
              <a:t>Hasmoneo</a:t>
            </a:r>
            <a:endParaRPr lang="en-US" sz="850" b="1" dirty="0" smtClean="0">
              <a:latin typeface="Arial" panose="020B0604020202020204" pitchFamily="34" charset="0"/>
              <a:cs typeface="Arial" panose="020B0604020202020204" pitchFamily="34" charset="0"/>
            </a:endParaRPr>
          </a:p>
          <a:p>
            <a:r>
              <a:rPr lang="en-US" sz="850" b="1" dirty="0" smtClean="0">
                <a:latin typeface="Arial" panose="020B0604020202020204" pitchFamily="34" charset="0"/>
                <a:cs typeface="Arial" panose="020B0604020202020204" pitchFamily="34" charset="0"/>
              </a:rPr>
              <a:t>166–63 </a:t>
            </a:r>
            <a:r>
              <a:rPr lang="en-US" sz="850" b="1" dirty="0" err="1" smtClean="0">
                <a:latin typeface="Arial" panose="020B0604020202020204" pitchFamily="34" charset="0"/>
                <a:cs typeface="Arial" panose="020B0604020202020204" pitchFamily="34" charset="0"/>
              </a:rPr>
              <a:t>aC</a:t>
            </a:r>
            <a:endParaRPr lang="en-US" sz="850" b="1" dirty="0">
              <a:latin typeface="Arial" panose="020B0604020202020204" pitchFamily="34" charset="0"/>
              <a:cs typeface="Arial" panose="020B0604020202020204" pitchFamily="34" charset="0"/>
            </a:endParaRPr>
          </a:p>
        </p:txBody>
      </p:sp>
      <p:sp>
        <p:nvSpPr>
          <p:cNvPr id="20" name="TextBox 19"/>
          <p:cNvSpPr txBox="1"/>
          <p:nvPr/>
        </p:nvSpPr>
        <p:spPr>
          <a:xfrm>
            <a:off x="7987454" y="4620345"/>
            <a:ext cx="1186363" cy="353943"/>
          </a:xfrm>
          <a:prstGeom prst="rect">
            <a:avLst/>
          </a:prstGeom>
          <a:noFill/>
        </p:spPr>
        <p:txBody>
          <a:bodyPr wrap="square" rtlCol="0">
            <a:spAutoFit/>
          </a:bodyPr>
          <a:lstStyle/>
          <a:p>
            <a:r>
              <a:rPr lang="en-US" sz="850" b="1" dirty="0" err="1" smtClean="0">
                <a:latin typeface="Arial" panose="020B0604020202020204" pitchFamily="34" charset="0"/>
                <a:cs typeface="Arial" panose="020B0604020202020204" pitchFamily="34" charset="0"/>
              </a:rPr>
              <a:t>Ptolomeos</a:t>
            </a:r>
            <a:r>
              <a:rPr lang="en-US" sz="850" b="1" dirty="0" smtClean="0">
                <a:latin typeface="Arial" panose="020B0604020202020204" pitchFamily="34" charset="0"/>
                <a:cs typeface="Arial" panose="020B0604020202020204" pitchFamily="34" charset="0"/>
              </a:rPr>
              <a:t> - </a:t>
            </a:r>
            <a:r>
              <a:rPr lang="en-US" sz="850" b="1" dirty="0" err="1" smtClean="0">
                <a:latin typeface="Arial" panose="020B0604020202020204" pitchFamily="34" charset="0"/>
                <a:cs typeface="Arial" panose="020B0604020202020204" pitchFamily="34" charset="0"/>
              </a:rPr>
              <a:t>Egipto</a:t>
            </a:r>
            <a:endParaRPr lang="en-US" sz="850" b="1" dirty="0" smtClean="0">
              <a:latin typeface="Arial" panose="020B0604020202020204" pitchFamily="34" charset="0"/>
              <a:cs typeface="Arial" panose="020B0604020202020204" pitchFamily="34" charset="0"/>
            </a:endParaRPr>
          </a:p>
          <a:p>
            <a:r>
              <a:rPr lang="en-US" sz="850" b="1" dirty="0" smtClean="0">
                <a:latin typeface="Arial" panose="020B0604020202020204" pitchFamily="34" charset="0"/>
                <a:cs typeface="Arial" panose="020B0604020202020204" pitchFamily="34" charset="0"/>
              </a:rPr>
              <a:t>320–198 </a:t>
            </a:r>
            <a:r>
              <a:rPr lang="en-US" sz="850" b="1" dirty="0" err="1" smtClean="0">
                <a:latin typeface="Arial" panose="020B0604020202020204" pitchFamily="34" charset="0"/>
                <a:cs typeface="Arial" panose="020B0604020202020204" pitchFamily="34" charset="0"/>
              </a:rPr>
              <a:t>aC</a:t>
            </a:r>
            <a:endParaRPr lang="en-US" sz="850" b="1" dirty="0">
              <a:latin typeface="Arial" panose="020B0604020202020204" pitchFamily="34" charset="0"/>
              <a:cs typeface="Arial" panose="020B0604020202020204" pitchFamily="34" charset="0"/>
            </a:endParaRPr>
          </a:p>
        </p:txBody>
      </p:sp>
      <p:sp>
        <p:nvSpPr>
          <p:cNvPr id="21" name="TextBox 20"/>
          <p:cNvSpPr txBox="1"/>
          <p:nvPr/>
        </p:nvSpPr>
        <p:spPr>
          <a:xfrm>
            <a:off x="7987454" y="4965129"/>
            <a:ext cx="1097916" cy="353943"/>
          </a:xfrm>
          <a:prstGeom prst="rect">
            <a:avLst/>
          </a:prstGeom>
          <a:noFill/>
        </p:spPr>
        <p:txBody>
          <a:bodyPr wrap="square" rtlCol="0">
            <a:spAutoFit/>
          </a:bodyPr>
          <a:lstStyle/>
          <a:p>
            <a:r>
              <a:rPr lang="en-US" sz="850" b="1" dirty="0" err="1" smtClean="0">
                <a:latin typeface="Arial" panose="020B0604020202020204" pitchFamily="34" charset="0"/>
                <a:cs typeface="Arial" panose="020B0604020202020204" pitchFamily="34" charset="0"/>
              </a:rPr>
              <a:t>Seleucos</a:t>
            </a:r>
            <a:r>
              <a:rPr lang="en-US" sz="850" b="1" dirty="0">
                <a:latin typeface="Arial" panose="020B0604020202020204" pitchFamily="34" charset="0"/>
                <a:cs typeface="Arial" panose="020B0604020202020204" pitchFamily="34" charset="0"/>
              </a:rPr>
              <a:t> </a:t>
            </a:r>
            <a:r>
              <a:rPr lang="en-US" sz="850" b="1" dirty="0" smtClean="0">
                <a:latin typeface="Arial" panose="020B0604020202020204" pitchFamily="34" charset="0"/>
                <a:cs typeface="Arial" panose="020B0604020202020204" pitchFamily="34" charset="0"/>
              </a:rPr>
              <a:t>- </a:t>
            </a:r>
            <a:r>
              <a:rPr lang="en-US" sz="850" b="1" dirty="0" err="1" smtClean="0">
                <a:latin typeface="Arial" panose="020B0604020202020204" pitchFamily="34" charset="0"/>
                <a:cs typeface="Arial" panose="020B0604020202020204" pitchFamily="34" charset="0"/>
              </a:rPr>
              <a:t>Siria</a:t>
            </a:r>
            <a:endParaRPr lang="en-US" sz="850" b="1" dirty="0" smtClean="0">
              <a:latin typeface="Arial" panose="020B0604020202020204" pitchFamily="34" charset="0"/>
              <a:cs typeface="Arial" panose="020B0604020202020204" pitchFamily="34" charset="0"/>
            </a:endParaRPr>
          </a:p>
          <a:p>
            <a:r>
              <a:rPr lang="en-US" sz="850" b="1" dirty="0" smtClean="0">
                <a:latin typeface="Arial" panose="020B0604020202020204" pitchFamily="34" charset="0"/>
                <a:cs typeface="Arial" panose="020B0604020202020204" pitchFamily="34" charset="0"/>
              </a:rPr>
              <a:t>198–167 </a:t>
            </a:r>
            <a:r>
              <a:rPr lang="en-US" sz="850" b="1" dirty="0" err="1" smtClean="0">
                <a:latin typeface="Arial" panose="020B0604020202020204" pitchFamily="34" charset="0"/>
                <a:cs typeface="Arial" panose="020B0604020202020204" pitchFamily="34" charset="0"/>
              </a:rPr>
              <a:t>aC</a:t>
            </a:r>
            <a:endParaRPr lang="en-US" sz="850" b="1" dirty="0">
              <a:latin typeface="Arial" panose="020B0604020202020204" pitchFamily="34" charset="0"/>
              <a:cs typeface="Arial" panose="020B0604020202020204" pitchFamily="34" charset="0"/>
            </a:endParaRPr>
          </a:p>
        </p:txBody>
      </p:sp>
      <p:sp>
        <p:nvSpPr>
          <p:cNvPr id="22" name="TextBox 21"/>
          <p:cNvSpPr txBox="1"/>
          <p:nvPr/>
        </p:nvSpPr>
        <p:spPr>
          <a:xfrm>
            <a:off x="7195876" y="2062788"/>
            <a:ext cx="204565" cy="3139321"/>
          </a:xfrm>
          <a:prstGeom prst="rect">
            <a:avLst/>
          </a:prstGeom>
          <a:solidFill>
            <a:srgbClr val="FFFFCC"/>
          </a:solidFill>
          <a:ln>
            <a:solidFill>
              <a:schemeClr val="accent1"/>
            </a:solidFill>
          </a:ln>
        </p:spPr>
        <p:txBody>
          <a:bodyPr wrap="square" rtlCol="0">
            <a:spAutoFit/>
          </a:bodyPr>
          <a:lstStyle>
            <a:defPPr>
              <a:defRPr lang="en-US"/>
            </a:defPPr>
            <a:lvl1pPr algn="ctr">
              <a:defRPr>
                <a:latin typeface="Aegyptus" panose="020405020508060A0203" pitchFamily="18" charset="0"/>
                <a:ea typeface="Aegyptus" panose="020405020508060A0203" pitchFamily="18" charset="0"/>
              </a:defRPr>
            </a:lvl1pPr>
          </a:lstStyle>
          <a:p>
            <a:r>
              <a:rPr lang="en-US" dirty="0" err="1" smtClean="0"/>
              <a:t>Helenístico</a:t>
            </a:r>
            <a:endParaRPr lang="en-US" dirty="0"/>
          </a:p>
        </p:txBody>
      </p:sp>
      <p:sp>
        <p:nvSpPr>
          <p:cNvPr id="23" name="Rectangle 22"/>
          <p:cNvSpPr/>
          <p:nvPr/>
        </p:nvSpPr>
        <p:spPr>
          <a:xfrm>
            <a:off x="7400441" y="2677123"/>
            <a:ext cx="1150892" cy="369332"/>
          </a:xfrm>
          <a:prstGeom prst="rect">
            <a:avLst/>
          </a:prstGeom>
          <a:solidFill>
            <a:srgbClr val="FFFFCC"/>
          </a:solidFill>
          <a:ln>
            <a:solidFill>
              <a:schemeClr val="accent1"/>
            </a:solidFill>
          </a:ln>
        </p:spPr>
        <p:txBody>
          <a:bodyPr wrap="square" rtlCol="0">
            <a:spAutoFit/>
          </a:bodyPr>
          <a:lstStyle/>
          <a:p>
            <a:pPr algn="ctr"/>
            <a:r>
              <a:rPr lang="en-US" dirty="0" smtClean="0">
                <a:latin typeface="Aegyptus" panose="020405020508060A0203" pitchFamily="18" charset="0"/>
                <a:ea typeface="Aegyptus" panose="020405020508060A0203" pitchFamily="18" charset="0"/>
              </a:rPr>
              <a:t>331-164 </a:t>
            </a:r>
            <a:r>
              <a:rPr lang="en-US" dirty="0" err="1">
                <a:latin typeface="Aegyptus" panose="020405020508060A0203" pitchFamily="18" charset="0"/>
                <a:ea typeface="Aegyptus" panose="020405020508060A0203" pitchFamily="18" charset="0"/>
              </a:rPr>
              <a:t>a</a:t>
            </a:r>
            <a:r>
              <a:rPr lang="en-US" dirty="0" err="1" smtClean="0">
                <a:latin typeface="Aegyptus" panose="020405020508060A0203" pitchFamily="18" charset="0"/>
                <a:ea typeface="Aegyptus" panose="020405020508060A0203" pitchFamily="18" charset="0"/>
              </a:rPr>
              <a:t>C</a:t>
            </a:r>
            <a:endParaRPr lang="en-US" dirty="0">
              <a:latin typeface="Aegyptus" panose="020405020508060A0203" pitchFamily="18" charset="0"/>
              <a:ea typeface="Aegyptus" panose="020405020508060A0203" pitchFamily="18" charset="0"/>
            </a:endParaRPr>
          </a:p>
        </p:txBody>
      </p:sp>
      <p:sp>
        <p:nvSpPr>
          <p:cNvPr id="24" name="TextBox 23"/>
          <p:cNvSpPr txBox="1"/>
          <p:nvPr/>
        </p:nvSpPr>
        <p:spPr>
          <a:xfrm>
            <a:off x="3299684" y="6329570"/>
            <a:ext cx="4655043" cy="369332"/>
          </a:xfrm>
          <a:prstGeom prst="rect">
            <a:avLst/>
          </a:prstGeom>
          <a:solidFill>
            <a:srgbClr val="FF5050">
              <a:alpha val="65000"/>
            </a:srgbClr>
          </a:solidFill>
          <a:ln>
            <a:solidFill>
              <a:schemeClr val="accent1"/>
            </a:solidFill>
          </a:ln>
        </p:spPr>
        <p:txBody>
          <a:bodyPr wrap="square" rtlCol="0">
            <a:spAutoFit/>
          </a:bodyPr>
          <a:lstStyle/>
          <a:p>
            <a:pPr algn="ctr"/>
            <a:r>
              <a:rPr lang="en-US" dirty="0" err="1" smtClean="0">
                <a:latin typeface="Aegyptus" panose="020405020508060A0203" pitchFamily="18" charset="0"/>
                <a:ea typeface="Aegyptus" panose="020405020508060A0203" pitchFamily="18" charset="0"/>
              </a:rPr>
              <a:t>Periodo</a:t>
            </a:r>
            <a:r>
              <a:rPr lang="en-US" dirty="0" smtClean="0">
                <a:latin typeface="Aegyptus" panose="020405020508060A0203" pitchFamily="18" charset="0"/>
                <a:ea typeface="Aegyptus" panose="020405020508060A0203" pitchFamily="18" charset="0"/>
              </a:rPr>
              <a:t> </a:t>
            </a:r>
            <a:r>
              <a:rPr lang="en-US" dirty="0" err="1" smtClean="0">
                <a:latin typeface="Aegyptus" panose="020405020508060A0203" pitchFamily="18" charset="0"/>
                <a:ea typeface="Aegyptus" panose="020405020508060A0203" pitchFamily="18" charset="0"/>
              </a:rPr>
              <a:t>romano</a:t>
            </a:r>
            <a:r>
              <a:rPr lang="en-US" dirty="0" smtClean="0">
                <a:latin typeface="Aegyptus" panose="020405020508060A0203" pitchFamily="18" charset="0"/>
                <a:ea typeface="Aegyptus" panose="020405020508060A0203" pitchFamily="18" charset="0"/>
              </a:rPr>
              <a:t> 63 </a:t>
            </a:r>
            <a:r>
              <a:rPr lang="en-US" dirty="0" err="1" smtClean="0">
                <a:latin typeface="Aegyptus" panose="020405020508060A0203" pitchFamily="18" charset="0"/>
                <a:ea typeface="Aegyptus" panose="020405020508060A0203" pitchFamily="18" charset="0"/>
              </a:rPr>
              <a:t>aC</a:t>
            </a:r>
            <a:r>
              <a:rPr lang="en-US" dirty="0" smtClean="0">
                <a:latin typeface="Aegyptus" panose="020405020508060A0203" pitchFamily="18" charset="0"/>
                <a:ea typeface="Aegyptus" panose="020405020508060A0203" pitchFamily="18" charset="0"/>
              </a:rPr>
              <a:t> a 70 </a:t>
            </a:r>
            <a:r>
              <a:rPr lang="en-US" dirty="0" err="1" smtClean="0">
                <a:latin typeface="Aegyptus" panose="020405020508060A0203" pitchFamily="18" charset="0"/>
                <a:ea typeface="Aegyptus" panose="020405020508060A0203" pitchFamily="18" charset="0"/>
              </a:rPr>
              <a:t>dC</a:t>
            </a:r>
            <a:r>
              <a:rPr lang="en-US" dirty="0" smtClean="0">
                <a:latin typeface="Aegyptus" panose="020405020508060A0203" pitchFamily="18" charset="0"/>
                <a:ea typeface="Aegyptus" panose="020405020508060A0203" pitchFamily="18" charset="0"/>
              </a:rPr>
              <a:t>++</a:t>
            </a:r>
            <a:endParaRPr lang="en-US" dirty="0">
              <a:latin typeface="Aegyptus" panose="020405020508060A0203" pitchFamily="18" charset="0"/>
              <a:ea typeface="Aegyptus" panose="020405020508060A0203" pitchFamily="18" charset="0"/>
            </a:endParaRPr>
          </a:p>
        </p:txBody>
      </p:sp>
      <p:sp>
        <p:nvSpPr>
          <p:cNvPr id="25" name="Rectangle 24"/>
          <p:cNvSpPr/>
          <p:nvPr/>
        </p:nvSpPr>
        <p:spPr>
          <a:xfrm>
            <a:off x="7193737" y="5191951"/>
            <a:ext cx="865629" cy="430887"/>
          </a:xfrm>
          <a:prstGeom prst="rect">
            <a:avLst/>
          </a:prstGeom>
          <a:solidFill>
            <a:srgbClr val="00B0F0">
              <a:alpha val="44000"/>
            </a:srgbClr>
          </a:solidFill>
          <a:ln>
            <a:solidFill>
              <a:schemeClr val="accent1"/>
            </a:solidFill>
          </a:ln>
        </p:spPr>
        <p:txBody>
          <a:bodyPr wrap="square" lIns="0" tIns="0" rIns="0" bIns="0" rtlCol="0">
            <a:spAutoFit/>
          </a:bodyPr>
          <a:lstStyle/>
          <a:p>
            <a:pPr algn="ctr"/>
            <a:r>
              <a:rPr lang="en-US" sz="1400" dirty="0" err="1" smtClean="0">
                <a:latin typeface="Aegyptus" panose="020405020508060A0203" pitchFamily="18" charset="0"/>
                <a:ea typeface="Aegyptus" panose="020405020508060A0203" pitchFamily="18" charset="0"/>
              </a:rPr>
              <a:t>Hasmoneo</a:t>
            </a:r>
            <a:r>
              <a:rPr lang="en-US" sz="1400" dirty="0" smtClean="0">
                <a:latin typeface="Aegyptus" panose="020405020508060A0203" pitchFamily="18" charset="0"/>
                <a:ea typeface="Aegyptus" panose="020405020508060A0203" pitchFamily="18" charset="0"/>
              </a:rPr>
              <a:t> 164-63 BC</a:t>
            </a:r>
            <a:endParaRPr lang="en-US" sz="1400" dirty="0">
              <a:latin typeface="Aegyptus" panose="020405020508060A0203" pitchFamily="18" charset="0"/>
              <a:ea typeface="Aegyptus" panose="020405020508060A0203" pitchFamily="18" charset="0"/>
            </a:endParaRPr>
          </a:p>
        </p:txBody>
      </p:sp>
      <p:sp>
        <p:nvSpPr>
          <p:cNvPr id="26" name="TextBox 25"/>
          <p:cNvSpPr txBox="1"/>
          <p:nvPr/>
        </p:nvSpPr>
        <p:spPr>
          <a:xfrm>
            <a:off x="1826683" y="713317"/>
            <a:ext cx="1380068" cy="230832"/>
          </a:xfrm>
          <a:prstGeom prst="rect">
            <a:avLst/>
          </a:prstGeom>
          <a:solidFill>
            <a:schemeClr val="bg1"/>
          </a:solidFill>
        </p:spPr>
        <p:txBody>
          <a:bodyPr wrap="square" rtlCol="0">
            <a:spAutoFit/>
          </a:bodyPr>
          <a:lstStyle/>
          <a:p>
            <a:r>
              <a:rPr lang="es-ES" sz="900" b="1" dirty="0" smtClean="0">
                <a:latin typeface="Arial Narrow" panose="020B0606020202030204" pitchFamily="34" charset="0"/>
                <a:cs typeface="Arial" panose="020B0604020202020204" pitchFamily="34" charset="0"/>
              </a:rPr>
              <a:t>Viviendo en tiendas</a:t>
            </a:r>
            <a:endParaRPr lang="en-US" sz="900" b="1" dirty="0">
              <a:latin typeface="Arial Narrow" panose="020B0606020202030204" pitchFamily="34" charset="0"/>
              <a:cs typeface="Arial" panose="020B0604020202020204" pitchFamily="34" charset="0"/>
            </a:endParaRPr>
          </a:p>
        </p:txBody>
      </p:sp>
      <p:sp>
        <p:nvSpPr>
          <p:cNvPr id="27" name="TextBox 26"/>
          <p:cNvSpPr txBox="1"/>
          <p:nvPr/>
        </p:nvSpPr>
        <p:spPr>
          <a:xfrm>
            <a:off x="2809613" y="2256846"/>
            <a:ext cx="1380068" cy="230832"/>
          </a:xfrm>
          <a:prstGeom prst="rect">
            <a:avLst/>
          </a:prstGeom>
          <a:solidFill>
            <a:schemeClr val="bg1"/>
          </a:solidFill>
        </p:spPr>
        <p:txBody>
          <a:bodyPr wrap="square" rtlCol="0">
            <a:spAutoFit/>
          </a:bodyPr>
          <a:lstStyle/>
          <a:p>
            <a:pPr algn="ctr"/>
            <a:r>
              <a:rPr lang="es-ES" sz="900" b="1" dirty="0" smtClean="0">
                <a:latin typeface="Arial Narrow" panose="020B0606020202030204" pitchFamily="34" charset="0"/>
                <a:cs typeface="Arial" panose="020B0604020202020204" pitchFamily="34" charset="0"/>
              </a:rPr>
              <a:t>Profetas y reyes</a:t>
            </a:r>
            <a:endParaRPr lang="en-US" sz="900" b="1" dirty="0">
              <a:latin typeface="Arial Narrow" panose="020B0606020202030204" pitchFamily="34" charset="0"/>
              <a:cs typeface="Arial" panose="020B0604020202020204" pitchFamily="34" charset="0"/>
            </a:endParaRPr>
          </a:p>
        </p:txBody>
      </p:sp>
      <p:sp>
        <p:nvSpPr>
          <p:cNvPr id="28" name="TextBox 27"/>
          <p:cNvSpPr txBox="1"/>
          <p:nvPr/>
        </p:nvSpPr>
        <p:spPr>
          <a:xfrm>
            <a:off x="1158613" y="4877142"/>
            <a:ext cx="1237453" cy="369332"/>
          </a:xfrm>
          <a:prstGeom prst="rect">
            <a:avLst/>
          </a:prstGeom>
          <a:solidFill>
            <a:schemeClr val="bg1"/>
          </a:solidFill>
        </p:spPr>
        <p:txBody>
          <a:bodyPr wrap="square" rtlCol="0">
            <a:spAutoFit/>
          </a:bodyPr>
          <a:lstStyle/>
          <a:p>
            <a:r>
              <a:rPr lang="es-ES" sz="900" dirty="0" smtClean="0">
                <a:latin typeface="Arial Narrow" panose="020B0606020202030204" pitchFamily="34" charset="0"/>
                <a:cs typeface="Arial" panose="020B0604020202020204" pitchFamily="34" charset="0"/>
              </a:rPr>
              <a:t>Todas las fechas son aproximadas.</a:t>
            </a:r>
            <a:endParaRPr lang="en-US" sz="900" dirty="0">
              <a:latin typeface="Arial Narrow" panose="020B0606020202030204" pitchFamily="34" charset="0"/>
              <a:cs typeface="Arial" panose="020B0604020202020204" pitchFamily="34" charset="0"/>
            </a:endParaRPr>
          </a:p>
        </p:txBody>
      </p:sp>
      <p:sp>
        <p:nvSpPr>
          <p:cNvPr id="29" name="TextBox 28"/>
          <p:cNvSpPr txBox="1"/>
          <p:nvPr/>
        </p:nvSpPr>
        <p:spPr>
          <a:xfrm>
            <a:off x="6719876" y="1555909"/>
            <a:ext cx="967858" cy="507831"/>
          </a:xfrm>
          <a:prstGeom prst="rect">
            <a:avLst/>
          </a:prstGeom>
          <a:solidFill>
            <a:schemeClr val="bg1"/>
          </a:solidFill>
        </p:spPr>
        <p:txBody>
          <a:bodyPr wrap="square" rtlCol="0">
            <a:spAutoFit/>
          </a:bodyPr>
          <a:lstStyle/>
          <a:p>
            <a:pPr algn="ctr"/>
            <a:r>
              <a:rPr lang="es-ES" sz="900" b="1" dirty="0" smtClean="0">
                <a:latin typeface="Arial Narrow" panose="020B0606020202030204" pitchFamily="34" charset="0"/>
                <a:cs typeface="Arial" panose="020B0604020202020204" pitchFamily="34" charset="0"/>
              </a:rPr>
              <a:t>Entrando en Egipto y saliendo de nuevo</a:t>
            </a:r>
            <a:endParaRPr lang="en-US" sz="900" b="1" dirty="0">
              <a:latin typeface="Arial Narrow" panose="020B0606020202030204" pitchFamily="34" charset="0"/>
              <a:cs typeface="Arial" panose="020B0604020202020204" pitchFamily="34" charset="0"/>
            </a:endParaRPr>
          </a:p>
        </p:txBody>
      </p:sp>
      <p:sp>
        <p:nvSpPr>
          <p:cNvPr id="30" name="TextBox 29"/>
          <p:cNvSpPr txBox="1"/>
          <p:nvPr/>
        </p:nvSpPr>
        <p:spPr>
          <a:xfrm>
            <a:off x="4856003" y="3914180"/>
            <a:ext cx="1380068" cy="230832"/>
          </a:xfrm>
          <a:prstGeom prst="rect">
            <a:avLst/>
          </a:prstGeom>
          <a:solidFill>
            <a:schemeClr val="bg1"/>
          </a:solidFill>
        </p:spPr>
        <p:txBody>
          <a:bodyPr wrap="square" rtlCol="0">
            <a:spAutoFit/>
          </a:bodyPr>
          <a:lstStyle/>
          <a:p>
            <a:pPr algn="ctr"/>
            <a:r>
              <a:rPr lang="es-ES" sz="900" b="1" dirty="0" smtClean="0">
                <a:latin typeface="Arial Narrow" panose="020B0606020202030204" pitchFamily="34" charset="0"/>
                <a:cs typeface="Arial" panose="020B0604020202020204" pitchFamily="34" charset="0"/>
              </a:rPr>
              <a:t>De regreso a la ciudad</a:t>
            </a:r>
            <a:endParaRPr lang="en-US" sz="900" b="1" dirty="0">
              <a:latin typeface="Arial Narrow" panose="020B0606020202030204" pitchFamily="34" charset="0"/>
              <a:cs typeface="Arial" panose="020B0604020202020204" pitchFamily="34" charset="0"/>
            </a:endParaRPr>
          </a:p>
        </p:txBody>
      </p:sp>
      <p:sp>
        <p:nvSpPr>
          <p:cNvPr id="31" name="TextBox 30"/>
          <p:cNvSpPr txBox="1"/>
          <p:nvPr/>
        </p:nvSpPr>
        <p:spPr>
          <a:xfrm>
            <a:off x="740833" y="980017"/>
            <a:ext cx="939800" cy="484748"/>
          </a:xfrm>
          <a:prstGeom prst="rect">
            <a:avLst/>
          </a:prstGeom>
          <a:solidFill>
            <a:schemeClr val="bg1">
              <a:lumMod val="85000"/>
            </a:schemeClr>
          </a:solidFill>
        </p:spPr>
        <p:txBody>
          <a:bodyPr wrap="square" rtlCol="0">
            <a:spAutoFit/>
          </a:bodyPr>
          <a:lstStyle/>
          <a:p>
            <a:r>
              <a:rPr lang="es-ES" sz="850" b="1" dirty="0" smtClean="0">
                <a:latin typeface="Arial Black" panose="020B0A04020102020204" pitchFamily="34" charset="0"/>
                <a:cs typeface="Arial" panose="020B0604020202020204" pitchFamily="34" charset="0"/>
              </a:rPr>
              <a:t>2090 </a:t>
            </a:r>
            <a:r>
              <a:rPr lang="es-ES" sz="850" b="1" dirty="0" err="1" smtClean="0">
                <a:latin typeface="Arial Black" panose="020B0A04020102020204" pitchFamily="34" charset="0"/>
                <a:cs typeface="Arial" panose="020B0604020202020204" pitchFamily="34" charset="0"/>
              </a:rPr>
              <a:t>aC</a:t>
            </a:r>
            <a:endParaRPr lang="es-ES" sz="850" b="1" dirty="0" smtClean="0">
              <a:latin typeface="Arial Black" panose="020B0A04020102020204" pitchFamily="34" charset="0"/>
              <a:cs typeface="Arial" panose="020B0604020202020204" pitchFamily="34" charset="0"/>
            </a:endParaRPr>
          </a:p>
          <a:p>
            <a:r>
              <a:rPr lang="es-ES" sz="850" b="1" dirty="0" smtClean="0">
                <a:latin typeface="Arial" panose="020B0604020202020204" pitchFamily="34" charset="0"/>
                <a:cs typeface="Arial" panose="020B0604020202020204" pitchFamily="34" charset="0"/>
              </a:rPr>
              <a:t>Abraham sale de </a:t>
            </a:r>
            <a:r>
              <a:rPr lang="es-ES" sz="850" b="1" dirty="0" err="1" smtClean="0">
                <a:latin typeface="Arial" panose="020B0604020202020204" pitchFamily="34" charset="0"/>
                <a:cs typeface="Arial" panose="020B0604020202020204" pitchFamily="34" charset="0"/>
              </a:rPr>
              <a:t>Ur</a:t>
            </a:r>
            <a:r>
              <a:rPr lang="es-ES" sz="850" b="1" dirty="0" smtClean="0">
                <a:latin typeface="Arial" panose="020B0604020202020204" pitchFamily="34" charset="0"/>
                <a:cs typeface="Arial" panose="020B0604020202020204" pitchFamily="34" charset="0"/>
              </a:rPr>
              <a:t>.</a:t>
            </a:r>
            <a:endParaRPr lang="en-US" sz="850" b="1" dirty="0">
              <a:latin typeface="Arial" panose="020B0604020202020204" pitchFamily="34" charset="0"/>
              <a:cs typeface="Arial" panose="020B0604020202020204" pitchFamily="34" charset="0"/>
            </a:endParaRPr>
          </a:p>
        </p:txBody>
      </p:sp>
      <p:sp>
        <p:nvSpPr>
          <p:cNvPr id="32" name="TextBox 31"/>
          <p:cNvSpPr txBox="1"/>
          <p:nvPr/>
        </p:nvSpPr>
        <p:spPr>
          <a:xfrm>
            <a:off x="1758949" y="980017"/>
            <a:ext cx="1050663" cy="484748"/>
          </a:xfrm>
          <a:prstGeom prst="rect">
            <a:avLst/>
          </a:prstGeom>
          <a:solidFill>
            <a:schemeClr val="bg1">
              <a:lumMod val="85000"/>
            </a:schemeClr>
          </a:solidFill>
        </p:spPr>
        <p:txBody>
          <a:bodyPr wrap="square" rtlCol="0">
            <a:spAutoFit/>
          </a:bodyPr>
          <a:lstStyle/>
          <a:p>
            <a:r>
              <a:rPr lang="es-ES" sz="850" b="1" dirty="0" smtClean="0">
                <a:latin typeface="Arial Black" panose="020B0A04020102020204" pitchFamily="34" charset="0"/>
                <a:cs typeface="Arial" panose="020B0604020202020204" pitchFamily="34" charset="0"/>
              </a:rPr>
              <a:t>1970 </a:t>
            </a:r>
            <a:r>
              <a:rPr lang="es-ES" sz="850" b="1" dirty="0" err="1" smtClean="0">
                <a:latin typeface="Arial Black" panose="020B0A04020102020204" pitchFamily="34" charset="0"/>
                <a:cs typeface="Arial" panose="020B0604020202020204" pitchFamily="34" charset="0"/>
              </a:rPr>
              <a:t>aC</a:t>
            </a:r>
            <a:endParaRPr lang="es-ES" sz="850" b="1" dirty="0" smtClean="0">
              <a:latin typeface="Arial Black" panose="020B0A04020102020204" pitchFamily="34" charset="0"/>
              <a:cs typeface="Arial" panose="020B0604020202020204" pitchFamily="34" charset="0"/>
            </a:endParaRPr>
          </a:p>
          <a:p>
            <a:r>
              <a:rPr lang="es-ES" sz="850" b="1" dirty="0" smtClean="0">
                <a:latin typeface="Arial" panose="020B0604020202020204" pitchFamily="34" charset="0"/>
                <a:cs typeface="Arial" panose="020B0604020202020204" pitchFamily="34" charset="0"/>
              </a:rPr>
              <a:t>Isaac nace a Abraham y Sara.</a:t>
            </a:r>
            <a:endParaRPr lang="en-US" sz="850" b="1" dirty="0">
              <a:latin typeface="Arial" panose="020B0604020202020204" pitchFamily="34" charset="0"/>
              <a:cs typeface="Arial" panose="020B0604020202020204" pitchFamily="34" charset="0"/>
            </a:endParaRPr>
          </a:p>
        </p:txBody>
      </p:sp>
      <p:sp>
        <p:nvSpPr>
          <p:cNvPr id="33" name="TextBox 32"/>
          <p:cNvSpPr txBox="1"/>
          <p:nvPr/>
        </p:nvSpPr>
        <p:spPr>
          <a:xfrm>
            <a:off x="2887928" y="980017"/>
            <a:ext cx="1121039" cy="615553"/>
          </a:xfrm>
          <a:prstGeom prst="rect">
            <a:avLst/>
          </a:prstGeom>
          <a:solidFill>
            <a:schemeClr val="bg1">
              <a:lumMod val="85000"/>
            </a:schemeClr>
          </a:solidFill>
        </p:spPr>
        <p:txBody>
          <a:bodyPr wrap="square" rtlCol="0">
            <a:spAutoFit/>
          </a:bodyPr>
          <a:lstStyle/>
          <a:p>
            <a:r>
              <a:rPr lang="es-ES" sz="850" b="1" dirty="0" smtClean="0">
                <a:latin typeface="Arial Black" panose="020B0A04020102020204" pitchFamily="34" charset="0"/>
                <a:cs typeface="Arial" panose="020B0604020202020204" pitchFamily="34" charset="0"/>
              </a:rPr>
              <a:t>1920 </a:t>
            </a:r>
            <a:r>
              <a:rPr lang="es-ES" sz="850" b="1" dirty="0" err="1" smtClean="0">
                <a:latin typeface="Arial Black" panose="020B0A04020102020204" pitchFamily="34" charset="0"/>
                <a:cs typeface="Arial" panose="020B0604020202020204" pitchFamily="34" charset="0"/>
              </a:rPr>
              <a:t>aC</a:t>
            </a:r>
            <a:endParaRPr lang="es-ES" sz="850" b="1" dirty="0" smtClean="0">
              <a:latin typeface="Arial Black" panose="020B0A04020102020204" pitchFamily="34" charset="0"/>
              <a:cs typeface="Arial" panose="020B0604020202020204" pitchFamily="34" charset="0"/>
            </a:endParaRPr>
          </a:p>
          <a:p>
            <a:r>
              <a:rPr lang="es-ES" sz="850" b="1" dirty="0" smtClean="0">
                <a:latin typeface="Arial" panose="020B0604020202020204" pitchFamily="34" charset="0"/>
                <a:cs typeface="Arial" panose="020B0604020202020204" pitchFamily="34" charset="0"/>
              </a:rPr>
              <a:t>Jacob se casa y tiene muchos hijos.</a:t>
            </a:r>
            <a:endParaRPr lang="en-US" sz="850" b="1" dirty="0">
              <a:latin typeface="Arial" panose="020B0604020202020204" pitchFamily="34" charset="0"/>
              <a:cs typeface="Arial" panose="020B0604020202020204" pitchFamily="34" charset="0"/>
            </a:endParaRPr>
          </a:p>
        </p:txBody>
      </p:sp>
      <p:sp>
        <p:nvSpPr>
          <p:cNvPr id="34" name="TextBox 33"/>
          <p:cNvSpPr txBox="1"/>
          <p:nvPr/>
        </p:nvSpPr>
        <p:spPr>
          <a:xfrm>
            <a:off x="4116915" y="977883"/>
            <a:ext cx="939800" cy="615553"/>
          </a:xfrm>
          <a:prstGeom prst="rect">
            <a:avLst/>
          </a:prstGeom>
          <a:solidFill>
            <a:schemeClr val="bg1">
              <a:lumMod val="85000"/>
            </a:schemeClr>
          </a:solidFill>
        </p:spPr>
        <p:txBody>
          <a:bodyPr wrap="square" rtlCol="0">
            <a:spAutoFit/>
          </a:bodyPr>
          <a:lstStyle/>
          <a:p>
            <a:r>
              <a:rPr lang="es-ES" sz="850" b="1" dirty="0" smtClean="0">
                <a:latin typeface="Arial Black" panose="020B0A04020102020204" pitchFamily="34" charset="0"/>
                <a:cs typeface="Arial" panose="020B0604020202020204" pitchFamily="34" charset="0"/>
              </a:rPr>
              <a:t>1875 </a:t>
            </a:r>
            <a:r>
              <a:rPr lang="es-ES" sz="850" b="1" dirty="0" err="1" smtClean="0">
                <a:latin typeface="Arial Black" panose="020B0A04020102020204" pitchFamily="34" charset="0"/>
                <a:cs typeface="Arial" panose="020B0604020202020204" pitchFamily="34" charset="0"/>
              </a:rPr>
              <a:t>aC</a:t>
            </a:r>
            <a:endParaRPr lang="es-ES" sz="850" b="1" dirty="0" smtClean="0">
              <a:latin typeface="Arial Black" panose="020B0A04020102020204" pitchFamily="34" charset="0"/>
              <a:cs typeface="Arial" panose="020B0604020202020204" pitchFamily="34" charset="0"/>
            </a:endParaRPr>
          </a:p>
          <a:p>
            <a:r>
              <a:rPr lang="es-ES" sz="850" b="1" dirty="0" smtClean="0">
                <a:latin typeface="Arial" panose="020B0604020202020204" pitchFamily="34" charset="0"/>
                <a:cs typeface="Arial" panose="020B0604020202020204" pitchFamily="34" charset="0"/>
              </a:rPr>
              <a:t>La familia de Jacob se muda a Egipto</a:t>
            </a:r>
            <a:endParaRPr lang="en-US" sz="850" b="1" dirty="0">
              <a:latin typeface="Arial" panose="020B0604020202020204" pitchFamily="34" charset="0"/>
              <a:cs typeface="Arial" panose="020B0604020202020204" pitchFamily="34" charset="0"/>
            </a:endParaRPr>
          </a:p>
        </p:txBody>
      </p:sp>
      <p:sp>
        <p:nvSpPr>
          <p:cNvPr id="35" name="TextBox 34"/>
          <p:cNvSpPr txBox="1"/>
          <p:nvPr/>
        </p:nvSpPr>
        <p:spPr>
          <a:xfrm>
            <a:off x="5228341" y="1003069"/>
            <a:ext cx="878764" cy="615553"/>
          </a:xfrm>
          <a:prstGeom prst="rect">
            <a:avLst/>
          </a:prstGeom>
          <a:solidFill>
            <a:schemeClr val="bg1">
              <a:lumMod val="85000"/>
            </a:schemeClr>
          </a:solidFill>
        </p:spPr>
        <p:txBody>
          <a:bodyPr wrap="square" rtlCol="0">
            <a:spAutoFit/>
          </a:bodyPr>
          <a:lstStyle/>
          <a:p>
            <a:r>
              <a:rPr lang="es-ES" sz="850" b="1" dirty="0" smtClean="0">
                <a:latin typeface="Arial Black" panose="020B0A04020102020204" pitchFamily="34" charset="0"/>
                <a:cs typeface="Arial" panose="020B0604020202020204" pitchFamily="34" charset="0"/>
              </a:rPr>
              <a:t>1700 </a:t>
            </a:r>
            <a:r>
              <a:rPr lang="es-ES" sz="850" b="1" dirty="0" err="1" smtClean="0">
                <a:latin typeface="Arial Black" panose="020B0A04020102020204" pitchFamily="34" charset="0"/>
                <a:cs typeface="Arial" panose="020B0604020202020204" pitchFamily="34" charset="0"/>
              </a:rPr>
              <a:t>aC</a:t>
            </a:r>
            <a:endParaRPr lang="es-ES" sz="850" b="1" dirty="0" smtClean="0">
              <a:latin typeface="Arial Black" panose="020B0A04020102020204" pitchFamily="34" charset="0"/>
              <a:cs typeface="Arial" panose="020B0604020202020204" pitchFamily="34" charset="0"/>
            </a:endParaRPr>
          </a:p>
          <a:p>
            <a:r>
              <a:rPr lang="es-ES" sz="850" b="1" dirty="0" smtClean="0">
                <a:latin typeface="Arial" panose="020B0604020202020204" pitchFamily="34" charset="0"/>
                <a:cs typeface="Arial" panose="020B0604020202020204" pitchFamily="34" charset="0"/>
              </a:rPr>
              <a:t>Los israelitas son esclavos en Egipto</a:t>
            </a:r>
            <a:endParaRPr lang="en-US" sz="850" b="1" dirty="0">
              <a:latin typeface="Arial" panose="020B0604020202020204" pitchFamily="34" charset="0"/>
              <a:cs typeface="Arial" panose="020B0604020202020204" pitchFamily="34" charset="0"/>
            </a:endParaRPr>
          </a:p>
        </p:txBody>
      </p:sp>
      <p:sp>
        <p:nvSpPr>
          <p:cNvPr id="36" name="TextBox 35"/>
          <p:cNvSpPr txBox="1"/>
          <p:nvPr/>
        </p:nvSpPr>
        <p:spPr>
          <a:xfrm>
            <a:off x="5987223" y="1603572"/>
            <a:ext cx="680277" cy="877163"/>
          </a:xfrm>
          <a:prstGeom prst="rect">
            <a:avLst/>
          </a:prstGeom>
          <a:solidFill>
            <a:schemeClr val="bg1">
              <a:lumMod val="85000"/>
            </a:schemeClr>
          </a:solidFill>
        </p:spPr>
        <p:txBody>
          <a:bodyPr wrap="square" rtlCol="0">
            <a:spAutoFit/>
          </a:bodyPr>
          <a:lstStyle/>
          <a:p>
            <a:r>
              <a:rPr lang="es-ES" sz="850" b="1" dirty="0" smtClean="0">
                <a:latin typeface="Arial Black" panose="020B0A04020102020204" pitchFamily="34" charset="0"/>
                <a:cs typeface="Arial" panose="020B0604020202020204" pitchFamily="34" charset="0"/>
              </a:rPr>
              <a:t>1446 </a:t>
            </a:r>
            <a:r>
              <a:rPr lang="es-ES" sz="850" b="1" dirty="0" err="1" smtClean="0">
                <a:latin typeface="Arial Black" panose="020B0A04020102020204" pitchFamily="34" charset="0"/>
                <a:cs typeface="Arial" panose="020B0604020202020204" pitchFamily="34" charset="0"/>
              </a:rPr>
              <a:t>aC</a:t>
            </a:r>
            <a:endParaRPr lang="es-ES" sz="850" b="1" dirty="0" smtClean="0">
              <a:latin typeface="Arial Black" panose="020B0A04020102020204" pitchFamily="34" charset="0"/>
              <a:cs typeface="Arial" panose="020B0604020202020204" pitchFamily="34" charset="0"/>
            </a:endParaRPr>
          </a:p>
          <a:p>
            <a:r>
              <a:rPr lang="es-ES" sz="850" b="1" dirty="0" smtClean="0">
                <a:latin typeface="Arial" panose="020B0604020202020204" pitchFamily="34" charset="0"/>
                <a:cs typeface="Arial" panose="020B0604020202020204" pitchFamily="34" charset="0"/>
              </a:rPr>
              <a:t>Moisés saca a los israelitas de Egipto</a:t>
            </a:r>
            <a:endParaRPr lang="en-US" sz="850" b="1" dirty="0">
              <a:latin typeface="Arial" panose="020B0604020202020204" pitchFamily="34" charset="0"/>
              <a:cs typeface="Arial" panose="020B0604020202020204" pitchFamily="34" charset="0"/>
            </a:endParaRPr>
          </a:p>
        </p:txBody>
      </p:sp>
      <p:sp>
        <p:nvSpPr>
          <p:cNvPr id="37" name="TextBox 36"/>
          <p:cNvSpPr txBox="1"/>
          <p:nvPr/>
        </p:nvSpPr>
        <p:spPr>
          <a:xfrm>
            <a:off x="5039781" y="2561707"/>
            <a:ext cx="1212852" cy="484748"/>
          </a:xfrm>
          <a:prstGeom prst="rect">
            <a:avLst/>
          </a:prstGeom>
          <a:solidFill>
            <a:schemeClr val="bg1">
              <a:lumMod val="85000"/>
            </a:schemeClr>
          </a:solidFill>
        </p:spPr>
        <p:txBody>
          <a:bodyPr wrap="square" rtlCol="0">
            <a:spAutoFit/>
          </a:bodyPr>
          <a:lstStyle/>
          <a:p>
            <a:r>
              <a:rPr lang="es-ES" sz="850" b="1" dirty="0" smtClean="0">
                <a:latin typeface="Arial Black" panose="020B0A04020102020204" pitchFamily="34" charset="0"/>
                <a:cs typeface="Arial" panose="020B0604020202020204" pitchFamily="34" charset="0"/>
              </a:rPr>
              <a:t>1445 </a:t>
            </a:r>
            <a:r>
              <a:rPr lang="es-ES" sz="850" b="1" dirty="0" err="1" smtClean="0">
                <a:latin typeface="Arial Black" panose="020B0A04020102020204" pitchFamily="34" charset="0"/>
                <a:cs typeface="Arial" panose="020B0604020202020204" pitchFamily="34" charset="0"/>
              </a:rPr>
              <a:t>aC</a:t>
            </a:r>
            <a:endParaRPr lang="es-ES" sz="850" b="1" dirty="0" smtClean="0">
              <a:latin typeface="Arial Black" panose="020B0A04020102020204" pitchFamily="34" charset="0"/>
              <a:cs typeface="Arial" panose="020B0604020202020204" pitchFamily="34" charset="0"/>
            </a:endParaRPr>
          </a:p>
          <a:p>
            <a:r>
              <a:rPr lang="es-ES" sz="850" b="1" dirty="0" smtClean="0">
                <a:latin typeface="Arial" panose="020B0604020202020204" pitchFamily="34" charset="0"/>
                <a:cs typeface="Arial" panose="020B0604020202020204" pitchFamily="34" charset="0"/>
              </a:rPr>
              <a:t>Moisés recibe los Diez Mandamientos</a:t>
            </a:r>
            <a:endParaRPr lang="en-US" sz="850" b="1" dirty="0">
              <a:latin typeface="Arial" panose="020B0604020202020204" pitchFamily="34" charset="0"/>
              <a:cs typeface="Arial" panose="020B0604020202020204" pitchFamily="34" charset="0"/>
            </a:endParaRPr>
          </a:p>
        </p:txBody>
      </p:sp>
      <p:sp>
        <p:nvSpPr>
          <p:cNvPr id="38" name="TextBox 37"/>
          <p:cNvSpPr txBox="1"/>
          <p:nvPr/>
        </p:nvSpPr>
        <p:spPr>
          <a:xfrm>
            <a:off x="3832299" y="2558835"/>
            <a:ext cx="1142212" cy="615553"/>
          </a:xfrm>
          <a:prstGeom prst="rect">
            <a:avLst/>
          </a:prstGeom>
          <a:solidFill>
            <a:schemeClr val="bg1">
              <a:lumMod val="85000"/>
            </a:schemeClr>
          </a:solidFill>
        </p:spPr>
        <p:txBody>
          <a:bodyPr wrap="square" rtlCol="0">
            <a:spAutoFit/>
          </a:bodyPr>
          <a:lstStyle/>
          <a:p>
            <a:r>
              <a:rPr lang="es-ES" sz="850" b="1" dirty="0" smtClean="0">
                <a:latin typeface="Arial Black" panose="020B0A04020102020204" pitchFamily="34" charset="0"/>
                <a:cs typeface="Arial" panose="020B0604020202020204" pitchFamily="34" charset="0"/>
              </a:rPr>
              <a:t>1400 </a:t>
            </a:r>
            <a:r>
              <a:rPr lang="es-ES" sz="850" b="1" dirty="0" err="1" smtClean="0">
                <a:latin typeface="Arial Black" panose="020B0A04020102020204" pitchFamily="34" charset="0"/>
                <a:cs typeface="Arial" panose="020B0604020202020204" pitchFamily="34" charset="0"/>
              </a:rPr>
              <a:t>aC</a:t>
            </a:r>
            <a:endParaRPr lang="es-ES" sz="850" b="1" dirty="0" smtClean="0">
              <a:latin typeface="Arial Black" panose="020B0A04020102020204" pitchFamily="34" charset="0"/>
              <a:cs typeface="Arial" panose="020B0604020202020204" pitchFamily="34" charset="0"/>
            </a:endParaRPr>
          </a:p>
          <a:p>
            <a:r>
              <a:rPr lang="es-ES" sz="850" b="1" dirty="0" smtClean="0">
                <a:latin typeface="Arial" panose="020B0604020202020204" pitchFamily="34" charset="0"/>
                <a:cs typeface="Arial" panose="020B0604020202020204" pitchFamily="34" charset="0"/>
              </a:rPr>
              <a:t>Los israelitas entran la tierra prometida</a:t>
            </a:r>
            <a:endParaRPr lang="en-US" sz="850" b="1" dirty="0">
              <a:latin typeface="Arial" panose="020B0604020202020204" pitchFamily="34" charset="0"/>
              <a:cs typeface="Arial" panose="020B0604020202020204" pitchFamily="34" charset="0"/>
            </a:endParaRPr>
          </a:p>
        </p:txBody>
      </p:sp>
      <p:sp>
        <p:nvSpPr>
          <p:cNvPr id="39" name="TextBox 38"/>
          <p:cNvSpPr txBox="1"/>
          <p:nvPr/>
        </p:nvSpPr>
        <p:spPr>
          <a:xfrm>
            <a:off x="2961685" y="2563174"/>
            <a:ext cx="835615" cy="484748"/>
          </a:xfrm>
          <a:prstGeom prst="rect">
            <a:avLst/>
          </a:prstGeom>
          <a:solidFill>
            <a:schemeClr val="bg1">
              <a:lumMod val="85000"/>
            </a:schemeClr>
          </a:solidFill>
        </p:spPr>
        <p:txBody>
          <a:bodyPr wrap="square" rtlCol="0">
            <a:spAutoFit/>
          </a:bodyPr>
          <a:lstStyle/>
          <a:p>
            <a:r>
              <a:rPr lang="es-ES" sz="850" b="1" dirty="0" smtClean="0">
                <a:latin typeface="Arial Black" panose="020B0A04020102020204" pitchFamily="34" charset="0"/>
                <a:cs typeface="Arial" panose="020B0604020202020204" pitchFamily="34" charset="0"/>
              </a:rPr>
              <a:t>1011 </a:t>
            </a:r>
            <a:r>
              <a:rPr lang="es-ES" sz="850" b="1" dirty="0" err="1" smtClean="0">
                <a:latin typeface="Arial Black" panose="020B0A04020102020204" pitchFamily="34" charset="0"/>
                <a:cs typeface="Arial" panose="020B0604020202020204" pitchFamily="34" charset="0"/>
              </a:rPr>
              <a:t>aC</a:t>
            </a:r>
            <a:endParaRPr lang="es-ES" sz="850" b="1" dirty="0" smtClean="0">
              <a:latin typeface="Arial Black" panose="020B0A04020102020204" pitchFamily="34" charset="0"/>
              <a:cs typeface="Arial" panose="020B0604020202020204" pitchFamily="34" charset="0"/>
            </a:endParaRPr>
          </a:p>
          <a:p>
            <a:r>
              <a:rPr lang="es-ES" sz="850" b="1" dirty="0" smtClean="0">
                <a:latin typeface="Arial" panose="020B0604020202020204" pitchFamily="34" charset="0"/>
                <a:cs typeface="Arial" panose="020B0604020202020204" pitchFamily="34" charset="0"/>
              </a:rPr>
              <a:t>David llega a ser rey.</a:t>
            </a:r>
            <a:endParaRPr lang="en-US" sz="850" b="1" dirty="0">
              <a:latin typeface="Arial" panose="020B0604020202020204" pitchFamily="34" charset="0"/>
              <a:cs typeface="Arial" panose="020B0604020202020204" pitchFamily="34" charset="0"/>
            </a:endParaRPr>
          </a:p>
        </p:txBody>
      </p:sp>
      <p:sp>
        <p:nvSpPr>
          <p:cNvPr id="40" name="TextBox 39"/>
          <p:cNvSpPr txBox="1"/>
          <p:nvPr/>
        </p:nvSpPr>
        <p:spPr>
          <a:xfrm>
            <a:off x="1978258" y="2563174"/>
            <a:ext cx="948428" cy="615553"/>
          </a:xfrm>
          <a:prstGeom prst="rect">
            <a:avLst/>
          </a:prstGeom>
          <a:solidFill>
            <a:schemeClr val="bg1">
              <a:lumMod val="85000"/>
            </a:schemeClr>
          </a:solidFill>
        </p:spPr>
        <p:txBody>
          <a:bodyPr wrap="square" rtlCol="0">
            <a:spAutoFit/>
          </a:bodyPr>
          <a:lstStyle/>
          <a:p>
            <a:r>
              <a:rPr lang="es-ES" sz="850" b="1" dirty="0" smtClean="0">
                <a:latin typeface="Arial Black" panose="020B0A04020102020204" pitchFamily="34" charset="0"/>
                <a:cs typeface="Arial" panose="020B0604020202020204" pitchFamily="34" charset="0"/>
              </a:rPr>
              <a:t>960 </a:t>
            </a:r>
            <a:r>
              <a:rPr lang="es-ES" sz="850" b="1" dirty="0" err="1" smtClean="0">
                <a:latin typeface="Arial Black" panose="020B0A04020102020204" pitchFamily="34" charset="0"/>
                <a:cs typeface="Arial" panose="020B0604020202020204" pitchFamily="34" charset="0"/>
              </a:rPr>
              <a:t>aC</a:t>
            </a:r>
            <a:endParaRPr lang="es-ES" sz="850" b="1" dirty="0" smtClean="0">
              <a:latin typeface="Arial Black" panose="020B0A04020102020204" pitchFamily="34" charset="0"/>
              <a:cs typeface="Arial" panose="020B0604020202020204" pitchFamily="34" charset="0"/>
            </a:endParaRPr>
          </a:p>
          <a:p>
            <a:r>
              <a:rPr lang="es-ES" sz="850" b="1" dirty="0" smtClean="0">
                <a:latin typeface="Arial" panose="020B0604020202020204" pitchFamily="34" charset="0"/>
                <a:cs typeface="Arial" panose="020B0604020202020204" pitchFamily="34" charset="0"/>
              </a:rPr>
              <a:t>Salomón construye el templo.</a:t>
            </a:r>
            <a:endParaRPr lang="en-US" sz="850" b="1" dirty="0">
              <a:latin typeface="Arial" panose="020B0604020202020204" pitchFamily="34" charset="0"/>
              <a:cs typeface="Arial" panose="020B0604020202020204" pitchFamily="34" charset="0"/>
            </a:endParaRPr>
          </a:p>
        </p:txBody>
      </p:sp>
      <p:sp>
        <p:nvSpPr>
          <p:cNvPr id="41" name="TextBox 40"/>
          <p:cNvSpPr txBox="1"/>
          <p:nvPr/>
        </p:nvSpPr>
        <p:spPr>
          <a:xfrm>
            <a:off x="1355775" y="2677123"/>
            <a:ext cx="514856" cy="353943"/>
          </a:xfrm>
          <a:prstGeom prst="rect">
            <a:avLst/>
          </a:prstGeom>
          <a:solidFill>
            <a:schemeClr val="bg1">
              <a:lumMod val="85000"/>
            </a:schemeClr>
          </a:solidFill>
        </p:spPr>
        <p:txBody>
          <a:bodyPr wrap="square" rtlCol="0">
            <a:spAutoFit/>
          </a:bodyPr>
          <a:lstStyle/>
          <a:p>
            <a:pPr algn="ctr"/>
            <a:r>
              <a:rPr lang="es-ES" sz="850" dirty="0" smtClean="0">
                <a:latin typeface="Arial Narrow" panose="020B0606020202030204" pitchFamily="34" charset="0"/>
                <a:cs typeface="Arial" panose="020B0604020202020204" pitchFamily="34" charset="0"/>
              </a:rPr>
              <a:t>Reino dividido</a:t>
            </a:r>
            <a:endParaRPr lang="en-US" sz="850" dirty="0">
              <a:latin typeface="Arial Narrow" panose="020B0606020202030204" pitchFamily="34" charset="0"/>
              <a:cs typeface="Arial" panose="020B0604020202020204" pitchFamily="34" charset="0"/>
            </a:endParaRPr>
          </a:p>
        </p:txBody>
      </p:sp>
      <p:sp>
        <p:nvSpPr>
          <p:cNvPr id="42" name="TextBox 41"/>
          <p:cNvSpPr txBox="1"/>
          <p:nvPr/>
        </p:nvSpPr>
        <p:spPr>
          <a:xfrm>
            <a:off x="882650" y="3081757"/>
            <a:ext cx="692150" cy="1007968"/>
          </a:xfrm>
          <a:prstGeom prst="rect">
            <a:avLst/>
          </a:prstGeom>
          <a:solidFill>
            <a:schemeClr val="bg1">
              <a:lumMod val="85000"/>
            </a:schemeClr>
          </a:solidFill>
        </p:spPr>
        <p:txBody>
          <a:bodyPr wrap="square" rtlCol="0">
            <a:spAutoFit/>
          </a:bodyPr>
          <a:lstStyle/>
          <a:p>
            <a:r>
              <a:rPr lang="es-ES" sz="850" b="1" dirty="0" smtClean="0">
                <a:latin typeface="Arial Black" panose="020B0A04020102020204" pitchFamily="34" charset="0"/>
                <a:cs typeface="Arial" panose="020B0604020202020204" pitchFamily="34" charset="0"/>
              </a:rPr>
              <a:t>605 </a:t>
            </a:r>
            <a:r>
              <a:rPr lang="es-ES" sz="850" b="1" dirty="0" err="1" smtClean="0">
                <a:latin typeface="Arial Black" panose="020B0A04020102020204" pitchFamily="34" charset="0"/>
                <a:cs typeface="Arial" panose="020B0604020202020204" pitchFamily="34" charset="0"/>
              </a:rPr>
              <a:t>aC</a:t>
            </a:r>
            <a:endParaRPr lang="es-ES" sz="850" b="1" dirty="0" smtClean="0">
              <a:latin typeface="Arial Black" panose="020B0A04020102020204" pitchFamily="34" charset="0"/>
              <a:cs typeface="Arial" panose="020B0604020202020204" pitchFamily="34" charset="0"/>
            </a:endParaRPr>
          </a:p>
          <a:p>
            <a:r>
              <a:rPr lang="es-ES" sz="850" b="1" dirty="0" smtClean="0">
                <a:latin typeface="Arial" panose="020B0604020202020204" pitchFamily="34" charset="0"/>
                <a:cs typeface="Arial" panose="020B0604020202020204" pitchFamily="34" charset="0"/>
              </a:rPr>
              <a:t>Jerusalén es tomada y cautivos son llevados</a:t>
            </a:r>
            <a:endParaRPr lang="en-US" sz="850" b="1" dirty="0">
              <a:latin typeface="Arial" panose="020B0604020202020204" pitchFamily="34" charset="0"/>
              <a:cs typeface="Arial" panose="020B0604020202020204" pitchFamily="34" charset="0"/>
            </a:endParaRPr>
          </a:p>
        </p:txBody>
      </p:sp>
      <p:sp>
        <p:nvSpPr>
          <p:cNvPr id="43" name="TextBox 42"/>
          <p:cNvSpPr txBox="1"/>
          <p:nvPr/>
        </p:nvSpPr>
        <p:spPr>
          <a:xfrm>
            <a:off x="120650" y="4205288"/>
            <a:ext cx="695325" cy="369332"/>
          </a:xfrm>
          <a:prstGeom prst="rect">
            <a:avLst/>
          </a:prstGeom>
          <a:solidFill>
            <a:schemeClr val="bg1"/>
          </a:solidFill>
        </p:spPr>
        <p:txBody>
          <a:bodyPr wrap="square" rtlCol="0">
            <a:spAutoFit/>
          </a:bodyPr>
          <a:lstStyle/>
          <a:p>
            <a:pPr algn="ctr"/>
            <a:r>
              <a:rPr lang="es-ES" sz="900" b="1" dirty="0" smtClean="0">
                <a:latin typeface="Arial Narrow" panose="020B0606020202030204" pitchFamily="34" charset="0"/>
                <a:cs typeface="Arial" panose="020B0604020202020204" pitchFamily="34" charset="0"/>
              </a:rPr>
              <a:t>Lejos de casa</a:t>
            </a:r>
            <a:endParaRPr lang="en-US" sz="900" b="1" dirty="0">
              <a:latin typeface="Arial Narrow" panose="020B0606020202030204" pitchFamily="34" charset="0"/>
              <a:cs typeface="Arial" panose="020B0604020202020204" pitchFamily="34" charset="0"/>
            </a:endParaRPr>
          </a:p>
        </p:txBody>
      </p:sp>
      <p:sp>
        <p:nvSpPr>
          <p:cNvPr id="44" name="TextBox 43"/>
          <p:cNvSpPr txBox="1"/>
          <p:nvPr/>
        </p:nvSpPr>
        <p:spPr>
          <a:xfrm>
            <a:off x="1188754" y="4156962"/>
            <a:ext cx="1363754" cy="615553"/>
          </a:xfrm>
          <a:prstGeom prst="rect">
            <a:avLst/>
          </a:prstGeom>
          <a:solidFill>
            <a:schemeClr val="bg1">
              <a:lumMod val="85000"/>
            </a:schemeClr>
          </a:solidFill>
        </p:spPr>
        <p:txBody>
          <a:bodyPr wrap="square" rtlCol="0">
            <a:spAutoFit/>
          </a:bodyPr>
          <a:lstStyle/>
          <a:p>
            <a:r>
              <a:rPr lang="es-ES" sz="850" b="1" dirty="0" smtClean="0">
                <a:latin typeface="Arial Black" panose="020B0A04020102020204" pitchFamily="34" charset="0"/>
                <a:cs typeface="Arial" panose="020B0604020202020204" pitchFamily="34" charset="0"/>
              </a:rPr>
              <a:t>586 </a:t>
            </a:r>
            <a:r>
              <a:rPr lang="es-ES" sz="850" b="1" dirty="0" err="1" smtClean="0">
                <a:latin typeface="Arial Black" panose="020B0A04020102020204" pitchFamily="34" charset="0"/>
                <a:cs typeface="Arial" panose="020B0604020202020204" pitchFamily="34" charset="0"/>
              </a:rPr>
              <a:t>aC</a:t>
            </a:r>
            <a:endParaRPr lang="es-ES" sz="850" b="1" dirty="0" smtClean="0">
              <a:latin typeface="Arial Black" panose="020B0A04020102020204" pitchFamily="34" charset="0"/>
              <a:cs typeface="Arial" panose="020B0604020202020204" pitchFamily="34" charset="0"/>
            </a:endParaRPr>
          </a:p>
          <a:p>
            <a:r>
              <a:rPr lang="es-ES" sz="850" b="1" dirty="0" smtClean="0">
                <a:latin typeface="Arial" panose="020B0604020202020204" pitchFamily="34" charset="0"/>
                <a:cs typeface="Arial" panose="020B0604020202020204" pitchFamily="34" charset="0"/>
              </a:rPr>
              <a:t>Jerusalén, el templo, y los muros de la ciudad son destruidos.  </a:t>
            </a:r>
            <a:endParaRPr lang="en-US" sz="850" b="1" dirty="0">
              <a:latin typeface="Arial" panose="020B0604020202020204" pitchFamily="34" charset="0"/>
              <a:cs typeface="Arial" panose="020B0604020202020204" pitchFamily="34" charset="0"/>
            </a:endParaRPr>
          </a:p>
        </p:txBody>
      </p:sp>
      <p:sp>
        <p:nvSpPr>
          <p:cNvPr id="45" name="TextBox 44"/>
          <p:cNvSpPr txBox="1"/>
          <p:nvPr/>
        </p:nvSpPr>
        <p:spPr>
          <a:xfrm>
            <a:off x="2568370" y="4156962"/>
            <a:ext cx="1047955" cy="615553"/>
          </a:xfrm>
          <a:prstGeom prst="rect">
            <a:avLst/>
          </a:prstGeom>
          <a:solidFill>
            <a:schemeClr val="bg1">
              <a:lumMod val="85000"/>
            </a:schemeClr>
          </a:solidFill>
        </p:spPr>
        <p:txBody>
          <a:bodyPr wrap="square" rtlCol="0">
            <a:spAutoFit/>
          </a:bodyPr>
          <a:lstStyle/>
          <a:p>
            <a:r>
              <a:rPr lang="es-ES" sz="850" b="1" dirty="0" smtClean="0">
                <a:latin typeface="Arial Black" panose="020B0A04020102020204" pitchFamily="34" charset="0"/>
                <a:cs typeface="Arial" panose="020B0604020202020204" pitchFamily="34" charset="0"/>
              </a:rPr>
              <a:t>538 </a:t>
            </a:r>
            <a:r>
              <a:rPr lang="es-ES" sz="850" b="1" dirty="0" err="1" smtClean="0">
                <a:latin typeface="Arial Black" panose="020B0A04020102020204" pitchFamily="34" charset="0"/>
                <a:cs typeface="Arial" panose="020B0604020202020204" pitchFamily="34" charset="0"/>
              </a:rPr>
              <a:t>aC</a:t>
            </a:r>
            <a:endParaRPr lang="es-ES" sz="850" b="1" dirty="0" smtClean="0">
              <a:latin typeface="Arial Black" panose="020B0A04020102020204" pitchFamily="34" charset="0"/>
              <a:cs typeface="Arial" panose="020B0604020202020204" pitchFamily="34" charset="0"/>
            </a:endParaRPr>
          </a:p>
          <a:p>
            <a:r>
              <a:rPr lang="es-ES" sz="850" b="1" dirty="0" smtClean="0">
                <a:latin typeface="Arial" panose="020B0604020202020204" pitchFamily="34" charset="0"/>
                <a:cs typeface="Arial" panose="020B0604020202020204" pitchFamily="34" charset="0"/>
              </a:rPr>
              <a:t>El primer grupo de judíos vuelve a Jerusalén.</a:t>
            </a:r>
            <a:endParaRPr lang="en-US" sz="850" b="1" dirty="0">
              <a:latin typeface="Arial" panose="020B0604020202020204" pitchFamily="34" charset="0"/>
              <a:cs typeface="Arial" panose="020B0604020202020204" pitchFamily="34" charset="0"/>
            </a:endParaRPr>
          </a:p>
        </p:txBody>
      </p:sp>
      <p:sp>
        <p:nvSpPr>
          <p:cNvPr id="46" name="TextBox 45"/>
          <p:cNvSpPr txBox="1"/>
          <p:nvPr/>
        </p:nvSpPr>
        <p:spPr>
          <a:xfrm>
            <a:off x="3676027" y="4151475"/>
            <a:ext cx="883541" cy="615553"/>
          </a:xfrm>
          <a:prstGeom prst="rect">
            <a:avLst/>
          </a:prstGeom>
          <a:solidFill>
            <a:schemeClr val="bg1">
              <a:lumMod val="85000"/>
            </a:schemeClr>
          </a:solidFill>
        </p:spPr>
        <p:txBody>
          <a:bodyPr wrap="square" rtlCol="0">
            <a:spAutoFit/>
          </a:bodyPr>
          <a:lstStyle/>
          <a:p>
            <a:r>
              <a:rPr lang="es-ES" sz="850" b="1" dirty="0" smtClean="0">
                <a:latin typeface="Arial Black" panose="020B0A04020102020204" pitchFamily="34" charset="0"/>
                <a:cs typeface="Arial" panose="020B0604020202020204" pitchFamily="34" charset="0"/>
              </a:rPr>
              <a:t>516 </a:t>
            </a:r>
            <a:r>
              <a:rPr lang="es-ES" sz="850" b="1" dirty="0" err="1" smtClean="0">
                <a:latin typeface="Arial Black" panose="020B0A04020102020204" pitchFamily="34" charset="0"/>
                <a:cs typeface="Arial" panose="020B0604020202020204" pitchFamily="34" charset="0"/>
              </a:rPr>
              <a:t>aC</a:t>
            </a:r>
            <a:endParaRPr lang="es-ES" sz="850" b="1" dirty="0" smtClean="0">
              <a:latin typeface="Arial Black" panose="020B0A04020102020204" pitchFamily="34" charset="0"/>
              <a:cs typeface="Arial" panose="020B0604020202020204" pitchFamily="34" charset="0"/>
            </a:endParaRPr>
          </a:p>
          <a:p>
            <a:r>
              <a:rPr lang="es-ES" sz="850" b="1" dirty="0" smtClean="0">
                <a:latin typeface="Arial" panose="020B0604020202020204" pitchFamily="34" charset="0"/>
                <a:cs typeface="Arial" panose="020B0604020202020204" pitchFamily="34" charset="0"/>
              </a:rPr>
              <a:t>El segundo templo se construye.</a:t>
            </a:r>
            <a:endParaRPr lang="en-US" sz="850" b="1" dirty="0">
              <a:latin typeface="Arial" panose="020B0604020202020204" pitchFamily="34" charset="0"/>
              <a:cs typeface="Arial" panose="020B0604020202020204" pitchFamily="34" charset="0"/>
            </a:endParaRPr>
          </a:p>
        </p:txBody>
      </p:sp>
      <p:sp>
        <p:nvSpPr>
          <p:cNvPr id="47" name="TextBox 46"/>
          <p:cNvSpPr txBox="1"/>
          <p:nvPr/>
        </p:nvSpPr>
        <p:spPr>
          <a:xfrm>
            <a:off x="4601817" y="4155584"/>
            <a:ext cx="1406871" cy="615553"/>
          </a:xfrm>
          <a:prstGeom prst="rect">
            <a:avLst/>
          </a:prstGeom>
          <a:solidFill>
            <a:schemeClr val="bg1">
              <a:lumMod val="85000"/>
            </a:schemeClr>
          </a:solidFill>
        </p:spPr>
        <p:txBody>
          <a:bodyPr wrap="square" rtlCol="0">
            <a:spAutoFit/>
          </a:bodyPr>
          <a:lstStyle/>
          <a:p>
            <a:r>
              <a:rPr lang="es-ES" sz="850" b="1" dirty="0" smtClean="0">
                <a:latin typeface="Arial Black" panose="020B0A04020102020204" pitchFamily="34" charset="0"/>
                <a:cs typeface="Arial" panose="020B0604020202020204" pitchFamily="34" charset="0"/>
              </a:rPr>
              <a:t>445 </a:t>
            </a:r>
            <a:r>
              <a:rPr lang="es-ES" sz="850" b="1" dirty="0" err="1" smtClean="0">
                <a:latin typeface="Arial Black" panose="020B0A04020102020204" pitchFamily="34" charset="0"/>
                <a:cs typeface="Arial" panose="020B0604020202020204" pitchFamily="34" charset="0"/>
              </a:rPr>
              <a:t>aC</a:t>
            </a:r>
            <a:endParaRPr lang="es-ES" sz="850" b="1" dirty="0" smtClean="0">
              <a:latin typeface="Arial Black" panose="020B0A04020102020204" pitchFamily="34" charset="0"/>
              <a:cs typeface="Arial" panose="020B0604020202020204" pitchFamily="34" charset="0"/>
            </a:endParaRPr>
          </a:p>
          <a:p>
            <a:r>
              <a:rPr lang="es-ES" sz="850" b="1" dirty="0" smtClean="0">
                <a:latin typeface="Arial" panose="020B0604020202020204" pitchFamily="34" charset="0"/>
                <a:cs typeface="Arial" panose="020B0604020202020204" pitchFamily="34" charset="0"/>
              </a:rPr>
              <a:t>Nehemías completa la </a:t>
            </a:r>
            <a:r>
              <a:rPr lang="es-ES" sz="850" b="1" dirty="0" err="1" smtClean="0">
                <a:latin typeface="Arial" panose="020B0604020202020204" pitchFamily="34" charset="0"/>
                <a:cs typeface="Arial" panose="020B0604020202020204" pitchFamily="34" charset="0"/>
              </a:rPr>
              <a:t>contrucción</a:t>
            </a:r>
            <a:r>
              <a:rPr lang="es-ES" sz="850" b="1" dirty="0" smtClean="0">
                <a:latin typeface="Arial" panose="020B0604020202020204" pitchFamily="34" charset="0"/>
                <a:cs typeface="Arial" panose="020B0604020202020204" pitchFamily="34" charset="0"/>
              </a:rPr>
              <a:t> de los muros de Jerusalén.</a:t>
            </a:r>
            <a:endParaRPr lang="en-US" sz="850" b="1" dirty="0">
              <a:latin typeface="Arial" panose="020B0604020202020204" pitchFamily="34" charset="0"/>
              <a:cs typeface="Arial" panose="020B0604020202020204" pitchFamily="34" charset="0"/>
            </a:endParaRPr>
          </a:p>
        </p:txBody>
      </p:sp>
      <p:sp>
        <p:nvSpPr>
          <p:cNvPr id="48" name="TextBox 47"/>
          <p:cNvSpPr txBox="1"/>
          <p:nvPr/>
        </p:nvSpPr>
        <p:spPr>
          <a:xfrm>
            <a:off x="6063767" y="4161141"/>
            <a:ext cx="1114908" cy="615553"/>
          </a:xfrm>
          <a:prstGeom prst="rect">
            <a:avLst/>
          </a:prstGeom>
          <a:solidFill>
            <a:schemeClr val="bg1">
              <a:lumMod val="85000"/>
            </a:schemeClr>
          </a:solidFill>
        </p:spPr>
        <p:txBody>
          <a:bodyPr wrap="square" rtlCol="0">
            <a:spAutoFit/>
          </a:bodyPr>
          <a:lstStyle/>
          <a:p>
            <a:r>
              <a:rPr lang="es-ES" sz="850" b="1" dirty="0" smtClean="0">
                <a:latin typeface="Arial Black" panose="020B0A04020102020204" pitchFamily="34" charset="0"/>
                <a:cs typeface="Arial" panose="020B0604020202020204" pitchFamily="34" charset="0"/>
              </a:rPr>
              <a:t>430 </a:t>
            </a:r>
            <a:r>
              <a:rPr lang="es-ES" sz="850" b="1" dirty="0" err="1" smtClean="0">
                <a:latin typeface="Arial Black" panose="020B0A04020102020204" pitchFamily="34" charset="0"/>
                <a:cs typeface="Arial" panose="020B0604020202020204" pitchFamily="34" charset="0"/>
              </a:rPr>
              <a:t>aC</a:t>
            </a:r>
            <a:endParaRPr lang="es-ES" sz="850" b="1" dirty="0" smtClean="0">
              <a:latin typeface="Arial Black" panose="020B0A04020102020204" pitchFamily="34" charset="0"/>
              <a:cs typeface="Arial" panose="020B0604020202020204" pitchFamily="34" charset="0"/>
            </a:endParaRPr>
          </a:p>
          <a:p>
            <a:r>
              <a:rPr lang="es-ES" sz="850" b="1" dirty="0" smtClean="0">
                <a:latin typeface="Arial" panose="020B0604020202020204" pitchFamily="34" charset="0"/>
                <a:cs typeface="Arial" panose="020B0604020202020204" pitchFamily="34" charset="0"/>
              </a:rPr>
              <a:t>El último libro del Antiguo Test. se escribe.</a:t>
            </a:r>
            <a:endParaRPr lang="en-US" sz="850" b="1" dirty="0">
              <a:latin typeface="Arial" panose="020B0604020202020204" pitchFamily="34" charset="0"/>
              <a:cs typeface="Arial" panose="020B0604020202020204" pitchFamily="34" charset="0"/>
            </a:endParaRPr>
          </a:p>
        </p:txBody>
      </p:sp>
      <p:sp>
        <p:nvSpPr>
          <p:cNvPr id="49" name="TextBox 48"/>
          <p:cNvSpPr txBox="1"/>
          <p:nvPr/>
        </p:nvSpPr>
        <p:spPr>
          <a:xfrm>
            <a:off x="2564080" y="4723608"/>
            <a:ext cx="4614595" cy="369332"/>
          </a:xfrm>
          <a:prstGeom prst="rect">
            <a:avLst/>
          </a:prstGeom>
          <a:solidFill>
            <a:srgbClr val="FFFFCC"/>
          </a:solidFill>
          <a:ln>
            <a:solidFill>
              <a:schemeClr val="accent1"/>
            </a:solidFill>
          </a:ln>
        </p:spPr>
        <p:txBody>
          <a:bodyPr wrap="square" rtlCol="0">
            <a:spAutoFit/>
          </a:bodyPr>
          <a:lstStyle/>
          <a:p>
            <a:pPr algn="ctr"/>
            <a:r>
              <a:rPr lang="en-US" dirty="0" err="1" smtClean="0">
                <a:latin typeface="Aegyptus" panose="020405020508060A0203" pitchFamily="18" charset="0"/>
                <a:ea typeface="Aegyptus" panose="020405020508060A0203" pitchFamily="18" charset="0"/>
              </a:rPr>
              <a:t>Periodo</a:t>
            </a:r>
            <a:r>
              <a:rPr lang="en-US" dirty="0" smtClean="0">
                <a:latin typeface="Aegyptus" panose="020405020508060A0203" pitchFamily="18" charset="0"/>
                <a:ea typeface="Aegyptus" panose="020405020508060A0203" pitchFamily="18" charset="0"/>
              </a:rPr>
              <a:t> </a:t>
            </a:r>
            <a:r>
              <a:rPr lang="en-US" dirty="0" err="1" smtClean="0">
                <a:latin typeface="Aegyptus" panose="020405020508060A0203" pitchFamily="18" charset="0"/>
                <a:ea typeface="Aegyptus" panose="020405020508060A0203" pitchFamily="18" charset="0"/>
              </a:rPr>
              <a:t>persa</a:t>
            </a:r>
            <a:r>
              <a:rPr lang="en-US" dirty="0" smtClean="0">
                <a:latin typeface="Aegyptus" panose="020405020508060A0203" pitchFamily="18" charset="0"/>
                <a:ea typeface="Aegyptus" panose="020405020508060A0203" pitchFamily="18" charset="0"/>
              </a:rPr>
              <a:t> 539-331 </a:t>
            </a:r>
            <a:r>
              <a:rPr lang="en-US" dirty="0" err="1" smtClean="0">
                <a:latin typeface="Aegyptus" panose="020405020508060A0203" pitchFamily="18" charset="0"/>
                <a:ea typeface="Aegyptus" panose="020405020508060A0203" pitchFamily="18" charset="0"/>
              </a:rPr>
              <a:t>aC</a:t>
            </a:r>
            <a:endParaRPr lang="en-US" dirty="0">
              <a:latin typeface="Aegyptus" panose="020405020508060A0203" pitchFamily="18" charset="0"/>
              <a:ea typeface="Aegyptus" panose="020405020508060A0203" pitchFamily="18" charset="0"/>
            </a:endParaRPr>
          </a:p>
        </p:txBody>
      </p:sp>
    </p:spTree>
    <p:extLst>
      <p:ext uri="{BB962C8B-B14F-4D97-AF65-F5344CB8AC3E}">
        <p14:creationId xmlns:p14="http://schemas.microsoft.com/office/powerpoint/2010/main" val="3767860598"/>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5850" y="571500"/>
            <a:ext cx="7498151" cy="5715000"/>
          </a:xfrm>
          <a:prstGeom prst="rect">
            <a:avLst/>
          </a:prstGeom>
        </p:spPr>
      </p:pic>
      <p:sp>
        <p:nvSpPr>
          <p:cNvPr id="4" name="TextBox 3"/>
          <p:cNvSpPr txBox="1"/>
          <p:nvPr/>
        </p:nvSpPr>
        <p:spPr>
          <a:xfrm>
            <a:off x="2057400" y="1066800"/>
            <a:ext cx="1752600" cy="400110"/>
          </a:xfrm>
          <a:prstGeom prst="rect">
            <a:avLst/>
          </a:prstGeom>
          <a:solidFill>
            <a:schemeClr val="bg1"/>
          </a:solidFill>
        </p:spPr>
        <p:txBody>
          <a:bodyPr wrap="square" rtlCol="0">
            <a:spAutoFit/>
          </a:bodyPr>
          <a:lstStyle/>
          <a:p>
            <a:pPr algn="ctr">
              <a:spcAft>
                <a:spcPts val="600"/>
              </a:spcAft>
            </a:pPr>
            <a:r>
              <a:rPr lang="es-ES" sz="1000" b="1" i="1" dirty="0">
                <a:latin typeface="Times New Roman" panose="02020603050405020304" pitchFamily="18" charset="0"/>
                <a:cs typeface="Times New Roman" panose="02020603050405020304" pitchFamily="18" charset="0"/>
              </a:rPr>
              <a:t>CAMPAÑAS DE ANTÍOCO IV CONTRA EGIPTO</a:t>
            </a:r>
            <a:endParaRPr lang="en-US" sz="8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178327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n-US" dirty="0" smtClean="0"/>
              <a:t>Gálatas 4</a:t>
            </a:r>
            <a:endParaRPr lang="en-US" dirty="0"/>
          </a:p>
        </p:txBody>
      </p:sp>
      <p:sp>
        <p:nvSpPr>
          <p:cNvPr id="3" name="Content Placeholder 2"/>
          <p:cNvSpPr>
            <a:spLocks noGrp="1"/>
          </p:cNvSpPr>
          <p:nvPr>
            <p:ph idx="1"/>
          </p:nvPr>
        </p:nvSpPr>
        <p:spPr>
          <a:xfrm>
            <a:off x="609600" y="1295400"/>
            <a:ext cx="8229600" cy="4525963"/>
          </a:xfrm>
        </p:spPr>
        <p:txBody>
          <a:bodyPr>
            <a:noAutofit/>
          </a:bodyPr>
          <a:lstStyle/>
          <a:p>
            <a:pPr marL="0" indent="0">
              <a:buNone/>
            </a:pPr>
            <a:r>
              <a:rPr lang="es-ES" sz="2300" dirty="0" smtClean="0">
                <a:latin typeface="Arial" panose="020B0604020202020204" pitchFamily="34" charset="0"/>
                <a:cs typeface="Arial" panose="020B0604020202020204" pitchFamily="34" charset="0"/>
              </a:rPr>
              <a:t>1 Digo</a:t>
            </a:r>
            <a:r>
              <a:rPr lang="es-ES" sz="2300" dirty="0">
                <a:latin typeface="Arial" panose="020B0604020202020204" pitchFamily="34" charset="0"/>
                <a:cs typeface="Arial" panose="020B0604020202020204" pitchFamily="34" charset="0"/>
              </a:rPr>
              <a:t>, pues: mientras el heredero es menor de edad, en nada es diferente del siervo, aunque sea el dueño de todo, </a:t>
            </a:r>
            <a:endParaRPr lang="es-ES" sz="2300" dirty="0" smtClean="0">
              <a:latin typeface="Arial" panose="020B0604020202020204" pitchFamily="34" charset="0"/>
              <a:cs typeface="Arial" panose="020B0604020202020204" pitchFamily="34" charset="0"/>
            </a:endParaRPr>
          </a:p>
          <a:p>
            <a:pPr marL="0" indent="0">
              <a:buNone/>
            </a:pPr>
            <a:r>
              <a:rPr lang="es-ES" sz="2300" dirty="0" smtClean="0">
                <a:latin typeface="Arial" panose="020B0604020202020204" pitchFamily="34" charset="0"/>
                <a:cs typeface="Arial" panose="020B0604020202020204" pitchFamily="34" charset="0"/>
              </a:rPr>
              <a:t>2 </a:t>
            </a:r>
            <a:r>
              <a:rPr lang="es-ES" sz="2300" u="sng" dirty="0">
                <a:solidFill>
                  <a:schemeClr val="accent1"/>
                </a:solidFill>
                <a:latin typeface="Arial" panose="020B0604020202020204" pitchFamily="34" charset="0"/>
                <a:cs typeface="Arial" panose="020B0604020202020204" pitchFamily="34" charset="0"/>
              </a:rPr>
              <a:t>sino que está bajo guardianes y tutores hasta la edad señalada por el padre. </a:t>
            </a:r>
            <a:endParaRPr lang="es-ES" sz="2300" u="sng" dirty="0" smtClean="0">
              <a:solidFill>
                <a:schemeClr val="accent1"/>
              </a:solidFill>
              <a:latin typeface="Arial" panose="020B0604020202020204" pitchFamily="34" charset="0"/>
              <a:cs typeface="Arial" panose="020B0604020202020204" pitchFamily="34" charset="0"/>
            </a:endParaRPr>
          </a:p>
          <a:p>
            <a:pPr marL="0" indent="0">
              <a:buNone/>
            </a:pPr>
            <a:r>
              <a:rPr lang="es-ES" sz="2300" dirty="0" smtClean="0">
                <a:latin typeface="Arial" panose="020B0604020202020204" pitchFamily="34" charset="0"/>
                <a:cs typeface="Arial" panose="020B0604020202020204" pitchFamily="34" charset="0"/>
              </a:rPr>
              <a:t>3 </a:t>
            </a:r>
            <a:r>
              <a:rPr lang="es-ES" sz="2300" dirty="0">
                <a:latin typeface="Arial" panose="020B0604020202020204" pitchFamily="34" charset="0"/>
                <a:cs typeface="Arial" panose="020B0604020202020204" pitchFamily="34" charset="0"/>
              </a:rPr>
              <a:t>Así también nosotros, mientras éramos niños, estábamos sujetos a servidumbre bajo las cosas elementales del mundo.</a:t>
            </a:r>
          </a:p>
          <a:p>
            <a:pPr marL="0" indent="0">
              <a:buNone/>
            </a:pPr>
            <a:r>
              <a:rPr lang="es-ES" sz="2300" dirty="0" smtClean="0">
                <a:latin typeface="Arial" panose="020B0604020202020204" pitchFamily="34" charset="0"/>
                <a:cs typeface="Arial" panose="020B0604020202020204" pitchFamily="34" charset="0"/>
              </a:rPr>
              <a:t>4 </a:t>
            </a:r>
            <a:r>
              <a:rPr lang="es-ES" sz="2300" b="1" u="sng" dirty="0">
                <a:solidFill>
                  <a:schemeClr val="accent1"/>
                </a:solidFill>
                <a:latin typeface="Arial" panose="020B0604020202020204" pitchFamily="34" charset="0"/>
                <a:cs typeface="Arial" panose="020B0604020202020204" pitchFamily="34" charset="0"/>
              </a:rPr>
              <a:t>Pero cuando vino la plenitud del tiempo</a:t>
            </a:r>
            <a:r>
              <a:rPr lang="es-ES" sz="2300" dirty="0">
                <a:latin typeface="Arial" panose="020B0604020202020204" pitchFamily="34" charset="0"/>
                <a:cs typeface="Arial" panose="020B0604020202020204" pitchFamily="34" charset="0"/>
              </a:rPr>
              <a:t>, Dios envió a Su Hijo, nacido de mujer, nacido bajo la ley, 5 a fin de que redimiera a los que estaban bajo la ley, para que recibiéramos la adopción de hijos. </a:t>
            </a:r>
            <a:endParaRPr lang="es-ES" sz="2300" dirty="0" smtClean="0">
              <a:latin typeface="Arial" panose="020B0604020202020204" pitchFamily="34" charset="0"/>
              <a:cs typeface="Arial" panose="020B0604020202020204" pitchFamily="34" charset="0"/>
            </a:endParaRPr>
          </a:p>
          <a:p>
            <a:pPr marL="0" indent="0">
              <a:buNone/>
            </a:pPr>
            <a:r>
              <a:rPr lang="es-ES" sz="2300" dirty="0" smtClean="0">
                <a:latin typeface="Arial" panose="020B0604020202020204" pitchFamily="34" charset="0"/>
                <a:cs typeface="Arial" panose="020B0604020202020204" pitchFamily="34" charset="0"/>
              </a:rPr>
              <a:t>6 </a:t>
            </a:r>
            <a:r>
              <a:rPr lang="es-ES" sz="2300" dirty="0">
                <a:latin typeface="Arial" panose="020B0604020202020204" pitchFamily="34" charset="0"/>
                <a:cs typeface="Arial" panose="020B0604020202020204" pitchFamily="34" charset="0"/>
              </a:rPr>
              <a:t>Y porque ustedes son hijos, Dios ha enviado el Espíritu de Su Hijo a nuestros corazones, clamando: «¡Abba! ¡Padre!». </a:t>
            </a:r>
            <a:endParaRPr lang="es-ES" sz="2300" dirty="0" smtClean="0">
              <a:latin typeface="Arial" panose="020B0604020202020204" pitchFamily="34" charset="0"/>
              <a:cs typeface="Arial" panose="020B0604020202020204" pitchFamily="34" charset="0"/>
            </a:endParaRPr>
          </a:p>
          <a:p>
            <a:pPr marL="0" indent="0">
              <a:buNone/>
            </a:pPr>
            <a:r>
              <a:rPr lang="es-ES" sz="2300" dirty="0" smtClean="0">
                <a:latin typeface="Arial" panose="020B0604020202020204" pitchFamily="34" charset="0"/>
                <a:cs typeface="Arial" panose="020B0604020202020204" pitchFamily="34" charset="0"/>
              </a:rPr>
              <a:t>7 </a:t>
            </a:r>
            <a:r>
              <a:rPr lang="es-ES" sz="2300" dirty="0">
                <a:latin typeface="Arial" panose="020B0604020202020204" pitchFamily="34" charset="0"/>
                <a:cs typeface="Arial" panose="020B0604020202020204" pitchFamily="34" charset="0"/>
              </a:rPr>
              <a:t>Por tanto, ya no eres siervo, sino hijo; y si hijo, también heredero por medio de Dios.</a:t>
            </a:r>
            <a:endParaRPr lang="en-US" sz="2300" dirty="0">
              <a:latin typeface="Arial" panose="020B0604020202020204" pitchFamily="34" charset="0"/>
              <a:cs typeface="Arial" panose="020B0604020202020204" pitchFamily="34" charset="0"/>
            </a:endParaRPr>
          </a:p>
        </p:txBody>
      </p:sp>
      <p:sp>
        <p:nvSpPr>
          <p:cNvPr id="4" name="TextBox 3"/>
          <p:cNvSpPr txBox="1"/>
          <p:nvPr/>
        </p:nvSpPr>
        <p:spPr>
          <a:xfrm>
            <a:off x="228600" y="1447800"/>
            <a:ext cx="304800" cy="2031325"/>
          </a:xfrm>
          <a:prstGeom prst="rect">
            <a:avLst/>
          </a:prstGeom>
          <a:solidFill>
            <a:srgbClr val="FFFF00"/>
          </a:solidFill>
        </p:spPr>
        <p:txBody>
          <a:bodyPr wrap="square" rtlCol="0">
            <a:spAutoFit/>
          </a:bodyPr>
          <a:lstStyle/>
          <a:p>
            <a:pPr algn="ctr" rtl="0"/>
            <a:r>
              <a:rPr lang="es-ES" dirty="0" smtClean="0"/>
              <a:t>ANTIGUO</a:t>
            </a:r>
            <a:endParaRPr lang="en-US" dirty="0" smtClean="0"/>
          </a:p>
        </p:txBody>
      </p:sp>
      <p:sp>
        <p:nvSpPr>
          <p:cNvPr id="5" name="TextBox 4"/>
          <p:cNvSpPr txBox="1"/>
          <p:nvPr/>
        </p:nvSpPr>
        <p:spPr>
          <a:xfrm>
            <a:off x="228600" y="3733800"/>
            <a:ext cx="304800" cy="2862322"/>
          </a:xfrm>
          <a:prstGeom prst="rect">
            <a:avLst/>
          </a:prstGeom>
          <a:solidFill>
            <a:schemeClr val="tx1"/>
          </a:solidFill>
        </p:spPr>
        <p:txBody>
          <a:bodyPr wrap="square" rtlCol="0">
            <a:spAutoFit/>
          </a:bodyPr>
          <a:lstStyle/>
          <a:p>
            <a:pPr algn="ctr" rtl="0"/>
            <a:endParaRPr lang="en-US" dirty="0" smtClean="0">
              <a:solidFill>
                <a:srgbClr val="FFFF00"/>
              </a:solidFill>
            </a:endParaRPr>
          </a:p>
          <a:p>
            <a:pPr algn="ctr" rtl="0"/>
            <a:endParaRPr lang="en-US" dirty="0" smtClean="0">
              <a:solidFill>
                <a:srgbClr val="FFFF00"/>
              </a:solidFill>
            </a:endParaRPr>
          </a:p>
          <a:p>
            <a:pPr algn="ctr" rtl="0"/>
            <a:r>
              <a:rPr lang="es-ES" dirty="0" smtClean="0">
                <a:solidFill>
                  <a:srgbClr val="FFFF00"/>
                </a:solidFill>
              </a:rPr>
              <a:t>NUEVO</a:t>
            </a:r>
          </a:p>
          <a:p>
            <a:pPr algn="ctr" rtl="0"/>
            <a:endParaRPr lang="es-ES" dirty="0" smtClean="0">
              <a:solidFill>
                <a:srgbClr val="FFFF00"/>
              </a:solidFill>
            </a:endParaRPr>
          </a:p>
          <a:p>
            <a:pPr algn="ctr" rtl="0"/>
            <a:endParaRPr lang="es-ES" dirty="0">
              <a:solidFill>
                <a:srgbClr val="FFFF00"/>
              </a:solidFill>
            </a:endParaRPr>
          </a:p>
          <a:p>
            <a:pPr algn="ctr" rtl="0"/>
            <a:endParaRPr lang="en-US" dirty="0" smtClean="0">
              <a:solidFill>
                <a:srgbClr val="FFFF00"/>
              </a:solidFill>
            </a:endParaRPr>
          </a:p>
        </p:txBody>
      </p:sp>
    </p:spTree>
    <p:extLst>
      <p:ext uri="{BB962C8B-B14F-4D97-AF65-F5344CB8AC3E}">
        <p14:creationId xmlns:p14="http://schemas.microsoft.com/office/powerpoint/2010/main" val="10463977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rtl="0"/>
            <a:r>
              <a:rPr lang="en-US" dirty="0" smtClean="0"/>
              <a:t>¿Cómo se preparó el mundo para la venida de Cristo?</a:t>
            </a:r>
            <a:endParaRPr lang="en-US" dirty="0"/>
          </a:p>
        </p:txBody>
      </p:sp>
      <p:sp>
        <p:nvSpPr>
          <p:cNvPr id="4" name="Rectangle 3"/>
          <p:cNvSpPr/>
          <p:nvPr/>
        </p:nvSpPr>
        <p:spPr>
          <a:xfrm>
            <a:off x="6705600" y="5959393"/>
            <a:ext cx="2225922" cy="461665"/>
          </a:xfrm>
          <a:prstGeom prst="rect">
            <a:avLst/>
          </a:prstGeom>
        </p:spPr>
        <p:txBody>
          <a:bodyPr wrap="square">
            <a:spAutoFit/>
          </a:bodyPr>
          <a:lstStyle/>
          <a:p>
            <a:pPr algn="l" rtl="0"/>
            <a:r>
              <a:rPr lang="en-US" sz="2400" dirty="0"/>
              <a:t>P</a:t>
            </a:r>
            <a:r>
              <a:rPr lang="en-US" sz="2400" dirty="0" smtClean="0"/>
              <a:t>az </a:t>
            </a:r>
            <a:r>
              <a:rPr lang="en-US" sz="2400" dirty="0"/>
              <a:t>romana</a:t>
            </a:r>
          </a:p>
        </p:txBody>
      </p:sp>
      <p:sp>
        <p:nvSpPr>
          <p:cNvPr id="5" name="Rectangle 4"/>
          <p:cNvSpPr/>
          <p:nvPr/>
        </p:nvSpPr>
        <p:spPr>
          <a:xfrm>
            <a:off x="1250404" y="5520891"/>
            <a:ext cx="1271374" cy="830997"/>
          </a:xfrm>
          <a:prstGeom prst="rect">
            <a:avLst/>
          </a:prstGeom>
        </p:spPr>
        <p:txBody>
          <a:bodyPr wrap="none">
            <a:spAutoFit/>
          </a:bodyPr>
          <a:lstStyle/>
          <a:p>
            <a:pPr algn="l" rtl="0"/>
            <a:r>
              <a:rPr lang="en-US" sz="2400" dirty="0" err="1" smtClean="0"/>
              <a:t>Vías</a:t>
            </a:r>
            <a:r>
              <a:rPr lang="en-US" sz="2400" dirty="0" smtClean="0"/>
              <a:t> </a:t>
            </a:r>
            <a:br>
              <a:rPr lang="en-US" sz="2400" dirty="0" smtClean="0"/>
            </a:br>
            <a:r>
              <a:rPr lang="en-US" sz="2400" dirty="0" err="1" smtClean="0"/>
              <a:t>romanas</a:t>
            </a:r>
            <a:endParaRPr lang="en-US" sz="2400" dirty="0"/>
          </a:p>
        </p:txBody>
      </p:sp>
      <p:sp>
        <p:nvSpPr>
          <p:cNvPr id="6" name="TextBox 5"/>
          <p:cNvSpPr txBox="1"/>
          <p:nvPr/>
        </p:nvSpPr>
        <p:spPr>
          <a:xfrm>
            <a:off x="1250404" y="3208811"/>
            <a:ext cx="1575752" cy="830997"/>
          </a:xfrm>
          <a:prstGeom prst="rect">
            <a:avLst/>
          </a:prstGeom>
          <a:noFill/>
        </p:spPr>
        <p:txBody>
          <a:bodyPr wrap="none" rtlCol="0">
            <a:spAutoFit/>
          </a:bodyPr>
          <a:lstStyle/>
          <a:p>
            <a:pPr algn="l" rtl="0"/>
            <a:r>
              <a:rPr lang="en-US" sz="2400" dirty="0" err="1" smtClean="0"/>
              <a:t>Enseñanza</a:t>
            </a:r>
            <a:r>
              <a:rPr lang="en-US" sz="2400" dirty="0" smtClean="0"/>
              <a:t> </a:t>
            </a:r>
            <a:br>
              <a:rPr lang="en-US" sz="2400" dirty="0" smtClean="0"/>
            </a:br>
            <a:r>
              <a:rPr lang="en-US" sz="2400" dirty="0" err="1" smtClean="0"/>
              <a:t>judía</a:t>
            </a:r>
            <a:endParaRPr lang="en-US" sz="2400" dirty="0"/>
          </a:p>
        </p:txBody>
      </p:sp>
      <p:sp>
        <p:nvSpPr>
          <p:cNvPr id="7" name="TextBox 6"/>
          <p:cNvSpPr txBox="1"/>
          <p:nvPr/>
        </p:nvSpPr>
        <p:spPr>
          <a:xfrm>
            <a:off x="1250404" y="4161111"/>
            <a:ext cx="1459240" cy="1200329"/>
          </a:xfrm>
          <a:prstGeom prst="rect">
            <a:avLst/>
          </a:prstGeom>
          <a:noFill/>
        </p:spPr>
        <p:txBody>
          <a:bodyPr wrap="square" rtlCol="0">
            <a:spAutoFit/>
          </a:bodyPr>
          <a:lstStyle/>
          <a:p>
            <a:pPr algn="l" rtl="0"/>
            <a:r>
              <a:rPr lang="en-US" sz="2400" dirty="0" err="1" smtClean="0"/>
              <a:t>Facilidad</a:t>
            </a:r>
            <a:r>
              <a:rPr lang="en-US" sz="2400" dirty="0" smtClean="0"/>
              <a:t> para </a:t>
            </a:r>
            <a:r>
              <a:rPr lang="en-US" sz="2400" dirty="0" err="1" smtClean="0"/>
              <a:t>viajar</a:t>
            </a:r>
            <a:endParaRPr lang="en-US" sz="2400" dirty="0"/>
          </a:p>
        </p:txBody>
      </p:sp>
      <p:sp>
        <p:nvSpPr>
          <p:cNvPr id="8" name="TextBox 7"/>
          <p:cNvSpPr txBox="1"/>
          <p:nvPr/>
        </p:nvSpPr>
        <p:spPr>
          <a:xfrm>
            <a:off x="1250404" y="1794294"/>
            <a:ext cx="1576353" cy="1200329"/>
          </a:xfrm>
          <a:prstGeom prst="rect">
            <a:avLst/>
          </a:prstGeom>
          <a:noFill/>
        </p:spPr>
        <p:txBody>
          <a:bodyPr wrap="square" rtlCol="0">
            <a:spAutoFit/>
          </a:bodyPr>
          <a:lstStyle/>
          <a:p>
            <a:pPr algn="l" rtl="0"/>
            <a:r>
              <a:rPr lang="en-US" sz="2400" dirty="0" err="1"/>
              <a:t>Fracaso</a:t>
            </a:r>
            <a:r>
              <a:rPr lang="en-US" sz="2400" dirty="0"/>
              <a:t> </a:t>
            </a:r>
            <a:r>
              <a:rPr lang="en-US" sz="2400" dirty="0" smtClean="0"/>
              <a:t>de la </a:t>
            </a:r>
            <a:r>
              <a:rPr lang="en-US" sz="2400" dirty="0" err="1" smtClean="0"/>
              <a:t>filosofía</a:t>
            </a:r>
            <a:r>
              <a:rPr lang="en-US" sz="2400" dirty="0" smtClean="0"/>
              <a:t> </a:t>
            </a:r>
            <a:r>
              <a:rPr lang="en-US" sz="2400" dirty="0" err="1" smtClean="0"/>
              <a:t>griega</a:t>
            </a:r>
            <a:endParaRPr lang="en-US" sz="2400" dirty="0"/>
          </a:p>
        </p:txBody>
      </p:sp>
      <p:sp>
        <p:nvSpPr>
          <p:cNvPr id="9" name="TextBox 8"/>
          <p:cNvSpPr txBox="1"/>
          <p:nvPr/>
        </p:nvSpPr>
        <p:spPr>
          <a:xfrm>
            <a:off x="6705600" y="2410782"/>
            <a:ext cx="2181559" cy="461665"/>
          </a:xfrm>
          <a:prstGeom prst="rect">
            <a:avLst/>
          </a:prstGeom>
          <a:noFill/>
        </p:spPr>
        <p:txBody>
          <a:bodyPr wrap="none" rtlCol="0">
            <a:spAutoFit/>
          </a:bodyPr>
          <a:lstStyle/>
          <a:p>
            <a:pPr algn="l" rtl="0"/>
            <a:r>
              <a:rPr lang="en-US" sz="2400" dirty="0" err="1" smtClean="0"/>
              <a:t>Dispersión</a:t>
            </a:r>
            <a:r>
              <a:rPr lang="en-US" sz="2400" dirty="0" smtClean="0"/>
              <a:t> </a:t>
            </a:r>
            <a:r>
              <a:rPr lang="en-US" sz="2400" dirty="0" err="1" smtClean="0"/>
              <a:t>judía</a:t>
            </a:r>
            <a:endParaRPr lang="en-US" sz="2400" dirty="0"/>
          </a:p>
        </p:txBody>
      </p:sp>
      <p:sp>
        <p:nvSpPr>
          <p:cNvPr id="10" name="TextBox 9"/>
          <p:cNvSpPr txBox="1"/>
          <p:nvPr/>
        </p:nvSpPr>
        <p:spPr>
          <a:xfrm>
            <a:off x="6705600" y="1605224"/>
            <a:ext cx="1989979" cy="830997"/>
          </a:xfrm>
          <a:prstGeom prst="rect">
            <a:avLst/>
          </a:prstGeom>
          <a:noFill/>
        </p:spPr>
        <p:txBody>
          <a:bodyPr wrap="square" rtlCol="0">
            <a:spAutoFit/>
          </a:bodyPr>
          <a:lstStyle/>
          <a:p>
            <a:pPr algn="l" rtl="0"/>
            <a:r>
              <a:rPr lang="en-US" sz="2400" dirty="0"/>
              <a:t>Mesías</a:t>
            </a:r>
          </a:p>
          <a:p>
            <a:pPr algn="l" rtl="0"/>
            <a:r>
              <a:rPr lang="en-US" sz="2400" dirty="0"/>
              <a:t>Prometido</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9644" y="2673777"/>
            <a:ext cx="3919755" cy="2875126"/>
          </a:xfrm>
          <a:prstGeom prst="rect">
            <a:avLst/>
          </a:prstGeom>
        </p:spPr>
      </p:pic>
      <p:sp>
        <p:nvSpPr>
          <p:cNvPr id="12" name="TextBox 11"/>
          <p:cNvSpPr txBox="1"/>
          <p:nvPr/>
        </p:nvSpPr>
        <p:spPr>
          <a:xfrm>
            <a:off x="6705600" y="3416349"/>
            <a:ext cx="1710513" cy="830997"/>
          </a:xfrm>
          <a:prstGeom prst="rect">
            <a:avLst/>
          </a:prstGeom>
          <a:noFill/>
        </p:spPr>
        <p:txBody>
          <a:bodyPr wrap="square" rtlCol="0">
            <a:spAutoFit/>
          </a:bodyPr>
          <a:lstStyle/>
          <a:p>
            <a:pPr algn="ctr" rtl="0"/>
            <a:r>
              <a:rPr lang="en-US" sz="2400" dirty="0" err="1" smtClean="0"/>
              <a:t>Gobierno</a:t>
            </a:r>
            <a:r>
              <a:rPr lang="en-US" sz="2400" dirty="0" smtClean="0"/>
              <a:t> </a:t>
            </a:r>
            <a:r>
              <a:rPr lang="en-US" sz="2400" dirty="0"/>
              <a:t>unificado</a:t>
            </a:r>
          </a:p>
        </p:txBody>
      </p:sp>
      <p:sp>
        <p:nvSpPr>
          <p:cNvPr id="13" name="Rectangle 12"/>
          <p:cNvSpPr/>
          <p:nvPr/>
        </p:nvSpPr>
        <p:spPr>
          <a:xfrm>
            <a:off x="6705600" y="4380282"/>
            <a:ext cx="1912831" cy="830997"/>
          </a:xfrm>
          <a:prstGeom prst="rect">
            <a:avLst/>
          </a:prstGeom>
        </p:spPr>
        <p:txBody>
          <a:bodyPr wrap="none">
            <a:spAutoFit/>
          </a:bodyPr>
          <a:lstStyle/>
          <a:p>
            <a:pPr algn="l" rtl="0"/>
            <a:r>
              <a:rPr lang="en-US" sz="2400" dirty="0" err="1" smtClean="0"/>
              <a:t>Adoración</a:t>
            </a:r>
            <a:r>
              <a:rPr lang="en-US" sz="2400" dirty="0" smtClean="0"/>
              <a:t> </a:t>
            </a:r>
            <a:r>
              <a:rPr lang="en-US" sz="2400" dirty="0" err="1" smtClean="0"/>
              <a:t>en</a:t>
            </a:r>
            <a:r>
              <a:rPr lang="en-US" sz="2400" dirty="0" smtClean="0"/>
              <a:t> </a:t>
            </a:r>
            <a:br>
              <a:rPr lang="en-US" sz="2400" dirty="0" smtClean="0"/>
            </a:br>
            <a:r>
              <a:rPr lang="en-US" sz="2400" dirty="0" smtClean="0"/>
              <a:t>las </a:t>
            </a:r>
            <a:r>
              <a:rPr lang="en-US" sz="2400" dirty="0" err="1" smtClean="0"/>
              <a:t>sinagogas</a:t>
            </a:r>
            <a:endParaRPr lang="en-US" sz="2400" dirty="0"/>
          </a:p>
        </p:txBody>
      </p:sp>
      <p:sp>
        <p:nvSpPr>
          <p:cNvPr id="14" name="TextBox 13"/>
          <p:cNvSpPr txBox="1"/>
          <p:nvPr/>
        </p:nvSpPr>
        <p:spPr>
          <a:xfrm>
            <a:off x="6705600" y="5149045"/>
            <a:ext cx="2133600" cy="830997"/>
          </a:xfrm>
          <a:prstGeom prst="rect">
            <a:avLst/>
          </a:prstGeom>
          <a:noFill/>
        </p:spPr>
        <p:txBody>
          <a:bodyPr wrap="square" rtlCol="0">
            <a:spAutoFit/>
          </a:bodyPr>
          <a:lstStyle/>
          <a:p>
            <a:pPr algn="l" rtl="0"/>
            <a:r>
              <a:rPr lang="en-US" sz="2400" dirty="0"/>
              <a:t>Lengua griega común</a:t>
            </a:r>
          </a:p>
        </p:txBody>
      </p:sp>
    </p:spTree>
    <p:extLst>
      <p:ext uri="{BB962C8B-B14F-4D97-AF65-F5344CB8AC3E}">
        <p14:creationId xmlns:p14="http://schemas.microsoft.com/office/powerpoint/2010/main" val="42773925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rtl="0"/>
            <a:r>
              <a:rPr lang="en-US" b="1" dirty="0" err="1" smtClean="0"/>
              <a:t>Objetivos</a:t>
            </a:r>
            <a:r>
              <a:rPr lang="en-US" b="1" dirty="0" smtClean="0"/>
              <a:t> de la </a:t>
            </a:r>
            <a:r>
              <a:rPr lang="en-US" b="1" dirty="0" err="1" smtClean="0"/>
              <a:t>clase</a:t>
            </a:r>
            <a:endParaRPr lang="en-US" dirty="0"/>
          </a:p>
        </p:txBody>
      </p:sp>
      <p:sp>
        <p:nvSpPr>
          <p:cNvPr id="4" name="Rectangle 3"/>
          <p:cNvSpPr/>
          <p:nvPr/>
        </p:nvSpPr>
        <p:spPr>
          <a:xfrm>
            <a:off x="457200" y="1265237"/>
            <a:ext cx="8458200" cy="441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Content Placeholder 2"/>
          <p:cNvSpPr>
            <a:spLocks noGrp="1"/>
          </p:cNvSpPr>
          <p:nvPr>
            <p:ph idx="1"/>
          </p:nvPr>
        </p:nvSpPr>
        <p:spPr>
          <a:xfrm>
            <a:off x="571500" y="1341437"/>
            <a:ext cx="8229600" cy="4525963"/>
          </a:xfrm>
        </p:spPr>
        <p:txBody>
          <a:bodyPr>
            <a:normAutofit lnSpcReduction="10000"/>
          </a:bodyPr>
          <a:lstStyle/>
          <a:p>
            <a:pPr marL="514350" lvl="0" indent="-514350" algn="l" rtl="0">
              <a:buFont typeface="+mj-lt"/>
              <a:buAutoNum type="arabicPeriod"/>
            </a:pPr>
            <a:r>
              <a:rPr lang="en-US" dirty="0"/>
              <a:t>Entender cómo cambió el orden mundial desde el cierre del Antiguo Testamento hasta el comienzo del Nuevo Testamento</a:t>
            </a:r>
          </a:p>
          <a:p>
            <a:pPr marL="514350" lvl="0" indent="-514350" algn="l" rtl="0">
              <a:buFont typeface="+mj-lt"/>
              <a:buAutoNum type="arabicPeriod"/>
            </a:pPr>
            <a:r>
              <a:rPr lang="en-US" dirty="0"/>
              <a:t>Estudiar cómo </a:t>
            </a:r>
            <a:r>
              <a:rPr lang="en-US" dirty="0" err="1"/>
              <a:t>los</a:t>
            </a:r>
            <a:r>
              <a:rPr lang="en-US" dirty="0"/>
              <a:t> </a:t>
            </a:r>
            <a:r>
              <a:rPr lang="en-US" dirty="0" err="1" smtClean="0"/>
              <a:t>acontecimientos</a:t>
            </a:r>
            <a:r>
              <a:rPr lang="en-US" dirty="0" smtClean="0"/>
              <a:t> </a:t>
            </a:r>
            <a:r>
              <a:rPr lang="en-US" dirty="0"/>
              <a:t>entre los </a:t>
            </a:r>
            <a:r>
              <a:rPr lang="en-US" dirty="0" err="1"/>
              <a:t>Testamentos</a:t>
            </a:r>
            <a:r>
              <a:rPr lang="en-US" dirty="0"/>
              <a:t> </a:t>
            </a:r>
            <a:r>
              <a:rPr lang="en-US" dirty="0" err="1" smtClean="0"/>
              <a:t>afectan</a:t>
            </a:r>
            <a:r>
              <a:rPr lang="en-US" dirty="0" smtClean="0"/>
              <a:t> el </a:t>
            </a:r>
            <a:r>
              <a:rPr lang="en-US" dirty="0"/>
              <a:t>Nuevo Testamento</a:t>
            </a:r>
          </a:p>
          <a:p>
            <a:pPr marL="514350" lvl="0" indent="-514350" algn="l" rtl="0">
              <a:buFont typeface="+mj-lt"/>
              <a:buAutoNum type="arabicPeriod"/>
            </a:pPr>
            <a:r>
              <a:rPr lang="en-US" dirty="0" err="1"/>
              <a:t>Aprender</a:t>
            </a:r>
            <a:r>
              <a:rPr lang="en-US" dirty="0"/>
              <a:t> </a:t>
            </a:r>
            <a:r>
              <a:rPr lang="en-US" dirty="0" err="1" smtClean="0"/>
              <a:t>en</a:t>
            </a:r>
            <a:r>
              <a:rPr lang="en-US" dirty="0" smtClean="0"/>
              <a:t> </a:t>
            </a:r>
            <a:r>
              <a:rPr lang="en-US" dirty="0" err="1" smtClean="0"/>
              <a:t>qué</a:t>
            </a:r>
            <a:r>
              <a:rPr lang="en-US" dirty="0" smtClean="0"/>
              <a:t> </a:t>
            </a:r>
            <a:r>
              <a:rPr lang="en-US" dirty="0" err="1" smtClean="0"/>
              <a:t>maneras</a:t>
            </a:r>
            <a:r>
              <a:rPr lang="en-US" dirty="0" smtClean="0"/>
              <a:t> </a:t>
            </a:r>
            <a:r>
              <a:rPr lang="en-US" dirty="0"/>
              <a:t>el cambio en el </a:t>
            </a:r>
            <a:r>
              <a:rPr lang="en-US" dirty="0" err="1" smtClean="0"/>
              <a:t>orden</a:t>
            </a:r>
            <a:r>
              <a:rPr lang="en-US" dirty="0" smtClean="0"/>
              <a:t> </a:t>
            </a:r>
            <a:r>
              <a:rPr lang="en-US" dirty="0" err="1" smtClean="0"/>
              <a:t>mundial</a:t>
            </a:r>
            <a:r>
              <a:rPr lang="en-US" dirty="0" smtClean="0"/>
              <a:t> </a:t>
            </a:r>
            <a:r>
              <a:rPr lang="en-US" dirty="0"/>
              <a:t>y </a:t>
            </a:r>
            <a:r>
              <a:rPr lang="en-US" dirty="0" err="1"/>
              <a:t>los</a:t>
            </a:r>
            <a:r>
              <a:rPr lang="en-US" dirty="0"/>
              <a:t> </a:t>
            </a:r>
            <a:r>
              <a:rPr lang="en-US" dirty="0" err="1" smtClean="0"/>
              <a:t>años</a:t>
            </a:r>
            <a:r>
              <a:rPr lang="en-US" dirty="0" smtClean="0"/>
              <a:t> </a:t>
            </a:r>
            <a:r>
              <a:rPr lang="en-US" dirty="0"/>
              <a:t>de </a:t>
            </a:r>
            <a:r>
              <a:rPr lang="en-US" dirty="0" err="1" smtClean="0"/>
              <a:t>silencio</a:t>
            </a:r>
            <a:r>
              <a:rPr lang="en-US" dirty="0" smtClean="0"/>
              <a:t> </a:t>
            </a:r>
            <a:r>
              <a:rPr lang="en-US" dirty="0" err="1" smtClean="0"/>
              <a:t>prepararon</a:t>
            </a:r>
            <a:r>
              <a:rPr lang="en-US" dirty="0" smtClean="0"/>
              <a:t> al </a:t>
            </a:r>
            <a:r>
              <a:rPr lang="en-US" dirty="0" err="1" smtClean="0"/>
              <a:t>mundo</a:t>
            </a:r>
            <a:r>
              <a:rPr lang="en-US" dirty="0" smtClean="0"/>
              <a:t> </a:t>
            </a:r>
            <a:r>
              <a:rPr lang="en-US" dirty="0"/>
              <a:t>para la venida del Mesías en la </a:t>
            </a:r>
            <a:r>
              <a:rPr lang="en-US" dirty="0" err="1" smtClean="0"/>
              <a:t>plenitud</a:t>
            </a:r>
            <a:r>
              <a:rPr lang="en-US" dirty="0" smtClean="0"/>
              <a:t> del </a:t>
            </a:r>
            <a:r>
              <a:rPr lang="en-US" dirty="0" err="1" smtClean="0"/>
              <a:t>tiempo</a:t>
            </a:r>
            <a:r>
              <a:rPr lang="en-US" dirty="0" smtClean="0"/>
              <a:t>.</a:t>
            </a:r>
            <a:endParaRPr lang="en-US" dirty="0"/>
          </a:p>
          <a:p>
            <a:pPr marL="514350" indent="-514350" algn="l" rtl="0">
              <a:buFont typeface="+mj-lt"/>
              <a:buAutoNum type="arabicPeriod"/>
            </a:pPr>
            <a:endParaRPr lang="en-US" dirty="0"/>
          </a:p>
        </p:txBody>
      </p:sp>
    </p:spTree>
    <p:extLst>
      <p:ext uri="{BB962C8B-B14F-4D97-AF65-F5344CB8AC3E}">
        <p14:creationId xmlns:p14="http://schemas.microsoft.com/office/powerpoint/2010/main" val="9269846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rtl="0"/>
            <a:r>
              <a:rPr lang="en-US" dirty="0" smtClean="0"/>
              <a:t>¿Qué está haciendo Babilonia en Apocalipsis?</a:t>
            </a:r>
            <a:endParaRPr lang="en-US" dirty="0"/>
          </a:p>
        </p:txBody>
      </p:sp>
      <p:sp>
        <p:nvSpPr>
          <p:cNvPr id="5" name="TextBox 4"/>
          <p:cNvSpPr txBox="1"/>
          <p:nvPr/>
        </p:nvSpPr>
        <p:spPr>
          <a:xfrm>
            <a:off x="762000" y="1752600"/>
            <a:ext cx="8001000" cy="3416320"/>
          </a:xfrm>
          <a:prstGeom prst="rect">
            <a:avLst/>
          </a:prstGeom>
          <a:noFill/>
        </p:spPr>
        <p:txBody>
          <a:bodyPr wrap="square" rtlCol="0">
            <a:spAutoFit/>
          </a:bodyPr>
          <a:lstStyle/>
          <a:p>
            <a:r>
              <a:rPr lang="en-US" sz="2400" b="1" dirty="0"/>
              <a:t>Apocalipsis 18:1-2 (</a:t>
            </a:r>
            <a:r>
              <a:rPr lang="en-US" sz="2400" b="1" dirty="0" smtClean="0"/>
              <a:t>NBLA)</a:t>
            </a:r>
            <a:r>
              <a:rPr lang="en-US" sz="2400" dirty="0"/>
              <a:t/>
            </a:r>
            <a:br>
              <a:rPr lang="en-US" sz="2400" dirty="0"/>
            </a:br>
            <a:r>
              <a:rPr lang="en-US" sz="2400" baseline="30000" dirty="0" smtClean="0"/>
              <a:t>1</a:t>
            </a:r>
            <a:r>
              <a:rPr lang="es-ES" sz="2400" baseline="30000" dirty="0" smtClean="0"/>
              <a:t> </a:t>
            </a:r>
            <a:r>
              <a:rPr lang="es-ES" sz="2400" dirty="0"/>
              <a:t>Después de esto vi a otro ángel descender del cielo, que tenía gran poder, y la tierra fue iluminada con su gloria. 2 Y gritó con potente voz: </a:t>
            </a:r>
            <a:endParaRPr lang="en-US" sz="2400" dirty="0"/>
          </a:p>
          <a:p>
            <a:r>
              <a:rPr lang="es-ES" sz="2400" dirty="0"/>
              <a:t>«¡Cayó, cayó la gran Babilonia! </a:t>
            </a:r>
            <a:br>
              <a:rPr lang="es-ES" sz="2400" dirty="0"/>
            </a:br>
            <a:r>
              <a:rPr lang="es-ES" sz="2400" dirty="0"/>
              <a:t>Se ha convertido en habitación de demonios, </a:t>
            </a:r>
            <a:br>
              <a:rPr lang="es-ES" sz="2400" dirty="0"/>
            </a:br>
            <a:r>
              <a:rPr lang="es-ES" sz="2400" dirty="0"/>
              <a:t>en guarida de todo espíritu inmundo </a:t>
            </a:r>
            <a:br>
              <a:rPr lang="es-ES" sz="2400" dirty="0"/>
            </a:br>
            <a:r>
              <a:rPr lang="es-ES" sz="2400" dirty="0"/>
              <a:t>y en guarida de toda ave inmunda y aborrecible.</a:t>
            </a:r>
            <a:endParaRPr lang="en-US" sz="2400" dirty="0"/>
          </a:p>
          <a:p>
            <a:pPr algn="l" rtl="0"/>
            <a:endParaRPr lang="en-US" sz="2400" dirty="0"/>
          </a:p>
        </p:txBody>
      </p:sp>
    </p:spTree>
    <p:extLst>
      <p:ext uri="{BB962C8B-B14F-4D97-AF65-F5344CB8AC3E}">
        <p14:creationId xmlns:p14="http://schemas.microsoft.com/office/powerpoint/2010/main" val="5466768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n-US" dirty="0" smtClean="0"/>
              <a:t>Los cuatro reinos</a:t>
            </a:r>
            <a:endParaRPr lang="en-US" dirty="0"/>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0" y="1143000"/>
            <a:ext cx="9144000" cy="5410200"/>
          </a:xfrm>
          <a:prstGeom prst="rect">
            <a:avLst/>
          </a:prstGeom>
        </p:spPr>
      </p:pic>
    </p:spTree>
    <p:extLst>
      <p:ext uri="{BB962C8B-B14F-4D97-AF65-F5344CB8AC3E}">
        <p14:creationId xmlns:p14="http://schemas.microsoft.com/office/powerpoint/2010/main" val="33243671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0" y="0"/>
          <a:ext cx="9144000" cy="6954122"/>
        </p:xfrm>
        <a:graphic>
          <a:graphicData uri="http://schemas.openxmlformats.org/drawingml/2006/table">
            <a:tbl>
              <a:tblPr firstRow="1" firstCol="1" bandRow="1">
                <a:tableStyleId>{5C22544A-7EE6-4342-B048-85BDC9FD1C3A}</a:tableStyleId>
              </a:tblPr>
              <a:tblGrid>
                <a:gridCol w="1332129"/>
                <a:gridCol w="7811871"/>
              </a:tblGrid>
              <a:tr h="273022">
                <a:tc>
                  <a:txBody>
                    <a:bodyPr/>
                    <a:lstStyle/>
                    <a:p>
                      <a:pPr marL="0" marR="0" algn="l" rtl="0">
                        <a:lnSpc>
                          <a:spcPct val="115000"/>
                        </a:lnSpc>
                        <a:spcBef>
                          <a:spcPts val="0"/>
                        </a:spcBef>
                        <a:spcAft>
                          <a:spcPts val="0"/>
                        </a:spcAft>
                      </a:pPr>
                      <a:r>
                        <a:rPr lang="en-US" sz="1600">
                          <a:effectLst/>
                        </a:rPr>
                        <a:t>Fechas aC</a:t>
                      </a:r>
                      <a:endParaRPr lang="en-US" sz="1600">
                        <a:effectLst/>
                        <a:latin typeface="Calibri"/>
                        <a:ea typeface="SimSun"/>
                        <a:cs typeface="Times New Roman"/>
                      </a:endParaRPr>
                    </a:p>
                  </a:txBody>
                  <a:tcPr marL="63478" marR="63478" marT="0" marB="0"/>
                </a:tc>
                <a:tc>
                  <a:txBody>
                    <a:bodyPr/>
                    <a:lstStyle/>
                    <a:p>
                      <a:pPr marL="0" marR="0" algn="l" rtl="0">
                        <a:lnSpc>
                          <a:spcPct val="115000"/>
                        </a:lnSpc>
                        <a:spcBef>
                          <a:spcPts val="0"/>
                        </a:spcBef>
                        <a:spcAft>
                          <a:spcPts val="0"/>
                        </a:spcAft>
                      </a:pPr>
                      <a:r>
                        <a:rPr lang="es-ES" sz="1600" dirty="0" smtClean="0">
                          <a:effectLst/>
                          <a:latin typeface="+mn-lt"/>
                          <a:ea typeface="+mn-ea"/>
                          <a:cs typeface="+mn-cs"/>
                        </a:rPr>
                        <a:t>Suceso</a:t>
                      </a:r>
                      <a:endParaRPr lang="en-US" sz="1600" dirty="0">
                        <a:effectLst/>
                        <a:latin typeface="Calibri"/>
                        <a:ea typeface="SimSun"/>
                        <a:cs typeface="Times New Roman"/>
                      </a:endParaRPr>
                    </a:p>
                  </a:txBody>
                  <a:tcPr marL="63478" marR="63478" marT="0" marB="0"/>
                </a:tc>
              </a:tr>
              <a:tr h="387197">
                <a:tc>
                  <a:txBody>
                    <a:bodyPr/>
                    <a:lstStyle/>
                    <a:p>
                      <a:pPr marL="0" marR="0" algn="l" rtl="0">
                        <a:lnSpc>
                          <a:spcPct val="115000"/>
                        </a:lnSpc>
                        <a:spcBef>
                          <a:spcPts val="0"/>
                        </a:spcBef>
                        <a:spcAft>
                          <a:spcPts val="0"/>
                        </a:spcAft>
                      </a:pPr>
                      <a:r>
                        <a:rPr lang="en-US" sz="1600">
                          <a:effectLst/>
                        </a:rPr>
                        <a:t>538-530</a:t>
                      </a:r>
                      <a:endParaRPr lang="en-US" sz="1600">
                        <a:effectLst/>
                        <a:latin typeface="Calibri"/>
                        <a:ea typeface="SimSun"/>
                        <a:cs typeface="Times New Roman"/>
                      </a:endParaRPr>
                    </a:p>
                  </a:txBody>
                  <a:tcPr marL="63478" marR="63478" marT="0" marB="0"/>
                </a:tc>
                <a:tc>
                  <a:txBody>
                    <a:bodyPr/>
                    <a:lstStyle/>
                    <a:p>
                      <a:pPr marL="0" marR="0">
                        <a:lnSpc>
                          <a:spcPct val="115000"/>
                        </a:lnSpc>
                        <a:spcBef>
                          <a:spcPts val="0"/>
                        </a:spcBef>
                        <a:spcAft>
                          <a:spcPts val="0"/>
                        </a:spcAft>
                      </a:pPr>
                      <a:r>
                        <a:rPr lang="es-ES" sz="1100">
                          <a:effectLst/>
                          <a:latin typeface="Calibri" panose="020F0502020204030204" pitchFamily="34" charset="0"/>
                          <a:ea typeface="SimSun" panose="02010600030101010101" pitchFamily="2" charset="-122"/>
                          <a:cs typeface="Arial" panose="020B0604020202020204" pitchFamily="34" charset="0"/>
                        </a:rPr>
                        <a:t>Cambises, el hijo mayor de Ciro, vive en Babilonia durante ocho años antes de su reinado.</a:t>
                      </a:r>
                      <a:endParaRPr lang="en-US" sz="1400">
                        <a:effectLst/>
                        <a:latin typeface="Calibri" panose="020F0502020204030204" pitchFamily="34" charset="0"/>
                        <a:ea typeface="SimSun" panose="02010600030101010101" pitchFamily="2" charset="-122"/>
                        <a:cs typeface="Times New Roman" panose="02020603050405020304" pitchFamily="18" charset="0"/>
                      </a:endParaRPr>
                    </a:p>
                    <a:p>
                      <a:pPr marL="0" marR="0">
                        <a:lnSpc>
                          <a:spcPct val="115000"/>
                        </a:lnSpc>
                        <a:spcBef>
                          <a:spcPts val="0"/>
                        </a:spcBef>
                        <a:spcAft>
                          <a:spcPts val="0"/>
                        </a:spcAft>
                      </a:pPr>
                      <a:r>
                        <a:rPr lang="es-ES" sz="1100">
                          <a:effectLst/>
                          <a:latin typeface="Calibri" panose="020F0502020204030204" pitchFamily="34" charset="0"/>
                          <a:ea typeface="SimSun" panose="02010600030101010101" pitchFamily="2" charset="-122"/>
                          <a:cs typeface="Arial" panose="020B0604020202020204" pitchFamily="34" charset="0"/>
                        </a:rPr>
                        <a:t>	Cuando Ciro fue a pelear en el este, Cambises fue nombrado Rey de Babilonia</a:t>
                      </a:r>
                      <a:endParaRPr lang="en-US" sz="14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r>
              <a:tr h="586642">
                <a:tc>
                  <a:txBody>
                    <a:bodyPr/>
                    <a:lstStyle/>
                    <a:p>
                      <a:pPr marL="0" marR="0" algn="l" rtl="0">
                        <a:lnSpc>
                          <a:spcPct val="115000"/>
                        </a:lnSpc>
                        <a:spcBef>
                          <a:spcPts val="0"/>
                        </a:spcBef>
                        <a:spcAft>
                          <a:spcPts val="0"/>
                        </a:spcAft>
                      </a:pPr>
                      <a:r>
                        <a:rPr lang="en-US" sz="1600">
                          <a:effectLst/>
                        </a:rPr>
                        <a:t>486</a:t>
                      </a:r>
                      <a:endParaRPr lang="en-US" sz="1600">
                        <a:effectLst/>
                        <a:latin typeface="Calibri"/>
                        <a:ea typeface="SimSun"/>
                        <a:cs typeface="Times New Roman"/>
                      </a:endParaRPr>
                    </a:p>
                  </a:txBody>
                  <a:tcPr marL="63478" marR="63478" marT="0" marB="0"/>
                </a:tc>
                <a:tc>
                  <a:txBody>
                    <a:bodyPr/>
                    <a:lstStyle/>
                    <a:p>
                      <a:pPr marL="0" marR="0">
                        <a:lnSpc>
                          <a:spcPct val="115000"/>
                        </a:lnSpc>
                        <a:spcBef>
                          <a:spcPts val="0"/>
                        </a:spcBef>
                        <a:spcAft>
                          <a:spcPts val="0"/>
                        </a:spcAft>
                      </a:pPr>
                      <a:r>
                        <a:rPr lang="es-ES" sz="1100">
                          <a:effectLst/>
                          <a:latin typeface="Calibri" panose="020F0502020204030204" pitchFamily="34" charset="0"/>
                          <a:ea typeface="SimSun" panose="02010600030101010101" pitchFamily="2" charset="-122"/>
                          <a:cs typeface="Arial" panose="020B0604020202020204" pitchFamily="34" charset="0"/>
                        </a:rPr>
                        <a:t>Babilonia se rebela cuando Jerjes sucedió a su padre: las murallas de la ciudad fueron arrasadas y los templos ornamentados destruidos. El famoso templo de Esagila fue demolido y la estatua dorada de Bel-Marduk fue derritida.</a:t>
                      </a:r>
                      <a:endParaRPr lang="en-US" sz="1400">
                        <a:effectLst/>
                        <a:latin typeface="Calibri" panose="020F0502020204030204" pitchFamily="34" charset="0"/>
                        <a:ea typeface="SimSun" panose="02010600030101010101" pitchFamily="2" charset="-122"/>
                        <a:cs typeface="Times New Roman" panose="02020603050405020304" pitchFamily="18" charset="0"/>
                      </a:endParaRPr>
                    </a:p>
                    <a:p>
                      <a:pPr marL="0" marR="0">
                        <a:lnSpc>
                          <a:spcPct val="115000"/>
                        </a:lnSpc>
                        <a:spcBef>
                          <a:spcPts val="0"/>
                        </a:spcBef>
                        <a:spcAft>
                          <a:spcPts val="0"/>
                        </a:spcAft>
                      </a:pPr>
                      <a:r>
                        <a:rPr lang="es-ES" sz="1100">
                          <a:effectLst/>
                          <a:latin typeface="Calibri" panose="020F0502020204030204" pitchFamily="34" charset="0"/>
                          <a:ea typeface="SimSun" panose="02010600030101010101" pitchFamily="2" charset="-122"/>
                          <a:cs typeface="Arial" panose="020B0604020202020204" pitchFamily="34" charset="0"/>
                        </a:rPr>
                        <a:t>Se eliminó la inclusión de "Rey de Babilonia" en el título del rey persa.</a:t>
                      </a:r>
                      <a:endParaRPr lang="en-US" sz="14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r>
              <a:tr h="387197">
                <a:tc>
                  <a:txBody>
                    <a:bodyPr/>
                    <a:lstStyle/>
                    <a:p>
                      <a:pPr marL="0" marR="0" algn="l" rtl="0">
                        <a:lnSpc>
                          <a:spcPct val="115000"/>
                        </a:lnSpc>
                        <a:spcBef>
                          <a:spcPts val="0"/>
                        </a:spcBef>
                        <a:spcAft>
                          <a:spcPts val="0"/>
                        </a:spcAft>
                      </a:pPr>
                      <a:r>
                        <a:rPr lang="en-US" sz="1600">
                          <a:effectLst/>
                        </a:rPr>
                        <a:t>450</a:t>
                      </a:r>
                      <a:endParaRPr lang="en-US" sz="1600">
                        <a:effectLst/>
                        <a:latin typeface="Calibri"/>
                        <a:ea typeface="SimSun"/>
                        <a:cs typeface="Times New Roman"/>
                      </a:endParaRPr>
                    </a:p>
                  </a:txBody>
                  <a:tcPr marL="63478" marR="63478" marT="0" marB="0"/>
                </a:tc>
                <a:tc>
                  <a:txBody>
                    <a:bodyPr/>
                    <a:lstStyle/>
                    <a:p>
                      <a:pPr marL="0" marR="0">
                        <a:lnSpc>
                          <a:spcPct val="115000"/>
                        </a:lnSpc>
                        <a:spcBef>
                          <a:spcPts val="0"/>
                        </a:spcBef>
                        <a:spcAft>
                          <a:spcPts val="0"/>
                        </a:spcAft>
                      </a:pPr>
                      <a:r>
                        <a:rPr lang="es-ES" sz="1100">
                          <a:effectLst/>
                          <a:latin typeface="Calibri" panose="020F0502020204030204" pitchFamily="34" charset="0"/>
                          <a:ea typeface="SimSun" panose="02010600030101010101" pitchFamily="2" charset="-122"/>
                          <a:cs typeface="Arial" panose="020B0604020202020204" pitchFamily="34" charset="0"/>
                        </a:rPr>
                        <a:t>Heródoto, el historiador griego, informa que la ciudad está lejos de ser destruida, pero dice que la ciudad tenía los impuestos más altos de todas las provincias.</a:t>
                      </a:r>
                      <a:endParaRPr lang="en-US" sz="14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r>
              <a:tr h="586642">
                <a:tc>
                  <a:txBody>
                    <a:bodyPr/>
                    <a:lstStyle/>
                    <a:p>
                      <a:pPr marL="0" marR="0" algn="l" rtl="0">
                        <a:lnSpc>
                          <a:spcPct val="115000"/>
                        </a:lnSpc>
                        <a:spcBef>
                          <a:spcPts val="0"/>
                        </a:spcBef>
                        <a:spcAft>
                          <a:spcPts val="0"/>
                        </a:spcAft>
                      </a:pPr>
                      <a:r>
                        <a:rPr lang="en-US" sz="1600">
                          <a:effectLst/>
                        </a:rPr>
                        <a:t>331</a:t>
                      </a:r>
                      <a:endParaRPr lang="en-US" sz="1600">
                        <a:effectLst/>
                        <a:latin typeface="Calibri"/>
                        <a:ea typeface="SimSun"/>
                        <a:cs typeface="Times New Roman"/>
                      </a:endParaRPr>
                    </a:p>
                  </a:txBody>
                  <a:tcPr marL="63478" marR="63478" marT="0" marB="0"/>
                </a:tc>
                <a:tc>
                  <a:txBody>
                    <a:bodyPr/>
                    <a:lstStyle/>
                    <a:p>
                      <a:pPr marL="0" marR="0">
                        <a:lnSpc>
                          <a:spcPct val="115000"/>
                        </a:lnSpc>
                        <a:spcBef>
                          <a:spcPts val="0"/>
                        </a:spcBef>
                        <a:spcAft>
                          <a:spcPts val="0"/>
                        </a:spcAft>
                      </a:pPr>
                      <a:r>
                        <a:rPr lang="es-ES" sz="1100">
                          <a:effectLst/>
                          <a:latin typeface="Calibri" panose="020F0502020204030204" pitchFamily="34" charset="0"/>
                          <a:ea typeface="SimSun" panose="02010600030101010101" pitchFamily="2" charset="-122"/>
                          <a:cs typeface="Arial" panose="020B0604020202020204" pitchFamily="34" charset="0"/>
                        </a:rPr>
                        <a:t>Alejandro Magno llega a Babilonia y comienza a restaurar los templos. Tenía la intención de hacer de Babilonia la capital de su nuevo imperio comercial. Alejandro murió repentinamente de una misteriosa enfermedad en el 323 aC. Su imperio se divide y Babilonia sigue en declive.</a:t>
                      </a:r>
                      <a:endParaRPr lang="en-US" sz="14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r>
              <a:tr h="273022">
                <a:tc>
                  <a:txBody>
                    <a:bodyPr/>
                    <a:lstStyle/>
                    <a:p>
                      <a:pPr marL="0" marR="0" algn="l" rtl="0">
                        <a:lnSpc>
                          <a:spcPct val="115000"/>
                        </a:lnSpc>
                        <a:spcBef>
                          <a:spcPts val="0"/>
                        </a:spcBef>
                        <a:spcAft>
                          <a:spcPts val="0"/>
                        </a:spcAft>
                      </a:pPr>
                      <a:r>
                        <a:rPr lang="en-US" sz="1600">
                          <a:effectLst/>
                        </a:rPr>
                        <a:t>330-312</a:t>
                      </a:r>
                      <a:endParaRPr lang="en-US" sz="1600">
                        <a:effectLst/>
                        <a:latin typeface="Calibri"/>
                        <a:ea typeface="SimSun"/>
                        <a:cs typeface="Times New Roman"/>
                      </a:endParaRPr>
                    </a:p>
                  </a:txBody>
                  <a:tcPr marL="63478" marR="63478" marT="0" marB="0"/>
                </a:tc>
                <a:tc>
                  <a:txBody>
                    <a:bodyPr/>
                    <a:lstStyle/>
                    <a:p>
                      <a:pPr marL="0" marR="0">
                        <a:lnSpc>
                          <a:spcPct val="115000"/>
                        </a:lnSpc>
                        <a:spcBef>
                          <a:spcPts val="0"/>
                        </a:spcBef>
                        <a:spcAft>
                          <a:spcPts val="0"/>
                        </a:spcAft>
                      </a:pPr>
                      <a:r>
                        <a:rPr lang="es-ES" sz="1100">
                          <a:effectLst/>
                          <a:latin typeface="Calibri" panose="020F0502020204030204" pitchFamily="34" charset="0"/>
                          <a:ea typeface="SimSun" panose="02010600030101010101" pitchFamily="2" charset="-122"/>
                          <a:cs typeface="Arial" panose="020B0604020202020204" pitchFamily="34" charset="0"/>
                        </a:rPr>
                        <a:t>Babilonia sufre mientras los generales de Alejandro luchan por el imperio griego</a:t>
                      </a:r>
                      <a:endParaRPr lang="en-US" sz="14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r>
              <a:tr h="586642">
                <a:tc>
                  <a:txBody>
                    <a:bodyPr/>
                    <a:lstStyle/>
                    <a:p>
                      <a:pPr marL="0" marR="0" algn="l" rtl="0">
                        <a:lnSpc>
                          <a:spcPct val="115000"/>
                        </a:lnSpc>
                        <a:spcBef>
                          <a:spcPts val="0"/>
                        </a:spcBef>
                        <a:spcAft>
                          <a:spcPts val="0"/>
                        </a:spcAft>
                      </a:pPr>
                      <a:r>
                        <a:rPr lang="en-US" sz="1600">
                          <a:effectLst/>
                        </a:rPr>
                        <a:t>272</a:t>
                      </a:r>
                      <a:endParaRPr lang="en-US" sz="1600">
                        <a:effectLst/>
                        <a:latin typeface="Calibri"/>
                        <a:ea typeface="SimSun"/>
                        <a:cs typeface="Times New Roman"/>
                      </a:endParaRPr>
                    </a:p>
                  </a:txBody>
                  <a:tcPr marL="63478" marR="63478" marT="0" marB="0"/>
                </a:tc>
                <a:tc>
                  <a:txBody>
                    <a:bodyPr/>
                    <a:lstStyle/>
                    <a:p>
                      <a:pPr marL="0" marR="0">
                        <a:lnSpc>
                          <a:spcPct val="115000"/>
                        </a:lnSpc>
                        <a:spcBef>
                          <a:spcPts val="0"/>
                        </a:spcBef>
                        <a:spcAft>
                          <a:spcPts val="0"/>
                        </a:spcAft>
                      </a:pPr>
                      <a:r>
                        <a:rPr lang="es-ES" sz="1100" dirty="0">
                          <a:effectLst/>
                          <a:latin typeface="Calibri" panose="020F0502020204030204" pitchFamily="34" charset="0"/>
                          <a:ea typeface="SimSun" panose="02010600030101010101" pitchFamily="2" charset="-122"/>
                          <a:cs typeface="Arial" panose="020B0604020202020204" pitchFamily="34" charset="0"/>
                        </a:rPr>
                        <a:t>Antíoco I construyó una nueva capital en </a:t>
                      </a:r>
                      <a:r>
                        <a:rPr lang="es-ES" sz="1100" dirty="0" err="1">
                          <a:effectLst/>
                          <a:latin typeface="Calibri" panose="020F0502020204030204" pitchFamily="34" charset="0"/>
                          <a:ea typeface="SimSun" panose="02010600030101010101" pitchFamily="2" charset="-122"/>
                          <a:cs typeface="Arial" panose="020B0604020202020204" pitchFamily="34" charset="0"/>
                        </a:rPr>
                        <a:t>Seleucia</a:t>
                      </a:r>
                      <a:r>
                        <a:rPr lang="es-ES" sz="1100" dirty="0">
                          <a:effectLst/>
                          <a:latin typeface="Calibri" panose="020F0502020204030204" pitchFamily="34" charset="0"/>
                          <a:ea typeface="SimSun" panose="02010600030101010101" pitchFamily="2" charset="-122"/>
                          <a:cs typeface="Arial" panose="020B0604020202020204" pitchFamily="34" charset="0"/>
                        </a:rPr>
                        <a:t>, a unas 40 millas al norte de Babilonia. Se les ordena a los habitantes que se trasladen a la nueva capital. Él sí hace que la </a:t>
                      </a:r>
                      <a:r>
                        <a:rPr lang="es-ES" sz="1100" dirty="0" err="1">
                          <a:effectLst/>
                          <a:latin typeface="Calibri" panose="020F0502020204030204" pitchFamily="34" charset="0"/>
                          <a:ea typeface="SimSun" panose="02010600030101010101" pitchFamily="2" charset="-122"/>
                          <a:cs typeface="Arial" panose="020B0604020202020204" pitchFamily="34" charset="0"/>
                        </a:rPr>
                        <a:t>Esagila</a:t>
                      </a:r>
                      <a:r>
                        <a:rPr lang="es-ES" sz="1100" dirty="0">
                          <a:effectLst/>
                          <a:latin typeface="Calibri" panose="020F0502020204030204" pitchFamily="34" charset="0"/>
                          <a:ea typeface="SimSun" panose="02010600030101010101" pitchFamily="2" charset="-122"/>
                          <a:cs typeface="Arial" panose="020B0604020202020204" pitchFamily="34" charset="0"/>
                        </a:rPr>
                        <a:t> (área del Templo) sea reconstruida, la cual permanece hasta el 100 </a:t>
                      </a:r>
                      <a:r>
                        <a:rPr lang="es-ES" sz="1100" dirty="0" err="1">
                          <a:effectLst/>
                          <a:latin typeface="Calibri" panose="020F0502020204030204" pitchFamily="34" charset="0"/>
                          <a:ea typeface="SimSun" panose="02010600030101010101" pitchFamily="2" charset="-122"/>
                          <a:cs typeface="Arial" panose="020B0604020202020204" pitchFamily="34" charset="0"/>
                        </a:rPr>
                        <a:t>aC</a:t>
                      </a:r>
                      <a:r>
                        <a:rPr lang="es-ES" sz="1100" dirty="0">
                          <a:effectLst/>
                          <a:latin typeface="Calibri" panose="020F0502020204030204" pitchFamily="34" charset="0"/>
                          <a:ea typeface="SimSun" panose="02010600030101010101" pitchFamily="2" charset="-122"/>
                          <a:cs typeface="Arial" panose="020B0604020202020204" pitchFamily="34" charset="0"/>
                        </a:rPr>
                        <a:t>.</a:t>
                      </a:r>
                      <a:endParaRPr lang="en-US" sz="14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r>
              <a:tr h="273022">
                <a:tc>
                  <a:txBody>
                    <a:bodyPr/>
                    <a:lstStyle/>
                    <a:p>
                      <a:pPr marL="0" marR="0" algn="l" rtl="0">
                        <a:lnSpc>
                          <a:spcPct val="115000"/>
                        </a:lnSpc>
                        <a:spcBef>
                          <a:spcPts val="0"/>
                        </a:spcBef>
                        <a:spcAft>
                          <a:spcPts val="0"/>
                        </a:spcAft>
                      </a:pPr>
                      <a:r>
                        <a:rPr lang="en-US" sz="1600">
                          <a:effectLst/>
                        </a:rPr>
                        <a:t>173</a:t>
                      </a:r>
                      <a:endParaRPr lang="en-US" sz="1600">
                        <a:effectLst/>
                        <a:latin typeface="Calibri"/>
                        <a:ea typeface="SimSun"/>
                        <a:cs typeface="Times New Roman"/>
                      </a:endParaRPr>
                    </a:p>
                  </a:txBody>
                  <a:tcPr marL="63478" marR="63478" marT="0" marB="0"/>
                </a:tc>
                <a:tc>
                  <a:txBody>
                    <a:bodyPr/>
                    <a:lstStyle/>
                    <a:p>
                      <a:pPr marL="0" marR="0">
                        <a:lnSpc>
                          <a:spcPct val="115000"/>
                        </a:lnSpc>
                        <a:spcBef>
                          <a:spcPts val="0"/>
                        </a:spcBef>
                        <a:spcAft>
                          <a:spcPts val="0"/>
                        </a:spcAft>
                      </a:pPr>
                      <a:r>
                        <a:rPr lang="es-ES" sz="1100">
                          <a:effectLst/>
                          <a:latin typeface="Calibri" panose="020F0502020204030204" pitchFamily="34" charset="0"/>
                          <a:ea typeface="SimSun" panose="02010600030101010101" pitchFamily="2" charset="-122"/>
                          <a:cs typeface="Arial" panose="020B0604020202020204" pitchFamily="34" charset="0"/>
                        </a:rPr>
                        <a:t>Antíoco IV Epífanes funda una colonia griega en la ciudad en un intento de helenizar la ciudad.</a:t>
                      </a:r>
                      <a:endParaRPr lang="en-US" sz="14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r>
              <a:tr h="273022">
                <a:tc>
                  <a:txBody>
                    <a:bodyPr/>
                    <a:lstStyle/>
                    <a:p>
                      <a:pPr marL="0" marR="0" algn="l" rtl="0">
                        <a:lnSpc>
                          <a:spcPct val="115000"/>
                        </a:lnSpc>
                        <a:spcBef>
                          <a:spcPts val="0"/>
                        </a:spcBef>
                        <a:spcAft>
                          <a:spcPts val="0"/>
                        </a:spcAft>
                      </a:pPr>
                      <a:r>
                        <a:rPr lang="en-US" sz="1600">
                          <a:effectLst/>
                        </a:rPr>
                        <a:t>161-124</a:t>
                      </a:r>
                      <a:endParaRPr lang="en-US" sz="1600">
                        <a:effectLst/>
                        <a:latin typeface="Calibri"/>
                        <a:ea typeface="SimSun"/>
                        <a:cs typeface="Times New Roman"/>
                      </a:endParaRPr>
                    </a:p>
                  </a:txBody>
                  <a:tcPr marL="63478" marR="63478" marT="0" marB="0"/>
                </a:tc>
                <a:tc>
                  <a:txBody>
                    <a:bodyPr/>
                    <a:lstStyle/>
                    <a:p>
                      <a:pPr marL="0" marR="0">
                        <a:lnSpc>
                          <a:spcPct val="115000"/>
                        </a:lnSpc>
                        <a:spcBef>
                          <a:spcPts val="0"/>
                        </a:spcBef>
                        <a:spcAft>
                          <a:spcPts val="0"/>
                        </a:spcAft>
                      </a:pPr>
                      <a:r>
                        <a:rPr lang="es-ES" sz="1100">
                          <a:effectLst/>
                          <a:latin typeface="Calibri" panose="020F0502020204030204" pitchFamily="34" charset="0"/>
                          <a:ea typeface="SimSun" panose="02010600030101010101" pitchFamily="2" charset="-122"/>
                          <a:cs typeface="Arial" panose="020B0604020202020204" pitchFamily="34" charset="0"/>
                        </a:rPr>
                        <a:t>La ciudad cambia de gobernante varias veces mientras los seléucidas y los partos luchan por el área.</a:t>
                      </a:r>
                      <a:endParaRPr lang="en-US" sz="14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r>
              <a:tr h="273022">
                <a:tc>
                  <a:txBody>
                    <a:bodyPr/>
                    <a:lstStyle/>
                    <a:p>
                      <a:pPr marL="0" marR="0" algn="l" rtl="0">
                        <a:lnSpc>
                          <a:spcPct val="115000"/>
                        </a:lnSpc>
                        <a:spcBef>
                          <a:spcPts val="0"/>
                        </a:spcBef>
                        <a:spcAft>
                          <a:spcPts val="0"/>
                        </a:spcAft>
                      </a:pPr>
                      <a:r>
                        <a:rPr lang="en-US" sz="1600">
                          <a:effectLst/>
                        </a:rPr>
                        <a:t>124</a:t>
                      </a:r>
                      <a:endParaRPr lang="en-US" sz="1600">
                        <a:effectLst/>
                        <a:latin typeface="Calibri"/>
                        <a:ea typeface="SimSun"/>
                        <a:cs typeface="Times New Roman"/>
                      </a:endParaRPr>
                    </a:p>
                  </a:txBody>
                  <a:tcPr marL="63478" marR="63478" marT="0" marB="0"/>
                </a:tc>
                <a:tc>
                  <a:txBody>
                    <a:bodyPr/>
                    <a:lstStyle/>
                    <a:p>
                      <a:pPr marL="0" marR="0">
                        <a:lnSpc>
                          <a:spcPct val="115000"/>
                        </a:lnSpc>
                        <a:spcBef>
                          <a:spcPts val="0"/>
                        </a:spcBef>
                        <a:spcAft>
                          <a:spcPts val="0"/>
                        </a:spcAft>
                      </a:pPr>
                      <a:r>
                        <a:rPr lang="es-ES" sz="1100">
                          <a:effectLst/>
                          <a:latin typeface="Calibri" panose="020F0502020204030204" pitchFamily="34" charset="0"/>
                          <a:ea typeface="SimSun" panose="02010600030101010101" pitchFamily="2" charset="-122"/>
                          <a:cs typeface="Arial" panose="020B0604020202020204" pitchFamily="34" charset="0"/>
                        </a:rPr>
                        <a:t>Los partos se apoderan de la región y se acelera el declive de Babilonia y la ciudad es despojada</a:t>
                      </a:r>
                      <a:endParaRPr lang="en-US" sz="14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r>
              <a:tr h="273022">
                <a:tc>
                  <a:txBody>
                    <a:bodyPr/>
                    <a:lstStyle/>
                    <a:p>
                      <a:pPr marL="0" marR="0" algn="l" rtl="0">
                        <a:lnSpc>
                          <a:spcPct val="115000"/>
                        </a:lnSpc>
                        <a:spcBef>
                          <a:spcPts val="0"/>
                        </a:spcBef>
                        <a:spcAft>
                          <a:spcPts val="0"/>
                        </a:spcAft>
                      </a:pPr>
                      <a:r>
                        <a:rPr lang="en-US" sz="1600">
                          <a:effectLst/>
                        </a:rPr>
                        <a:t>93</a:t>
                      </a:r>
                      <a:endParaRPr lang="en-US" sz="1600">
                        <a:effectLst/>
                        <a:latin typeface="Calibri"/>
                        <a:ea typeface="SimSun"/>
                        <a:cs typeface="Times New Roman"/>
                      </a:endParaRPr>
                    </a:p>
                  </a:txBody>
                  <a:tcPr marL="63478" marR="63478" marT="0" marB="0"/>
                </a:tc>
                <a:tc>
                  <a:txBody>
                    <a:bodyPr/>
                    <a:lstStyle/>
                    <a:p>
                      <a:pPr marL="0" marR="0">
                        <a:lnSpc>
                          <a:spcPct val="115000"/>
                        </a:lnSpc>
                        <a:spcBef>
                          <a:spcPts val="0"/>
                        </a:spcBef>
                        <a:spcAft>
                          <a:spcPts val="0"/>
                        </a:spcAft>
                      </a:pPr>
                      <a:r>
                        <a:rPr lang="es-ES" sz="1100">
                          <a:effectLst/>
                          <a:latin typeface="Calibri" panose="020F0502020204030204" pitchFamily="34" charset="0"/>
                          <a:ea typeface="SimSun" panose="02010600030101010101" pitchFamily="2" charset="-122"/>
                          <a:cs typeface="Arial" panose="020B0604020202020204" pitchFamily="34" charset="0"/>
                        </a:rPr>
                        <a:t>Se usa al menos una parte de la Esagila, pero todas las fuentes cuneiformes primarias cesan con respecto a la ciudad.</a:t>
                      </a:r>
                      <a:endParaRPr lang="en-US" sz="14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r>
              <a:tr h="273022">
                <a:tc>
                  <a:txBody>
                    <a:bodyPr/>
                    <a:lstStyle/>
                    <a:p>
                      <a:pPr marL="0" marR="0" algn="l" rtl="0">
                        <a:lnSpc>
                          <a:spcPct val="115000"/>
                        </a:lnSpc>
                        <a:spcBef>
                          <a:spcPts val="0"/>
                        </a:spcBef>
                        <a:spcAft>
                          <a:spcPts val="0"/>
                        </a:spcAft>
                      </a:pPr>
                      <a:r>
                        <a:rPr lang="en-US" sz="1600">
                          <a:effectLst/>
                        </a:rPr>
                        <a:t>24</a:t>
                      </a:r>
                      <a:endParaRPr lang="en-US" sz="1600">
                        <a:effectLst/>
                        <a:latin typeface="Calibri"/>
                        <a:ea typeface="SimSun"/>
                        <a:cs typeface="Times New Roman"/>
                      </a:endParaRPr>
                    </a:p>
                  </a:txBody>
                  <a:tcPr marL="63478" marR="63478" marT="0" marB="0"/>
                </a:tc>
                <a:tc>
                  <a:txBody>
                    <a:bodyPr/>
                    <a:lstStyle/>
                    <a:p>
                      <a:pPr marL="0" marR="0">
                        <a:lnSpc>
                          <a:spcPct val="115000"/>
                        </a:lnSpc>
                        <a:spcBef>
                          <a:spcPts val="0"/>
                        </a:spcBef>
                        <a:spcAft>
                          <a:spcPts val="0"/>
                        </a:spcAft>
                      </a:pPr>
                      <a:r>
                        <a:rPr lang="es-ES" sz="1100">
                          <a:effectLst/>
                          <a:latin typeface="Calibri" panose="020F0502020204030204" pitchFamily="34" charset="0"/>
                          <a:ea typeface="SimSun" panose="02010600030101010101" pitchFamily="2" charset="-122"/>
                          <a:cs typeface="Arial" panose="020B0604020202020204" pitchFamily="34" charset="0"/>
                        </a:rPr>
                        <a:t>Estrabón describe que la mayor parte de Babilonia está vacía y desolada. </a:t>
                      </a:r>
                      <a:r>
                        <a:rPr lang="en-US" sz="1100">
                          <a:effectLst/>
                          <a:latin typeface="Calibri" panose="020F0502020204030204" pitchFamily="34" charset="0"/>
                          <a:ea typeface="SimSun" panose="02010600030101010101" pitchFamily="2" charset="-122"/>
                          <a:cs typeface="Arial" panose="020B0604020202020204" pitchFamily="34" charset="0"/>
                        </a:rPr>
                        <a:t>Sólo quedan las paredes.</a:t>
                      </a:r>
                      <a:endParaRPr lang="en-US" sz="14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r>
              <a:tr h="273022">
                <a:tc>
                  <a:txBody>
                    <a:bodyPr/>
                    <a:lstStyle/>
                    <a:p>
                      <a:pPr marL="0" marR="0" algn="l" rtl="0">
                        <a:lnSpc>
                          <a:spcPct val="115000"/>
                        </a:lnSpc>
                        <a:spcBef>
                          <a:spcPts val="0"/>
                        </a:spcBef>
                        <a:spcAft>
                          <a:spcPts val="0"/>
                        </a:spcAft>
                      </a:pPr>
                      <a:r>
                        <a:rPr lang="en-US" sz="1600">
                          <a:effectLst/>
                        </a:rPr>
                        <a:t>Fechas dC</a:t>
                      </a:r>
                      <a:endParaRPr lang="en-US" sz="1600">
                        <a:effectLst/>
                        <a:latin typeface="Calibri"/>
                        <a:ea typeface="SimSun"/>
                        <a:cs typeface="Times New Roman"/>
                      </a:endParaRPr>
                    </a:p>
                  </a:txBody>
                  <a:tcPr marL="63478" marR="63478" marT="0" marB="0"/>
                </a:tc>
                <a:tc>
                  <a:txBody>
                    <a:bodyPr/>
                    <a:lstStyle/>
                    <a:p>
                      <a:pPr marL="0" marR="0">
                        <a:lnSpc>
                          <a:spcPct val="115000"/>
                        </a:lnSpc>
                        <a:spcBef>
                          <a:spcPts val="0"/>
                        </a:spcBef>
                        <a:spcAft>
                          <a:spcPts val="0"/>
                        </a:spcAft>
                      </a:pPr>
                      <a:r>
                        <a:rPr lang="en-US" sz="1100">
                          <a:effectLst/>
                          <a:latin typeface="Calibri" panose="020F0502020204030204" pitchFamily="34" charset="0"/>
                          <a:ea typeface="SimSun" panose="02010600030101010101" pitchFamily="2" charset="-122"/>
                          <a:cs typeface="Arial" panose="020B0604020202020204" pitchFamily="34" charset="0"/>
                        </a:rPr>
                        <a:t> </a:t>
                      </a:r>
                      <a:endParaRPr lang="en-US" sz="14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r>
              <a:tr h="387197">
                <a:tc>
                  <a:txBody>
                    <a:bodyPr/>
                    <a:lstStyle/>
                    <a:p>
                      <a:pPr marL="0" marR="0" algn="l" rtl="0">
                        <a:lnSpc>
                          <a:spcPct val="115000"/>
                        </a:lnSpc>
                        <a:spcBef>
                          <a:spcPts val="0"/>
                        </a:spcBef>
                        <a:spcAft>
                          <a:spcPts val="0"/>
                        </a:spcAft>
                      </a:pPr>
                      <a:r>
                        <a:rPr lang="en-US" sz="1600">
                          <a:effectLst/>
                        </a:rPr>
                        <a:t>24</a:t>
                      </a:r>
                      <a:endParaRPr lang="en-US" sz="1600">
                        <a:effectLst/>
                        <a:latin typeface="Calibri"/>
                        <a:ea typeface="SimSun"/>
                        <a:cs typeface="Times New Roman"/>
                      </a:endParaRPr>
                    </a:p>
                  </a:txBody>
                  <a:tcPr marL="63478" marR="63478" marT="0" marB="0"/>
                </a:tc>
                <a:tc>
                  <a:txBody>
                    <a:bodyPr/>
                    <a:lstStyle/>
                    <a:p>
                      <a:pPr marL="0" marR="0">
                        <a:lnSpc>
                          <a:spcPct val="115000"/>
                        </a:lnSpc>
                        <a:spcBef>
                          <a:spcPts val="0"/>
                        </a:spcBef>
                        <a:spcAft>
                          <a:spcPts val="0"/>
                        </a:spcAft>
                      </a:pPr>
                      <a:r>
                        <a:rPr lang="es-ES" sz="1100">
                          <a:effectLst/>
                          <a:latin typeface="Calibri" panose="020F0502020204030204" pitchFamily="34" charset="0"/>
                          <a:ea typeface="SimSun" panose="02010600030101010101" pitchFamily="2" charset="-122"/>
                          <a:cs typeface="Arial" panose="020B0604020202020204" pitchFamily="34" charset="0"/>
                        </a:rPr>
                        <a:t>Tiempos del Nuevo Testamento: una pequeña parte de la ciudad está habitada (24 d. C. existe una pequeña colonia para caravanas)</a:t>
                      </a:r>
                      <a:endParaRPr lang="en-US" sz="14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r>
              <a:tr h="387197">
                <a:tc>
                  <a:txBody>
                    <a:bodyPr/>
                    <a:lstStyle/>
                    <a:p>
                      <a:pPr marL="0" marR="0" algn="l" rtl="0">
                        <a:lnSpc>
                          <a:spcPct val="115000"/>
                        </a:lnSpc>
                        <a:spcBef>
                          <a:spcPts val="0"/>
                        </a:spcBef>
                        <a:spcAft>
                          <a:spcPts val="0"/>
                        </a:spcAft>
                      </a:pPr>
                      <a:r>
                        <a:rPr lang="en-US" sz="1600">
                          <a:effectLst/>
                        </a:rPr>
                        <a:t>75</a:t>
                      </a:r>
                      <a:endParaRPr lang="en-US" sz="1600">
                        <a:effectLst/>
                        <a:latin typeface="Calibri"/>
                        <a:ea typeface="SimSun"/>
                        <a:cs typeface="Times New Roman"/>
                      </a:endParaRPr>
                    </a:p>
                  </a:txBody>
                  <a:tcPr marL="63478" marR="63478" marT="0" marB="0"/>
                </a:tc>
                <a:tc>
                  <a:txBody>
                    <a:bodyPr/>
                    <a:lstStyle/>
                    <a:p>
                      <a:pPr marL="0" marR="0">
                        <a:lnSpc>
                          <a:spcPct val="115000"/>
                        </a:lnSpc>
                        <a:spcBef>
                          <a:spcPts val="0"/>
                        </a:spcBef>
                        <a:spcAft>
                          <a:spcPts val="0"/>
                        </a:spcAft>
                      </a:pPr>
                      <a:r>
                        <a:rPr lang="es-ES" sz="1100" dirty="0" err="1">
                          <a:effectLst/>
                          <a:latin typeface="Calibri" panose="020F0502020204030204" pitchFamily="34" charset="0"/>
                          <a:ea typeface="SimSun" panose="02010600030101010101" pitchFamily="2" charset="-122"/>
                          <a:cs typeface="Arial" panose="020B0604020202020204" pitchFamily="34" charset="0"/>
                        </a:rPr>
                        <a:t>Diodorus</a:t>
                      </a:r>
                      <a:r>
                        <a:rPr lang="es-ES" sz="1100" dirty="0">
                          <a:effectLst/>
                          <a:latin typeface="Calibri" panose="020F0502020204030204" pitchFamily="34" charset="0"/>
                          <a:ea typeface="SimSun" panose="02010600030101010101" pitchFamily="2" charset="-122"/>
                          <a:cs typeface="Arial" panose="020B0604020202020204" pitchFamily="34" charset="0"/>
                        </a:rPr>
                        <a:t> </a:t>
                      </a:r>
                      <a:r>
                        <a:rPr lang="es-ES" sz="1100" dirty="0" err="1">
                          <a:effectLst/>
                          <a:latin typeface="Calibri" panose="020F0502020204030204" pitchFamily="34" charset="0"/>
                          <a:ea typeface="SimSun" panose="02010600030101010101" pitchFamily="2" charset="-122"/>
                          <a:cs typeface="Arial" panose="020B0604020202020204" pitchFamily="34" charset="0"/>
                        </a:rPr>
                        <a:t>Siculus</a:t>
                      </a:r>
                      <a:r>
                        <a:rPr lang="es-ES" sz="1100" dirty="0">
                          <a:effectLst/>
                          <a:latin typeface="Calibri" panose="020F0502020204030204" pitchFamily="34" charset="0"/>
                          <a:ea typeface="SimSun" panose="02010600030101010101" pitchFamily="2" charset="-122"/>
                          <a:cs typeface="Arial" panose="020B0604020202020204" pitchFamily="34" charset="0"/>
                        </a:rPr>
                        <a:t> dice que </a:t>
                      </a:r>
                      <a:r>
                        <a:rPr lang="es-ES" sz="1100" dirty="0" err="1">
                          <a:effectLst/>
                          <a:latin typeface="Calibri" panose="020F0502020204030204" pitchFamily="34" charset="0"/>
                          <a:ea typeface="SimSun" panose="02010600030101010101" pitchFamily="2" charset="-122"/>
                          <a:cs typeface="Arial" panose="020B0604020202020204" pitchFamily="34" charset="0"/>
                        </a:rPr>
                        <a:t>Esagila</a:t>
                      </a:r>
                      <a:r>
                        <a:rPr lang="es-ES" sz="1100" dirty="0">
                          <a:effectLst/>
                          <a:latin typeface="Calibri" panose="020F0502020204030204" pitchFamily="34" charset="0"/>
                          <a:ea typeface="SimSun" panose="02010600030101010101" pitchFamily="2" charset="-122"/>
                          <a:cs typeface="Arial" panose="020B0604020202020204" pitchFamily="34" charset="0"/>
                        </a:rPr>
                        <a:t> se hundió en el suelo junto con los palacios y solo una pequeña parte de la ciudad estaba habitada.</a:t>
                      </a:r>
                      <a:endParaRPr lang="en-US" sz="14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r>
              <a:tr h="273022">
                <a:tc>
                  <a:txBody>
                    <a:bodyPr/>
                    <a:lstStyle/>
                    <a:p>
                      <a:pPr marL="0" marR="0" algn="l" rtl="0">
                        <a:lnSpc>
                          <a:spcPct val="115000"/>
                        </a:lnSpc>
                        <a:spcBef>
                          <a:spcPts val="0"/>
                        </a:spcBef>
                        <a:spcAft>
                          <a:spcPts val="0"/>
                        </a:spcAft>
                      </a:pPr>
                      <a:r>
                        <a:rPr lang="en-US" sz="1600">
                          <a:effectLst/>
                        </a:rPr>
                        <a:t>116</a:t>
                      </a:r>
                      <a:endParaRPr lang="en-US" sz="1600">
                        <a:effectLst/>
                        <a:latin typeface="Calibri"/>
                        <a:ea typeface="SimSun"/>
                        <a:cs typeface="Times New Roman"/>
                      </a:endParaRPr>
                    </a:p>
                  </a:txBody>
                  <a:tcPr marL="63478" marR="63478" marT="0" marB="0"/>
                </a:tc>
                <a:tc>
                  <a:txBody>
                    <a:bodyPr/>
                    <a:lstStyle/>
                    <a:p>
                      <a:pPr marL="0" marR="0">
                        <a:lnSpc>
                          <a:spcPct val="115000"/>
                        </a:lnSpc>
                        <a:spcBef>
                          <a:spcPts val="0"/>
                        </a:spcBef>
                        <a:spcAft>
                          <a:spcPts val="0"/>
                        </a:spcAft>
                      </a:pPr>
                      <a:r>
                        <a:rPr lang="es-ES" sz="1100">
                          <a:effectLst/>
                          <a:latin typeface="Calibri" panose="020F0502020204030204" pitchFamily="34" charset="0"/>
                          <a:ea typeface="SimSun" panose="02010600030101010101" pitchFamily="2" charset="-122"/>
                          <a:cs typeface="Arial" panose="020B0604020202020204" pitchFamily="34" charset="0"/>
                        </a:rPr>
                        <a:t>Trajan pasa el invierno en la ciudad y no encuentra nada más que ruinas. </a:t>
                      </a:r>
                      <a:r>
                        <a:rPr lang="en-US" sz="1100">
                          <a:effectLst/>
                          <a:latin typeface="Calibri" panose="020F0502020204030204" pitchFamily="34" charset="0"/>
                          <a:ea typeface="SimSun" panose="02010600030101010101" pitchFamily="2" charset="-122"/>
                          <a:cs typeface="Arial" panose="020B0604020202020204" pitchFamily="34" charset="0"/>
                        </a:rPr>
                        <a:t>Solo quedan las murallas de la ciudad.</a:t>
                      </a:r>
                      <a:endParaRPr lang="en-US" sz="14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r>
              <a:tr h="273022">
                <a:tc>
                  <a:txBody>
                    <a:bodyPr/>
                    <a:lstStyle/>
                    <a:p>
                      <a:pPr marL="0" marR="0" algn="l" rtl="0">
                        <a:lnSpc>
                          <a:spcPct val="115000"/>
                        </a:lnSpc>
                        <a:spcBef>
                          <a:spcPts val="0"/>
                        </a:spcBef>
                        <a:spcAft>
                          <a:spcPts val="0"/>
                        </a:spcAft>
                      </a:pPr>
                      <a:r>
                        <a:rPr lang="en-US" sz="1600">
                          <a:effectLst/>
                        </a:rPr>
                        <a:t>100-200</a:t>
                      </a:r>
                      <a:endParaRPr lang="en-US" sz="1600">
                        <a:effectLst/>
                        <a:latin typeface="Calibri"/>
                        <a:ea typeface="SimSun"/>
                        <a:cs typeface="Times New Roman"/>
                      </a:endParaRPr>
                    </a:p>
                  </a:txBody>
                  <a:tcPr marL="63478" marR="63478" marT="0" marB="0"/>
                </a:tc>
                <a:tc>
                  <a:txBody>
                    <a:bodyPr/>
                    <a:lstStyle/>
                    <a:p>
                      <a:pPr marL="0" marR="0">
                        <a:lnSpc>
                          <a:spcPct val="115000"/>
                        </a:lnSpc>
                        <a:spcBef>
                          <a:spcPts val="0"/>
                        </a:spcBef>
                        <a:spcAft>
                          <a:spcPts val="0"/>
                        </a:spcAft>
                      </a:pPr>
                      <a:r>
                        <a:rPr lang="es-ES" sz="1100">
                          <a:effectLst/>
                          <a:latin typeface="Calibri" panose="020F0502020204030204" pitchFamily="34" charset="0"/>
                          <a:ea typeface="SimSun" panose="02010600030101010101" pitchFamily="2" charset="-122"/>
                          <a:cs typeface="Arial" panose="020B0604020202020204" pitchFamily="34" charset="0"/>
                        </a:rPr>
                        <a:t>Luciano afirma que pronto los hombres buscarán en vano la ciudad.</a:t>
                      </a:r>
                      <a:endParaRPr lang="en-US" sz="14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r>
              <a:tr h="273022">
                <a:tc>
                  <a:txBody>
                    <a:bodyPr/>
                    <a:lstStyle/>
                    <a:p>
                      <a:pPr marL="0" marR="0" algn="l" rtl="0">
                        <a:lnSpc>
                          <a:spcPct val="115000"/>
                        </a:lnSpc>
                        <a:spcBef>
                          <a:spcPts val="0"/>
                        </a:spcBef>
                        <a:spcAft>
                          <a:spcPts val="0"/>
                        </a:spcAft>
                      </a:pPr>
                      <a:r>
                        <a:rPr lang="en-US" sz="1600">
                          <a:effectLst/>
                        </a:rPr>
                        <a:t>300-400</a:t>
                      </a:r>
                      <a:endParaRPr lang="en-US" sz="1600">
                        <a:effectLst/>
                        <a:latin typeface="Calibri"/>
                        <a:ea typeface="SimSun"/>
                        <a:cs typeface="Times New Roman"/>
                      </a:endParaRPr>
                    </a:p>
                  </a:txBody>
                  <a:tcPr marL="63478" marR="63478" marT="0" marB="0"/>
                </a:tc>
                <a:tc>
                  <a:txBody>
                    <a:bodyPr/>
                    <a:lstStyle/>
                    <a:p>
                      <a:pPr marL="0" marR="0">
                        <a:lnSpc>
                          <a:spcPct val="115000"/>
                        </a:lnSpc>
                        <a:spcBef>
                          <a:spcPts val="0"/>
                        </a:spcBef>
                        <a:spcAft>
                          <a:spcPts val="0"/>
                        </a:spcAft>
                      </a:pPr>
                      <a:r>
                        <a:rPr lang="es-ES" sz="1100">
                          <a:effectLst/>
                          <a:latin typeface="Calibri" panose="020F0502020204030204" pitchFamily="34" charset="0"/>
                          <a:ea typeface="SimSun" panose="02010600030101010101" pitchFamily="2" charset="-122"/>
                          <a:cs typeface="Arial" panose="020B0604020202020204" pitchFamily="34" charset="0"/>
                        </a:rPr>
                        <a:t>Las paredes reparadas encierran solo animales</a:t>
                      </a:r>
                      <a:endParaRPr lang="en-US" sz="14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r>
              <a:tr h="273022">
                <a:tc>
                  <a:txBody>
                    <a:bodyPr/>
                    <a:lstStyle/>
                    <a:p>
                      <a:pPr marL="0" marR="0" algn="l" rtl="0">
                        <a:lnSpc>
                          <a:spcPct val="115000"/>
                        </a:lnSpc>
                        <a:spcBef>
                          <a:spcPts val="0"/>
                        </a:spcBef>
                        <a:spcAft>
                          <a:spcPts val="0"/>
                        </a:spcAft>
                      </a:pPr>
                      <a:r>
                        <a:rPr lang="en-US" sz="1600">
                          <a:effectLst/>
                        </a:rPr>
                        <a:t> </a:t>
                      </a:r>
                      <a:endParaRPr lang="en-US" sz="1600">
                        <a:effectLst/>
                        <a:latin typeface="Calibri"/>
                        <a:ea typeface="SimSun"/>
                        <a:cs typeface="Times New Roman"/>
                      </a:endParaRPr>
                    </a:p>
                  </a:txBody>
                  <a:tcPr marL="63478" marR="63478" marT="0" marB="0"/>
                </a:tc>
                <a:tc>
                  <a:txBody>
                    <a:bodyPr/>
                    <a:lstStyle/>
                    <a:p>
                      <a:pPr marL="0" marR="0">
                        <a:lnSpc>
                          <a:spcPct val="115000"/>
                        </a:lnSpc>
                        <a:spcBef>
                          <a:spcPts val="0"/>
                        </a:spcBef>
                        <a:spcAft>
                          <a:spcPts val="0"/>
                        </a:spcAft>
                      </a:pPr>
                      <a:r>
                        <a:rPr lang="es-ES" sz="1100">
                          <a:effectLst/>
                          <a:latin typeface="Calibri" panose="020F0502020204030204" pitchFamily="34" charset="0"/>
                          <a:ea typeface="SimSun" panose="02010600030101010101" pitchFamily="2" charset="-122"/>
                          <a:cs typeface="Arial" panose="020B0604020202020204" pitchFamily="34" charset="0"/>
                        </a:rPr>
                        <a:t>Babilonia se convierte en un extenso campo de ruinas</a:t>
                      </a:r>
                      <a:endParaRPr lang="en-US" sz="14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r>
              <a:tr h="273022">
                <a:tc>
                  <a:txBody>
                    <a:bodyPr/>
                    <a:lstStyle/>
                    <a:p>
                      <a:pPr marL="0" marR="0" algn="l" rtl="0">
                        <a:lnSpc>
                          <a:spcPct val="115000"/>
                        </a:lnSpc>
                        <a:spcBef>
                          <a:spcPts val="0"/>
                        </a:spcBef>
                        <a:spcAft>
                          <a:spcPts val="0"/>
                        </a:spcAft>
                      </a:pPr>
                      <a:r>
                        <a:rPr lang="en-US" sz="1600">
                          <a:effectLst/>
                        </a:rPr>
                        <a:t> </a:t>
                      </a:r>
                      <a:endParaRPr lang="en-US" sz="1600">
                        <a:effectLst/>
                        <a:latin typeface="Calibri"/>
                        <a:ea typeface="SimSun"/>
                        <a:cs typeface="Times New Roman"/>
                      </a:endParaRPr>
                    </a:p>
                  </a:txBody>
                  <a:tcPr marL="63478" marR="63478" marT="0" marB="0"/>
                </a:tc>
                <a:tc>
                  <a:txBody>
                    <a:bodyPr/>
                    <a:lstStyle/>
                    <a:p>
                      <a:pPr marL="0" marR="0">
                        <a:lnSpc>
                          <a:spcPct val="115000"/>
                        </a:lnSpc>
                        <a:spcBef>
                          <a:spcPts val="0"/>
                        </a:spcBef>
                        <a:spcAft>
                          <a:spcPts val="0"/>
                        </a:spcAft>
                      </a:pPr>
                      <a:r>
                        <a:rPr lang="es-ES" sz="1100" dirty="0">
                          <a:effectLst/>
                          <a:latin typeface="Calibri" panose="020F0502020204030204" pitchFamily="34" charset="0"/>
                          <a:ea typeface="SimSun" panose="02010600030101010101" pitchFamily="2" charset="-122"/>
                          <a:cs typeface="Arial" panose="020B0604020202020204" pitchFamily="34" charset="0"/>
                        </a:rPr>
                        <a:t>Ningún árabe planta su tienda en Babilonia ni hace que sus ovejas se acuesten allí</a:t>
                      </a:r>
                      <a:endParaRPr lang="en-US" sz="14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40945131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67417214_49406ed39c_o"/>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43000" y="1096567"/>
            <a:ext cx="6858000" cy="4664869"/>
          </a:xfrm>
          <a:prstGeom prst="rect">
            <a:avLst/>
          </a:prstGeom>
          <a:noFill/>
          <a:ln>
            <a:noFill/>
          </a:ln>
        </p:spPr>
      </p:pic>
    </p:spTree>
    <p:extLst>
      <p:ext uri="{BB962C8B-B14F-4D97-AF65-F5344CB8AC3E}">
        <p14:creationId xmlns:p14="http://schemas.microsoft.com/office/powerpoint/2010/main" val="16083701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74168976_cd580b5210_o-Reconstructed Plan of the Tower and its Surrounding"/>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806180" y="857250"/>
            <a:ext cx="5530453" cy="5143500"/>
          </a:xfrm>
          <a:prstGeom prst="rect">
            <a:avLst/>
          </a:prstGeom>
          <a:noFill/>
          <a:ln>
            <a:noFill/>
          </a:ln>
        </p:spPr>
      </p:pic>
    </p:spTree>
    <p:extLst>
      <p:ext uri="{BB962C8B-B14F-4D97-AF65-F5344CB8AC3E}">
        <p14:creationId xmlns:p14="http://schemas.microsoft.com/office/powerpoint/2010/main" val="35373532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17450474_34b6347382_o-Ishtar Gate"/>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43000" y="1226344"/>
            <a:ext cx="6858000" cy="4405313"/>
          </a:xfrm>
          <a:prstGeom prst="rect">
            <a:avLst/>
          </a:prstGeom>
          <a:noFill/>
          <a:ln>
            <a:noFill/>
          </a:ln>
        </p:spPr>
      </p:pic>
    </p:spTree>
    <p:extLst>
      <p:ext uri="{BB962C8B-B14F-4D97-AF65-F5344CB8AC3E}">
        <p14:creationId xmlns:p14="http://schemas.microsoft.com/office/powerpoint/2010/main" val="33034440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67401146_5ba4be0d4d_o"/>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790825" y="857250"/>
            <a:ext cx="3562350" cy="5143500"/>
          </a:xfrm>
          <a:prstGeom prst="rect">
            <a:avLst/>
          </a:prstGeom>
          <a:noFill/>
          <a:ln>
            <a:noFill/>
          </a:ln>
        </p:spPr>
      </p:pic>
    </p:spTree>
    <p:extLst>
      <p:ext uri="{BB962C8B-B14F-4D97-AF65-F5344CB8AC3E}">
        <p14:creationId xmlns:p14="http://schemas.microsoft.com/office/powerpoint/2010/main" val="39469292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66552139_ef114c1388_o"/>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43000" y="1881188"/>
            <a:ext cx="6858000" cy="3095625"/>
          </a:xfrm>
          <a:prstGeom prst="rect">
            <a:avLst/>
          </a:prstGeom>
          <a:noFill/>
          <a:ln>
            <a:noFill/>
          </a:ln>
        </p:spPr>
      </p:pic>
    </p:spTree>
    <p:extLst>
      <p:ext uri="{BB962C8B-B14F-4D97-AF65-F5344CB8AC3E}">
        <p14:creationId xmlns:p14="http://schemas.microsoft.com/office/powerpoint/2010/main" val="38972885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66556489_a938580bc8_o"/>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562226" y="857250"/>
            <a:ext cx="4018360" cy="5143500"/>
          </a:xfrm>
          <a:prstGeom prst="rect">
            <a:avLst/>
          </a:prstGeom>
          <a:noFill/>
          <a:ln>
            <a:noFill/>
          </a:ln>
        </p:spPr>
      </p:pic>
    </p:spTree>
    <p:extLst>
      <p:ext uri="{BB962C8B-B14F-4D97-AF65-F5344CB8AC3E}">
        <p14:creationId xmlns:p14="http://schemas.microsoft.com/office/powerpoint/2010/main" val="15790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66569061_29412b2917_o"/>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43000" y="913211"/>
            <a:ext cx="6858000" cy="5031581"/>
          </a:xfrm>
          <a:prstGeom prst="rect">
            <a:avLst/>
          </a:prstGeom>
          <a:noFill/>
          <a:ln>
            <a:noFill/>
          </a:ln>
        </p:spPr>
      </p:pic>
    </p:spTree>
    <p:extLst>
      <p:ext uri="{BB962C8B-B14F-4D97-AF65-F5344CB8AC3E}">
        <p14:creationId xmlns:p14="http://schemas.microsoft.com/office/powerpoint/2010/main" val="4891421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n-US" dirty="0" smtClean="0"/>
              <a:t>Gálatas 4</a:t>
            </a:r>
            <a:endParaRPr lang="en-US" dirty="0"/>
          </a:p>
        </p:txBody>
      </p:sp>
      <p:sp>
        <p:nvSpPr>
          <p:cNvPr id="3" name="Content Placeholder 2"/>
          <p:cNvSpPr>
            <a:spLocks noGrp="1"/>
          </p:cNvSpPr>
          <p:nvPr>
            <p:ph idx="1"/>
          </p:nvPr>
        </p:nvSpPr>
        <p:spPr>
          <a:xfrm>
            <a:off x="609600" y="1295400"/>
            <a:ext cx="8229600" cy="4525963"/>
          </a:xfrm>
        </p:spPr>
        <p:txBody>
          <a:bodyPr>
            <a:noAutofit/>
          </a:bodyPr>
          <a:lstStyle/>
          <a:p>
            <a:pPr marL="0" indent="0">
              <a:buNone/>
            </a:pPr>
            <a:r>
              <a:rPr lang="es-ES" sz="2300" dirty="0" smtClean="0">
                <a:latin typeface="Arial" panose="020B0604020202020204" pitchFamily="34" charset="0"/>
                <a:cs typeface="Arial" panose="020B0604020202020204" pitchFamily="34" charset="0"/>
              </a:rPr>
              <a:t>1 Digo</a:t>
            </a:r>
            <a:r>
              <a:rPr lang="es-ES" sz="2300" dirty="0">
                <a:latin typeface="Arial" panose="020B0604020202020204" pitchFamily="34" charset="0"/>
                <a:cs typeface="Arial" panose="020B0604020202020204" pitchFamily="34" charset="0"/>
              </a:rPr>
              <a:t>, pues: mientras el heredero es menor de edad, en nada es diferente del siervo, aunque sea el dueño de todo, </a:t>
            </a:r>
            <a:endParaRPr lang="es-ES" sz="2300" dirty="0" smtClean="0">
              <a:latin typeface="Arial" panose="020B0604020202020204" pitchFamily="34" charset="0"/>
              <a:cs typeface="Arial" panose="020B0604020202020204" pitchFamily="34" charset="0"/>
            </a:endParaRPr>
          </a:p>
          <a:p>
            <a:pPr marL="0" indent="0">
              <a:buNone/>
            </a:pPr>
            <a:r>
              <a:rPr lang="es-ES" sz="2300" dirty="0" smtClean="0">
                <a:latin typeface="Arial" panose="020B0604020202020204" pitchFamily="34" charset="0"/>
                <a:cs typeface="Arial" panose="020B0604020202020204" pitchFamily="34" charset="0"/>
              </a:rPr>
              <a:t>2 </a:t>
            </a:r>
            <a:r>
              <a:rPr lang="es-ES" sz="2300" dirty="0">
                <a:latin typeface="Arial" panose="020B0604020202020204" pitchFamily="34" charset="0"/>
                <a:cs typeface="Arial" panose="020B0604020202020204" pitchFamily="34" charset="0"/>
              </a:rPr>
              <a:t>sino que está bajo guardianes y tutores hasta la edad señalada por el padre. </a:t>
            </a:r>
            <a:endParaRPr lang="es-ES" sz="2300" dirty="0" smtClean="0">
              <a:latin typeface="Arial" panose="020B0604020202020204" pitchFamily="34" charset="0"/>
              <a:cs typeface="Arial" panose="020B0604020202020204" pitchFamily="34" charset="0"/>
            </a:endParaRPr>
          </a:p>
          <a:p>
            <a:pPr marL="0" indent="0">
              <a:buNone/>
            </a:pPr>
            <a:r>
              <a:rPr lang="es-ES" sz="2300" dirty="0" smtClean="0">
                <a:latin typeface="Arial" panose="020B0604020202020204" pitchFamily="34" charset="0"/>
                <a:cs typeface="Arial" panose="020B0604020202020204" pitchFamily="34" charset="0"/>
              </a:rPr>
              <a:t>3 </a:t>
            </a:r>
            <a:r>
              <a:rPr lang="es-ES" sz="2300" dirty="0">
                <a:latin typeface="Arial" panose="020B0604020202020204" pitchFamily="34" charset="0"/>
                <a:cs typeface="Arial" panose="020B0604020202020204" pitchFamily="34" charset="0"/>
              </a:rPr>
              <a:t>Así también nosotros, mientras éramos niños, estábamos sujetos a servidumbre bajo las cosas elementales del mundo.</a:t>
            </a:r>
          </a:p>
          <a:p>
            <a:pPr marL="0" indent="0">
              <a:buNone/>
            </a:pPr>
            <a:r>
              <a:rPr lang="es-ES" sz="2300" dirty="0" smtClean="0">
                <a:latin typeface="Arial" panose="020B0604020202020204" pitchFamily="34" charset="0"/>
                <a:cs typeface="Arial" panose="020B0604020202020204" pitchFamily="34" charset="0"/>
              </a:rPr>
              <a:t>4 </a:t>
            </a:r>
            <a:r>
              <a:rPr lang="es-ES" sz="2300" dirty="0">
                <a:latin typeface="Arial" panose="020B0604020202020204" pitchFamily="34" charset="0"/>
                <a:cs typeface="Arial" panose="020B0604020202020204" pitchFamily="34" charset="0"/>
              </a:rPr>
              <a:t>Pero cuando vino la plenitud del tiempo, Dios envió a Su Hijo, nacido de mujer, nacido bajo la ley, 5 a fin de que redimiera a los que estaban bajo la ley, para que recibiéramos la adopción de hijos. </a:t>
            </a:r>
            <a:endParaRPr lang="es-ES" sz="2300" dirty="0" smtClean="0">
              <a:latin typeface="Arial" panose="020B0604020202020204" pitchFamily="34" charset="0"/>
              <a:cs typeface="Arial" panose="020B0604020202020204" pitchFamily="34" charset="0"/>
            </a:endParaRPr>
          </a:p>
          <a:p>
            <a:pPr marL="0" indent="0">
              <a:buNone/>
            </a:pPr>
            <a:r>
              <a:rPr lang="es-ES" sz="2300" dirty="0" smtClean="0">
                <a:latin typeface="Arial" panose="020B0604020202020204" pitchFamily="34" charset="0"/>
                <a:cs typeface="Arial" panose="020B0604020202020204" pitchFamily="34" charset="0"/>
              </a:rPr>
              <a:t>6 </a:t>
            </a:r>
            <a:r>
              <a:rPr lang="es-ES" sz="2300" dirty="0">
                <a:latin typeface="Arial" panose="020B0604020202020204" pitchFamily="34" charset="0"/>
                <a:cs typeface="Arial" panose="020B0604020202020204" pitchFamily="34" charset="0"/>
              </a:rPr>
              <a:t>Y porque ustedes son hijos, Dios ha enviado el Espíritu de Su Hijo a nuestros corazones, clamando: «¡Abba! ¡Padre!». </a:t>
            </a:r>
            <a:endParaRPr lang="es-ES" sz="2300" dirty="0" smtClean="0">
              <a:latin typeface="Arial" panose="020B0604020202020204" pitchFamily="34" charset="0"/>
              <a:cs typeface="Arial" panose="020B0604020202020204" pitchFamily="34" charset="0"/>
            </a:endParaRPr>
          </a:p>
          <a:p>
            <a:pPr marL="0" indent="0">
              <a:buNone/>
            </a:pPr>
            <a:r>
              <a:rPr lang="es-ES" sz="2300" dirty="0" smtClean="0">
                <a:latin typeface="Arial" panose="020B0604020202020204" pitchFamily="34" charset="0"/>
                <a:cs typeface="Arial" panose="020B0604020202020204" pitchFamily="34" charset="0"/>
              </a:rPr>
              <a:t>7 </a:t>
            </a:r>
            <a:r>
              <a:rPr lang="es-ES" sz="2300" dirty="0">
                <a:latin typeface="Arial" panose="020B0604020202020204" pitchFamily="34" charset="0"/>
                <a:cs typeface="Arial" panose="020B0604020202020204" pitchFamily="34" charset="0"/>
              </a:rPr>
              <a:t>Por tanto, ya no eres siervo, sino hijo; y si hijo, también heredero por medio de Dios.</a:t>
            </a:r>
            <a:endParaRPr lang="en-US" sz="2300" dirty="0">
              <a:latin typeface="Arial" panose="020B0604020202020204" pitchFamily="34" charset="0"/>
              <a:cs typeface="Arial" panose="020B0604020202020204" pitchFamily="34" charset="0"/>
            </a:endParaRPr>
          </a:p>
        </p:txBody>
      </p:sp>
      <p:sp>
        <p:nvSpPr>
          <p:cNvPr id="4" name="TextBox 3"/>
          <p:cNvSpPr txBox="1"/>
          <p:nvPr/>
        </p:nvSpPr>
        <p:spPr>
          <a:xfrm>
            <a:off x="228600" y="1447800"/>
            <a:ext cx="304800" cy="2031325"/>
          </a:xfrm>
          <a:prstGeom prst="rect">
            <a:avLst/>
          </a:prstGeom>
          <a:solidFill>
            <a:srgbClr val="FFFF00"/>
          </a:solidFill>
        </p:spPr>
        <p:txBody>
          <a:bodyPr wrap="square" rtlCol="0">
            <a:spAutoFit/>
          </a:bodyPr>
          <a:lstStyle/>
          <a:p>
            <a:pPr algn="ctr" rtl="0"/>
            <a:r>
              <a:rPr lang="es-ES" dirty="0" smtClean="0"/>
              <a:t>ANTIGUO</a:t>
            </a:r>
            <a:endParaRPr lang="en-US" dirty="0" smtClean="0"/>
          </a:p>
        </p:txBody>
      </p:sp>
      <p:sp>
        <p:nvSpPr>
          <p:cNvPr id="5" name="TextBox 4"/>
          <p:cNvSpPr txBox="1"/>
          <p:nvPr/>
        </p:nvSpPr>
        <p:spPr>
          <a:xfrm>
            <a:off x="228600" y="3733800"/>
            <a:ext cx="304800" cy="2862322"/>
          </a:xfrm>
          <a:prstGeom prst="rect">
            <a:avLst/>
          </a:prstGeom>
          <a:solidFill>
            <a:schemeClr val="tx1"/>
          </a:solidFill>
        </p:spPr>
        <p:txBody>
          <a:bodyPr wrap="square" rtlCol="0">
            <a:spAutoFit/>
          </a:bodyPr>
          <a:lstStyle/>
          <a:p>
            <a:pPr algn="ctr" rtl="0"/>
            <a:endParaRPr lang="en-US" dirty="0" smtClean="0">
              <a:solidFill>
                <a:srgbClr val="FFFF00"/>
              </a:solidFill>
            </a:endParaRPr>
          </a:p>
          <a:p>
            <a:pPr algn="ctr" rtl="0"/>
            <a:endParaRPr lang="en-US" dirty="0" smtClean="0">
              <a:solidFill>
                <a:srgbClr val="FFFF00"/>
              </a:solidFill>
            </a:endParaRPr>
          </a:p>
          <a:p>
            <a:pPr algn="ctr" rtl="0"/>
            <a:r>
              <a:rPr lang="es-ES" dirty="0" smtClean="0">
                <a:solidFill>
                  <a:srgbClr val="FFFF00"/>
                </a:solidFill>
              </a:rPr>
              <a:t>NUEVO</a:t>
            </a:r>
          </a:p>
          <a:p>
            <a:pPr algn="ctr" rtl="0"/>
            <a:endParaRPr lang="es-ES" dirty="0" smtClean="0">
              <a:solidFill>
                <a:srgbClr val="FFFF00"/>
              </a:solidFill>
            </a:endParaRPr>
          </a:p>
          <a:p>
            <a:pPr algn="ctr" rtl="0"/>
            <a:endParaRPr lang="es-ES" dirty="0">
              <a:solidFill>
                <a:srgbClr val="FFFF00"/>
              </a:solidFill>
            </a:endParaRPr>
          </a:p>
          <a:p>
            <a:pPr algn="ctr" rtl="0"/>
            <a:endParaRPr lang="en-US" dirty="0" smtClean="0">
              <a:solidFill>
                <a:srgbClr val="FFFF00"/>
              </a:solidFill>
            </a:endParaRPr>
          </a:p>
        </p:txBody>
      </p:sp>
    </p:spTree>
    <p:extLst>
      <p:ext uri="{BB962C8B-B14F-4D97-AF65-F5344CB8AC3E}">
        <p14:creationId xmlns:p14="http://schemas.microsoft.com/office/powerpoint/2010/main" val="19337591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6901424_eb3f5429a4_o"/>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27414" y="860962"/>
            <a:ext cx="6858000" cy="2837260"/>
          </a:xfrm>
          <a:prstGeom prst="rect">
            <a:avLst/>
          </a:prstGeom>
          <a:noFill/>
          <a:ln>
            <a:noFill/>
          </a:ln>
        </p:spPr>
      </p:pic>
      <p:pic>
        <p:nvPicPr>
          <p:cNvPr id="3" name="Picture 2" descr="1198307853_ed9e41d738_o"/>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3362944" y="3488283"/>
            <a:ext cx="4629150" cy="2505045"/>
          </a:xfrm>
          <a:prstGeom prst="rect">
            <a:avLst/>
          </a:prstGeom>
          <a:noFill/>
          <a:ln>
            <a:noFill/>
          </a:ln>
        </p:spPr>
      </p:pic>
      <p:pic>
        <p:nvPicPr>
          <p:cNvPr id="4" name="Picture 3" descr="1889137955_7a85f66640_o"/>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1692914" y="3488283"/>
            <a:ext cx="1670030" cy="2505045"/>
          </a:xfrm>
          <a:prstGeom prst="rect">
            <a:avLst/>
          </a:prstGeom>
          <a:noFill/>
          <a:ln>
            <a:noFill/>
          </a:ln>
        </p:spPr>
      </p:pic>
    </p:spTree>
    <p:extLst>
      <p:ext uri="{BB962C8B-B14F-4D97-AF65-F5344CB8AC3E}">
        <p14:creationId xmlns:p14="http://schemas.microsoft.com/office/powerpoint/2010/main" val="297411254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67402304_e8ab082378_o"/>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43000" y="1022749"/>
            <a:ext cx="6858000" cy="4812506"/>
          </a:xfrm>
          <a:prstGeom prst="rect">
            <a:avLst/>
          </a:prstGeom>
          <a:noFill/>
          <a:ln>
            <a:noFill/>
          </a:ln>
        </p:spPr>
      </p:pic>
    </p:spTree>
    <p:extLst>
      <p:ext uri="{BB962C8B-B14F-4D97-AF65-F5344CB8AC3E}">
        <p14:creationId xmlns:p14="http://schemas.microsoft.com/office/powerpoint/2010/main" val="17878757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67924020_929e1c43dc_o"/>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43000" y="1154906"/>
            <a:ext cx="6858000" cy="4548188"/>
          </a:xfrm>
          <a:prstGeom prst="rect">
            <a:avLst/>
          </a:prstGeom>
          <a:noFill/>
          <a:ln>
            <a:noFill/>
          </a:ln>
        </p:spPr>
      </p:pic>
    </p:spTree>
    <p:extLst>
      <p:ext uri="{BB962C8B-B14F-4D97-AF65-F5344CB8AC3E}">
        <p14:creationId xmlns:p14="http://schemas.microsoft.com/office/powerpoint/2010/main" val="39270259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ll Ishtar Gate"/>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143000" y="1184674"/>
            <a:ext cx="6858000" cy="4488656"/>
          </a:xfrm>
          <a:prstGeom prst="rect">
            <a:avLst/>
          </a:prstGeom>
          <a:noFill/>
          <a:ln>
            <a:noFill/>
          </a:ln>
        </p:spPr>
      </p:pic>
    </p:spTree>
    <p:extLst>
      <p:ext uri="{BB962C8B-B14F-4D97-AF65-F5344CB8AC3E}">
        <p14:creationId xmlns:p14="http://schemas.microsoft.com/office/powerpoint/2010/main" val="33205236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17466886_50f6e696e3_o"/>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43000" y="894161"/>
            <a:ext cx="6858000" cy="5068490"/>
          </a:xfrm>
          <a:prstGeom prst="rect">
            <a:avLst/>
          </a:prstGeom>
          <a:noFill/>
          <a:ln>
            <a:noFill/>
          </a:ln>
        </p:spPr>
      </p:pic>
    </p:spTree>
    <p:extLst>
      <p:ext uri="{BB962C8B-B14F-4D97-AF65-F5344CB8AC3E}">
        <p14:creationId xmlns:p14="http://schemas.microsoft.com/office/powerpoint/2010/main" val="30176238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89328759_155c735f16_o"/>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43000" y="857250"/>
            <a:ext cx="6858000" cy="5143500"/>
          </a:xfrm>
          <a:prstGeom prst="rect">
            <a:avLst/>
          </a:prstGeom>
          <a:noFill/>
          <a:ln>
            <a:noFill/>
          </a:ln>
        </p:spPr>
      </p:pic>
    </p:spTree>
    <p:extLst>
      <p:ext uri="{BB962C8B-B14F-4D97-AF65-F5344CB8AC3E}">
        <p14:creationId xmlns:p14="http://schemas.microsoft.com/office/powerpoint/2010/main" val="12125861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424657724_5f436e6d99_o"/>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43000" y="1482330"/>
            <a:ext cx="6858000" cy="3892153"/>
          </a:xfrm>
          <a:prstGeom prst="rect">
            <a:avLst/>
          </a:prstGeom>
          <a:noFill/>
          <a:ln>
            <a:noFill/>
          </a:ln>
        </p:spPr>
      </p:pic>
    </p:spTree>
    <p:extLst>
      <p:ext uri="{BB962C8B-B14F-4D97-AF65-F5344CB8AC3E}">
        <p14:creationId xmlns:p14="http://schemas.microsoft.com/office/powerpoint/2010/main" val="11646178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6901790_e429a83b0c_o"/>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43000" y="965599"/>
            <a:ext cx="6858000" cy="4925615"/>
          </a:xfrm>
          <a:prstGeom prst="rect">
            <a:avLst/>
          </a:prstGeom>
          <a:noFill/>
          <a:ln>
            <a:noFill/>
          </a:ln>
        </p:spPr>
      </p:pic>
    </p:spTree>
    <p:extLst>
      <p:ext uri="{BB962C8B-B14F-4D97-AF65-F5344CB8AC3E}">
        <p14:creationId xmlns:p14="http://schemas.microsoft.com/office/powerpoint/2010/main" val="23707852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ferrelljenkins.files.wordpress.com/2009/05/babylo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028701"/>
            <a:ext cx="6857256" cy="4388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933584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www.google.com/url?sa=i&amp;source=images&amp;cd=&amp;docid=09W_rSMggBfOTM&amp;tbnid=rp5ZxUsCytR3jM&amp;ved=0CAUQjBw&amp;url=http%3A%2F%2Fupload.wikimedia.org%2Fwikipedia%2Fcommons%2F6%2F65%2FBabylon%2C_1932.jpg&amp;ei=r4EVVPj5F6fS8AGNh4GgBg&amp;psig=AFQjCNHkOhY6fgzLeRRgkKwSwpcJ-raAJQ&amp;ust=1410781999495704"/>
          <p:cNvSpPr>
            <a:spLocks noChangeAspect="1" noChangeArrowheads="1"/>
          </p:cNvSpPr>
          <p:nvPr/>
        </p:nvSpPr>
        <p:spPr bwMode="auto">
          <a:xfrm>
            <a:off x="1190626" y="754856"/>
            <a:ext cx="9365456" cy="68008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pic>
        <p:nvPicPr>
          <p:cNvPr id="1024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64772" y="830035"/>
            <a:ext cx="7123127" cy="51707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26583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rtl="0"/>
            <a:r>
              <a:rPr lang="en-US" dirty="0" smtClean="0"/>
              <a:t>¿Cómo se preparó el mundo para la venida de Cristo?</a:t>
            </a:r>
            <a:endParaRPr lang="en-US" dirty="0"/>
          </a:p>
        </p:txBody>
      </p:sp>
      <p:sp>
        <p:nvSpPr>
          <p:cNvPr id="4" name="Rectangle 3"/>
          <p:cNvSpPr/>
          <p:nvPr/>
        </p:nvSpPr>
        <p:spPr>
          <a:xfrm>
            <a:off x="6705600" y="5959393"/>
            <a:ext cx="2225922" cy="461665"/>
          </a:xfrm>
          <a:prstGeom prst="rect">
            <a:avLst/>
          </a:prstGeom>
        </p:spPr>
        <p:txBody>
          <a:bodyPr wrap="square">
            <a:spAutoFit/>
          </a:bodyPr>
          <a:lstStyle/>
          <a:p>
            <a:pPr algn="l" rtl="0"/>
            <a:r>
              <a:rPr lang="en-US" sz="2400" dirty="0"/>
              <a:t>P</a:t>
            </a:r>
            <a:r>
              <a:rPr lang="en-US" sz="2400" dirty="0" smtClean="0"/>
              <a:t>az </a:t>
            </a:r>
            <a:r>
              <a:rPr lang="en-US" sz="2400" dirty="0"/>
              <a:t>romana</a:t>
            </a:r>
          </a:p>
        </p:txBody>
      </p:sp>
      <p:sp>
        <p:nvSpPr>
          <p:cNvPr id="5" name="Rectangle 4"/>
          <p:cNvSpPr/>
          <p:nvPr/>
        </p:nvSpPr>
        <p:spPr>
          <a:xfrm>
            <a:off x="1250404" y="5520891"/>
            <a:ext cx="1271374" cy="830997"/>
          </a:xfrm>
          <a:prstGeom prst="rect">
            <a:avLst/>
          </a:prstGeom>
        </p:spPr>
        <p:txBody>
          <a:bodyPr wrap="none">
            <a:spAutoFit/>
          </a:bodyPr>
          <a:lstStyle/>
          <a:p>
            <a:pPr algn="l" rtl="0"/>
            <a:r>
              <a:rPr lang="en-US" sz="2400" dirty="0" err="1" smtClean="0"/>
              <a:t>Vías</a:t>
            </a:r>
            <a:r>
              <a:rPr lang="en-US" sz="2400" dirty="0" smtClean="0"/>
              <a:t> </a:t>
            </a:r>
            <a:br>
              <a:rPr lang="en-US" sz="2400" dirty="0" smtClean="0"/>
            </a:br>
            <a:r>
              <a:rPr lang="en-US" sz="2400" dirty="0" err="1" smtClean="0"/>
              <a:t>romanas</a:t>
            </a:r>
            <a:endParaRPr lang="en-US" sz="2400" dirty="0"/>
          </a:p>
        </p:txBody>
      </p:sp>
      <p:sp>
        <p:nvSpPr>
          <p:cNvPr id="6" name="TextBox 5"/>
          <p:cNvSpPr txBox="1"/>
          <p:nvPr/>
        </p:nvSpPr>
        <p:spPr>
          <a:xfrm>
            <a:off x="1250404" y="3208811"/>
            <a:ext cx="1575752" cy="830997"/>
          </a:xfrm>
          <a:prstGeom prst="rect">
            <a:avLst/>
          </a:prstGeom>
          <a:noFill/>
        </p:spPr>
        <p:txBody>
          <a:bodyPr wrap="none" rtlCol="0">
            <a:spAutoFit/>
          </a:bodyPr>
          <a:lstStyle/>
          <a:p>
            <a:pPr algn="l" rtl="0"/>
            <a:r>
              <a:rPr lang="en-US" sz="2400" dirty="0" err="1" smtClean="0"/>
              <a:t>Enseñanza</a:t>
            </a:r>
            <a:r>
              <a:rPr lang="en-US" sz="2400" dirty="0" smtClean="0"/>
              <a:t> </a:t>
            </a:r>
            <a:br>
              <a:rPr lang="en-US" sz="2400" dirty="0" smtClean="0"/>
            </a:br>
            <a:r>
              <a:rPr lang="en-US" sz="2400" dirty="0" err="1" smtClean="0"/>
              <a:t>judía</a:t>
            </a:r>
            <a:endParaRPr lang="en-US" sz="2400" dirty="0"/>
          </a:p>
        </p:txBody>
      </p:sp>
      <p:sp>
        <p:nvSpPr>
          <p:cNvPr id="7" name="TextBox 6"/>
          <p:cNvSpPr txBox="1"/>
          <p:nvPr/>
        </p:nvSpPr>
        <p:spPr>
          <a:xfrm>
            <a:off x="1250404" y="4161111"/>
            <a:ext cx="1459240" cy="1200329"/>
          </a:xfrm>
          <a:prstGeom prst="rect">
            <a:avLst/>
          </a:prstGeom>
          <a:noFill/>
        </p:spPr>
        <p:txBody>
          <a:bodyPr wrap="square" rtlCol="0">
            <a:spAutoFit/>
          </a:bodyPr>
          <a:lstStyle/>
          <a:p>
            <a:pPr algn="l" rtl="0"/>
            <a:r>
              <a:rPr lang="en-US" sz="2400" dirty="0" err="1" smtClean="0"/>
              <a:t>Facilidad</a:t>
            </a:r>
            <a:r>
              <a:rPr lang="en-US" sz="2400" dirty="0" smtClean="0"/>
              <a:t> para </a:t>
            </a:r>
            <a:r>
              <a:rPr lang="en-US" sz="2400" dirty="0" err="1" smtClean="0"/>
              <a:t>viajar</a:t>
            </a:r>
            <a:endParaRPr lang="en-US" sz="2400" dirty="0"/>
          </a:p>
        </p:txBody>
      </p:sp>
      <p:sp>
        <p:nvSpPr>
          <p:cNvPr id="8" name="TextBox 7"/>
          <p:cNvSpPr txBox="1"/>
          <p:nvPr/>
        </p:nvSpPr>
        <p:spPr>
          <a:xfrm>
            <a:off x="1250404" y="1794294"/>
            <a:ext cx="1576353" cy="1200329"/>
          </a:xfrm>
          <a:prstGeom prst="rect">
            <a:avLst/>
          </a:prstGeom>
          <a:noFill/>
        </p:spPr>
        <p:txBody>
          <a:bodyPr wrap="square" rtlCol="0">
            <a:spAutoFit/>
          </a:bodyPr>
          <a:lstStyle/>
          <a:p>
            <a:pPr algn="l" rtl="0"/>
            <a:r>
              <a:rPr lang="en-US" sz="2400" dirty="0" err="1"/>
              <a:t>Fracaso</a:t>
            </a:r>
            <a:r>
              <a:rPr lang="en-US" sz="2400" dirty="0"/>
              <a:t> </a:t>
            </a:r>
            <a:r>
              <a:rPr lang="en-US" sz="2400" dirty="0" smtClean="0"/>
              <a:t>de la </a:t>
            </a:r>
            <a:r>
              <a:rPr lang="en-US" sz="2400" dirty="0" err="1" smtClean="0"/>
              <a:t>filosofía</a:t>
            </a:r>
            <a:r>
              <a:rPr lang="en-US" sz="2400" dirty="0" smtClean="0"/>
              <a:t> </a:t>
            </a:r>
            <a:r>
              <a:rPr lang="en-US" sz="2400" dirty="0" err="1" smtClean="0"/>
              <a:t>griega</a:t>
            </a:r>
            <a:endParaRPr lang="en-US" sz="2400" dirty="0"/>
          </a:p>
        </p:txBody>
      </p:sp>
      <p:sp>
        <p:nvSpPr>
          <p:cNvPr id="9" name="TextBox 8"/>
          <p:cNvSpPr txBox="1"/>
          <p:nvPr/>
        </p:nvSpPr>
        <p:spPr>
          <a:xfrm>
            <a:off x="6705600" y="2410782"/>
            <a:ext cx="2181559" cy="461665"/>
          </a:xfrm>
          <a:prstGeom prst="rect">
            <a:avLst/>
          </a:prstGeom>
          <a:noFill/>
        </p:spPr>
        <p:txBody>
          <a:bodyPr wrap="none" rtlCol="0">
            <a:spAutoFit/>
          </a:bodyPr>
          <a:lstStyle/>
          <a:p>
            <a:pPr algn="l" rtl="0"/>
            <a:r>
              <a:rPr lang="en-US" sz="2400" dirty="0" err="1" smtClean="0"/>
              <a:t>Dispersión</a:t>
            </a:r>
            <a:r>
              <a:rPr lang="en-US" sz="2400" dirty="0" smtClean="0"/>
              <a:t> </a:t>
            </a:r>
            <a:r>
              <a:rPr lang="en-US" sz="2400" dirty="0" err="1" smtClean="0"/>
              <a:t>judía</a:t>
            </a:r>
            <a:endParaRPr lang="en-US" sz="2400" dirty="0"/>
          </a:p>
        </p:txBody>
      </p:sp>
      <p:sp>
        <p:nvSpPr>
          <p:cNvPr id="10" name="TextBox 9"/>
          <p:cNvSpPr txBox="1"/>
          <p:nvPr/>
        </p:nvSpPr>
        <p:spPr>
          <a:xfrm>
            <a:off x="6705600" y="1605224"/>
            <a:ext cx="1989979" cy="830997"/>
          </a:xfrm>
          <a:prstGeom prst="rect">
            <a:avLst/>
          </a:prstGeom>
          <a:noFill/>
        </p:spPr>
        <p:txBody>
          <a:bodyPr wrap="square" rtlCol="0">
            <a:spAutoFit/>
          </a:bodyPr>
          <a:lstStyle/>
          <a:p>
            <a:pPr algn="l" rtl="0"/>
            <a:r>
              <a:rPr lang="en-US" sz="2400" dirty="0"/>
              <a:t>Mesías</a:t>
            </a:r>
          </a:p>
          <a:p>
            <a:pPr algn="l" rtl="0"/>
            <a:r>
              <a:rPr lang="en-US" sz="2400" dirty="0"/>
              <a:t>Prometido</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9644" y="2673777"/>
            <a:ext cx="3919755" cy="2875126"/>
          </a:xfrm>
          <a:prstGeom prst="rect">
            <a:avLst/>
          </a:prstGeom>
        </p:spPr>
      </p:pic>
      <p:sp>
        <p:nvSpPr>
          <p:cNvPr id="12" name="TextBox 11"/>
          <p:cNvSpPr txBox="1"/>
          <p:nvPr/>
        </p:nvSpPr>
        <p:spPr>
          <a:xfrm>
            <a:off x="6705600" y="3416349"/>
            <a:ext cx="1710513" cy="830997"/>
          </a:xfrm>
          <a:prstGeom prst="rect">
            <a:avLst/>
          </a:prstGeom>
          <a:noFill/>
        </p:spPr>
        <p:txBody>
          <a:bodyPr wrap="square" rtlCol="0">
            <a:spAutoFit/>
          </a:bodyPr>
          <a:lstStyle/>
          <a:p>
            <a:pPr algn="ctr" rtl="0"/>
            <a:r>
              <a:rPr lang="en-US" sz="2400" dirty="0" err="1" smtClean="0"/>
              <a:t>Gobierno</a:t>
            </a:r>
            <a:r>
              <a:rPr lang="en-US" sz="2400" dirty="0" smtClean="0"/>
              <a:t> </a:t>
            </a:r>
            <a:r>
              <a:rPr lang="en-US" sz="2400" dirty="0"/>
              <a:t>unificado</a:t>
            </a:r>
          </a:p>
        </p:txBody>
      </p:sp>
      <p:sp>
        <p:nvSpPr>
          <p:cNvPr id="13" name="Rectangle 12"/>
          <p:cNvSpPr/>
          <p:nvPr/>
        </p:nvSpPr>
        <p:spPr>
          <a:xfrm>
            <a:off x="6705600" y="4380282"/>
            <a:ext cx="1912831" cy="830997"/>
          </a:xfrm>
          <a:prstGeom prst="rect">
            <a:avLst/>
          </a:prstGeom>
        </p:spPr>
        <p:txBody>
          <a:bodyPr wrap="none">
            <a:spAutoFit/>
          </a:bodyPr>
          <a:lstStyle/>
          <a:p>
            <a:pPr algn="l" rtl="0"/>
            <a:r>
              <a:rPr lang="en-US" sz="2400" dirty="0" err="1" smtClean="0"/>
              <a:t>Adoración</a:t>
            </a:r>
            <a:r>
              <a:rPr lang="en-US" sz="2400" dirty="0" smtClean="0"/>
              <a:t> </a:t>
            </a:r>
            <a:r>
              <a:rPr lang="en-US" sz="2400" dirty="0" err="1" smtClean="0"/>
              <a:t>en</a:t>
            </a:r>
            <a:r>
              <a:rPr lang="en-US" sz="2400" dirty="0" smtClean="0"/>
              <a:t> </a:t>
            </a:r>
            <a:br>
              <a:rPr lang="en-US" sz="2400" dirty="0" smtClean="0"/>
            </a:br>
            <a:r>
              <a:rPr lang="en-US" sz="2400" dirty="0" smtClean="0"/>
              <a:t>las </a:t>
            </a:r>
            <a:r>
              <a:rPr lang="en-US" sz="2400" dirty="0" err="1" smtClean="0"/>
              <a:t>sinagogas</a:t>
            </a:r>
            <a:endParaRPr lang="en-US" sz="2400" dirty="0"/>
          </a:p>
        </p:txBody>
      </p:sp>
      <p:sp>
        <p:nvSpPr>
          <p:cNvPr id="14" name="TextBox 13"/>
          <p:cNvSpPr txBox="1"/>
          <p:nvPr/>
        </p:nvSpPr>
        <p:spPr>
          <a:xfrm>
            <a:off x="6705600" y="5149045"/>
            <a:ext cx="2133600" cy="830997"/>
          </a:xfrm>
          <a:prstGeom prst="rect">
            <a:avLst/>
          </a:prstGeom>
          <a:noFill/>
        </p:spPr>
        <p:txBody>
          <a:bodyPr wrap="square" rtlCol="0">
            <a:spAutoFit/>
          </a:bodyPr>
          <a:lstStyle/>
          <a:p>
            <a:pPr algn="l" rtl="0"/>
            <a:r>
              <a:rPr lang="en-US" sz="2400" dirty="0"/>
              <a:t>Lengua griega común</a:t>
            </a:r>
          </a:p>
        </p:txBody>
      </p:sp>
    </p:spTree>
    <p:extLst>
      <p:ext uri="{BB962C8B-B14F-4D97-AF65-F5344CB8AC3E}">
        <p14:creationId xmlns:p14="http://schemas.microsoft.com/office/powerpoint/2010/main" val="11703048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88931455_0a7a7361f6_o"/>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82292" y="857250"/>
            <a:ext cx="6779419" cy="5143500"/>
          </a:xfrm>
          <a:prstGeom prst="rect">
            <a:avLst/>
          </a:prstGeom>
          <a:noFill/>
          <a:ln>
            <a:noFill/>
          </a:ln>
        </p:spPr>
      </p:pic>
    </p:spTree>
    <p:extLst>
      <p:ext uri="{BB962C8B-B14F-4D97-AF65-F5344CB8AC3E}">
        <p14:creationId xmlns:p14="http://schemas.microsoft.com/office/powerpoint/2010/main" val="150475074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66985789_d01e013795_b-Hanging Gardens of BabylonIraq for the World Wonder_Semirami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43000" y="1091805"/>
            <a:ext cx="6858000" cy="4674394"/>
          </a:xfrm>
          <a:prstGeom prst="rect">
            <a:avLst/>
          </a:prstGeom>
          <a:noFill/>
          <a:ln>
            <a:noFill/>
          </a:ln>
        </p:spPr>
      </p:pic>
    </p:spTree>
    <p:extLst>
      <p:ext uri="{BB962C8B-B14F-4D97-AF65-F5344CB8AC3E}">
        <p14:creationId xmlns:p14="http://schemas.microsoft.com/office/powerpoint/2010/main" val="19686211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1.bp.blogspot.com/-DSw9sx025MA/UTsAoz9EyQI/AAAAAAAAAs8/M5L2rdQ0bs0/s640/1James+Gordon+Flickr+CC+CO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971550"/>
            <a:ext cx="6858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315920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omb of Hammurabi-600"/>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143000" y="1134667"/>
            <a:ext cx="6858000" cy="4587478"/>
          </a:xfrm>
          <a:prstGeom prst="rect">
            <a:avLst/>
          </a:prstGeom>
          <a:noFill/>
          <a:ln>
            <a:noFill/>
          </a:ln>
        </p:spPr>
      </p:pic>
    </p:spTree>
    <p:extLst>
      <p:ext uri="{BB962C8B-B14F-4D97-AF65-F5344CB8AC3E}">
        <p14:creationId xmlns:p14="http://schemas.microsoft.com/office/powerpoint/2010/main" val="182681843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bylo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143000" y="1253730"/>
            <a:ext cx="6858000" cy="4350544"/>
          </a:xfrm>
          <a:prstGeom prst="rect">
            <a:avLst/>
          </a:prstGeom>
          <a:noFill/>
          <a:ln>
            <a:noFill/>
          </a:ln>
        </p:spPr>
      </p:pic>
    </p:spTree>
    <p:extLst>
      <p:ext uri="{BB962C8B-B14F-4D97-AF65-F5344CB8AC3E}">
        <p14:creationId xmlns:p14="http://schemas.microsoft.com/office/powerpoint/2010/main" val="148930463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bylon-moat"/>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028951" y="857250"/>
            <a:ext cx="3084910" cy="5143500"/>
          </a:xfrm>
          <a:prstGeom prst="rect">
            <a:avLst/>
          </a:prstGeom>
          <a:noFill/>
          <a:ln>
            <a:noFill/>
          </a:ln>
        </p:spPr>
      </p:pic>
    </p:spTree>
    <p:extLst>
      <p:ext uri="{BB962C8B-B14F-4D97-AF65-F5344CB8AC3E}">
        <p14:creationId xmlns:p14="http://schemas.microsoft.com/office/powerpoint/2010/main" val="339167387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tin - by Hanging Garden-Babylo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143000" y="1184674"/>
            <a:ext cx="6858000" cy="4487465"/>
          </a:xfrm>
          <a:prstGeom prst="rect">
            <a:avLst/>
          </a:prstGeom>
          <a:noFill/>
          <a:ln>
            <a:noFill/>
          </a:ln>
        </p:spPr>
      </p:pic>
    </p:spTree>
    <p:extLst>
      <p:ext uri="{BB962C8B-B14F-4D97-AF65-F5344CB8AC3E}">
        <p14:creationId xmlns:p14="http://schemas.microsoft.com/office/powerpoint/2010/main" val="186090424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ll Ishtar Gate-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143000" y="1175149"/>
            <a:ext cx="6858000" cy="4506515"/>
          </a:xfrm>
          <a:prstGeom prst="rect">
            <a:avLst/>
          </a:prstGeom>
          <a:noFill/>
          <a:ln>
            <a:noFill/>
          </a:ln>
        </p:spPr>
      </p:pic>
    </p:spTree>
    <p:extLst>
      <p:ext uri="{BB962C8B-B14F-4D97-AF65-F5344CB8AC3E}">
        <p14:creationId xmlns:p14="http://schemas.microsoft.com/office/powerpoint/2010/main" val="293585489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ion attacking ma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143000" y="1198961"/>
            <a:ext cx="6858000" cy="4460081"/>
          </a:xfrm>
          <a:prstGeom prst="rect">
            <a:avLst/>
          </a:prstGeom>
          <a:noFill/>
          <a:ln>
            <a:noFill/>
          </a:ln>
        </p:spPr>
      </p:pic>
    </p:spTree>
    <p:extLst>
      <p:ext uri="{BB962C8B-B14F-4D97-AF65-F5344CB8AC3E}">
        <p14:creationId xmlns:p14="http://schemas.microsoft.com/office/powerpoint/2010/main" val="261377906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1"/>
            <a:ext cx="7772400" cy="3657600"/>
          </a:xfrm>
        </p:spPr>
        <p:txBody>
          <a:bodyPr>
            <a:normAutofit/>
          </a:bodyPr>
          <a:lstStyle/>
          <a:p>
            <a:pPr rtl="0"/>
            <a:r>
              <a:rPr lang="en-US" b="1" dirty="0"/>
              <a:t>L</a:t>
            </a:r>
            <a:r>
              <a:rPr lang="en-US" b="1" dirty="0" smtClean="0"/>
              <a:t>os </a:t>
            </a:r>
            <a:r>
              <a:rPr lang="en-US" b="1" dirty="0"/>
              <a:t>4 reinos de </a:t>
            </a:r>
            <a:r>
              <a:rPr lang="en-US" b="1" dirty="0" smtClean="0"/>
              <a:t>Daniel</a:t>
            </a:r>
            <a:br>
              <a:rPr lang="en-US" b="1" dirty="0" smtClean="0"/>
            </a:br>
            <a:r>
              <a:rPr lang="en-US" b="1" dirty="0" smtClean="0"/>
              <a:t>La </a:t>
            </a:r>
            <a:r>
              <a:rPr lang="en-US" b="1" dirty="0" err="1" smtClean="0"/>
              <a:t>vida</a:t>
            </a:r>
            <a:r>
              <a:rPr lang="en-US" b="1" dirty="0" smtClean="0"/>
              <a:t> </a:t>
            </a:r>
            <a:r>
              <a:rPr lang="en-US" b="1" dirty="0" err="1" smtClean="0"/>
              <a:t>bajo</a:t>
            </a:r>
            <a:r>
              <a:rPr lang="en-US" b="1" dirty="0" smtClean="0"/>
              <a:t> </a:t>
            </a:r>
            <a:r>
              <a:rPr lang="en-US" b="1" dirty="0"/>
              <a:t>los persas</a:t>
            </a:r>
            <a:r>
              <a:rPr lang="en-US" dirty="0" smtClean="0"/>
              <a:t/>
            </a:r>
            <a:br>
              <a:rPr lang="en-US" dirty="0" smtClean="0"/>
            </a:br>
            <a:r>
              <a:rPr lang="en-US" dirty="0" smtClean="0"/>
              <a:t/>
            </a:r>
            <a:br>
              <a:rPr lang="en-US" dirty="0" smtClean="0"/>
            </a:br>
            <a:r>
              <a:rPr lang="en-US" dirty="0"/>
              <a:t/>
            </a:r>
            <a:br>
              <a:rPr lang="en-US" dirty="0"/>
            </a:br>
            <a:r>
              <a:rPr lang="en-US" dirty="0" smtClean="0"/>
              <a:t>Entre </a:t>
            </a:r>
            <a:r>
              <a:rPr lang="en-US" dirty="0"/>
              <a:t>los testamentos</a:t>
            </a:r>
          </a:p>
        </p:txBody>
      </p:sp>
      <p:sp>
        <p:nvSpPr>
          <p:cNvPr id="3" name="Subtitle 2"/>
          <p:cNvSpPr>
            <a:spLocks noGrp="1"/>
          </p:cNvSpPr>
          <p:nvPr>
            <p:ph type="subTitle" idx="1"/>
          </p:nvPr>
        </p:nvSpPr>
        <p:spPr>
          <a:xfrm>
            <a:off x="1752600" y="3657600"/>
            <a:ext cx="5562600" cy="762000"/>
          </a:xfrm>
        </p:spPr>
        <p:txBody>
          <a:bodyPr/>
          <a:lstStyle/>
          <a:p>
            <a:pPr rtl="0"/>
            <a:r>
              <a:rPr lang="en-US" b="1" dirty="0" smtClean="0">
                <a:solidFill>
                  <a:srgbClr val="002060"/>
                </a:solidFill>
              </a:rPr>
              <a:t>Lección 3</a:t>
            </a:r>
          </a:p>
          <a:p>
            <a:pPr algn="l" rtl="0"/>
            <a:endParaRPr lang="en-US" b="1" dirty="0">
              <a:solidFill>
                <a:srgbClr val="002060"/>
              </a:solidFill>
            </a:endParaRPr>
          </a:p>
        </p:txBody>
      </p:sp>
    </p:spTree>
    <p:extLst>
      <p:ext uri="{BB962C8B-B14F-4D97-AF65-F5344CB8AC3E}">
        <p14:creationId xmlns:p14="http://schemas.microsoft.com/office/powerpoint/2010/main" val="24588741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rtl="0"/>
            <a:r>
              <a:rPr lang="en-US" dirty="0" smtClean="0"/>
              <a:t>¿Cómo se preparó el mundo para la venida de Cristo?</a:t>
            </a:r>
            <a:endParaRPr lang="en-US" dirty="0"/>
          </a:p>
        </p:txBody>
      </p:sp>
      <p:sp>
        <p:nvSpPr>
          <p:cNvPr id="4" name="Rectangle 3"/>
          <p:cNvSpPr/>
          <p:nvPr/>
        </p:nvSpPr>
        <p:spPr>
          <a:xfrm>
            <a:off x="6705600" y="5959393"/>
            <a:ext cx="2225922" cy="461665"/>
          </a:xfrm>
          <a:prstGeom prst="rect">
            <a:avLst/>
          </a:prstGeom>
        </p:spPr>
        <p:txBody>
          <a:bodyPr wrap="square">
            <a:spAutoFit/>
          </a:bodyPr>
          <a:lstStyle/>
          <a:p>
            <a:pPr algn="l" rtl="0"/>
            <a:r>
              <a:rPr lang="en-US" sz="2400" dirty="0"/>
              <a:t>P</a:t>
            </a:r>
            <a:r>
              <a:rPr lang="en-US" sz="2400" dirty="0" smtClean="0"/>
              <a:t>az </a:t>
            </a:r>
            <a:r>
              <a:rPr lang="en-US" sz="2400" dirty="0"/>
              <a:t>romana</a:t>
            </a:r>
          </a:p>
        </p:txBody>
      </p:sp>
      <p:sp>
        <p:nvSpPr>
          <p:cNvPr id="5" name="Rectangle 4"/>
          <p:cNvSpPr/>
          <p:nvPr/>
        </p:nvSpPr>
        <p:spPr>
          <a:xfrm>
            <a:off x="1250404" y="5520891"/>
            <a:ext cx="1271374" cy="830997"/>
          </a:xfrm>
          <a:prstGeom prst="rect">
            <a:avLst/>
          </a:prstGeom>
        </p:spPr>
        <p:txBody>
          <a:bodyPr wrap="none">
            <a:spAutoFit/>
          </a:bodyPr>
          <a:lstStyle/>
          <a:p>
            <a:pPr algn="l" rtl="0"/>
            <a:r>
              <a:rPr lang="en-US" sz="2400" dirty="0" err="1" smtClean="0"/>
              <a:t>Vías</a:t>
            </a:r>
            <a:r>
              <a:rPr lang="en-US" sz="2400" dirty="0" smtClean="0"/>
              <a:t> </a:t>
            </a:r>
            <a:br>
              <a:rPr lang="en-US" sz="2400" dirty="0" smtClean="0"/>
            </a:br>
            <a:r>
              <a:rPr lang="en-US" sz="2400" dirty="0" err="1" smtClean="0"/>
              <a:t>romanas</a:t>
            </a:r>
            <a:endParaRPr lang="en-US" sz="2400" dirty="0"/>
          </a:p>
        </p:txBody>
      </p:sp>
      <p:sp>
        <p:nvSpPr>
          <p:cNvPr id="6" name="TextBox 5"/>
          <p:cNvSpPr txBox="1"/>
          <p:nvPr/>
        </p:nvSpPr>
        <p:spPr>
          <a:xfrm>
            <a:off x="1250404" y="3208811"/>
            <a:ext cx="1575752" cy="830997"/>
          </a:xfrm>
          <a:prstGeom prst="rect">
            <a:avLst/>
          </a:prstGeom>
          <a:noFill/>
        </p:spPr>
        <p:txBody>
          <a:bodyPr wrap="none" rtlCol="0">
            <a:spAutoFit/>
          </a:bodyPr>
          <a:lstStyle/>
          <a:p>
            <a:pPr algn="l" rtl="0"/>
            <a:r>
              <a:rPr lang="en-US" sz="2400" dirty="0" err="1" smtClean="0"/>
              <a:t>Enseñanza</a:t>
            </a:r>
            <a:r>
              <a:rPr lang="en-US" sz="2400" dirty="0" smtClean="0"/>
              <a:t> </a:t>
            </a:r>
            <a:br>
              <a:rPr lang="en-US" sz="2400" dirty="0" smtClean="0"/>
            </a:br>
            <a:r>
              <a:rPr lang="en-US" sz="2400" dirty="0" err="1" smtClean="0"/>
              <a:t>judía</a:t>
            </a:r>
            <a:endParaRPr lang="en-US" sz="2400" dirty="0"/>
          </a:p>
        </p:txBody>
      </p:sp>
      <p:sp>
        <p:nvSpPr>
          <p:cNvPr id="7" name="TextBox 6"/>
          <p:cNvSpPr txBox="1"/>
          <p:nvPr/>
        </p:nvSpPr>
        <p:spPr>
          <a:xfrm>
            <a:off x="1250404" y="4161111"/>
            <a:ext cx="1459240" cy="1200329"/>
          </a:xfrm>
          <a:prstGeom prst="rect">
            <a:avLst/>
          </a:prstGeom>
          <a:noFill/>
        </p:spPr>
        <p:txBody>
          <a:bodyPr wrap="square" rtlCol="0">
            <a:spAutoFit/>
          </a:bodyPr>
          <a:lstStyle/>
          <a:p>
            <a:pPr algn="l" rtl="0"/>
            <a:r>
              <a:rPr lang="en-US" sz="2400" dirty="0" err="1" smtClean="0"/>
              <a:t>Facilidad</a:t>
            </a:r>
            <a:r>
              <a:rPr lang="en-US" sz="2400" dirty="0" smtClean="0"/>
              <a:t> para </a:t>
            </a:r>
            <a:r>
              <a:rPr lang="en-US" sz="2400" dirty="0" err="1" smtClean="0"/>
              <a:t>viajar</a:t>
            </a:r>
            <a:endParaRPr lang="en-US" sz="2400" dirty="0"/>
          </a:p>
        </p:txBody>
      </p:sp>
      <p:sp>
        <p:nvSpPr>
          <p:cNvPr id="8" name="TextBox 7"/>
          <p:cNvSpPr txBox="1"/>
          <p:nvPr/>
        </p:nvSpPr>
        <p:spPr>
          <a:xfrm>
            <a:off x="1250404" y="1794294"/>
            <a:ext cx="1576353" cy="1200329"/>
          </a:xfrm>
          <a:prstGeom prst="rect">
            <a:avLst/>
          </a:prstGeom>
          <a:noFill/>
        </p:spPr>
        <p:txBody>
          <a:bodyPr wrap="square" rtlCol="0">
            <a:spAutoFit/>
          </a:bodyPr>
          <a:lstStyle/>
          <a:p>
            <a:pPr algn="l" rtl="0"/>
            <a:r>
              <a:rPr lang="en-US" sz="2400" dirty="0" err="1"/>
              <a:t>Fracaso</a:t>
            </a:r>
            <a:r>
              <a:rPr lang="en-US" sz="2400" dirty="0"/>
              <a:t> </a:t>
            </a:r>
            <a:r>
              <a:rPr lang="en-US" sz="2400" dirty="0" smtClean="0"/>
              <a:t>de la </a:t>
            </a:r>
            <a:r>
              <a:rPr lang="en-US" sz="2400" dirty="0" err="1" smtClean="0"/>
              <a:t>filosofía</a:t>
            </a:r>
            <a:r>
              <a:rPr lang="en-US" sz="2400" dirty="0" smtClean="0"/>
              <a:t> </a:t>
            </a:r>
            <a:r>
              <a:rPr lang="en-US" sz="2400" dirty="0" err="1" smtClean="0"/>
              <a:t>griega</a:t>
            </a:r>
            <a:endParaRPr lang="en-US" sz="2400" dirty="0"/>
          </a:p>
        </p:txBody>
      </p:sp>
      <p:sp>
        <p:nvSpPr>
          <p:cNvPr id="9" name="TextBox 8"/>
          <p:cNvSpPr txBox="1"/>
          <p:nvPr/>
        </p:nvSpPr>
        <p:spPr>
          <a:xfrm>
            <a:off x="6705600" y="2410782"/>
            <a:ext cx="2181559" cy="461665"/>
          </a:xfrm>
          <a:prstGeom prst="rect">
            <a:avLst/>
          </a:prstGeom>
          <a:noFill/>
        </p:spPr>
        <p:txBody>
          <a:bodyPr wrap="none" rtlCol="0">
            <a:spAutoFit/>
          </a:bodyPr>
          <a:lstStyle/>
          <a:p>
            <a:pPr algn="l" rtl="0"/>
            <a:r>
              <a:rPr lang="en-US" sz="2400" dirty="0" err="1" smtClean="0"/>
              <a:t>Dispersión</a:t>
            </a:r>
            <a:r>
              <a:rPr lang="en-US" sz="2400" dirty="0" smtClean="0"/>
              <a:t> </a:t>
            </a:r>
            <a:r>
              <a:rPr lang="en-US" sz="2400" dirty="0" err="1" smtClean="0"/>
              <a:t>judía</a:t>
            </a:r>
            <a:endParaRPr lang="en-US" sz="2400" dirty="0"/>
          </a:p>
        </p:txBody>
      </p:sp>
      <p:sp>
        <p:nvSpPr>
          <p:cNvPr id="10" name="TextBox 9"/>
          <p:cNvSpPr txBox="1"/>
          <p:nvPr/>
        </p:nvSpPr>
        <p:spPr>
          <a:xfrm>
            <a:off x="6705600" y="1605224"/>
            <a:ext cx="1989979" cy="830997"/>
          </a:xfrm>
          <a:prstGeom prst="rect">
            <a:avLst/>
          </a:prstGeom>
          <a:noFill/>
        </p:spPr>
        <p:txBody>
          <a:bodyPr wrap="square" rtlCol="0">
            <a:spAutoFit/>
          </a:bodyPr>
          <a:lstStyle/>
          <a:p>
            <a:pPr algn="l" rtl="0"/>
            <a:r>
              <a:rPr lang="en-US" sz="2400" dirty="0"/>
              <a:t>Mesías</a:t>
            </a:r>
          </a:p>
          <a:p>
            <a:pPr algn="l" rtl="0"/>
            <a:r>
              <a:rPr lang="en-US" sz="2400" dirty="0"/>
              <a:t>Prometido</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9644" y="2673777"/>
            <a:ext cx="3919755" cy="2875126"/>
          </a:xfrm>
          <a:prstGeom prst="rect">
            <a:avLst/>
          </a:prstGeom>
        </p:spPr>
      </p:pic>
      <p:sp>
        <p:nvSpPr>
          <p:cNvPr id="12" name="TextBox 11"/>
          <p:cNvSpPr txBox="1"/>
          <p:nvPr/>
        </p:nvSpPr>
        <p:spPr>
          <a:xfrm>
            <a:off x="6705600" y="3416349"/>
            <a:ext cx="1710513" cy="830997"/>
          </a:xfrm>
          <a:prstGeom prst="rect">
            <a:avLst/>
          </a:prstGeom>
          <a:noFill/>
        </p:spPr>
        <p:txBody>
          <a:bodyPr wrap="square" rtlCol="0">
            <a:spAutoFit/>
          </a:bodyPr>
          <a:lstStyle/>
          <a:p>
            <a:pPr algn="ctr" rtl="0"/>
            <a:r>
              <a:rPr lang="en-US" sz="2400" dirty="0" err="1" smtClean="0"/>
              <a:t>Gobierno</a:t>
            </a:r>
            <a:r>
              <a:rPr lang="en-US" sz="2400" dirty="0" smtClean="0"/>
              <a:t> </a:t>
            </a:r>
            <a:r>
              <a:rPr lang="en-US" sz="2400" dirty="0"/>
              <a:t>unificado</a:t>
            </a:r>
          </a:p>
        </p:txBody>
      </p:sp>
      <p:sp>
        <p:nvSpPr>
          <p:cNvPr id="13" name="Rectangle 12"/>
          <p:cNvSpPr/>
          <p:nvPr/>
        </p:nvSpPr>
        <p:spPr>
          <a:xfrm>
            <a:off x="6705600" y="4380282"/>
            <a:ext cx="1912831" cy="830997"/>
          </a:xfrm>
          <a:prstGeom prst="rect">
            <a:avLst/>
          </a:prstGeom>
        </p:spPr>
        <p:txBody>
          <a:bodyPr wrap="none">
            <a:spAutoFit/>
          </a:bodyPr>
          <a:lstStyle/>
          <a:p>
            <a:pPr algn="l" rtl="0"/>
            <a:r>
              <a:rPr lang="en-US" sz="2400" dirty="0" err="1" smtClean="0"/>
              <a:t>Adoración</a:t>
            </a:r>
            <a:r>
              <a:rPr lang="en-US" sz="2400" dirty="0" smtClean="0"/>
              <a:t> </a:t>
            </a:r>
            <a:r>
              <a:rPr lang="en-US" sz="2400" dirty="0" err="1" smtClean="0"/>
              <a:t>en</a:t>
            </a:r>
            <a:r>
              <a:rPr lang="en-US" sz="2400" dirty="0" smtClean="0"/>
              <a:t> </a:t>
            </a:r>
            <a:br>
              <a:rPr lang="en-US" sz="2400" dirty="0" smtClean="0"/>
            </a:br>
            <a:r>
              <a:rPr lang="en-US" sz="2400" dirty="0" smtClean="0"/>
              <a:t>las </a:t>
            </a:r>
            <a:r>
              <a:rPr lang="en-US" sz="2400" dirty="0" err="1" smtClean="0"/>
              <a:t>sinagogas</a:t>
            </a:r>
            <a:endParaRPr lang="en-US" sz="2400" dirty="0"/>
          </a:p>
        </p:txBody>
      </p:sp>
      <p:sp>
        <p:nvSpPr>
          <p:cNvPr id="14" name="TextBox 13"/>
          <p:cNvSpPr txBox="1"/>
          <p:nvPr/>
        </p:nvSpPr>
        <p:spPr>
          <a:xfrm>
            <a:off x="6705600" y="5149045"/>
            <a:ext cx="2133600" cy="830997"/>
          </a:xfrm>
          <a:prstGeom prst="rect">
            <a:avLst/>
          </a:prstGeom>
          <a:noFill/>
        </p:spPr>
        <p:txBody>
          <a:bodyPr wrap="square" rtlCol="0">
            <a:spAutoFit/>
          </a:bodyPr>
          <a:lstStyle/>
          <a:p>
            <a:pPr algn="l" rtl="0"/>
            <a:r>
              <a:rPr lang="en-US" sz="2400" dirty="0"/>
              <a:t>Lengua griega común</a:t>
            </a:r>
          </a:p>
        </p:txBody>
      </p:sp>
      <p:sp>
        <p:nvSpPr>
          <p:cNvPr id="15" name="TextBox 14"/>
          <p:cNvSpPr txBox="1"/>
          <p:nvPr/>
        </p:nvSpPr>
        <p:spPr>
          <a:xfrm>
            <a:off x="2859495" y="5441433"/>
            <a:ext cx="3620051" cy="1077218"/>
          </a:xfrm>
          <a:prstGeom prst="rect">
            <a:avLst/>
          </a:prstGeom>
          <a:noFill/>
          <a:ln>
            <a:solidFill>
              <a:schemeClr val="accent1"/>
            </a:solidFill>
          </a:ln>
        </p:spPr>
        <p:txBody>
          <a:bodyPr wrap="square" rtlCol="0">
            <a:spAutoFit/>
          </a:bodyPr>
          <a:lstStyle/>
          <a:p>
            <a:pPr algn="ctr" rtl="0"/>
            <a:r>
              <a:rPr lang="en-US" sz="3200" b="1" dirty="0" smtClean="0"/>
              <a:t>¿El </a:t>
            </a:r>
            <a:r>
              <a:rPr lang="en-US" sz="3200" b="1" dirty="0" err="1" smtClean="0"/>
              <a:t>beneficio</a:t>
            </a:r>
            <a:r>
              <a:rPr lang="en-US" sz="3200" b="1" dirty="0" smtClean="0"/>
              <a:t> de la preparación?</a:t>
            </a:r>
            <a:endParaRPr lang="en-US" sz="3200" b="1" dirty="0"/>
          </a:p>
        </p:txBody>
      </p:sp>
    </p:spTree>
    <p:extLst>
      <p:ext uri="{BB962C8B-B14F-4D97-AF65-F5344CB8AC3E}">
        <p14:creationId xmlns:p14="http://schemas.microsoft.com/office/powerpoint/2010/main" val="321482139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rtl="0"/>
            <a:r>
              <a:rPr lang="en-US" b="1" dirty="0" err="1" smtClean="0"/>
              <a:t>Objetivos</a:t>
            </a:r>
            <a:r>
              <a:rPr lang="en-US" b="1" dirty="0" smtClean="0"/>
              <a:t> de la </a:t>
            </a:r>
            <a:r>
              <a:rPr lang="en-US" b="1" dirty="0" err="1" smtClean="0"/>
              <a:t>clase</a:t>
            </a:r>
            <a:endParaRPr lang="en-US" dirty="0"/>
          </a:p>
        </p:txBody>
      </p:sp>
      <p:sp>
        <p:nvSpPr>
          <p:cNvPr id="4" name="Rectangle 3"/>
          <p:cNvSpPr/>
          <p:nvPr/>
        </p:nvSpPr>
        <p:spPr>
          <a:xfrm>
            <a:off x="457200" y="1265237"/>
            <a:ext cx="8458200" cy="441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Content Placeholder 2"/>
          <p:cNvSpPr>
            <a:spLocks noGrp="1"/>
          </p:cNvSpPr>
          <p:nvPr>
            <p:ph idx="1"/>
          </p:nvPr>
        </p:nvSpPr>
        <p:spPr>
          <a:xfrm>
            <a:off x="571500" y="1341437"/>
            <a:ext cx="8229600" cy="4525963"/>
          </a:xfrm>
        </p:spPr>
        <p:txBody>
          <a:bodyPr>
            <a:normAutofit lnSpcReduction="10000"/>
          </a:bodyPr>
          <a:lstStyle/>
          <a:p>
            <a:pPr marL="514350" lvl="0" indent="-514350" algn="l" rtl="0">
              <a:buFont typeface="+mj-lt"/>
              <a:buAutoNum type="arabicPeriod"/>
            </a:pPr>
            <a:r>
              <a:rPr lang="en-US" dirty="0"/>
              <a:t>Entender cómo cambió el orden mundial desde el cierre del Antiguo Testamento hasta el comienzo del Nuevo Testamento</a:t>
            </a:r>
          </a:p>
          <a:p>
            <a:pPr marL="514350" lvl="0" indent="-514350" algn="l" rtl="0">
              <a:buFont typeface="+mj-lt"/>
              <a:buAutoNum type="arabicPeriod"/>
            </a:pPr>
            <a:r>
              <a:rPr lang="en-US" dirty="0"/>
              <a:t>Estudiar cómo </a:t>
            </a:r>
            <a:r>
              <a:rPr lang="en-US" dirty="0" err="1"/>
              <a:t>los</a:t>
            </a:r>
            <a:r>
              <a:rPr lang="en-US" dirty="0"/>
              <a:t> </a:t>
            </a:r>
            <a:r>
              <a:rPr lang="en-US" dirty="0" err="1" smtClean="0"/>
              <a:t>acontecimientos</a:t>
            </a:r>
            <a:r>
              <a:rPr lang="en-US" dirty="0" smtClean="0"/>
              <a:t> </a:t>
            </a:r>
            <a:r>
              <a:rPr lang="en-US" dirty="0"/>
              <a:t>entre los </a:t>
            </a:r>
            <a:r>
              <a:rPr lang="en-US" dirty="0" err="1"/>
              <a:t>Testamentos</a:t>
            </a:r>
            <a:r>
              <a:rPr lang="en-US" dirty="0"/>
              <a:t> </a:t>
            </a:r>
            <a:r>
              <a:rPr lang="en-US" dirty="0" err="1" smtClean="0"/>
              <a:t>afectan</a:t>
            </a:r>
            <a:r>
              <a:rPr lang="en-US" dirty="0" smtClean="0"/>
              <a:t> el </a:t>
            </a:r>
            <a:r>
              <a:rPr lang="en-US" dirty="0"/>
              <a:t>Nuevo Testamento</a:t>
            </a:r>
          </a:p>
          <a:p>
            <a:pPr marL="514350" lvl="0" indent="-514350" algn="l" rtl="0">
              <a:buFont typeface="+mj-lt"/>
              <a:buAutoNum type="arabicPeriod"/>
            </a:pPr>
            <a:r>
              <a:rPr lang="en-US" dirty="0" err="1"/>
              <a:t>Aprender</a:t>
            </a:r>
            <a:r>
              <a:rPr lang="en-US" dirty="0"/>
              <a:t> </a:t>
            </a:r>
            <a:r>
              <a:rPr lang="en-US" dirty="0" err="1" smtClean="0"/>
              <a:t>en</a:t>
            </a:r>
            <a:r>
              <a:rPr lang="en-US" dirty="0" smtClean="0"/>
              <a:t> </a:t>
            </a:r>
            <a:r>
              <a:rPr lang="en-US" dirty="0" err="1" smtClean="0"/>
              <a:t>qué</a:t>
            </a:r>
            <a:r>
              <a:rPr lang="en-US" dirty="0" smtClean="0"/>
              <a:t> </a:t>
            </a:r>
            <a:r>
              <a:rPr lang="en-US" dirty="0" err="1" smtClean="0"/>
              <a:t>maneras</a:t>
            </a:r>
            <a:r>
              <a:rPr lang="en-US" dirty="0" smtClean="0"/>
              <a:t> </a:t>
            </a:r>
            <a:r>
              <a:rPr lang="en-US" dirty="0"/>
              <a:t>el cambio en el </a:t>
            </a:r>
            <a:r>
              <a:rPr lang="en-US" dirty="0" err="1" smtClean="0"/>
              <a:t>orden</a:t>
            </a:r>
            <a:r>
              <a:rPr lang="en-US" dirty="0" smtClean="0"/>
              <a:t> </a:t>
            </a:r>
            <a:r>
              <a:rPr lang="en-US" dirty="0" err="1" smtClean="0"/>
              <a:t>mundial</a:t>
            </a:r>
            <a:r>
              <a:rPr lang="en-US" dirty="0" smtClean="0"/>
              <a:t> </a:t>
            </a:r>
            <a:r>
              <a:rPr lang="en-US" dirty="0"/>
              <a:t>y </a:t>
            </a:r>
            <a:r>
              <a:rPr lang="en-US" dirty="0" err="1"/>
              <a:t>los</a:t>
            </a:r>
            <a:r>
              <a:rPr lang="en-US" dirty="0"/>
              <a:t> </a:t>
            </a:r>
            <a:r>
              <a:rPr lang="en-US" dirty="0" err="1" smtClean="0"/>
              <a:t>años</a:t>
            </a:r>
            <a:r>
              <a:rPr lang="en-US" dirty="0" smtClean="0"/>
              <a:t> </a:t>
            </a:r>
            <a:r>
              <a:rPr lang="en-US" dirty="0"/>
              <a:t>de </a:t>
            </a:r>
            <a:r>
              <a:rPr lang="en-US" dirty="0" err="1" smtClean="0"/>
              <a:t>silencio</a:t>
            </a:r>
            <a:r>
              <a:rPr lang="en-US" dirty="0" smtClean="0"/>
              <a:t> </a:t>
            </a:r>
            <a:r>
              <a:rPr lang="en-US" dirty="0" err="1" smtClean="0"/>
              <a:t>prepararon</a:t>
            </a:r>
            <a:r>
              <a:rPr lang="en-US" dirty="0" smtClean="0"/>
              <a:t> al </a:t>
            </a:r>
            <a:r>
              <a:rPr lang="en-US" dirty="0" err="1" smtClean="0"/>
              <a:t>mundo</a:t>
            </a:r>
            <a:r>
              <a:rPr lang="en-US" dirty="0" smtClean="0"/>
              <a:t> </a:t>
            </a:r>
            <a:r>
              <a:rPr lang="en-US" dirty="0"/>
              <a:t>para la venida del Mesías en la </a:t>
            </a:r>
            <a:r>
              <a:rPr lang="en-US" dirty="0" err="1" smtClean="0"/>
              <a:t>plenitud</a:t>
            </a:r>
            <a:r>
              <a:rPr lang="en-US" dirty="0" smtClean="0"/>
              <a:t> del </a:t>
            </a:r>
            <a:r>
              <a:rPr lang="en-US" dirty="0" err="1" smtClean="0"/>
              <a:t>tiempo</a:t>
            </a:r>
            <a:r>
              <a:rPr lang="en-US" dirty="0" smtClean="0"/>
              <a:t>.</a:t>
            </a:r>
            <a:endParaRPr lang="en-US" dirty="0"/>
          </a:p>
          <a:p>
            <a:pPr marL="514350" indent="-514350" algn="l" rtl="0">
              <a:buFont typeface="+mj-lt"/>
              <a:buAutoNum type="arabicPeriod"/>
            </a:pPr>
            <a:endParaRPr lang="en-US" dirty="0"/>
          </a:p>
        </p:txBody>
      </p:sp>
    </p:spTree>
    <p:extLst>
      <p:ext uri="{BB962C8B-B14F-4D97-AF65-F5344CB8AC3E}">
        <p14:creationId xmlns:p14="http://schemas.microsoft.com/office/powerpoint/2010/main" val="25940285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nvPr>
        </p:nvGraphicFramePr>
        <p:xfrm>
          <a:off x="152401" y="457200"/>
          <a:ext cx="7772399" cy="6164580"/>
        </p:xfrm>
        <a:graphic>
          <a:graphicData uri="http://schemas.openxmlformats.org/drawingml/2006/table">
            <a:tbl>
              <a:tblPr firstRow="1" firstCol="1" bandRow="1">
                <a:tableStyleId>{5C22544A-7EE6-4342-B048-85BDC9FD1C3A}</a:tableStyleId>
              </a:tblPr>
              <a:tblGrid>
                <a:gridCol w="1129893"/>
                <a:gridCol w="6642506"/>
              </a:tblGrid>
              <a:tr h="480060">
                <a:tc>
                  <a:txBody>
                    <a:bodyPr/>
                    <a:lstStyle/>
                    <a:p>
                      <a:pPr marL="0" marR="0" algn="ctr" rtl="0">
                        <a:lnSpc>
                          <a:spcPct val="115000"/>
                        </a:lnSpc>
                        <a:spcBef>
                          <a:spcPts val="0"/>
                        </a:spcBef>
                        <a:spcAft>
                          <a:spcPts val="0"/>
                        </a:spcAft>
                      </a:pPr>
                      <a:r>
                        <a:rPr lang="en-US" sz="2000" dirty="0">
                          <a:effectLst/>
                        </a:rPr>
                        <a:t>Clase</a:t>
                      </a:r>
                      <a:endParaRPr lang="en-US" sz="2000" dirty="0">
                        <a:effectLst/>
                        <a:latin typeface="Calibri"/>
                        <a:ea typeface="SimSun"/>
                        <a:cs typeface="Times New Roman"/>
                      </a:endParaRPr>
                    </a:p>
                  </a:txBody>
                  <a:tcPr marL="68580" marR="68580" marT="0" marB="0"/>
                </a:tc>
                <a:tc>
                  <a:txBody>
                    <a:bodyPr/>
                    <a:lstStyle/>
                    <a:p>
                      <a:pPr marL="0" marR="0" algn="ctr" rtl="0">
                        <a:lnSpc>
                          <a:spcPct val="115000"/>
                        </a:lnSpc>
                        <a:spcBef>
                          <a:spcPts val="0"/>
                        </a:spcBef>
                        <a:spcAft>
                          <a:spcPts val="0"/>
                        </a:spcAft>
                      </a:pPr>
                      <a:r>
                        <a:rPr lang="en-US" sz="2000" dirty="0">
                          <a:effectLst/>
                        </a:rPr>
                        <a:t>Lección</a:t>
                      </a:r>
                      <a:endParaRPr lang="en-US" sz="2000" dirty="0">
                        <a:effectLst/>
                        <a:latin typeface="Calibri"/>
                        <a:ea typeface="SimSun"/>
                        <a:cs typeface="Times New Roman"/>
                      </a:endParaRPr>
                    </a:p>
                  </a:txBody>
                  <a:tcPr marL="68580" marR="68580" marT="0" marB="0"/>
                </a:tc>
              </a:tr>
              <a:tr h="0">
                <a:tc>
                  <a:txBody>
                    <a:bodyPr/>
                    <a:lstStyle/>
                    <a:p>
                      <a:pPr marL="0" marR="0" algn="ctr" rtl="0">
                        <a:lnSpc>
                          <a:spcPct val="115000"/>
                        </a:lnSpc>
                        <a:spcBef>
                          <a:spcPts val="0"/>
                        </a:spcBef>
                        <a:spcAft>
                          <a:spcPts val="0"/>
                        </a:spcAft>
                      </a:pPr>
                      <a:r>
                        <a:rPr lang="en-US" sz="2000" dirty="0">
                          <a:effectLst/>
                        </a:rPr>
                        <a:t>1</a:t>
                      </a:r>
                      <a:endParaRPr lang="en-US" sz="2000" dirty="0">
                        <a:effectLst/>
                        <a:latin typeface="Calibri"/>
                        <a:ea typeface="SimSun"/>
                        <a:cs typeface="Times New Roman"/>
                      </a:endParaRPr>
                    </a:p>
                  </a:txBody>
                  <a:tcPr marL="68580" marR="68580" marT="0" marB="0"/>
                </a:tc>
                <a:tc>
                  <a:txBody>
                    <a:bodyPr/>
                    <a:lstStyle/>
                    <a:p>
                      <a:pPr marL="0" marR="0" algn="ctr" rtl="0">
                        <a:lnSpc>
                          <a:spcPct val="115000"/>
                        </a:lnSpc>
                        <a:spcBef>
                          <a:spcPts val="300"/>
                        </a:spcBef>
                        <a:spcAft>
                          <a:spcPts val="300"/>
                        </a:spcAft>
                      </a:pPr>
                      <a:r>
                        <a:rPr lang="en-US" sz="2000">
                          <a:effectLst/>
                        </a:rPr>
                        <a:t>Un mundo radicalmente diferente en la plenitud de los tiempos</a:t>
                      </a:r>
                      <a:endParaRPr lang="en-US" sz="2000">
                        <a:effectLst/>
                        <a:latin typeface="Calibri"/>
                        <a:ea typeface="SimSun"/>
                        <a:cs typeface="Times New Roman"/>
                      </a:endParaRPr>
                    </a:p>
                  </a:txBody>
                  <a:tcPr marL="68580" marR="68580" marT="0" marB="0"/>
                </a:tc>
              </a:tr>
              <a:tr h="0">
                <a:tc>
                  <a:txBody>
                    <a:bodyPr/>
                    <a:lstStyle/>
                    <a:p>
                      <a:pPr marL="0" marR="0" algn="ctr" rtl="0">
                        <a:lnSpc>
                          <a:spcPct val="115000"/>
                        </a:lnSpc>
                        <a:spcBef>
                          <a:spcPts val="0"/>
                        </a:spcBef>
                        <a:spcAft>
                          <a:spcPts val="0"/>
                        </a:spcAft>
                      </a:pPr>
                      <a:r>
                        <a:rPr lang="en-US" sz="2000">
                          <a:effectLst/>
                        </a:rPr>
                        <a:t>2</a:t>
                      </a:r>
                      <a:endParaRPr lang="en-US" sz="2000">
                        <a:effectLst/>
                        <a:latin typeface="Calibri"/>
                        <a:ea typeface="SimSun"/>
                        <a:cs typeface="Times New Roman"/>
                      </a:endParaRPr>
                    </a:p>
                  </a:txBody>
                  <a:tcPr marL="68580" marR="68580" marT="0" marB="0"/>
                </a:tc>
                <a:tc>
                  <a:txBody>
                    <a:bodyPr/>
                    <a:lstStyle/>
                    <a:p>
                      <a:pPr marL="0" marR="0" algn="ctr" rtl="0">
                        <a:lnSpc>
                          <a:spcPct val="115000"/>
                        </a:lnSpc>
                        <a:spcBef>
                          <a:spcPts val="300"/>
                        </a:spcBef>
                        <a:spcAft>
                          <a:spcPts val="300"/>
                        </a:spcAft>
                      </a:pPr>
                      <a:r>
                        <a:rPr lang="en-US" sz="2000">
                          <a:effectLst/>
                        </a:rPr>
                        <a:t>Los 4 reinos de Daniel: Babilonia y Persia</a:t>
                      </a:r>
                    </a:p>
                    <a:p>
                      <a:pPr marL="0" marR="0" algn="ctr" rtl="0">
                        <a:lnSpc>
                          <a:spcPct val="115000"/>
                        </a:lnSpc>
                        <a:spcBef>
                          <a:spcPts val="300"/>
                        </a:spcBef>
                        <a:spcAft>
                          <a:spcPts val="300"/>
                        </a:spcAft>
                      </a:pPr>
                      <a:r>
                        <a:rPr lang="en-US" sz="2000">
                          <a:effectLst/>
                        </a:rPr>
                        <a:t> </a:t>
                      </a:r>
                      <a:endParaRPr lang="en-US" sz="2000">
                        <a:effectLst/>
                        <a:latin typeface="Calibri"/>
                        <a:ea typeface="SimSun"/>
                        <a:cs typeface="Times New Roman"/>
                      </a:endParaRPr>
                    </a:p>
                  </a:txBody>
                  <a:tcPr marL="68580" marR="68580" marT="0" marB="0"/>
                </a:tc>
              </a:tr>
              <a:tr h="227965">
                <a:tc>
                  <a:txBody>
                    <a:bodyPr/>
                    <a:lstStyle/>
                    <a:p>
                      <a:pPr marL="0" marR="0" algn="ctr" rtl="0">
                        <a:lnSpc>
                          <a:spcPct val="115000"/>
                        </a:lnSpc>
                        <a:spcBef>
                          <a:spcPts val="0"/>
                        </a:spcBef>
                        <a:spcAft>
                          <a:spcPts val="0"/>
                        </a:spcAft>
                      </a:pPr>
                      <a:r>
                        <a:rPr lang="en-US" sz="2000">
                          <a:effectLst/>
                        </a:rPr>
                        <a:t>3</a:t>
                      </a:r>
                      <a:endParaRPr lang="en-US" sz="2000">
                        <a:effectLst/>
                        <a:latin typeface="Calibri"/>
                        <a:ea typeface="SimSun"/>
                        <a:cs typeface="Times New Roman"/>
                      </a:endParaRPr>
                    </a:p>
                  </a:txBody>
                  <a:tcPr marL="68580" marR="68580" marT="0" marB="0"/>
                </a:tc>
                <a:tc>
                  <a:txBody>
                    <a:bodyPr/>
                    <a:lstStyle/>
                    <a:p>
                      <a:pPr marL="0" marR="0" algn="ctr" rtl="0">
                        <a:lnSpc>
                          <a:spcPct val="115000"/>
                        </a:lnSpc>
                        <a:spcBef>
                          <a:spcPts val="300"/>
                        </a:spcBef>
                        <a:spcAft>
                          <a:spcPts val="300"/>
                        </a:spcAft>
                      </a:pPr>
                      <a:r>
                        <a:rPr lang="en-US" sz="2000" dirty="0">
                          <a:effectLst/>
                        </a:rPr>
                        <a:t>Los 4 </a:t>
                      </a:r>
                      <a:r>
                        <a:rPr lang="en-US" sz="2000" dirty="0" err="1">
                          <a:effectLst/>
                        </a:rPr>
                        <a:t>reinos</a:t>
                      </a:r>
                      <a:r>
                        <a:rPr lang="en-US" sz="2000" dirty="0">
                          <a:effectLst/>
                        </a:rPr>
                        <a:t> de Daniel - La </a:t>
                      </a:r>
                      <a:r>
                        <a:rPr lang="en-US" sz="2000" dirty="0" err="1">
                          <a:effectLst/>
                        </a:rPr>
                        <a:t>vida</a:t>
                      </a:r>
                      <a:r>
                        <a:rPr lang="en-US" sz="2000" dirty="0">
                          <a:effectLst/>
                        </a:rPr>
                        <a:t> </a:t>
                      </a:r>
                      <a:r>
                        <a:rPr lang="en-US" sz="2000" dirty="0" err="1">
                          <a:effectLst/>
                        </a:rPr>
                        <a:t>bajo</a:t>
                      </a:r>
                      <a:r>
                        <a:rPr lang="en-US" sz="2000" dirty="0">
                          <a:effectLst/>
                        </a:rPr>
                        <a:t> </a:t>
                      </a:r>
                      <a:r>
                        <a:rPr lang="en-US" sz="2000" dirty="0" err="1">
                          <a:effectLst/>
                        </a:rPr>
                        <a:t>los</a:t>
                      </a:r>
                      <a:r>
                        <a:rPr lang="en-US" sz="2000" dirty="0">
                          <a:effectLst/>
                        </a:rPr>
                        <a:t> </a:t>
                      </a:r>
                      <a:r>
                        <a:rPr lang="en-US" sz="2000" dirty="0" err="1">
                          <a:effectLst/>
                        </a:rPr>
                        <a:t>persas</a:t>
                      </a:r>
                      <a:endParaRPr lang="en-US" sz="2000" dirty="0">
                        <a:effectLst/>
                        <a:latin typeface="Calibri"/>
                        <a:ea typeface="SimSun"/>
                        <a:cs typeface="Times New Roman"/>
                      </a:endParaRPr>
                    </a:p>
                  </a:txBody>
                  <a:tcPr marL="68580" marR="68580" marT="0" marB="0"/>
                </a:tc>
              </a:tr>
              <a:tr h="0">
                <a:tc>
                  <a:txBody>
                    <a:bodyPr/>
                    <a:lstStyle/>
                    <a:p>
                      <a:pPr marL="0" marR="0" algn="ctr" rtl="0">
                        <a:lnSpc>
                          <a:spcPct val="115000"/>
                        </a:lnSpc>
                        <a:spcBef>
                          <a:spcPts val="0"/>
                        </a:spcBef>
                        <a:spcAft>
                          <a:spcPts val="0"/>
                        </a:spcAft>
                      </a:pPr>
                      <a:r>
                        <a:rPr lang="en-US" sz="2000">
                          <a:effectLst/>
                        </a:rPr>
                        <a:t>4</a:t>
                      </a:r>
                      <a:endParaRPr lang="en-US" sz="2000">
                        <a:effectLst/>
                        <a:latin typeface="Calibri"/>
                        <a:ea typeface="SimSun"/>
                        <a:cs typeface="Times New Roman"/>
                      </a:endParaRPr>
                    </a:p>
                  </a:txBody>
                  <a:tcPr marL="68580" marR="68580" marT="0" marB="0"/>
                </a:tc>
                <a:tc>
                  <a:txBody>
                    <a:bodyPr/>
                    <a:lstStyle/>
                    <a:p>
                      <a:pPr marL="0" marR="0" algn="ctr" rtl="0">
                        <a:lnSpc>
                          <a:spcPct val="115000"/>
                        </a:lnSpc>
                        <a:spcBef>
                          <a:spcPts val="300"/>
                        </a:spcBef>
                        <a:spcAft>
                          <a:spcPts val="300"/>
                        </a:spcAft>
                      </a:pPr>
                      <a:r>
                        <a:rPr lang="en-US" sz="2000" dirty="0">
                          <a:effectLst/>
                        </a:rPr>
                        <a:t>Los 4 </a:t>
                      </a:r>
                      <a:r>
                        <a:rPr lang="en-US" sz="2000" dirty="0" err="1">
                          <a:effectLst/>
                        </a:rPr>
                        <a:t>reinos</a:t>
                      </a:r>
                      <a:r>
                        <a:rPr lang="en-US" sz="2000" dirty="0">
                          <a:effectLst/>
                        </a:rPr>
                        <a:t> de Daniel: </a:t>
                      </a:r>
                      <a:r>
                        <a:rPr lang="en-US" sz="2000" dirty="0" err="1">
                          <a:effectLst/>
                        </a:rPr>
                        <a:t>griego</a:t>
                      </a:r>
                      <a:r>
                        <a:rPr lang="en-US" sz="2000" dirty="0">
                          <a:effectLst/>
                        </a:rPr>
                        <a:t> / Alejandro </a:t>
                      </a:r>
                      <a:r>
                        <a:rPr lang="en-US" sz="2000" dirty="0" err="1">
                          <a:effectLst/>
                        </a:rPr>
                        <a:t>Magno</a:t>
                      </a:r>
                      <a:r>
                        <a:rPr lang="en-US" sz="2000" dirty="0">
                          <a:effectLst/>
                        </a:rPr>
                        <a:t> y </a:t>
                      </a:r>
                      <a:r>
                        <a:rPr lang="en-US" sz="2000" dirty="0" smtClean="0">
                          <a:effectLst/>
                        </a:rPr>
                        <a:t>la </a:t>
                      </a:r>
                      <a:r>
                        <a:rPr lang="en-US" sz="2000" dirty="0" err="1" smtClean="0">
                          <a:effectLst/>
                        </a:rPr>
                        <a:t>helenización</a:t>
                      </a:r>
                      <a:r>
                        <a:rPr lang="en-US" sz="2000" dirty="0" smtClean="0">
                          <a:effectLst/>
                        </a:rPr>
                        <a:t> </a:t>
                      </a:r>
                      <a:r>
                        <a:rPr lang="en-US" sz="2000" dirty="0">
                          <a:effectLst/>
                        </a:rPr>
                        <a:t>del </a:t>
                      </a:r>
                      <a:r>
                        <a:rPr lang="en-US" sz="2000" dirty="0" err="1">
                          <a:effectLst/>
                        </a:rPr>
                        <a:t>mundo</a:t>
                      </a:r>
                      <a:endParaRPr lang="en-US" sz="2000" dirty="0">
                        <a:effectLst/>
                        <a:latin typeface="Calibri"/>
                        <a:ea typeface="SimSun"/>
                        <a:cs typeface="Times New Roman"/>
                      </a:endParaRPr>
                    </a:p>
                  </a:txBody>
                  <a:tcPr marL="68580" marR="68580" marT="0" marB="0"/>
                </a:tc>
              </a:tr>
              <a:tr h="0">
                <a:tc>
                  <a:txBody>
                    <a:bodyPr/>
                    <a:lstStyle/>
                    <a:p>
                      <a:pPr marL="0" marR="0" algn="ctr" rtl="0">
                        <a:lnSpc>
                          <a:spcPct val="115000"/>
                        </a:lnSpc>
                        <a:spcBef>
                          <a:spcPts val="0"/>
                        </a:spcBef>
                        <a:spcAft>
                          <a:spcPts val="0"/>
                        </a:spcAft>
                      </a:pPr>
                      <a:r>
                        <a:rPr lang="en-US" sz="2000">
                          <a:effectLst/>
                        </a:rPr>
                        <a:t>5</a:t>
                      </a:r>
                      <a:endParaRPr lang="en-US" sz="2000">
                        <a:effectLst/>
                        <a:latin typeface="Calibri"/>
                        <a:ea typeface="SimSun"/>
                        <a:cs typeface="Times New Roman"/>
                      </a:endParaRPr>
                    </a:p>
                  </a:txBody>
                  <a:tcPr marL="68580" marR="68580" marT="0" marB="0"/>
                </a:tc>
                <a:tc>
                  <a:txBody>
                    <a:bodyPr/>
                    <a:lstStyle/>
                    <a:p>
                      <a:pPr marL="0" marR="0" algn="ctr" rtl="0">
                        <a:lnSpc>
                          <a:spcPct val="115000"/>
                        </a:lnSpc>
                        <a:spcBef>
                          <a:spcPts val="300"/>
                        </a:spcBef>
                        <a:spcAft>
                          <a:spcPts val="300"/>
                        </a:spcAft>
                      </a:pPr>
                      <a:r>
                        <a:rPr lang="en-US" sz="2000" dirty="0">
                          <a:effectLst/>
                        </a:rPr>
                        <a:t>Norte y sur </a:t>
                      </a:r>
                      <a:r>
                        <a:rPr lang="en-US" sz="2000" dirty="0" err="1" smtClean="0">
                          <a:effectLst/>
                        </a:rPr>
                        <a:t>en</a:t>
                      </a:r>
                      <a:r>
                        <a:rPr lang="en-US" sz="2000" dirty="0" smtClean="0">
                          <a:effectLst/>
                        </a:rPr>
                        <a:t> </a:t>
                      </a:r>
                      <a:r>
                        <a:rPr lang="en-US" sz="2000" dirty="0">
                          <a:effectLst/>
                        </a:rPr>
                        <a:t>Daniel: </a:t>
                      </a:r>
                      <a:r>
                        <a:rPr lang="en-US" sz="2000" dirty="0" err="1">
                          <a:effectLst/>
                        </a:rPr>
                        <a:t>Ptolomeos</a:t>
                      </a:r>
                      <a:r>
                        <a:rPr lang="en-US" sz="2000" dirty="0">
                          <a:effectLst/>
                        </a:rPr>
                        <a:t> y </a:t>
                      </a:r>
                      <a:r>
                        <a:rPr lang="en-US" sz="2000" dirty="0" err="1">
                          <a:effectLst/>
                        </a:rPr>
                        <a:t>seléucidas</a:t>
                      </a:r>
                      <a:endParaRPr lang="en-US" sz="2000" dirty="0">
                        <a:effectLst/>
                        <a:latin typeface="Calibri"/>
                        <a:ea typeface="SimSun"/>
                        <a:cs typeface="Times New Roman"/>
                      </a:endParaRPr>
                    </a:p>
                  </a:txBody>
                  <a:tcPr marL="68580" marR="68580" marT="0" marB="0"/>
                </a:tc>
              </a:tr>
              <a:tr h="0">
                <a:tc>
                  <a:txBody>
                    <a:bodyPr/>
                    <a:lstStyle/>
                    <a:p>
                      <a:pPr marL="0" marR="0" algn="ctr" rtl="0">
                        <a:lnSpc>
                          <a:spcPct val="115000"/>
                        </a:lnSpc>
                        <a:spcBef>
                          <a:spcPts val="0"/>
                        </a:spcBef>
                        <a:spcAft>
                          <a:spcPts val="0"/>
                        </a:spcAft>
                      </a:pPr>
                      <a:r>
                        <a:rPr lang="en-US" sz="2000">
                          <a:effectLst/>
                        </a:rPr>
                        <a:t>6</a:t>
                      </a:r>
                      <a:endParaRPr lang="en-US" sz="2000">
                        <a:effectLst/>
                        <a:latin typeface="Calibri"/>
                        <a:ea typeface="SimSun"/>
                        <a:cs typeface="Times New Roman"/>
                      </a:endParaRPr>
                    </a:p>
                  </a:txBody>
                  <a:tcPr marL="68580" marR="68580" marT="0" marB="0"/>
                </a:tc>
                <a:tc>
                  <a:txBody>
                    <a:bodyPr/>
                    <a:lstStyle/>
                    <a:p>
                      <a:pPr marL="0" marR="0" algn="ctr" rtl="0">
                        <a:lnSpc>
                          <a:spcPct val="115000"/>
                        </a:lnSpc>
                        <a:spcBef>
                          <a:spcPts val="300"/>
                        </a:spcBef>
                        <a:spcAft>
                          <a:spcPts val="300"/>
                        </a:spcAft>
                      </a:pPr>
                      <a:r>
                        <a:rPr lang="en-US" sz="2000" dirty="0" err="1">
                          <a:effectLst/>
                        </a:rPr>
                        <a:t>Antíoco</a:t>
                      </a:r>
                      <a:r>
                        <a:rPr lang="en-US" sz="2000" dirty="0">
                          <a:effectLst/>
                        </a:rPr>
                        <a:t> IV </a:t>
                      </a:r>
                      <a:r>
                        <a:rPr lang="en-US" sz="2000" dirty="0" err="1">
                          <a:effectLst/>
                        </a:rPr>
                        <a:t>Epífanes</a:t>
                      </a:r>
                      <a:endParaRPr lang="en-US" sz="2000" dirty="0">
                        <a:effectLst/>
                        <a:latin typeface="Calibri"/>
                        <a:ea typeface="SimSun"/>
                        <a:cs typeface="Times New Roman"/>
                      </a:endParaRPr>
                    </a:p>
                  </a:txBody>
                  <a:tcPr marL="68580" marR="68580" marT="0" marB="0"/>
                </a:tc>
              </a:tr>
              <a:tr h="0">
                <a:tc>
                  <a:txBody>
                    <a:bodyPr/>
                    <a:lstStyle/>
                    <a:p>
                      <a:pPr marL="0" marR="0" algn="ctr" rtl="0">
                        <a:lnSpc>
                          <a:spcPct val="115000"/>
                        </a:lnSpc>
                        <a:spcBef>
                          <a:spcPts val="0"/>
                        </a:spcBef>
                        <a:spcAft>
                          <a:spcPts val="0"/>
                        </a:spcAft>
                      </a:pPr>
                      <a:r>
                        <a:rPr lang="en-US" sz="2000">
                          <a:effectLst/>
                        </a:rPr>
                        <a:t>7</a:t>
                      </a:r>
                      <a:endParaRPr lang="en-US" sz="2000">
                        <a:effectLst/>
                        <a:latin typeface="Calibri"/>
                        <a:ea typeface="SimSun"/>
                        <a:cs typeface="Times New Roman"/>
                      </a:endParaRPr>
                    </a:p>
                  </a:txBody>
                  <a:tcPr marL="68580" marR="68580" marT="0" marB="0"/>
                </a:tc>
                <a:tc>
                  <a:txBody>
                    <a:bodyPr/>
                    <a:lstStyle/>
                    <a:p>
                      <a:pPr marL="0" marR="0" algn="ctr" rtl="0">
                        <a:lnSpc>
                          <a:spcPct val="115000"/>
                        </a:lnSpc>
                        <a:spcBef>
                          <a:spcPts val="300"/>
                        </a:spcBef>
                        <a:spcAft>
                          <a:spcPts val="300"/>
                        </a:spcAft>
                      </a:pPr>
                      <a:r>
                        <a:rPr lang="en-US" sz="2000" dirty="0" smtClean="0">
                          <a:effectLst/>
                        </a:rPr>
                        <a:t>Los </a:t>
                      </a:r>
                      <a:r>
                        <a:rPr lang="en-US" sz="2000" dirty="0" err="1">
                          <a:effectLst/>
                        </a:rPr>
                        <a:t>macabeos</a:t>
                      </a:r>
                      <a:endParaRPr lang="en-US" sz="2000" dirty="0">
                        <a:effectLst/>
                        <a:latin typeface="Calibri"/>
                        <a:ea typeface="SimSun"/>
                        <a:cs typeface="Times New Roman"/>
                      </a:endParaRPr>
                    </a:p>
                  </a:txBody>
                  <a:tcPr marL="68580" marR="68580" marT="0" marB="0"/>
                </a:tc>
              </a:tr>
              <a:tr h="0">
                <a:tc>
                  <a:txBody>
                    <a:bodyPr/>
                    <a:lstStyle/>
                    <a:p>
                      <a:pPr marL="0" marR="0" algn="ctr" rtl="0">
                        <a:lnSpc>
                          <a:spcPct val="115000"/>
                        </a:lnSpc>
                        <a:spcBef>
                          <a:spcPts val="0"/>
                        </a:spcBef>
                        <a:spcAft>
                          <a:spcPts val="0"/>
                        </a:spcAft>
                      </a:pPr>
                      <a:r>
                        <a:rPr lang="en-US" sz="2000">
                          <a:effectLst/>
                        </a:rPr>
                        <a:t>8</a:t>
                      </a:r>
                      <a:endParaRPr lang="en-US" sz="2000">
                        <a:effectLst/>
                        <a:latin typeface="Calibri"/>
                        <a:ea typeface="SimSun"/>
                        <a:cs typeface="Times New Roman"/>
                      </a:endParaRPr>
                    </a:p>
                  </a:txBody>
                  <a:tcPr marL="68580" marR="68580" marT="0" marB="0"/>
                </a:tc>
                <a:tc>
                  <a:txBody>
                    <a:bodyPr/>
                    <a:lstStyle/>
                    <a:p>
                      <a:pPr marL="0" marR="0" algn="ctr" rtl="0">
                        <a:lnSpc>
                          <a:spcPct val="115000"/>
                        </a:lnSpc>
                        <a:spcBef>
                          <a:spcPts val="300"/>
                        </a:spcBef>
                        <a:spcAft>
                          <a:spcPts val="300"/>
                        </a:spcAft>
                      </a:pPr>
                      <a:r>
                        <a:rPr lang="en-US" sz="2000" dirty="0">
                          <a:effectLst/>
                        </a:rPr>
                        <a:t>Los 4 </a:t>
                      </a:r>
                      <a:r>
                        <a:rPr lang="en-US" sz="2000" dirty="0" err="1" smtClean="0">
                          <a:effectLst/>
                        </a:rPr>
                        <a:t>reinos</a:t>
                      </a:r>
                      <a:r>
                        <a:rPr lang="en-US" sz="2000" dirty="0" smtClean="0">
                          <a:effectLst/>
                        </a:rPr>
                        <a:t> </a:t>
                      </a:r>
                      <a:r>
                        <a:rPr lang="en-US" sz="2000" dirty="0">
                          <a:effectLst/>
                        </a:rPr>
                        <a:t>de Daniel – </a:t>
                      </a:r>
                      <a:r>
                        <a:rPr lang="en-US" sz="2000" dirty="0" smtClean="0">
                          <a:effectLst/>
                        </a:rPr>
                        <a:t>el </a:t>
                      </a:r>
                      <a:r>
                        <a:rPr lang="en-US" sz="2000" dirty="0" err="1" smtClean="0">
                          <a:effectLst/>
                        </a:rPr>
                        <a:t>hierro</a:t>
                      </a:r>
                      <a:r>
                        <a:rPr lang="en-US" sz="2000" baseline="0" dirty="0" smtClean="0">
                          <a:effectLst/>
                        </a:rPr>
                        <a:t> </a:t>
                      </a:r>
                      <a:r>
                        <a:rPr lang="en-US" sz="2000" baseline="0" dirty="0" err="1" smtClean="0">
                          <a:effectLst/>
                        </a:rPr>
                        <a:t>romano</a:t>
                      </a:r>
                      <a:endParaRPr lang="en-US" sz="2000" dirty="0">
                        <a:effectLst/>
                        <a:latin typeface="Calibri"/>
                        <a:ea typeface="SimSun"/>
                        <a:cs typeface="Times New Roman"/>
                      </a:endParaRPr>
                    </a:p>
                  </a:txBody>
                  <a:tcPr marL="68580" marR="68580" marT="0" marB="0"/>
                </a:tc>
              </a:tr>
              <a:tr h="0">
                <a:tc>
                  <a:txBody>
                    <a:bodyPr/>
                    <a:lstStyle/>
                    <a:p>
                      <a:pPr marL="0" marR="0" algn="ctr" rtl="0">
                        <a:lnSpc>
                          <a:spcPct val="115000"/>
                        </a:lnSpc>
                        <a:spcBef>
                          <a:spcPts val="0"/>
                        </a:spcBef>
                        <a:spcAft>
                          <a:spcPts val="0"/>
                        </a:spcAft>
                      </a:pPr>
                      <a:r>
                        <a:rPr lang="en-US" sz="2000">
                          <a:effectLst/>
                        </a:rPr>
                        <a:t>9</a:t>
                      </a:r>
                      <a:endParaRPr lang="en-US" sz="2000">
                        <a:effectLst/>
                        <a:latin typeface="Calibri"/>
                        <a:ea typeface="SimSun"/>
                        <a:cs typeface="Times New Roman"/>
                      </a:endParaRPr>
                    </a:p>
                  </a:txBody>
                  <a:tcPr marL="68580" marR="68580" marT="0" marB="0"/>
                </a:tc>
                <a:tc>
                  <a:txBody>
                    <a:bodyPr/>
                    <a:lstStyle/>
                    <a:p>
                      <a:pPr marL="0" marR="0" algn="ctr" rtl="0">
                        <a:lnSpc>
                          <a:spcPct val="115000"/>
                        </a:lnSpc>
                        <a:spcBef>
                          <a:spcPts val="300"/>
                        </a:spcBef>
                        <a:spcAft>
                          <a:spcPts val="300"/>
                        </a:spcAft>
                      </a:pPr>
                      <a:r>
                        <a:rPr lang="en-US" sz="2000" dirty="0" smtClean="0">
                          <a:effectLst/>
                        </a:rPr>
                        <a:t>El </a:t>
                      </a:r>
                      <a:r>
                        <a:rPr lang="en-US" sz="2000" dirty="0" err="1" smtClean="0">
                          <a:effectLst/>
                        </a:rPr>
                        <a:t>gobierno</a:t>
                      </a:r>
                      <a:r>
                        <a:rPr lang="en-US" sz="2000" dirty="0" smtClean="0">
                          <a:effectLst/>
                        </a:rPr>
                        <a:t> </a:t>
                      </a:r>
                      <a:r>
                        <a:rPr lang="en-US" sz="2000" dirty="0">
                          <a:effectLst/>
                        </a:rPr>
                        <a:t>y </a:t>
                      </a:r>
                      <a:r>
                        <a:rPr lang="en-US" sz="2000" dirty="0" smtClean="0">
                          <a:effectLst/>
                        </a:rPr>
                        <a:t>la </a:t>
                      </a:r>
                      <a:r>
                        <a:rPr lang="en-US" sz="2000" dirty="0" err="1" smtClean="0">
                          <a:effectLst/>
                        </a:rPr>
                        <a:t>justicia</a:t>
                      </a:r>
                      <a:r>
                        <a:rPr lang="en-US" sz="2000" dirty="0" smtClean="0">
                          <a:effectLst/>
                        </a:rPr>
                        <a:t> </a:t>
                      </a:r>
                      <a:r>
                        <a:rPr lang="en-US" sz="2000" dirty="0" err="1">
                          <a:effectLst/>
                        </a:rPr>
                        <a:t>romanos</a:t>
                      </a:r>
                      <a:endParaRPr lang="en-US" sz="2000" dirty="0">
                        <a:effectLst/>
                        <a:latin typeface="Calibri"/>
                        <a:ea typeface="SimSun"/>
                        <a:cs typeface="Times New Roman"/>
                      </a:endParaRPr>
                    </a:p>
                  </a:txBody>
                  <a:tcPr marL="68580" marR="68580" marT="0" marB="0"/>
                </a:tc>
              </a:tr>
              <a:tr h="0">
                <a:tc>
                  <a:txBody>
                    <a:bodyPr/>
                    <a:lstStyle/>
                    <a:p>
                      <a:pPr marL="0" marR="0" algn="ctr" rtl="0">
                        <a:lnSpc>
                          <a:spcPct val="115000"/>
                        </a:lnSpc>
                        <a:spcBef>
                          <a:spcPts val="0"/>
                        </a:spcBef>
                        <a:spcAft>
                          <a:spcPts val="0"/>
                        </a:spcAft>
                      </a:pPr>
                      <a:r>
                        <a:rPr lang="en-US" sz="2000">
                          <a:effectLst/>
                        </a:rPr>
                        <a:t>10</a:t>
                      </a:r>
                      <a:endParaRPr lang="en-US" sz="2000">
                        <a:effectLst/>
                        <a:latin typeface="Calibri"/>
                        <a:ea typeface="SimSun"/>
                        <a:cs typeface="Times New Roman"/>
                      </a:endParaRPr>
                    </a:p>
                  </a:txBody>
                  <a:tcPr marL="68580" marR="68580" marT="0" marB="0"/>
                </a:tc>
                <a:tc>
                  <a:txBody>
                    <a:bodyPr/>
                    <a:lstStyle/>
                    <a:p>
                      <a:pPr marL="0" marR="0" algn="ctr" rtl="0">
                        <a:lnSpc>
                          <a:spcPct val="115000"/>
                        </a:lnSpc>
                        <a:spcBef>
                          <a:spcPts val="300"/>
                        </a:spcBef>
                        <a:spcAft>
                          <a:spcPts val="300"/>
                        </a:spcAft>
                      </a:pPr>
                      <a:r>
                        <a:rPr lang="en-US" sz="2000" dirty="0" smtClean="0">
                          <a:effectLst/>
                        </a:rPr>
                        <a:t>Las </a:t>
                      </a:r>
                      <a:r>
                        <a:rPr lang="en-US" sz="2000" dirty="0" err="1" smtClean="0">
                          <a:effectLst/>
                        </a:rPr>
                        <a:t>vías</a:t>
                      </a:r>
                      <a:r>
                        <a:rPr lang="en-US" sz="2000" dirty="0" smtClean="0">
                          <a:effectLst/>
                        </a:rPr>
                        <a:t> y </a:t>
                      </a:r>
                      <a:r>
                        <a:rPr lang="en-US" sz="2000" dirty="0" err="1" smtClean="0">
                          <a:effectLst/>
                        </a:rPr>
                        <a:t>navegación</a:t>
                      </a:r>
                      <a:r>
                        <a:rPr lang="en-US" sz="2000" dirty="0" smtClean="0">
                          <a:effectLst/>
                        </a:rPr>
                        <a:t> </a:t>
                      </a:r>
                      <a:r>
                        <a:rPr lang="en-US" sz="2000" dirty="0" err="1" smtClean="0">
                          <a:effectLst/>
                        </a:rPr>
                        <a:t>romanas</a:t>
                      </a:r>
                      <a:endParaRPr lang="en-US" sz="2000" dirty="0">
                        <a:effectLst/>
                        <a:latin typeface="Calibri"/>
                        <a:ea typeface="SimSun"/>
                        <a:cs typeface="Times New Roman"/>
                      </a:endParaRPr>
                    </a:p>
                  </a:txBody>
                  <a:tcPr marL="68580" marR="68580" marT="0" marB="0"/>
                </a:tc>
              </a:tr>
              <a:tr h="0">
                <a:tc>
                  <a:txBody>
                    <a:bodyPr/>
                    <a:lstStyle/>
                    <a:p>
                      <a:pPr marL="0" marR="0" algn="ctr" rtl="0">
                        <a:lnSpc>
                          <a:spcPct val="115000"/>
                        </a:lnSpc>
                        <a:spcBef>
                          <a:spcPts val="0"/>
                        </a:spcBef>
                        <a:spcAft>
                          <a:spcPts val="0"/>
                        </a:spcAft>
                      </a:pPr>
                      <a:r>
                        <a:rPr lang="en-US" sz="2000" dirty="0">
                          <a:effectLst/>
                        </a:rPr>
                        <a:t>11</a:t>
                      </a:r>
                      <a:endParaRPr lang="en-US" sz="2000" dirty="0">
                        <a:effectLst/>
                        <a:latin typeface="Calibri"/>
                        <a:ea typeface="SimSun"/>
                        <a:cs typeface="Times New Roman"/>
                      </a:endParaRPr>
                    </a:p>
                  </a:txBody>
                  <a:tcPr marL="68580" marR="68580" marT="0" marB="0"/>
                </a:tc>
                <a:tc>
                  <a:txBody>
                    <a:bodyPr/>
                    <a:lstStyle/>
                    <a:p>
                      <a:pPr marL="0" marR="0" algn="ctr" rtl="0">
                        <a:lnSpc>
                          <a:spcPct val="115000"/>
                        </a:lnSpc>
                        <a:spcBef>
                          <a:spcPts val="300"/>
                        </a:spcBef>
                        <a:spcAft>
                          <a:spcPts val="300"/>
                        </a:spcAft>
                      </a:pPr>
                      <a:r>
                        <a:rPr lang="en-US" sz="2000" dirty="0" smtClean="0">
                          <a:effectLst/>
                        </a:rPr>
                        <a:t>La</a:t>
                      </a:r>
                      <a:r>
                        <a:rPr lang="en-US" sz="2000" baseline="0" dirty="0" smtClean="0">
                          <a:effectLst/>
                        </a:rPr>
                        <a:t> </a:t>
                      </a:r>
                      <a:r>
                        <a:rPr lang="en-US" sz="2000" baseline="0" dirty="0" err="1" smtClean="0">
                          <a:effectLst/>
                        </a:rPr>
                        <a:t>r</a:t>
                      </a:r>
                      <a:r>
                        <a:rPr lang="en-US" sz="2000" dirty="0" err="1" smtClean="0">
                          <a:effectLst/>
                        </a:rPr>
                        <a:t>eacción</a:t>
                      </a:r>
                      <a:r>
                        <a:rPr lang="en-US" sz="2000" dirty="0" smtClean="0">
                          <a:effectLst/>
                        </a:rPr>
                        <a:t> </a:t>
                      </a:r>
                      <a:r>
                        <a:rPr lang="en-US" sz="2000" dirty="0" err="1">
                          <a:effectLst/>
                        </a:rPr>
                        <a:t>j</a:t>
                      </a:r>
                      <a:r>
                        <a:rPr lang="en-US" sz="2000" dirty="0" err="1" smtClean="0">
                          <a:effectLst/>
                        </a:rPr>
                        <a:t>udía</a:t>
                      </a:r>
                      <a:r>
                        <a:rPr lang="en-US" sz="2000" dirty="0" smtClean="0">
                          <a:effectLst/>
                        </a:rPr>
                        <a:t> </a:t>
                      </a:r>
                      <a:r>
                        <a:rPr lang="en-US" sz="2000" dirty="0">
                          <a:effectLst/>
                        </a:rPr>
                        <a:t>– </a:t>
                      </a:r>
                      <a:r>
                        <a:rPr lang="en-US" sz="2000" dirty="0" smtClean="0">
                          <a:effectLst/>
                        </a:rPr>
                        <a:t>El </a:t>
                      </a:r>
                      <a:r>
                        <a:rPr lang="en-US" sz="2000" dirty="0" err="1" smtClean="0">
                          <a:effectLst/>
                        </a:rPr>
                        <a:t>surgimiento</a:t>
                      </a:r>
                      <a:r>
                        <a:rPr lang="en-US" sz="2000" dirty="0" smtClean="0">
                          <a:effectLst/>
                        </a:rPr>
                        <a:t> </a:t>
                      </a:r>
                      <a:r>
                        <a:rPr lang="en-US" sz="2000" dirty="0">
                          <a:effectLst/>
                        </a:rPr>
                        <a:t>de las </a:t>
                      </a:r>
                      <a:r>
                        <a:rPr lang="en-US" sz="2000" dirty="0" err="1" smtClean="0">
                          <a:effectLst/>
                        </a:rPr>
                        <a:t>sectas</a:t>
                      </a:r>
                      <a:endParaRPr lang="en-US" sz="2000" dirty="0">
                        <a:effectLst/>
                        <a:latin typeface="Calibri"/>
                        <a:ea typeface="SimSun"/>
                        <a:cs typeface="Times New Roman"/>
                      </a:endParaRPr>
                    </a:p>
                  </a:txBody>
                  <a:tcPr marL="68580" marR="68580" marT="0" marB="0"/>
                </a:tc>
              </a:tr>
              <a:tr h="0">
                <a:tc>
                  <a:txBody>
                    <a:bodyPr/>
                    <a:lstStyle/>
                    <a:p>
                      <a:pPr marL="0" marR="0" algn="ctr" rtl="0">
                        <a:lnSpc>
                          <a:spcPct val="115000"/>
                        </a:lnSpc>
                        <a:spcBef>
                          <a:spcPts val="0"/>
                        </a:spcBef>
                        <a:spcAft>
                          <a:spcPts val="0"/>
                        </a:spcAft>
                      </a:pPr>
                      <a:r>
                        <a:rPr lang="en-US" sz="2000">
                          <a:effectLst/>
                        </a:rPr>
                        <a:t>12</a:t>
                      </a:r>
                      <a:endParaRPr lang="en-US" sz="2000">
                        <a:effectLst/>
                        <a:latin typeface="Calibri"/>
                        <a:ea typeface="SimSun"/>
                        <a:cs typeface="Times New Roman"/>
                      </a:endParaRPr>
                    </a:p>
                  </a:txBody>
                  <a:tcPr marL="68580" marR="68580" marT="0" marB="0"/>
                </a:tc>
                <a:tc>
                  <a:txBody>
                    <a:bodyPr/>
                    <a:lstStyle/>
                    <a:p>
                      <a:pPr marL="0" marR="0" algn="ctr" rtl="0">
                        <a:lnSpc>
                          <a:spcPct val="115000"/>
                        </a:lnSpc>
                        <a:spcBef>
                          <a:spcPts val="300"/>
                        </a:spcBef>
                        <a:spcAft>
                          <a:spcPts val="300"/>
                        </a:spcAft>
                      </a:pPr>
                      <a:r>
                        <a:rPr lang="en-US" sz="2000" dirty="0">
                          <a:effectLst/>
                        </a:rPr>
                        <a:t>La </a:t>
                      </a:r>
                      <a:r>
                        <a:rPr lang="en-US" sz="2000" dirty="0" err="1">
                          <a:effectLst/>
                        </a:rPr>
                        <a:t>familia</a:t>
                      </a:r>
                      <a:r>
                        <a:rPr lang="en-US" sz="2000" dirty="0">
                          <a:effectLst/>
                        </a:rPr>
                        <a:t> de </a:t>
                      </a:r>
                      <a:r>
                        <a:rPr lang="en-US" sz="2000" dirty="0" err="1">
                          <a:effectLst/>
                        </a:rPr>
                        <a:t>Herodes</a:t>
                      </a:r>
                      <a:endParaRPr lang="en-US" sz="2000" dirty="0">
                        <a:effectLst/>
                        <a:latin typeface="Calibri"/>
                        <a:ea typeface="SimSun"/>
                        <a:cs typeface="Times New Roman"/>
                      </a:endParaRPr>
                    </a:p>
                  </a:txBody>
                  <a:tcPr marL="68580" marR="68580" marT="0" marB="0"/>
                </a:tc>
              </a:tr>
              <a:tr h="0">
                <a:tc>
                  <a:txBody>
                    <a:bodyPr/>
                    <a:lstStyle/>
                    <a:p>
                      <a:pPr marL="0" marR="0" algn="ctr" rtl="0">
                        <a:lnSpc>
                          <a:spcPct val="115000"/>
                        </a:lnSpc>
                        <a:spcBef>
                          <a:spcPts val="0"/>
                        </a:spcBef>
                        <a:spcAft>
                          <a:spcPts val="0"/>
                        </a:spcAft>
                      </a:pPr>
                      <a:r>
                        <a:rPr lang="en-US" sz="2000">
                          <a:effectLst/>
                        </a:rPr>
                        <a:t>13</a:t>
                      </a:r>
                      <a:endParaRPr lang="en-US" sz="2000">
                        <a:effectLst/>
                        <a:latin typeface="Calibri"/>
                        <a:ea typeface="SimSun"/>
                        <a:cs typeface="Times New Roman"/>
                      </a:endParaRPr>
                    </a:p>
                  </a:txBody>
                  <a:tcPr marL="68580" marR="68580" marT="0" marB="0"/>
                </a:tc>
                <a:tc>
                  <a:txBody>
                    <a:bodyPr/>
                    <a:lstStyle/>
                    <a:p>
                      <a:pPr marL="0" marR="0" algn="ctr" rtl="0">
                        <a:lnSpc>
                          <a:spcPct val="115000"/>
                        </a:lnSpc>
                        <a:spcBef>
                          <a:spcPts val="300"/>
                        </a:spcBef>
                        <a:spcAft>
                          <a:spcPts val="300"/>
                        </a:spcAft>
                      </a:pPr>
                      <a:r>
                        <a:rPr lang="en-US" sz="2000" dirty="0">
                          <a:effectLst/>
                        </a:rPr>
                        <a:t>La plenitud de los </a:t>
                      </a:r>
                      <a:r>
                        <a:rPr lang="en-US" sz="2000" dirty="0" err="1">
                          <a:effectLst/>
                        </a:rPr>
                        <a:t>tiempos</a:t>
                      </a:r>
                      <a:r>
                        <a:rPr lang="en-US" sz="2000" dirty="0">
                          <a:effectLst/>
                        </a:rPr>
                        <a:t> </a:t>
                      </a:r>
                      <a:r>
                        <a:rPr lang="en-US" sz="2000" dirty="0" smtClean="0">
                          <a:effectLst/>
                        </a:rPr>
                        <a:t>– Un </a:t>
                      </a:r>
                      <a:r>
                        <a:rPr lang="en-US" sz="2000" dirty="0" err="1" smtClean="0">
                          <a:effectLst/>
                        </a:rPr>
                        <a:t>repaso</a:t>
                      </a:r>
                      <a:endParaRPr lang="en-US" sz="2000" dirty="0">
                        <a:effectLst/>
                        <a:latin typeface="Calibri"/>
                        <a:ea typeface="SimSun"/>
                        <a:cs typeface="Times New Roman"/>
                      </a:endParaRPr>
                    </a:p>
                  </a:txBody>
                  <a:tcPr marL="68580" marR="68580" marT="0" marB="0"/>
                </a:tc>
              </a:tr>
            </a:tbl>
          </a:graphicData>
        </a:graphic>
      </p:graphicFrame>
      <p:sp>
        <p:nvSpPr>
          <p:cNvPr id="6" name="Down Arrow 5"/>
          <p:cNvSpPr/>
          <p:nvPr/>
        </p:nvSpPr>
        <p:spPr>
          <a:xfrm>
            <a:off x="8077200" y="1295400"/>
            <a:ext cx="685800" cy="320040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7" name="TextBox 6"/>
          <p:cNvSpPr txBox="1"/>
          <p:nvPr/>
        </p:nvSpPr>
        <p:spPr>
          <a:xfrm>
            <a:off x="8253227" y="1524000"/>
            <a:ext cx="336952" cy="2031325"/>
          </a:xfrm>
          <a:prstGeom prst="rect">
            <a:avLst/>
          </a:prstGeom>
          <a:noFill/>
        </p:spPr>
        <p:txBody>
          <a:bodyPr wrap="none" rtlCol="0">
            <a:spAutoFit/>
          </a:bodyPr>
          <a:lstStyle/>
          <a:p>
            <a:pPr algn="l" rtl="0"/>
            <a:r>
              <a:rPr lang="en-US" b="1" dirty="0" smtClean="0"/>
              <a:t>D</a:t>
            </a:r>
          </a:p>
          <a:p>
            <a:pPr algn="l" rtl="0"/>
            <a:r>
              <a:rPr lang="en-US" b="1" dirty="0" smtClean="0"/>
              <a:t>A</a:t>
            </a:r>
          </a:p>
          <a:p>
            <a:pPr algn="l" rtl="0"/>
            <a:r>
              <a:rPr lang="en-US" b="1" dirty="0"/>
              <a:t>N</a:t>
            </a:r>
            <a:endParaRPr lang="en-US" b="1" dirty="0" smtClean="0"/>
          </a:p>
          <a:p>
            <a:pPr algn="l" rtl="0"/>
            <a:r>
              <a:rPr lang="en-US" b="1" dirty="0" smtClean="0"/>
              <a:t>I</a:t>
            </a:r>
          </a:p>
          <a:p>
            <a:pPr algn="l" rtl="0"/>
            <a:r>
              <a:rPr lang="en-US" b="1" dirty="0" smtClean="0"/>
              <a:t>E</a:t>
            </a:r>
          </a:p>
          <a:p>
            <a:pPr algn="l" rtl="0"/>
            <a:r>
              <a:rPr lang="en-US" b="1" dirty="0" smtClean="0"/>
              <a:t>L</a:t>
            </a:r>
          </a:p>
          <a:p>
            <a:pPr algn="l" rtl="0"/>
            <a:endParaRPr lang="en-US" b="1" dirty="0" smtClean="0"/>
          </a:p>
        </p:txBody>
      </p:sp>
    </p:spTree>
    <p:extLst>
      <p:ext uri="{BB962C8B-B14F-4D97-AF65-F5344CB8AC3E}">
        <p14:creationId xmlns:p14="http://schemas.microsoft.com/office/powerpoint/2010/main" val="197243200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105400"/>
            <a:ext cx="9144000" cy="1752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 name="Title 3"/>
          <p:cNvSpPr>
            <a:spLocks noGrp="1"/>
          </p:cNvSpPr>
          <p:nvPr>
            <p:ph type="title"/>
          </p:nvPr>
        </p:nvSpPr>
        <p:spPr/>
        <p:txBody>
          <a:bodyPr/>
          <a:lstStyle/>
          <a:p>
            <a:pPr algn="l" rtl="0"/>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817" y="86435"/>
            <a:ext cx="9144000" cy="636185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4037" y="5142100"/>
            <a:ext cx="762000" cy="449689"/>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58019" y="5123008"/>
            <a:ext cx="838200" cy="467539"/>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57123" y="5156811"/>
            <a:ext cx="762000" cy="466027"/>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29600" y="6214846"/>
            <a:ext cx="613624" cy="498656"/>
          </a:xfrm>
          <a:prstGeom prst="rect">
            <a:avLst/>
          </a:prstGeom>
        </p:spPr>
      </p:pic>
      <p:pic>
        <p:nvPicPr>
          <p:cNvPr id="1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34044" y="3046455"/>
            <a:ext cx="921026" cy="990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7331474" y="4135597"/>
            <a:ext cx="1097916" cy="484748"/>
          </a:xfrm>
          <a:prstGeom prst="rect">
            <a:avLst/>
          </a:prstGeom>
          <a:noFill/>
        </p:spPr>
        <p:txBody>
          <a:bodyPr wrap="square" rtlCol="0">
            <a:spAutoFit/>
          </a:bodyPr>
          <a:lstStyle/>
          <a:p>
            <a:r>
              <a:rPr lang="en-US" sz="850" b="1" dirty="0" smtClean="0">
                <a:latin typeface="Arial" panose="020B0604020202020204" pitchFamily="34" charset="0"/>
                <a:cs typeface="Arial" panose="020B0604020202020204" pitchFamily="34" charset="0"/>
              </a:rPr>
              <a:t>Alejandro </a:t>
            </a:r>
            <a:r>
              <a:rPr lang="en-US" sz="850" b="1" dirty="0" err="1" smtClean="0">
                <a:latin typeface="Arial" panose="020B0604020202020204" pitchFamily="34" charset="0"/>
                <a:cs typeface="Arial" panose="020B0604020202020204" pitchFamily="34" charset="0"/>
              </a:rPr>
              <a:t>Magno</a:t>
            </a:r>
            <a:r>
              <a:rPr lang="en-US" sz="850" b="1" dirty="0" smtClean="0">
                <a:latin typeface="Arial" panose="020B0604020202020204" pitchFamily="34" charset="0"/>
                <a:cs typeface="Arial" panose="020B0604020202020204" pitchFamily="34" charset="0"/>
              </a:rPr>
              <a:t> </a:t>
            </a:r>
            <a:r>
              <a:rPr lang="en-US" sz="850" b="1" dirty="0" err="1" smtClean="0">
                <a:latin typeface="Arial" panose="020B0604020202020204" pitchFamily="34" charset="0"/>
                <a:cs typeface="Arial" panose="020B0604020202020204" pitchFamily="34" charset="0"/>
              </a:rPr>
              <a:t>vence</a:t>
            </a:r>
            <a:r>
              <a:rPr lang="en-US" sz="850" b="1" dirty="0" smtClean="0">
                <a:latin typeface="Arial" panose="020B0604020202020204" pitchFamily="34" charset="0"/>
                <a:cs typeface="Arial" panose="020B0604020202020204" pitchFamily="34" charset="0"/>
              </a:rPr>
              <a:t> a Persia – 330 </a:t>
            </a:r>
            <a:r>
              <a:rPr lang="en-US" sz="850" b="1" dirty="0" err="1" smtClean="0">
                <a:latin typeface="Arial" panose="020B0604020202020204" pitchFamily="34" charset="0"/>
                <a:cs typeface="Arial" panose="020B0604020202020204" pitchFamily="34" charset="0"/>
              </a:rPr>
              <a:t>aC</a:t>
            </a:r>
            <a:endParaRPr lang="en-US" sz="850" b="1" dirty="0">
              <a:latin typeface="Arial" panose="020B0604020202020204" pitchFamily="34" charset="0"/>
              <a:cs typeface="Arial" panose="020B0604020202020204" pitchFamily="34" charset="0"/>
            </a:endParaRPr>
          </a:p>
        </p:txBody>
      </p:sp>
      <p:sp>
        <p:nvSpPr>
          <p:cNvPr id="13" name="TextBox 12"/>
          <p:cNvSpPr txBox="1"/>
          <p:nvPr/>
        </p:nvSpPr>
        <p:spPr>
          <a:xfrm>
            <a:off x="7495827" y="5662734"/>
            <a:ext cx="1178748" cy="484748"/>
          </a:xfrm>
          <a:prstGeom prst="rect">
            <a:avLst/>
          </a:prstGeom>
          <a:noFill/>
        </p:spPr>
        <p:txBody>
          <a:bodyPr wrap="square" rtlCol="0">
            <a:spAutoFit/>
          </a:bodyPr>
          <a:lstStyle/>
          <a:p>
            <a:r>
              <a:rPr lang="en-US" sz="850" b="1" dirty="0" smtClean="0">
                <a:latin typeface="Arial" panose="020B0604020202020204" pitchFamily="34" charset="0"/>
                <a:cs typeface="Arial" panose="020B0604020202020204" pitchFamily="34" charset="0"/>
              </a:rPr>
              <a:t>Romano </a:t>
            </a:r>
            <a:r>
              <a:rPr lang="en-US" sz="850" b="1" dirty="0" err="1" smtClean="0">
                <a:latin typeface="Arial" panose="020B0604020202020204" pitchFamily="34" charset="0"/>
                <a:cs typeface="Arial" panose="020B0604020202020204" pitchFamily="34" charset="0"/>
              </a:rPr>
              <a:t>Pompeyo</a:t>
            </a:r>
            <a:r>
              <a:rPr lang="en-US" sz="850" b="1" dirty="0" smtClean="0">
                <a:latin typeface="Arial" panose="020B0604020202020204" pitchFamily="34" charset="0"/>
                <a:cs typeface="Arial" panose="020B0604020202020204" pitchFamily="34" charset="0"/>
              </a:rPr>
              <a:t> </a:t>
            </a:r>
            <a:r>
              <a:rPr lang="en-US" sz="850" b="1" dirty="0" err="1" smtClean="0">
                <a:latin typeface="Arial" panose="020B0604020202020204" pitchFamily="34" charset="0"/>
                <a:cs typeface="Arial" panose="020B0604020202020204" pitchFamily="34" charset="0"/>
              </a:rPr>
              <a:t>captura</a:t>
            </a:r>
            <a:r>
              <a:rPr lang="en-US" sz="850" b="1" dirty="0" smtClean="0">
                <a:latin typeface="Arial" panose="020B0604020202020204" pitchFamily="34" charset="0"/>
                <a:cs typeface="Arial" panose="020B0604020202020204" pitchFamily="34" charset="0"/>
              </a:rPr>
              <a:t> </a:t>
            </a:r>
            <a:r>
              <a:rPr lang="en-US" sz="850" b="1" dirty="0" err="1" smtClean="0">
                <a:latin typeface="Arial" panose="020B0604020202020204" pitchFamily="34" charset="0"/>
                <a:cs typeface="Arial" panose="020B0604020202020204" pitchFamily="34" charset="0"/>
              </a:rPr>
              <a:t>Jerusalén</a:t>
            </a:r>
            <a:r>
              <a:rPr lang="en-US" sz="850" b="1" dirty="0" smtClean="0">
                <a:latin typeface="Arial" panose="020B0604020202020204" pitchFamily="34" charset="0"/>
                <a:cs typeface="Arial" panose="020B0604020202020204" pitchFamily="34" charset="0"/>
              </a:rPr>
              <a:t> </a:t>
            </a:r>
          </a:p>
          <a:p>
            <a:r>
              <a:rPr lang="en-US" sz="850" b="1" dirty="0" smtClean="0">
                <a:latin typeface="Arial" panose="020B0604020202020204" pitchFamily="34" charset="0"/>
                <a:cs typeface="Arial" panose="020B0604020202020204" pitchFamily="34" charset="0"/>
              </a:rPr>
              <a:t>– 63 </a:t>
            </a:r>
            <a:r>
              <a:rPr lang="en-US" sz="850" b="1" dirty="0" err="1" smtClean="0">
                <a:latin typeface="Arial" panose="020B0604020202020204" pitchFamily="34" charset="0"/>
                <a:cs typeface="Arial" panose="020B0604020202020204" pitchFamily="34" charset="0"/>
              </a:rPr>
              <a:t>aC</a:t>
            </a:r>
            <a:endParaRPr lang="en-US" sz="850" b="1" dirty="0">
              <a:latin typeface="Arial" panose="020B0604020202020204" pitchFamily="34" charset="0"/>
              <a:cs typeface="Arial" panose="020B0604020202020204" pitchFamily="34" charset="0"/>
            </a:endParaRPr>
          </a:p>
        </p:txBody>
      </p:sp>
      <p:sp>
        <p:nvSpPr>
          <p:cNvPr id="14" name="TextBox 13"/>
          <p:cNvSpPr txBox="1"/>
          <p:nvPr/>
        </p:nvSpPr>
        <p:spPr>
          <a:xfrm>
            <a:off x="6447184" y="5658395"/>
            <a:ext cx="848138" cy="484748"/>
          </a:xfrm>
          <a:prstGeom prst="rect">
            <a:avLst/>
          </a:prstGeom>
          <a:noFill/>
        </p:spPr>
        <p:txBody>
          <a:bodyPr wrap="square" rtlCol="0">
            <a:spAutoFit/>
          </a:bodyPr>
          <a:lstStyle/>
          <a:p>
            <a:r>
              <a:rPr lang="en-US" sz="850" b="1" dirty="0" smtClean="0">
                <a:latin typeface="Arial" panose="020B0604020202020204" pitchFamily="34" charset="0"/>
                <a:cs typeface="Arial" panose="020B0604020202020204" pitchFamily="34" charset="0"/>
              </a:rPr>
              <a:t>Vida de </a:t>
            </a:r>
            <a:r>
              <a:rPr lang="en-US" sz="850" b="1" dirty="0" err="1" smtClean="0">
                <a:latin typeface="Arial" panose="020B0604020202020204" pitchFamily="34" charset="0"/>
                <a:cs typeface="Arial" panose="020B0604020202020204" pitchFamily="34" charset="0"/>
              </a:rPr>
              <a:t>Jesús</a:t>
            </a:r>
            <a:endParaRPr lang="en-US" sz="850" b="1" dirty="0" smtClean="0">
              <a:latin typeface="Arial" panose="020B0604020202020204" pitchFamily="34" charset="0"/>
              <a:cs typeface="Arial" panose="020B0604020202020204" pitchFamily="34" charset="0"/>
            </a:endParaRPr>
          </a:p>
          <a:p>
            <a:r>
              <a:rPr lang="en-US" sz="850" b="1" dirty="0" smtClean="0">
                <a:latin typeface="Arial" panose="020B0604020202020204" pitchFamily="34" charset="0"/>
                <a:cs typeface="Arial" panose="020B0604020202020204" pitchFamily="34" charset="0"/>
              </a:rPr>
              <a:t>4 </a:t>
            </a:r>
            <a:r>
              <a:rPr lang="en-US" sz="850" b="1" dirty="0" err="1" smtClean="0">
                <a:latin typeface="Arial" panose="020B0604020202020204" pitchFamily="34" charset="0"/>
                <a:cs typeface="Arial" panose="020B0604020202020204" pitchFamily="34" charset="0"/>
              </a:rPr>
              <a:t>aC</a:t>
            </a:r>
            <a:r>
              <a:rPr lang="en-US" sz="850" b="1" dirty="0" smtClean="0">
                <a:latin typeface="Arial" panose="020B0604020202020204" pitchFamily="34" charset="0"/>
                <a:cs typeface="Arial" panose="020B0604020202020204" pitchFamily="34" charset="0"/>
              </a:rPr>
              <a:t>– 30 </a:t>
            </a:r>
            <a:r>
              <a:rPr lang="en-US" sz="850" b="1" dirty="0" err="1" smtClean="0">
                <a:latin typeface="Arial" panose="020B0604020202020204" pitchFamily="34" charset="0"/>
                <a:cs typeface="Arial" panose="020B0604020202020204" pitchFamily="34" charset="0"/>
              </a:rPr>
              <a:t>dC</a:t>
            </a:r>
            <a:endParaRPr lang="en-US" sz="850" b="1" dirty="0">
              <a:latin typeface="Arial" panose="020B0604020202020204" pitchFamily="34" charset="0"/>
              <a:cs typeface="Arial" panose="020B0604020202020204" pitchFamily="34" charset="0"/>
            </a:endParaRPr>
          </a:p>
        </p:txBody>
      </p:sp>
      <p:sp>
        <p:nvSpPr>
          <p:cNvPr id="15" name="TextBox 14"/>
          <p:cNvSpPr txBox="1"/>
          <p:nvPr/>
        </p:nvSpPr>
        <p:spPr>
          <a:xfrm>
            <a:off x="5627206" y="5721420"/>
            <a:ext cx="848138" cy="484748"/>
          </a:xfrm>
          <a:prstGeom prst="rect">
            <a:avLst/>
          </a:prstGeom>
          <a:noFill/>
        </p:spPr>
        <p:txBody>
          <a:bodyPr wrap="square" rtlCol="0">
            <a:spAutoFit/>
          </a:bodyPr>
          <a:lstStyle/>
          <a:p>
            <a:r>
              <a:rPr lang="en-US" sz="850" b="1" dirty="0" err="1" smtClean="0">
                <a:latin typeface="Arial" panose="020B0604020202020204" pitchFamily="34" charset="0"/>
                <a:cs typeface="Arial" panose="020B0604020202020204" pitchFamily="34" charset="0"/>
              </a:rPr>
              <a:t>Viajes</a:t>
            </a:r>
            <a:r>
              <a:rPr lang="en-US" sz="850" b="1" dirty="0" smtClean="0">
                <a:latin typeface="Arial" panose="020B0604020202020204" pitchFamily="34" charset="0"/>
                <a:cs typeface="Arial" panose="020B0604020202020204" pitchFamily="34" charset="0"/>
              </a:rPr>
              <a:t> de Pablo</a:t>
            </a:r>
          </a:p>
          <a:p>
            <a:r>
              <a:rPr lang="en-US" sz="850" b="1" dirty="0" smtClean="0">
                <a:latin typeface="Arial" panose="020B0604020202020204" pitchFamily="34" charset="0"/>
                <a:cs typeface="Arial" panose="020B0604020202020204" pitchFamily="34" charset="0"/>
              </a:rPr>
              <a:t>35 – 66 </a:t>
            </a:r>
            <a:r>
              <a:rPr lang="en-US" sz="850" b="1" dirty="0" err="1" smtClean="0">
                <a:latin typeface="Arial" panose="020B0604020202020204" pitchFamily="34" charset="0"/>
                <a:cs typeface="Arial" panose="020B0604020202020204" pitchFamily="34" charset="0"/>
              </a:rPr>
              <a:t>dC</a:t>
            </a:r>
            <a:endParaRPr lang="en-US" sz="850" b="1" dirty="0">
              <a:latin typeface="Arial" panose="020B0604020202020204" pitchFamily="34" charset="0"/>
              <a:cs typeface="Arial" panose="020B0604020202020204" pitchFamily="34" charset="0"/>
            </a:endParaRPr>
          </a:p>
        </p:txBody>
      </p:sp>
      <p:sp>
        <p:nvSpPr>
          <p:cNvPr id="16" name="TextBox 15"/>
          <p:cNvSpPr txBox="1"/>
          <p:nvPr/>
        </p:nvSpPr>
        <p:spPr>
          <a:xfrm>
            <a:off x="4784037" y="5713690"/>
            <a:ext cx="843169" cy="484748"/>
          </a:xfrm>
          <a:prstGeom prst="rect">
            <a:avLst/>
          </a:prstGeom>
          <a:noFill/>
        </p:spPr>
        <p:txBody>
          <a:bodyPr wrap="square" rtlCol="0">
            <a:spAutoFit/>
          </a:bodyPr>
          <a:lstStyle/>
          <a:p>
            <a:pPr algn="ctr"/>
            <a:r>
              <a:rPr lang="en-US" sz="850" b="1" dirty="0" err="1" smtClean="0">
                <a:latin typeface="Arial" panose="020B0604020202020204" pitchFamily="34" charset="0"/>
                <a:cs typeface="Arial" panose="020B0604020202020204" pitchFamily="34" charset="0"/>
              </a:rPr>
              <a:t>Jerusalén</a:t>
            </a:r>
            <a:r>
              <a:rPr lang="en-US" sz="850" b="1" dirty="0" smtClean="0">
                <a:latin typeface="Arial" panose="020B0604020202020204" pitchFamily="34" charset="0"/>
                <a:cs typeface="Arial" panose="020B0604020202020204" pitchFamily="34" charset="0"/>
              </a:rPr>
              <a:t> </a:t>
            </a:r>
            <a:r>
              <a:rPr lang="en-US" sz="850" b="1" dirty="0" err="1" smtClean="0">
                <a:latin typeface="Arial" panose="020B0604020202020204" pitchFamily="34" charset="0"/>
                <a:cs typeface="Arial" panose="020B0604020202020204" pitchFamily="34" charset="0"/>
              </a:rPr>
              <a:t>destruida</a:t>
            </a:r>
            <a:endParaRPr lang="en-US" sz="850" b="1" dirty="0" smtClean="0">
              <a:latin typeface="Arial" panose="020B0604020202020204" pitchFamily="34" charset="0"/>
              <a:cs typeface="Arial" panose="020B0604020202020204" pitchFamily="34" charset="0"/>
            </a:endParaRPr>
          </a:p>
          <a:p>
            <a:pPr algn="ctr"/>
            <a:r>
              <a:rPr lang="en-US" sz="850" b="1" dirty="0" smtClean="0">
                <a:latin typeface="Arial" panose="020B0604020202020204" pitchFamily="34" charset="0"/>
                <a:cs typeface="Arial" panose="020B0604020202020204" pitchFamily="34" charset="0"/>
              </a:rPr>
              <a:t>70 </a:t>
            </a:r>
            <a:r>
              <a:rPr lang="en-US" sz="850" b="1" dirty="0" err="1" smtClean="0">
                <a:latin typeface="Arial" panose="020B0604020202020204" pitchFamily="34" charset="0"/>
                <a:cs typeface="Arial" panose="020B0604020202020204" pitchFamily="34" charset="0"/>
              </a:rPr>
              <a:t>dC</a:t>
            </a:r>
            <a:endParaRPr lang="en-US" sz="850" b="1" dirty="0">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32299" y="5659646"/>
            <a:ext cx="951738" cy="592836"/>
          </a:xfrm>
          <a:prstGeom prst="rect">
            <a:avLst/>
          </a:prstGeom>
        </p:spPr>
      </p:pic>
      <p:sp>
        <p:nvSpPr>
          <p:cNvPr id="18" name="TextBox 17"/>
          <p:cNvSpPr txBox="1"/>
          <p:nvPr/>
        </p:nvSpPr>
        <p:spPr>
          <a:xfrm>
            <a:off x="3460030" y="5356778"/>
            <a:ext cx="848138" cy="484748"/>
          </a:xfrm>
          <a:prstGeom prst="rect">
            <a:avLst/>
          </a:prstGeom>
          <a:noFill/>
        </p:spPr>
        <p:txBody>
          <a:bodyPr wrap="square" rtlCol="0">
            <a:spAutoFit/>
          </a:bodyPr>
          <a:lstStyle/>
          <a:p>
            <a:r>
              <a:rPr lang="en-US" sz="850" b="1" dirty="0" smtClean="0">
                <a:latin typeface="Arial" panose="020B0604020202020204" pitchFamily="34" charset="0"/>
                <a:cs typeface="Arial" panose="020B0604020202020204" pitchFamily="34" charset="0"/>
              </a:rPr>
              <a:t>Juan escribe </a:t>
            </a:r>
            <a:r>
              <a:rPr lang="en-US" sz="850" b="1" dirty="0" err="1" smtClean="0">
                <a:latin typeface="Arial" panose="020B0604020202020204" pitchFamily="34" charset="0"/>
                <a:cs typeface="Arial" panose="020B0604020202020204" pitchFamily="34" charset="0"/>
              </a:rPr>
              <a:t>Apocalipsis</a:t>
            </a:r>
            <a:endParaRPr lang="en-US" sz="850" b="1" dirty="0" smtClean="0">
              <a:latin typeface="Arial" panose="020B0604020202020204" pitchFamily="34" charset="0"/>
              <a:cs typeface="Arial" panose="020B0604020202020204" pitchFamily="34" charset="0"/>
            </a:endParaRPr>
          </a:p>
          <a:p>
            <a:r>
              <a:rPr lang="en-US" sz="850" b="1" dirty="0" smtClean="0">
                <a:latin typeface="Arial" panose="020B0604020202020204" pitchFamily="34" charset="0"/>
                <a:cs typeface="Arial" panose="020B0604020202020204" pitchFamily="34" charset="0"/>
              </a:rPr>
              <a:t>90 </a:t>
            </a:r>
            <a:r>
              <a:rPr lang="en-US" sz="850" b="1" dirty="0" err="1" smtClean="0">
                <a:latin typeface="Arial" panose="020B0604020202020204" pitchFamily="34" charset="0"/>
                <a:cs typeface="Arial" panose="020B0604020202020204" pitchFamily="34" charset="0"/>
              </a:rPr>
              <a:t>dC</a:t>
            </a:r>
            <a:endParaRPr lang="en-US" sz="850" b="1" dirty="0">
              <a:latin typeface="Arial" panose="020B0604020202020204" pitchFamily="34" charset="0"/>
              <a:cs typeface="Arial" panose="020B0604020202020204" pitchFamily="34" charset="0"/>
            </a:endParaRPr>
          </a:p>
        </p:txBody>
      </p:sp>
      <p:sp>
        <p:nvSpPr>
          <p:cNvPr id="19" name="TextBox 18"/>
          <p:cNvSpPr txBox="1"/>
          <p:nvPr/>
        </p:nvSpPr>
        <p:spPr>
          <a:xfrm>
            <a:off x="7987454" y="5292736"/>
            <a:ext cx="1097916" cy="353943"/>
          </a:xfrm>
          <a:prstGeom prst="rect">
            <a:avLst/>
          </a:prstGeom>
          <a:noFill/>
        </p:spPr>
        <p:txBody>
          <a:bodyPr wrap="square" rtlCol="0">
            <a:spAutoFit/>
          </a:bodyPr>
          <a:lstStyle/>
          <a:p>
            <a:r>
              <a:rPr lang="en-US" sz="850" b="1" dirty="0" err="1" smtClean="0">
                <a:latin typeface="Arial" panose="020B0604020202020204" pitchFamily="34" charset="0"/>
                <a:cs typeface="Arial" panose="020B0604020202020204" pitchFamily="34" charset="0"/>
              </a:rPr>
              <a:t>Hasmoneo</a:t>
            </a:r>
            <a:endParaRPr lang="en-US" sz="850" b="1" dirty="0" smtClean="0">
              <a:latin typeface="Arial" panose="020B0604020202020204" pitchFamily="34" charset="0"/>
              <a:cs typeface="Arial" panose="020B0604020202020204" pitchFamily="34" charset="0"/>
            </a:endParaRPr>
          </a:p>
          <a:p>
            <a:r>
              <a:rPr lang="en-US" sz="850" b="1" dirty="0" smtClean="0">
                <a:latin typeface="Arial" panose="020B0604020202020204" pitchFamily="34" charset="0"/>
                <a:cs typeface="Arial" panose="020B0604020202020204" pitchFamily="34" charset="0"/>
              </a:rPr>
              <a:t>166–63 </a:t>
            </a:r>
            <a:r>
              <a:rPr lang="en-US" sz="850" b="1" dirty="0" err="1" smtClean="0">
                <a:latin typeface="Arial" panose="020B0604020202020204" pitchFamily="34" charset="0"/>
                <a:cs typeface="Arial" panose="020B0604020202020204" pitchFamily="34" charset="0"/>
              </a:rPr>
              <a:t>aC</a:t>
            </a:r>
            <a:endParaRPr lang="en-US" sz="850" b="1" dirty="0">
              <a:latin typeface="Arial" panose="020B0604020202020204" pitchFamily="34" charset="0"/>
              <a:cs typeface="Arial" panose="020B0604020202020204" pitchFamily="34" charset="0"/>
            </a:endParaRPr>
          </a:p>
        </p:txBody>
      </p:sp>
      <p:sp>
        <p:nvSpPr>
          <p:cNvPr id="20" name="TextBox 19"/>
          <p:cNvSpPr txBox="1"/>
          <p:nvPr/>
        </p:nvSpPr>
        <p:spPr>
          <a:xfrm>
            <a:off x="7987454" y="4620345"/>
            <a:ext cx="1186363" cy="353943"/>
          </a:xfrm>
          <a:prstGeom prst="rect">
            <a:avLst/>
          </a:prstGeom>
          <a:noFill/>
        </p:spPr>
        <p:txBody>
          <a:bodyPr wrap="square" rtlCol="0">
            <a:spAutoFit/>
          </a:bodyPr>
          <a:lstStyle/>
          <a:p>
            <a:r>
              <a:rPr lang="en-US" sz="850" b="1" dirty="0" err="1" smtClean="0">
                <a:latin typeface="Arial" panose="020B0604020202020204" pitchFamily="34" charset="0"/>
                <a:cs typeface="Arial" panose="020B0604020202020204" pitchFamily="34" charset="0"/>
              </a:rPr>
              <a:t>Ptolomeos</a:t>
            </a:r>
            <a:r>
              <a:rPr lang="en-US" sz="850" b="1" dirty="0" smtClean="0">
                <a:latin typeface="Arial" panose="020B0604020202020204" pitchFamily="34" charset="0"/>
                <a:cs typeface="Arial" panose="020B0604020202020204" pitchFamily="34" charset="0"/>
              </a:rPr>
              <a:t> - </a:t>
            </a:r>
            <a:r>
              <a:rPr lang="en-US" sz="850" b="1" dirty="0" err="1" smtClean="0">
                <a:latin typeface="Arial" panose="020B0604020202020204" pitchFamily="34" charset="0"/>
                <a:cs typeface="Arial" panose="020B0604020202020204" pitchFamily="34" charset="0"/>
              </a:rPr>
              <a:t>Egipto</a:t>
            </a:r>
            <a:endParaRPr lang="en-US" sz="850" b="1" dirty="0" smtClean="0">
              <a:latin typeface="Arial" panose="020B0604020202020204" pitchFamily="34" charset="0"/>
              <a:cs typeface="Arial" panose="020B0604020202020204" pitchFamily="34" charset="0"/>
            </a:endParaRPr>
          </a:p>
          <a:p>
            <a:r>
              <a:rPr lang="en-US" sz="850" b="1" dirty="0" smtClean="0">
                <a:latin typeface="Arial" panose="020B0604020202020204" pitchFamily="34" charset="0"/>
                <a:cs typeface="Arial" panose="020B0604020202020204" pitchFamily="34" charset="0"/>
              </a:rPr>
              <a:t>320–198 </a:t>
            </a:r>
            <a:r>
              <a:rPr lang="en-US" sz="850" b="1" dirty="0" err="1" smtClean="0">
                <a:latin typeface="Arial" panose="020B0604020202020204" pitchFamily="34" charset="0"/>
                <a:cs typeface="Arial" panose="020B0604020202020204" pitchFamily="34" charset="0"/>
              </a:rPr>
              <a:t>aC</a:t>
            </a:r>
            <a:endParaRPr lang="en-US" sz="850" b="1" dirty="0">
              <a:latin typeface="Arial" panose="020B0604020202020204" pitchFamily="34" charset="0"/>
              <a:cs typeface="Arial" panose="020B0604020202020204" pitchFamily="34" charset="0"/>
            </a:endParaRPr>
          </a:p>
        </p:txBody>
      </p:sp>
      <p:sp>
        <p:nvSpPr>
          <p:cNvPr id="21" name="TextBox 20"/>
          <p:cNvSpPr txBox="1"/>
          <p:nvPr/>
        </p:nvSpPr>
        <p:spPr>
          <a:xfrm>
            <a:off x="7987454" y="4965129"/>
            <a:ext cx="1097916" cy="353943"/>
          </a:xfrm>
          <a:prstGeom prst="rect">
            <a:avLst/>
          </a:prstGeom>
          <a:noFill/>
        </p:spPr>
        <p:txBody>
          <a:bodyPr wrap="square" rtlCol="0">
            <a:spAutoFit/>
          </a:bodyPr>
          <a:lstStyle/>
          <a:p>
            <a:r>
              <a:rPr lang="en-US" sz="850" b="1" dirty="0" err="1" smtClean="0">
                <a:latin typeface="Arial" panose="020B0604020202020204" pitchFamily="34" charset="0"/>
                <a:cs typeface="Arial" panose="020B0604020202020204" pitchFamily="34" charset="0"/>
              </a:rPr>
              <a:t>Seleucos</a:t>
            </a:r>
            <a:r>
              <a:rPr lang="en-US" sz="850" b="1" dirty="0">
                <a:latin typeface="Arial" panose="020B0604020202020204" pitchFamily="34" charset="0"/>
                <a:cs typeface="Arial" panose="020B0604020202020204" pitchFamily="34" charset="0"/>
              </a:rPr>
              <a:t> </a:t>
            </a:r>
            <a:r>
              <a:rPr lang="en-US" sz="850" b="1" dirty="0" smtClean="0">
                <a:latin typeface="Arial" panose="020B0604020202020204" pitchFamily="34" charset="0"/>
                <a:cs typeface="Arial" panose="020B0604020202020204" pitchFamily="34" charset="0"/>
              </a:rPr>
              <a:t>- </a:t>
            </a:r>
            <a:r>
              <a:rPr lang="en-US" sz="850" b="1" dirty="0" err="1" smtClean="0">
                <a:latin typeface="Arial" panose="020B0604020202020204" pitchFamily="34" charset="0"/>
                <a:cs typeface="Arial" panose="020B0604020202020204" pitchFamily="34" charset="0"/>
              </a:rPr>
              <a:t>Siria</a:t>
            </a:r>
            <a:endParaRPr lang="en-US" sz="850" b="1" dirty="0" smtClean="0">
              <a:latin typeface="Arial" panose="020B0604020202020204" pitchFamily="34" charset="0"/>
              <a:cs typeface="Arial" panose="020B0604020202020204" pitchFamily="34" charset="0"/>
            </a:endParaRPr>
          </a:p>
          <a:p>
            <a:r>
              <a:rPr lang="en-US" sz="850" b="1" dirty="0" smtClean="0">
                <a:latin typeface="Arial" panose="020B0604020202020204" pitchFamily="34" charset="0"/>
                <a:cs typeface="Arial" panose="020B0604020202020204" pitchFamily="34" charset="0"/>
              </a:rPr>
              <a:t>198–167 </a:t>
            </a:r>
            <a:r>
              <a:rPr lang="en-US" sz="850" b="1" dirty="0" err="1" smtClean="0">
                <a:latin typeface="Arial" panose="020B0604020202020204" pitchFamily="34" charset="0"/>
                <a:cs typeface="Arial" panose="020B0604020202020204" pitchFamily="34" charset="0"/>
              </a:rPr>
              <a:t>aC</a:t>
            </a:r>
            <a:endParaRPr lang="en-US" sz="850" b="1" dirty="0">
              <a:latin typeface="Arial" panose="020B0604020202020204" pitchFamily="34" charset="0"/>
              <a:cs typeface="Arial" panose="020B0604020202020204" pitchFamily="34" charset="0"/>
            </a:endParaRPr>
          </a:p>
        </p:txBody>
      </p:sp>
      <p:sp>
        <p:nvSpPr>
          <p:cNvPr id="22" name="TextBox 21"/>
          <p:cNvSpPr txBox="1"/>
          <p:nvPr/>
        </p:nvSpPr>
        <p:spPr>
          <a:xfrm>
            <a:off x="7195876" y="2062788"/>
            <a:ext cx="204565" cy="3139321"/>
          </a:xfrm>
          <a:prstGeom prst="rect">
            <a:avLst/>
          </a:prstGeom>
          <a:solidFill>
            <a:srgbClr val="FFFFCC"/>
          </a:solidFill>
          <a:ln>
            <a:solidFill>
              <a:schemeClr val="accent1"/>
            </a:solidFill>
          </a:ln>
        </p:spPr>
        <p:txBody>
          <a:bodyPr wrap="square" rtlCol="0">
            <a:spAutoFit/>
          </a:bodyPr>
          <a:lstStyle>
            <a:defPPr>
              <a:defRPr lang="en-US"/>
            </a:defPPr>
            <a:lvl1pPr algn="ctr">
              <a:defRPr>
                <a:latin typeface="Aegyptus" panose="020405020508060A0203" pitchFamily="18" charset="0"/>
                <a:ea typeface="Aegyptus" panose="020405020508060A0203" pitchFamily="18" charset="0"/>
              </a:defRPr>
            </a:lvl1pPr>
          </a:lstStyle>
          <a:p>
            <a:r>
              <a:rPr lang="en-US" dirty="0" err="1" smtClean="0"/>
              <a:t>Helenístico</a:t>
            </a:r>
            <a:endParaRPr lang="en-US" dirty="0"/>
          </a:p>
        </p:txBody>
      </p:sp>
      <p:sp>
        <p:nvSpPr>
          <p:cNvPr id="23" name="Rectangle 22"/>
          <p:cNvSpPr/>
          <p:nvPr/>
        </p:nvSpPr>
        <p:spPr>
          <a:xfrm>
            <a:off x="7400441" y="2677123"/>
            <a:ext cx="1150892" cy="369332"/>
          </a:xfrm>
          <a:prstGeom prst="rect">
            <a:avLst/>
          </a:prstGeom>
          <a:solidFill>
            <a:srgbClr val="FFFFCC"/>
          </a:solidFill>
          <a:ln>
            <a:solidFill>
              <a:schemeClr val="accent1"/>
            </a:solidFill>
          </a:ln>
        </p:spPr>
        <p:txBody>
          <a:bodyPr wrap="square" rtlCol="0">
            <a:spAutoFit/>
          </a:bodyPr>
          <a:lstStyle/>
          <a:p>
            <a:pPr algn="ctr"/>
            <a:r>
              <a:rPr lang="en-US" dirty="0" smtClean="0">
                <a:latin typeface="Aegyptus" panose="020405020508060A0203" pitchFamily="18" charset="0"/>
                <a:ea typeface="Aegyptus" panose="020405020508060A0203" pitchFamily="18" charset="0"/>
              </a:rPr>
              <a:t>331-164 </a:t>
            </a:r>
            <a:r>
              <a:rPr lang="en-US" dirty="0" err="1">
                <a:latin typeface="Aegyptus" panose="020405020508060A0203" pitchFamily="18" charset="0"/>
                <a:ea typeface="Aegyptus" panose="020405020508060A0203" pitchFamily="18" charset="0"/>
              </a:rPr>
              <a:t>a</a:t>
            </a:r>
            <a:r>
              <a:rPr lang="en-US" dirty="0" err="1" smtClean="0">
                <a:latin typeface="Aegyptus" panose="020405020508060A0203" pitchFamily="18" charset="0"/>
                <a:ea typeface="Aegyptus" panose="020405020508060A0203" pitchFamily="18" charset="0"/>
              </a:rPr>
              <a:t>C</a:t>
            </a:r>
            <a:endParaRPr lang="en-US" dirty="0">
              <a:latin typeface="Aegyptus" panose="020405020508060A0203" pitchFamily="18" charset="0"/>
              <a:ea typeface="Aegyptus" panose="020405020508060A0203" pitchFamily="18" charset="0"/>
            </a:endParaRPr>
          </a:p>
        </p:txBody>
      </p:sp>
      <p:sp>
        <p:nvSpPr>
          <p:cNvPr id="24" name="TextBox 23"/>
          <p:cNvSpPr txBox="1"/>
          <p:nvPr/>
        </p:nvSpPr>
        <p:spPr>
          <a:xfrm>
            <a:off x="3299684" y="6329570"/>
            <a:ext cx="4655043" cy="369332"/>
          </a:xfrm>
          <a:prstGeom prst="rect">
            <a:avLst/>
          </a:prstGeom>
          <a:solidFill>
            <a:srgbClr val="FF5050">
              <a:alpha val="65000"/>
            </a:srgbClr>
          </a:solidFill>
          <a:ln>
            <a:solidFill>
              <a:schemeClr val="accent1"/>
            </a:solidFill>
          </a:ln>
        </p:spPr>
        <p:txBody>
          <a:bodyPr wrap="square" rtlCol="0">
            <a:spAutoFit/>
          </a:bodyPr>
          <a:lstStyle/>
          <a:p>
            <a:pPr algn="ctr"/>
            <a:r>
              <a:rPr lang="en-US" dirty="0" err="1" smtClean="0">
                <a:latin typeface="Aegyptus" panose="020405020508060A0203" pitchFamily="18" charset="0"/>
                <a:ea typeface="Aegyptus" panose="020405020508060A0203" pitchFamily="18" charset="0"/>
              </a:rPr>
              <a:t>Periodo</a:t>
            </a:r>
            <a:r>
              <a:rPr lang="en-US" dirty="0" smtClean="0">
                <a:latin typeface="Aegyptus" panose="020405020508060A0203" pitchFamily="18" charset="0"/>
                <a:ea typeface="Aegyptus" panose="020405020508060A0203" pitchFamily="18" charset="0"/>
              </a:rPr>
              <a:t> </a:t>
            </a:r>
            <a:r>
              <a:rPr lang="en-US" dirty="0" err="1" smtClean="0">
                <a:latin typeface="Aegyptus" panose="020405020508060A0203" pitchFamily="18" charset="0"/>
                <a:ea typeface="Aegyptus" panose="020405020508060A0203" pitchFamily="18" charset="0"/>
              </a:rPr>
              <a:t>romano</a:t>
            </a:r>
            <a:r>
              <a:rPr lang="en-US" dirty="0" smtClean="0">
                <a:latin typeface="Aegyptus" panose="020405020508060A0203" pitchFamily="18" charset="0"/>
                <a:ea typeface="Aegyptus" panose="020405020508060A0203" pitchFamily="18" charset="0"/>
              </a:rPr>
              <a:t> 63 </a:t>
            </a:r>
            <a:r>
              <a:rPr lang="en-US" dirty="0" err="1" smtClean="0">
                <a:latin typeface="Aegyptus" panose="020405020508060A0203" pitchFamily="18" charset="0"/>
                <a:ea typeface="Aegyptus" panose="020405020508060A0203" pitchFamily="18" charset="0"/>
              </a:rPr>
              <a:t>aC</a:t>
            </a:r>
            <a:r>
              <a:rPr lang="en-US" dirty="0" smtClean="0">
                <a:latin typeface="Aegyptus" panose="020405020508060A0203" pitchFamily="18" charset="0"/>
                <a:ea typeface="Aegyptus" panose="020405020508060A0203" pitchFamily="18" charset="0"/>
              </a:rPr>
              <a:t> a 70 </a:t>
            </a:r>
            <a:r>
              <a:rPr lang="en-US" dirty="0" err="1" smtClean="0">
                <a:latin typeface="Aegyptus" panose="020405020508060A0203" pitchFamily="18" charset="0"/>
                <a:ea typeface="Aegyptus" panose="020405020508060A0203" pitchFamily="18" charset="0"/>
              </a:rPr>
              <a:t>dC</a:t>
            </a:r>
            <a:r>
              <a:rPr lang="en-US" dirty="0" smtClean="0">
                <a:latin typeface="Aegyptus" panose="020405020508060A0203" pitchFamily="18" charset="0"/>
                <a:ea typeface="Aegyptus" panose="020405020508060A0203" pitchFamily="18" charset="0"/>
              </a:rPr>
              <a:t>++</a:t>
            </a:r>
            <a:endParaRPr lang="en-US" dirty="0">
              <a:latin typeface="Aegyptus" panose="020405020508060A0203" pitchFamily="18" charset="0"/>
              <a:ea typeface="Aegyptus" panose="020405020508060A0203" pitchFamily="18" charset="0"/>
            </a:endParaRPr>
          </a:p>
        </p:txBody>
      </p:sp>
      <p:sp>
        <p:nvSpPr>
          <p:cNvPr id="25" name="Rectangle 24"/>
          <p:cNvSpPr/>
          <p:nvPr/>
        </p:nvSpPr>
        <p:spPr>
          <a:xfrm>
            <a:off x="7193737" y="5191951"/>
            <a:ext cx="865629" cy="430887"/>
          </a:xfrm>
          <a:prstGeom prst="rect">
            <a:avLst/>
          </a:prstGeom>
          <a:solidFill>
            <a:srgbClr val="00B0F0">
              <a:alpha val="44000"/>
            </a:srgbClr>
          </a:solidFill>
          <a:ln>
            <a:solidFill>
              <a:schemeClr val="accent1"/>
            </a:solidFill>
          </a:ln>
        </p:spPr>
        <p:txBody>
          <a:bodyPr wrap="square" lIns="0" tIns="0" rIns="0" bIns="0" rtlCol="0">
            <a:spAutoFit/>
          </a:bodyPr>
          <a:lstStyle/>
          <a:p>
            <a:pPr algn="ctr"/>
            <a:r>
              <a:rPr lang="en-US" sz="1400" dirty="0" err="1" smtClean="0">
                <a:latin typeface="Aegyptus" panose="020405020508060A0203" pitchFamily="18" charset="0"/>
                <a:ea typeface="Aegyptus" panose="020405020508060A0203" pitchFamily="18" charset="0"/>
              </a:rPr>
              <a:t>Hasmoneo</a:t>
            </a:r>
            <a:r>
              <a:rPr lang="en-US" sz="1400" dirty="0" smtClean="0">
                <a:latin typeface="Aegyptus" panose="020405020508060A0203" pitchFamily="18" charset="0"/>
                <a:ea typeface="Aegyptus" panose="020405020508060A0203" pitchFamily="18" charset="0"/>
              </a:rPr>
              <a:t> 164-63 BC</a:t>
            </a:r>
            <a:endParaRPr lang="en-US" sz="1400" dirty="0">
              <a:latin typeface="Aegyptus" panose="020405020508060A0203" pitchFamily="18" charset="0"/>
              <a:ea typeface="Aegyptus" panose="020405020508060A0203" pitchFamily="18" charset="0"/>
            </a:endParaRPr>
          </a:p>
        </p:txBody>
      </p:sp>
      <p:sp>
        <p:nvSpPr>
          <p:cNvPr id="26" name="TextBox 25"/>
          <p:cNvSpPr txBox="1"/>
          <p:nvPr/>
        </p:nvSpPr>
        <p:spPr>
          <a:xfrm>
            <a:off x="1826683" y="713317"/>
            <a:ext cx="1380068" cy="230832"/>
          </a:xfrm>
          <a:prstGeom prst="rect">
            <a:avLst/>
          </a:prstGeom>
          <a:solidFill>
            <a:schemeClr val="bg1"/>
          </a:solidFill>
        </p:spPr>
        <p:txBody>
          <a:bodyPr wrap="square" rtlCol="0">
            <a:spAutoFit/>
          </a:bodyPr>
          <a:lstStyle/>
          <a:p>
            <a:r>
              <a:rPr lang="es-ES" sz="900" b="1" dirty="0" smtClean="0">
                <a:latin typeface="Arial Narrow" panose="020B0606020202030204" pitchFamily="34" charset="0"/>
                <a:cs typeface="Arial" panose="020B0604020202020204" pitchFamily="34" charset="0"/>
              </a:rPr>
              <a:t>Viviendo en tiendas</a:t>
            </a:r>
            <a:endParaRPr lang="en-US" sz="900" b="1" dirty="0">
              <a:latin typeface="Arial Narrow" panose="020B0606020202030204" pitchFamily="34" charset="0"/>
              <a:cs typeface="Arial" panose="020B0604020202020204" pitchFamily="34" charset="0"/>
            </a:endParaRPr>
          </a:p>
        </p:txBody>
      </p:sp>
      <p:sp>
        <p:nvSpPr>
          <p:cNvPr id="27" name="TextBox 26"/>
          <p:cNvSpPr txBox="1"/>
          <p:nvPr/>
        </p:nvSpPr>
        <p:spPr>
          <a:xfrm>
            <a:off x="2809613" y="2256846"/>
            <a:ext cx="1380068" cy="230832"/>
          </a:xfrm>
          <a:prstGeom prst="rect">
            <a:avLst/>
          </a:prstGeom>
          <a:solidFill>
            <a:schemeClr val="bg1"/>
          </a:solidFill>
        </p:spPr>
        <p:txBody>
          <a:bodyPr wrap="square" rtlCol="0">
            <a:spAutoFit/>
          </a:bodyPr>
          <a:lstStyle/>
          <a:p>
            <a:pPr algn="ctr"/>
            <a:r>
              <a:rPr lang="es-ES" sz="900" b="1" dirty="0" smtClean="0">
                <a:latin typeface="Arial Narrow" panose="020B0606020202030204" pitchFamily="34" charset="0"/>
                <a:cs typeface="Arial" panose="020B0604020202020204" pitchFamily="34" charset="0"/>
              </a:rPr>
              <a:t>Profetas y reyes</a:t>
            </a:r>
            <a:endParaRPr lang="en-US" sz="900" b="1" dirty="0">
              <a:latin typeface="Arial Narrow" panose="020B0606020202030204" pitchFamily="34" charset="0"/>
              <a:cs typeface="Arial" panose="020B0604020202020204" pitchFamily="34" charset="0"/>
            </a:endParaRPr>
          </a:p>
        </p:txBody>
      </p:sp>
      <p:sp>
        <p:nvSpPr>
          <p:cNvPr id="28" name="TextBox 27"/>
          <p:cNvSpPr txBox="1"/>
          <p:nvPr/>
        </p:nvSpPr>
        <p:spPr>
          <a:xfrm>
            <a:off x="1158613" y="4877142"/>
            <a:ext cx="1237453" cy="369332"/>
          </a:xfrm>
          <a:prstGeom prst="rect">
            <a:avLst/>
          </a:prstGeom>
          <a:solidFill>
            <a:schemeClr val="bg1"/>
          </a:solidFill>
        </p:spPr>
        <p:txBody>
          <a:bodyPr wrap="square" rtlCol="0">
            <a:spAutoFit/>
          </a:bodyPr>
          <a:lstStyle/>
          <a:p>
            <a:r>
              <a:rPr lang="es-ES" sz="900" dirty="0" smtClean="0">
                <a:latin typeface="Arial Narrow" panose="020B0606020202030204" pitchFamily="34" charset="0"/>
                <a:cs typeface="Arial" panose="020B0604020202020204" pitchFamily="34" charset="0"/>
              </a:rPr>
              <a:t>Todas las fechas son aproximadas.</a:t>
            </a:r>
            <a:endParaRPr lang="en-US" sz="900" dirty="0">
              <a:latin typeface="Arial Narrow" panose="020B0606020202030204" pitchFamily="34" charset="0"/>
              <a:cs typeface="Arial" panose="020B0604020202020204" pitchFamily="34" charset="0"/>
            </a:endParaRPr>
          </a:p>
        </p:txBody>
      </p:sp>
      <p:sp>
        <p:nvSpPr>
          <p:cNvPr id="29" name="TextBox 28"/>
          <p:cNvSpPr txBox="1"/>
          <p:nvPr/>
        </p:nvSpPr>
        <p:spPr>
          <a:xfrm>
            <a:off x="6719876" y="1555909"/>
            <a:ext cx="967858" cy="507831"/>
          </a:xfrm>
          <a:prstGeom prst="rect">
            <a:avLst/>
          </a:prstGeom>
          <a:solidFill>
            <a:schemeClr val="bg1"/>
          </a:solidFill>
        </p:spPr>
        <p:txBody>
          <a:bodyPr wrap="square" rtlCol="0">
            <a:spAutoFit/>
          </a:bodyPr>
          <a:lstStyle/>
          <a:p>
            <a:pPr algn="ctr"/>
            <a:r>
              <a:rPr lang="es-ES" sz="900" b="1" dirty="0" smtClean="0">
                <a:latin typeface="Arial Narrow" panose="020B0606020202030204" pitchFamily="34" charset="0"/>
                <a:cs typeface="Arial" panose="020B0604020202020204" pitchFamily="34" charset="0"/>
              </a:rPr>
              <a:t>Entrando en Egipto y saliendo de nuevo</a:t>
            </a:r>
            <a:endParaRPr lang="en-US" sz="900" b="1" dirty="0">
              <a:latin typeface="Arial Narrow" panose="020B0606020202030204" pitchFamily="34" charset="0"/>
              <a:cs typeface="Arial" panose="020B0604020202020204" pitchFamily="34" charset="0"/>
            </a:endParaRPr>
          </a:p>
        </p:txBody>
      </p:sp>
      <p:sp>
        <p:nvSpPr>
          <p:cNvPr id="30" name="TextBox 29"/>
          <p:cNvSpPr txBox="1"/>
          <p:nvPr/>
        </p:nvSpPr>
        <p:spPr>
          <a:xfrm>
            <a:off x="4856003" y="3914180"/>
            <a:ext cx="1380068" cy="230832"/>
          </a:xfrm>
          <a:prstGeom prst="rect">
            <a:avLst/>
          </a:prstGeom>
          <a:solidFill>
            <a:schemeClr val="bg1"/>
          </a:solidFill>
        </p:spPr>
        <p:txBody>
          <a:bodyPr wrap="square" rtlCol="0">
            <a:spAutoFit/>
          </a:bodyPr>
          <a:lstStyle/>
          <a:p>
            <a:pPr algn="ctr"/>
            <a:r>
              <a:rPr lang="es-ES" sz="900" b="1" dirty="0" smtClean="0">
                <a:latin typeface="Arial Narrow" panose="020B0606020202030204" pitchFamily="34" charset="0"/>
                <a:cs typeface="Arial" panose="020B0604020202020204" pitchFamily="34" charset="0"/>
              </a:rPr>
              <a:t>De regreso a la ciudad</a:t>
            </a:r>
            <a:endParaRPr lang="en-US" sz="900" b="1" dirty="0">
              <a:latin typeface="Arial Narrow" panose="020B0606020202030204" pitchFamily="34" charset="0"/>
              <a:cs typeface="Arial" panose="020B0604020202020204" pitchFamily="34" charset="0"/>
            </a:endParaRPr>
          </a:p>
        </p:txBody>
      </p:sp>
      <p:sp>
        <p:nvSpPr>
          <p:cNvPr id="31" name="TextBox 30"/>
          <p:cNvSpPr txBox="1"/>
          <p:nvPr/>
        </p:nvSpPr>
        <p:spPr>
          <a:xfrm>
            <a:off x="740833" y="980017"/>
            <a:ext cx="939800" cy="484748"/>
          </a:xfrm>
          <a:prstGeom prst="rect">
            <a:avLst/>
          </a:prstGeom>
          <a:solidFill>
            <a:schemeClr val="bg1">
              <a:lumMod val="85000"/>
            </a:schemeClr>
          </a:solidFill>
        </p:spPr>
        <p:txBody>
          <a:bodyPr wrap="square" rtlCol="0">
            <a:spAutoFit/>
          </a:bodyPr>
          <a:lstStyle/>
          <a:p>
            <a:r>
              <a:rPr lang="es-ES" sz="850" b="1" dirty="0" smtClean="0">
                <a:latin typeface="Arial Black" panose="020B0A04020102020204" pitchFamily="34" charset="0"/>
                <a:cs typeface="Arial" panose="020B0604020202020204" pitchFamily="34" charset="0"/>
              </a:rPr>
              <a:t>2090 </a:t>
            </a:r>
            <a:r>
              <a:rPr lang="es-ES" sz="850" b="1" dirty="0" err="1" smtClean="0">
                <a:latin typeface="Arial Black" panose="020B0A04020102020204" pitchFamily="34" charset="0"/>
                <a:cs typeface="Arial" panose="020B0604020202020204" pitchFamily="34" charset="0"/>
              </a:rPr>
              <a:t>aC</a:t>
            </a:r>
            <a:endParaRPr lang="es-ES" sz="850" b="1" dirty="0" smtClean="0">
              <a:latin typeface="Arial Black" panose="020B0A04020102020204" pitchFamily="34" charset="0"/>
              <a:cs typeface="Arial" panose="020B0604020202020204" pitchFamily="34" charset="0"/>
            </a:endParaRPr>
          </a:p>
          <a:p>
            <a:r>
              <a:rPr lang="es-ES" sz="850" b="1" dirty="0" smtClean="0">
                <a:latin typeface="Arial" panose="020B0604020202020204" pitchFamily="34" charset="0"/>
                <a:cs typeface="Arial" panose="020B0604020202020204" pitchFamily="34" charset="0"/>
              </a:rPr>
              <a:t>Abraham sale de </a:t>
            </a:r>
            <a:r>
              <a:rPr lang="es-ES" sz="850" b="1" dirty="0" err="1" smtClean="0">
                <a:latin typeface="Arial" panose="020B0604020202020204" pitchFamily="34" charset="0"/>
                <a:cs typeface="Arial" panose="020B0604020202020204" pitchFamily="34" charset="0"/>
              </a:rPr>
              <a:t>Ur</a:t>
            </a:r>
            <a:r>
              <a:rPr lang="es-ES" sz="850" b="1" dirty="0" smtClean="0">
                <a:latin typeface="Arial" panose="020B0604020202020204" pitchFamily="34" charset="0"/>
                <a:cs typeface="Arial" panose="020B0604020202020204" pitchFamily="34" charset="0"/>
              </a:rPr>
              <a:t>.</a:t>
            </a:r>
            <a:endParaRPr lang="en-US" sz="850" b="1" dirty="0">
              <a:latin typeface="Arial" panose="020B0604020202020204" pitchFamily="34" charset="0"/>
              <a:cs typeface="Arial" panose="020B0604020202020204" pitchFamily="34" charset="0"/>
            </a:endParaRPr>
          </a:p>
        </p:txBody>
      </p:sp>
      <p:sp>
        <p:nvSpPr>
          <p:cNvPr id="32" name="TextBox 31"/>
          <p:cNvSpPr txBox="1"/>
          <p:nvPr/>
        </p:nvSpPr>
        <p:spPr>
          <a:xfrm>
            <a:off x="1758949" y="980017"/>
            <a:ext cx="1050663" cy="484748"/>
          </a:xfrm>
          <a:prstGeom prst="rect">
            <a:avLst/>
          </a:prstGeom>
          <a:solidFill>
            <a:schemeClr val="bg1">
              <a:lumMod val="85000"/>
            </a:schemeClr>
          </a:solidFill>
        </p:spPr>
        <p:txBody>
          <a:bodyPr wrap="square" rtlCol="0">
            <a:spAutoFit/>
          </a:bodyPr>
          <a:lstStyle/>
          <a:p>
            <a:r>
              <a:rPr lang="es-ES" sz="850" b="1" dirty="0" smtClean="0">
                <a:latin typeface="Arial Black" panose="020B0A04020102020204" pitchFamily="34" charset="0"/>
                <a:cs typeface="Arial" panose="020B0604020202020204" pitchFamily="34" charset="0"/>
              </a:rPr>
              <a:t>1970 </a:t>
            </a:r>
            <a:r>
              <a:rPr lang="es-ES" sz="850" b="1" dirty="0" err="1" smtClean="0">
                <a:latin typeface="Arial Black" panose="020B0A04020102020204" pitchFamily="34" charset="0"/>
                <a:cs typeface="Arial" panose="020B0604020202020204" pitchFamily="34" charset="0"/>
              </a:rPr>
              <a:t>aC</a:t>
            </a:r>
            <a:endParaRPr lang="es-ES" sz="850" b="1" dirty="0" smtClean="0">
              <a:latin typeface="Arial Black" panose="020B0A04020102020204" pitchFamily="34" charset="0"/>
              <a:cs typeface="Arial" panose="020B0604020202020204" pitchFamily="34" charset="0"/>
            </a:endParaRPr>
          </a:p>
          <a:p>
            <a:r>
              <a:rPr lang="es-ES" sz="850" b="1" dirty="0" smtClean="0">
                <a:latin typeface="Arial" panose="020B0604020202020204" pitchFamily="34" charset="0"/>
                <a:cs typeface="Arial" panose="020B0604020202020204" pitchFamily="34" charset="0"/>
              </a:rPr>
              <a:t>Isaac nace a Abraham y Sara.</a:t>
            </a:r>
            <a:endParaRPr lang="en-US" sz="850" b="1" dirty="0">
              <a:latin typeface="Arial" panose="020B0604020202020204" pitchFamily="34" charset="0"/>
              <a:cs typeface="Arial" panose="020B0604020202020204" pitchFamily="34" charset="0"/>
            </a:endParaRPr>
          </a:p>
        </p:txBody>
      </p:sp>
      <p:sp>
        <p:nvSpPr>
          <p:cNvPr id="33" name="TextBox 32"/>
          <p:cNvSpPr txBox="1"/>
          <p:nvPr/>
        </p:nvSpPr>
        <p:spPr>
          <a:xfrm>
            <a:off x="2887928" y="980017"/>
            <a:ext cx="1121039" cy="615553"/>
          </a:xfrm>
          <a:prstGeom prst="rect">
            <a:avLst/>
          </a:prstGeom>
          <a:solidFill>
            <a:schemeClr val="bg1">
              <a:lumMod val="85000"/>
            </a:schemeClr>
          </a:solidFill>
        </p:spPr>
        <p:txBody>
          <a:bodyPr wrap="square" rtlCol="0">
            <a:spAutoFit/>
          </a:bodyPr>
          <a:lstStyle/>
          <a:p>
            <a:r>
              <a:rPr lang="es-ES" sz="850" b="1" dirty="0" smtClean="0">
                <a:latin typeface="Arial Black" panose="020B0A04020102020204" pitchFamily="34" charset="0"/>
                <a:cs typeface="Arial" panose="020B0604020202020204" pitchFamily="34" charset="0"/>
              </a:rPr>
              <a:t>1920 </a:t>
            </a:r>
            <a:r>
              <a:rPr lang="es-ES" sz="850" b="1" dirty="0" err="1" smtClean="0">
                <a:latin typeface="Arial Black" panose="020B0A04020102020204" pitchFamily="34" charset="0"/>
                <a:cs typeface="Arial" panose="020B0604020202020204" pitchFamily="34" charset="0"/>
              </a:rPr>
              <a:t>aC</a:t>
            </a:r>
            <a:endParaRPr lang="es-ES" sz="850" b="1" dirty="0" smtClean="0">
              <a:latin typeface="Arial Black" panose="020B0A04020102020204" pitchFamily="34" charset="0"/>
              <a:cs typeface="Arial" panose="020B0604020202020204" pitchFamily="34" charset="0"/>
            </a:endParaRPr>
          </a:p>
          <a:p>
            <a:r>
              <a:rPr lang="es-ES" sz="850" b="1" dirty="0" smtClean="0">
                <a:latin typeface="Arial" panose="020B0604020202020204" pitchFamily="34" charset="0"/>
                <a:cs typeface="Arial" panose="020B0604020202020204" pitchFamily="34" charset="0"/>
              </a:rPr>
              <a:t>Jacob se casa y tiene muchos hijos.</a:t>
            </a:r>
            <a:endParaRPr lang="en-US" sz="850" b="1" dirty="0">
              <a:latin typeface="Arial" panose="020B0604020202020204" pitchFamily="34" charset="0"/>
              <a:cs typeface="Arial" panose="020B0604020202020204" pitchFamily="34" charset="0"/>
            </a:endParaRPr>
          </a:p>
        </p:txBody>
      </p:sp>
      <p:sp>
        <p:nvSpPr>
          <p:cNvPr id="34" name="TextBox 33"/>
          <p:cNvSpPr txBox="1"/>
          <p:nvPr/>
        </p:nvSpPr>
        <p:spPr>
          <a:xfrm>
            <a:off x="4116915" y="977883"/>
            <a:ext cx="939800" cy="615553"/>
          </a:xfrm>
          <a:prstGeom prst="rect">
            <a:avLst/>
          </a:prstGeom>
          <a:solidFill>
            <a:schemeClr val="bg1">
              <a:lumMod val="85000"/>
            </a:schemeClr>
          </a:solidFill>
        </p:spPr>
        <p:txBody>
          <a:bodyPr wrap="square" rtlCol="0">
            <a:spAutoFit/>
          </a:bodyPr>
          <a:lstStyle/>
          <a:p>
            <a:r>
              <a:rPr lang="es-ES" sz="850" b="1" dirty="0" smtClean="0">
                <a:latin typeface="Arial Black" panose="020B0A04020102020204" pitchFamily="34" charset="0"/>
                <a:cs typeface="Arial" panose="020B0604020202020204" pitchFamily="34" charset="0"/>
              </a:rPr>
              <a:t>1875 </a:t>
            </a:r>
            <a:r>
              <a:rPr lang="es-ES" sz="850" b="1" dirty="0" err="1" smtClean="0">
                <a:latin typeface="Arial Black" panose="020B0A04020102020204" pitchFamily="34" charset="0"/>
                <a:cs typeface="Arial" panose="020B0604020202020204" pitchFamily="34" charset="0"/>
              </a:rPr>
              <a:t>aC</a:t>
            </a:r>
            <a:endParaRPr lang="es-ES" sz="850" b="1" dirty="0" smtClean="0">
              <a:latin typeface="Arial Black" panose="020B0A04020102020204" pitchFamily="34" charset="0"/>
              <a:cs typeface="Arial" panose="020B0604020202020204" pitchFamily="34" charset="0"/>
            </a:endParaRPr>
          </a:p>
          <a:p>
            <a:r>
              <a:rPr lang="es-ES" sz="850" b="1" dirty="0" smtClean="0">
                <a:latin typeface="Arial" panose="020B0604020202020204" pitchFamily="34" charset="0"/>
                <a:cs typeface="Arial" panose="020B0604020202020204" pitchFamily="34" charset="0"/>
              </a:rPr>
              <a:t>La familia de Jacob se muda a Egipto</a:t>
            </a:r>
            <a:endParaRPr lang="en-US" sz="850" b="1" dirty="0">
              <a:latin typeface="Arial" panose="020B0604020202020204" pitchFamily="34" charset="0"/>
              <a:cs typeface="Arial" panose="020B0604020202020204" pitchFamily="34" charset="0"/>
            </a:endParaRPr>
          </a:p>
        </p:txBody>
      </p:sp>
      <p:sp>
        <p:nvSpPr>
          <p:cNvPr id="35" name="TextBox 34"/>
          <p:cNvSpPr txBox="1"/>
          <p:nvPr/>
        </p:nvSpPr>
        <p:spPr>
          <a:xfrm>
            <a:off x="5228341" y="1003069"/>
            <a:ext cx="878764" cy="615553"/>
          </a:xfrm>
          <a:prstGeom prst="rect">
            <a:avLst/>
          </a:prstGeom>
          <a:solidFill>
            <a:schemeClr val="bg1">
              <a:lumMod val="85000"/>
            </a:schemeClr>
          </a:solidFill>
        </p:spPr>
        <p:txBody>
          <a:bodyPr wrap="square" rtlCol="0">
            <a:spAutoFit/>
          </a:bodyPr>
          <a:lstStyle/>
          <a:p>
            <a:r>
              <a:rPr lang="es-ES" sz="850" b="1" dirty="0" smtClean="0">
                <a:latin typeface="Arial Black" panose="020B0A04020102020204" pitchFamily="34" charset="0"/>
                <a:cs typeface="Arial" panose="020B0604020202020204" pitchFamily="34" charset="0"/>
              </a:rPr>
              <a:t>1700 </a:t>
            </a:r>
            <a:r>
              <a:rPr lang="es-ES" sz="850" b="1" dirty="0" err="1" smtClean="0">
                <a:latin typeface="Arial Black" panose="020B0A04020102020204" pitchFamily="34" charset="0"/>
                <a:cs typeface="Arial" panose="020B0604020202020204" pitchFamily="34" charset="0"/>
              </a:rPr>
              <a:t>aC</a:t>
            </a:r>
            <a:endParaRPr lang="es-ES" sz="850" b="1" dirty="0" smtClean="0">
              <a:latin typeface="Arial Black" panose="020B0A04020102020204" pitchFamily="34" charset="0"/>
              <a:cs typeface="Arial" panose="020B0604020202020204" pitchFamily="34" charset="0"/>
            </a:endParaRPr>
          </a:p>
          <a:p>
            <a:r>
              <a:rPr lang="es-ES" sz="850" b="1" dirty="0" smtClean="0">
                <a:latin typeface="Arial" panose="020B0604020202020204" pitchFamily="34" charset="0"/>
                <a:cs typeface="Arial" panose="020B0604020202020204" pitchFamily="34" charset="0"/>
              </a:rPr>
              <a:t>Los israelitas son esclavos en Egipto</a:t>
            </a:r>
            <a:endParaRPr lang="en-US" sz="850" b="1" dirty="0">
              <a:latin typeface="Arial" panose="020B0604020202020204" pitchFamily="34" charset="0"/>
              <a:cs typeface="Arial" panose="020B0604020202020204" pitchFamily="34" charset="0"/>
            </a:endParaRPr>
          </a:p>
        </p:txBody>
      </p:sp>
      <p:sp>
        <p:nvSpPr>
          <p:cNvPr id="36" name="TextBox 35"/>
          <p:cNvSpPr txBox="1"/>
          <p:nvPr/>
        </p:nvSpPr>
        <p:spPr>
          <a:xfrm>
            <a:off x="5987223" y="1603572"/>
            <a:ext cx="680277" cy="877163"/>
          </a:xfrm>
          <a:prstGeom prst="rect">
            <a:avLst/>
          </a:prstGeom>
          <a:solidFill>
            <a:schemeClr val="bg1">
              <a:lumMod val="85000"/>
            </a:schemeClr>
          </a:solidFill>
        </p:spPr>
        <p:txBody>
          <a:bodyPr wrap="square" rtlCol="0">
            <a:spAutoFit/>
          </a:bodyPr>
          <a:lstStyle/>
          <a:p>
            <a:r>
              <a:rPr lang="es-ES" sz="850" b="1" dirty="0" smtClean="0">
                <a:latin typeface="Arial Black" panose="020B0A04020102020204" pitchFamily="34" charset="0"/>
                <a:cs typeface="Arial" panose="020B0604020202020204" pitchFamily="34" charset="0"/>
              </a:rPr>
              <a:t>1446 </a:t>
            </a:r>
            <a:r>
              <a:rPr lang="es-ES" sz="850" b="1" dirty="0" err="1" smtClean="0">
                <a:latin typeface="Arial Black" panose="020B0A04020102020204" pitchFamily="34" charset="0"/>
                <a:cs typeface="Arial" panose="020B0604020202020204" pitchFamily="34" charset="0"/>
              </a:rPr>
              <a:t>aC</a:t>
            </a:r>
            <a:endParaRPr lang="es-ES" sz="850" b="1" dirty="0" smtClean="0">
              <a:latin typeface="Arial Black" panose="020B0A04020102020204" pitchFamily="34" charset="0"/>
              <a:cs typeface="Arial" panose="020B0604020202020204" pitchFamily="34" charset="0"/>
            </a:endParaRPr>
          </a:p>
          <a:p>
            <a:r>
              <a:rPr lang="es-ES" sz="850" b="1" dirty="0" smtClean="0">
                <a:latin typeface="Arial" panose="020B0604020202020204" pitchFamily="34" charset="0"/>
                <a:cs typeface="Arial" panose="020B0604020202020204" pitchFamily="34" charset="0"/>
              </a:rPr>
              <a:t>Moisés saca a los israelitas de Egipto</a:t>
            </a:r>
            <a:endParaRPr lang="en-US" sz="850" b="1" dirty="0">
              <a:latin typeface="Arial" panose="020B0604020202020204" pitchFamily="34" charset="0"/>
              <a:cs typeface="Arial" panose="020B0604020202020204" pitchFamily="34" charset="0"/>
            </a:endParaRPr>
          </a:p>
        </p:txBody>
      </p:sp>
      <p:sp>
        <p:nvSpPr>
          <p:cNvPr id="37" name="TextBox 36"/>
          <p:cNvSpPr txBox="1"/>
          <p:nvPr/>
        </p:nvSpPr>
        <p:spPr>
          <a:xfrm>
            <a:off x="5039781" y="2561707"/>
            <a:ext cx="1212852" cy="484748"/>
          </a:xfrm>
          <a:prstGeom prst="rect">
            <a:avLst/>
          </a:prstGeom>
          <a:solidFill>
            <a:schemeClr val="bg1">
              <a:lumMod val="85000"/>
            </a:schemeClr>
          </a:solidFill>
        </p:spPr>
        <p:txBody>
          <a:bodyPr wrap="square" rtlCol="0">
            <a:spAutoFit/>
          </a:bodyPr>
          <a:lstStyle/>
          <a:p>
            <a:r>
              <a:rPr lang="es-ES" sz="850" b="1" dirty="0" smtClean="0">
                <a:latin typeface="Arial Black" panose="020B0A04020102020204" pitchFamily="34" charset="0"/>
                <a:cs typeface="Arial" panose="020B0604020202020204" pitchFamily="34" charset="0"/>
              </a:rPr>
              <a:t>1445 </a:t>
            </a:r>
            <a:r>
              <a:rPr lang="es-ES" sz="850" b="1" dirty="0" err="1" smtClean="0">
                <a:latin typeface="Arial Black" panose="020B0A04020102020204" pitchFamily="34" charset="0"/>
                <a:cs typeface="Arial" panose="020B0604020202020204" pitchFamily="34" charset="0"/>
              </a:rPr>
              <a:t>aC</a:t>
            </a:r>
            <a:endParaRPr lang="es-ES" sz="850" b="1" dirty="0" smtClean="0">
              <a:latin typeface="Arial Black" panose="020B0A04020102020204" pitchFamily="34" charset="0"/>
              <a:cs typeface="Arial" panose="020B0604020202020204" pitchFamily="34" charset="0"/>
            </a:endParaRPr>
          </a:p>
          <a:p>
            <a:r>
              <a:rPr lang="es-ES" sz="850" b="1" dirty="0" smtClean="0">
                <a:latin typeface="Arial" panose="020B0604020202020204" pitchFamily="34" charset="0"/>
                <a:cs typeface="Arial" panose="020B0604020202020204" pitchFamily="34" charset="0"/>
              </a:rPr>
              <a:t>Moisés recibe los Diez Mandamientos</a:t>
            </a:r>
            <a:endParaRPr lang="en-US" sz="850" b="1" dirty="0">
              <a:latin typeface="Arial" panose="020B0604020202020204" pitchFamily="34" charset="0"/>
              <a:cs typeface="Arial" panose="020B0604020202020204" pitchFamily="34" charset="0"/>
            </a:endParaRPr>
          </a:p>
        </p:txBody>
      </p:sp>
      <p:sp>
        <p:nvSpPr>
          <p:cNvPr id="38" name="TextBox 37"/>
          <p:cNvSpPr txBox="1"/>
          <p:nvPr/>
        </p:nvSpPr>
        <p:spPr>
          <a:xfrm>
            <a:off x="3832299" y="2558835"/>
            <a:ext cx="1142212" cy="615553"/>
          </a:xfrm>
          <a:prstGeom prst="rect">
            <a:avLst/>
          </a:prstGeom>
          <a:solidFill>
            <a:schemeClr val="bg1">
              <a:lumMod val="85000"/>
            </a:schemeClr>
          </a:solidFill>
        </p:spPr>
        <p:txBody>
          <a:bodyPr wrap="square" rtlCol="0">
            <a:spAutoFit/>
          </a:bodyPr>
          <a:lstStyle/>
          <a:p>
            <a:r>
              <a:rPr lang="es-ES" sz="850" b="1" dirty="0" smtClean="0">
                <a:latin typeface="Arial Black" panose="020B0A04020102020204" pitchFamily="34" charset="0"/>
                <a:cs typeface="Arial" panose="020B0604020202020204" pitchFamily="34" charset="0"/>
              </a:rPr>
              <a:t>1400 </a:t>
            </a:r>
            <a:r>
              <a:rPr lang="es-ES" sz="850" b="1" dirty="0" err="1" smtClean="0">
                <a:latin typeface="Arial Black" panose="020B0A04020102020204" pitchFamily="34" charset="0"/>
                <a:cs typeface="Arial" panose="020B0604020202020204" pitchFamily="34" charset="0"/>
              </a:rPr>
              <a:t>aC</a:t>
            </a:r>
            <a:endParaRPr lang="es-ES" sz="850" b="1" dirty="0" smtClean="0">
              <a:latin typeface="Arial Black" panose="020B0A04020102020204" pitchFamily="34" charset="0"/>
              <a:cs typeface="Arial" panose="020B0604020202020204" pitchFamily="34" charset="0"/>
            </a:endParaRPr>
          </a:p>
          <a:p>
            <a:r>
              <a:rPr lang="es-ES" sz="850" b="1" dirty="0" smtClean="0">
                <a:latin typeface="Arial" panose="020B0604020202020204" pitchFamily="34" charset="0"/>
                <a:cs typeface="Arial" panose="020B0604020202020204" pitchFamily="34" charset="0"/>
              </a:rPr>
              <a:t>Los israelitas entran la tierra prometida</a:t>
            </a:r>
            <a:endParaRPr lang="en-US" sz="850" b="1" dirty="0">
              <a:latin typeface="Arial" panose="020B0604020202020204" pitchFamily="34" charset="0"/>
              <a:cs typeface="Arial" panose="020B0604020202020204" pitchFamily="34" charset="0"/>
            </a:endParaRPr>
          </a:p>
        </p:txBody>
      </p:sp>
      <p:sp>
        <p:nvSpPr>
          <p:cNvPr id="39" name="TextBox 38"/>
          <p:cNvSpPr txBox="1"/>
          <p:nvPr/>
        </p:nvSpPr>
        <p:spPr>
          <a:xfrm>
            <a:off x="2961685" y="2563174"/>
            <a:ext cx="835615" cy="484748"/>
          </a:xfrm>
          <a:prstGeom prst="rect">
            <a:avLst/>
          </a:prstGeom>
          <a:solidFill>
            <a:schemeClr val="bg1">
              <a:lumMod val="85000"/>
            </a:schemeClr>
          </a:solidFill>
        </p:spPr>
        <p:txBody>
          <a:bodyPr wrap="square" rtlCol="0">
            <a:spAutoFit/>
          </a:bodyPr>
          <a:lstStyle/>
          <a:p>
            <a:r>
              <a:rPr lang="es-ES" sz="850" b="1" dirty="0" smtClean="0">
                <a:latin typeface="Arial Black" panose="020B0A04020102020204" pitchFamily="34" charset="0"/>
                <a:cs typeface="Arial" panose="020B0604020202020204" pitchFamily="34" charset="0"/>
              </a:rPr>
              <a:t>1011 </a:t>
            </a:r>
            <a:r>
              <a:rPr lang="es-ES" sz="850" b="1" dirty="0" err="1" smtClean="0">
                <a:latin typeface="Arial Black" panose="020B0A04020102020204" pitchFamily="34" charset="0"/>
                <a:cs typeface="Arial" panose="020B0604020202020204" pitchFamily="34" charset="0"/>
              </a:rPr>
              <a:t>aC</a:t>
            </a:r>
            <a:endParaRPr lang="es-ES" sz="850" b="1" dirty="0" smtClean="0">
              <a:latin typeface="Arial Black" panose="020B0A04020102020204" pitchFamily="34" charset="0"/>
              <a:cs typeface="Arial" panose="020B0604020202020204" pitchFamily="34" charset="0"/>
            </a:endParaRPr>
          </a:p>
          <a:p>
            <a:r>
              <a:rPr lang="es-ES" sz="850" b="1" dirty="0" smtClean="0">
                <a:latin typeface="Arial" panose="020B0604020202020204" pitchFamily="34" charset="0"/>
                <a:cs typeface="Arial" panose="020B0604020202020204" pitchFamily="34" charset="0"/>
              </a:rPr>
              <a:t>David llega a ser rey.</a:t>
            </a:r>
            <a:endParaRPr lang="en-US" sz="850" b="1" dirty="0">
              <a:latin typeface="Arial" panose="020B0604020202020204" pitchFamily="34" charset="0"/>
              <a:cs typeface="Arial" panose="020B0604020202020204" pitchFamily="34" charset="0"/>
            </a:endParaRPr>
          </a:p>
        </p:txBody>
      </p:sp>
      <p:sp>
        <p:nvSpPr>
          <p:cNvPr id="40" name="TextBox 39"/>
          <p:cNvSpPr txBox="1"/>
          <p:nvPr/>
        </p:nvSpPr>
        <p:spPr>
          <a:xfrm>
            <a:off x="1978258" y="2563174"/>
            <a:ext cx="948428" cy="615553"/>
          </a:xfrm>
          <a:prstGeom prst="rect">
            <a:avLst/>
          </a:prstGeom>
          <a:solidFill>
            <a:schemeClr val="bg1">
              <a:lumMod val="85000"/>
            </a:schemeClr>
          </a:solidFill>
        </p:spPr>
        <p:txBody>
          <a:bodyPr wrap="square" rtlCol="0">
            <a:spAutoFit/>
          </a:bodyPr>
          <a:lstStyle/>
          <a:p>
            <a:r>
              <a:rPr lang="es-ES" sz="850" b="1" dirty="0" smtClean="0">
                <a:latin typeface="Arial Black" panose="020B0A04020102020204" pitchFamily="34" charset="0"/>
                <a:cs typeface="Arial" panose="020B0604020202020204" pitchFamily="34" charset="0"/>
              </a:rPr>
              <a:t>960 </a:t>
            </a:r>
            <a:r>
              <a:rPr lang="es-ES" sz="850" b="1" dirty="0" err="1" smtClean="0">
                <a:latin typeface="Arial Black" panose="020B0A04020102020204" pitchFamily="34" charset="0"/>
                <a:cs typeface="Arial" panose="020B0604020202020204" pitchFamily="34" charset="0"/>
              </a:rPr>
              <a:t>aC</a:t>
            </a:r>
            <a:endParaRPr lang="es-ES" sz="850" b="1" dirty="0" smtClean="0">
              <a:latin typeface="Arial Black" panose="020B0A04020102020204" pitchFamily="34" charset="0"/>
              <a:cs typeface="Arial" panose="020B0604020202020204" pitchFamily="34" charset="0"/>
            </a:endParaRPr>
          </a:p>
          <a:p>
            <a:r>
              <a:rPr lang="es-ES" sz="850" b="1" dirty="0" smtClean="0">
                <a:latin typeface="Arial" panose="020B0604020202020204" pitchFamily="34" charset="0"/>
                <a:cs typeface="Arial" panose="020B0604020202020204" pitchFamily="34" charset="0"/>
              </a:rPr>
              <a:t>Salomón construye el templo.</a:t>
            </a:r>
            <a:endParaRPr lang="en-US" sz="850" b="1" dirty="0">
              <a:latin typeface="Arial" panose="020B0604020202020204" pitchFamily="34" charset="0"/>
              <a:cs typeface="Arial" panose="020B0604020202020204" pitchFamily="34" charset="0"/>
            </a:endParaRPr>
          </a:p>
        </p:txBody>
      </p:sp>
      <p:sp>
        <p:nvSpPr>
          <p:cNvPr id="41" name="TextBox 40"/>
          <p:cNvSpPr txBox="1"/>
          <p:nvPr/>
        </p:nvSpPr>
        <p:spPr>
          <a:xfrm>
            <a:off x="1355775" y="2677123"/>
            <a:ext cx="514856" cy="353943"/>
          </a:xfrm>
          <a:prstGeom prst="rect">
            <a:avLst/>
          </a:prstGeom>
          <a:solidFill>
            <a:schemeClr val="bg1">
              <a:lumMod val="85000"/>
            </a:schemeClr>
          </a:solidFill>
        </p:spPr>
        <p:txBody>
          <a:bodyPr wrap="square" rtlCol="0">
            <a:spAutoFit/>
          </a:bodyPr>
          <a:lstStyle/>
          <a:p>
            <a:pPr algn="ctr"/>
            <a:r>
              <a:rPr lang="es-ES" sz="850" dirty="0" smtClean="0">
                <a:latin typeface="Arial Narrow" panose="020B0606020202030204" pitchFamily="34" charset="0"/>
                <a:cs typeface="Arial" panose="020B0604020202020204" pitchFamily="34" charset="0"/>
              </a:rPr>
              <a:t>Reino dividido</a:t>
            </a:r>
            <a:endParaRPr lang="en-US" sz="850" dirty="0">
              <a:latin typeface="Arial Narrow" panose="020B0606020202030204" pitchFamily="34" charset="0"/>
              <a:cs typeface="Arial" panose="020B0604020202020204" pitchFamily="34" charset="0"/>
            </a:endParaRPr>
          </a:p>
        </p:txBody>
      </p:sp>
      <p:sp>
        <p:nvSpPr>
          <p:cNvPr id="42" name="TextBox 41"/>
          <p:cNvSpPr txBox="1"/>
          <p:nvPr/>
        </p:nvSpPr>
        <p:spPr>
          <a:xfrm>
            <a:off x="882650" y="3081757"/>
            <a:ext cx="692150" cy="1007968"/>
          </a:xfrm>
          <a:prstGeom prst="rect">
            <a:avLst/>
          </a:prstGeom>
          <a:solidFill>
            <a:schemeClr val="bg1">
              <a:lumMod val="85000"/>
            </a:schemeClr>
          </a:solidFill>
        </p:spPr>
        <p:txBody>
          <a:bodyPr wrap="square" rtlCol="0">
            <a:spAutoFit/>
          </a:bodyPr>
          <a:lstStyle/>
          <a:p>
            <a:r>
              <a:rPr lang="es-ES" sz="850" b="1" dirty="0" smtClean="0">
                <a:latin typeface="Arial Black" panose="020B0A04020102020204" pitchFamily="34" charset="0"/>
                <a:cs typeface="Arial" panose="020B0604020202020204" pitchFamily="34" charset="0"/>
              </a:rPr>
              <a:t>605 </a:t>
            </a:r>
            <a:r>
              <a:rPr lang="es-ES" sz="850" b="1" dirty="0" err="1" smtClean="0">
                <a:latin typeface="Arial Black" panose="020B0A04020102020204" pitchFamily="34" charset="0"/>
                <a:cs typeface="Arial" panose="020B0604020202020204" pitchFamily="34" charset="0"/>
              </a:rPr>
              <a:t>aC</a:t>
            </a:r>
            <a:endParaRPr lang="es-ES" sz="850" b="1" dirty="0" smtClean="0">
              <a:latin typeface="Arial Black" panose="020B0A04020102020204" pitchFamily="34" charset="0"/>
              <a:cs typeface="Arial" panose="020B0604020202020204" pitchFamily="34" charset="0"/>
            </a:endParaRPr>
          </a:p>
          <a:p>
            <a:r>
              <a:rPr lang="es-ES" sz="850" b="1" dirty="0" smtClean="0">
                <a:latin typeface="Arial" panose="020B0604020202020204" pitchFamily="34" charset="0"/>
                <a:cs typeface="Arial" panose="020B0604020202020204" pitchFamily="34" charset="0"/>
              </a:rPr>
              <a:t>Jerusalén es tomada y cautivos son llevados</a:t>
            </a:r>
            <a:endParaRPr lang="en-US" sz="850" b="1" dirty="0">
              <a:latin typeface="Arial" panose="020B0604020202020204" pitchFamily="34" charset="0"/>
              <a:cs typeface="Arial" panose="020B0604020202020204" pitchFamily="34" charset="0"/>
            </a:endParaRPr>
          </a:p>
        </p:txBody>
      </p:sp>
      <p:sp>
        <p:nvSpPr>
          <p:cNvPr id="43" name="TextBox 42"/>
          <p:cNvSpPr txBox="1"/>
          <p:nvPr/>
        </p:nvSpPr>
        <p:spPr>
          <a:xfrm>
            <a:off x="120650" y="4205288"/>
            <a:ext cx="695325" cy="369332"/>
          </a:xfrm>
          <a:prstGeom prst="rect">
            <a:avLst/>
          </a:prstGeom>
          <a:solidFill>
            <a:schemeClr val="bg1"/>
          </a:solidFill>
        </p:spPr>
        <p:txBody>
          <a:bodyPr wrap="square" rtlCol="0">
            <a:spAutoFit/>
          </a:bodyPr>
          <a:lstStyle/>
          <a:p>
            <a:pPr algn="ctr"/>
            <a:r>
              <a:rPr lang="es-ES" sz="900" b="1" dirty="0" smtClean="0">
                <a:latin typeface="Arial Narrow" panose="020B0606020202030204" pitchFamily="34" charset="0"/>
                <a:cs typeface="Arial" panose="020B0604020202020204" pitchFamily="34" charset="0"/>
              </a:rPr>
              <a:t>Lejos de casa</a:t>
            </a:r>
            <a:endParaRPr lang="en-US" sz="900" b="1" dirty="0">
              <a:latin typeface="Arial Narrow" panose="020B0606020202030204" pitchFamily="34" charset="0"/>
              <a:cs typeface="Arial" panose="020B0604020202020204" pitchFamily="34" charset="0"/>
            </a:endParaRPr>
          </a:p>
        </p:txBody>
      </p:sp>
      <p:sp>
        <p:nvSpPr>
          <p:cNvPr id="44" name="TextBox 43"/>
          <p:cNvSpPr txBox="1"/>
          <p:nvPr/>
        </p:nvSpPr>
        <p:spPr>
          <a:xfrm>
            <a:off x="1188754" y="4156962"/>
            <a:ext cx="1363754" cy="615553"/>
          </a:xfrm>
          <a:prstGeom prst="rect">
            <a:avLst/>
          </a:prstGeom>
          <a:solidFill>
            <a:schemeClr val="bg1">
              <a:lumMod val="85000"/>
            </a:schemeClr>
          </a:solidFill>
        </p:spPr>
        <p:txBody>
          <a:bodyPr wrap="square" rtlCol="0">
            <a:spAutoFit/>
          </a:bodyPr>
          <a:lstStyle/>
          <a:p>
            <a:r>
              <a:rPr lang="es-ES" sz="850" b="1" dirty="0" smtClean="0">
                <a:latin typeface="Arial Black" panose="020B0A04020102020204" pitchFamily="34" charset="0"/>
                <a:cs typeface="Arial" panose="020B0604020202020204" pitchFamily="34" charset="0"/>
              </a:rPr>
              <a:t>586 </a:t>
            </a:r>
            <a:r>
              <a:rPr lang="es-ES" sz="850" b="1" dirty="0" err="1" smtClean="0">
                <a:latin typeface="Arial Black" panose="020B0A04020102020204" pitchFamily="34" charset="0"/>
                <a:cs typeface="Arial" panose="020B0604020202020204" pitchFamily="34" charset="0"/>
              </a:rPr>
              <a:t>aC</a:t>
            </a:r>
            <a:endParaRPr lang="es-ES" sz="850" b="1" dirty="0" smtClean="0">
              <a:latin typeface="Arial Black" panose="020B0A04020102020204" pitchFamily="34" charset="0"/>
              <a:cs typeface="Arial" panose="020B0604020202020204" pitchFamily="34" charset="0"/>
            </a:endParaRPr>
          </a:p>
          <a:p>
            <a:r>
              <a:rPr lang="es-ES" sz="850" b="1" dirty="0" smtClean="0">
                <a:latin typeface="Arial" panose="020B0604020202020204" pitchFamily="34" charset="0"/>
                <a:cs typeface="Arial" panose="020B0604020202020204" pitchFamily="34" charset="0"/>
              </a:rPr>
              <a:t>Jerusalén, el templo, y los muros de la ciudad son destruidos.  </a:t>
            </a:r>
            <a:endParaRPr lang="en-US" sz="850" b="1" dirty="0">
              <a:latin typeface="Arial" panose="020B0604020202020204" pitchFamily="34" charset="0"/>
              <a:cs typeface="Arial" panose="020B0604020202020204" pitchFamily="34" charset="0"/>
            </a:endParaRPr>
          </a:p>
        </p:txBody>
      </p:sp>
      <p:sp>
        <p:nvSpPr>
          <p:cNvPr id="45" name="TextBox 44"/>
          <p:cNvSpPr txBox="1"/>
          <p:nvPr/>
        </p:nvSpPr>
        <p:spPr>
          <a:xfrm>
            <a:off x="2568370" y="4156962"/>
            <a:ext cx="1047955" cy="615553"/>
          </a:xfrm>
          <a:prstGeom prst="rect">
            <a:avLst/>
          </a:prstGeom>
          <a:solidFill>
            <a:schemeClr val="bg1">
              <a:lumMod val="85000"/>
            </a:schemeClr>
          </a:solidFill>
        </p:spPr>
        <p:txBody>
          <a:bodyPr wrap="square" rtlCol="0">
            <a:spAutoFit/>
          </a:bodyPr>
          <a:lstStyle/>
          <a:p>
            <a:r>
              <a:rPr lang="es-ES" sz="850" b="1" dirty="0" smtClean="0">
                <a:latin typeface="Arial Black" panose="020B0A04020102020204" pitchFamily="34" charset="0"/>
                <a:cs typeface="Arial" panose="020B0604020202020204" pitchFamily="34" charset="0"/>
              </a:rPr>
              <a:t>538 </a:t>
            </a:r>
            <a:r>
              <a:rPr lang="es-ES" sz="850" b="1" dirty="0" err="1" smtClean="0">
                <a:latin typeface="Arial Black" panose="020B0A04020102020204" pitchFamily="34" charset="0"/>
                <a:cs typeface="Arial" panose="020B0604020202020204" pitchFamily="34" charset="0"/>
              </a:rPr>
              <a:t>aC</a:t>
            </a:r>
            <a:endParaRPr lang="es-ES" sz="850" b="1" dirty="0" smtClean="0">
              <a:latin typeface="Arial Black" panose="020B0A04020102020204" pitchFamily="34" charset="0"/>
              <a:cs typeface="Arial" panose="020B0604020202020204" pitchFamily="34" charset="0"/>
            </a:endParaRPr>
          </a:p>
          <a:p>
            <a:r>
              <a:rPr lang="es-ES" sz="850" b="1" dirty="0" smtClean="0">
                <a:latin typeface="Arial" panose="020B0604020202020204" pitchFamily="34" charset="0"/>
                <a:cs typeface="Arial" panose="020B0604020202020204" pitchFamily="34" charset="0"/>
              </a:rPr>
              <a:t>El primer grupo de judíos vuelve a Jerusalén.</a:t>
            </a:r>
            <a:endParaRPr lang="en-US" sz="850" b="1" dirty="0">
              <a:latin typeface="Arial" panose="020B0604020202020204" pitchFamily="34" charset="0"/>
              <a:cs typeface="Arial" panose="020B0604020202020204" pitchFamily="34" charset="0"/>
            </a:endParaRPr>
          </a:p>
        </p:txBody>
      </p:sp>
      <p:sp>
        <p:nvSpPr>
          <p:cNvPr id="46" name="TextBox 45"/>
          <p:cNvSpPr txBox="1"/>
          <p:nvPr/>
        </p:nvSpPr>
        <p:spPr>
          <a:xfrm>
            <a:off x="3676027" y="4151475"/>
            <a:ext cx="883541" cy="615553"/>
          </a:xfrm>
          <a:prstGeom prst="rect">
            <a:avLst/>
          </a:prstGeom>
          <a:solidFill>
            <a:schemeClr val="bg1">
              <a:lumMod val="85000"/>
            </a:schemeClr>
          </a:solidFill>
        </p:spPr>
        <p:txBody>
          <a:bodyPr wrap="square" rtlCol="0">
            <a:spAutoFit/>
          </a:bodyPr>
          <a:lstStyle/>
          <a:p>
            <a:r>
              <a:rPr lang="es-ES" sz="850" b="1" dirty="0" smtClean="0">
                <a:latin typeface="Arial Black" panose="020B0A04020102020204" pitchFamily="34" charset="0"/>
                <a:cs typeface="Arial" panose="020B0604020202020204" pitchFamily="34" charset="0"/>
              </a:rPr>
              <a:t>516 </a:t>
            </a:r>
            <a:r>
              <a:rPr lang="es-ES" sz="850" b="1" dirty="0" err="1" smtClean="0">
                <a:latin typeface="Arial Black" panose="020B0A04020102020204" pitchFamily="34" charset="0"/>
                <a:cs typeface="Arial" panose="020B0604020202020204" pitchFamily="34" charset="0"/>
              </a:rPr>
              <a:t>aC</a:t>
            </a:r>
            <a:endParaRPr lang="es-ES" sz="850" b="1" dirty="0" smtClean="0">
              <a:latin typeface="Arial Black" panose="020B0A04020102020204" pitchFamily="34" charset="0"/>
              <a:cs typeface="Arial" panose="020B0604020202020204" pitchFamily="34" charset="0"/>
            </a:endParaRPr>
          </a:p>
          <a:p>
            <a:r>
              <a:rPr lang="es-ES" sz="850" b="1" dirty="0" smtClean="0">
                <a:latin typeface="Arial" panose="020B0604020202020204" pitchFamily="34" charset="0"/>
                <a:cs typeface="Arial" panose="020B0604020202020204" pitchFamily="34" charset="0"/>
              </a:rPr>
              <a:t>El segundo templo se construye.</a:t>
            </a:r>
            <a:endParaRPr lang="en-US" sz="850" b="1" dirty="0">
              <a:latin typeface="Arial" panose="020B0604020202020204" pitchFamily="34" charset="0"/>
              <a:cs typeface="Arial" panose="020B0604020202020204" pitchFamily="34" charset="0"/>
            </a:endParaRPr>
          </a:p>
        </p:txBody>
      </p:sp>
      <p:sp>
        <p:nvSpPr>
          <p:cNvPr id="47" name="TextBox 46"/>
          <p:cNvSpPr txBox="1"/>
          <p:nvPr/>
        </p:nvSpPr>
        <p:spPr>
          <a:xfrm>
            <a:off x="4601817" y="4155584"/>
            <a:ext cx="1406871" cy="615553"/>
          </a:xfrm>
          <a:prstGeom prst="rect">
            <a:avLst/>
          </a:prstGeom>
          <a:solidFill>
            <a:schemeClr val="bg1">
              <a:lumMod val="85000"/>
            </a:schemeClr>
          </a:solidFill>
        </p:spPr>
        <p:txBody>
          <a:bodyPr wrap="square" rtlCol="0">
            <a:spAutoFit/>
          </a:bodyPr>
          <a:lstStyle/>
          <a:p>
            <a:r>
              <a:rPr lang="es-ES" sz="850" b="1" dirty="0" smtClean="0">
                <a:latin typeface="Arial Black" panose="020B0A04020102020204" pitchFamily="34" charset="0"/>
                <a:cs typeface="Arial" panose="020B0604020202020204" pitchFamily="34" charset="0"/>
              </a:rPr>
              <a:t>445 </a:t>
            </a:r>
            <a:r>
              <a:rPr lang="es-ES" sz="850" b="1" dirty="0" err="1" smtClean="0">
                <a:latin typeface="Arial Black" panose="020B0A04020102020204" pitchFamily="34" charset="0"/>
                <a:cs typeface="Arial" panose="020B0604020202020204" pitchFamily="34" charset="0"/>
              </a:rPr>
              <a:t>aC</a:t>
            </a:r>
            <a:endParaRPr lang="es-ES" sz="850" b="1" dirty="0" smtClean="0">
              <a:latin typeface="Arial Black" panose="020B0A04020102020204" pitchFamily="34" charset="0"/>
              <a:cs typeface="Arial" panose="020B0604020202020204" pitchFamily="34" charset="0"/>
            </a:endParaRPr>
          </a:p>
          <a:p>
            <a:r>
              <a:rPr lang="es-ES" sz="850" b="1" dirty="0" smtClean="0">
                <a:latin typeface="Arial" panose="020B0604020202020204" pitchFamily="34" charset="0"/>
                <a:cs typeface="Arial" panose="020B0604020202020204" pitchFamily="34" charset="0"/>
              </a:rPr>
              <a:t>Nehemías completa la </a:t>
            </a:r>
            <a:r>
              <a:rPr lang="es-ES" sz="850" b="1" dirty="0" err="1" smtClean="0">
                <a:latin typeface="Arial" panose="020B0604020202020204" pitchFamily="34" charset="0"/>
                <a:cs typeface="Arial" panose="020B0604020202020204" pitchFamily="34" charset="0"/>
              </a:rPr>
              <a:t>contrucción</a:t>
            </a:r>
            <a:r>
              <a:rPr lang="es-ES" sz="850" b="1" dirty="0" smtClean="0">
                <a:latin typeface="Arial" panose="020B0604020202020204" pitchFamily="34" charset="0"/>
                <a:cs typeface="Arial" panose="020B0604020202020204" pitchFamily="34" charset="0"/>
              </a:rPr>
              <a:t> de los muros de Jerusalén.</a:t>
            </a:r>
            <a:endParaRPr lang="en-US" sz="850" b="1" dirty="0">
              <a:latin typeface="Arial" panose="020B0604020202020204" pitchFamily="34" charset="0"/>
              <a:cs typeface="Arial" panose="020B0604020202020204" pitchFamily="34" charset="0"/>
            </a:endParaRPr>
          </a:p>
        </p:txBody>
      </p:sp>
      <p:sp>
        <p:nvSpPr>
          <p:cNvPr id="48" name="TextBox 47"/>
          <p:cNvSpPr txBox="1"/>
          <p:nvPr/>
        </p:nvSpPr>
        <p:spPr>
          <a:xfrm>
            <a:off x="6063767" y="4161141"/>
            <a:ext cx="1114908" cy="615553"/>
          </a:xfrm>
          <a:prstGeom prst="rect">
            <a:avLst/>
          </a:prstGeom>
          <a:solidFill>
            <a:schemeClr val="bg1">
              <a:lumMod val="85000"/>
            </a:schemeClr>
          </a:solidFill>
        </p:spPr>
        <p:txBody>
          <a:bodyPr wrap="square" rtlCol="0">
            <a:spAutoFit/>
          </a:bodyPr>
          <a:lstStyle/>
          <a:p>
            <a:r>
              <a:rPr lang="es-ES" sz="850" b="1" dirty="0" smtClean="0">
                <a:latin typeface="Arial Black" panose="020B0A04020102020204" pitchFamily="34" charset="0"/>
                <a:cs typeface="Arial" panose="020B0604020202020204" pitchFamily="34" charset="0"/>
              </a:rPr>
              <a:t>430 </a:t>
            </a:r>
            <a:r>
              <a:rPr lang="es-ES" sz="850" b="1" dirty="0" err="1" smtClean="0">
                <a:latin typeface="Arial Black" panose="020B0A04020102020204" pitchFamily="34" charset="0"/>
                <a:cs typeface="Arial" panose="020B0604020202020204" pitchFamily="34" charset="0"/>
              </a:rPr>
              <a:t>aC</a:t>
            </a:r>
            <a:endParaRPr lang="es-ES" sz="850" b="1" dirty="0" smtClean="0">
              <a:latin typeface="Arial Black" panose="020B0A04020102020204" pitchFamily="34" charset="0"/>
              <a:cs typeface="Arial" panose="020B0604020202020204" pitchFamily="34" charset="0"/>
            </a:endParaRPr>
          </a:p>
          <a:p>
            <a:r>
              <a:rPr lang="es-ES" sz="850" b="1" dirty="0" smtClean="0">
                <a:latin typeface="Arial" panose="020B0604020202020204" pitchFamily="34" charset="0"/>
                <a:cs typeface="Arial" panose="020B0604020202020204" pitchFamily="34" charset="0"/>
              </a:rPr>
              <a:t>El último libro del Antiguo Test. se escribe.</a:t>
            </a:r>
            <a:endParaRPr lang="en-US" sz="850" b="1" dirty="0">
              <a:latin typeface="Arial" panose="020B0604020202020204" pitchFamily="34" charset="0"/>
              <a:cs typeface="Arial" panose="020B0604020202020204" pitchFamily="34" charset="0"/>
            </a:endParaRPr>
          </a:p>
        </p:txBody>
      </p:sp>
      <p:sp>
        <p:nvSpPr>
          <p:cNvPr id="49" name="TextBox 48"/>
          <p:cNvSpPr txBox="1"/>
          <p:nvPr/>
        </p:nvSpPr>
        <p:spPr>
          <a:xfrm>
            <a:off x="2564080" y="4723608"/>
            <a:ext cx="4614595" cy="369332"/>
          </a:xfrm>
          <a:prstGeom prst="rect">
            <a:avLst/>
          </a:prstGeom>
          <a:solidFill>
            <a:srgbClr val="FFFFCC"/>
          </a:solidFill>
          <a:ln>
            <a:solidFill>
              <a:schemeClr val="accent1"/>
            </a:solidFill>
          </a:ln>
        </p:spPr>
        <p:txBody>
          <a:bodyPr wrap="square" rtlCol="0">
            <a:spAutoFit/>
          </a:bodyPr>
          <a:lstStyle/>
          <a:p>
            <a:pPr algn="ctr"/>
            <a:r>
              <a:rPr lang="en-US" dirty="0" err="1" smtClean="0">
                <a:latin typeface="Aegyptus" panose="020405020508060A0203" pitchFamily="18" charset="0"/>
                <a:ea typeface="Aegyptus" panose="020405020508060A0203" pitchFamily="18" charset="0"/>
              </a:rPr>
              <a:t>Periodo</a:t>
            </a:r>
            <a:r>
              <a:rPr lang="en-US" dirty="0" smtClean="0">
                <a:latin typeface="Aegyptus" panose="020405020508060A0203" pitchFamily="18" charset="0"/>
                <a:ea typeface="Aegyptus" panose="020405020508060A0203" pitchFamily="18" charset="0"/>
              </a:rPr>
              <a:t> </a:t>
            </a:r>
            <a:r>
              <a:rPr lang="en-US" dirty="0" err="1" smtClean="0">
                <a:latin typeface="Aegyptus" panose="020405020508060A0203" pitchFamily="18" charset="0"/>
                <a:ea typeface="Aegyptus" panose="020405020508060A0203" pitchFamily="18" charset="0"/>
              </a:rPr>
              <a:t>persa</a:t>
            </a:r>
            <a:r>
              <a:rPr lang="en-US" dirty="0" smtClean="0">
                <a:latin typeface="Aegyptus" panose="020405020508060A0203" pitchFamily="18" charset="0"/>
                <a:ea typeface="Aegyptus" panose="020405020508060A0203" pitchFamily="18" charset="0"/>
              </a:rPr>
              <a:t> 539-331 </a:t>
            </a:r>
            <a:r>
              <a:rPr lang="en-US" dirty="0" err="1" smtClean="0">
                <a:latin typeface="Aegyptus" panose="020405020508060A0203" pitchFamily="18" charset="0"/>
                <a:ea typeface="Aegyptus" panose="020405020508060A0203" pitchFamily="18" charset="0"/>
              </a:rPr>
              <a:t>aC</a:t>
            </a:r>
            <a:endParaRPr lang="en-US" dirty="0">
              <a:latin typeface="Aegyptus" panose="020405020508060A0203" pitchFamily="18" charset="0"/>
              <a:ea typeface="Aegyptus" panose="020405020508060A0203" pitchFamily="18" charset="0"/>
            </a:endParaRPr>
          </a:p>
        </p:txBody>
      </p:sp>
    </p:spTree>
    <p:extLst>
      <p:ext uri="{BB962C8B-B14F-4D97-AF65-F5344CB8AC3E}">
        <p14:creationId xmlns:p14="http://schemas.microsoft.com/office/powerpoint/2010/main" val="303067430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34" name="Rectangle 10"/>
          <p:cNvSpPr>
            <a:spLocks noChangeArrowheads="1"/>
          </p:cNvSpPr>
          <p:nvPr/>
        </p:nvSpPr>
        <p:spPr bwMode="auto">
          <a:xfrm>
            <a:off x="0" y="0"/>
            <a:ext cx="9144000" cy="6858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rtl="0" fontAlgn="base">
              <a:lnSpc>
                <a:spcPct val="90000"/>
              </a:lnSpc>
              <a:spcBef>
                <a:spcPct val="20000"/>
              </a:spcBef>
              <a:spcAft>
                <a:spcPct val="0"/>
              </a:spcAft>
              <a:buClr>
                <a:srgbClr val="FFCC99"/>
              </a:buClr>
              <a:buSzPct val="90000"/>
              <a:buFont typeface="Wingdings" pitchFamily="2" charset="2"/>
              <a:buChar char="l"/>
            </a:pPr>
            <a:endParaRPr lang="en-US" sz="3200" dirty="0" smtClean="0">
              <a:solidFill>
                <a:srgbClr val="FFCC99"/>
              </a:solidFill>
              <a:latin typeface="Times New Roman" pitchFamily="18" charset="0"/>
            </a:endParaRPr>
          </a:p>
        </p:txBody>
      </p:sp>
      <p:sp>
        <p:nvSpPr>
          <p:cNvPr id="359426" name="Rectangle 2"/>
          <p:cNvSpPr>
            <a:spLocks noChangeArrowheads="1"/>
          </p:cNvSpPr>
          <p:nvPr/>
        </p:nvSpPr>
        <p:spPr bwMode="auto">
          <a:xfrm>
            <a:off x="0" y="1295400"/>
            <a:ext cx="9144000" cy="55626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rtl="0" fontAlgn="base">
              <a:lnSpc>
                <a:spcPct val="90000"/>
              </a:lnSpc>
              <a:spcBef>
                <a:spcPct val="20000"/>
              </a:spcBef>
              <a:spcAft>
                <a:spcPct val="0"/>
              </a:spcAft>
              <a:buClr>
                <a:srgbClr val="FFCC99"/>
              </a:buClr>
              <a:buSzPct val="90000"/>
              <a:buFont typeface="Wingdings" pitchFamily="2" charset="2"/>
              <a:buChar char="l"/>
            </a:pPr>
            <a:endParaRPr lang="en-US" sz="3200" smtClean="0">
              <a:solidFill>
                <a:srgbClr val="FFCC99"/>
              </a:solidFill>
              <a:latin typeface="Times New Roman" pitchFamily="18" charset="0"/>
            </a:endParaRPr>
          </a:p>
        </p:txBody>
      </p:sp>
      <p:sp>
        <p:nvSpPr>
          <p:cNvPr id="359427" name="Rectangle 3" hidden="1"/>
          <p:cNvSpPr>
            <a:spLocks noGrp="1" noChangeArrowheads="1"/>
          </p:cNvSpPr>
          <p:nvPr>
            <p:ph type="title"/>
          </p:nvPr>
        </p:nvSpPr>
        <p:spPr/>
        <p:txBody>
          <a:bodyPr/>
          <a:lstStyle/>
          <a:p>
            <a:pPr algn="l" rtl="0"/>
            <a:r>
              <a:rPr lang="en-US" altLang="en-US"/>
              <a:t>Huida a Egipto, familia con burro</a:t>
            </a:r>
          </a:p>
        </p:txBody>
      </p:sp>
      <p:sp>
        <p:nvSpPr>
          <p:cNvPr id="359435" name="Text Box 11"/>
          <p:cNvSpPr txBox="1">
            <a:spLocks noChangeArrowheads="1"/>
          </p:cNvSpPr>
          <p:nvPr/>
        </p:nvSpPr>
        <p:spPr bwMode="auto">
          <a:xfrm>
            <a:off x="609600" y="166439"/>
            <a:ext cx="3581400" cy="604780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90000"/>
              </a:lnSpc>
              <a:spcBef>
                <a:spcPct val="20000"/>
              </a:spcBef>
              <a:spcAft>
                <a:spcPct val="0"/>
              </a:spcAft>
              <a:buClr>
                <a:srgbClr val="FFCC99"/>
              </a:buClr>
              <a:buSzPct val="90000"/>
              <a:buFont typeface="Wingdings" pitchFamily="2" charset="2"/>
              <a:buNone/>
            </a:pPr>
            <a:r>
              <a:rPr lang="es-ES" b="1" dirty="0">
                <a:solidFill>
                  <a:srgbClr val="FFCC99"/>
                </a:solidFill>
                <a:latin typeface="Times New Roman" pitchFamily="18" charset="0"/>
              </a:rPr>
              <a:t>Mateo 27:45-50 (NBLA)</a:t>
            </a:r>
          </a:p>
          <a:p>
            <a:pPr fontAlgn="base">
              <a:lnSpc>
                <a:spcPct val="90000"/>
              </a:lnSpc>
              <a:spcBef>
                <a:spcPct val="20000"/>
              </a:spcBef>
              <a:spcAft>
                <a:spcPct val="0"/>
              </a:spcAft>
              <a:buClr>
                <a:srgbClr val="FFCC99"/>
              </a:buClr>
              <a:buSzPct val="90000"/>
              <a:buFont typeface="Wingdings" pitchFamily="2" charset="2"/>
              <a:buNone/>
            </a:pPr>
            <a:r>
              <a:rPr lang="es-ES" dirty="0">
                <a:solidFill>
                  <a:srgbClr val="FFCC99"/>
                </a:solidFill>
                <a:latin typeface="Times New Roman" pitchFamily="18" charset="0"/>
              </a:rPr>
              <a:t>45 Desde la hora sexta hubo oscuridad sobre toda la tierra hasta la hora novena. </a:t>
            </a:r>
          </a:p>
          <a:p>
            <a:pPr fontAlgn="base">
              <a:lnSpc>
                <a:spcPct val="90000"/>
              </a:lnSpc>
              <a:spcBef>
                <a:spcPct val="20000"/>
              </a:spcBef>
              <a:spcAft>
                <a:spcPct val="0"/>
              </a:spcAft>
              <a:buClr>
                <a:srgbClr val="FFCC99"/>
              </a:buClr>
              <a:buSzPct val="90000"/>
              <a:buFont typeface="Wingdings" pitchFamily="2" charset="2"/>
              <a:buNone/>
            </a:pPr>
            <a:r>
              <a:rPr lang="es-ES" dirty="0">
                <a:solidFill>
                  <a:srgbClr val="FFCC99"/>
                </a:solidFill>
                <a:latin typeface="Times New Roman" pitchFamily="18" charset="0"/>
              </a:rPr>
              <a:t>46 Y alrededor de la hora novena, Jesús exclamó a gran voz, diciendo: </a:t>
            </a:r>
            <a:r>
              <a:rPr lang="es-ES" b="1" i="1" dirty="0">
                <a:solidFill>
                  <a:srgbClr val="FFFF00"/>
                </a:solidFill>
                <a:latin typeface="Times New Roman" pitchFamily="18" charset="0"/>
              </a:rPr>
              <a:t>«Elí, Elí, ¿lema </a:t>
            </a:r>
            <a:r>
              <a:rPr lang="es-ES" b="1" i="1" dirty="0" err="1">
                <a:solidFill>
                  <a:srgbClr val="FFFF00"/>
                </a:solidFill>
                <a:latin typeface="Times New Roman" pitchFamily="18" charset="0"/>
              </a:rPr>
              <a:t>sabactani</a:t>
            </a:r>
            <a:r>
              <a:rPr lang="es-ES" b="1" i="1" dirty="0">
                <a:solidFill>
                  <a:srgbClr val="FFFF00"/>
                </a:solidFill>
                <a:latin typeface="Times New Roman" pitchFamily="18" charset="0"/>
              </a:rPr>
              <a:t>?»</a:t>
            </a:r>
            <a:r>
              <a:rPr lang="es-ES" dirty="0">
                <a:solidFill>
                  <a:srgbClr val="FFCC99"/>
                </a:solidFill>
                <a:latin typeface="Times New Roman" pitchFamily="18" charset="0"/>
              </a:rPr>
              <a:t>. Esto es: «Dios Mío, Dios Mío, ¿por qué me has abandonado?».</a:t>
            </a:r>
          </a:p>
          <a:p>
            <a:pPr fontAlgn="base">
              <a:lnSpc>
                <a:spcPct val="90000"/>
              </a:lnSpc>
              <a:spcBef>
                <a:spcPct val="20000"/>
              </a:spcBef>
              <a:spcAft>
                <a:spcPct val="0"/>
              </a:spcAft>
              <a:buClr>
                <a:srgbClr val="FFCC99"/>
              </a:buClr>
              <a:buSzPct val="90000"/>
              <a:buFont typeface="Wingdings" pitchFamily="2" charset="2"/>
              <a:buNone/>
            </a:pPr>
            <a:r>
              <a:rPr lang="es-ES" dirty="0">
                <a:solidFill>
                  <a:srgbClr val="FFCC99"/>
                </a:solidFill>
                <a:latin typeface="Times New Roman" pitchFamily="18" charset="0"/>
              </a:rPr>
              <a:t>47 Algunos de los que estaban allí, al oírlo, decían: «Este llama a Elías». </a:t>
            </a:r>
          </a:p>
          <a:p>
            <a:pPr fontAlgn="base">
              <a:lnSpc>
                <a:spcPct val="90000"/>
              </a:lnSpc>
              <a:spcBef>
                <a:spcPct val="20000"/>
              </a:spcBef>
              <a:spcAft>
                <a:spcPct val="0"/>
              </a:spcAft>
              <a:buClr>
                <a:srgbClr val="FFCC99"/>
              </a:buClr>
              <a:buSzPct val="90000"/>
              <a:buFont typeface="Wingdings" pitchFamily="2" charset="2"/>
              <a:buNone/>
            </a:pPr>
            <a:r>
              <a:rPr lang="es-ES" dirty="0">
                <a:solidFill>
                  <a:srgbClr val="FFCC99"/>
                </a:solidFill>
                <a:latin typeface="Times New Roman" pitchFamily="18" charset="0"/>
              </a:rPr>
              <a:t>48 Al instante, uno de ellos corrió, y tomando una esponja, la empapó en vinagre, y poniéndola en una caña, le dio a beber. </a:t>
            </a:r>
          </a:p>
          <a:p>
            <a:pPr fontAlgn="base">
              <a:lnSpc>
                <a:spcPct val="90000"/>
              </a:lnSpc>
              <a:spcBef>
                <a:spcPct val="20000"/>
              </a:spcBef>
              <a:spcAft>
                <a:spcPct val="0"/>
              </a:spcAft>
              <a:buClr>
                <a:srgbClr val="FFCC99"/>
              </a:buClr>
              <a:buSzPct val="90000"/>
              <a:buFont typeface="Wingdings" pitchFamily="2" charset="2"/>
              <a:buNone/>
            </a:pPr>
            <a:r>
              <a:rPr lang="es-ES" dirty="0">
                <a:solidFill>
                  <a:srgbClr val="FFCC99"/>
                </a:solidFill>
                <a:latin typeface="Times New Roman" pitchFamily="18" charset="0"/>
              </a:rPr>
              <a:t>49 Pero los otros dijeron: «Deja, veamos si Elías lo viene a salvar».</a:t>
            </a:r>
          </a:p>
          <a:p>
            <a:pPr fontAlgn="base">
              <a:lnSpc>
                <a:spcPct val="90000"/>
              </a:lnSpc>
              <a:spcBef>
                <a:spcPct val="20000"/>
              </a:spcBef>
              <a:spcAft>
                <a:spcPct val="0"/>
              </a:spcAft>
              <a:buClr>
                <a:srgbClr val="FFCC99"/>
              </a:buClr>
              <a:buSzPct val="90000"/>
              <a:buFont typeface="Wingdings" pitchFamily="2" charset="2"/>
              <a:buNone/>
            </a:pPr>
            <a:r>
              <a:rPr lang="es-ES" dirty="0">
                <a:solidFill>
                  <a:srgbClr val="FFCC99"/>
                </a:solidFill>
                <a:latin typeface="Times New Roman" pitchFamily="18" charset="0"/>
              </a:rPr>
              <a:t>50 Entonces Jesús, clamando otra vez a gran voz, exhaló el espíritu. </a:t>
            </a:r>
            <a:endParaRPr lang="en-US" dirty="0">
              <a:solidFill>
                <a:srgbClr val="FFCC99"/>
              </a:solidFill>
              <a:latin typeface="Times New Roman" pitchFamily="18" charset="0"/>
            </a:endParaRPr>
          </a:p>
          <a:p>
            <a:pPr fontAlgn="base">
              <a:lnSpc>
                <a:spcPct val="90000"/>
              </a:lnSpc>
              <a:spcBef>
                <a:spcPct val="50000"/>
              </a:spcBef>
              <a:spcAft>
                <a:spcPct val="0"/>
              </a:spcAft>
              <a:buClr>
                <a:srgbClr val="FFCC99"/>
              </a:buClr>
              <a:buSzPct val="90000"/>
              <a:buFont typeface="Wingdings" pitchFamily="2" charset="2"/>
              <a:buNone/>
            </a:pPr>
            <a:r>
              <a:rPr lang="en-US" altLang="en-US" dirty="0">
                <a:solidFill>
                  <a:srgbClr val="FFCC99"/>
                </a:solidFill>
                <a:latin typeface="Times New Roman" pitchFamily="18" charset="0"/>
              </a:rPr>
              <a:t/>
            </a:r>
            <a:br>
              <a:rPr lang="en-US" altLang="en-US" dirty="0">
                <a:solidFill>
                  <a:srgbClr val="FFCC99"/>
                </a:solidFill>
                <a:latin typeface="Times New Roman" pitchFamily="18" charset="0"/>
              </a:rPr>
            </a:br>
            <a:endParaRPr lang="en-US" altLang="en-US" dirty="0">
              <a:solidFill>
                <a:srgbClr val="FFCC99"/>
              </a:solidFill>
              <a:latin typeface="Times New Roman" pitchFamily="18" charset="0"/>
            </a:endParaRPr>
          </a:p>
        </p:txBody>
      </p:sp>
      <p:sp>
        <p:nvSpPr>
          <p:cNvPr id="2" name="Rectangle 1"/>
          <p:cNvSpPr/>
          <p:nvPr/>
        </p:nvSpPr>
        <p:spPr bwMode="auto">
          <a:xfrm>
            <a:off x="4572000" y="381000"/>
            <a:ext cx="38862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l" rtl="0" fontAlgn="base">
              <a:lnSpc>
                <a:spcPct val="90000"/>
              </a:lnSpc>
              <a:spcBef>
                <a:spcPct val="20000"/>
              </a:spcBef>
              <a:spcAft>
                <a:spcPct val="0"/>
              </a:spcAft>
              <a:buClr>
                <a:srgbClr val="FFCC99"/>
              </a:buClr>
              <a:buSzPct val="90000"/>
              <a:buFont typeface="Wingdings" pitchFamily="2" charset="2"/>
              <a:buNone/>
            </a:pPr>
            <a:r>
              <a:rPr lang="en-US" sz="3200" dirty="0" smtClean="0">
                <a:solidFill>
                  <a:srgbClr val="FFFF00"/>
                </a:solidFill>
                <a:latin typeface="Times New Roman" pitchFamily="18" charset="0"/>
              </a:rPr>
              <a:t>¿Por </a:t>
            </a:r>
            <a:r>
              <a:rPr lang="en-US" sz="3200" dirty="0" err="1" smtClean="0">
                <a:solidFill>
                  <a:srgbClr val="FFFF00"/>
                </a:solidFill>
                <a:latin typeface="Times New Roman" pitchFamily="18" charset="0"/>
              </a:rPr>
              <a:t>qué</a:t>
            </a:r>
            <a:r>
              <a:rPr lang="en-US" sz="3200" dirty="0" smtClean="0">
                <a:solidFill>
                  <a:srgbClr val="FFFF00"/>
                </a:solidFill>
                <a:latin typeface="Times New Roman" pitchFamily="18" charset="0"/>
              </a:rPr>
              <a:t> </a:t>
            </a:r>
            <a:r>
              <a:rPr lang="en-US" sz="3200" dirty="0" err="1" smtClean="0">
                <a:solidFill>
                  <a:srgbClr val="FFFF00"/>
                </a:solidFill>
                <a:latin typeface="Times New Roman" pitchFamily="18" charset="0"/>
              </a:rPr>
              <a:t>hablaba</a:t>
            </a:r>
            <a:r>
              <a:rPr lang="en-US" sz="3200" dirty="0" smtClean="0">
                <a:solidFill>
                  <a:srgbClr val="FFFF00"/>
                </a:solidFill>
                <a:latin typeface="Times New Roman" pitchFamily="18" charset="0"/>
              </a:rPr>
              <a:t> </a:t>
            </a:r>
            <a:r>
              <a:rPr lang="en-US" sz="3200" dirty="0" err="1" smtClean="0">
                <a:solidFill>
                  <a:srgbClr val="FFFF00"/>
                </a:solidFill>
                <a:latin typeface="Times New Roman" pitchFamily="18" charset="0"/>
              </a:rPr>
              <a:t>Jesús</a:t>
            </a:r>
            <a:r>
              <a:rPr lang="en-US" sz="3200" dirty="0" smtClean="0">
                <a:solidFill>
                  <a:srgbClr val="FFFF00"/>
                </a:solidFill>
                <a:latin typeface="Times New Roman" pitchFamily="18" charset="0"/>
              </a:rPr>
              <a:t> en arameo?</a:t>
            </a:r>
          </a:p>
        </p:txBody>
      </p:sp>
      <p:pic>
        <p:nvPicPr>
          <p:cNvPr id="7" name="Picture 8" descr="godseyeviewcrosssm.jpg">
            <a:hlinkClick r:id="rId3" tooltip="godseyeviewcrosssm.jpg"/>
          </p:cNvPr>
          <p:cNvPicPr>
            <a:picLocks noChangeAspect="1" noChangeArrowheads="1"/>
          </p:cNvPicPr>
          <p:nvPr/>
        </p:nvPicPr>
        <p:blipFill>
          <a:blip r:embed="rId4">
            <a:extLst>
              <a:ext uri="{28A0092B-C50C-407E-A947-70E740481C1C}">
                <a14:useLocalDpi xmlns:a14="http://schemas.microsoft.com/office/drawing/2010/main" val="0"/>
              </a:ext>
            </a:extLst>
          </a:blip>
          <a:srcRect l="36000" t="36586"/>
          <a:stretch>
            <a:fillRect/>
          </a:stretch>
        </p:blipFill>
        <p:spPr bwMode="auto">
          <a:xfrm>
            <a:off x="4572000" y="1981200"/>
            <a:ext cx="4550361" cy="4435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8793963"/>
      </p:ext>
    </p:extLst>
  </p:cSld>
  <p:clrMapOvr>
    <a:masterClrMapping/>
  </p:clrMapOvr>
  <p:transition advTm="6000"/>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4300" y="291088"/>
            <a:ext cx="8915400" cy="6275824"/>
          </a:xfrm>
        </p:spPr>
      </p:pic>
      <p:sp>
        <p:nvSpPr>
          <p:cNvPr id="3" name="TextBox 2"/>
          <p:cNvSpPr txBox="1"/>
          <p:nvPr/>
        </p:nvSpPr>
        <p:spPr>
          <a:xfrm>
            <a:off x="3657600" y="4648200"/>
            <a:ext cx="1524000" cy="1384995"/>
          </a:xfrm>
          <a:prstGeom prst="rect">
            <a:avLst/>
          </a:prstGeom>
          <a:solidFill>
            <a:schemeClr val="bg1"/>
          </a:solidFill>
        </p:spPr>
        <p:txBody>
          <a:bodyPr wrap="square" rtlCol="0">
            <a:spAutoFit/>
          </a:bodyPr>
          <a:lstStyle/>
          <a:p>
            <a:pPr algn="ctr"/>
            <a:r>
              <a:rPr lang="es-ES" sz="2400" dirty="0" smtClean="0"/>
              <a:t>IMPERIO MEDO-PERSA</a:t>
            </a:r>
          </a:p>
          <a:p>
            <a:pPr algn="ctr"/>
            <a:r>
              <a:rPr lang="es-ES" sz="1050" i="1" dirty="0" smtClean="0"/>
              <a:t>Escala de millas</a:t>
            </a:r>
            <a:endParaRPr lang="en-US" sz="1000" i="1" dirty="0"/>
          </a:p>
        </p:txBody>
      </p:sp>
    </p:spTree>
    <p:extLst>
      <p:ext uri="{BB962C8B-B14F-4D97-AF65-F5344CB8AC3E}">
        <p14:creationId xmlns:p14="http://schemas.microsoft.com/office/powerpoint/2010/main" val="152956672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n-US" dirty="0" smtClean="0"/>
              <a:t>Los cuatro reinos</a:t>
            </a:r>
            <a:endParaRPr lang="en-US" dirty="0"/>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0" y="1143000"/>
            <a:ext cx="9144000" cy="5410200"/>
          </a:xfrm>
          <a:prstGeom prst="rect">
            <a:avLst/>
          </a:prstGeom>
        </p:spPr>
      </p:pic>
    </p:spTree>
    <p:extLst>
      <p:ext uri="{BB962C8B-B14F-4D97-AF65-F5344CB8AC3E}">
        <p14:creationId xmlns:p14="http://schemas.microsoft.com/office/powerpoint/2010/main" val="94254325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6" name="Picture 2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36550"/>
            <a:ext cx="9144000" cy="6216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7" name="Oval 5"/>
          <p:cNvSpPr>
            <a:spLocks noChangeArrowheads="1"/>
          </p:cNvSpPr>
          <p:nvPr/>
        </p:nvSpPr>
        <p:spPr bwMode="auto">
          <a:xfrm rot="-2516460">
            <a:off x="8153400" y="3200400"/>
            <a:ext cx="990600" cy="381000"/>
          </a:xfrm>
          <a:prstGeom prst="ellipse">
            <a:avLst/>
          </a:prstGeom>
          <a:solidFill>
            <a:srgbClr val="00CCFF">
              <a:alpha val="31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rtl="0" eaLnBrk="0" fontAlgn="base" hangingPunct="0">
              <a:spcBef>
                <a:spcPct val="0"/>
              </a:spcBef>
              <a:spcAft>
                <a:spcPct val="0"/>
              </a:spcAft>
            </a:pPr>
            <a:endParaRPr lang="en-US" sz="2400" smtClean="0">
              <a:solidFill>
                <a:srgbClr val="FFFFFF"/>
              </a:solidFill>
            </a:endParaRPr>
          </a:p>
        </p:txBody>
      </p:sp>
      <p:sp>
        <p:nvSpPr>
          <p:cNvPr id="3078" name="Oval 6"/>
          <p:cNvSpPr>
            <a:spLocks noChangeArrowheads="1"/>
          </p:cNvSpPr>
          <p:nvPr/>
        </p:nvSpPr>
        <p:spPr bwMode="auto">
          <a:xfrm rot="692877">
            <a:off x="8763000" y="3200400"/>
            <a:ext cx="381000" cy="304800"/>
          </a:xfrm>
          <a:prstGeom prst="ellipse">
            <a:avLst/>
          </a:prstGeom>
          <a:solidFill>
            <a:srgbClr val="00CCFF">
              <a:alpha val="31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rtl="0" eaLnBrk="0" fontAlgn="base" hangingPunct="0">
              <a:spcBef>
                <a:spcPct val="0"/>
              </a:spcBef>
              <a:spcAft>
                <a:spcPct val="0"/>
              </a:spcAft>
            </a:pPr>
            <a:endParaRPr lang="en-US" sz="2400" smtClean="0">
              <a:solidFill>
                <a:srgbClr val="FFFFFF"/>
              </a:solidFill>
            </a:endParaRPr>
          </a:p>
        </p:txBody>
      </p:sp>
      <p:sp>
        <p:nvSpPr>
          <p:cNvPr id="3079" name="Oval 7"/>
          <p:cNvSpPr>
            <a:spLocks noChangeArrowheads="1"/>
          </p:cNvSpPr>
          <p:nvPr/>
        </p:nvSpPr>
        <p:spPr bwMode="auto">
          <a:xfrm rot="5242587">
            <a:off x="8801100" y="3848100"/>
            <a:ext cx="457200" cy="228600"/>
          </a:xfrm>
          <a:prstGeom prst="ellipse">
            <a:avLst/>
          </a:prstGeom>
          <a:solidFill>
            <a:srgbClr val="00CCFF">
              <a:alpha val="31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rtl="0" eaLnBrk="0" fontAlgn="base" hangingPunct="0">
              <a:spcBef>
                <a:spcPct val="0"/>
              </a:spcBef>
              <a:spcAft>
                <a:spcPct val="0"/>
              </a:spcAft>
            </a:pPr>
            <a:endParaRPr lang="en-US" sz="2400" smtClean="0">
              <a:solidFill>
                <a:srgbClr val="FFFFFF"/>
              </a:solidFill>
            </a:endParaRPr>
          </a:p>
        </p:txBody>
      </p:sp>
      <p:sp>
        <p:nvSpPr>
          <p:cNvPr id="3080" name="Oval 8"/>
          <p:cNvSpPr>
            <a:spLocks noChangeArrowheads="1"/>
          </p:cNvSpPr>
          <p:nvPr/>
        </p:nvSpPr>
        <p:spPr bwMode="auto">
          <a:xfrm rot="2021666">
            <a:off x="7772400" y="3581400"/>
            <a:ext cx="998538" cy="498475"/>
          </a:xfrm>
          <a:prstGeom prst="ellipse">
            <a:avLst/>
          </a:prstGeom>
          <a:solidFill>
            <a:srgbClr val="00CCFF">
              <a:alpha val="31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rtl="0" eaLnBrk="0" fontAlgn="base" hangingPunct="0">
              <a:spcBef>
                <a:spcPct val="0"/>
              </a:spcBef>
              <a:spcAft>
                <a:spcPct val="0"/>
              </a:spcAft>
            </a:pPr>
            <a:endParaRPr lang="en-US" sz="2400" smtClean="0">
              <a:solidFill>
                <a:srgbClr val="FFFFFF"/>
              </a:solidFill>
            </a:endParaRPr>
          </a:p>
        </p:txBody>
      </p:sp>
      <p:sp>
        <p:nvSpPr>
          <p:cNvPr id="3081" name="Oval 9"/>
          <p:cNvSpPr>
            <a:spLocks noChangeArrowheads="1"/>
          </p:cNvSpPr>
          <p:nvPr/>
        </p:nvSpPr>
        <p:spPr bwMode="auto">
          <a:xfrm>
            <a:off x="6553200" y="4572000"/>
            <a:ext cx="685800" cy="304800"/>
          </a:xfrm>
          <a:prstGeom prst="ellipse">
            <a:avLst/>
          </a:prstGeom>
          <a:solidFill>
            <a:srgbClr val="00CCFF">
              <a:alpha val="31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rtl="0" eaLnBrk="0" fontAlgn="base" hangingPunct="0">
              <a:spcBef>
                <a:spcPct val="0"/>
              </a:spcBef>
              <a:spcAft>
                <a:spcPct val="0"/>
              </a:spcAft>
            </a:pPr>
            <a:endParaRPr lang="en-US" sz="2400" smtClean="0">
              <a:solidFill>
                <a:srgbClr val="FFFFFF"/>
              </a:solidFill>
            </a:endParaRPr>
          </a:p>
        </p:txBody>
      </p:sp>
      <p:sp>
        <p:nvSpPr>
          <p:cNvPr id="3082" name="Oval 10"/>
          <p:cNvSpPr>
            <a:spLocks noChangeArrowheads="1"/>
          </p:cNvSpPr>
          <p:nvPr/>
        </p:nvSpPr>
        <p:spPr bwMode="auto">
          <a:xfrm rot="-1353073">
            <a:off x="6629400" y="3200400"/>
            <a:ext cx="990600" cy="381000"/>
          </a:xfrm>
          <a:prstGeom prst="ellipse">
            <a:avLst/>
          </a:prstGeom>
          <a:solidFill>
            <a:srgbClr val="00CCFF">
              <a:alpha val="31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rtl="0" eaLnBrk="0" fontAlgn="base" hangingPunct="0">
              <a:spcBef>
                <a:spcPct val="0"/>
              </a:spcBef>
              <a:spcAft>
                <a:spcPct val="0"/>
              </a:spcAft>
            </a:pPr>
            <a:endParaRPr lang="en-US" sz="2400" smtClean="0">
              <a:solidFill>
                <a:srgbClr val="FFFFFF"/>
              </a:solidFill>
            </a:endParaRPr>
          </a:p>
        </p:txBody>
      </p:sp>
      <p:sp>
        <p:nvSpPr>
          <p:cNvPr id="3083" name="Oval 11"/>
          <p:cNvSpPr>
            <a:spLocks noChangeArrowheads="1"/>
          </p:cNvSpPr>
          <p:nvPr/>
        </p:nvSpPr>
        <p:spPr bwMode="auto">
          <a:xfrm rot="-278539">
            <a:off x="6934200" y="2667000"/>
            <a:ext cx="762000" cy="381000"/>
          </a:xfrm>
          <a:prstGeom prst="ellipse">
            <a:avLst/>
          </a:prstGeom>
          <a:solidFill>
            <a:srgbClr val="00CCFF">
              <a:alpha val="31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rtl="0" eaLnBrk="0" fontAlgn="base" hangingPunct="0">
              <a:spcBef>
                <a:spcPct val="0"/>
              </a:spcBef>
              <a:spcAft>
                <a:spcPct val="0"/>
              </a:spcAft>
            </a:pPr>
            <a:endParaRPr lang="en-US" sz="2400" smtClean="0">
              <a:solidFill>
                <a:srgbClr val="FFFFFF"/>
              </a:solidFill>
            </a:endParaRPr>
          </a:p>
        </p:txBody>
      </p:sp>
      <p:sp>
        <p:nvSpPr>
          <p:cNvPr id="3084" name="Oval 12"/>
          <p:cNvSpPr>
            <a:spLocks noChangeArrowheads="1"/>
          </p:cNvSpPr>
          <p:nvPr/>
        </p:nvSpPr>
        <p:spPr bwMode="auto">
          <a:xfrm rot="-278539">
            <a:off x="5715000" y="3124200"/>
            <a:ext cx="536575" cy="760413"/>
          </a:xfrm>
          <a:prstGeom prst="ellipse">
            <a:avLst/>
          </a:prstGeom>
          <a:solidFill>
            <a:srgbClr val="00CCFF">
              <a:alpha val="31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rtl="0" eaLnBrk="0" fontAlgn="base" hangingPunct="0">
              <a:spcBef>
                <a:spcPct val="0"/>
              </a:spcBef>
              <a:spcAft>
                <a:spcPct val="0"/>
              </a:spcAft>
            </a:pPr>
            <a:endParaRPr lang="en-US" sz="2400" smtClean="0">
              <a:solidFill>
                <a:srgbClr val="FFFFFF"/>
              </a:solidFill>
            </a:endParaRPr>
          </a:p>
        </p:txBody>
      </p:sp>
      <p:sp>
        <p:nvSpPr>
          <p:cNvPr id="3085" name="Oval 13"/>
          <p:cNvSpPr>
            <a:spLocks noChangeArrowheads="1"/>
          </p:cNvSpPr>
          <p:nvPr/>
        </p:nvSpPr>
        <p:spPr bwMode="auto">
          <a:xfrm rot="-278539">
            <a:off x="6096000" y="5181600"/>
            <a:ext cx="917575" cy="912813"/>
          </a:xfrm>
          <a:prstGeom prst="ellipse">
            <a:avLst/>
          </a:prstGeom>
          <a:solidFill>
            <a:srgbClr val="00CCFF">
              <a:alpha val="31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rtl="0" eaLnBrk="0" fontAlgn="base" hangingPunct="0">
              <a:spcBef>
                <a:spcPct val="0"/>
              </a:spcBef>
              <a:spcAft>
                <a:spcPct val="0"/>
              </a:spcAft>
            </a:pPr>
            <a:endParaRPr lang="en-US" sz="2400" smtClean="0">
              <a:solidFill>
                <a:srgbClr val="FFFFFF"/>
              </a:solidFill>
            </a:endParaRPr>
          </a:p>
        </p:txBody>
      </p:sp>
      <p:sp>
        <p:nvSpPr>
          <p:cNvPr id="3086" name="Oval 14"/>
          <p:cNvSpPr>
            <a:spLocks noChangeArrowheads="1"/>
          </p:cNvSpPr>
          <p:nvPr/>
        </p:nvSpPr>
        <p:spPr bwMode="auto">
          <a:xfrm>
            <a:off x="5410200" y="4953000"/>
            <a:ext cx="685800" cy="304800"/>
          </a:xfrm>
          <a:prstGeom prst="ellipse">
            <a:avLst/>
          </a:prstGeom>
          <a:solidFill>
            <a:srgbClr val="00CCFF">
              <a:alpha val="31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rtl="0" eaLnBrk="0" fontAlgn="base" hangingPunct="0">
              <a:spcBef>
                <a:spcPct val="0"/>
              </a:spcBef>
              <a:spcAft>
                <a:spcPct val="0"/>
              </a:spcAft>
            </a:pPr>
            <a:endParaRPr lang="en-US" sz="2400" smtClean="0">
              <a:solidFill>
                <a:srgbClr val="FFFFFF"/>
              </a:solidFill>
            </a:endParaRPr>
          </a:p>
        </p:txBody>
      </p:sp>
      <p:sp>
        <p:nvSpPr>
          <p:cNvPr id="3087" name="Oval 15"/>
          <p:cNvSpPr>
            <a:spLocks noChangeArrowheads="1"/>
          </p:cNvSpPr>
          <p:nvPr/>
        </p:nvSpPr>
        <p:spPr bwMode="auto">
          <a:xfrm rot="-278539">
            <a:off x="4419600" y="4495800"/>
            <a:ext cx="917575" cy="912813"/>
          </a:xfrm>
          <a:prstGeom prst="ellipse">
            <a:avLst/>
          </a:prstGeom>
          <a:solidFill>
            <a:srgbClr val="00CCFF">
              <a:alpha val="31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rtl="0" eaLnBrk="0" fontAlgn="base" hangingPunct="0">
              <a:spcBef>
                <a:spcPct val="0"/>
              </a:spcBef>
              <a:spcAft>
                <a:spcPct val="0"/>
              </a:spcAft>
            </a:pPr>
            <a:endParaRPr lang="en-US" sz="2400" smtClean="0">
              <a:solidFill>
                <a:srgbClr val="FFFFFF"/>
              </a:solidFill>
            </a:endParaRPr>
          </a:p>
        </p:txBody>
      </p:sp>
      <p:sp>
        <p:nvSpPr>
          <p:cNvPr id="3088" name="Oval 16"/>
          <p:cNvSpPr>
            <a:spLocks noChangeArrowheads="1"/>
          </p:cNvSpPr>
          <p:nvPr/>
        </p:nvSpPr>
        <p:spPr bwMode="auto">
          <a:xfrm rot="-278539">
            <a:off x="3200400" y="2362200"/>
            <a:ext cx="688975" cy="760413"/>
          </a:xfrm>
          <a:prstGeom prst="ellipse">
            <a:avLst/>
          </a:prstGeom>
          <a:solidFill>
            <a:srgbClr val="00CCFF">
              <a:alpha val="31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rtl="0" eaLnBrk="0" fontAlgn="base" hangingPunct="0">
              <a:spcBef>
                <a:spcPct val="0"/>
              </a:spcBef>
              <a:spcAft>
                <a:spcPct val="0"/>
              </a:spcAft>
            </a:pPr>
            <a:endParaRPr lang="en-US" sz="2400" smtClean="0">
              <a:solidFill>
                <a:srgbClr val="FFFFFF"/>
              </a:solidFill>
            </a:endParaRPr>
          </a:p>
        </p:txBody>
      </p:sp>
      <p:sp>
        <p:nvSpPr>
          <p:cNvPr id="3089" name="Oval 17"/>
          <p:cNvSpPr>
            <a:spLocks noChangeArrowheads="1"/>
          </p:cNvSpPr>
          <p:nvPr/>
        </p:nvSpPr>
        <p:spPr bwMode="auto">
          <a:xfrm>
            <a:off x="5105400" y="4114800"/>
            <a:ext cx="685800" cy="304800"/>
          </a:xfrm>
          <a:prstGeom prst="ellipse">
            <a:avLst/>
          </a:prstGeom>
          <a:solidFill>
            <a:srgbClr val="00CCFF">
              <a:alpha val="31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rtl="0" eaLnBrk="0" fontAlgn="base" hangingPunct="0">
              <a:spcBef>
                <a:spcPct val="0"/>
              </a:spcBef>
              <a:spcAft>
                <a:spcPct val="0"/>
              </a:spcAft>
            </a:pPr>
            <a:endParaRPr lang="en-US" sz="2400" smtClean="0">
              <a:solidFill>
                <a:srgbClr val="FFFFFF"/>
              </a:solidFill>
            </a:endParaRPr>
          </a:p>
        </p:txBody>
      </p:sp>
      <p:sp>
        <p:nvSpPr>
          <p:cNvPr id="3090" name="Oval 18"/>
          <p:cNvSpPr>
            <a:spLocks noChangeArrowheads="1"/>
          </p:cNvSpPr>
          <p:nvPr/>
        </p:nvSpPr>
        <p:spPr bwMode="auto">
          <a:xfrm rot="-278539">
            <a:off x="7848600" y="4876800"/>
            <a:ext cx="990600" cy="912813"/>
          </a:xfrm>
          <a:prstGeom prst="ellipse">
            <a:avLst/>
          </a:prstGeom>
          <a:solidFill>
            <a:srgbClr val="00CCFF">
              <a:alpha val="31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rtl="0" eaLnBrk="0" fontAlgn="base" hangingPunct="0">
              <a:spcBef>
                <a:spcPct val="0"/>
              </a:spcBef>
              <a:spcAft>
                <a:spcPct val="0"/>
              </a:spcAft>
            </a:pPr>
            <a:endParaRPr lang="en-US" sz="2400" smtClean="0">
              <a:solidFill>
                <a:srgbClr val="FFFFFF"/>
              </a:solidFill>
            </a:endParaRPr>
          </a:p>
        </p:txBody>
      </p:sp>
      <p:sp>
        <p:nvSpPr>
          <p:cNvPr id="3091" name="Oval 19"/>
          <p:cNvSpPr>
            <a:spLocks noChangeArrowheads="1"/>
          </p:cNvSpPr>
          <p:nvPr/>
        </p:nvSpPr>
        <p:spPr bwMode="auto">
          <a:xfrm rot="1983843">
            <a:off x="6324600" y="3657600"/>
            <a:ext cx="533400" cy="304800"/>
          </a:xfrm>
          <a:prstGeom prst="ellipse">
            <a:avLst/>
          </a:prstGeom>
          <a:solidFill>
            <a:srgbClr val="00CCFF">
              <a:alpha val="31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rtl="0" eaLnBrk="0" fontAlgn="base" hangingPunct="0">
              <a:spcBef>
                <a:spcPct val="0"/>
              </a:spcBef>
              <a:spcAft>
                <a:spcPct val="0"/>
              </a:spcAft>
            </a:pPr>
            <a:endParaRPr lang="en-US" sz="2400" smtClean="0">
              <a:solidFill>
                <a:srgbClr val="FFFFFF"/>
              </a:solidFill>
            </a:endParaRPr>
          </a:p>
        </p:txBody>
      </p:sp>
      <p:sp>
        <p:nvSpPr>
          <p:cNvPr id="3093" name="Rectangle 21"/>
          <p:cNvSpPr>
            <a:spLocks noChangeArrowheads="1"/>
          </p:cNvSpPr>
          <p:nvPr/>
        </p:nvSpPr>
        <p:spPr bwMode="auto">
          <a:xfrm>
            <a:off x="1" y="304800"/>
            <a:ext cx="9170652" cy="862747"/>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rtl="0" eaLnBrk="0" fontAlgn="base" hangingPunct="0">
              <a:spcBef>
                <a:spcPct val="0"/>
              </a:spcBef>
              <a:spcAft>
                <a:spcPct val="0"/>
              </a:spcAft>
            </a:pPr>
            <a:endParaRPr lang="en-US" sz="2400" smtClean="0">
              <a:solidFill>
                <a:srgbClr val="FFFFFF"/>
              </a:solidFill>
            </a:endParaRPr>
          </a:p>
        </p:txBody>
      </p:sp>
      <p:sp>
        <p:nvSpPr>
          <p:cNvPr id="3092" name="Text Box 20"/>
          <p:cNvSpPr txBox="1">
            <a:spLocks noChangeArrowheads="1"/>
          </p:cNvSpPr>
          <p:nvPr/>
        </p:nvSpPr>
        <p:spPr bwMode="auto">
          <a:xfrm>
            <a:off x="381000" y="336550"/>
            <a:ext cx="8915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fontAlgn="base" hangingPunct="0">
              <a:spcBef>
                <a:spcPct val="0"/>
              </a:spcBef>
              <a:spcAft>
                <a:spcPct val="0"/>
              </a:spcAft>
            </a:pPr>
            <a:r>
              <a:rPr lang="en-US" altLang="en-US" sz="2400" b="1" i="1" dirty="0" err="1" smtClean="0">
                <a:solidFill>
                  <a:srgbClr val="B2B2B2"/>
                </a:solidFill>
              </a:rPr>
              <a:t>Hechos</a:t>
            </a:r>
            <a:r>
              <a:rPr lang="en-US" altLang="en-US" sz="2400" b="1" i="1" dirty="0" smtClean="0">
                <a:solidFill>
                  <a:srgbClr val="B2B2B2"/>
                </a:solidFill>
              </a:rPr>
              <a:t> 2:5 </a:t>
            </a:r>
            <a:r>
              <a:rPr lang="es-ES" altLang="en-US" sz="2400" i="1" dirty="0">
                <a:solidFill>
                  <a:srgbClr val="FFFFFF"/>
                </a:solidFill>
              </a:rPr>
              <a:t>Había judíos que moraban en Jerusalén, hombres piadosos, </a:t>
            </a:r>
            <a:r>
              <a:rPr lang="es-ES" altLang="en-US" sz="2400" b="1" i="1" dirty="0">
                <a:solidFill>
                  <a:srgbClr val="FFFF00"/>
                </a:solidFill>
              </a:rPr>
              <a:t>procedentes de todas las naciones bajo el cielo</a:t>
            </a:r>
            <a:r>
              <a:rPr lang="es-ES" altLang="en-US" sz="2400" i="1" dirty="0">
                <a:solidFill>
                  <a:srgbClr val="FFFFFF"/>
                </a:solidFill>
              </a:rPr>
              <a:t>. </a:t>
            </a:r>
            <a:endParaRPr lang="en-US" altLang="en-US" sz="2400" i="1" dirty="0" smtClean="0">
              <a:solidFill>
                <a:srgbClr val="FFFFFF"/>
              </a:solidFill>
            </a:endParaRPr>
          </a:p>
        </p:txBody>
      </p:sp>
      <p:sp>
        <p:nvSpPr>
          <p:cNvPr id="3095" name="Oval 23"/>
          <p:cNvSpPr>
            <a:spLocks noChangeArrowheads="1"/>
          </p:cNvSpPr>
          <p:nvPr/>
        </p:nvSpPr>
        <p:spPr bwMode="auto">
          <a:xfrm rot="-4029450">
            <a:off x="5981700" y="3390900"/>
            <a:ext cx="533400" cy="304800"/>
          </a:xfrm>
          <a:prstGeom prst="ellipse">
            <a:avLst/>
          </a:prstGeom>
          <a:solidFill>
            <a:srgbClr val="00CCFF">
              <a:alpha val="31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rtl="0" eaLnBrk="0" fontAlgn="base" hangingPunct="0">
              <a:spcBef>
                <a:spcPct val="0"/>
              </a:spcBef>
              <a:spcAft>
                <a:spcPct val="0"/>
              </a:spcAft>
            </a:pPr>
            <a:endParaRPr lang="en-US" sz="2400" smtClean="0">
              <a:solidFill>
                <a:srgbClr val="FFFFFF"/>
              </a:solidFill>
            </a:endParaRPr>
          </a:p>
        </p:txBody>
      </p:sp>
      <p:sp>
        <p:nvSpPr>
          <p:cNvPr id="3" name="Freeform 2"/>
          <p:cNvSpPr/>
          <p:nvPr/>
        </p:nvSpPr>
        <p:spPr bwMode="auto">
          <a:xfrm>
            <a:off x="4295775" y="2419350"/>
            <a:ext cx="4867275" cy="4048125"/>
          </a:xfrm>
          <a:custGeom>
            <a:avLst/>
            <a:gdLst>
              <a:gd name="connsiteX0" fmla="*/ 133350 w 4867275"/>
              <a:gd name="connsiteY0" fmla="*/ 2257425 h 4048125"/>
              <a:gd name="connsiteX1" fmla="*/ 142875 w 4867275"/>
              <a:gd name="connsiteY1" fmla="*/ 2790825 h 4048125"/>
              <a:gd name="connsiteX2" fmla="*/ 1181100 w 4867275"/>
              <a:gd name="connsiteY2" fmla="*/ 2943225 h 4048125"/>
              <a:gd name="connsiteX3" fmla="*/ 1695450 w 4867275"/>
              <a:gd name="connsiteY3" fmla="*/ 3067050 h 4048125"/>
              <a:gd name="connsiteX4" fmla="*/ 1990725 w 4867275"/>
              <a:gd name="connsiteY4" fmla="*/ 3638550 h 4048125"/>
              <a:gd name="connsiteX5" fmla="*/ 2428875 w 4867275"/>
              <a:gd name="connsiteY5" fmla="*/ 4048125 h 4048125"/>
              <a:gd name="connsiteX6" fmla="*/ 3124200 w 4867275"/>
              <a:gd name="connsiteY6" fmla="*/ 3905250 h 4048125"/>
              <a:gd name="connsiteX7" fmla="*/ 2790825 w 4867275"/>
              <a:gd name="connsiteY7" fmla="*/ 3057525 h 4048125"/>
              <a:gd name="connsiteX8" fmla="*/ 2667000 w 4867275"/>
              <a:gd name="connsiteY8" fmla="*/ 2600325 h 4048125"/>
              <a:gd name="connsiteX9" fmla="*/ 3152775 w 4867275"/>
              <a:gd name="connsiteY9" fmla="*/ 2428875 h 4048125"/>
              <a:gd name="connsiteX10" fmla="*/ 3495675 w 4867275"/>
              <a:gd name="connsiteY10" fmla="*/ 1943100 h 4048125"/>
              <a:gd name="connsiteX11" fmla="*/ 4067175 w 4867275"/>
              <a:gd name="connsiteY11" fmla="*/ 1952625 h 4048125"/>
              <a:gd name="connsiteX12" fmla="*/ 4619625 w 4867275"/>
              <a:gd name="connsiteY12" fmla="*/ 2238375 h 4048125"/>
              <a:gd name="connsiteX13" fmla="*/ 4867275 w 4867275"/>
              <a:gd name="connsiteY13" fmla="*/ 2333625 h 4048125"/>
              <a:gd name="connsiteX14" fmla="*/ 4867275 w 4867275"/>
              <a:gd name="connsiteY14" fmla="*/ 476250 h 4048125"/>
              <a:gd name="connsiteX15" fmla="*/ 4657725 w 4867275"/>
              <a:gd name="connsiteY15" fmla="*/ 114300 h 4048125"/>
              <a:gd name="connsiteX16" fmla="*/ 3943350 w 4867275"/>
              <a:gd name="connsiteY16" fmla="*/ 0 h 4048125"/>
              <a:gd name="connsiteX17" fmla="*/ 3495675 w 4867275"/>
              <a:gd name="connsiteY17" fmla="*/ 104775 h 4048125"/>
              <a:gd name="connsiteX18" fmla="*/ 3152775 w 4867275"/>
              <a:gd name="connsiteY18" fmla="*/ 180975 h 4048125"/>
              <a:gd name="connsiteX19" fmla="*/ 2600325 w 4867275"/>
              <a:gd name="connsiteY19" fmla="*/ 133350 h 4048125"/>
              <a:gd name="connsiteX20" fmla="*/ 1943100 w 4867275"/>
              <a:gd name="connsiteY20" fmla="*/ 295275 h 4048125"/>
              <a:gd name="connsiteX21" fmla="*/ 1381125 w 4867275"/>
              <a:gd name="connsiteY21" fmla="*/ 123825 h 4048125"/>
              <a:gd name="connsiteX22" fmla="*/ 942975 w 4867275"/>
              <a:gd name="connsiteY22" fmla="*/ 142875 h 4048125"/>
              <a:gd name="connsiteX23" fmla="*/ 885825 w 4867275"/>
              <a:gd name="connsiteY23" fmla="*/ 257175 h 4048125"/>
              <a:gd name="connsiteX24" fmla="*/ 962025 w 4867275"/>
              <a:gd name="connsiteY24" fmla="*/ 447675 h 4048125"/>
              <a:gd name="connsiteX25" fmla="*/ 1295400 w 4867275"/>
              <a:gd name="connsiteY25" fmla="*/ 571500 h 4048125"/>
              <a:gd name="connsiteX26" fmla="*/ 1285875 w 4867275"/>
              <a:gd name="connsiteY26" fmla="*/ 914400 h 4048125"/>
              <a:gd name="connsiteX27" fmla="*/ 866775 w 4867275"/>
              <a:gd name="connsiteY27" fmla="*/ 1600200 h 4048125"/>
              <a:gd name="connsiteX28" fmla="*/ 76200 w 4867275"/>
              <a:gd name="connsiteY28" fmla="*/ 1866900 h 4048125"/>
              <a:gd name="connsiteX29" fmla="*/ 0 w 4867275"/>
              <a:gd name="connsiteY29" fmla="*/ 2133600 h 4048125"/>
              <a:gd name="connsiteX30" fmla="*/ 133350 w 4867275"/>
              <a:gd name="connsiteY30" fmla="*/ 2257425 h 404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867275" h="4048125">
                <a:moveTo>
                  <a:pt x="133350" y="2257425"/>
                </a:moveTo>
                <a:lnTo>
                  <a:pt x="142875" y="2790825"/>
                </a:lnTo>
                <a:lnTo>
                  <a:pt x="1181100" y="2943225"/>
                </a:lnTo>
                <a:lnTo>
                  <a:pt x="1695450" y="3067050"/>
                </a:lnTo>
                <a:lnTo>
                  <a:pt x="1990725" y="3638550"/>
                </a:lnTo>
                <a:lnTo>
                  <a:pt x="2428875" y="4048125"/>
                </a:lnTo>
                <a:lnTo>
                  <a:pt x="3124200" y="3905250"/>
                </a:lnTo>
                <a:lnTo>
                  <a:pt x="2790825" y="3057525"/>
                </a:lnTo>
                <a:lnTo>
                  <a:pt x="2667000" y="2600325"/>
                </a:lnTo>
                <a:lnTo>
                  <a:pt x="3152775" y="2428875"/>
                </a:lnTo>
                <a:lnTo>
                  <a:pt x="3495675" y="1943100"/>
                </a:lnTo>
                <a:lnTo>
                  <a:pt x="4067175" y="1952625"/>
                </a:lnTo>
                <a:lnTo>
                  <a:pt x="4619625" y="2238375"/>
                </a:lnTo>
                <a:lnTo>
                  <a:pt x="4867275" y="2333625"/>
                </a:lnTo>
                <a:lnTo>
                  <a:pt x="4867275" y="476250"/>
                </a:lnTo>
                <a:lnTo>
                  <a:pt x="4657725" y="114300"/>
                </a:lnTo>
                <a:lnTo>
                  <a:pt x="3943350" y="0"/>
                </a:lnTo>
                <a:lnTo>
                  <a:pt x="3495675" y="104775"/>
                </a:lnTo>
                <a:lnTo>
                  <a:pt x="3152775" y="180975"/>
                </a:lnTo>
                <a:lnTo>
                  <a:pt x="2600325" y="133350"/>
                </a:lnTo>
                <a:lnTo>
                  <a:pt x="1943100" y="295275"/>
                </a:lnTo>
                <a:lnTo>
                  <a:pt x="1381125" y="123825"/>
                </a:lnTo>
                <a:lnTo>
                  <a:pt x="942975" y="142875"/>
                </a:lnTo>
                <a:lnTo>
                  <a:pt x="885825" y="257175"/>
                </a:lnTo>
                <a:lnTo>
                  <a:pt x="962025" y="447675"/>
                </a:lnTo>
                <a:lnTo>
                  <a:pt x="1295400" y="571500"/>
                </a:lnTo>
                <a:lnTo>
                  <a:pt x="1285875" y="914400"/>
                </a:lnTo>
                <a:lnTo>
                  <a:pt x="866775" y="1600200"/>
                </a:lnTo>
                <a:lnTo>
                  <a:pt x="76200" y="1866900"/>
                </a:lnTo>
                <a:lnTo>
                  <a:pt x="0" y="2133600"/>
                </a:lnTo>
                <a:lnTo>
                  <a:pt x="133350" y="2257425"/>
                </a:lnTo>
                <a:close/>
              </a:path>
            </a:pathLst>
          </a:custGeom>
          <a:solidFill>
            <a:srgbClr val="FFFF00">
              <a:alpha val="40000"/>
            </a:srgbClr>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2" name="TextBox 21"/>
          <p:cNvSpPr txBox="1"/>
          <p:nvPr/>
        </p:nvSpPr>
        <p:spPr>
          <a:xfrm>
            <a:off x="331100" y="4532084"/>
            <a:ext cx="2784085" cy="1107996"/>
          </a:xfrm>
          <a:prstGeom prst="rect">
            <a:avLst/>
          </a:prstGeom>
          <a:solidFill>
            <a:schemeClr val="bg1"/>
          </a:solidFill>
        </p:spPr>
        <p:txBody>
          <a:bodyPr wrap="square" rtlCol="0">
            <a:spAutoFit/>
          </a:bodyPr>
          <a:lstStyle/>
          <a:p>
            <a:r>
              <a:rPr lang="es-ES" sz="2400" dirty="0" smtClean="0"/>
              <a:t>IMPERIO ROMANO</a:t>
            </a:r>
          </a:p>
          <a:p>
            <a:pPr algn="ctr"/>
            <a:r>
              <a:rPr lang="es-ES" i="1" dirty="0" smtClean="0"/>
              <a:t>EN LOS DIAS DE CRISTO</a:t>
            </a:r>
            <a:endParaRPr lang="en-US" sz="1600" i="1" dirty="0"/>
          </a:p>
        </p:txBody>
      </p:sp>
    </p:spTree>
    <p:extLst>
      <p:ext uri="{BB962C8B-B14F-4D97-AF65-F5344CB8AC3E}">
        <p14:creationId xmlns:p14="http://schemas.microsoft.com/office/powerpoint/2010/main" val="3431195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rtl="0"/>
            <a:r>
              <a:rPr lang="en-US" b="1" dirty="0"/>
              <a:t>Resultados del </a:t>
            </a:r>
            <a:r>
              <a:rPr lang="en-US" b="1" dirty="0" err="1"/>
              <a:t>Imperio</a:t>
            </a:r>
            <a:r>
              <a:rPr lang="en-US" b="1" dirty="0"/>
              <a:t> </a:t>
            </a:r>
            <a:r>
              <a:rPr lang="en-US" b="1" dirty="0" err="1" smtClean="0"/>
              <a:t>persa</a:t>
            </a:r>
            <a:r>
              <a:rPr lang="en-US" dirty="0"/>
              <a:t/>
            </a:r>
            <a:br>
              <a:rPr lang="en-US" dirty="0"/>
            </a:br>
            <a:endParaRPr lang="en-US" dirty="0"/>
          </a:p>
        </p:txBody>
      </p:sp>
      <p:sp>
        <p:nvSpPr>
          <p:cNvPr id="3" name="Content Placeholder 2"/>
          <p:cNvSpPr>
            <a:spLocks noGrp="1"/>
          </p:cNvSpPr>
          <p:nvPr>
            <p:ph idx="1"/>
          </p:nvPr>
        </p:nvSpPr>
        <p:spPr>
          <a:xfrm>
            <a:off x="457200" y="914400"/>
            <a:ext cx="8382000" cy="5562600"/>
          </a:xfrm>
          <a:solidFill>
            <a:schemeClr val="bg1">
              <a:alpha val="69000"/>
            </a:schemeClr>
          </a:solidFill>
        </p:spPr>
        <p:txBody>
          <a:bodyPr>
            <a:noAutofit/>
          </a:bodyPr>
          <a:lstStyle/>
          <a:p>
            <a:pPr lvl="0"/>
            <a:r>
              <a:rPr lang="es-ES" sz="2600" u="sng" dirty="0" smtClean="0"/>
              <a:t>Difusión </a:t>
            </a:r>
            <a:r>
              <a:rPr lang="es-ES" sz="2600" u="sng" dirty="0"/>
              <a:t>de la cultura oriental – </a:t>
            </a:r>
            <a:r>
              <a:rPr lang="es-ES" sz="2600" dirty="0"/>
              <a:t>Como el último gran imperio oriental, Persia proporcionó un contrapunto a la cultura griega.</a:t>
            </a:r>
          </a:p>
          <a:p>
            <a:pPr lvl="0"/>
            <a:r>
              <a:rPr lang="es-ES" sz="2600" u="sng" dirty="0" smtClean="0"/>
              <a:t>Red </a:t>
            </a:r>
            <a:r>
              <a:rPr lang="es-ES" sz="2600" u="sng" dirty="0"/>
              <a:t>viaria – </a:t>
            </a:r>
            <a:r>
              <a:rPr lang="es-ES" sz="2600" dirty="0"/>
              <a:t>el más famoso de los caminos persas que va de </a:t>
            </a:r>
            <a:r>
              <a:rPr lang="es-ES" sz="2600" dirty="0" err="1"/>
              <a:t>Persépolis</a:t>
            </a:r>
            <a:r>
              <a:rPr lang="es-ES" sz="2600" dirty="0"/>
              <a:t> a </a:t>
            </a:r>
            <a:r>
              <a:rPr lang="es-ES" sz="2600" dirty="0" err="1"/>
              <a:t>Sardis</a:t>
            </a:r>
            <a:r>
              <a:rPr lang="es-ES" sz="2600" dirty="0"/>
              <a:t> en Asia Menor</a:t>
            </a:r>
          </a:p>
          <a:p>
            <a:pPr lvl="0"/>
            <a:r>
              <a:rPr lang="es-ES" sz="2600" u="sng" dirty="0" smtClean="0"/>
              <a:t>Idioma </a:t>
            </a:r>
            <a:r>
              <a:rPr lang="es-ES" sz="2600" u="sng" dirty="0"/>
              <a:t>arameo – </a:t>
            </a:r>
            <a:r>
              <a:rPr lang="es-ES" sz="2600" dirty="0"/>
              <a:t>El arameo era el idioma del gobierno persa y llegó a ser el idioma común que conectaba el Imperio persa.</a:t>
            </a:r>
          </a:p>
          <a:p>
            <a:pPr lvl="0"/>
            <a:r>
              <a:rPr lang="es-ES" sz="2600" u="sng" dirty="0" smtClean="0"/>
              <a:t>Dispersión </a:t>
            </a:r>
            <a:r>
              <a:rPr lang="es-ES" sz="2600" u="sng" dirty="0"/>
              <a:t>del pueblo judío – </a:t>
            </a:r>
            <a:r>
              <a:rPr lang="es-ES" sz="2600" dirty="0"/>
              <a:t>Ciro, al permitir que los judíos regresaran a Judá, comenzó una buena relación y el pueblo judío se dispersó aún más.</a:t>
            </a:r>
          </a:p>
          <a:p>
            <a:pPr lvl="0"/>
            <a:r>
              <a:rPr lang="es-ES" sz="2600" u="sng" dirty="0" smtClean="0"/>
              <a:t>Sanedrín </a:t>
            </a:r>
            <a:r>
              <a:rPr lang="es-ES" sz="2600" u="sng" dirty="0"/>
              <a:t>– </a:t>
            </a:r>
            <a:r>
              <a:rPr lang="es-ES" sz="2600" dirty="0"/>
              <a:t>empezó durante el Imperio persa</a:t>
            </a:r>
          </a:p>
          <a:p>
            <a:pPr lvl="0" algn="l" rtl="0"/>
            <a:r>
              <a:rPr lang="en-US" sz="2600" u="sng" dirty="0" err="1" smtClean="0"/>
              <a:t>Fronteras</a:t>
            </a:r>
            <a:r>
              <a:rPr lang="en-US" sz="2600" dirty="0" smtClean="0"/>
              <a:t> para el </a:t>
            </a:r>
            <a:r>
              <a:rPr lang="en-US" sz="2600" dirty="0" err="1" smtClean="0"/>
              <a:t>Imperio</a:t>
            </a:r>
            <a:r>
              <a:rPr lang="en-US" sz="2600" dirty="0" smtClean="0"/>
              <a:t> </a:t>
            </a:r>
            <a:r>
              <a:rPr lang="en-US" sz="2600" dirty="0" err="1" smtClean="0"/>
              <a:t>griego</a:t>
            </a:r>
            <a:r>
              <a:rPr lang="en-US" sz="2600" dirty="0" smtClean="0"/>
              <a:t>/el </a:t>
            </a:r>
            <a:r>
              <a:rPr lang="en-US" sz="2600" dirty="0" err="1" smtClean="0"/>
              <a:t>mundo</a:t>
            </a:r>
            <a:endParaRPr lang="en-US" sz="2600" dirty="0"/>
          </a:p>
          <a:p>
            <a:pPr algn="l" rtl="0"/>
            <a:endParaRPr lang="en-US" sz="2400" dirty="0"/>
          </a:p>
        </p:txBody>
      </p:sp>
    </p:spTree>
    <p:extLst>
      <p:ext uri="{BB962C8B-B14F-4D97-AF65-F5344CB8AC3E}">
        <p14:creationId xmlns:p14="http://schemas.microsoft.com/office/powerpoint/2010/main" val="139099592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n-US" dirty="0" smtClean="0"/>
              <a:t>Eventos bíblicos y persas</a:t>
            </a:r>
            <a:endParaRPr lang="en-US" dirty="0"/>
          </a:p>
        </p:txBody>
      </p:sp>
      <p:graphicFrame>
        <p:nvGraphicFramePr>
          <p:cNvPr id="5" name="Table 4"/>
          <p:cNvGraphicFramePr>
            <a:graphicFrameLocks noGrp="1"/>
          </p:cNvGraphicFramePr>
          <p:nvPr>
            <p:extLst/>
          </p:nvPr>
        </p:nvGraphicFramePr>
        <p:xfrm>
          <a:off x="0" y="0"/>
          <a:ext cx="9144000" cy="7135156"/>
        </p:xfrm>
        <a:graphic>
          <a:graphicData uri="http://schemas.openxmlformats.org/drawingml/2006/table">
            <a:tbl>
              <a:tblPr firstRow="1" firstCol="1" bandRow="1">
                <a:tableStyleId>{5C22544A-7EE6-4342-B048-85BDC9FD1C3A}</a:tableStyleId>
              </a:tblPr>
              <a:tblGrid>
                <a:gridCol w="1921009"/>
                <a:gridCol w="1203191"/>
                <a:gridCol w="1524000"/>
                <a:gridCol w="4495800"/>
              </a:tblGrid>
              <a:tr h="304800">
                <a:tc>
                  <a:txBody>
                    <a:bodyPr/>
                    <a:lstStyle/>
                    <a:p>
                      <a:pPr marL="0" marR="0" algn="l" rtl="0">
                        <a:lnSpc>
                          <a:spcPct val="115000"/>
                        </a:lnSpc>
                        <a:spcBef>
                          <a:spcPts val="0"/>
                        </a:spcBef>
                        <a:spcAft>
                          <a:spcPts val="0"/>
                        </a:spcAft>
                      </a:pPr>
                      <a:r>
                        <a:rPr lang="en-US" sz="1800" dirty="0" err="1">
                          <a:effectLst/>
                        </a:rPr>
                        <a:t>G</a:t>
                      </a:r>
                      <a:r>
                        <a:rPr lang="en-US" sz="1800" dirty="0" err="1" smtClean="0">
                          <a:effectLst/>
                        </a:rPr>
                        <a:t>obernante</a:t>
                      </a:r>
                      <a:r>
                        <a:rPr lang="en-US" sz="1800" dirty="0" smtClean="0">
                          <a:effectLst/>
                        </a:rPr>
                        <a:t> </a:t>
                      </a:r>
                      <a:r>
                        <a:rPr lang="en-US" sz="1800" dirty="0">
                          <a:effectLst/>
                        </a:rPr>
                        <a:t>persa</a:t>
                      </a:r>
                      <a:endParaRPr lang="en-US" sz="1800" dirty="0">
                        <a:effectLst/>
                        <a:latin typeface="Calibri"/>
                        <a:ea typeface="SimSun"/>
                        <a:cs typeface="Times New Roman"/>
                      </a:endParaRPr>
                    </a:p>
                  </a:txBody>
                  <a:tcPr marL="68580" marR="68580" marT="0" marB="0"/>
                </a:tc>
                <a:tc>
                  <a:txBody>
                    <a:bodyPr/>
                    <a:lstStyle/>
                    <a:p>
                      <a:pPr marL="0" marR="0" algn="l" rtl="0">
                        <a:lnSpc>
                          <a:spcPct val="115000"/>
                        </a:lnSpc>
                        <a:spcBef>
                          <a:spcPts val="0"/>
                        </a:spcBef>
                        <a:spcAft>
                          <a:spcPts val="0"/>
                        </a:spcAft>
                      </a:pPr>
                      <a:r>
                        <a:rPr lang="en-US" sz="1800" dirty="0" err="1">
                          <a:effectLst/>
                        </a:rPr>
                        <a:t>F</a:t>
                      </a:r>
                      <a:r>
                        <a:rPr lang="en-US" sz="1800" dirty="0" err="1" smtClean="0">
                          <a:effectLst/>
                        </a:rPr>
                        <a:t>echas</a:t>
                      </a:r>
                      <a:endParaRPr lang="en-US" sz="1800" dirty="0">
                        <a:effectLst/>
                        <a:latin typeface="Calibri"/>
                        <a:ea typeface="SimSun"/>
                        <a:cs typeface="Times New Roman"/>
                      </a:endParaRPr>
                    </a:p>
                  </a:txBody>
                  <a:tcPr marL="68580" marR="68580" marT="0" marB="0"/>
                </a:tc>
                <a:tc>
                  <a:txBody>
                    <a:bodyPr/>
                    <a:lstStyle/>
                    <a:p>
                      <a:pPr marL="0" marR="0" algn="l" rtl="0">
                        <a:lnSpc>
                          <a:spcPct val="115000"/>
                        </a:lnSpc>
                        <a:spcBef>
                          <a:spcPts val="0"/>
                        </a:spcBef>
                        <a:spcAft>
                          <a:spcPts val="0"/>
                        </a:spcAft>
                      </a:pPr>
                      <a:r>
                        <a:rPr lang="en-US" sz="1800" dirty="0" err="1" smtClean="0">
                          <a:effectLst/>
                        </a:rPr>
                        <a:t>Escritura</a:t>
                      </a:r>
                      <a:endParaRPr lang="en-US" sz="1800" dirty="0">
                        <a:effectLst/>
                        <a:latin typeface="Calibri"/>
                        <a:ea typeface="SimSun"/>
                        <a:cs typeface="Times New Roman"/>
                      </a:endParaRPr>
                    </a:p>
                  </a:txBody>
                  <a:tcPr marL="68580" marR="68580" marT="0" marB="0"/>
                </a:tc>
                <a:tc>
                  <a:txBody>
                    <a:bodyPr/>
                    <a:lstStyle/>
                    <a:p>
                      <a:pPr marL="0" marR="0" algn="l" rtl="0">
                        <a:lnSpc>
                          <a:spcPct val="115000"/>
                        </a:lnSpc>
                        <a:spcBef>
                          <a:spcPts val="0"/>
                        </a:spcBef>
                        <a:spcAft>
                          <a:spcPts val="0"/>
                        </a:spcAft>
                      </a:pPr>
                      <a:r>
                        <a:rPr lang="en-US" sz="1800" dirty="0">
                          <a:effectLst/>
                        </a:rPr>
                        <a:t>Complete el </a:t>
                      </a:r>
                      <a:r>
                        <a:rPr lang="en-US" sz="1800" dirty="0" err="1">
                          <a:effectLst/>
                        </a:rPr>
                        <a:t>evento</a:t>
                      </a:r>
                      <a:r>
                        <a:rPr lang="en-US" sz="1800" dirty="0">
                          <a:effectLst/>
                        </a:rPr>
                        <a:t> </a:t>
                      </a:r>
                      <a:r>
                        <a:rPr lang="en-US" sz="1800" dirty="0" err="1">
                          <a:effectLst/>
                        </a:rPr>
                        <a:t>bíblico</a:t>
                      </a:r>
                      <a:endParaRPr lang="en-US" sz="1800" dirty="0">
                        <a:effectLst/>
                        <a:latin typeface="Calibri"/>
                        <a:ea typeface="SimSun"/>
                        <a:cs typeface="Times New Roman"/>
                      </a:endParaRPr>
                    </a:p>
                  </a:txBody>
                  <a:tcPr marL="68580" marR="68580" marT="0" marB="0"/>
                </a:tc>
              </a:tr>
              <a:tr h="260958">
                <a:tc>
                  <a:txBody>
                    <a:bodyPr/>
                    <a:lstStyle/>
                    <a:p>
                      <a:pPr marL="0" marR="0" algn="l" rtl="0">
                        <a:lnSpc>
                          <a:spcPct val="115000"/>
                        </a:lnSpc>
                        <a:spcBef>
                          <a:spcPts val="0"/>
                        </a:spcBef>
                        <a:spcAft>
                          <a:spcPts val="0"/>
                        </a:spcAft>
                      </a:pPr>
                      <a:r>
                        <a:rPr lang="en-US" sz="1800">
                          <a:effectLst/>
                        </a:rPr>
                        <a:t> </a:t>
                      </a:r>
                      <a:endParaRPr lang="en-US" sz="1800">
                        <a:effectLst/>
                        <a:latin typeface="Calibri"/>
                        <a:ea typeface="SimSun"/>
                        <a:cs typeface="Times New Roman"/>
                      </a:endParaRPr>
                    </a:p>
                  </a:txBody>
                  <a:tcPr marL="68580" marR="68580" marT="0" marB="0"/>
                </a:tc>
                <a:tc>
                  <a:txBody>
                    <a:bodyPr/>
                    <a:lstStyle/>
                    <a:p>
                      <a:pPr marL="0" marR="0" algn="l" rtl="0">
                        <a:lnSpc>
                          <a:spcPct val="115000"/>
                        </a:lnSpc>
                        <a:spcBef>
                          <a:spcPts val="0"/>
                        </a:spcBef>
                        <a:spcAft>
                          <a:spcPts val="0"/>
                        </a:spcAft>
                      </a:pPr>
                      <a:r>
                        <a:rPr lang="en-US" sz="1800">
                          <a:effectLst/>
                        </a:rPr>
                        <a:t>740-690 aC</a:t>
                      </a:r>
                      <a:endParaRPr lang="en-US" sz="1800">
                        <a:effectLst/>
                        <a:latin typeface="Calibri"/>
                        <a:ea typeface="SimSun"/>
                        <a:cs typeface="Times New Roman"/>
                      </a:endParaRPr>
                    </a:p>
                  </a:txBody>
                  <a:tcPr marL="68580" marR="68580" marT="0" marB="0"/>
                </a:tc>
                <a:tc>
                  <a:txBody>
                    <a:bodyPr/>
                    <a:lstStyle/>
                    <a:p>
                      <a:pPr marL="0" marR="0" algn="l" rtl="0">
                        <a:lnSpc>
                          <a:spcPct val="115000"/>
                        </a:lnSpc>
                        <a:spcBef>
                          <a:spcPts val="0"/>
                        </a:spcBef>
                        <a:spcAft>
                          <a:spcPts val="0"/>
                        </a:spcAft>
                      </a:pPr>
                      <a:r>
                        <a:rPr lang="en-US" sz="1800" dirty="0" smtClean="0">
                          <a:effectLst/>
                        </a:rPr>
                        <a:t>Isa </a:t>
                      </a:r>
                      <a:r>
                        <a:rPr lang="en-US" sz="1800" dirty="0">
                          <a:effectLst/>
                        </a:rPr>
                        <a:t>44:28, 45:1</a:t>
                      </a:r>
                      <a:endParaRPr lang="en-US" sz="1800" dirty="0">
                        <a:effectLst/>
                        <a:latin typeface="Calibri"/>
                        <a:ea typeface="SimSun"/>
                        <a:cs typeface="Times New Roman"/>
                      </a:endParaRPr>
                    </a:p>
                  </a:txBody>
                  <a:tcPr marL="68580" marR="68580" marT="0" marB="0"/>
                </a:tc>
                <a:tc>
                  <a:txBody>
                    <a:bodyPr/>
                    <a:lstStyle/>
                    <a:p>
                      <a:pPr marL="0" marR="0" algn="l" rtl="0">
                        <a:lnSpc>
                          <a:spcPct val="115000"/>
                        </a:lnSpc>
                        <a:spcBef>
                          <a:spcPts val="0"/>
                        </a:spcBef>
                        <a:spcAft>
                          <a:spcPts val="0"/>
                        </a:spcAft>
                      </a:pPr>
                      <a:r>
                        <a:rPr lang="en-US" sz="1800">
                          <a:effectLst/>
                        </a:rPr>
                        <a:t> </a:t>
                      </a:r>
                      <a:endParaRPr lang="en-US" sz="1800">
                        <a:effectLst/>
                        <a:latin typeface="Calibri"/>
                        <a:ea typeface="SimSun"/>
                        <a:cs typeface="Times New Roman"/>
                      </a:endParaRPr>
                    </a:p>
                  </a:txBody>
                  <a:tcPr marL="68580" marR="68580" marT="0" marB="0"/>
                </a:tc>
              </a:tr>
              <a:tr h="260958">
                <a:tc>
                  <a:txBody>
                    <a:bodyPr/>
                    <a:lstStyle/>
                    <a:p>
                      <a:pPr marL="0" marR="0" algn="l" rtl="0">
                        <a:lnSpc>
                          <a:spcPct val="115000"/>
                        </a:lnSpc>
                        <a:spcBef>
                          <a:spcPts val="0"/>
                        </a:spcBef>
                        <a:spcAft>
                          <a:spcPts val="0"/>
                        </a:spcAft>
                      </a:pPr>
                      <a:r>
                        <a:rPr lang="en-US" sz="1800">
                          <a:effectLst/>
                        </a:rPr>
                        <a:t>Ciro</a:t>
                      </a:r>
                      <a:endParaRPr lang="en-US" sz="1800">
                        <a:effectLst/>
                        <a:latin typeface="Calibri"/>
                        <a:ea typeface="SimSun"/>
                        <a:cs typeface="Times New Roman"/>
                      </a:endParaRPr>
                    </a:p>
                  </a:txBody>
                  <a:tcPr marL="68580" marR="68580" marT="0" marB="0"/>
                </a:tc>
                <a:tc>
                  <a:txBody>
                    <a:bodyPr/>
                    <a:lstStyle/>
                    <a:p>
                      <a:pPr marL="0" marR="0" algn="l" rtl="0">
                        <a:lnSpc>
                          <a:spcPct val="115000"/>
                        </a:lnSpc>
                        <a:spcBef>
                          <a:spcPts val="0"/>
                        </a:spcBef>
                        <a:spcAft>
                          <a:spcPts val="0"/>
                        </a:spcAft>
                      </a:pPr>
                      <a:r>
                        <a:rPr lang="en-US" sz="1800">
                          <a:effectLst/>
                        </a:rPr>
                        <a:t>539-530 aC</a:t>
                      </a:r>
                      <a:endParaRPr lang="en-US" sz="1800">
                        <a:effectLst/>
                        <a:latin typeface="Calibri"/>
                        <a:ea typeface="SimSun"/>
                        <a:cs typeface="Times New Roman"/>
                      </a:endParaRPr>
                    </a:p>
                  </a:txBody>
                  <a:tcPr marL="68580" marR="68580" marT="0" marB="0"/>
                </a:tc>
                <a:tc>
                  <a:txBody>
                    <a:bodyPr/>
                    <a:lstStyle/>
                    <a:p>
                      <a:pPr marL="0" marR="0" algn="l" rtl="0">
                        <a:lnSpc>
                          <a:spcPct val="115000"/>
                        </a:lnSpc>
                        <a:spcBef>
                          <a:spcPts val="0"/>
                        </a:spcBef>
                        <a:spcAft>
                          <a:spcPts val="0"/>
                        </a:spcAft>
                      </a:pPr>
                      <a:r>
                        <a:rPr lang="en-US" sz="1800">
                          <a:effectLst/>
                        </a:rPr>
                        <a:t>2 Cr 36:22-23</a:t>
                      </a:r>
                      <a:endParaRPr lang="en-US" sz="1800">
                        <a:effectLst/>
                        <a:latin typeface="Calibri"/>
                        <a:ea typeface="SimSun"/>
                        <a:cs typeface="Times New Roman"/>
                      </a:endParaRPr>
                    </a:p>
                  </a:txBody>
                  <a:tcPr marL="68580" marR="68580" marT="0" marB="0"/>
                </a:tc>
                <a:tc>
                  <a:txBody>
                    <a:bodyPr/>
                    <a:lstStyle/>
                    <a:p>
                      <a:pPr marL="0" marR="0" algn="l" rtl="0">
                        <a:lnSpc>
                          <a:spcPct val="115000"/>
                        </a:lnSpc>
                        <a:spcBef>
                          <a:spcPts val="0"/>
                        </a:spcBef>
                        <a:spcAft>
                          <a:spcPts val="0"/>
                        </a:spcAft>
                      </a:pPr>
                      <a:r>
                        <a:rPr lang="en-US" sz="1800" dirty="0">
                          <a:effectLst/>
                        </a:rPr>
                        <a:t> </a:t>
                      </a:r>
                      <a:endParaRPr lang="en-US" sz="1800" dirty="0">
                        <a:effectLst/>
                        <a:latin typeface="Calibri"/>
                        <a:ea typeface="SimSun"/>
                        <a:cs typeface="Times New Roman"/>
                      </a:endParaRPr>
                    </a:p>
                  </a:txBody>
                  <a:tcPr marL="68580" marR="68580" marT="0" marB="0"/>
                </a:tc>
              </a:tr>
              <a:tr h="260958">
                <a:tc>
                  <a:txBody>
                    <a:bodyPr/>
                    <a:lstStyle/>
                    <a:p>
                      <a:pPr marL="0" marR="0" algn="l" rtl="0">
                        <a:lnSpc>
                          <a:spcPct val="115000"/>
                        </a:lnSpc>
                        <a:spcBef>
                          <a:spcPts val="0"/>
                        </a:spcBef>
                        <a:spcAft>
                          <a:spcPts val="0"/>
                        </a:spcAft>
                      </a:pPr>
                      <a:r>
                        <a:rPr lang="en-US" sz="1800">
                          <a:effectLst/>
                        </a:rPr>
                        <a:t> </a:t>
                      </a:r>
                      <a:endParaRPr lang="en-US" sz="1800">
                        <a:effectLst/>
                        <a:latin typeface="Calibri"/>
                        <a:ea typeface="SimSun"/>
                        <a:cs typeface="Times New Roman"/>
                      </a:endParaRPr>
                    </a:p>
                  </a:txBody>
                  <a:tcPr marL="68580" marR="68580" marT="0" marB="0"/>
                </a:tc>
                <a:tc>
                  <a:txBody>
                    <a:bodyPr/>
                    <a:lstStyle/>
                    <a:p>
                      <a:pPr marL="0" marR="0" algn="l" rtl="0">
                        <a:lnSpc>
                          <a:spcPct val="115000"/>
                        </a:lnSpc>
                        <a:spcBef>
                          <a:spcPts val="0"/>
                        </a:spcBef>
                        <a:spcAft>
                          <a:spcPts val="0"/>
                        </a:spcAft>
                      </a:pPr>
                      <a:r>
                        <a:rPr lang="en-US" sz="1800">
                          <a:effectLst/>
                        </a:rPr>
                        <a:t> </a:t>
                      </a:r>
                      <a:endParaRPr lang="en-US" sz="1800">
                        <a:effectLst/>
                        <a:latin typeface="Calibri"/>
                        <a:ea typeface="SimSun"/>
                        <a:cs typeface="Times New Roman"/>
                      </a:endParaRPr>
                    </a:p>
                  </a:txBody>
                  <a:tcPr marL="68580" marR="68580" marT="0" marB="0"/>
                </a:tc>
                <a:tc>
                  <a:txBody>
                    <a:bodyPr/>
                    <a:lstStyle/>
                    <a:p>
                      <a:pPr marL="0" marR="0" algn="l" rtl="0">
                        <a:lnSpc>
                          <a:spcPct val="115000"/>
                        </a:lnSpc>
                        <a:spcBef>
                          <a:spcPts val="0"/>
                        </a:spcBef>
                        <a:spcAft>
                          <a:spcPts val="0"/>
                        </a:spcAft>
                      </a:pPr>
                      <a:r>
                        <a:rPr lang="en-US" sz="1800">
                          <a:effectLst/>
                        </a:rPr>
                        <a:t>Daniel 1:21</a:t>
                      </a:r>
                      <a:endParaRPr lang="en-US" sz="1800">
                        <a:effectLst/>
                        <a:latin typeface="Calibri"/>
                        <a:ea typeface="SimSun"/>
                        <a:cs typeface="Times New Roman"/>
                      </a:endParaRPr>
                    </a:p>
                  </a:txBody>
                  <a:tcPr marL="68580" marR="68580" marT="0" marB="0"/>
                </a:tc>
                <a:tc>
                  <a:txBody>
                    <a:bodyPr/>
                    <a:lstStyle/>
                    <a:p>
                      <a:pPr marL="0" marR="0" algn="l" rtl="0">
                        <a:lnSpc>
                          <a:spcPct val="115000"/>
                        </a:lnSpc>
                        <a:spcBef>
                          <a:spcPts val="0"/>
                        </a:spcBef>
                        <a:spcAft>
                          <a:spcPts val="0"/>
                        </a:spcAft>
                      </a:pPr>
                      <a:r>
                        <a:rPr lang="en-US" sz="1800">
                          <a:effectLst/>
                        </a:rPr>
                        <a:t> </a:t>
                      </a:r>
                      <a:endParaRPr lang="en-US" sz="1800">
                        <a:effectLst/>
                        <a:latin typeface="Calibri"/>
                        <a:ea typeface="SimSun"/>
                        <a:cs typeface="Times New Roman"/>
                      </a:endParaRPr>
                    </a:p>
                  </a:txBody>
                  <a:tcPr marL="68580" marR="68580" marT="0" marB="0"/>
                </a:tc>
              </a:tr>
              <a:tr h="260958">
                <a:tc>
                  <a:txBody>
                    <a:bodyPr/>
                    <a:lstStyle/>
                    <a:p>
                      <a:pPr marL="0" marR="0" algn="l" rtl="0">
                        <a:lnSpc>
                          <a:spcPct val="115000"/>
                        </a:lnSpc>
                        <a:spcBef>
                          <a:spcPts val="0"/>
                        </a:spcBef>
                        <a:spcAft>
                          <a:spcPts val="0"/>
                        </a:spcAft>
                      </a:pPr>
                      <a:r>
                        <a:rPr lang="en-US" sz="1800">
                          <a:effectLst/>
                        </a:rPr>
                        <a:t> </a:t>
                      </a:r>
                      <a:endParaRPr lang="en-US" sz="1800">
                        <a:effectLst/>
                        <a:latin typeface="Calibri"/>
                        <a:ea typeface="SimSun"/>
                        <a:cs typeface="Times New Roman"/>
                      </a:endParaRPr>
                    </a:p>
                  </a:txBody>
                  <a:tcPr marL="68580" marR="68580" marT="0" marB="0"/>
                </a:tc>
                <a:tc>
                  <a:txBody>
                    <a:bodyPr/>
                    <a:lstStyle/>
                    <a:p>
                      <a:pPr marL="0" marR="0" algn="l" rtl="0">
                        <a:lnSpc>
                          <a:spcPct val="115000"/>
                        </a:lnSpc>
                        <a:spcBef>
                          <a:spcPts val="0"/>
                        </a:spcBef>
                        <a:spcAft>
                          <a:spcPts val="0"/>
                        </a:spcAft>
                      </a:pPr>
                      <a:r>
                        <a:rPr lang="en-US" sz="1800">
                          <a:effectLst/>
                        </a:rPr>
                        <a:t> </a:t>
                      </a:r>
                      <a:endParaRPr lang="en-US" sz="1800">
                        <a:effectLst/>
                        <a:latin typeface="Calibri"/>
                        <a:ea typeface="SimSun"/>
                        <a:cs typeface="Times New Roman"/>
                      </a:endParaRPr>
                    </a:p>
                  </a:txBody>
                  <a:tcPr marL="68580" marR="68580" marT="0" marB="0"/>
                </a:tc>
                <a:tc>
                  <a:txBody>
                    <a:bodyPr/>
                    <a:lstStyle/>
                    <a:p>
                      <a:pPr marL="0" marR="0" algn="l" rtl="0">
                        <a:lnSpc>
                          <a:spcPct val="115000"/>
                        </a:lnSpc>
                        <a:spcBef>
                          <a:spcPts val="0"/>
                        </a:spcBef>
                        <a:spcAft>
                          <a:spcPts val="0"/>
                        </a:spcAft>
                      </a:pPr>
                      <a:r>
                        <a:rPr lang="en-US" sz="1800">
                          <a:effectLst/>
                        </a:rPr>
                        <a:t>Daniel 10:1</a:t>
                      </a:r>
                      <a:endParaRPr lang="en-US" sz="1800">
                        <a:effectLst/>
                        <a:latin typeface="Calibri"/>
                        <a:ea typeface="SimSun"/>
                        <a:cs typeface="Times New Roman"/>
                      </a:endParaRPr>
                    </a:p>
                  </a:txBody>
                  <a:tcPr marL="68580" marR="68580" marT="0" marB="0"/>
                </a:tc>
                <a:tc>
                  <a:txBody>
                    <a:bodyPr/>
                    <a:lstStyle/>
                    <a:p>
                      <a:pPr marL="0" marR="0" algn="l" rtl="0">
                        <a:lnSpc>
                          <a:spcPct val="115000"/>
                        </a:lnSpc>
                        <a:spcBef>
                          <a:spcPts val="0"/>
                        </a:spcBef>
                        <a:spcAft>
                          <a:spcPts val="0"/>
                        </a:spcAft>
                      </a:pPr>
                      <a:r>
                        <a:rPr lang="en-US" sz="1800">
                          <a:effectLst/>
                        </a:rPr>
                        <a:t> </a:t>
                      </a:r>
                      <a:endParaRPr lang="en-US" sz="1800">
                        <a:effectLst/>
                        <a:latin typeface="Calibri"/>
                        <a:ea typeface="SimSun"/>
                        <a:cs typeface="Times New Roman"/>
                      </a:endParaRPr>
                    </a:p>
                  </a:txBody>
                  <a:tcPr marL="68580" marR="68580" marT="0" marB="0"/>
                </a:tc>
              </a:tr>
              <a:tr h="260958">
                <a:tc>
                  <a:txBody>
                    <a:bodyPr/>
                    <a:lstStyle/>
                    <a:p>
                      <a:pPr marL="0" marR="0" algn="l" rtl="0">
                        <a:lnSpc>
                          <a:spcPct val="115000"/>
                        </a:lnSpc>
                        <a:spcBef>
                          <a:spcPts val="0"/>
                        </a:spcBef>
                        <a:spcAft>
                          <a:spcPts val="0"/>
                        </a:spcAft>
                      </a:pPr>
                      <a:r>
                        <a:rPr lang="en-US" sz="1800">
                          <a:effectLst/>
                        </a:rPr>
                        <a:t>Cambises II</a:t>
                      </a:r>
                      <a:endParaRPr lang="en-US" sz="1800">
                        <a:effectLst/>
                        <a:latin typeface="Calibri"/>
                        <a:ea typeface="SimSun"/>
                        <a:cs typeface="Times New Roman"/>
                      </a:endParaRPr>
                    </a:p>
                  </a:txBody>
                  <a:tcPr marL="68580" marR="68580" marT="0" marB="0"/>
                </a:tc>
                <a:tc>
                  <a:txBody>
                    <a:bodyPr/>
                    <a:lstStyle/>
                    <a:p>
                      <a:pPr marL="0" marR="0" algn="l" rtl="0">
                        <a:lnSpc>
                          <a:spcPct val="115000"/>
                        </a:lnSpc>
                        <a:spcBef>
                          <a:spcPts val="0"/>
                        </a:spcBef>
                        <a:spcAft>
                          <a:spcPts val="0"/>
                        </a:spcAft>
                      </a:pPr>
                      <a:r>
                        <a:rPr lang="en-US" sz="1800" dirty="0">
                          <a:effectLst/>
                        </a:rPr>
                        <a:t>530-522 </a:t>
                      </a:r>
                      <a:r>
                        <a:rPr lang="en-US" sz="1800" dirty="0" err="1" smtClean="0">
                          <a:effectLst/>
                        </a:rPr>
                        <a:t>aC</a:t>
                      </a:r>
                      <a:endParaRPr lang="en-US" sz="1800" dirty="0">
                        <a:effectLst/>
                        <a:latin typeface="Calibri"/>
                        <a:ea typeface="SimSun"/>
                        <a:cs typeface="Times New Roman"/>
                      </a:endParaRPr>
                    </a:p>
                  </a:txBody>
                  <a:tcPr marL="68580" marR="68580" marT="0" marB="0"/>
                </a:tc>
                <a:tc>
                  <a:txBody>
                    <a:bodyPr/>
                    <a:lstStyle/>
                    <a:p>
                      <a:pPr marL="0" marR="0" algn="l" rtl="0">
                        <a:lnSpc>
                          <a:spcPct val="115000"/>
                        </a:lnSpc>
                        <a:spcBef>
                          <a:spcPts val="0"/>
                        </a:spcBef>
                        <a:spcAft>
                          <a:spcPts val="0"/>
                        </a:spcAft>
                      </a:pPr>
                      <a:r>
                        <a:rPr lang="en-US" sz="1800">
                          <a:effectLst/>
                        </a:rPr>
                        <a:t> </a:t>
                      </a:r>
                      <a:endParaRPr lang="en-US" sz="1800">
                        <a:effectLst/>
                        <a:latin typeface="Calibri"/>
                        <a:ea typeface="SimSun"/>
                        <a:cs typeface="Times New Roman"/>
                      </a:endParaRPr>
                    </a:p>
                  </a:txBody>
                  <a:tcPr marL="68580" marR="68580" marT="0" marB="0"/>
                </a:tc>
                <a:tc>
                  <a:txBody>
                    <a:bodyPr/>
                    <a:lstStyle/>
                    <a:p>
                      <a:pPr marL="0" marR="0" algn="l" rtl="0">
                        <a:lnSpc>
                          <a:spcPct val="115000"/>
                        </a:lnSpc>
                        <a:spcBef>
                          <a:spcPts val="0"/>
                        </a:spcBef>
                        <a:spcAft>
                          <a:spcPts val="0"/>
                        </a:spcAft>
                      </a:pPr>
                      <a:r>
                        <a:rPr lang="en-US" sz="1800" dirty="0">
                          <a:effectLst/>
                        </a:rPr>
                        <a:t>526 </a:t>
                      </a:r>
                      <a:r>
                        <a:rPr lang="en-US" sz="1800" dirty="0" err="1">
                          <a:effectLst/>
                        </a:rPr>
                        <a:t>aC</a:t>
                      </a:r>
                      <a:r>
                        <a:rPr lang="en-US" sz="1800" dirty="0">
                          <a:effectLst/>
                        </a:rPr>
                        <a:t> </a:t>
                      </a:r>
                      <a:r>
                        <a:rPr lang="en-US" sz="1800" dirty="0" smtClean="0">
                          <a:effectLst/>
                        </a:rPr>
                        <a:t>Conquista a </a:t>
                      </a:r>
                      <a:r>
                        <a:rPr lang="en-US" sz="1800" dirty="0" err="1">
                          <a:effectLst/>
                        </a:rPr>
                        <a:t>Egipto</a:t>
                      </a:r>
                      <a:endParaRPr lang="en-US" sz="1800" dirty="0">
                        <a:effectLst/>
                        <a:latin typeface="Calibri"/>
                        <a:ea typeface="SimSun"/>
                        <a:cs typeface="Times New Roman"/>
                      </a:endParaRPr>
                    </a:p>
                  </a:txBody>
                  <a:tcPr marL="68580" marR="68580" marT="0" marB="0"/>
                </a:tc>
              </a:tr>
              <a:tr h="621792">
                <a:tc>
                  <a:txBody>
                    <a:bodyPr/>
                    <a:lstStyle/>
                    <a:p>
                      <a:pPr marL="0" marR="0" algn="l" rtl="0">
                        <a:lnSpc>
                          <a:spcPct val="115000"/>
                        </a:lnSpc>
                        <a:spcBef>
                          <a:spcPts val="0"/>
                        </a:spcBef>
                        <a:spcAft>
                          <a:spcPts val="0"/>
                        </a:spcAft>
                      </a:pPr>
                      <a:r>
                        <a:rPr lang="en-US" sz="1800">
                          <a:effectLst/>
                        </a:rPr>
                        <a:t>Darío I</a:t>
                      </a:r>
                      <a:endParaRPr lang="en-US" sz="1800">
                        <a:effectLst/>
                        <a:latin typeface="Calibri"/>
                        <a:ea typeface="SimSun"/>
                        <a:cs typeface="Times New Roman"/>
                      </a:endParaRPr>
                    </a:p>
                  </a:txBody>
                  <a:tcPr marL="68580" marR="68580" marT="0" marB="0"/>
                </a:tc>
                <a:tc>
                  <a:txBody>
                    <a:bodyPr/>
                    <a:lstStyle/>
                    <a:p>
                      <a:pPr marL="0" marR="0" algn="l" rtl="0">
                        <a:lnSpc>
                          <a:spcPct val="115000"/>
                        </a:lnSpc>
                        <a:spcBef>
                          <a:spcPts val="0"/>
                        </a:spcBef>
                        <a:spcAft>
                          <a:spcPts val="0"/>
                        </a:spcAft>
                      </a:pPr>
                      <a:r>
                        <a:rPr lang="en-US" sz="1800">
                          <a:effectLst/>
                        </a:rPr>
                        <a:t>522-486 aC</a:t>
                      </a:r>
                      <a:endParaRPr lang="en-US" sz="1800">
                        <a:effectLst/>
                        <a:latin typeface="Calibri"/>
                        <a:ea typeface="SimSun"/>
                        <a:cs typeface="Times New Roman"/>
                      </a:endParaRPr>
                    </a:p>
                  </a:txBody>
                  <a:tcPr marL="68580" marR="68580" marT="0" marB="0"/>
                </a:tc>
                <a:tc>
                  <a:txBody>
                    <a:bodyPr/>
                    <a:lstStyle/>
                    <a:p>
                      <a:pPr marL="0" marR="0" algn="l" rtl="0">
                        <a:lnSpc>
                          <a:spcPct val="115000"/>
                        </a:lnSpc>
                        <a:spcBef>
                          <a:spcPts val="0"/>
                        </a:spcBef>
                        <a:spcAft>
                          <a:spcPts val="0"/>
                        </a:spcAft>
                      </a:pPr>
                      <a:r>
                        <a:rPr lang="en-US" sz="1800">
                          <a:effectLst/>
                        </a:rPr>
                        <a:t> </a:t>
                      </a:r>
                      <a:endParaRPr lang="en-US" sz="1800">
                        <a:effectLst/>
                        <a:latin typeface="Calibri"/>
                        <a:ea typeface="SimSun"/>
                        <a:cs typeface="Times New Roman"/>
                      </a:endParaRPr>
                    </a:p>
                  </a:txBody>
                  <a:tcPr marL="68580" marR="68580" marT="0" marB="0"/>
                </a:tc>
                <a:tc>
                  <a:txBody>
                    <a:bodyPr/>
                    <a:lstStyle/>
                    <a:p>
                      <a:pPr marL="0" marR="0" algn="l" rtl="0">
                        <a:lnSpc>
                          <a:spcPct val="115000"/>
                        </a:lnSpc>
                        <a:spcBef>
                          <a:spcPts val="0"/>
                        </a:spcBef>
                        <a:spcAft>
                          <a:spcPts val="0"/>
                        </a:spcAft>
                      </a:pPr>
                      <a:r>
                        <a:rPr lang="en-US" sz="1800" dirty="0">
                          <a:effectLst/>
                        </a:rPr>
                        <a:t>500 </a:t>
                      </a:r>
                      <a:r>
                        <a:rPr lang="en-US" sz="1800" dirty="0" err="1">
                          <a:effectLst/>
                        </a:rPr>
                        <a:t>aC</a:t>
                      </a:r>
                      <a:r>
                        <a:rPr lang="en-US" sz="1800" dirty="0">
                          <a:effectLst/>
                        </a:rPr>
                        <a:t> </a:t>
                      </a:r>
                      <a:r>
                        <a:rPr lang="en-US" sz="1800" dirty="0" err="1">
                          <a:effectLst/>
                        </a:rPr>
                        <a:t>Altura</a:t>
                      </a:r>
                      <a:r>
                        <a:rPr lang="en-US" sz="1800" dirty="0">
                          <a:effectLst/>
                        </a:rPr>
                        <a:t> del </a:t>
                      </a:r>
                      <a:r>
                        <a:rPr lang="en-US" sz="1800" dirty="0" err="1">
                          <a:effectLst/>
                        </a:rPr>
                        <a:t>poder</a:t>
                      </a:r>
                      <a:r>
                        <a:rPr lang="en-US" sz="1800" dirty="0">
                          <a:effectLst/>
                        </a:rPr>
                        <a:t> </a:t>
                      </a:r>
                      <a:r>
                        <a:rPr lang="en-US" sz="1800" dirty="0" err="1">
                          <a:effectLst/>
                        </a:rPr>
                        <a:t>persa</a:t>
                      </a:r>
                      <a:endParaRPr lang="en-US" sz="1800" dirty="0">
                        <a:effectLst/>
                      </a:endParaRPr>
                    </a:p>
                    <a:p>
                      <a:pPr marL="0" marR="0" algn="l" rtl="0">
                        <a:lnSpc>
                          <a:spcPct val="115000"/>
                        </a:lnSpc>
                        <a:spcBef>
                          <a:spcPts val="0"/>
                        </a:spcBef>
                        <a:spcAft>
                          <a:spcPts val="0"/>
                        </a:spcAft>
                      </a:pPr>
                      <a:r>
                        <a:rPr lang="en-US" sz="1800" dirty="0">
                          <a:effectLst/>
                        </a:rPr>
                        <a:t>490 </a:t>
                      </a:r>
                      <a:r>
                        <a:rPr lang="en-US" sz="1800" dirty="0" err="1">
                          <a:effectLst/>
                        </a:rPr>
                        <a:t>aC</a:t>
                      </a:r>
                      <a:r>
                        <a:rPr lang="en-US" sz="1800" dirty="0">
                          <a:effectLst/>
                        </a:rPr>
                        <a:t> </a:t>
                      </a:r>
                      <a:r>
                        <a:rPr lang="en-US" sz="1800" dirty="0" err="1">
                          <a:effectLst/>
                        </a:rPr>
                        <a:t>D</a:t>
                      </a:r>
                      <a:r>
                        <a:rPr lang="en-US" sz="1800" dirty="0" err="1" smtClean="0">
                          <a:effectLst/>
                        </a:rPr>
                        <a:t>errota</a:t>
                      </a:r>
                      <a:r>
                        <a:rPr lang="en-US" sz="1800" dirty="0" smtClean="0">
                          <a:effectLst/>
                        </a:rPr>
                        <a:t> </a:t>
                      </a:r>
                      <a:r>
                        <a:rPr lang="en-US" sz="1800" dirty="0">
                          <a:effectLst/>
                        </a:rPr>
                        <a:t>de </a:t>
                      </a:r>
                      <a:r>
                        <a:rPr lang="en-US" sz="1800" dirty="0" err="1">
                          <a:effectLst/>
                        </a:rPr>
                        <a:t>los</a:t>
                      </a:r>
                      <a:r>
                        <a:rPr lang="en-US" sz="1800" dirty="0">
                          <a:effectLst/>
                        </a:rPr>
                        <a:t> </a:t>
                      </a:r>
                      <a:r>
                        <a:rPr lang="en-US" sz="1800" dirty="0" err="1">
                          <a:effectLst/>
                        </a:rPr>
                        <a:t>persas</a:t>
                      </a:r>
                      <a:r>
                        <a:rPr lang="en-US" sz="1800" dirty="0">
                          <a:effectLst/>
                        </a:rPr>
                        <a:t> </a:t>
                      </a:r>
                      <a:r>
                        <a:rPr lang="en-US" sz="1800" dirty="0" err="1">
                          <a:effectLst/>
                        </a:rPr>
                        <a:t>en</a:t>
                      </a:r>
                      <a:r>
                        <a:rPr lang="en-US" sz="1800" dirty="0">
                          <a:effectLst/>
                        </a:rPr>
                        <a:t> </a:t>
                      </a:r>
                      <a:r>
                        <a:rPr lang="en-US" sz="1800" dirty="0" err="1">
                          <a:effectLst/>
                        </a:rPr>
                        <a:t>M</a:t>
                      </a:r>
                      <a:r>
                        <a:rPr lang="en-US" sz="1800" dirty="0" err="1" smtClean="0">
                          <a:effectLst/>
                        </a:rPr>
                        <a:t>aratón</a:t>
                      </a:r>
                      <a:endParaRPr lang="en-US" sz="1800" dirty="0">
                        <a:effectLst/>
                        <a:latin typeface="Calibri"/>
                        <a:ea typeface="SimSun"/>
                        <a:cs typeface="Times New Roman"/>
                      </a:endParaRPr>
                    </a:p>
                  </a:txBody>
                  <a:tcPr marL="68580" marR="68580" marT="0" marB="0"/>
                </a:tc>
              </a:tr>
              <a:tr h="260958">
                <a:tc>
                  <a:txBody>
                    <a:bodyPr/>
                    <a:lstStyle/>
                    <a:p>
                      <a:pPr marL="0" marR="0" algn="l" rtl="0">
                        <a:lnSpc>
                          <a:spcPct val="115000"/>
                        </a:lnSpc>
                        <a:spcBef>
                          <a:spcPts val="0"/>
                        </a:spcBef>
                        <a:spcAft>
                          <a:spcPts val="0"/>
                        </a:spcAft>
                      </a:pPr>
                      <a:r>
                        <a:rPr lang="en-US" sz="1800">
                          <a:effectLst/>
                        </a:rPr>
                        <a:t> </a:t>
                      </a:r>
                      <a:endParaRPr lang="en-US" sz="1800">
                        <a:effectLst/>
                        <a:latin typeface="Calibri"/>
                        <a:ea typeface="SimSun"/>
                        <a:cs typeface="Times New Roman"/>
                      </a:endParaRPr>
                    </a:p>
                  </a:txBody>
                  <a:tcPr marL="68580" marR="68580" marT="0" marB="0"/>
                </a:tc>
                <a:tc>
                  <a:txBody>
                    <a:bodyPr/>
                    <a:lstStyle/>
                    <a:p>
                      <a:pPr marL="0" marR="0" algn="l" rtl="0">
                        <a:lnSpc>
                          <a:spcPct val="115000"/>
                        </a:lnSpc>
                        <a:spcBef>
                          <a:spcPts val="0"/>
                        </a:spcBef>
                        <a:spcAft>
                          <a:spcPts val="0"/>
                        </a:spcAft>
                      </a:pPr>
                      <a:r>
                        <a:rPr lang="en-US" sz="1800">
                          <a:effectLst/>
                        </a:rPr>
                        <a:t> </a:t>
                      </a:r>
                      <a:endParaRPr lang="en-US" sz="1800">
                        <a:effectLst/>
                        <a:latin typeface="Calibri"/>
                        <a:ea typeface="SimSun"/>
                        <a:cs typeface="Times New Roman"/>
                      </a:endParaRPr>
                    </a:p>
                  </a:txBody>
                  <a:tcPr marL="68580" marR="68580" marT="0" marB="0"/>
                </a:tc>
                <a:tc>
                  <a:txBody>
                    <a:bodyPr/>
                    <a:lstStyle/>
                    <a:p>
                      <a:pPr marL="0" marR="0" algn="l" rtl="0">
                        <a:lnSpc>
                          <a:spcPct val="115000"/>
                        </a:lnSpc>
                        <a:spcBef>
                          <a:spcPts val="0"/>
                        </a:spcBef>
                        <a:spcAft>
                          <a:spcPts val="0"/>
                        </a:spcAft>
                      </a:pPr>
                      <a:r>
                        <a:rPr lang="en-US" sz="1800">
                          <a:effectLst/>
                        </a:rPr>
                        <a:t>Esdras 4:4-5</a:t>
                      </a:r>
                      <a:endParaRPr lang="en-US" sz="1800">
                        <a:effectLst/>
                        <a:latin typeface="Calibri"/>
                        <a:ea typeface="SimSun"/>
                        <a:cs typeface="Times New Roman"/>
                      </a:endParaRPr>
                    </a:p>
                  </a:txBody>
                  <a:tcPr marL="68580" marR="68580" marT="0" marB="0"/>
                </a:tc>
                <a:tc>
                  <a:txBody>
                    <a:bodyPr/>
                    <a:lstStyle/>
                    <a:p>
                      <a:pPr marL="0" marR="0" algn="l" rtl="0">
                        <a:lnSpc>
                          <a:spcPct val="115000"/>
                        </a:lnSpc>
                        <a:spcBef>
                          <a:spcPts val="0"/>
                        </a:spcBef>
                        <a:spcAft>
                          <a:spcPts val="0"/>
                        </a:spcAft>
                      </a:pPr>
                      <a:r>
                        <a:rPr lang="en-US" sz="1800">
                          <a:effectLst/>
                        </a:rPr>
                        <a:t> </a:t>
                      </a:r>
                      <a:endParaRPr lang="en-US" sz="1800">
                        <a:effectLst/>
                        <a:latin typeface="Calibri"/>
                        <a:ea typeface="SimSun"/>
                        <a:cs typeface="Times New Roman"/>
                      </a:endParaRPr>
                    </a:p>
                  </a:txBody>
                  <a:tcPr marL="68580" marR="68580" marT="0" marB="0"/>
                </a:tc>
              </a:tr>
              <a:tr h="260958">
                <a:tc>
                  <a:txBody>
                    <a:bodyPr/>
                    <a:lstStyle/>
                    <a:p>
                      <a:pPr marL="0" marR="0" algn="l" rtl="0">
                        <a:lnSpc>
                          <a:spcPct val="115000"/>
                        </a:lnSpc>
                        <a:spcBef>
                          <a:spcPts val="0"/>
                        </a:spcBef>
                        <a:spcAft>
                          <a:spcPts val="0"/>
                        </a:spcAft>
                      </a:pPr>
                      <a:r>
                        <a:rPr lang="en-US" sz="1800">
                          <a:effectLst/>
                        </a:rPr>
                        <a:t> </a:t>
                      </a:r>
                      <a:endParaRPr lang="en-US" sz="1800">
                        <a:effectLst/>
                        <a:latin typeface="Calibri"/>
                        <a:ea typeface="SimSun"/>
                        <a:cs typeface="Times New Roman"/>
                      </a:endParaRPr>
                    </a:p>
                  </a:txBody>
                  <a:tcPr marL="68580" marR="68580" marT="0" marB="0"/>
                </a:tc>
                <a:tc>
                  <a:txBody>
                    <a:bodyPr/>
                    <a:lstStyle/>
                    <a:p>
                      <a:pPr marL="0" marR="0" algn="l" rtl="0">
                        <a:lnSpc>
                          <a:spcPct val="115000"/>
                        </a:lnSpc>
                        <a:spcBef>
                          <a:spcPts val="0"/>
                        </a:spcBef>
                        <a:spcAft>
                          <a:spcPts val="0"/>
                        </a:spcAft>
                      </a:pPr>
                      <a:r>
                        <a:rPr lang="en-US" sz="1800">
                          <a:effectLst/>
                        </a:rPr>
                        <a:t> </a:t>
                      </a:r>
                      <a:endParaRPr lang="en-US" sz="1800">
                        <a:effectLst/>
                        <a:latin typeface="Calibri"/>
                        <a:ea typeface="SimSun"/>
                        <a:cs typeface="Times New Roman"/>
                      </a:endParaRPr>
                    </a:p>
                  </a:txBody>
                  <a:tcPr marL="68580" marR="68580" marT="0" marB="0"/>
                </a:tc>
                <a:tc>
                  <a:txBody>
                    <a:bodyPr/>
                    <a:lstStyle/>
                    <a:p>
                      <a:pPr marL="0" marR="0" algn="l" rtl="0">
                        <a:lnSpc>
                          <a:spcPct val="115000"/>
                        </a:lnSpc>
                        <a:spcBef>
                          <a:spcPts val="0"/>
                        </a:spcBef>
                        <a:spcAft>
                          <a:spcPts val="0"/>
                        </a:spcAft>
                      </a:pPr>
                      <a:r>
                        <a:rPr lang="en-US" sz="1800" dirty="0" err="1" smtClean="0">
                          <a:effectLst/>
                        </a:rPr>
                        <a:t>Esd</a:t>
                      </a:r>
                      <a:r>
                        <a:rPr lang="en-US" sz="1800" dirty="0" smtClean="0">
                          <a:effectLst/>
                        </a:rPr>
                        <a:t> </a:t>
                      </a:r>
                      <a:r>
                        <a:rPr lang="en-US" sz="1800" dirty="0">
                          <a:effectLst/>
                        </a:rPr>
                        <a:t>4:24-6:12</a:t>
                      </a:r>
                      <a:endParaRPr lang="en-US" sz="1800" dirty="0">
                        <a:effectLst/>
                        <a:latin typeface="Calibri"/>
                        <a:ea typeface="SimSun"/>
                        <a:cs typeface="Times New Roman"/>
                      </a:endParaRPr>
                    </a:p>
                  </a:txBody>
                  <a:tcPr marL="68580" marR="68580" marT="0" marB="0"/>
                </a:tc>
                <a:tc>
                  <a:txBody>
                    <a:bodyPr/>
                    <a:lstStyle/>
                    <a:p>
                      <a:pPr marL="0" marR="0" algn="l" rtl="0">
                        <a:lnSpc>
                          <a:spcPct val="115000"/>
                        </a:lnSpc>
                        <a:spcBef>
                          <a:spcPts val="0"/>
                        </a:spcBef>
                        <a:spcAft>
                          <a:spcPts val="0"/>
                        </a:spcAft>
                      </a:pPr>
                      <a:r>
                        <a:rPr lang="en-US" sz="1800">
                          <a:effectLst/>
                        </a:rPr>
                        <a:t> </a:t>
                      </a:r>
                      <a:endParaRPr lang="en-US" sz="1800">
                        <a:effectLst/>
                        <a:latin typeface="Calibri"/>
                        <a:ea typeface="SimSun"/>
                        <a:cs typeface="Times New Roman"/>
                      </a:endParaRPr>
                    </a:p>
                  </a:txBody>
                  <a:tcPr marL="68580" marR="68580" marT="0" marB="0"/>
                </a:tc>
              </a:tr>
              <a:tr h="260958">
                <a:tc>
                  <a:txBody>
                    <a:bodyPr/>
                    <a:lstStyle/>
                    <a:p>
                      <a:pPr marL="0" marR="0" algn="l" rtl="0">
                        <a:lnSpc>
                          <a:spcPct val="115000"/>
                        </a:lnSpc>
                        <a:spcBef>
                          <a:spcPts val="0"/>
                        </a:spcBef>
                        <a:spcAft>
                          <a:spcPts val="0"/>
                        </a:spcAft>
                      </a:pPr>
                      <a:r>
                        <a:rPr lang="en-US" sz="1800">
                          <a:effectLst/>
                        </a:rPr>
                        <a:t> </a:t>
                      </a:r>
                      <a:endParaRPr lang="en-US" sz="1800">
                        <a:effectLst/>
                        <a:latin typeface="Calibri"/>
                        <a:ea typeface="SimSun"/>
                        <a:cs typeface="Times New Roman"/>
                      </a:endParaRPr>
                    </a:p>
                  </a:txBody>
                  <a:tcPr marL="68580" marR="68580" marT="0" marB="0"/>
                </a:tc>
                <a:tc>
                  <a:txBody>
                    <a:bodyPr/>
                    <a:lstStyle/>
                    <a:p>
                      <a:pPr marL="0" marR="0" algn="l" rtl="0">
                        <a:lnSpc>
                          <a:spcPct val="115000"/>
                        </a:lnSpc>
                        <a:spcBef>
                          <a:spcPts val="0"/>
                        </a:spcBef>
                        <a:spcAft>
                          <a:spcPts val="0"/>
                        </a:spcAft>
                      </a:pPr>
                      <a:r>
                        <a:rPr lang="en-US" sz="1800">
                          <a:effectLst/>
                        </a:rPr>
                        <a:t> </a:t>
                      </a:r>
                      <a:endParaRPr lang="en-US" sz="1800">
                        <a:effectLst/>
                        <a:latin typeface="Calibri"/>
                        <a:ea typeface="SimSun"/>
                        <a:cs typeface="Times New Roman"/>
                      </a:endParaRPr>
                    </a:p>
                  </a:txBody>
                  <a:tcPr marL="68580" marR="68580" marT="0" marB="0"/>
                </a:tc>
                <a:tc>
                  <a:txBody>
                    <a:bodyPr/>
                    <a:lstStyle/>
                    <a:p>
                      <a:pPr marL="0" marR="0" algn="l" rtl="0">
                        <a:lnSpc>
                          <a:spcPct val="115000"/>
                        </a:lnSpc>
                        <a:spcBef>
                          <a:spcPts val="0"/>
                        </a:spcBef>
                        <a:spcAft>
                          <a:spcPts val="0"/>
                        </a:spcAft>
                      </a:pPr>
                      <a:r>
                        <a:rPr lang="en-US" sz="1800">
                          <a:effectLst/>
                        </a:rPr>
                        <a:t>Hageo 1:1</a:t>
                      </a:r>
                      <a:endParaRPr lang="en-US" sz="1800">
                        <a:effectLst/>
                        <a:latin typeface="Calibri"/>
                        <a:ea typeface="SimSun"/>
                        <a:cs typeface="Times New Roman"/>
                      </a:endParaRPr>
                    </a:p>
                  </a:txBody>
                  <a:tcPr marL="68580" marR="68580" marT="0" marB="0"/>
                </a:tc>
                <a:tc>
                  <a:txBody>
                    <a:bodyPr/>
                    <a:lstStyle/>
                    <a:p>
                      <a:pPr marL="0" marR="0" algn="l" rtl="0">
                        <a:lnSpc>
                          <a:spcPct val="115000"/>
                        </a:lnSpc>
                        <a:spcBef>
                          <a:spcPts val="0"/>
                        </a:spcBef>
                        <a:spcAft>
                          <a:spcPts val="0"/>
                        </a:spcAft>
                      </a:pPr>
                      <a:r>
                        <a:rPr lang="en-US" sz="1800">
                          <a:effectLst/>
                        </a:rPr>
                        <a:t> </a:t>
                      </a:r>
                      <a:endParaRPr lang="en-US" sz="1800">
                        <a:effectLst/>
                        <a:latin typeface="Calibri"/>
                        <a:ea typeface="SimSun"/>
                        <a:cs typeface="Times New Roman"/>
                      </a:endParaRPr>
                    </a:p>
                  </a:txBody>
                  <a:tcPr marL="68580" marR="68580" marT="0" marB="0"/>
                </a:tc>
              </a:tr>
              <a:tr h="260958">
                <a:tc>
                  <a:txBody>
                    <a:bodyPr/>
                    <a:lstStyle/>
                    <a:p>
                      <a:pPr marL="0" marR="0" algn="l" rtl="0">
                        <a:lnSpc>
                          <a:spcPct val="115000"/>
                        </a:lnSpc>
                        <a:spcBef>
                          <a:spcPts val="0"/>
                        </a:spcBef>
                        <a:spcAft>
                          <a:spcPts val="0"/>
                        </a:spcAft>
                      </a:pPr>
                      <a:r>
                        <a:rPr lang="en-US" sz="1800">
                          <a:effectLst/>
                        </a:rPr>
                        <a:t> </a:t>
                      </a:r>
                      <a:endParaRPr lang="en-US" sz="1800">
                        <a:effectLst/>
                        <a:latin typeface="Calibri"/>
                        <a:ea typeface="SimSun"/>
                        <a:cs typeface="Times New Roman"/>
                      </a:endParaRPr>
                    </a:p>
                  </a:txBody>
                  <a:tcPr marL="68580" marR="68580" marT="0" marB="0"/>
                </a:tc>
                <a:tc>
                  <a:txBody>
                    <a:bodyPr/>
                    <a:lstStyle/>
                    <a:p>
                      <a:pPr marL="0" marR="0" algn="l" rtl="0">
                        <a:lnSpc>
                          <a:spcPct val="115000"/>
                        </a:lnSpc>
                        <a:spcBef>
                          <a:spcPts val="0"/>
                        </a:spcBef>
                        <a:spcAft>
                          <a:spcPts val="0"/>
                        </a:spcAft>
                      </a:pPr>
                      <a:r>
                        <a:rPr lang="en-US" sz="1800">
                          <a:effectLst/>
                        </a:rPr>
                        <a:t> </a:t>
                      </a:r>
                      <a:endParaRPr lang="en-US" sz="1800">
                        <a:effectLst/>
                        <a:latin typeface="Calibri"/>
                        <a:ea typeface="SimSun"/>
                        <a:cs typeface="Times New Roman"/>
                      </a:endParaRPr>
                    </a:p>
                  </a:txBody>
                  <a:tcPr marL="68580" marR="68580" marT="0" marB="0"/>
                </a:tc>
                <a:tc>
                  <a:txBody>
                    <a:bodyPr/>
                    <a:lstStyle/>
                    <a:p>
                      <a:pPr marL="0" marR="0" algn="l" rtl="0">
                        <a:lnSpc>
                          <a:spcPct val="115000"/>
                        </a:lnSpc>
                        <a:spcBef>
                          <a:spcPts val="0"/>
                        </a:spcBef>
                        <a:spcAft>
                          <a:spcPts val="0"/>
                        </a:spcAft>
                      </a:pPr>
                      <a:r>
                        <a:rPr lang="en-US" sz="1800">
                          <a:effectLst/>
                        </a:rPr>
                        <a:t>Zacarías 1:1</a:t>
                      </a:r>
                      <a:endParaRPr lang="en-US" sz="1800">
                        <a:effectLst/>
                        <a:latin typeface="Calibri"/>
                        <a:ea typeface="SimSun"/>
                        <a:cs typeface="Times New Roman"/>
                      </a:endParaRPr>
                    </a:p>
                  </a:txBody>
                  <a:tcPr marL="68580" marR="68580" marT="0" marB="0"/>
                </a:tc>
                <a:tc>
                  <a:txBody>
                    <a:bodyPr/>
                    <a:lstStyle/>
                    <a:p>
                      <a:pPr marL="0" marR="0" algn="l" rtl="0">
                        <a:lnSpc>
                          <a:spcPct val="115000"/>
                        </a:lnSpc>
                        <a:spcBef>
                          <a:spcPts val="0"/>
                        </a:spcBef>
                        <a:spcAft>
                          <a:spcPts val="0"/>
                        </a:spcAft>
                      </a:pPr>
                      <a:r>
                        <a:rPr lang="en-US" sz="1800" dirty="0">
                          <a:effectLst/>
                        </a:rPr>
                        <a:t> </a:t>
                      </a:r>
                      <a:endParaRPr lang="en-US" sz="1800" dirty="0">
                        <a:effectLst/>
                        <a:latin typeface="Calibri"/>
                        <a:ea typeface="SimSun"/>
                        <a:cs typeface="Times New Roman"/>
                      </a:endParaRPr>
                    </a:p>
                  </a:txBody>
                  <a:tcPr marL="68580" marR="68580" marT="0" marB="0"/>
                </a:tc>
              </a:tr>
              <a:tr h="521917">
                <a:tc>
                  <a:txBody>
                    <a:bodyPr/>
                    <a:lstStyle/>
                    <a:p>
                      <a:pPr marL="0" marR="0" algn="l" rtl="0">
                        <a:lnSpc>
                          <a:spcPct val="115000"/>
                        </a:lnSpc>
                        <a:spcBef>
                          <a:spcPts val="0"/>
                        </a:spcBef>
                        <a:spcAft>
                          <a:spcPts val="0"/>
                        </a:spcAft>
                      </a:pPr>
                      <a:r>
                        <a:rPr lang="en-US" sz="1800">
                          <a:effectLst/>
                        </a:rPr>
                        <a:t>Jerjes I (Asuero)</a:t>
                      </a:r>
                      <a:endParaRPr lang="en-US" sz="1800">
                        <a:effectLst/>
                        <a:latin typeface="Calibri"/>
                        <a:ea typeface="SimSun"/>
                        <a:cs typeface="Times New Roman"/>
                      </a:endParaRPr>
                    </a:p>
                  </a:txBody>
                  <a:tcPr marL="68580" marR="68580" marT="0" marB="0"/>
                </a:tc>
                <a:tc>
                  <a:txBody>
                    <a:bodyPr/>
                    <a:lstStyle/>
                    <a:p>
                      <a:pPr marL="0" marR="0" algn="l" rtl="0">
                        <a:lnSpc>
                          <a:spcPct val="115000"/>
                        </a:lnSpc>
                        <a:spcBef>
                          <a:spcPts val="0"/>
                        </a:spcBef>
                        <a:spcAft>
                          <a:spcPts val="0"/>
                        </a:spcAft>
                      </a:pPr>
                      <a:r>
                        <a:rPr lang="en-US" sz="1800" dirty="0">
                          <a:effectLst/>
                        </a:rPr>
                        <a:t>486-465 </a:t>
                      </a:r>
                      <a:r>
                        <a:rPr lang="en-US" sz="1800" dirty="0" err="1" smtClean="0">
                          <a:effectLst/>
                        </a:rPr>
                        <a:t>aC</a:t>
                      </a:r>
                      <a:endParaRPr lang="en-US" sz="1800" dirty="0">
                        <a:effectLst/>
                        <a:latin typeface="Calibri"/>
                        <a:ea typeface="SimSun"/>
                        <a:cs typeface="Times New Roman"/>
                      </a:endParaRPr>
                    </a:p>
                  </a:txBody>
                  <a:tcPr marL="68580" marR="68580" marT="0" marB="0"/>
                </a:tc>
                <a:tc>
                  <a:txBody>
                    <a:bodyPr/>
                    <a:lstStyle/>
                    <a:p>
                      <a:pPr marL="0" marR="0" algn="l" rtl="0">
                        <a:lnSpc>
                          <a:spcPct val="115000"/>
                        </a:lnSpc>
                        <a:spcBef>
                          <a:spcPts val="0"/>
                        </a:spcBef>
                        <a:spcAft>
                          <a:spcPts val="0"/>
                        </a:spcAft>
                      </a:pPr>
                      <a:r>
                        <a:rPr lang="en-US" sz="1800">
                          <a:effectLst/>
                        </a:rPr>
                        <a:t> </a:t>
                      </a:r>
                      <a:endParaRPr lang="en-US" sz="1800">
                        <a:effectLst/>
                        <a:latin typeface="Calibri"/>
                        <a:ea typeface="SimSun"/>
                        <a:cs typeface="Times New Roman"/>
                      </a:endParaRPr>
                    </a:p>
                  </a:txBody>
                  <a:tcPr marL="68580" marR="68580" marT="0" marB="0"/>
                </a:tc>
                <a:tc>
                  <a:txBody>
                    <a:bodyPr/>
                    <a:lstStyle/>
                    <a:p>
                      <a:pPr marL="0" marR="0" algn="l" rtl="0">
                        <a:lnSpc>
                          <a:spcPct val="115000"/>
                        </a:lnSpc>
                        <a:spcBef>
                          <a:spcPts val="0"/>
                        </a:spcBef>
                        <a:spcAft>
                          <a:spcPts val="0"/>
                        </a:spcAft>
                      </a:pPr>
                      <a:r>
                        <a:rPr lang="en-US" sz="1500" dirty="0">
                          <a:effectLst/>
                        </a:rPr>
                        <a:t>480/479 </a:t>
                      </a:r>
                      <a:r>
                        <a:rPr lang="en-US" sz="1500" dirty="0" err="1">
                          <a:effectLst/>
                        </a:rPr>
                        <a:t>aC</a:t>
                      </a:r>
                      <a:r>
                        <a:rPr lang="en-US" sz="1500" dirty="0">
                          <a:effectLst/>
                        </a:rPr>
                        <a:t> </a:t>
                      </a:r>
                      <a:r>
                        <a:rPr lang="en-US" sz="1500" dirty="0" err="1">
                          <a:effectLst/>
                        </a:rPr>
                        <a:t>Persas</a:t>
                      </a:r>
                      <a:r>
                        <a:rPr lang="en-US" sz="1500" dirty="0">
                          <a:effectLst/>
                        </a:rPr>
                        <a:t> </a:t>
                      </a:r>
                      <a:r>
                        <a:rPr lang="en-US" sz="1500" dirty="0" err="1">
                          <a:effectLst/>
                        </a:rPr>
                        <a:t>derrotados</a:t>
                      </a:r>
                      <a:r>
                        <a:rPr lang="en-US" sz="1500" dirty="0">
                          <a:effectLst/>
                        </a:rPr>
                        <a:t> </a:t>
                      </a:r>
                      <a:r>
                        <a:rPr lang="en-US" sz="1500" dirty="0" err="1">
                          <a:effectLst/>
                        </a:rPr>
                        <a:t>en</a:t>
                      </a:r>
                      <a:r>
                        <a:rPr lang="en-US" sz="1500" dirty="0">
                          <a:effectLst/>
                        </a:rPr>
                        <a:t> </a:t>
                      </a:r>
                      <a:r>
                        <a:rPr lang="en-US" sz="1500" dirty="0" err="1" smtClean="0">
                          <a:effectLst/>
                        </a:rPr>
                        <a:t>Termópilas</a:t>
                      </a:r>
                      <a:r>
                        <a:rPr lang="en-US" sz="1500" dirty="0" smtClean="0">
                          <a:effectLst/>
                        </a:rPr>
                        <a:t>,</a:t>
                      </a:r>
                      <a:r>
                        <a:rPr lang="en-US" sz="1500" baseline="0" dirty="0" smtClean="0">
                          <a:effectLst/>
                        </a:rPr>
                        <a:t> </a:t>
                      </a:r>
                      <a:r>
                        <a:rPr lang="en-US" sz="1500" baseline="0" dirty="0" err="1" smtClean="0">
                          <a:effectLst/>
                        </a:rPr>
                        <a:t>S</a:t>
                      </a:r>
                      <a:r>
                        <a:rPr lang="en-US" sz="1500" dirty="0" err="1" smtClean="0">
                          <a:effectLst/>
                        </a:rPr>
                        <a:t>alamina</a:t>
                      </a:r>
                      <a:endParaRPr lang="en-US" sz="1500" dirty="0">
                        <a:effectLst/>
                        <a:latin typeface="Calibri"/>
                        <a:ea typeface="SimSun"/>
                        <a:cs typeface="Times New Roman"/>
                      </a:endParaRPr>
                    </a:p>
                  </a:txBody>
                  <a:tcPr marL="68580" marR="68580" marT="0" marB="0"/>
                </a:tc>
              </a:tr>
              <a:tr h="260958">
                <a:tc>
                  <a:txBody>
                    <a:bodyPr/>
                    <a:lstStyle/>
                    <a:p>
                      <a:pPr marL="0" marR="0" algn="l" rtl="0">
                        <a:lnSpc>
                          <a:spcPct val="115000"/>
                        </a:lnSpc>
                        <a:spcBef>
                          <a:spcPts val="0"/>
                        </a:spcBef>
                        <a:spcAft>
                          <a:spcPts val="0"/>
                        </a:spcAft>
                      </a:pPr>
                      <a:r>
                        <a:rPr lang="en-US" sz="1800">
                          <a:effectLst/>
                        </a:rPr>
                        <a:t> </a:t>
                      </a:r>
                      <a:endParaRPr lang="en-US" sz="1800">
                        <a:effectLst/>
                        <a:latin typeface="Calibri"/>
                        <a:ea typeface="SimSun"/>
                        <a:cs typeface="Times New Roman"/>
                      </a:endParaRPr>
                    </a:p>
                  </a:txBody>
                  <a:tcPr marL="68580" marR="68580" marT="0" marB="0"/>
                </a:tc>
                <a:tc>
                  <a:txBody>
                    <a:bodyPr/>
                    <a:lstStyle/>
                    <a:p>
                      <a:pPr marL="0" marR="0" algn="l" rtl="0">
                        <a:lnSpc>
                          <a:spcPct val="115000"/>
                        </a:lnSpc>
                        <a:spcBef>
                          <a:spcPts val="0"/>
                        </a:spcBef>
                        <a:spcAft>
                          <a:spcPts val="0"/>
                        </a:spcAft>
                      </a:pPr>
                      <a:r>
                        <a:rPr lang="en-US" sz="1800">
                          <a:effectLst/>
                        </a:rPr>
                        <a:t> </a:t>
                      </a:r>
                      <a:endParaRPr lang="en-US" sz="1800">
                        <a:effectLst/>
                        <a:latin typeface="Calibri"/>
                        <a:ea typeface="SimSun"/>
                        <a:cs typeface="Times New Roman"/>
                      </a:endParaRPr>
                    </a:p>
                  </a:txBody>
                  <a:tcPr marL="68580" marR="68580" marT="0" marB="0"/>
                </a:tc>
                <a:tc>
                  <a:txBody>
                    <a:bodyPr/>
                    <a:lstStyle/>
                    <a:p>
                      <a:pPr marL="0" marR="0" algn="l" rtl="0">
                        <a:lnSpc>
                          <a:spcPct val="115000"/>
                        </a:lnSpc>
                        <a:spcBef>
                          <a:spcPts val="0"/>
                        </a:spcBef>
                        <a:spcAft>
                          <a:spcPts val="0"/>
                        </a:spcAft>
                      </a:pPr>
                      <a:r>
                        <a:rPr lang="en-US" sz="1800">
                          <a:effectLst/>
                        </a:rPr>
                        <a:t>Esdras 4:6</a:t>
                      </a:r>
                      <a:endParaRPr lang="en-US" sz="1800">
                        <a:effectLst/>
                        <a:latin typeface="Calibri"/>
                        <a:ea typeface="SimSun"/>
                        <a:cs typeface="Times New Roman"/>
                      </a:endParaRPr>
                    </a:p>
                  </a:txBody>
                  <a:tcPr marL="68580" marR="68580" marT="0" marB="0"/>
                </a:tc>
                <a:tc>
                  <a:txBody>
                    <a:bodyPr/>
                    <a:lstStyle/>
                    <a:p>
                      <a:pPr marL="0" marR="0" algn="l" rtl="0">
                        <a:lnSpc>
                          <a:spcPct val="115000"/>
                        </a:lnSpc>
                        <a:spcBef>
                          <a:spcPts val="0"/>
                        </a:spcBef>
                        <a:spcAft>
                          <a:spcPts val="0"/>
                        </a:spcAft>
                      </a:pPr>
                      <a:r>
                        <a:rPr lang="en-US" sz="1800">
                          <a:effectLst/>
                        </a:rPr>
                        <a:t> </a:t>
                      </a:r>
                      <a:endParaRPr lang="en-US" sz="1800">
                        <a:effectLst/>
                        <a:latin typeface="Calibri"/>
                        <a:ea typeface="SimSun"/>
                        <a:cs typeface="Times New Roman"/>
                      </a:endParaRPr>
                    </a:p>
                  </a:txBody>
                  <a:tcPr marL="68580" marR="68580" marT="0" marB="0"/>
                </a:tc>
              </a:tr>
              <a:tr h="260958">
                <a:tc>
                  <a:txBody>
                    <a:bodyPr/>
                    <a:lstStyle/>
                    <a:p>
                      <a:pPr marL="0" marR="0" algn="l" rtl="0">
                        <a:lnSpc>
                          <a:spcPct val="115000"/>
                        </a:lnSpc>
                        <a:spcBef>
                          <a:spcPts val="0"/>
                        </a:spcBef>
                        <a:spcAft>
                          <a:spcPts val="0"/>
                        </a:spcAft>
                      </a:pPr>
                      <a:r>
                        <a:rPr lang="en-US" sz="1800">
                          <a:effectLst/>
                        </a:rPr>
                        <a:t> </a:t>
                      </a:r>
                      <a:endParaRPr lang="en-US" sz="1800">
                        <a:effectLst/>
                        <a:latin typeface="Calibri"/>
                        <a:ea typeface="SimSun"/>
                        <a:cs typeface="Times New Roman"/>
                      </a:endParaRPr>
                    </a:p>
                  </a:txBody>
                  <a:tcPr marL="68580" marR="68580" marT="0" marB="0"/>
                </a:tc>
                <a:tc>
                  <a:txBody>
                    <a:bodyPr/>
                    <a:lstStyle/>
                    <a:p>
                      <a:pPr marL="0" marR="0" algn="l" rtl="0">
                        <a:lnSpc>
                          <a:spcPct val="115000"/>
                        </a:lnSpc>
                        <a:spcBef>
                          <a:spcPts val="0"/>
                        </a:spcBef>
                        <a:spcAft>
                          <a:spcPts val="0"/>
                        </a:spcAft>
                      </a:pPr>
                      <a:r>
                        <a:rPr lang="en-US" sz="1800">
                          <a:effectLst/>
                        </a:rPr>
                        <a:t> </a:t>
                      </a:r>
                      <a:endParaRPr lang="en-US" sz="1800">
                        <a:effectLst/>
                        <a:latin typeface="Calibri"/>
                        <a:ea typeface="SimSun"/>
                        <a:cs typeface="Times New Roman"/>
                      </a:endParaRPr>
                    </a:p>
                  </a:txBody>
                  <a:tcPr marL="68580" marR="68580" marT="0" marB="0"/>
                </a:tc>
                <a:tc>
                  <a:txBody>
                    <a:bodyPr/>
                    <a:lstStyle/>
                    <a:p>
                      <a:pPr marL="0" marR="0" algn="l" rtl="0">
                        <a:lnSpc>
                          <a:spcPct val="115000"/>
                        </a:lnSpc>
                        <a:spcBef>
                          <a:spcPts val="0"/>
                        </a:spcBef>
                        <a:spcAft>
                          <a:spcPts val="0"/>
                        </a:spcAft>
                      </a:pPr>
                      <a:r>
                        <a:rPr lang="en-US" sz="1800">
                          <a:effectLst/>
                        </a:rPr>
                        <a:t>Ester</a:t>
                      </a:r>
                      <a:endParaRPr lang="en-US" sz="1800">
                        <a:effectLst/>
                        <a:latin typeface="Calibri"/>
                        <a:ea typeface="SimSun"/>
                        <a:cs typeface="Times New Roman"/>
                      </a:endParaRPr>
                    </a:p>
                  </a:txBody>
                  <a:tcPr marL="68580" marR="68580" marT="0" marB="0"/>
                </a:tc>
                <a:tc>
                  <a:txBody>
                    <a:bodyPr/>
                    <a:lstStyle/>
                    <a:p>
                      <a:pPr marL="0" marR="0" algn="l" rtl="0">
                        <a:lnSpc>
                          <a:spcPct val="115000"/>
                        </a:lnSpc>
                        <a:spcBef>
                          <a:spcPts val="0"/>
                        </a:spcBef>
                        <a:spcAft>
                          <a:spcPts val="0"/>
                        </a:spcAft>
                      </a:pPr>
                      <a:r>
                        <a:rPr lang="en-US" sz="1800">
                          <a:effectLst/>
                        </a:rPr>
                        <a:t> </a:t>
                      </a:r>
                      <a:endParaRPr lang="en-US" sz="1800">
                        <a:effectLst/>
                        <a:latin typeface="Calibri"/>
                        <a:ea typeface="SimSun"/>
                        <a:cs typeface="Times New Roman"/>
                      </a:endParaRPr>
                    </a:p>
                  </a:txBody>
                  <a:tcPr marL="68580" marR="68580" marT="0" marB="0"/>
                </a:tc>
              </a:tr>
              <a:tr h="1043834">
                <a:tc>
                  <a:txBody>
                    <a:bodyPr/>
                    <a:lstStyle/>
                    <a:p>
                      <a:pPr marL="0" marR="0" algn="l" rtl="0">
                        <a:lnSpc>
                          <a:spcPct val="115000"/>
                        </a:lnSpc>
                        <a:spcBef>
                          <a:spcPts val="0"/>
                        </a:spcBef>
                        <a:spcAft>
                          <a:spcPts val="0"/>
                        </a:spcAft>
                      </a:pPr>
                      <a:r>
                        <a:rPr lang="en-US" sz="1800">
                          <a:effectLst/>
                        </a:rPr>
                        <a:t>Artajerjes I</a:t>
                      </a:r>
                      <a:endParaRPr lang="en-US" sz="1800">
                        <a:effectLst/>
                        <a:latin typeface="Calibri"/>
                        <a:ea typeface="SimSun"/>
                        <a:cs typeface="Times New Roman"/>
                      </a:endParaRPr>
                    </a:p>
                  </a:txBody>
                  <a:tcPr marL="68580" marR="68580" marT="0" marB="0"/>
                </a:tc>
                <a:tc>
                  <a:txBody>
                    <a:bodyPr/>
                    <a:lstStyle/>
                    <a:p>
                      <a:pPr marL="0" marR="0" algn="l" rtl="0">
                        <a:lnSpc>
                          <a:spcPct val="115000"/>
                        </a:lnSpc>
                        <a:spcBef>
                          <a:spcPts val="0"/>
                        </a:spcBef>
                        <a:spcAft>
                          <a:spcPts val="0"/>
                        </a:spcAft>
                      </a:pPr>
                      <a:r>
                        <a:rPr lang="en-US" sz="1800">
                          <a:effectLst/>
                        </a:rPr>
                        <a:t>464-423 aC</a:t>
                      </a:r>
                      <a:endParaRPr lang="en-US" sz="1800">
                        <a:effectLst/>
                        <a:latin typeface="Calibri"/>
                        <a:ea typeface="SimSun"/>
                        <a:cs typeface="Times New Roman"/>
                      </a:endParaRPr>
                    </a:p>
                  </a:txBody>
                  <a:tcPr marL="68580" marR="68580" marT="0" marB="0"/>
                </a:tc>
                <a:tc>
                  <a:txBody>
                    <a:bodyPr/>
                    <a:lstStyle/>
                    <a:p>
                      <a:pPr marL="0" marR="0" algn="l" rtl="0">
                        <a:lnSpc>
                          <a:spcPct val="115000"/>
                        </a:lnSpc>
                        <a:spcBef>
                          <a:spcPts val="0"/>
                        </a:spcBef>
                        <a:spcAft>
                          <a:spcPts val="0"/>
                        </a:spcAft>
                      </a:pPr>
                      <a:r>
                        <a:rPr lang="en-US" sz="1800">
                          <a:effectLst/>
                        </a:rPr>
                        <a:t> </a:t>
                      </a:r>
                      <a:endParaRPr lang="en-US" sz="1800">
                        <a:effectLst/>
                        <a:latin typeface="Calibri"/>
                        <a:ea typeface="SimSun"/>
                        <a:cs typeface="Times New Roman"/>
                      </a:endParaRPr>
                    </a:p>
                  </a:txBody>
                  <a:tcPr marL="68580" marR="68580" marT="0" marB="0"/>
                </a:tc>
                <a:tc>
                  <a:txBody>
                    <a:bodyPr/>
                    <a:lstStyle/>
                    <a:p>
                      <a:pPr marL="0" marR="0" algn="l" rtl="0">
                        <a:lnSpc>
                          <a:spcPct val="115000"/>
                        </a:lnSpc>
                        <a:spcBef>
                          <a:spcPts val="0"/>
                        </a:spcBef>
                        <a:spcAft>
                          <a:spcPts val="0"/>
                        </a:spcAft>
                      </a:pPr>
                      <a:r>
                        <a:rPr lang="en-US" sz="1800" dirty="0" err="1">
                          <a:effectLst/>
                        </a:rPr>
                        <a:t>Edad</a:t>
                      </a:r>
                      <a:r>
                        <a:rPr lang="en-US" sz="1800" dirty="0">
                          <a:effectLst/>
                        </a:rPr>
                        <a:t> de </a:t>
                      </a:r>
                      <a:r>
                        <a:rPr lang="en-US" sz="1800" dirty="0" err="1">
                          <a:effectLst/>
                        </a:rPr>
                        <a:t>oro</a:t>
                      </a:r>
                      <a:r>
                        <a:rPr lang="en-US" sz="1800" dirty="0">
                          <a:effectLst/>
                        </a:rPr>
                        <a:t> </a:t>
                      </a:r>
                      <a:r>
                        <a:rPr lang="en-US" sz="1800" dirty="0" err="1">
                          <a:effectLst/>
                        </a:rPr>
                        <a:t>griega</a:t>
                      </a:r>
                      <a:r>
                        <a:rPr lang="en-US" sz="1800" dirty="0">
                          <a:effectLst/>
                        </a:rPr>
                        <a:t> 461-431 </a:t>
                      </a:r>
                      <a:r>
                        <a:rPr lang="en-US" sz="1800" dirty="0" err="1">
                          <a:effectLst/>
                        </a:rPr>
                        <a:t>aC</a:t>
                      </a:r>
                      <a:endParaRPr lang="en-US" sz="1800" dirty="0">
                        <a:effectLst/>
                      </a:endParaRPr>
                    </a:p>
                    <a:p>
                      <a:pPr marL="0" marR="0" algn="l" rtl="0">
                        <a:lnSpc>
                          <a:spcPct val="115000"/>
                        </a:lnSpc>
                        <a:spcBef>
                          <a:spcPts val="0"/>
                        </a:spcBef>
                        <a:spcAft>
                          <a:spcPts val="0"/>
                        </a:spcAft>
                      </a:pPr>
                      <a:r>
                        <a:rPr lang="en-US" sz="1800" dirty="0" err="1">
                          <a:effectLst/>
                        </a:rPr>
                        <a:t>Profecía</a:t>
                      </a:r>
                      <a:r>
                        <a:rPr lang="en-US" sz="1800" dirty="0">
                          <a:effectLst/>
                        </a:rPr>
                        <a:t> de </a:t>
                      </a:r>
                      <a:r>
                        <a:rPr lang="en-US" sz="1800" dirty="0" err="1">
                          <a:effectLst/>
                        </a:rPr>
                        <a:t>Malaquías</a:t>
                      </a:r>
                      <a:r>
                        <a:rPr lang="en-US" sz="1800" dirty="0">
                          <a:effectLst/>
                        </a:rPr>
                        <a:t> 433 </a:t>
                      </a:r>
                      <a:r>
                        <a:rPr lang="en-US" sz="1800" dirty="0" err="1">
                          <a:effectLst/>
                        </a:rPr>
                        <a:t>a.C</a:t>
                      </a:r>
                      <a:r>
                        <a:rPr lang="en-US" sz="1800" dirty="0">
                          <a:effectLst/>
                        </a:rPr>
                        <a:t>.</a:t>
                      </a:r>
                    </a:p>
                    <a:p>
                      <a:pPr marL="0" marR="0" algn="l" rtl="0">
                        <a:lnSpc>
                          <a:spcPct val="115000"/>
                        </a:lnSpc>
                        <a:spcBef>
                          <a:spcPts val="0"/>
                        </a:spcBef>
                        <a:spcAft>
                          <a:spcPts val="0"/>
                        </a:spcAft>
                      </a:pPr>
                      <a:r>
                        <a:rPr lang="en-US" sz="1800" dirty="0">
                          <a:effectLst/>
                        </a:rPr>
                        <a:t>Las </a:t>
                      </a:r>
                      <a:r>
                        <a:rPr lang="en-US" sz="1800" dirty="0" err="1">
                          <a:effectLst/>
                        </a:rPr>
                        <a:t>guerras</a:t>
                      </a:r>
                      <a:r>
                        <a:rPr lang="en-US" sz="1800" dirty="0">
                          <a:effectLst/>
                        </a:rPr>
                        <a:t> del </a:t>
                      </a:r>
                      <a:r>
                        <a:rPr lang="en-US" sz="1800" dirty="0" err="1">
                          <a:effectLst/>
                        </a:rPr>
                        <a:t>Peloponeso</a:t>
                      </a:r>
                      <a:r>
                        <a:rPr lang="en-US" sz="1800" dirty="0">
                          <a:effectLst/>
                        </a:rPr>
                        <a:t> </a:t>
                      </a:r>
                      <a:r>
                        <a:rPr lang="en-US" sz="1800" dirty="0" err="1" smtClean="0">
                          <a:effectLst/>
                        </a:rPr>
                        <a:t>comienzan</a:t>
                      </a:r>
                      <a:r>
                        <a:rPr lang="en-US" sz="1800" dirty="0">
                          <a:effectLst/>
                        </a:rPr>
                        <a:t>,</a:t>
                      </a:r>
                      <a:r>
                        <a:rPr lang="en-US" sz="1800" dirty="0" smtClean="0">
                          <a:effectLst/>
                        </a:rPr>
                        <a:t> </a:t>
                      </a:r>
                      <a:r>
                        <a:rPr lang="en-US" sz="1800" dirty="0">
                          <a:effectLst/>
                        </a:rPr>
                        <a:t>431 </a:t>
                      </a:r>
                      <a:r>
                        <a:rPr lang="en-US" sz="1800" dirty="0" err="1" smtClean="0">
                          <a:effectLst/>
                        </a:rPr>
                        <a:t>aC</a:t>
                      </a:r>
                      <a:endParaRPr lang="en-US" sz="1800" dirty="0">
                        <a:effectLst/>
                        <a:latin typeface="Calibri"/>
                        <a:ea typeface="SimSun"/>
                        <a:cs typeface="Times New Roman"/>
                      </a:endParaRPr>
                    </a:p>
                  </a:txBody>
                  <a:tcPr marL="68580" marR="68580" marT="0" marB="0"/>
                </a:tc>
              </a:tr>
              <a:tr h="260958">
                <a:tc>
                  <a:txBody>
                    <a:bodyPr/>
                    <a:lstStyle/>
                    <a:p>
                      <a:pPr marL="0" marR="0" algn="l" rtl="0">
                        <a:lnSpc>
                          <a:spcPct val="115000"/>
                        </a:lnSpc>
                        <a:spcBef>
                          <a:spcPts val="0"/>
                        </a:spcBef>
                        <a:spcAft>
                          <a:spcPts val="0"/>
                        </a:spcAft>
                      </a:pPr>
                      <a:r>
                        <a:rPr lang="en-US" sz="1800">
                          <a:effectLst/>
                        </a:rPr>
                        <a:t> </a:t>
                      </a:r>
                      <a:endParaRPr lang="en-US" sz="1800">
                        <a:effectLst/>
                        <a:latin typeface="Calibri"/>
                        <a:ea typeface="SimSun"/>
                        <a:cs typeface="Times New Roman"/>
                      </a:endParaRPr>
                    </a:p>
                  </a:txBody>
                  <a:tcPr marL="68580" marR="68580" marT="0" marB="0"/>
                </a:tc>
                <a:tc>
                  <a:txBody>
                    <a:bodyPr/>
                    <a:lstStyle/>
                    <a:p>
                      <a:pPr marL="0" marR="0" algn="l" rtl="0">
                        <a:lnSpc>
                          <a:spcPct val="115000"/>
                        </a:lnSpc>
                        <a:spcBef>
                          <a:spcPts val="0"/>
                        </a:spcBef>
                        <a:spcAft>
                          <a:spcPts val="0"/>
                        </a:spcAft>
                      </a:pPr>
                      <a:r>
                        <a:rPr lang="en-US" sz="1800">
                          <a:effectLst/>
                        </a:rPr>
                        <a:t> </a:t>
                      </a:r>
                      <a:endParaRPr lang="en-US" sz="1800">
                        <a:effectLst/>
                        <a:latin typeface="Calibri"/>
                        <a:ea typeface="SimSun"/>
                        <a:cs typeface="Times New Roman"/>
                      </a:endParaRPr>
                    </a:p>
                  </a:txBody>
                  <a:tcPr marL="68580" marR="68580" marT="0" marB="0"/>
                </a:tc>
                <a:tc>
                  <a:txBody>
                    <a:bodyPr/>
                    <a:lstStyle/>
                    <a:p>
                      <a:pPr marL="0" marR="0" algn="l" rtl="0">
                        <a:lnSpc>
                          <a:spcPct val="115000"/>
                        </a:lnSpc>
                        <a:spcBef>
                          <a:spcPts val="0"/>
                        </a:spcBef>
                        <a:spcAft>
                          <a:spcPts val="0"/>
                        </a:spcAft>
                      </a:pPr>
                      <a:r>
                        <a:rPr lang="en-US" sz="1800">
                          <a:effectLst/>
                        </a:rPr>
                        <a:t>Esdras 4:7-23</a:t>
                      </a:r>
                      <a:endParaRPr lang="en-US" sz="1800">
                        <a:effectLst/>
                        <a:latin typeface="Calibri"/>
                        <a:ea typeface="SimSun"/>
                        <a:cs typeface="Times New Roman"/>
                      </a:endParaRPr>
                    </a:p>
                  </a:txBody>
                  <a:tcPr marL="68580" marR="68580" marT="0" marB="0"/>
                </a:tc>
                <a:tc>
                  <a:txBody>
                    <a:bodyPr/>
                    <a:lstStyle/>
                    <a:p>
                      <a:pPr marL="0" marR="0" algn="l" rtl="0">
                        <a:lnSpc>
                          <a:spcPct val="115000"/>
                        </a:lnSpc>
                        <a:spcBef>
                          <a:spcPts val="0"/>
                        </a:spcBef>
                        <a:spcAft>
                          <a:spcPts val="0"/>
                        </a:spcAft>
                      </a:pPr>
                      <a:r>
                        <a:rPr lang="en-US" sz="1800">
                          <a:effectLst/>
                        </a:rPr>
                        <a:t> </a:t>
                      </a:r>
                      <a:endParaRPr lang="en-US" sz="1800">
                        <a:effectLst/>
                        <a:latin typeface="Calibri"/>
                        <a:ea typeface="SimSun"/>
                        <a:cs typeface="Times New Roman"/>
                      </a:endParaRPr>
                    </a:p>
                  </a:txBody>
                  <a:tcPr marL="68580" marR="68580" marT="0" marB="0"/>
                </a:tc>
              </a:tr>
              <a:tr h="260958">
                <a:tc>
                  <a:txBody>
                    <a:bodyPr/>
                    <a:lstStyle/>
                    <a:p>
                      <a:pPr marL="0" marR="0" algn="l" rtl="0">
                        <a:lnSpc>
                          <a:spcPct val="115000"/>
                        </a:lnSpc>
                        <a:spcBef>
                          <a:spcPts val="0"/>
                        </a:spcBef>
                        <a:spcAft>
                          <a:spcPts val="0"/>
                        </a:spcAft>
                      </a:pPr>
                      <a:r>
                        <a:rPr lang="en-US" sz="1800">
                          <a:effectLst/>
                        </a:rPr>
                        <a:t> </a:t>
                      </a:r>
                      <a:endParaRPr lang="en-US" sz="1800">
                        <a:effectLst/>
                        <a:latin typeface="Calibri"/>
                        <a:ea typeface="SimSun"/>
                        <a:cs typeface="Times New Roman"/>
                      </a:endParaRPr>
                    </a:p>
                  </a:txBody>
                  <a:tcPr marL="68580" marR="68580" marT="0" marB="0"/>
                </a:tc>
                <a:tc>
                  <a:txBody>
                    <a:bodyPr/>
                    <a:lstStyle/>
                    <a:p>
                      <a:pPr marL="0" marR="0" algn="l" rtl="0">
                        <a:lnSpc>
                          <a:spcPct val="115000"/>
                        </a:lnSpc>
                        <a:spcBef>
                          <a:spcPts val="0"/>
                        </a:spcBef>
                        <a:spcAft>
                          <a:spcPts val="0"/>
                        </a:spcAft>
                      </a:pPr>
                      <a:r>
                        <a:rPr lang="en-US" sz="1800">
                          <a:effectLst/>
                        </a:rPr>
                        <a:t> </a:t>
                      </a:r>
                      <a:endParaRPr lang="en-US" sz="1800">
                        <a:effectLst/>
                        <a:latin typeface="Calibri"/>
                        <a:ea typeface="SimSun"/>
                        <a:cs typeface="Times New Roman"/>
                      </a:endParaRPr>
                    </a:p>
                  </a:txBody>
                  <a:tcPr marL="68580" marR="68580" marT="0" marB="0"/>
                </a:tc>
                <a:tc>
                  <a:txBody>
                    <a:bodyPr/>
                    <a:lstStyle/>
                    <a:p>
                      <a:pPr marL="0" marR="0" algn="l" rtl="0">
                        <a:lnSpc>
                          <a:spcPct val="115000"/>
                        </a:lnSpc>
                        <a:spcBef>
                          <a:spcPts val="0"/>
                        </a:spcBef>
                        <a:spcAft>
                          <a:spcPts val="0"/>
                        </a:spcAft>
                      </a:pPr>
                      <a:r>
                        <a:rPr lang="en-US" sz="1800" dirty="0" err="1" smtClean="0">
                          <a:effectLst/>
                        </a:rPr>
                        <a:t>Neh</a:t>
                      </a:r>
                      <a:r>
                        <a:rPr lang="en-US" sz="1800" dirty="0" smtClean="0">
                          <a:effectLst/>
                        </a:rPr>
                        <a:t> </a:t>
                      </a:r>
                      <a:r>
                        <a:rPr lang="en-US" sz="1800" dirty="0">
                          <a:effectLst/>
                        </a:rPr>
                        <a:t>2:1-8</a:t>
                      </a:r>
                      <a:endParaRPr lang="en-US" sz="1800" dirty="0">
                        <a:effectLst/>
                        <a:latin typeface="Calibri"/>
                        <a:ea typeface="SimSun"/>
                        <a:cs typeface="Times New Roman"/>
                      </a:endParaRPr>
                    </a:p>
                  </a:txBody>
                  <a:tcPr marL="68580" marR="68580" marT="0" marB="0"/>
                </a:tc>
                <a:tc>
                  <a:txBody>
                    <a:bodyPr/>
                    <a:lstStyle/>
                    <a:p>
                      <a:pPr marL="0" marR="0" algn="l" rtl="0">
                        <a:lnSpc>
                          <a:spcPct val="115000"/>
                        </a:lnSpc>
                        <a:spcBef>
                          <a:spcPts val="0"/>
                        </a:spcBef>
                        <a:spcAft>
                          <a:spcPts val="0"/>
                        </a:spcAft>
                      </a:pPr>
                      <a:r>
                        <a:rPr lang="en-US" sz="1800">
                          <a:effectLst/>
                        </a:rPr>
                        <a:t> </a:t>
                      </a:r>
                      <a:endParaRPr lang="en-US" sz="1800">
                        <a:effectLst/>
                        <a:latin typeface="Calibri"/>
                        <a:ea typeface="SimSun"/>
                        <a:cs typeface="Times New Roman"/>
                      </a:endParaRPr>
                    </a:p>
                  </a:txBody>
                  <a:tcPr marL="68580" marR="68580" marT="0" marB="0"/>
                </a:tc>
              </a:tr>
              <a:tr h="521917">
                <a:tc>
                  <a:txBody>
                    <a:bodyPr/>
                    <a:lstStyle/>
                    <a:p>
                      <a:pPr marL="0" marR="0" algn="l" rtl="0">
                        <a:lnSpc>
                          <a:spcPct val="115000"/>
                        </a:lnSpc>
                        <a:spcBef>
                          <a:spcPts val="0"/>
                        </a:spcBef>
                        <a:spcAft>
                          <a:spcPts val="0"/>
                        </a:spcAft>
                      </a:pPr>
                      <a:r>
                        <a:rPr lang="en-US" sz="1800">
                          <a:effectLst/>
                        </a:rPr>
                        <a:t>Darío II</a:t>
                      </a:r>
                      <a:endParaRPr lang="en-US" sz="1800">
                        <a:effectLst/>
                        <a:latin typeface="Calibri"/>
                        <a:ea typeface="SimSun"/>
                        <a:cs typeface="Times New Roman"/>
                      </a:endParaRPr>
                    </a:p>
                  </a:txBody>
                  <a:tcPr marL="68580" marR="68580" marT="0" marB="0"/>
                </a:tc>
                <a:tc>
                  <a:txBody>
                    <a:bodyPr/>
                    <a:lstStyle/>
                    <a:p>
                      <a:pPr marL="0" marR="0" algn="l" rtl="0">
                        <a:lnSpc>
                          <a:spcPct val="115000"/>
                        </a:lnSpc>
                        <a:spcBef>
                          <a:spcPts val="0"/>
                        </a:spcBef>
                        <a:spcAft>
                          <a:spcPts val="0"/>
                        </a:spcAft>
                      </a:pPr>
                      <a:r>
                        <a:rPr lang="en-US" sz="1800" dirty="0">
                          <a:effectLst/>
                        </a:rPr>
                        <a:t>423-404 </a:t>
                      </a:r>
                      <a:r>
                        <a:rPr lang="en-US" sz="1800" dirty="0" err="1" smtClean="0">
                          <a:effectLst/>
                        </a:rPr>
                        <a:t>aC</a:t>
                      </a:r>
                      <a:endParaRPr lang="en-US" sz="1800" dirty="0">
                        <a:effectLst/>
                        <a:latin typeface="Calibri"/>
                        <a:ea typeface="SimSun"/>
                        <a:cs typeface="Times New Roman"/>
                      </a:endParaRPr>
                    </a:p>
                  </a:txBody>
                  <a:tcPr marL="68580" marR="68580" marT="0" marB="0"/>
                </a:tc>
                <a:tc>
                  <a:txBody>
                    <a:bodyPr/>
                    <a:lstStyle/>
                    <a:p>
                      <a:pPr marL="0" marR="0" algn="l" rtl="0">
                        <a:lnSpc>
                          <a:spcPct val="115000"/>
                        </a:lnSpc>
                        <a:spcBef>
                          <a:spcPts val="0"/>
                        </a:spcBef>
                        <a:spcAft>
                          <a:spcPts val="0"/>
                        </a:spcAft>
                      </a:pPr>
                      <a:r>
                        <a:rPr lang="en-US" sz="1800">
                          <a:effectLst/>
                        </a:rPr>
                        <a:t> </a:t>
                      </a:r>
                      <a:endParaRPr lang="en-US" sz="1800">
                        <a:effectLst/>
                        <a:latin typeface="Calibri"/>
                        <a:ea typeface="SimSun"/>
                        <a:cs typeface="Times New Roman"/>
                      </a:endParaRPr>
                    </a:p>
                  </a:txBody>
                  <a:tcPr marL="68580" marR="68580" marT="0" marB="0"/>
                </a:tc>
                <a:tc>
                  <a:txBody>
                    <a:bodyPr/>
                    <a:lstStyle/>
                    <a:p>
                      <a:pPr marL="0" marR="0" algn="l" rtl="0">
                        <a:lnSpc>
                          <a:spcPct val="115000"/>
                        </a:lnSpc>
                        <a:spcBef>
                          <a:spcPts val="0"/>
                        </a:spcBef>
                        <a:spcAft>
                          <a:spcPts val="0"/>
                        </a:spcAft>
                      </a:pPr>
                      <a:r>
                        <a:rPr lang="en-US" sz="1800" dirty="0">
                          <a:effectLst/>
                        </a:rPr>
                        <a:t>Terminan las guerras del </a:t>
                      </a:r>
                      <a:r>
                        <a:rPr lang="en-US" sz="1800" dirty="0" err="1" smtClean="0">
                          <a:effectLst/>
                        </a:rPr>
                        <a:t>Peloponeso</a:t>
                      </a:r>
                      <a:r>
                        <a:rPr lang="en-US" sz="1800" dirty="0" smtClean="0">
                          <a:effectLst/>
                        </a:rPr>
                        <a:t>,</a:t>
                      </a:r>
                      <a:r>
                        <a:rPr lang="en-US" sz="1800" baseline="0" dirty="0" smtClean="0">
                          <a:effectLst/>
                        </a:rPr>
                        <a:t> </a:t>
                      </a:r>
                      <a:r>
                        <a:rPr lang="en-US" sz="1800" dirty="0" smtClean="0">
                          <a:effectLst/>
                        </a:rPr>
                        <a:t>404 </a:t>
                      </a:r>
                      <a:r>
                        <a:rPr lang="en-US" sz="1800" dirty="0" err="1" smtClean="0">
                          <a:effectLst/>
                        </a:rPr>
                        <a:t>aC</a:t>
                      </a:r>
                      <a:endParaRPr lang="en-US" sz="1800" dirty="0">
                        <a:effectLst/>
                        <a:latin typeface="Calibri"/>
                        <a:ea typeface="SimSun"/>
                        <a:cs typeface="Times New Roman"/>
                      </a:endParaRPr>
                    </a:p>
                  </a:txBody>
                  <a:tcPr marL="68580" marR="68580" marT="0" marB="0"/>
                </a:tc>
              </a:tr>
            </a:tbl>
          </a:graphicData>
        </a:graphic>
      </p:graphicFrame>
      <p:sp>
        <p:nvSpPr>
          <p:cNvPr id="6" name="TextBox 5"/>
          <p:cNvSpPr txBox="1"/>
          <p:nvPr/>
        </p:nvSpPr>
        <p:spPr>
          <a:xfrm>
            <a:off x="4702805" y="274638"/>
            <a:ext cx="3497048" cy="338554"/>
          </a:xfrm>
          <a:prstGeom prst="rect">
            <a:avLst/>
          </a:prstGeom>
          <a:noFill/>
        </p:spPr>
        <p:txBody>
          <a:bodyPr wrap="none" rtlCol="0">
            <a:spAutoFit/>
          </a:bodyPr>
          <a:lstStyle/>
          <a:p>
            <a:pPr algn="l" rtl="0"/>
            <a:r>
              <a:rPr lang="en-US" sz="1600" b="1" dirty="0" err="1" smtClean="0">
                <a:solidFill>
                  <a:schemeClr val="accent4">
                    <a:lumMod val="75000"/>
                  </a:schemeClr>
                </a:solidFill>
              </a:rPr>
              <a:t>Ciro</a:t>
            </a:r>
            <a:r>
              <a:rPr lang="en-US" sz="1600" b="1" dirty="0" smtClean="0">
                <a:solidFill>
                  <a:schemeClr val="accent4">
                    <a:lumMod val="75000"/>
                  </a:schemeClr>
                </a:solidFill>
              </a:rPr>
              <a:t> – </a:t>
            </a:r>
            <a:r>
              <a:rPr lang="en-US" sz="1600" b="1" dirty="0" err="1" smtClean="0">
                <a:solidFill>
                  <a:schemeClr val="accent4">
                    <a:lumMod val="75000"/>
                  </a:schemeClr>
                </a:solidFill>
              </a:rPr>
              <a:t>reconstrucción</a:t>
            </a:r>
            <a:r>
              <a:rPr lang="en-US" sz="1600" b="1" dirty="0" smtClean="0">
                <a:solidFill>
                  <a:schemeClr val="accent4">
                    <a:lumMod val="75000"/>
                  </a:schemeClr>
                </a:solidFill>
              </a:rPr>
              <a:t> </a:t>
            </a:r>
            <a:r>
              <a:rPr lang="en-US" sz="1600" b="1" dirty="0" err="1" smtClean="0">
                <a:solidFill>
                  <a:schemeClr val="accent4">
                    <a:lumMod val="75000"/>
                  </a:schemeClr>
                </a:solidFill>
              </a:rPr>
              <a:t>Jerusalén</a:t>
            </a:r>
            <a:r>
              <a:rPr lang="en-US" sz="1600" b="1" dirty="0" smtClean="0">
                <a:solidFill>
                  <a:schemeClr val="accent4">
                    <a:lumMod val="75000"/>
                  </a:schemeClr>
                </a:solidFill>
              </a:rPr>
              <a:t>/</a:t>
            </a:r>
            <a:r>
              <a:rPr lang="en-US" sz="1600" b="1" dirty="0" err="1" smtClean="0">
                <a:solidFill>
                  <a:schemeClr val="accent4">
                    <a:lumMod val="75000"/>
                  </a:schemeClr>
                </a:solidFill>
              </a:rPr>
              <a:t>templo</a:t>
            </a:r>
            <a:endParaRPr lang="en-US" sz="1600" b="1" dirty="0">
              <a:solidFill>
                <a:schemeClr val="accent4">
                  <a:lumMod val="75000"/>
                </a:schemeClr>
              </a:solidFill>
            </a:endParaRPr>
          </a:p>
        </p:txBody>
      </p:sp>
      <p:sp>
        <p:nvSpPr>
          <p:cNvPr id="7" name="TextBox 6"/>
          <p:cNvSpPr txBox="1"/>
          <p:nvPr/>
        </p:nvSpPr>
        <p:spPr>
          <a:xfrm>
            <a:off x="4702805" y="600413"/>
            <a:ext cx="3375348" cy="338554"/>
          </a:xfrm>
          <a:prstGeom prst="rect">
            <a:avLst/>
          </a:prstGeom>
          <a:noFill/>
        </p:spPr>
        <p:txBody>
          <a:bodyPr wrap="none" rtlCol="0">
            <a:spAutoFit/>
          </a:bodyPr>
          <a:lstStyle/>
          <a:p>
            <a:pPr algn="l" rtl="0"/>
            <a:r>
              <a:rPr lang="en-US" sz="1600" b="1" dirty="0" err="1" smtClean="0">
                <a:solidFill>
                  <a:schemeClr val="accent4">
                    <a:lumMod val="75000"/>
                  </a:schemeClr>
                </a:solidFill>
              </a:rPr>
              <a:t>Ciro</a:t>
            </a:r>
            <a:r>
              <a:rPr lang="en-US" sz="1600" b="1" dirty="0" smtClean="0">
                <a:solidFill>
                  <a:schemeClr val="accent4">
                    <a:lumMod val="75000"/>
                  </a:schemeClr>
                </a:solidFill>
              </a:rPr>
              <a:t> – </a:t>
            </a:r>
            <a:r>
              <a:rPr lang="en-US" sz="1600" b="1" dirty="0" err="1" smtClean="0">
                <a:solidFill>
                  <a:schemeClr val="accent4">
                    <a:lumMod val="75000"/>
                  </a:schemeClr>
                </a:solidFill>
              </a:rPr>
              <a:t>declara</a:t>
            </a:r>
            <a:r>
              <a:rPr lang="en-US" sz="1600" b="1" dirty="0" smtClean="0">
                <a:solidFill>
                  <a:schemeClr val="accent4">
                    <a:lumMod val="75000"/>
                  </a:schemeClr>
                </a:solidFill>
              </a:rPr>
              <a:t> que Israel puede volver</a:t>
            </a:r>
            <a:endParaRPr lang="en-US" sz="1600" b="1" dirty="0">
              <a:solidFill>
                <a:schemeClr val="accent4">
                  <a:lumMod val="75000"/>
                </a:schemeClr>
              </a:solidFill>
            </a:endParaRPr>
          </a:p>
        </p:txBody>
      </p:sp>
      <p:sp>
        <p:nvSpPr>
          <p:cNvPr id="8" name="TextBox 7"/>
          <p:cNvSpPr txBox="1"/>
          <p:nvPr/>
        </p:nvSpPr>
        <p:spPr>
          <a:xfrm>
            <a:off x="4702805" y="951709"/>
            <a:ext cx="3821495" cy="338554"/>
          </a:xfrm>
          <a:prstGeom prst="rect">
            <a:avLst/>
          </a:prstGeom>
          <a:noFill/>
        </p:spPr>
        <p:txBody>
          <a:bodyPr wrap="none" rtlCol="0">
            <a:spAutoFit/>
          </a:bodyPr>
          <a:lstStyle/>
          <a:p>
            <a:pPr algn="l" rtl="0"/>
            <a:r>
              <a:rPr lang="en-US" sz="1600" b="1" dirty="0" smtClean="0">
                <a:solidFill>
                  <a:schemeClr val="accent4">
                    <a:lumMod val="75000"/>
                  </a:schemeClr>
                </a:solidFill>
              </a:rPr>
              <a:t>Daniel en Babilonia hasta el 1</a:t>
            </a:r>
            <a:r>
              <a:rPr lang="en-US" sz="1600" b="1" baseline="30000" dirty="0" smtClean="0">
                <a:solidFill>
                  <a:schemeClr val="accent4">
                    <a:lumMod val="75000"/>
                  </a:schemeClr>
                </a:solidFill>
              </a:rPr>
              <a:t>er</a:t>
            </a:r>
            <a:r>
              <a:rPr lang="en-US" sz="1600" b="1" dirty="0" smtClean="0">
                <a:solidFill>
                  <a:schemeClr val="accent4">
                    <a:lumMod val="75000"/>
                  </a:schemeClr>
                </a:solidFill>
              </a:rPr>
              <a:t> </a:t>
            </a:r>
            <a:r>
              <a:rPr lang="en-US" sz="1600" b="1" dirty="0" err="1" smtClean="0">
                <a:solidFill>
                  <a:schemeClr val="accent4">
                    <a:lumMod val="75000"/>
                  </a:schemeClr>
                </a:solidFill>
              </a:rPr>
              <a:t>año</a:t>
            </a:r>
            <a:r>
              <a:rPr lang="en-US" sz="1600" b="1" dirty="0" smtClean="0">
                <a:solidFill>
                  <a:schemeClr val="accent4">
                    <a:lumMod val="75000"/>
                  </a:schemeClr>
                </a:solidFill>
              </a:rPr>
              <a:t> de Ciro</a:t>
            </a:r>
            <a:endParaRPr lang="en-US" sz="1600" b="1" dirty="0">
              <a:solidFill>
                <a:schemeClr val="accent4">
                  <a:lumMod val="75000"/>
                </a:schemeClr>
              </a:solidFill>
            </a:endParaRPr>
          </a:p>
        </p:txBody>
      </p:sp>
      <p:sp>
        <p:nvSpPr>
          <p:cNvPr id="9" name="TextBox 8"/>
          <p:cNvSpPr txBox="1"/>
          <p:nvPr/>
        </p:nvSpPr>
        <p:spPr>
          <a:xfrm>
            <a:off x="4702805" y="1256378"/>
            <a:ext cx="3300006" cy="338554"/>
          </a:xfrm>
          <a:prstGeom prst="rect">
            <a:avLst/>
          </a:prstGeom>
          <a:noFill/>
        </p:spPr>
        <p:txBody>
          <a:bodyPr wrap="none" rtlCol="0">
            <a:spAutoFit/>
          </a:bodyPr>
          <a:lstStyle/>
          <a:p>
            <a:pPr algn="l" rtl="0"/>
            <a:r>
              <a:rPr lang="en-US" sz="1600" b="1" dirty="0" smtClean="0">
                <a:solidFill>
                  <a:schemeClr val="accent4">
                    <a:lumMod val="75000"/>
                  </a:schemeClr>
                </a:solidFill>
              </a:rPr>
              <a:t>Daniel tiene visión </a:t>
            </a:r>
            <a:r>
              <a:rPr lang="en-US" sz="1600" b="1" dirty="0" err="1" smtClean="0">
                <a:solidFill>
                  <a:schemeClr val="accent4">
                    <a:lumMod val="75000"/>
                  </a:schemeClr>
                </a:solidFill>
              </a:rPr>
              <a:t>en</a:t>
            </a:r>
            <a:r>
              <a:rPr lang="en-US" sz="1600" b="1" dirty="0" smtClean="0">
                <a:solidFill>
                  <a:schemeClr val="accent4">
                    <a:lumMod val="75000"/>
                  </a:schemeClr>
                </a:solidFill>
              </a:rPr>
              <a:t> 3</a:t>
            </a:r>
            <a:r>
              <a:rPr lang="en-US" sz="1600" b="1" baseline="30000" dirty="0" smtClean="0">
                <a:solidFill>
                  <a:schemeClr val="accent4">
                    <a:lumMod val="75000"/>
                  </a:schemeClr>
                </a:solidFill>
              </a:rPr>
              <a:t>er</a:t>
            </a:r>
            <a:r>
              <a:rPr lang="en-US" sz="1600" b="1" dirty="0" smtClean="0">
                <a:solidFill>
                  <a:schemeClr val="accent4">
                    <a:lumMod val="75000"/>
                  </a:schemeClr>
                </a:solidFill>
              </a:rPr>
              <a:t> </a:t>
            </a:r>
            <a:r>
              <a:rPr lang="en-US" sz="1600" b="1" dirty="0" err="1" smtClean="0">
                <a:solidFill>
                  <a:schemeClr val="accent4">
                    <a:lumMod val="75000"/>
                  </a:schemeClr>
                </a:solidFill>
              </a:rPr>
              <a:t>año</a:t>
            </a:r>
            <a:r>
              <a:rPr lang="en-US" sz="1600" b="1" dirty="0" smtClean="0">
                <a:solidFill>
                  <a:schemeClr val="accent4">
                    <a:lumMod val="75000"/>
                  </a:schemeClr>
                </a:solidFill>
              </a:rPr>
              <a:t> de Ciro</a:t>
            </a:r>
            <a:endParaRPr lang="en-US" sz="1600" b="1" dirty="0">
              <a:solidFill>
                <a:schemeClr val="accent4">
                  <a:lumMod val="75000"/>
                </a:schemeClr>
              </a:solidFill>
            </a:endParaRPr>
          </a:p>
        </p:txBody>
      </p:sp>
      <p:sp>
        <p:nvSpPr>
          <p:cNvPr id="10" name="TextBox 9"/>
          <p:cNvSpPr txBox="1"/>
          <p:nvPr/>
        </p:nvSpPr>
        <p:spPr>
          <a:xfrm>
            <a:off x="4694363" y="2522331"/>
            <a:ext cx="2571538" cy="338554"/>
          </a:xfrm>
          <a:prstGeom prst="rect">
            <a:avLst/>
          </a:prstGeom>
          <a:noFill/>
        </p:spPr>
        <p:txBody>
          <a:bodyPr wrap="none" rtlCol="0">
            <a:spAutoFit/>
          </a:bodyPr>
          <a:lstStyle/>
          <a:p>
            <a:pPr algn="l" rtl="0"/>
            <a:r>
              <a:rPr lang="en-US" sz="1600" b="1" dirty="0" err="1" smtClean="0">
                <a:solidFill>
                  <a:srgbClr val="0070C0"/>
                </a:solidFill>
              </a:rPr>
              <a:t>Desanimó</a:t>
            </a:r>
            <a:r>
              <a:rPr lang="en-US" sz="1600" b="1" dirty="0" smtClean="0">
                <a:solidFill>
                  <a:srgbClr val="0070C0"/>
                </a:solidFill>
              </a:rPr>
              <a:t> </a:t>
            </a:r>
            <a:r>
              <a:rPr lang="en-US" sz="1600" b="1" dirty="0">
                <a:solidFill>
                  <a:srgbClr val="0070C0"/>
                </a:solidFill>
              </a:rPr>
              <a:t>al pueblo de Judá</a:t>
            </a:r>
          </a:p>
        </p:txBody>
      </p:sp>
      <p:sp>
        <p:nvSpPr>
          <p:cNvPr id="11" name="TextBox 10"/>
          <p:cNvSpPr txBox="1"/>
          <p:nvPr/>
        </p:nvSpPr>
        <p:spPr>
          <a:xfrm>
            <a:off x="4694363" y="4628893"/>
            <a:ext cx="3434210" cy="338554"/>
          </a:xfrm>
          <a:prstGeom prst="rect">
            <a:avLst/>
          </a:prstGeom>
          <a:noFill/>
        </p:spPr>
        <p:txBody>
          <a:bodyPr wrap="none" rtlCol="0">
            <a:spAutoFit/>
          </a:bodyPr>
          <a:lstStyle/>
          <a:p>
            <a:pPr algn="l" rtl="0"/>
            <a:r>
              <a:rPr lang="en-US" sz="1600" b="1" dirty="0" smtClean="0">
                <a:solidFill>
                  <a:schemeClr val="accent4">
                    <a:lumMod val="75000"/>
                  </a:schemeClr>
                </a:solidFill>
              </a:rPr>
              <a:t>Ester </a:t>
            </a:r>
            <a:r>
              <a:rPr lang="en-US" sz="1600" b="1" dirty="0" err="1" smtClean="0">
                <a:solidFill>
                  <a:schemeClr val="accent4">
                    <a:lumMod val="75000"/>
                  </a:schemeClr>
                </a:solidFill>
              </a:rPr>
              <a:t>constituida</a:t>
            </a:r>
            <a:r>
              <a:rPr lang="en-US" sz="1600" b="1" dirty="0" smtClean="0">
                <a:solidFill>
                  <a:schemeClr val="accent4">
                    <a:lumMod val="75000"/>
                  </a:schemeClr>
                </a:solidFill>
              </a:rPr>
              <a:t> </a:t>
            </a:r>
            <a:r>
              <a:rPr lang="en-US" sz="1600" b="1" dirty="0" err="1" smtClean="0">
                <a:solidFill>
                  <a:schemeClr val="accent4">
                    <a:lumMod val="75000"/>
                  </a:schemeClr>
                </a:solidFill>
              </a:rPr>
              <a:t>reina</a:t>
            </a:r>
            <a:r>
              <a:rPr lang="en-US" sz="1600" b="1" dirty="0" smtClean="0">
                <a:solidFill>
                  <a:schemeClr val="accent4">
                    <a:lumMod val="75000"/>
                  </a:schemeClr>
                </a:solidFill>
              </a:rPr>
              <a:t>/</a:t>
            </a:r>
            <a:r>
              <a:rPr lang="en-US" sz="1600" b="1" dirty="0" err="1" smtClean="0">
                <a:solidFill>
                  <a:schemeClr val="accent4">
                    <a:lumMod val="75000"/>
                  </a:schemeClr>
                </a:solidFill>
              </a:rPr>
              <a:t>salva</a:t>
            </a:r>
            <a:r>
              <a:rPr lang="en-US" sz="1600" b="1" dirty="0" smtClean="0">
                <a:solidFill>
                  <a:schemeClr val="accent4">
                    <a:lumMod val="75000"/>
                  </a:schemeClr>
                </a:solidFill>
              </a:rPr>
              <a:t> al pueblo</a:t>
            </a:r>
            <a:endParaRPr lang="en-US" sz="1600" b="1" dirty="0">
              <a:solidFill>
                <a:schemeClr val="accent4">
                  <a:lumMod val="75000"/>
                </a:schemeClr>
              </a:solidFill>
            </a:endParaRPr>
          </a:p>
        </p:txBody>
      </p:sp>
      <p:sp>
        <p:nvSpPr>
          <p:cNvPr id="12" name="TextBox 11"/>
          <p:cNvSpPr txBox="1"/>
          <p:nvPr/>
        </p:nvSpPr>
        <p:spPr>
          <a:xfrm>
            <a:off x="4677430" y="2830554"/>
            <a:ext cx="4287456" cy="338554"/>
          </a:xfrm>
          <a:prstGeom prst="rect">
            <a:avLst/>
          </a:prstGeom>
          <a:noFill/>
        </p:spPr>
        <p:txBody>
          <a:bodyPr wrap="none" rtlCol="0">
            <a:spAutoFit/>
          </a:bodyPr>
          <a:lstStyle>
            <a:defPPr>
              <a:defRPr lang="en-US"/>
            </a:defPPr>
            <a:lvl1pPr>
              <a:defRPr sz="1600" b="1">
                <a:solidFill>
                  <a:srgbClr val="0070C0"/>
                </a:solidFill>
              </a:defRPr>
            </a:lvl1pPr>
          </a:lstStyle>
          <a:p>
            <a:pPr algn="l" rtl="0"/>
            <a:r>
              <a:rPr lang="en-US" dirty="0" err="1" smtClean="0"/>
              <a:t>Trabajo</a:t>
            </a:r>
            <a:r>
              <a:rPr lang="en-US" dirty="0" smtClean="0"/>
              <a:t> </a:t>
            </a:r>
            <a:r>
              <a:rPr lang="en-US" dirty="0" err="1" smtClean="0"/>
              <a:t>en</a:t>
            </a:r>
            <a:r>
              <a:rPr lang="en-US" dirty="0" smtClean="0"/>
              <a:t> la casa de Dios </a:t>
            </a:r>
            <a:r>
              <a:rPr lang="en-US" dirty="0" err="1" smtClean="0"/>
              <a:t>en</a:t>
            </a:r>
            <a:r>
              <a:rPr lang="en-US" dirty="0" smtClean="0"/>
              <a:t> </a:t>
            </a:r>
            <a:r>
              <a:rPr lang="en-US" dirty="0" err="1" smtClean="0"/>
              <a:t>Jerusalén</a:t>
            </a:r>
            <a:r>
              <a:rPr lang="en-US" dirty="0" smtClean="0"/>
              <a:t> </a:t>
            </a:r>
            <a:r>
              <a:rPr lang="en-US" dirty="0" err="1" smtClean="0"/>
              <a:t>detenido</a:t>
            </a:r>
            <a:endParaRPr lang="en-US" dirty="0"/>
          </a:p>
        </p:txBody>
      </p:sp>
      <p:sp>
        <p:nvSpPr>
          <p:cNvPr id="13" name="TextBox 12"/>
          <p:cNvSpPr txBox="1"/>
          <p:nvPr/>
        </p:nvSpPr>
        <p:spPr>
          <a:xfrm>
            <a:off x="4694363" y="3160670"/>
            <a:ext cx="3477042" cy="338554"/>
          </a:xfrm>
          <a:prstGeom prst="rect">
            <a:avLst/>
          </a:prstGeom>
          <a:noFill/>
        </p:spPr>
        <p:txBody>
          <a:bodyPr wrap="none" rtlCol="0">
            <a:spAutoFit/>
          </a:bodyPr>
          <a:lstStyle>
            <a:defPPr>
              <a:defRPr lang="en-US"/>
            </a:defPPr>
            <a:lvl1pPr>
              <a:defRPr sz="1600" b="1">
                <a:solidFill>
                  <a:srgbClr val="0070C0"/>
                </a:solidFill>
              </a:defRPr>
            </a:lvl1pPr>
          </a:lstStyle>
          <a:p>
            <a:pPr algn="l" rtl="0"/>
            <a:r>
              <a:rPr lang="en-US" dirty="0" err="1"/>
              <a:t>T</a:t>
            </a:r>
            <a:r>
              <a:rPr lang="en-US" dirty="0" err="1" smtClean="0"/>
              <a:t>rabajo</a:t>
            </a:r>
            <a:r>
              <a:rPr lang="en-US" dirty="0" smtClean="0"/>
              <a:t> </a:t>
            </a:r>
            <a:r>
              <a:rPr lang="en-US" dirty="0" err="1" smtClean="0"/>
              <a:t>en</a:t>
            </a:r>
            <a:r>
              <a:rPr lang="en-US" dirty="0" smtClean="0"/>
              <a:t> la casa de Dios </a:t>
            </a:r>
            <a:r>
              <a:rPr lang="en-US" dirty="0" err="1" smtClean="0"/>
              <a:t>en</a:t>
            </a:r>
            <a:r>
              <a:rPr lang="en-US" dirty="0" smtClean="0"/>
              <a:t> Jerusalén</a:t>
            </a:r>
            <a:endParaRPr lang="en-US" dirty="0"/>
          </a:p>
        </p:txBody>
      </p:sp>
      <p:sp>
        <p:nvSpPr>
          <p:cNvPr id="14" name="TextBox 13"/>
          <p:cNvSpPr txBox="1"/>
          <p:nvPr/>
        </p:nvSpPr>
        <p:spPr>
          <a:xfrm>
            <a:off x="4694363" y="3469437"/>
            <a:ext cx="2007088" cy="338554"/>
          </a:xfrm>
          <a:prstGeom prst="rect">
            <a:avLst/>
          </a:prstGeom>
          <a:noFill/>
        </p:spPr>
        <p:txBody>
          <a:bodyPr wrap="none" rtlCol="0">
            <a:spAutoFit/>
          </a:bodyPr>
          <a:lstStyle>
            <a:defPPr>
              <a:defRPr lang="en-US"/>
            </a:defPPr>
            <a:lvl1pPr>
              <a:defRPr sz="1600" b="1">
                <a:solidFill>
                  <a:srgbClr val="0070C0"/>
                </a:solidFill>
              </a:defRPr>
            </a:lvl1pPr>
          </a:lstStyle>
          <a:p>
            <a:pPr algn="l" rtl="0"/>
            <a:r>
              <a:rPr lang="en-US" dirty="0" smtClean="0"/>
              <a:t>Visiones del Señor</a:t>
            </a:r>
            <a:endParaRPr lang="en-US" dirty="0"/>
          </a:p>
        </p:txBody>
      </p:sp>
      <p:sp>
        <p:nvSpPr>
          <p:cNvPr id="16" name="TextBox 15"/>
          <p:cNvSpPr txBox="1"/>
          <p:nvPr/>
        </p:nvSpPr>
        <p:spPr>
          <a:xfrm>
            <a:off x="4677430" y="4298777"/>
            <a:ext cx="3623108" cy="338554"/>
          </a:xfrm>
          <a:prstGeom prst="rect">
            <a:avLst/>
          </a:prstGeom>
          <a:noFill/>
        </p:spPr>
        <p:txBody>
          <a:bodyPr wrap="none" rtlCol="0">
            <a:spAutoFit/>
          </a:bodyPr>
          <a:lstStyle>
            <a:defPPr>
              <a:defRPr lang="en-US"/>
            </a:defPPr>
            <a:lvl1pPr>
              <a:defRPr sz="1600" b="1">
                <a:solidFill>
                  <a:srgbClr val="0070C0"/>
                </a:solidFill>
              </a:defRPr>
            </a:lvl1pPr>
          </a:lstStyle>
          <a:p>
            <a:pPr algn="l" rtl="0"/>
            <a:r>
              <a:rPr lang="en-US" dirty="0" err="1" smtClean="0"/>
              <a:t>Habitantes</a:t>
            </a:r>
            <a:r>
              <a:rPr lang="en-US" dirty="0" smtClean="0"/>
              <a:t> </a:t>
            </a:r>
            <a:r>
              <a:rPr lang="en-US" dirty="0"/>
              <a:t>de </a:t>
            </a:r>
            <a:r>
              <a:rPr lang="en-US" dirty="0" err="1"/>
              <a:t>Judá</a:t>
            </a:r>
            <a:r>
              <a:rPr lang="en-US" dirty="0"/>
              <a:t> </a:t>
            </a:r>
            <a:r>
              <a:rPr lang="en-US" dirty="0" smtClean="0"/>
              <a:t>y </a:t>
            </a:r>
            <a:r>
              <a:rPr lang="en-US" dirty="0" err="1" smtClean="0"/>
              <a:t>Jerusalén</a:t>
            </a:r>
            <a:r>
              <a:rPr lang="en-US" dirty="0" smtClean="0"/>
              <a:t> </a:t>
            </a:r>
            <a:r>
              <a:rPr lang="en-US" dirty="0" err="1" smtClean="0"/>
              <a:t>acusados</a:t>
            </a:r>
            <a:endParaRPr lang="en-US" dirty="0"/>
          </a:p>
        </p:txBody>
      </p:sp>
      <p:sp>
        <p:nvSpPr>
          <p:cNvPr id="17" name="TextBox 16"/>
          <p:cNvSpPr txBox="1"/>
          <p:nvPr/>
        </p:nvSpPr>
        <p:spPr>
          <a:xfrm>
            <a:off x="4677430" y="6248400"/>
            <a:ext cx="2728504" cy="338554"/>
          </a:xfrm>
          <a:prstGeom prst="rect">
            <a:avLst/>
          </a:prstGeom>
          <a:noFill/>
        </p:spPr>
        <p:txBody>
          <a:bodyPr wrap="none" rtlCol="0">
            <a:spAutoFit/>
          </a:bodyPr>
          <a:lstStyle>
            <a:defPPr>
              <a:defRPr lang="en-US"/>
            </a:defPPr>
            <a:lvl1pPr>
              <a:defRPr sz="1600" b="1">
                <a:solidFill>
                  <a:srgbClr val="0070C0"/>
                </a:solidFill>
              </a:defRPr>
            </a:lvl1pPr>
          </a:lstStyle>
          <a:p>
            <a:pPr algn="l" rtl="0"/>
            <a:r>
              <a:rPr lang="en-US" dirty="0" err="1" smtClean="0"/>
              <a:t>Déjeme</a:t>
            </a:r>
            <a:r>
              <a:rPr lang="en-US" dirty="0" smtClean="0"/>
              <a:t> ir y </a:t>
            </a:r>
            <a:r>
              <a:rPr lang="en-US" dirty="0" err="1" smtClean="0"/>
              <a:t>reconstruir</a:t>
            </a:r>
            <a:r>
              <a:rPr lang="en-US" dirty="0" smtClean="0"/>
              <a:t> </a:t>
            </a:r>
            <a:r>
              <a:rPr lang="en-US" dirty="0" err="1" smtClean="0"/>
              <a:t>muros</a:t>
            </a:r>
            <a:endParaRPr lang="en-US" dirty="0"/>
          </a:p>
        </p:txBody>
      </p:sp>
      <p:sp>
        <p:nvSpPr>
          <p:cNvPr id="18" name="TextBox 17"/>
          <p:cNvSpPr txBox="1"/>
          <p:nvPr/>
        </p:nvSpPr>
        <p:spPr>
          <a:xfrm>
            <a:off x="4677430" y="5999662"/>
            <a:ext cx="4287456" cy="338554"/>
          </a:xfrm>
          <a:prstGeom prst="rect">
            <a:avLst/>
          </a:prstGeom>
          <a:noFill/>
        </p:spPr>
        <p:txBody>
          <a:bodyPr wrap="none" rtlCol="0">
            <a:spAutoFit/>
          </a:bodyPr>
          <a:lstStyle>
            <a:defPPr>
              <a:defRPr lang="en-US"/>
            </a:defPPr>
            <a:lvl1pPr>
              <a:defRPr sz="1600" b="1">
                <a:solidFill>
                  <a:srgbClr val="0070C0"/>
                </a:solidFill>
              </a:defRPr>
            </a:lvl1pPr>
          </a:lstStyle>
          <a:p>
            <a:pPr algn="l" rtl="0"/>
            <a:r>
              <a:rPr lang="en-US" dirty="0" err="1" smtClean="0"/>
              <a:t>Trabajo</a:t>
            </a:r>
            <a:r>
              <a:rPr lang="en-US" dirty="0" smtClean="0"/>
              <a:t> </a:t>
            </a:r>
            <a:r>
              <a:rPr lang="en-US" dirty="0" err="1" smtClean="0"/>
              <a:t>en</a:t>
            </a:r>
            <a:r>
              <a:rPr lang="en-US" dirty="0" smtClean="0"/>
              <a:t> la casa de Dios </a:t>
            </a:r>
            <a:r>
              <a:rPr lang="en-US" dirty="0" err="1" smtClean="0"/>
              <a:t>en</a:t>
            </a:r>
            <a:r>
              <a:rPr lang="en-US" dirty="0" smtClean="0"/>
              <a:t> </a:t>
            </a:r>
            <a:r>
              <a:rPr lang="en-US" dirty="0" err="1" smtClean="0"/>
              <a:t>Jerusalén</a:t>
            </a:r>
            <a:r>
              <a:rPr lang="en-US" dirty="0" smtClean="0"/>
              <a:t> </a:t>
            </a:r>
            <a:r>
              <a:rPr lang="en-US" dirty="0" err="1" smtClean="0"/>
              <a:t>detenido</a:t>
            </a:r>
            <a:endParaRPr lang="en-US" dirty="0"/>
          </a:p>
        </p:txBody>
      </p:sp>
    </p:spTree>
    <p:extLst>
      <p:ext uri="{BB962C8B-B14F-4D97-AF65-F5344CB8AC3E}">
        <p14:creationId xmlns:p14="http://schemas.microsoft.com/office/powerpoint/2010/main" val="1055221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6" grpId="0"/>
      <p:bldP spid="17" grpId="0"/>
      <p:bldP spid="1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fontScale="90000"/>
          </a:bodyPr>
          <a:lstStyle/>
          <a:p>
            <a:pPr algn="l" rtl="0"/>
            <a:r>
              <a:rPr lang="en-US" dirty="0" smtClean="0"/>
              <a:t>¿Cómo podría Isaías saber 100 a 150 </a:t>
            </a:r>
            <a:r>
              <a:rPr lang="en-US" dirty="0" err="1" smtClean="0"/>
              <a:t>años</a:t>
            </a:r>
            <a:r>
              <a:rPr lang="en-US" dirty="0"/>
              <a:t> </a:t>
            </a:r>
            <a:r>
              <a:rPr lang="en-US" dirty="0" smtClean="0"/>
              <a:t>antes del nacimiento de Ciro?</a:t>
            </a:r>
            <a:endParaRPr lang="en-US"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447800"/>
            <a:ext cx="6248400" cy="3381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3799284"/>
            <a:ext cx="4048125" cy="27729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467600" y="3048000"/>
            <a:ext cx="1578235" cy="923330"/>
          </a:xfrm>
          <a:prstGeom prst="rect">
            <a:avLst/>
          </a:prstGeom>
          <a:noFill/>
        </p:spPr>
        <p:txBody>
          <a:bodyPr wrap="square" rtlCol="0">
            <a:spAutoFit/>
          </a:bodyPr>
          <a:lstStyle/>
          <a:p>
            <a:pPr algn="l" rtl="0"/>
            <a:r>
              <a:rPr lang="en-US" dirty="0" err="1" smtClean="0"/>
              <a:t>Ciro</a:t>
            </a:r>
            <a:r>
              <a:rPr lang="en-US" dirty="0" smtClean="0"/>
              <a:t> </a:t>
            </a:r>
            <a:r>
              <a:rPr lang="en-US" dirty="0" err="1" smtClean="0"/>
              <a:t>nació</a:t>
            </a:r>
            <a:r>
              <a:rPr lang="en-US" dirty="0" smtClean="0"/>
              <a:t> </a:t>
            </a:r>
            <a:br>
              <a:rPr lang="en-US" dirty="0" smtClean="0"/>
            </a:br>
            <a:r>
              <a:rPr lang="en-US" dirty="0" smtClean="0"/>
              <a:t>~ 600 </a:t>
            </a:r>
            <a:r>
              <a:rPr lang="en-US" dirty="0" err="1" smtClean="0"/>
              <a:t>aC</a:t>
            </a:r>
            <a:r>
              <a:rPr lang="en-US" dirty="0" smtClean="0"/>
              <a:t> o </a:t>
            </a:r>
            <a:br>
              <a:rPr lang="en-US" dirty="0" smtClean="0"/>
            </a:br>
            <a:r>
              <a:rPr lang="en-US" dirty="0" smtClean="0"/>
              <a:t>~ 575 aC</a:t>
            </a:r>
            <a:endParaRPr lang="en-US" dirty="0"/>
          </a:p>
        </p:txBody>
      </p:sp>
      <p:sp>
        <p:nvSpPr>
          <p:cNvPr id="8" name="TextBox 7"/>
          <p:cNvSpPr txBox="1"/>
          <p:nvPr/>
        </p:nvSpPr>
        <p:spPr>
          <a:xfrm>
            <a:off x="1969049" y="5334000"/>
            <a:ext cx="1390124" cy="923330"/>
          </a:xfrm>
          <a:prstGeom prst="rect">
            <a:avLst/>
          </a:prstGeom>
          <a:noFill/>
        </p:spPr>
        <p:txBody>
          <a:bodyPr wrap="none" rtlCol="0">
            <a:spAutoFit/>
          </a:bodyPr>
          <a:lstStyle/>
          <a:p>
            <a:pPr algn="l" rtl="0"/>
            <a:r>
              <a:rPr lang="en-US" dirty="0" smtClean="0"/>
              <a:t>Isaías</a:t>
            </a:r>
          </a:p>
          <a:p>
            <a:pPr algn="l" rtl="0"/>
            <a:r>
              <a:rPr lang="en-US" dirty="0" err="1" smtClean="0"/>
              <a:t>profetizó</a:t>
            </a:r>
            <a:endParaRPr lang="en-US" dirty="0" smtClean="0"/>
          </a:p>
          <a:p>
            <a:pPr algn="l" rtl="0"/>
            <a:r>
              <a:rPr lang="en-US" dirty="0" smtClean="0"/>
              <a:t>740 a 690 aC</a:t>
            </a:r>
            <a:endParaRPr lang="en-US" dirty="0"/>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0824" y="1371600"/>
            <a:ext cx="1355011" cy="1766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1" y="3138467"/>
            <a:ext cx="1664248" cy="3405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91742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105400"/>
            <a:ext cx="9144000" cy="1752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 name="Title 3"/>
          <p:cNvSpPr>
            <a:spLocks noGrp="1"/>
          </p:cNvSpPr>
          <p:nvPr>
            <p:ph type="title"/>
          </p:nvPr>
        </p:nvSpPr>
        <p:spPr/>
        <p:txBody>
          <a:bodyPr/>
          <a:lstStyle/>
          <a:p>
            <a:pPr algn="l" rtl="0"/>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817" y="86435"/>
            <a:ext cx="9144000" cy="636185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4037" y="5142100"/>
            <a:ext cx="762000" cy="449689"/>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58019" y="5123008"/>
            <a:ext cx="838200" cy="467539"/>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57123" y="5156811"/>
            <a:ext cx="762000" cy="466027"/>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29600" y="6214846"/>
            <a:ext cx="613624" cy="498656"/>
          </a:xfrm>
          <a:prstGeom prst="rect">
            <a:avLst/>
          </a:prstGeom>
        </p:spPr>
      </p:pic>
      <p:pic>
        <p:nvPicPr>
          <p:cNvPr id="1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34044" y="3046455"/>
            <a:ext cx="921026" cy="990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7331474" y="4135597"/>
            <a:ext cx="1097916" cy="484748"/>
          </a:xfrm>
          <a:prstGeom prst="rect">
            <a:avLst/>
          </a:prstGeom>
          <a:noFill/>
        </p:spPr>
        <p:txBody>
          <a:bodyPr wrap="square" rtlCol="0">
            <a:spAutoFit/>
          </a:bodyPr>
          <a:lstStyle/>
          <a:p>
            <a:r>
              <a:rPr lang="en-US" sz="850" b="1" dirty="0" smtClean="0">
                <a:latin typeface="Arial" panose="020B0604020202020204" pitchFamily="34" charset="0"/>
                <a:cs typeface="Arial" panose="020B0604020202020204" pitchFamily="34" charset="0"/>
              </a:rPr>
              <a:t>Alejandro </a:t>
            </a:r>
            <a:r>
              <a:rPr lang="en-US" sz="850" b="1" dirty="0" err="1" smtClean="0">
                <a:latin typeface="Arial" panose="020B0604020202020204" pitchFamily="34" charset="0"/>
                <a:cs typeface="Arial" panose="020B0604020202020204" pitchFamily="34" charset="0"/>
              </a:rPr>
              <a:t>Magno</a:t>
            </a:r>
            <a:r>
              <a:rPr lang="en-US" sz="850" b="1" dirty="0" smtClean="0">
                <a:latin typeface="Arial" panose="020B0604020202020204" pitchFamily="34" charset="0"/>
                <a:cs typeface="Arial" panose="020B0604020202020204" pitchFamily="34" charset="0"/>
              </a:rPr>
              <a:t> </a:t>
            </a:r>
            <a:r>
              <a:rPr lang="en-US" sz="850" b="1" dirty="0" err="1" smtClean="0">
                <a:latin typeface="Arial" panose="020B0604020202020204" pitchFamily="34" charset="0"/>
                <a:cs typeface="Arial" panose="020B0604020202020204" pitchFamily="34" charset="0"/>
              </a:rPr>
              <a:t>vence</a:t>
            </a:r>
            <a:r>
              <a:rPr lang="en-US" sz="850" b="1" dirty="0" smtClean="0">
                <a:latin typeface="Arial" panose="020B0604020202020204" pitchFamily="34" charset="0"/>
                <a:cs typeface="Arial" panose="020B0604020202020204" pitchFamily="34" charset="0"/>
              </a:rPr>
              <a:t> a Persia – 330 </a:t>
            </a:r>
            <a:r>
              <a:rPr lang="en-US" sz="850" b="1" dirty="0" err="1" smtClean="0">
                <a:latin typeface="Arial" panose="020B0604020202020204" pitchFamily="34" charset="0"/>
                <a:cs typeface="Arial" panose="020B0604020202020204" pitchFamily="34" charset="0"/>
              </a:rPr>
              <a:t>aC</a:t>
            </a:r>
            <a:endParaRPr lang="en-US" sz="850" b="1" dirty="0">
              <a:latin typeface="Arial" panose="020B0604020202020204" pitchFamily="34" charset="0"/>
              <a:cs typeface="Arial" panose="020B0604020202020204" pitchFamily="34" charset="0"/>
            </a:endParaRPr>
          </a:p>
        </p:txBody>
      </p:sp>
      <p:sp>
        <p:nvSpPr>
          <p:cNvPr id="13" name="TextBox 12"/>
          <p:cNvSpPr txBox="1"/>
          <p:nvPr/>
        </p:nvSpPr>
        <p:spPr>
          <a:xfrm>
            <a:off x="7495827" y="5662734"/>
            <a:ext cx="1178748" cy="484748"/>
          </a:xfrm>
          <a:prstGeom prst="rect">
            <a:avLst/>
          </a:prstGeom>
          <a:noFill/>
        </p:spPr>
        <p:txBody>
          <a:bodyPr wrap="square" rtlCol="0">
            <a:spAutoFit/>
          </a:bodyPr>
          <a:lstStyle/>
          <a:p>
            <a:r>
              <a:rPr lang="en-US" sz="850" b="1" dirty="0" smtClean="0">
                <a:latin typeface="Arial" panose="020B0604020202020204" pitchFamily="34" charset="0"/>
                <a:cs typeface="Arial" panose="020B0604020202020204" pitchFamily="34" charset="0"/>
              </a:rPr>
              <a:t>Romano </a:t>
            </a:r>
            <a:r>
              <a:rPr lang="en-US" sz="850" b="1" dirty="0" err="1" smtClean="0">
                <a:latin typeface="Arial" panose="020B0604020202020204" pitchFamily="34" charset="0"/>
                <a:cs typeface="Arial" panose="020B0604020202020204" pitchFamily="34" charset="0"/>
              </a:rPr>
              <a:t>Pompeyo</a:t>
            </a:r>
            <a:r>
              <a:rPr lang="en-US" sz="850" b="1" dirty="0" smtClean="0">
                <a:latin typeface="Arial" panose="020B0604020202020204" pitchFamily="34" charset="0"/>
                <a:cs typeface="Arial" panose="020B0604020202020204" pitchFamily="34" charset="0"/>
              </a:rPr>
              <a:t> </a:t>
            </a:r>
            <a:r>
              <a:rPr lang="en-US" sz="850" b="1" dirty="0" err="1" smtClean="0">
                <a:latin typeface="Arial" panose="020B0604020202020204" pitchFamily="34" charset="0"/>
                <a:cs typeface="Arial" panose="020B0604020202020204" pitchFamily="34" charset="0"/>
              </a:rPr>
              <a:t>captura</a:t>
            </a:r>
            <a:r>
              <a:rPr lang="en-US" sz="850" b="1" dirty="0" smtClean="0">
                <a:latin typeface="Arial" panose="020B0604020202020204" pitchFamily="34" charset="0"/>
                <a:cs typeface="Arial" panose="020B0604020202020204" pitchFamily="34" charset="0"/>
              </a:rPr>
              <a:t> </a:t>
            </a:r>
            <a:r>
              <a:rPr lang="en-US" sz="850" b="1" dirty="0" err="1" smtClean="0">
                <a:latin typeface="Arial" panose="020B0604020202020204" pitchFamily="34" charset="0"/>
                <a:cs typeface="Arial" panose="020B0604020202020204" pitchFamily="34" charset="0"/>
              </a:rPr>
              <a:t>Jerusalén</a:t>
            </a:r>
            <a:r>
              <a:rPr lang="en-US" sz="850" b="1" dirty="0" smtClean="0">
                <a:latin typeface="Arial" panose="020B0604020202020204" pitchFamily="34" charset="0"/>
                <a:cs typeface="Arial" panose="020B0604020202020204" pitchFamily="34" charset="0"/>
              </a:rPr>
              <a:t> </a:t>
            </a:r>
          </a:p>
          <a:p>
            <a:r>
              <a:rPr lang="en-US" sz="850" b="1" dirty="0" smtClean="0">
                <a:latin typeface="Arial" panose="020B0604020202020204" pitchFamily="34" charset="0"/>
                <a:cs typeface="Arial" panose="020B0604020202020204" pitchFamily="34" charset="0"/>
              </a:rPr>
              <a:t>– 63 </a:t>
            </a:r>
            <a:r>
              <a:rPr lang="en-US" sz="850" b="1" dirty="0" err="1" smtClean="0">
                <a:latin typeface="Arial" panose="020B0604020202020204" pitchFamily="34" charset="0"/>
                <a:cs typeface="Arial" panose="020B0604020202020204" pitchFamily="34" charset="0"/>
              </a:rPr>
              <a:t>aC</a:t>
            </a:r>
            <a:endParaRPr lang="en-US" sz="850" b="1" dirty="0">
              <a:latin typeface="Arial" panose="020B0604020202020204" pitchFamily="34" charset="0"/>
              <a:cs typeface="Arial" panose="020B0604020202020204" pitchFamily="34" charset="0"/>
            </a:endParaRPr>
          </a:p>
        </p:txBody>
      </p:sp>
      <p:sp>
        <p:nvSpPr>
          <p:cNvPr id="14" name="TextBox 13"/>
          <p:cNvSpPr txBox="1"/>
          <p:nvPr/>
        </p:nvSpPr>
        <p:spPr>
          <a:xfrm>
            <a:off x="6447184" y="5658395"/>
            <a:ext cx="848138" cy="484748"/>
          </a:xfrm>
          <a:prstGeom prst="rect">
            <a:avLst/>
          </a:prstGeom>
          <a:noFill/>
        </p:spPr>
        <p:txBody>
          <a:bodyPr wrap="square" rtlCol="0">
            <a:spAutoFit/>
          </a:bodyPr>
          <a:lstStyle/>
          <a:p>
            <a:r>
              <a:rPr lang="en-US" sz="850" b="1" dirty="0" smtClean="0">
                <a:latin typeface="Arial" panose="020B0604020202020204" pitchFamily="34" charset="0"/>
                <a:cs typeface="Arial" panose="020B0604020202020204" pitchFamily="34" charset="0"/>
              </a:rPr>
              <a:t>Vida de </a:t>
            </a:r>
            <a:r>
              <a:rPr lang="en-US" sz="850" b="1" dirty="0" err="1" smtClean="0">
                <a:latin typeface="Arial" panose="020B0604020202020204" pitchFamily="34" charset="0"/>
                <a:cs typeface="Arial" panose="020B0604020202020204" pitchFamily="34" charset="0"/>
              </a:rPr>
              <a:t>Jesús</a:t>
            </a:r>
            <a:endParaRPr lang="en-US" sz="850" b="1" dirty="0" smtClean="0">
              <a:latin typeface="Arial" panose="020B0604020202020204" pitchFamily="34" charset="0"/>
              <a:cs typeface="Arial" panose="020B0604020202020204" pitchFamily="34" charset="0"/>
            </a:endParaRPr>
          </a:p>
          <a:p>
            <a:r>
              <a:rPr lang="en-US" sz="850" b="1" dirty="0" smtClean="0">
                <a:latin typeface="Arial" panose="020B0604020202020204" pitchFamily="34" charset="0"/>
                <a:cs typeface="Arial" panose="020B0604020202020204" pitchFamily="34" charset="0"/>
              </a:rPr>
              <a:t>4 </a:t>
            </a:r>
            <a:r>
              <a:rPr lang="en-US" sz="850" b="1" dirty="0" err="1" smtClean="0">
                <a:latin typeface="Arial" panose="020B0604020202020204" pitchFamily="34" charset="0"/>
                <a:cs typeface="Arial" panose="020B0604020202020204" pitchFamily="34" charset="0"/>
              </a:rPr>
              <a:t>aC</a:t>
            </a:r>
            <a:r>
              <a:rPr lang="en-US" sz="850" b="1" dirty="0" smtClean="0">
                <a:latin typeface="Arial" panose="020B0604020202020204" pitchFamily="34" charset="0"/>
                <a:cs typeface="Arial" panose="020B0604020202020204" pitchFamily="34" charset="0"/>
              </a:rPr>
              <a:t>– 30 </a:t>
            </a:r>
            <a:r>
              <a:rPr lang="en-US" sz="850" b="1" dirty="0" err="1" smtClean="0">
                <a:latin typeface="Arial" panose="020B0604020202020204" pitchFamily="34" charset="0"/>
                <a:cs typeface="Arial" panose="020B0604020202020204" pitchFamily="34" charset="0"/>
              </a:rPr>
              <a:t>dC</a:t>
            </a:r>
            <a:endParaRPr lang="en-US" sz="850" b="1" dirty="0">
              <a:latin typeface="Arial" panose="020B0604020202020204" pitchFamily="34" charset="0"/>
              <a:cs typeface="Arial" panose="020B0604020202020204" pitchFamily="34" charset="0"/>
            </a:endParaRPr>
          </a:p>
        </p:txBody>
      </p:sp>
      <p:sp>
        <p:nvSpPr>
          <p:cNvPr id="15" name="TextBox 14"/>
          <p:cNvSpPr txBox="1"/>
          <p:nvPr/>
        </p:nvSpPr>
        <p:spPr>
          <a:xfrm>
            <a:off x="5627206" y="5721420"/>
            <a:ext cx="848138" cy="484748"/>
          </a:xfrm>
          <a:prstGeom prst="rect">
            <a:avLst/>
          </a:prstGeom>
          <a:noFill/>
        </p:spPr>
        <p:txBody>
          <a:bodyPr wrap="square" rtlCol="0">
            <a:spAutoFit/>
          </a:bodyPr>
          <a:lstStyle/>
          <a:p>
            <a:r>
              <a:rPr lang="en-US" sz="850" b="1" dirty="0" err="1" smtClean="0">
                <a:latin typeface="Arial" panose="020B0604020202020204" pitchFamily="34" charset="0"/>
                <a:cs typeface="Arial" panose="020B0604020202020204" pitchFamily="34" charset="0"/>
              </a:rPr>
              <a:t>Viajes</a:t>
            </a:r>
            <a:r>
              <a:rPr lang="en-US" sz="850" b="1" dirty="0" smtClean="0">
                <a:latin typeface="Arial" panose="020B0604020202020204" pitchFamily="34" charset="0"/>
                <a:cs typeface="Arial" panose="020B0604020202020204" pitchFamily="34" charset="0"/>
              </a:rPr>
              <a:t> de Pablo</a:t>
            </a:r>
          </a:p>
          <a:p>
            <a:r>
              <a:rPr lang="en-US" sz="850" b="1" dirty="0" smtClean="0">
                <a:latin typeface="Arial" panose="020B0604020202020204" pitchFamily="34" charset="0"/>
                <a:cs typeface="Arial" panose="020B0604020202020204" pitchFamily="34" charset="0"/>
              </a:rPr>
              <a:t>35 – 66 </a:t>
            </a:r>
            <a:r>
              <a:rPr lang="en-US" sz="850" b="1" dirty="0" err="1" smtClean="0">
                <a:latin typeface="Arial" panose="020B0604020202020204" pitchFamily="34" charset="0"/>
                <a:cs typeface="Arial" panose="020B0604020202020204" pitchFamily="34" charset="0"/>
              </a:rPr>
              <a:t>dC</a:t>
            </a:r>
            <a:endParaRPr lang="en-US" sz="850" b="1" dirty="0">
              <a:latin typeface="Arial" panose="020B0604020202020204" pitchFamily="34" charset="0"/>
              <a:cs typeface="Arial" panose="020B0604020202020204" pitchFamily="34" charset="0"/>
            </a:endParaRPr>
          </a:p>
        </p:txBody>
      </p:sp>
      <p:sp>
        <p:nvSpPr>
          <p:cNvPr id="16" name="TextBox 15"/>
          <p:cNvSpPr txBox="1"/>
          <p:nvPr/>
        </p:nvSpPr>
        <p:spPr>
          <a:xfrm>
            <a:off x="4784037" y="5713690"/>
            <a:ext cx="843169" cy="484748"/>
          </a:xfrm>
          <a:prstGeom prst="rect">
            <a:avLst/>
          </a:prstGeom>
          <a:noFill/>
        </p:spPr>
        <p:txBody>
          <a:bodyPr wrap="square" rtlCol="0">
            <a:spAutoFit/>
          </a:bodyPr>
          <a:lstStyle/>
          <a:p>
            <a:pPr algn="ctr"/>
            <a:r>
              <a:rPr lang="en-US" sz="850" b="1" dirty="0" err="1" smtClean="0">
                <a:latin typeface="Arial" panose="020B0604020202020204" pitchFamily="34" charset="0"/>
                <a:cs typeface="Arial" panose="020B0604020202020204" pitchFamily="34" charset="0"/>
              </a:rPr>
              <a:t>Jerusalén</a:t>
            </a:r>
            <a:r>
              <a:rPr lang="en-US" sz="850" b="1" dirty="0" smtClean="0">
                <a:latin typeface="Arial" panose="020B0604020202020204" pitchFamily="34" charset="0"/>
                <a:cs typeface="Arial" panose="020B0604020202020204" pitchFamily="34" charset="0"/>
              </a:rPr>
              <a:t> </a:t>
            </a:r>
            <a:r>
              <a:rPr lang="en-US" sz="850" b="1" dirty="0" err="1" smtClean="0">
                <a:latin typeface="Arial" panose="020B0604020202020204" pitchFamily="34" charset="0"/>
                <a:cs typeface="Arial" panose="020B0604020202020204" pitchFamily="34" charset="0"/>
              </a:rPr>
              <a:t>destruida</a:t>
            </a:r>
            <a:endParaRPr lang="en-US" sz="850" b="1" dirty="0" smtClean="0">
              <a:latin typeface="Arial" panose="020B0604020202020204" pitchFamily="34" charset="0"/>
              <a:cs typeface="Arial" panose="020B0604020202020204" pitchFamily="34" charset="0"/>
            </a:endParaRPr>
          </a:p>
          <a:p>
            <a:pPr algn="ctr"/>
            <a:r>
              <a:rPr lang="en-US" sz="850" b="1" dirty="0" smtClean="0">
                <a:latin typeface="Arial" panose="020B0604020202020204" pitchFamily="34" charset="0"/>
                <a:cs typeface="Arial" panose="020B0604020202020204" pitchFamily="34" charset="0"/>
              </a:rPr>
              <a:t>70 </a:t>
            </a:r>
            <a:r>
              <a:rPr lang="en-US" sz="850" b="1" dirty="0" err="1" smtClean="0">
                <a:latin typeface="Arial" panose="020B0604020202020204" pitchFamily="34" charset="0"/>
                <a:cs typeface="Arial" panose="020B0604020202020204" pitchFamily="34" charset="0"/>
              </a:rPr>
              <a:t>dC</a:t>
            </a:r>
            <a:endParaRPr lang="en-US" sz="850" b="1" dirty="0">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32299" y="5659646"/>
            <a:ext cx="951738" cy="592836"/>
          </a:xfrm>
          <a:prstGeom prst="rect">
            <a:avLst/>
          </a:prstGeom>
        </p:spPr>
      </p:pic>
      <p:sp>
        <p:nvSpPr>
          <p:cNvPr id="18" name="TextBox 17"/>
          <p:cNvSpPr txBox="1"/>
          <p:nvPr/>
        </p:nvSpPr>
        <p:spPr>
          <a:xfrm>
            <a:off x="3460030" y="5356778"/>
            <a:ext cx="848138" cy="484748"/>
          </a:xfrm>
          <a:prstGeom prst="rect">
            <a:avLst/>
          </a:prstGeom>
          <a:noFill/>
        </p:spPr>
        <p:txBody>
          <a:bodyPr wrap="square" rtlCol="0">
            <a:spAutoFit/>
          </a:bodyPr>
          <a:lstStyle/>
          <a:p>
            <a:r>
              <a:rPr lang="en-US" sz="850" b="1" dirty="0" smtClean="0">
                <a:latin typeface="Arial" panose="020B0604020202020204" pitchFamily="34" charset="0"/>
                <a:cs typeface="Arial" panose="020B0604020202020204" pitchFamily="34" charset="0"/>
              </a:rPr>
              <a:t>Juan escribe </a:t>
            </a:r>
            <a:r>
              <a:rPr lang="en-US" sz="850" b="1" dirty="0" err="1" smtClean="0">
                <a:latin typeface="Arial" panose="020B0604020202020204" pitchFamily="34" charset="0"/>
                <a:cs typeface="Arial" panose="020B0604020202020204" pitchFamily="34" charset="0"/>
              </a:rPr>
              <a:t>Apocalipsis</a:t>
            </a:r>
            <a:endParaRPr lang="en-US" sz="850" b="1" dirty="0" smtClean="0">
              <a:latin typeface="Arial" panose="020B0604020202020204" pitchFamily="34" charset="0"/>
              <a:cs typeface="Arial" panose="020B0604020202020204" pitchFamily="34" charset="0"/>
            </a:endParaRPr>
          </a:p>
          <a:p>
            <a:r>
              <a:rPr lang="en-US" sz="850" b="1" dirty="0" smtClean="0">
                <a:latin typeface="Arial" panose="020B0604020202020204" pitchFamily="34" charset="0"/>
                <a:cs typeface="Arial" panose="020B0604020202020204" pitchFamily="34" charset="0"/>
              </a:rPr>
              <a:t>90 </a:t>
            </a:r>
            <a:r>
              <a:rPr lang="en-US" sz="850" b="1" dirty="0" err="1" smtClean="0">
                <a:latin typeface="Arial" panose="020B0604020202020204" pitchFamily="34" charset="0"/>
                <a:cs typeface="Arial" panose="020B0604020202020204" pitchFamily="34" charset="0"/>
              </a:rPr>
              <a:t>dC</a:t>
            </a:r>
            <a:endParaRPr lang="en-US" sz="850" b="1" dirty="0">
              <a:latin typeface="Arial" panose="020B0604020202020204" pitchFamily="34" charset="0"/>
              <a:cs typeface="Arial" panose="020B0604020202020204" pitchFamily="34" charset="0"/>
            </a:endParaRPr>
          </a:p>
        </p:txBody>
      </p:sp>
      <p:sp>
        <p:nvSpPr>
          <p:cNvPr id="19" name="TextBox 18"/>
          <p:cNvSpPr txBox="1"/>
          <p:nvPr/>
        </p:nvSpPr>
        <p:spPr>
          <a:xfrm>
            <a:off x="7987454" y="5292736"/>
            <a:ext cx="1097916" cy="353943"/>
          </a:xfrm>
          <a:prstGeom prst="rect">
            <a:avLst/>
          </a:prstGeom>
          <a:noFill/>
        </p:spPr>
        <p:txBody>
          <a:bodyPr wrap="square" rtlCol="0">
            <a:spAutoFit/>
          </a:bodyPr>
          <a:lstStyle/>
          <a:p>
            <a:r>
              <a:rPr lang="en-US" sz="850" b="1" dirty="0" err="1" smtClean="0">
                <a:latin typeface="Arial" panose="020B0604020202020204" pitchFamily="34" charset="0"/>
                <a:cs typeface="Arial" panose="020B0604020202020204" pitchFamily="34" charset="0"/>
              </a:rPr>
              <a:t>Hasmoneo</a:t>
            </a:r>
            <a:endParaRPr lang="en-US" sz="850" b="1" dirty="0" smtClean="0">
              <a:latin typeface="Arial" panose="020B0604020202020204" pitchFamily="34" charset="0"/>
              <a:cs typeface="Arial" panose="020B0604020202020204" pitchFamily="34" charset="0"/>
            </a:endParaRPr>
          </a:p>
          <a:p>
            <a:r>
              <a:rPr lang="en-US" sz="850" b="1" dirty="0" smtClean="0">
                <a:latin typeface="Arial" panose="020B0604020202020204" pitchFamily="34" charset="0"/>
                <a:cs typeface="Arial" panose="020B0604020202020204" pitchFamily="34" charset="0"/>
              </a:rPr>
              <a:t>166–63 </a:t>
            </a:r>
            <a:r>
              <a:rPr lang="en-US" sz="850" b="1" dirty="0" err="1" smtClean="0">
                <a:latin typeface="Arial" panose="020B0604020202020204" pitchFamily="34" charset="0"/>
                <a:cs typeface="Arial" panose="020B0604020202020204" pitchFamily="34" charset="0"/>
              </a:rPr>
              <a:t>aC</a:t>
            </a:r>
            <a:endParaRPr lang="en-US" sz="850" b="1" dirty="0">
              <a:latin typeface="Arial" panose="020B0604020202020204" pitchFamily="34" charset="0"/>
              <a:cs typeface="Arial" panose="020B0604020202020204" pitchFamily="34" charset="0"/>
            </a:endParaRPr>
          </a:p>
        </p:txBody>
      </p:sp>
      <p:sp>
        <p:nvSpPr>
          <p:cNvPr id="20" name="TextBox 19"/>
          <p:cNvSpPr txBox="1"/>
          <p:nvPr/>
        </p:nvSpPr>
        <p:spPr>
          <a:xfrm>
            <a:off x="7987454" y="4620345"/>
            <a:ext cx="1186363" cy="353943"/>
          </a:xfrm>
          <a:prstGeom prst="rect">
            <a:avLst/>
          </a:prstGeom>
          <a:noFill/>
        </p:spPr>
        <p:txBody>
          <a:bodyPr wrap="square" rtlCol="0">
            <a:spAutoFit/>
          </a:bodyPr>
          <a:lstStyle/>
          <a:p>
            <a:r>
              <a:rPr lang="en-US" sz="850" b="1" dirty="0" err="1" smtClean="0">
                <a:latin typeface="Arial" panose="020B0604020202020204" pitchFamily="34" charset="0"/>
                <a:cs typeface="Arial" panose="020B0604020202020204" pitchFamily="34" charset="0"/>
              </a:rPr>
              <a:t>Ptolomeos</a:t>
            </a:r>
            <a:r>
              <a:rPr lang="en-US" sz="850" b="1" dirty="0" smtClean="0">
                <a:latin typeface="Arial" panose="020B0604020202020204" pitchFamily="34" charset="0"/>
                <a:cs typeface="Arial" panose="020B0604020202020204" pitchFamily="34" charset="0"/>
              </a:rPr>
              <a:t> - </a:t>
            </a:r>
            <a:r>
              <a:rPr lang="en-US" sz="850" b="1" dirty="0" err="1" smtClean="0">
                <a:latin typeface="Arial" panose="020B0604020202020204" pitchFamily="34" charset="0"/>
                <a:cs typeface="Arial" panose="020B0604020202020204" pitchFamily="34" charset="0"/>
              </a:rPr>
              <a:t>Egipto</a:t>
            </a:r>
            <a:endParaRPr lang="en-US" sz="850" b="1" dirty="0" smtClean="0">
              <a:latin typeface="Arial" panose="020B0604020202020204" pitchFamily="34" charset="0"/>
              <a:cs typeface="Arial" panose="020B0604020202020204" pitchFamily="34" charset="0"/>
            </a:endParaRPr>
          </a:p>
          <a:p>
            <a:r>
              <a:rPr lang="en-US" sz="850" b="1" dirty="0" smtClean="0">
                <a:latin typeface="Arial" panose="020B0604020202020204" pitchFamily="34" charset="0"/>
                <a:cs typeface="Arial" panose="020B0604020202020204" pitchFamily="34" charset="0"/>
              </a:rPr>
              <a:t>320–198 </a:t>
            </a:r>
            <a:r>
              <a:rPr lang="en-US" sz="850" b="1" dirty="0" err="1" smtClean="0">
                <a:latin typeface="Arial" panose="020B0604020202020204" pitchFamily="34" charset="0"/>
                <a:cs typeface="Arial" panose="020B0604020202020204" pitchFamily="34" charset="0"/>
              </a:rPr>
              <a:t>aC</a:t>
            </a:r>
            <a:endParaRPr lang="en-US" sz="850" b="1" dirty="0">
              <a:latin typeface="Arial" panose="020B0604020202020204" pitchFamily="34" charset="0"/>
              <a:cs typeface="Arial" panose="020B0604020202020204" pitchFamily="34" charset="0"/>
            </a:endParaRPr>
          </a:p>
        </p:txBody>
      </p:sp>
      <p:sp>
        <p:nvSpPr>
          <p:cNvPr id="21" name="TextBox 20"/>
          <p:cNvSpPr txBox="1"/>
          <p:nvPr/>
        </p:nvSpPr>
        <p:spPr>
          <a:xfrm>
            <a:off x="7987454" y="4965129"/>
            <a:ext cx="1097916" cy="353943"/>
          </a:xfrm>
          <a:prstGeom prst="rect">
            <a:avLst/>
          </a:prstGeom>
          <a:noFill/>
        </p:spPr>
        <p:txBody>
          <a:bodyPr wrap="square" rtlCol="0">
            <a:spAutoFit/>
          </a:bodyPr>
          <a:lstStyle/>
          <a:p>
            <a:r>
              <a:rPr lang="en-US" sz="850" b="1" dirty="0" err="1" smtClean="0">
                <a:latin typeface="Arial" panose="020B0604020202020204" pitchFamily="34" charset="0"/>
                <a:cs typeface="Arial" panose="020B0604020202020204" pitchFamily="34" charset="0"/>
              </a:rPr>
              <a:t>Seleucos</a:t>
            </a:r>
            <a:r>
              <a:rPr lang="en-US" sz="850" b="1" dirty="0">
                <a:latin typeface="Arial" panose="020B0604020202020204" pitchFamily="34" charset="0"/>
                <a:cs typeface="Arial" panose="020B0604020202020204" pitchFamily="34" charset="0"/>
              </a:rPr>
              <a:t> </a:t>
            </a:r>
            <a:r>
              <a:rPr lang="en-US" sz="850" b="1" dirty="0" smtClean="0">
                <a:latin typeface="Arial" panose="020B0604020202020204" pitchFamily="34" charset="0"/>
                <a:cs typeface="Arial" panose="020B0604020202020204" pitchFamily="34" charset="0"/>
              </a:rPr>
              <a:t>- </a:t>
            </a:r>
            <a:r>
              <a:rPr lang="en-US" sz="850" b="1" dirty="0" err="1" smtClean="0">
                <a:latin typeface="Arial" panose="020B0604020202020204" pitchFamily="34" charset="0"/>
                <a:cs typeface="Arial" panose="020B0604020202020204" pitchFamily="34" charset="0"/>
              </a:rPr>
              <a:t>Siria</a:t>
            </a:r>
            <a:endParaRPr lang="en-US" sz="850" b="1" dirty="0" smtClean="0">
              <a:latin typeface="Arial" panose="020B0604020202020204" pitchFamily="34" charset="0"/>
              <a:cs typeface="Arial" panose="020B0604020202020204" pitchFamily="34" charset="0"/>
            </a:endParaRPr>
          </a:p>
          <a:p>
            <a:r>
              <a:rPr lang="en-US" sz="850" b="1" dirty="0" smtClean="0">
                <a:latin typeface="Arial" panose="020B0604020202020204" pitchFamily="34" charset="0"/>
                <a:cs typeface="Arial" panose="020B0604020202020204" pitchFamily="34" charset="0"/>
              </a:rPr>
              <a:t>198–167 </a:t>
            </a:r>
            <a:r>
              <a:rPr lang="en-US" sz="850" b="1" dirty="0" err="1" smtClean="0">
                <a:latin typeface="Arial" panose="020B0604020202020204" pitchFamily="34" charset="0"/>
                <a:cs typeface="Arial" panose="020B0604020202020204" pitchFamily="34" charset="0"/>
              </a:rPr>
              <a:t>aC</a:t>
            </a:r>
            <a:endParaRPr lang="en-US" sz="850" b="1" dirty="0">
              <a:latin typeface="Arial" panose="020B0604020202020204" pitchFamily="34" charset="0"/>
              <a:cs typeface="Arial" panose="020B0604020202020204" pitchFamily="34" charset="0"/>
            </a:endParaRPr>
          </a:p>
        </p:txBody>
      </p:sp>
      <p:sp>
        <p:nvSpPr>
          <p:cNvPr id="22" name="TextBox 21"/>
          <p:cNvSpPr txBox="1"/>
          <p:nvPr/>
        </p:nvSpPr>
        <p:spPr>
          <a:xfrm>
            <a:off x="7195876" y="2062788"/>
            <a:ext cx="204565" cy="3139321"/>
          </a:xfrm>
          <a:prstGeom prst="rect">
            <a:avLst/>
          </a:prstGeom>
          <a:solidFill>
            <a:srgbClr val="FFFFCC"/>
          </a:solidFill>
          <a:ln>
            <a:solidFill>
              <a:schemeClr val="accent1"/>
            </a:solidFill>
          </a:ln>
        </p:spPr>
        <p:txBody>
          <a:bodyPr wrap="square" rtlCol="0">
            <a:spAutoFit/>
          </a:bodyPr>
          <a:lstStyle>
            <a:defPPr>
              <a:defRPr lang="en-US"/>
            </a:defPPr>
            <a:lvl1pPr algn="ctr">
              <a:defRPr>
                <a:latin typeface="Aegyptus" panose="020405020508060A0203" pitchFamily="18" charset="0"/>
                <a:ea typeface="Aegyptus" panose="020405020508060A0203" pitchFamily="18" charset="0"/>
              </a:defRPr>
            </a:lvl1pPr>
          </a:lstStyle>
          <a:p>
            <a:r>
              <a:rPr lang="en-US" dirty="0" err="1" smtClean="0"/>
              <a:t>Helenístico</a:t>
            </a:r>
            <a:endParaRPr lang="en-US" dirty="0"/>
          </a:p>
        </p:txBody>
      </p:sp>
      <p:sp>
        <p:nvSpPr>
          <p:cNvPr id="23" name="Rectangle 22"/>
          <p:cNvSpPr/>
          <p:nvPr/>
        </p:nvSpPr>
        <p:spPr>
          <a:xfrm>
            <a:off x="7400441" y="2677123"/>
            <a:ext cx="1150892" cy="369332"/>
          </a:xfrm>
          <a:prstGeom prst="rect">
            <a:avLst/>
          </a:prstGeom>
          <a:solidFill>
            <a:srgbClr val="FFFFCC"/>
          </a:solidFill>
          <a:ln>
            <a:solidFill>
              <a:schemeClr val="accent1"/>
            </a:solidFill>
          </a:ln>
        </p:spPr>
        <p:txBody>
          <a:bodyPr wrap="square" rtlCol="0">
            <a:spAutoFit/>
          </a:bodyPr>
          <a:lstStyle/>
          <a:p>
            <a:pPr algn="ctr"/>
            <a:r>
              <a:rPr lang="en-US" dirty="0" smtClean="0">
                <a:latin typeface="Aegyptus" panose="020405020508060A0203" pitchFamily="18" charset="0"/>
                <a:ea typeface="Aegyptus" panose="020405020508060A0203" pitchFamily="18" charset="0"/>
              </a:rPr>
              <a:t>331-164 </a:t>
            </a:r>
            <a:r>
              <a:rPr lang="en-US" dirty="0" err="1">
                <a:latin typeface="Aegyptus" panose="020405020508060A0203" pitchFamily="18" charset="0"/>
                <a:ea typeface="Aegyptus" panose="020405020508060A0203" pitchFamily="18" charset="0"/>
              </a:rPr>
              <a:t>a</a:t>
            </a:r>
            <a:r>
              <a:rPr lang="en-US" dirty="0" err="1" smtClean="0">
                <a:latin typeface="Aegyptus" panose="020405020508060A0203" pitchFamily="18" charset="0"/>
                <a:ea typeface="Aegyptus" panose="020405020508060A0203" pitchFamily="18" charset="0"/>
              </a:rPr>
              <a:t>C</a:t>
            </a:r>
            <a:endParaRPr lang="en-US" dirty="0">
              <a:latin typeface="Aegyptus" panose="020405020508060A0203" pitchFamily="18" charset="0"/>
              <a:ea typeface="Aegyptus" panose="020405020508060A0203" pitchFamily="18" charset="0"/>
            </a:endParaRPr>
          </a:p>
        </p:txBody>
      </p:sp>
      <p:sp>
        <p:nvSpPr>
          <p:cNvPr id="24" name="TextBox 23"/>
          <p:cNvSpPr txBox="1"/>
          <p:nvPr/>
        </p:nvSpPr>
        <p:spPr>
          <a:xfrm>
            <a:off x="3299684" y="6329570"/>
            <a:ext cx="4655043" cy="369332"/>
          </a:xfrm>
          <a:prstGeom prst="rect">
            <a:avLst/>
          </a:prstGeom>
          <a:solidFill>
            <a:srgbClr val="FF5050">
              <a:alpha val="65000"/>
            </a:srgbClr>
          </a:solidFill>
          <a:ln>
            <a:solidFill>
              <a:schemeClr val="accent1"/>
            </a:solidFill>
          </a:ln>
        </p:spPr>
        <p:txBody>
          <a:bodyPr wrap="square" rtlCol="0">
            <a:spAutoFit/>
          </a:bodyPr>
          <a:lstStyle/>
          <a:p>
            <a:pPr algn="ctr"/>
            <a:r>
              <a:rPr lang="en-US" dirty="0" err="1" smtClean="0">
                <a:latin typeface="Aegyptus" panose="020405020508060A0203" pitchFamily="18" charset="0"/>
                <a:ea typeface="Aegyptus" panose="020405020508060A0203" pitchFamily="18" charset="0"/>
              </a:rPr>
              <a:t>Periodo</a:t>
            </a:r>
            <a:r>
              <a:rPr lang="en-US" dirty="0" smtClean="0">
                <a:latin typeface="Aegyptus" panose="020405020508060A0203" pitchFamily="18" charset="0"/>
                <a:ea typeface="Aegyptus" panose="020405020508060A0203" pitchFamily="18" charset="0"/>
              </a:rPr>
              <a:t> </a:t>
            </a:r>
            <a:r>
              <a:rPr lang="en-US" dirty="0" err="1" smtClean="0">
                <a:latin typeface="Aegyptus" panose="020405020508060A0203" pitchFamily="18" charset="0"/>
                <a:ea typeface="Aegyptus" panose="020405020508060A0203" pitchFamily="18" charset="0"/>
              </a:rPr>
              <a:t>romano</a:t>
            </a:r>
            <a:r>
              <a:rPr lang="en-US" dirty="0" smtClean="0">
                <a:latin typeface="Aegyptus" panose="020405020508060A0203" pitchFamily="18" charset="0"/>
                <a:ea typeface="Aegyptus" panose="020405020508060A0203" pitchFamily="18" charset="0"/>
              </a:rPr>
              <a:t> 63 </a:t>
            </a:r>
            <a:r>
              <a:rPr lang="en-US" dirty="0" err="1" smtClean="0">
                <a:latin typeface="Aegyptus" panose="020405020508060A0203" pitchFamily="18" charset="0"/>
                <a:ea typeface="Aegyptus" panose="020405020508060A0203" pitchFamily="18" charset="0"/>
              </a:rPr>
              <a:t>aC</a:t>
            </a:r>
            <a:r>
              <a:rPr lang="en-US" dirty="0" smtClean="0">
                <a:latin typeface="Aegyptus" panose="020405020508060A0203" pitchFamily="18" charset="0"/>
                <a:ea typeface="Aegyptus" panose="020405020508060A0203" pitchFamily="18" charset="0"/>
              </a:rPr>
              <a:t> a 70 </a:t>
            </a:r>
            <a:r>
              <a:rPr lang="en-US" dirty="0" err="1" smtClean="0">
                <a:latin typeface="Aegyptus" panose="020405020508060A0203" pitchFamily="18" charset="0"/>
                <a:ea typeface="Aegyptus" panose="020405020508060A0203" pitchFamily="18" charset="0"/>
              </a:rPr>
              <a:t>dC</a:t>
            </a:r>
            <a:r>
              <a:rPr lang="en-US" dirty="0" smtClean="0">
                <a:latin typeface="Aegyptus" panose="020405020508060A0203" pitchFamily="18" charset="0"/>
                <a:ea typeface="Aegyptus" panose="020405020508060A0203" pitchFamily="18" charset="0"/>
              </a:rPr>
              <a:t>++</a:t>
            </a:r>
            <a:endParaRPr lang="en-US" dirty="0">
              <a:latin typeface="Aegyptus" panose="020405020508060A0203" pitchFamily="18" charset="0"/>
              <a:ea typeface="Aegyptus" panose="020405020508060A0203" pitchFamily="18" charset="0"/>
            </a:endParaRPr>
          </a:p>
        </p:txBody>
      </p:sp>
      <p:sp>
        <p:nvSpPr>
          <p:cNvPr id="25" name="Rectangle 24"/>
          <p:cNvSpPr/>
          <p:nvPr/>
        </p:nvSpPr>
        <p:spPr>
          <a:xfrm>
            <a:off x="7193737" y="5191951"/>
            <a:ext cx="865629" cy="430887"/>
          </a:xfrm>
          <a:prstGeom prst="rect">
            <a:avLst/>
          </a:prstGeom>
          <a:solidFill>
            <a:srgbClr val="00B0F0">
              <a:alpha val="44000"/>
            </a:srgbClr>
          </a:solidFill>
          <a:ln>
            <a:solidFill>
              <a:schemeClr val="accent1"/>
            </a:solidFill>
          </a:ln>
        </p:spPr>
        <p:txBody>
          <a:bodyPr wrap="square" lIns="0" tIns="0" rIns="0" bIns="0" rtlCol="0">
            <a:spAutoFit/>
          </a:bodyPr>
          <a:lstStyle/>
          <a:p>
            <a:pPr algn="ctr"/>
            <a:r>
              <a:rPr lang="en-US" sz="1400" dirty="0" err="1" smtClean="0">
                <a:latin typeface="Aegyptus" panose="020405020508060A0203" pitchFamily="18" charset="0"/>
                <a:ea typeface="Aegyptus" panose="020405020508060A0203" pitchFamily="18" charset="0"/>
              </a:rPr>
              <a:t>Hasmoneo</a:t>
            </a:r>
            <a:r>
              <a:rPr lang="en-US" sz="1400" dirty="0" smtClean="0">
                <a:latin typeface="Aegyptus" panose="020405020508060A0203" pitchFamily="18" charset="0"/>
                <a:ea typeface="Aegyptus" panose="020405020508060A0203" pitchFamily="18" charset="0"/>
              </a:rPr>
              <a:t> 164-63 BC</a:t>
            </a:r>
            <a:endParaRPr lang="en-US" sz="1400" dirty="0">
              <a:latin typeface="Aegyptus" panose="020405020508060A0203" pitchFamily="18" charset="0"/>
              <a:ea typeface="Aegyptus" panose="020405020508060A0203" pitchFamily="18" charset="0"/>
            </a:endParaRPr>
          </a:p>
        </p:txBody>
      </p:sp>
      <p:sp>
        <p:nvSpPr>
          <p:cNvPr id="26" name="TextBox 25"/>
          <p:cNvSpPr txBox="1"/>
          <p:nvPr/>
        </p:nvSpPr>
        <p:spPr>
          <a:xfrm>
            <a:off x="1826683" y="713317"/>
            <a:ext cx="1380068" cy="230832"/>
          </a:xfrm>
          <a:prstGeom prst="rect">
            <a:avLst/>
          </a:prstGeom>
          <a:solidFill>
            <a:schemeClr val="bg1"/>
          </a:solidFill>
        </p:spPr>
        <p:txBody>
          <a:bodyPr wrap="square" rtlCol="0">
            <a:spAutoFit/>
          </a:bodyPr>
          <a:lstStyle/>
          <a:p>
            <a:r>
              <a:rPr lang="es-ES" sz="900" b="1" dirty="0" smtClean="0">
                <a:latin typeface="Arial Narrow" panose="020B0606020202030204" pitchFamily="34" charset="0"/>
                <a:cs typeface="Arial" panose="020B0604020202020204" pitchFamily="34" charset="0"/>
              </a:rPr>
              <a:t>Viviendo en tiendas</a:t>
            </a:r>
            <a:endParaRPr lang="en-US" sz="900" b="1" dirty="0">
              <a:latin typeface="Arial Narrow" panose="020B0606020202030204" pitchFamily="34" charset="0"/>
              <a:cs typeface="Arial" panose="020B0604020202020204" pitchFamily="34" charset="0"/>
            </a:endParaRPr>
          </a:p>
        </p:txBody>
      </p:sp>
      <p:sp>
        <p:nvSpPr>
          <p:cNvPr id="27" name="TextBox 26"/>
          <p:cNvSpPr txBox="1"/>
          <p:nvPr/>
        </p:nvSpPr>
        <p:spPr>
          <a:xfrm>
            <a:off x="2809613" y="2256846"/>
            <a:ext cx="1380068" cy="230832"/>
          </a:xfrm>
          <a:prstGeom prst="rect">
            <a:avLst/>
          </a:prstGeom>
          <a:solidFill>
            <a:schemeClr val="bg1"/>
          </a:solidFill>
        </p:spPr>
        <p:txBody>
          <a:bodyPr wrap="square" rtlCol="0">
            <a:spAutoFit/>
          </a:bodyPr>
          <a:lstStyle/>
          <a:p>
            <a:pPr algn="ctr"/>
            <a:r>
              <a:rPr lang="es-ES" sz="900" b="1" dirty="0" smtClean="0">
                <a:latin typeface="Arial Narrow" panose="020B0606020202030204" pitchFamily="34" charset="0"/>
                <a:cs typeface="Arial" panose="020B0604020202020204" pitchFamily="34" charset="0"/>
              </a:rPr>
              <a:t>Profetas y reyes</a:t>
            </a:r>
            <a:endParaRPr lang="en-US" sz="900" b="1" dirty="0">
              <a:latin typeface="Arial Narrow" panose="020B0606020202030204" pitchFamily="34" charset="0"/>
              <a:cs typeface="Arial" panose="020B0604020202020204" pitchFamily="34" charset="0"/>
            </a:endParaRPr>
          </a:p>
        </p:txBody>
      </p:sp>
      <p:sp>
        <p:nvSpPr>
          <p:cNvPr id="28" name="TextBox 27"/>
          <p:cNvSpPr txBox="1"/>
          <p:nvPr/>
        </p:nvSpPr>
        <p:spPr>
          <a:xfrm>
            <a:off x="1158613" y="4877142"/>
            <a:ext cx="1237453" cy="369332"/>
          </a:xfrm>
          <a:prstGeom prst="rect">
            <a:avLst/>
          </a:prstGeom>
          <a:solidFill>
            <a:schemeClr val="bg1"/>
          </a:solidFill>
        </p:spPr>
        <p:txBody>
          <a:bodyPr wrap="square" rtlCol="0">
            <a:spAutoFit/>
          </a:bodyPr>
          <a:lstStyle/>
          <a:p>
            <a:r>
              <a:rPr lang="es-ES" sz="900" dirty="0" smtClean="0">
                <a:latin typeface="Arial Narrow" panose="020B0606020202030204" pitchFamily="34" charset="0"/>
                <a:cs typeface="Arial" panose="020B0604020202020204" pitchFamily="34" charset="0"/>
              </a:rPr>
              <a:t>Todas las fechas son aproximadas.</a:t>
            </a:r>
            <a:endParaRPr lang="en-US" sz="900" dirty="0">
              <a:latin typeface="Arial Narrow" panose="020B0606020202030204" pitchFamily="34" charset="0"/>
              <a:cs typeface="Arial" panose="020B0604020202020204" pitchFamily="34" charset="0"/>
            </a:endParaRPr>
          </a:p>
        </p:txBody>
      </p:sp>
      <p:sp>
        <p:nvSpPr>
          <p:cNvPr id="29" name="TextBox 28"/>
          <p:cNvSpPr txBox="1"/>
          <p:nvPr/>
        </p:nvSpPr>
        <p:spPr>
          <a:xfrm>
            <a:off x="6719876" y="1555909"/>
            <a:ext cx="967858" cy="507831"/>
          </a:xfrm>
          <a:prstGeom prst="rect">
            <a:avLst/>
          </a:prstGeom>
          <a:solidFill>
            <a:schemeClr val="bg1"/>
          </a:solidFill>
        </p:spPr>
        <p:txBody>
          <a:bodyPr wrap="square" rtlCol="0">
            <a:spAutoFit/>
          </a:bodyPr>
          <a:lstStyle/>
          <a:p>
            <a:pPr algn="ctr"/>
            <a:r>
              <a:rPr lang="es-ES" sz="900" b="1" dirty="0" smtClean="0">
                <a:latin typeface="Arial Narrow" panose="020B0606020202030204" pitchFamily="34" charset="0"/>
                <a:cs typeface="Arial" panose="020B0604020202020204" pitchFamily="34" charset="0"/>
              </a:rPr>
              <a:t>Entrando en Egipto y saliendo de nuevo</a:t>
            </a:r>
            <a:endParaRPr lang="en-US" sz="900" b="1" dirty="0">
              <a:latin typeface="Arial Narrow" panose="020B0606020202030204" pitchFamily="34" charset="0"/>
              <a:cs typeface="Arial" panose="020B0604020202020204" pitchFamily="34" charset="0"/>
            </a:endParaRPr>
          </a:p>
        </p:txBody>
      </p:sp>
      <p:sp>
        <p:nvSpPr>
          <p:cNvPr id="30" name="TextBox 29"/>
          <p:cNvSpPr txBox="1"/>
          <p:nvPr/>
        </p:nvSpPr>
        <p:spPr>
          <a:xfrm>
            <a:off x="4856003" y="3914180"/>
            <a:ext cx="1380068" cy="230832"/>
          </a:xfrm>
          <a:prstGeom prst="rect">
            <a:avLst/>
          </a:prstGeom>
          <a:solidFill>
            <a:schemeClr val="bg1"/>
          </a:solidFill>
        </p:spPr>
        <p:txBody>
          <a:bodyPr wrap="square" rtlCol="0">
            <a:spAutoFit/>
          </a:bodyPr>
          <a:lstStyle/>
          <a:p>
            <a:pPr algn="ctr"/>
            <a:r>
              <a:rPr lang="es-ES" sz="900" b="1" dirty="0" smtClean="0">
                <a:latin typeface="Arial Narrow" panose="020B0606020202030204" pitchFamily="34" charset="0"/>
                <a:cs typeface="Arial" panose="020B0604020202020204" pitchFamily="34" charset="0"/>
              </a:rPr>
              <a:t>De regreso a la ciudad</a:t>
            </a:r>
            <a:endParaRPr lang="en-US" sz="900" b="1" dirty="0">
              <a:latin typeface="Arial Narrow" panose="020B0606020202030204" pitchFamily="34" charset="0"/>
              <a:cs typeface="Arial" panose="020B0604020202020204" pitchFamily="34" charset="0"/>
            </a:endParaRPr>
          </a:p>
        </p:txBody>
      </p:sp>
      <p:sp>
        <p:nvSpPr>
          <p:cNvPr id="31" name="TextBox 30"/>
          <p:cNvSpPr txBox="1"/>
          <p:nvPr/>
        </p:nvSpPr>
        <p:spPr>
          <a:xfrm>
            <a:off x="740833" y="980017"/>
            <a:ext cx="939800" cy="484748"/>
          </a:xfrm>
          <a:prstGeom prst="rect">
            <a:avLst/>
          </a:prstGeom>
          <a:solidFill>
            <a:schemeClr val="bg1">
              <a:lumMod val="85000"/>
            </a:schemeClr>
          </a:solidFill>
        </p:spPr>
        <p:txBody>
          <a:bodyPr wrap="square" rtlCol="0">
            <a:spAutoFit/>
          </a:bodyPr>
          <a:lstStyle/>
          <a:p>
            <a:r>
              <a:rPr lang="es-ES" sz="850" b="1" dirty="0" smtClean="0">
                <a:latin typeface="Arial Black" panose="020B0A04020102020204" pitchFamily="34" charset="0"/>
                <a:cs typeface="Arial" panose="020B0604020202020204" pitchFamily="34" charset="0"/>
              </a:rPr>
              <a:t>2090 </a:t>
            </a:r>
            <a:r>
              <a:rPr lang="es-ES" sz="850" b="1" dirty="0" err="1" smtClean="0">
                <a:latin typeface="Arial Black" panose="020B0A04020102020204" pitchFamily="34" charset="0"/>
                <a:cs typeface="Arial" panose="020B0604020202020204" pitchFamily="34" charset="0"/>
              </a:rPr>
              <a:t>aC</a:t>
            </a:r>
            <a:endParaRPr lang="es-ES" sz="850" b="1" dirty="0" smtClean="0">
              <a:latin typeface="Arial Black" panose="020B0A04020102020204" pitchFamily="34" charset="0"/>
              <a:cs typeface="Arial" panose="020B0604020202020204" pitchFamily="34" charset="0"/>
            </a:endParaRPr>
          </a:p>
          <a:p>
            <a:r>
              <a:rPr lang="es-ES" sz="850" b="1" dirty="0" smtClean="0">
                <a:latin typeface="Arial" panose="020B0604020202020204" pitchFamily="34" charset="0"/>
                <a:cs typeface="Arial" panose="020B0604020202020204" pitchFamily="34" charset="0"/>
              </a:rPr>
              <a:t>Abraham sale de </a:t>
            </a:r>
            <a:r>
              <a:rPr lang="es-ES" sz="850" b="1" dirty="0" err="1" smtClean="0">
                <a:latin typeface="Arial" panose="020B0604020202020204" pitchFamily="34" charset="0"/>
                <a:cs typeface="Arial" panose="020B0604020202020204" pitchFamily="34" charset="0"/>
              </a:rPr>
              <a:t>Ur</a:t>
            </a:r>
            <a:r>
              <a:rPr lang="es-ES" sz="850" b="1" dirty="0" smtClean="0">
                <a:latin typeface="Arial" panose="020B0604020202020204" pitchFamily="34" charset="0"/>
                <a:cs typeface="Arial" panose="020B0604020202020204" pitchFamily="34" charset="0"/>
              </a:rPr>
              <a:t>.</a:t>
            </a:r>
            <a:endParaRPr lang="en-US" sz="850" b="1" dirty="0">
              <a:latin typeface="Arial" panose="020B0604020202020204" pitchFamily="34" charset="0"/>
              <a:cs typeface="Arial" panose="020B0604020202020204" pitchFamily="34" charset="0"/>
            </a:endParaRPr>
          </a:p>
        </p:txBody>
      </p:sp>
      <p:sp>
        <p:nvSpPr>
          <p:cNvPr id="32" name="TextBox 31"/>
          <p:cNvSpPr txBox="1"/>
          <p:nvPr/>
        </p:nvSpPr>
        <p:spPr>
          <a:xfrm>
            <a:off x="1758949" y="980017"/>
            <a:ext cx="1050663" cy="484748"/>
          </a:xfrm>
          <a:prstGeom prst="rect">
            <a:avLst/>
          </a:prstGeom>
          <a:solidFill>
            <a:schemeClr val="bg1">
              <a:lumMod val="85000"/>
            </a:schemeClr>
          </a:solidFill>
        </p:spPr>
        <p:txBody>
          <a:bodyPr wrap="square" rtlCol="0">
            <a:spAutoFit/>
          </a:bodyPr>
          <a:lstStyle/>
          <a:p>
            <a:r>
              <a:rPr lang="es-ES" sz="850" b="1" dirty="0" smtClean="0">
                <a:latin typeface="Arial Black" panose="020B0A04020102020204" pitchFamily="34" charset="0"/>
                <a:cs typeface="Arial" panose="020B0604020202020204" pitchFamily="34" charset="0"/>
              </a:rPr>
              <a:t>1970 </a:t>
            </a:r>
            <a:r>
              <a:rPr lang="es-ES" sz="850" b="1" dirty="0" err="1" smtClean="0">
                <a:latin typeface="Arial Black" panose="020B0A04020102020204" pitchFamily="34" charset="0"/>
                <a:cs typeface="Arial" panose="020B0604020202020204" pitchFamily="34" charset="0"/>
              </a:rPr>
              <a:t>aC</a:t>
            </a:r>
            <a:endParaRPr lang="es-ES" sz="850" b="1" dirty="0" smtClean="0">
              <a:latin typeface="Arial Black" panose="020B0A04020102020204" pitchFamily="34" charset="0"/>
              <a:cs typeface="Arial" panose="020B0604020202020204" pitchFamily="34" charset="0"/>
            </a:endParaRPr>
          </a:p>
          <a:p>
            <a:r>
              <a:rPr lang="es-ES" sz="850" b="1" dirty="0" smtClean="0">
                <a:latin typeface="Arial" panose="020B0604020202020204" pitchFamily="34" charset="0"/>
                <a:cs typeface="Arial" panose="020B0604020202020204" pitchFamily="34" charset="0"/>
              </a:rPr>
              <a:t>Isaac nace a Abraham y Sara.</a:t>
            </a:r>
            <a:endParaRPr lang="en-US" sz="850" b="1" dirty="0">
              <a:latin typeface="Arial" panose="020B0604020202020204" pitchFamily="34" charset="0"/>
              <a:cs typeface="Arial" panose="020B0604020202020204" pitchFamily="34" charset="0"/>
            </a:endParaRPr>
          </a:p>
        </p:txBody>
      </p:sp>
      <p:sp>
        <p:nvSpPr>
          <p:cNvPr id="33" name="TextBox 32"/>
          <p:cNvSpPr txBox="1"/>
          <p:nvPr/>
        </p:nvSpPr>
        <p:spPr>
          <a:xfrm>
            <a:off x="2887928" y="980017"/>
            <a:ext cx="1121039" cy="615553"/>
          </a:xfrm>
          <a:prstGeom prst="rect">
            <a:avLst/>
          </a:prstGeom>
          <a:solidFill>
            <a:schemeClr val="bg1">
              <a:lumMod val="85000"/>
            </a:schemeClr>
          </a:solidFill>
        </p:spPr>
        <p:txBody>
          <a:bodyPr wrap="square" rtlCol="0">
            <a:spAutoFit/>
          </a:bodyPr>
          <a:lstStyle/>
          <a:p>
            <a:r>
              <a:rPr lang="es-ES" sz="850" b="1" dirty="0" smtClean="0">
                <a:latin typeface="Arial Black" panose="020B0A04020102020204" pitchFamily="34" charset="0"/>
                <a:cs typeface="Arial" panose="020B0604020202020204" pitchFamily="34" charset="0"/>
              </a:rPr>
              <a:t>1920 </a:t>
            </a:r>
            <a:r>
              <a:rPr lang="es-ES" sz="850" b="1" dirty="0" err="1" smtClean="0">
                <a:latin typeface="Arial Black" panose="020B0A04020102020204" pitchFamily="34" charset="0"/>
                <a:cs typeface="Arial" panose="020B0604020202020204" pitchFamily="34" charset="0"/>
              </a:rPr>
              <a:t>aC</a:t>
            </a:r>
            <a:endParaRPr lang="es-ES" sz="850" b="1" dirty="0" smtClean="0">
              <a:latin typeface="Arial Black" panose="020B0A04020102020204" pitchFamily="34" charset="0"/>
              <a:cs typeface="Arial" panose="020B0604020202020204" pitchFamily="34" charset="0"/>
            </a:endParaRPr>
          </a:p>
          <a:p>
            <a:r>
              <a:rPr lang="es-ES" sz="850" b="1" dirty="0" smtClean="0">
                <a:latin typeface="Arial" panose="020B0604020202020204" pitchFamily="34" charset="0"/>
                <a:cs typeface="Arial" panose="020B0604020202020204" pitchFamily="34" charset="0"/>
              </a:rPr>
              <a:t>Jacob se casa y tiene muchos hijos.</a:t>
            </a:r>
            <a:endParaRPr lang="en-US" sz="850" b="1" dirty="0">
              <a:latin typeface="Arial" panose="020B0604020202020204" pitchFamily="34" charset="0"/>
              <a:cs typeface="Arial" panose="020B0604020202020204" pitchFamily="34" charset="0"/>
            </a:endParaRPr>
          </a:p>
        </p:txBody>
      </p:sp>
      <p:sp>
        <p:nvSpPr>
          <p:cNvPr id="34" name="TextBox 33"/>
          <p:cNvSpPr txBox="1"/>
          <p:nvPr/>
        </p:nvSpPr>
        <p:spPr>
          <a:xfrm>
            <a:off x="4116915" y="977883"/>
            <a:ext cx="939800" cy="615553"/>
          </a:xfrm>
          <a:prstGeom prst="rect">
            <a:avLst/>
          </a:prstGeom>
          <a:solidFill>
            <a:schemeClr val="bg1">
              <a:lumMod val="85000"/>
            </a:schemeClr>
          </a:solidFill>
        </p:spPr>
        <p:txBody>
          <a:bodyPr wrap="square" rtlCol="0">
            <a:spAutoFit/>
          </a:bodyPr>
          <a:lstStyle/>
          <a:p>
            <a:r>
              <a:rPr lang="es-ES" sz="850" b="1" dirty="0" smtClean="0">
                <a:latin typeface="Arial Black" panose="020B0A04020102020204" pitchFamily="34" charset="0"/>
                <a:cs typeface="Arial" panose="020B0604020202020204" pitchFamily="34" charset="0"/>
              </a:rPr>
              <a:t>1875 </a:t>
            </a:r>
            <a:r>
              <a:rPr lang="es-ES" sz="850" b="1" dirty="0" err="1" smtClean="0">
                <a:latin typeface="Arial Black" panose="020B0A04020102020204" pitchFamily="34" charset="0"/>
                <a:cs typeface="Arial" panose="020B0604020202020204" pitchFamily="34" charset="0"/>
              </a:rPr>
              <a:t>aC</a:t>
            </a:r>
            <a:endParaRPr lang="es-ES" sz="850" b="1" dirty="0" smtClean="0">
              <a:latin typeface="Arial Black" panose="020B0A04020102020204" pitchFamily="34" charset="0"/>
              <a:cs typeface="Arial" panose="020B0604020202020204" pitchFamily="34" charset="0"/>
            </a:endParaRPr>
          </a:p>
          <a:p>
            <a:r>
              <a:rPr lang="es-ES" sz="850" b="1" dirty="0" smtClean="0">
                <a:latin typeface="Arial" panose="020B0604020202020204" pitchFamily="34" charset="0"/>
                <a:cs typeface="Arial" panose="020B0604020202020204" pitchFamily="34" charset="0"/>
              </a:rPr>
              <a:t>La familia de Jacob se muda a Egipto</a:t>
            </a:r>
            <a:endParaRPr lang="en-US" sz="850" b="1" dirty="0">
              <a:latin typeface="Arial" panose="020B0604020202020204" pitchFamily="34" charset="0"/>
              <a:cs typeface="Arial" panose="020B0604020202020204" pitchFamily="34" charset="0"/>
            </a:endParaRPr>
          </a:p>
        </p:txBody>
      </p:sp>
      <p:sp>
        <p:nvSpPr>
          <p:cNvPr id="35" name="TextBox 34"/>
          <p:cNvSpPr txBox="1"/>
          <p:nvPr/>
        </p:nvSpPr>
        <p:spPr>
          <a:xfrm>
            <a:off x="5228341" y="1003069"/>
            <a:ext cx="878764" cy="615553"/>
          </a:xfrm>
          <a:prstGeom prst="rect">
            <a:avLst/>
          </a:prstGeom>
          <a:solidFill>
            <a:schemeClr val="bg1">
              <a:lumMod val="85000"/>
            </a:schemeClr>
          </a:solidFill>
        </p:spPr>
        <p:txBody>
          <a:bodyPr wrap="square" rtlCol="0">
            <a:spAutoFit/>
          </a:bodyPr>
          <a:lstStyle/>
          <a:p>
            <a:r>
              <a:rPr lang="es-ES" sz="850" b="1" dirty="0" smtClean="0">
                <a:latin typeface="Arial Black" panose="020B0A04020102020204" pitchFamily="34" charset="0"/>
                <a:cs typeface="Arial" panose="020B0604020202020204" pitchFamily="34" charset="0"/>
              </a:rPr>
              <a:t>1700 </a:t>
            </a:r>
            <a:r>
              <a:rPr lang="es-ES" sz="850" b="1" dirty="0" err="1" smtClean="0">
                <a:latin typeface="Arial Black" panose="020B0A04020102020204" pitchFamily="34" charset="0"/>
                <a:cs typeface="Arial" panose="020B0604020202020204" pitchFamily="34" charset="0"/>
              </a:rPr>
              <a:t>aC</a:t>
            </a:r>
            <a:endParaRPr lang="es-ES" sz="850" b="1" dirty="0" smtClean="0">
              <a:latin typeface="Arial Black" panose="020B0A04020102020204" pitchFamily="34" charset="0"/>
              <a:cs typeface="Arial" panose="020B0604020202020204" pitchFamily="34" charset="0"/>
            </a:endParaRPr>
          </a:p>
          <a:p>
            <a:r>
              <a:rPr lang="es-ES" sz="850" b="1" dirty="0" smtClean="0">
                <a:latin typeface="Arial" panose="020B0604020202020204" pitchFamily="34" charset="0"/>
                <a:cs typeface="Arial" panose="020B0604020202020204" pitchFamily="34" charset="0"/>
              </a:rPr>
              <a:t>Los israelitas son esclavos en Egipto</a:t>
            </a:r>
            <a:endParaRPr lang="en-US" sz="850" b="1" dirty="0">
              <a:latin typeface="Arial" panose="020B0604020202020204" pitchFamily="34" charset="0"/>
              <a:cs typeface="Arial" panose="020B0604020202020204" pitchFamily="34" charset="0"/>
            </a:endParaRPr>
          </a:p>
        </p:txBody>
      </p:sp>
      <p:sp>
        <p:nvSpPr>
          <p:cNvPr id="36" name="TextBox 35"/>
          <p:cNvSpPr txBox="1"/>
          <p:nvPr/>
        </p:nvSpPr>
        <p:spPr>
          <a:xfrm>
            <a:off x="5987223" y="1603572"/>
            <a:ext cx="680277" cy="877163"/>
          </a:xfrm>
          <a:prstGeom prst="rect">
            <a:avLst/>
          </a:prstGeom>
          <a:solidFill>
            <a:schemeClr val="bg1">
              <a:lumMod val="85000"/>
            </a:schemeClr>
          </a:solidFill>
        </p:spPr>
        <p:txBody>
          <a:bodyPr wrap="square" rtlCol="0">
            <a:spAutoFit/>
          </a:bodyPr>
          <a:lstStyle/>
          <a:p>
            <a:r>
              <a:rPr lang="es-ES" sz="850" b="1" dirty="0" smtClean="0">
                <a:latin typeface="Arial Black" panose="020B0A04020102020204" pitchFamily="34" charset="0"/>
                <a:cs typeface="Arial" panose="020B0604020202020204" pitchFamily="34" charset="0"/>
              </a:rPr>
              <a:t>1446 </a:t>
            </a:r>
            <a:r>
              <a:rPr lang="es-ES" sz="850" b="1" dirty="0" err="1" smtClean="0">
                <a:latin typeface="Arial Black" panose="020B0A04020102020204" pitchFamily="34" charset="0"/>
                <a:cs typeface="Arial" panose="020B0604020202020204" pitchFamily="34" charset="0"/>
              </a:rPr>
              <a:t>aC</a:t>
            </a:r>
            <a:endParaRPr lang="es-ES" sz="850" b="1" dirty="0" smtClean="0">
              <a:latin typeface="Arial Black" panose="020B0A04020102020204" pitchFamily="34" charset="0"/>
              <a:cs typeface="Arial" panose="020B0604020202020204" pitchFamily="34" charset="0"/>
            </a:endParaRPr>
          </a:p>
          <a:p>
            <a:r>
              <a:rPr lang="es-ES" sz="850" b="1" dirty="0" smtClean="0">
                <a:latin typeface="Arial" panose="020B0604020202020204" pitchFamily="34" charset="0"/>
                <a:cs typeface="Arial" panose="020B0604020202020204" pitchFamily="34" charset="0"/>
              </a:rPr>
              <a:t>Moisés saca a los israelitas de Egipto</a:t>
            </a:r>
            <a:endParaRPr lang="en-US" sz="850" b="1" dirty="0">
              <a:latin typeface="Arial" panose="020B0604020202020204" pitchFamily="34" charset="0"/>
              <a:cs typeface="Arial" panose="020B0604020202020204" pitchFamily="34" charset="0"/>
            </a:endParaRPr>
          </a:p>
        </p:txBody>
      </p:sp>
      <p:sp>
        <p:nvSpPr>
          <p:cNvPr id="37" name="TextBox 36"/>
          <p:cNvSpPr txBox="1"/>
          <p:nvPr/>
        </p:nvSpPr>
        <p:spPr>
          <a:xfrm>
            <a:off x="5039781" y="2561707"/>
            <a:ext cx="1212852" cy="484748"/>
          </a:xfrm>
          <a:prstGeom prst="rect">
            <a:avLst/>
          </a:prstGeom>
          <a:solidFill>
            <a:schemeClr val="bg1">
              <a:lumMod val="85000"/>
            </a:schemeClr>
          </a:solidFill>
        </p:spPr>
        <p:txBody>
          <a:bodyPr wrap="square" rtlCol="0">
            <a:spAutoFit/>
          </a:bodyPr>
          <a:lstStyle/>
          <a:p>
            <a:r>
              <a:rPr lang="es-ES" sz="850" b="1" dirty="0" smtClean="0">
                <a:latin typeface="Arial Black" panose="020B0A04020102020204" pitchFamily="34" charset="0"/>
                <a:cs typeface="Arial" panose="020B0604020202020204" pitchFamily="34" charset="0"/>
              </a:rPr>
              <a:t>1445 </a:t>
            </a:r>
            <a:r>
              <a:rPr lang="es-ES" sz="850" b="1" dirty="0" err="1" smtClean="0">
                <a:latin typeface="Arial Black" panose="020B0A04020102020204" pitchFamily="34" charset="0"/>
                <a:cs typeface="Arial" panose="020B0604020202020204" pitchFamily="34" charset="0"/>
              </a:rPr>
              <a:t>aC</a:t>
            </a:r>
            <a:endParaRPr lang="es-ES" sz="850" b="1" dirty="0" smtClean="0">
              <a:latin typeface="Arial Black" panose="020B0A04020102020204" pitchFamily="34" charset="0"/>
              <a:cs typeface="Arial" panose="020B0604020202020204" pitchFamily="34" charset="0"/>
            </a:endParaRPr>
          </a:p>
          <a:p>
            <a:r>
              <a:rPr lang="es-ES" sz="850" b="1" dirty="0" smtClean="0">
                <a:latin typeface="Arial" panose="020B0604020202020204" pitchFamily="34" charset="0"/>
                <a:cs typeface="Arial" panose="020B0604020202020204" pitchFamily="34" charset="0"/>
              </a:rPr>
              <a:t>Moisés recibe los Diez Mandamientos</a:t>
            </a:r>
            <a:endParaRPr lang="en-US" sz="850" b="1" dirty="0">
              <a:latin typeface="Arial" panose="020B0604020202020204" pitchFamily="34" charset="0"/>
              <a:cs typeface="Arial" panose="020B0604020202020204" pitchFamily="34" charset="0"/>
            </a:endParaRPr>
          </a:p>
        </p:txBody>
      </p:sp>
      <p:sp>
        <p:nvSpPr>
          <p:cNvPr id="38" name="TextBox 37"/>
          <p:cNvSpPr txBox="1"/>
          <p:nvPr/>
        </p:nvSpPr>
        <p:spPr>
          <a:xfrm>
            <a:off x="3832299" y="2558835"/>
            <a:ext cx="1142212" cy="615553"/>
          </a:xfrm>
          <a:prstGeom prst="rect">
            <a:avLst/>
          </a:prstGeom>
          <a:solidFill>
            <a:schemeClr val="bg1">
              <a:lumMod val="85000"/>
            </a:schemeClr>
          </a:solidFill>
        </p:spPr>
        <p:txBody>
          <a:bodyPr wrap="square" rtlCol="0">
            <a:spAutoFit/>
          </a:bodyPr>
          <a:lstStyle/>
          <a:p>
            <a:r>
              <a:rPr lang="es-ES" sz="850" b="1" dirty="0" smtClean="0">
                <a:latin typeface="Arial Black" panose="020B0A04020102020204" pitchFamily="34" charset="0"/>
                <a:cs typeface="Arial" panose="020B0604020202020204" pitchFamily="34" charset="0"/>
              </a:rPr>
              <a:t>1400 </a:t>
            </a:r>
            <a:r>
              <a:rPr lang="es-ES" sz="850" b="1" dirty="0" err="1" smtClean="0">
                <a:latin typeface="Arial Black" panose="020B0A04020102020204" pitchFamily="34" charset="0"/>
                <a:cs typeface="Arial" panose="020B0604020202020204" pitchFamily="34" charset="0"/>
              </a:rPr>
              <a:t>aC</a:t>
            </a:r>
            <a:endParaRPr lang="es-ES" sz="850" b="1" dirty="0" smtClean="0">
              <a:latin typeface="Arial Black" panose="020B0A04020102020204" pitchFamily="34" charset="0"/>
              <a:cs typeface="Arial" panose="020B0604020202020204" pitchFamily="34" charset="0"/>
            </a:endParaRPr>
          </a:p>
          <a:p>
            <a:r>
              <a:rPr lang="es-ES" sz="850" b="1" dirty="0" smtClean="0">
                <a:latin typeface="Arial" panose="020B0604020202020204" pitchFamily="34" charset="0"/>
                <a:cs typeface="Arial" panose="020B0604020202020204" pitchFamily="34" charset="0"/>
              </a:rPr>
              <a:t>Los israelitas entran la tierra prometida</a:t>
            </a:r>
            <a:endParaRPr lang="en-US" sz="850" b="1" dirty="0">
              <a:latin typeface="Arial" panose="020B0604020202020204" pitchFamily="34" charset="0"/>
              <a:cs typeface="Arial" panose="020B0604020202020204" pitchFamily="34" charset="0"/>
            </a:endParaRPr>
          </a:p>
        </p:txBody>
      </p:sp>
      <p:sp>
        <p:nvSpPr>
          <p:cNvPr id="39" name="TextBox 38"/>
          <p:cNvSpPr txBox="1"/>
          <p:nvPr/>
        </p:nvSpPr>
        <p:spPr>
          <a:xfrm>
            <a:off x="2961685" y="2563174"/>
            <a:ext cx="835615" cy="484748"/>
          </a:xfrm>
          <a:prstGeom prst="rect">
            <a:avLst/>
          </a:prstGeom>
          <a:solidFill>
            <a:schemeClr val="bg1">
              <a:lumMod val="85000"/>
            </a:schemeClr>
          </a:solidFill>
        </p:spPr>
        <p:txBody>
          <a:bodyPr wrap="square" rtlCol="0">
            <a:spAutoFit/>
          </a:bodyPr>
          <a:lstStyle/>
          <a:p>
            <a:r>
              <a:rPr lang="es-ES" sz="850" b="1" dirty="0" smtClean="0">
                <a:latin typeface="Arial Black" panose="020B0A04020102020204" pitchFamily="34" charset="0"/>
                <a:cs typeface="Arial" panose="020B0604020202020204" pitchFamily="34" charset="0"/>
              </a:rPr>
              <a:t>1011 </a:t>
            </a:r>
            <a:r>
              <a:rPr lang="es-ES" sz="850" b="1" dirty="0" err="1" smtClean="0">
                <a:latin typeface="Arial Black" panose="020B0A04020102020204" pitchFamily="34" charset="0"/>
                <a:cs typeface="Arial" panose="020B0604020202020204" pitchFamily="34" charset="0"/>
              </a:rPr>
              <a:t>aC</a:t>
            </a:r>
            <a:endParaRPr lang="es-ES" sz="850" b="1" dirty="0" smtClean="0">
              <a:latin typeface="Arial Black" panose="020B0A04020102020204" pitchFamily="34" charset="0"/>
              <a:cs typeface="Arial" panose="020B0604020202020204" pitchFamily="34" charset="0"/>
            </a:endParaRPr>
          </a:p>
          <a:p>
            <a:r>
              <a:rPr lang="es-ES" sz="850" b="1" dirty="0" smtClean="0">
                <a:latin typeface="Arial" panose="020B0604020202020204" pitchFamily="34" charset="0"/>
                <a:cs typeface="Arial" panose="020B0604020202020204" pitchFamily="34" charset="0"/>
              </a:rPr>
              <a:t>David llega a ser rey.</a:t>
            </a:r>
            <a:endParaRPr lang="en-US" sz="850" b="1" dirty="0">
              <a:latin typeface="Arial" panose="020B0604020202020204" pitchFamily="34" charset="0"/>
              <a:cs typeface="Arial" panose="020B0604020202020204" pitchFamily="34" charset="0"/>
            </a:endParaRPr>
          </a:p>
        </p:txBody>
      </p:sp>
      <p:sp>
        <p:nvSpPr>
          <p:cNvPr id="40" name="TextBox 39"/>
          <p:cNvSpPr txBox="1"/>
          <p:nvPr/>
        </p:nvSpPr>
        <p:spPr>
          <a:xfrm>
            <a:off x="1978258" y="2563174"/>
            <a:ext cx="948428" cy="615553"/>
          </a:xfrm>
          <a:prstGeom prst="rect">
            <a:avLst/>
          </a:prstGeom>
          <a:solidFill>
            <a:schemeClr val="bg1">
              <a:lumMod val="85000"/>
            </a:schemeClr>
          </a:solidFill>
        </p:spPr>
        <p:txBody>
          <a:bodyPr wrap="square" rtlCol="0">
            <a:spAutoFit/>
          </a:bodyPr>
          <a:lstStyle/>
          <a:p>
            <a:r>
              <a:rPr lang="es-ES" sz="850" b="1" dirty="0" smtClean="0">
                <a:latin typeface="Arial Black" panose="020B0A04020102020204" pitchFamily="34" charset="0"/>
                <a:cs typeface="Arial" panose="020B0604020202020204" pitchFamily="34" charset="0"/>
              </a:rPr>
              <a:t>960 </a:t>
            </a:r>
            <a:r>
              <a:rPr lang="es-ES" sz="850" b="1" dirty="0" err="1" smtClean="0">
                <a:latin typeface="Arial Black" panose="020B0A04020102020204" pitchFamily="34" charset="0"/>
                <a:cs typeface="Arial" panose="020B0604020202020204" pitchFamily="34" charset="0"/>
              </a:rPr>
              <a:t>aC</a:t>
            </a:r>
            <a:endParaRPr lang="es-ES" sz="850" b="1" dirty="0" smtClean="0">
              <a:latin typeface="Arial Black" panose="020B0A04020102020204" pitchFamily="34" charset="0"/>
              <a:cs typeface="Arial" panose="020B0604020202020204" pitchFamily="34" charset="0"/>
            </a:endParaRPr>
          </a:p>
          <a:p>
            <a:r>
              <a:rPr lang="es-ES" sz="850" b="1" dirty="0" smtClean="0">
                <a:latin typeface="Arial" panose="020B0604020202020204" pitchFamily="34" charset="0"/>
                <a:cs typeface="Arial" panose="020B0604020202020204" pitchFamily="34" charset="0"/>
              </a:rPr>
              <a:t>Salomón construye el templo.</a:t>
            </a:r>
            <a:endParaRPr lang="en-US" sz="850" b="1" dirty="0">
              <a:latin typeface="Arial" panose="020B0604020202020204" pitchFamily="34" charset="0"/>
              <a:cs typeface="Arial" panose="020B0604020202020204" pitchFamily="34" charset="0"/>
            </a:endParaRPr>
          </a:p>
        </p:txBody>
      </p:sp>
      <p:sp>
        <p:nvSpPr>
          <p:cNvPr id="41" name="TextBox 40"/>
          <p:cNvSpPr txBox="1"/>
          <p:nvPr/>
        </p:nvSpPr>
        <p:spPr>
          <a:xfrm>
            <a:off x="1355775" y="2677123"/>
            <a:ext cx="514856" cy="353943"/>
          </a:xfrm>
          <a:prstGeom prst="rect">
            <a:avLst/>
          </a:prstGeom>
          <a:solidFill>
            <a:schemeClr val="bg1">
              <a:lumMod val="85000"/>
            </a:schemeClr>
          </a:solidFill>
        </p:spPr>
        <p:txBody>
          <a:bodyPr wrap="square" rtlCol="0">
            <a:spAutoFit/>
          </a:bodyPr>
          <a:lstStyle/>
          <a:p>
            <a:pPr algn="ctr"/>
            <a:r>
              <a:rPr lang="es-ES" sz="850" dirty="0" smtClean="0">
                <a:latin typeface="Arial Narrow" panose="020B0606020202030204" pitchFamily="34" charset="0"/>
                <a:cs typeface="Arial" panose="020B0604020202020204" pitchFamily="34" charset="0"/>
              </a:rPr>
              <a:t>Reino dividido</a:t>
            </a:r>
            <a:endParaRPr lang="en-US" sz="850" dirty="0">
              <a:latin typeface="Arial Narrow" panose="020B0606020202030204" pitchFamily="34" charset="0"/>
              <a:cs typeface="Arial" panose="020B0604020202020204" pitchFamily="34" charset="0"/>
            </a:endParaRPr>
          </a:p>
        </p:txBody>
      </p:sp>
      <p:sp>
        <p:nvSpPr>
          <p:cNvPr id="42" name="TextBox 41"/>
          <p:cNvSpPr txBox="1"/>
          <p:nvPr/>
        </p:nvSpPr>
        <p:spPr>
          <a:xfrm>
            <a:off x="882650" y="3081757"/>
            <a:ext cx="692150" cy="1007968"/>
          </a:xfrm>
          <a:prstGeom prst="rect">
            <a:avLst/>
          </a:prstGeom>
          <a:solidFill>
            <a:schemeClr val="bg1">
              <a:lumMod val="85000"/>
            </a:schemeClr>
          </a:solidFill>
        </p:spPr>
        <p:txBody>
          <a:bodyPr wrap="square" rtlCol="0">
            <a:spAutoFit/>
          </a:bodyPr>
          <a:lstStyle/>
          <a:p>
            <a:r>
              <a:rPr lang="es-ES" sz="850" b="1" dirty="0" smtClean="0">
                <a:latin typeface="Arial Black" panose="020B0A04020102020204" pitchFamily="34" charset="0"/>
                <a:cs typeface="Arial" panose="020B0604020202020204" pitchFamily="34" charset="0"/>
              </a:rPr>
              <a:t>605 </a:t>
            </a:r>
            <a:r>
              <a:rPr lang="es-ES" sz="850" b="1" dirty="0" err="1" smtClean="0">
                <a:latin typeface="Arial Black" panose="020B0A04020102020204" pitchFamily="34" charset="0"/>
                <a:cs typeface="Arial" panose="020B0604020202020204" pitchFamily="34" charset="0"/>
              </a:rPr>
              <a:t>aC</a:t>
            </a:r>
            <a:endParaRPr lang="es-ES" sz="850" b="1" dirty="0" smtClean="0">
              <a:latin typeface="Arial Black" panose="020B0A04020102020204" pitchFamily="34" charset="0"/>
              <a:cs typeface="Arial" panose="020B0604020202020204" pitchFamily="34" charset="0"/>
            </a:endParaRPr>
          </a:p>
          <a:p>
            <a:r>
              <a:rPr lang="es-ES" sz="850" b="1" dirty="0" smtClean="0">
                <a:latin typeface="Arial" panose="020B0604020202020204" pitchFamily="34" charset="0"/>
                <a:cs typeface="Arial" panose="020B0604020202020204" pitchFamily="34" charset="0"/>
              </a:rPr>
              <a:t>Jerusalén es tomada y cautivos son llevados</a:t>
            </a:r>
            <a:endParaRPr lang="en-US" sz="850" b="1" dirty="0">
              <a:latin typeface="Arial" panose="020B0604020202020204" pitchFamily="34" charset="0"/>
              <a:cs typeface="Arial" panose="020B0604020202020204" pitchFamily="34" charset="0"/>
            </a:endParaRPr>
          </a:p>
        </p:txBody>
      </p:sp>
      <p:sp>
        <p:nvSpPr>
          <p:cNvPr id="43" name="TextBox 42"/>
          <p:cNvSpPr txBox="1"/>
          <p:nvPr/>
        </p:nvSpPr>
        <p:spPr>
          <a:xfrm>
            <a:off x="120650" y="4205288"/>
            <a:ext cx="695325" cy="369332"/>
          </a:xfrm>
          <a:prstGeom prst="rect">
            <a:avLst/>
          </a:prstGeom>
          <a:solidFill>
            <a:schemeClr val="bg1"/>
          </a:solidFill>
        </p:spPr>
        <p:txBody>
          <a:bodyPr wrap="square" rtlCol="0">
            <a:spAutoFit/>
          </a:bodyPr>
          <a:lstStyle/>
          <a:p>
            <a:pPr algn="ctr"/>
            <a:r>
              <a:rPr lang="es-ES" sz="900" b="1" dirty="0" smtClean="0">
                <a:latin typeface="Arial Narrow" panose="020B0606020202030204" pitchFamily="34" charset="0"/>
                <a:cs typeface="Arial" panose="020B0604020202020204" pitchFamily="34" charset="0"/>
              </a:rPr>
              <a:t>Lejos de casa</a:t>
            </a:r>
            <a:endParaRPr lang="en-US" sz="900" b="1" dirty="0">
              <a:latin typeface="Arial Narrow" panose="020B0606020202030204" pitchFamily="34" charset="0"/>
              <a:cs typeface="Arial" panose="020B0604020202020204" pitchFamily="34" charset="0"/>
            </a:endParaRPr>
          </a:p>
        </p:txBody>
      </p:sp>
      <p:sp>
        <p:nvSpPr>
          <p:cNvPr id="44" name="TextBox 43"/>
          <p:cNvSpPr txBox="1"/>
          <p:nvPr/>
        </p:nvSpPr>
        <p:spPr>
          <a:xfrm>
            <a:off x="1188754" y="4156962"/>
            <a:ext cx="1363754" cy="615553"/>
          </a:xfrm>
          <a:prstGeom prst="rect">
            <a:avLst/>
          </a:prstGeom>
          <a:solidFill>
            <a:schemeClr val="bg1">
              <a:lumMod val="85000"/>
            </a:schemeClr>
          </a:solidFill>
        </p:spPr>
        <p:txBody>
          <a:bodyPr wrap="square" rtlCol="0">
            <a:spAutoFit/>
          </a:bodyPr>
          <a:lstStyle/>
          <a:p>
            <a:r>
              <a:rPr lang="es-ES" sz="850" b="1" dirty="0" smtClean="0">
                <a:latin typeface="Arial Black" panose="020B0A04020102020204" pitchFamily="34" charset="0"/>
                <a:cs typeface="Arial" panose="020B0604020202020204" pitchFamily="34" charset="0"/>
              </a:rPr>
              <a:t>586 </a:t>
            </a:r>
            <a:r>
              <a:rPr lang="es-ES" sz="850" b="1" dirty="0" err="1" smtClean="0">
                <a:latin typeface="Arial Black" panose="020B0A04020102020204" pitchFamily="34" charset="0"/>
                <a:cs typeface="Arial" panose="020B0604020202020204" pitchFamily="34" charset="0"/>
              </a:rPr>
              <a:t>aC</a:t>
            </a:r>
            <a:endParaRPr lang="es-ES" sz="850" b="1" dirty="0" smtClean="0">
              <a:latin typeface="Arial Black" panose="020B0A04020102020204" pitchFamily="34" charset="0"/>
              <a:cs typeface="Arial" panose="020B0604020202020204" pitchFamily="34" charset="0"/>
            </a:endParaRPr>
          </a:p>
          <a:p>
            <a:r>
              <a:rPr lang="es-ES" sz="850" b="1" dirty="0" smtClean="0">
                <a:latin typeface="Arial" panose="020B0604020202020204" pitchFamily="34" charset="0"/>
                <a:cs typeface="Arial" panose="020B0604020202020204" pitchFamily="34" charset="0"/>
              </a:rPr>
              <a:t>Jerusalén, el templo, y los muros de la ciudad son destruidos.  </a:t>
            </a:r>
            <a:endParaRPr lang="en-US" sz="850" b="1" dirty="0">
              <a:latin typeface="Arial" panose="020B0604020202020204" pitchFamily="34" charset="0"/>
              <a:cs typeface="Arial" panose="020B0604020202020204" pitchFamily="34" charset="0"/>
            </a:endParaRPr>
          </a:p>
        </p:txBody>
      </p:sp>
      <p:sp>
        <p:nvSpPr>
          <p:cNvPr id="45" name="TextBox 44"/>
          <p:cNvSpPr txBox="1"/>
          <p:nvPr/>
        </p:nvSpPr>
        <p:spPr>
          <a:xfrm>
            <a:off x="2568370" y="4156962"/>
            <a:ext cx="1047955" cy="615553"/>
          </a:xfrm>
          <a:prstGeom prst="rect">
            <a:avLst/>
          </a:prstGeom>
          <a:solidFill>
            <a:schemeClr val="bg1">
              <a:lumMod val="85000"/>
            </a:schemeClr>
          </a:solidFill>
        </p:spPr>
        <p:txBody>
          <a:bodyPr wrap="square" rtlCol="0">
            <a:spAutoFit/>
          </a:bodyPr>
          <a:lstStyle/>
          <a:p>
            <a:r>
              <a:rPr lang="es-ES" sz="850" b="1" dirty="0" smtClean="0">
                <a:latin typeface="Arial Black" panose="020B0A04020102020204" pitchFamily="34" charset="0"/>
                <a:cs typeface="Arial" panose="020B0604020202020204" pitchFamily="34" charset="0"/>
              </a:rPr>
              <a:t>538 </a:t>
            </a:r>
            <a:r>
              <a:rPr lang="es-ES" sz="850" b="1" dirty="0" err="1" smtClean="0">
                <a:latin typeface="Arial Black" panose="020B0A04020102020204" pitchFamily="34" charset="0"/>
                <a:cs typeface="Arial" panose="020B0604020202020204" pitchFamily="34" charset="0"/>
              </a:rPr>
              <a:t>aC</a:t>
            </a:r>
            <a:endParaRPr lang="es-ES" sz="850" b="1" dirty="0" smtClean="0">
              <a:latin typeface="Arial Black" panose="020B0A04020102020204" pitchFamily="34" charset="0"/>
              <a:cs typeface="Arial" panose="020B0604020202020204" pitchFamily="34" charset="0"/>
            </a:endParaRPr>
          </a:p>
          <a:p>
            <a:r>
              <a:rPr lang="es-ES" sz="850" b="1" dirty="0" smtClean="0">
                <a:latin typeface="Arial" panose="020B0604020202020204" pitchFamily="34" charset="0"/>
                <a:cs typeface="Arial" panose="020B0604020202020204" pitchFamily="34" charset="0"/>
              </a:rPr>
              <a:t>El primer grupo de judíos vuelve a Jerusalén.</a:t>
            </a:r>
            <a:endParaRPr lang="en-US" sz="850" b="1" dirty="0">
              <a:latin typeface="Arial" panose="020B0604020202020204" pitchFamily="34" charset="0"/>
              <a:cs typeface="Arial" panose="020B0604020202020204" pitchFamily="34" charset="0"/>
            </a:endParaRPr>
          </a:p>
        </p:txBody>
      </p:sp>
      <p:sp>
        <p:nvSpPr>
          <p:cNvPr id="46" name="TextBox 45"/>
          <p:cNvSpPr txBox="1"/>
          <p:nvPr/>
        </p:nvSpPr>
        <p:spPr>
          <a:xfrm>
            <a:off x="3676027" y="4151475"/>
            <a:ext cx="883541" cy="615553"/>
          </a:xfrm>
          <a:prstGeom prst="rect">
            <a:avLst/>
          </a:prstGeom>
          <a:solidFill>
            <a:schemeClr val="bg1">
              <a:lumMod val="85000"/>
            </a:schemeClr>
          </a:solidFill>
        </p:spPr>
        <p:txBody>
          <a:bodyPr wrap="square" rtlCol="0">
            <a:spAutoFit/>
          </a:bodyPr>
          <a:lstStyle/>
          <a:p>
            <a:r>
              <a:rPr lang="es-ES" sz="850" b="1" dirty="0" smtClean="0">
                <a:latin typeface="Arial Black" panose="020B0A04020102020204" pitchFamily="34" charset="0"/>
                <a:cs typeface="Arial" panose="020B0604020202020204" pitchFamily="34" charset="0"/>
              </a:rPr>
              <a:t>516 </a:t>
            </a:r>
            <a:r>
              <a:rPr lang="es-ES" sz="850" b="1" dirty="0" err="1" smtClean="0">
                <a:latin typeface="Arial Black" panose="020B0A04020102020204" pitchFamily="34" charset="0"/>
                <a:cs typeface="Arial" panose="020B0604020202020204" pitchFamily="34" charset="0"/>
              </a:rPr>
              <a:t>aC</a:t>
            </a:r>
            <a:endParaRPr lang="es-ES" sz="850" b="1" dirty="0" smtClean="0">
              <a:latin typeface="Arial Black" panose="020B0A04020102020204" pitchFamily="34" charset="0"/>
              <a:cs typeface="Arial" panose="020B0604020202020204" pitchFamily="34" charset="0"/>
            </a:endParaRPr>
          </a:p>
          <a:p>
            <a:r>
              <a:rPr lang="es-ES" sz="850" b="1" dirty="0" smtClean="0">
                <a:latin typeface="Arial" panose="020B0604020202020204" pitchFamily="34" charset="0"/>
                <a:cs typeface="Arial" panose="020B0604020202020204" pitchFamily="34" charset="0"/>
              </a:rPr>
              <a:t>El segundo templo se construye.</a:t>
            </a:r>
            <a:endParaRPr lang="en-US" sz="850" b="1" dirty="0">
              <a:latin typeface="Arial" panose="020B0604020202020204" pitchFamily="34" charset="0"/>
              <a:cs typeface="Arial" panose="020B0604020202020204" pitchFamily="34" charset="0"/>
            </a:endParaRPr>
          </a:p>
        </p:txBody>
      </p:sp>
      <p:sp>
        <p:nvSpPr>
          <p:cNvPr id="47" name="TextBox 46"/>
          <p:cNvSpPr txBox="1"/>
          <p:nvPr/>
        </p:nvSpPr>
        <p:spPr>
          <a:xfrm>
            <a:off x="4601817" y="4155584"/>
            <a:ext cx="1406871" cy="615553"/>
          </a:xfrm>
          <a:prstGeom prst="rect">
            <a:avLst/>
          </a:prstGeom>
          <a:solidFill>
            <a:schemeClr val="bg1">
              <a:lumMod val="85000"/>
            </a:schemeClr>
          </a:solidFill>
        </p:spPr>
        <p:txBody>
          <a:bodyPr wrap="square" rtlCol="0">
            <a:spAutoFit/>
          </a:bodyPr>
          <a:lstStyle/>
          <a:p>
            <a:r>
              <a:rPr lang="es-ES" sz="850" b="1" dirty="0" smtClean="0">
                <a:latin typeface="Arial Black" panose="020B0A04020102020204" pitchFamily="34" charset="0"/>
                <a:cs typeface="Arial" panose="020B0604020202020204" pitchFamily="34" charset="0"/>
              </a:rPr>
              <a:t>445 </a:t>
            </a:r>
            <a:r>
              <a:rPr lang="es-ES" sz="850" b="1" dirty="0" err="1" smtClean="0">
                <a:latin typeface="Arial Black" panose="020B0A04020102020204" pitchFamily="34" charset="0"/>
                <a:cs typeface="Arial" panose="020B0604020202020204" pitchFamily="34" charset="0"/>
              </a:rPr>
              <a:t>aC</a:t>
            </a:r>
            <a:endParaRPr lang="es-ES" sz="850" b="1" dirty="0" smtClean="0">
              <a:latin typeface="Arial Black" panose="020B0A04020102020204" pitchFamily="34" charset="0"/>
              <a:cs typeface="Arial" panose="020B0604020202020204" pitchFamily="34" charset="0"/>
            </a:endParaRPr>
          </a:p>
          <a:p>
            <a:r>
              <a:rPr lang="es-ES" sz="850" b="1" dirty="0" smtClean="0">
                <a:latin typeface="Arial" panose="020B0604020202020204" pitchFamily="34" charset="0"/>
                <a:cs typeface="Arial" panose="020B0604020202020204" pitchFamily="34" charset="0"/>
              </a:rPr>
              <a:t>Nehemías completa la </a:t>
            </a:r>
            <a:r>
              <a:rPr lang="es-ES" sz="850" b="1" dirty="0" err="1" smtClean="0">
                <a:latin typeface="Arial" panose="020B0604020202020204" pitchFamily="34" charset="0"/>
                <a:cs typeface="Arial" panose="020B0604020202020204" pitchFamily="34" charset="0"/>
              </a:rPr>
              <a:t>contrucción</a:t>
            </a:r>
            <a:r>
              <a:rPr lang="es-ES" sz="850" b="1" dirty="0" smtClean="0">
                <a:latin typeface="Arial" panose="020B0604020202020204" pitchFamily="34" charset="0"/>
                <a:cs typeface="Arial" panose="020B0604020202020204" pitchFamily="34" charset="0"/>
              </a:rPr>
              <a:t> de los muros de Jerusalén.</a:t>
            </a:r>
            <a:endParaRPr lang="en-US" sz="850" b="1" dirty="0">
              <a:latin typeface="Arial" panose="020B0604020202020204" pitchFamily="34" charset="0"/>
              <a:cs typeface="Arial" panose="020B0604020202020204" pitchFamily="34" charset="0"/>
            </a:endParaRPr>
          </a:p>
        </p:txBody>
      </p:sp>
      <p:sp>
        <p:nvSpPr>
          <p:cNvPr id="48" name="TextBox 47"/>
          <p:cNvSpPr txBox="1"/>
          <p:nvPr/>
        </p:nvSpPr>
        <p:spPr>
          <a:xfrm>
            <a:off x="6063767" y="4161141"/>
            <a:ext cx="1114908" cy="615553"/>
          </a:xfrm>
          <a:prstGeom prst="rect">
            <a:avLst/>
          </a:prstGeom>
          <a:solidFill>
            <a:schemeClr val="bg1">
              <a:lumMod val="85000"/>
            </a:schemeClr>
          </a:solidFill>
        </p:spPr>
        <p:txBody>
          <a:bodyPr wrap="square" rtlCol="0">
            <a:spAutoFit/>
          </a:bodyPr>
          <a:lstStyle/>
          <a:p>
            <a:r>
              <a:rPr lang="es-ES" sz="850" b="1" dirty="0" smtClean="0">
                <a:latin typeface="Arial Black" panose="020B0A04020102020204" pitchFamily="34" charset="0"/>
                <a:cs typeface="Arial" panose="020B0604020202020204" pitchFamily="34" charset="0"/>
              </a:rPr>
              <a:t>430 </a:t>
            </a:r>
            <a:r>
              <a:rPr lang="es-ES" sz="850" b="1" dirty="0" err="1" smtClean="0">
                <a:latin typeface="Arial Black" panose="020B0A04020102020204" pitchFamily="34" charset="0"/>
                <a:cs typeface="Arial" panose="020B0604020202020204" pitchFamily="34" charset="0"/>
              </a:rPr>
              <a:t>aC</a:t>
            </a:r>
            <a:endParaRPr lang="es-ES" sz="850" b="1" dirty="0" smtClean="0">
              <a:latin typeface="Arial Black" panose="020B0A04020102020204" pitchFamily="34" charset="0"/>
              <a:cs typeface="Arial" panose="020B0604020202020204" pitchFamily="34" charset="0"/>
            </a:endParaRPr>
          </a:p>
          <a:p>
            <a:r>
              <a:rPr lang="es-ES" sz="850" b="1" dirty="0" smtClean="0">
                <a:latin typeface="Arial" panose="020B0604020202020204" pitchFamily="34" charset="0"/>
                <a:cs typeface="Arial" panose="020B0604020202020204" pitchFamily="34" charset="0"/>
              </a:rPr>
              <a:t>El último libro del Antiguo Test. se escribe.</a:t>
            </a:r>
            <a:endParaRPr lang="en-US" sz="850" b="1" dirty="0">
              <a:latin typeface="Arial" panose="020B0604020202020204" pitchFamily="34" charset="0"/>
              <a:cs typeface="Arial" panose="020B0604020202020204" pitchFamily="34" charset="0"/>
            </a:endParaRPr>
          </a:p>
        </p:txBody>
      </p:sp>
      <p:sp>
        <p:nvSpPr>
          <p:cNvPr id="49" name="TextBox 48"/>
          <p:cNvSpPr txBox="1"/>
          <p:nvPr/>
        </p:nvSpPr>
        <p:spPr>
          <a:xfrm>
            <a:off x="2564080" y="4723608"/>
            <a:ext cx="4614595" cy="369332"/>
          </a:xfrm>
          <a:prstGeom prst="rect">
            <a:avLst/>
          </a:prstGeom>
          <a:solidFill>
            <a:srgbClr val="FFFFCC"/>
          </a:solidFill>
          <a:ln>
            <a:solidFill>
              <a:schemeClr val="accent1"/>
            </a:solidFill>
          </a:ln>
        </p:spPr>
        <p:txBody>
          <a:bodyPr wrap="square" rtlCol="0">
            <a:spAutoFit/>
          </a:bodyPr>
          <a:lstStyle/>
          <a:p>
            <a:pPr algn="ctr"/>
            <a:r>
              <a:rPr lang="en-US" dirty="0" err="1" smtClean="0">
                <a:latin typeface="Aegyptus" panose="020405020508060A0203" pitchFamily="18" charset="0"/>
                <a:ea typeface="Aegyptus" panose="020405020508060A0203" pitchFamily="18" charset="0"/>
              </a:rPr>
              <a:t>Periodo</a:t>
            </a:r>
            <a:r>
              <a:rPr lang="en-US" dirty="0" smtClean="0">
                <a:latin typeface="Aegyptus" panose="020405020508060A0203" pitchFamily="18" charset="0"/>
                <a:ea typeface="Aegyptus" panose="020405020508060A0203" pitchFamily="18" charset="0"/>
              </a:rPr>
              <a:t> </a:t>
            </a:r>
            <a:r>
              <a:rPr lang="en-US" dirty="0" err="1" smtClean="0">
                <a:latin typeface="Aegyptus" panose="020405020508060A0203" pitchFamily="18" charset="0"/>
                <a:ea typeface="Aegyptus" panose="020405020508060A0203" pitchFamily="18" charset="0"/>
              </a:rPr>
              <a:t>persa</a:t>
            </a:r>
            <a:r>
              <a:rPr lang="en-US" dirty="0" smtClean="0">
                <a:latin typeface="Aegyptus" panose="020405020508060A0203" pitchFamily="18" charset="0"/>
                <a:ea typeface="Aegyptus" panose="020405020508060A0203" pitchFamily="18" charset="0"/>
              </a:rPr>
              <a:t> 539-331 </a:t>
            </a:r>
            <a:r>
              <a:rPr lang="en-US" dirty="0" err="1" smtClean="0">
                <a:latin typeface="Aegyptus" panose="020405020508060A0203" pitchFamily="18" charset="0"/>
                <a:ea typeface="Aegyptus" panose="020405020508060A0203" pitchFamily="18" charset="0"/>
              </a:rPr>
              <a:t>aC</a:t>
            </a:r>
            <a:endParaRPr lang="en-US" dirty="0">
              <a:latin typeface="Aegyptus" panose="020405020508060A0203" pitchFamily="18" charset="0"/>
              <a:ea typeface="Aegyptus" panose="020405020508060A0203" pitchFamily="18" charset="0"/>
            </a:endParaRPr>
          </a:p>
        </p:txBody>
      </p:sp>
    </p:spTree>
    <p:extLst>
      <p:ext uri="{BB962C8B-B14F-4D97-AF65-F5344CB8AC3E}">
        <p14:creationId xmlns:p14="http://schemas.microsoft.com/office/powerpoint/2010/main" val="254396374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endParaRPr lang="en-US"/>
          </a:p>
        </p:txBody>
      </p:sp>
      <p:sp>
        <p:nvSpPr>
          <p:cNvPr id="3" name="Content Placeholder 2"/>
          <p:cNvSpPr>
            <a:spLocks noGrp="1"/>
          </p:cNvSpPr>
          <p:nvPr>
            <p:ph idx="1"/>
          </p:nvPr>
        </p:nvSpPr>
        <p:spPr/>
        <p:txBody>
          <a:bodyPr/>
          <a:lstStyle/>
          <a:p>
            <a:pPr algn="l" rtl="0"/>
            <a:endParaRPr lang="en-US"/>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34" y="236538"/>
            <a:ext cx="9182334" cy="633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705600" y="685800"/>
            <a:ext cx="2286000" cy="1492716"/>
          </a:xfrm>
          <a:prstGeom prst="rect">
            <a:avLst/>
          </a:prstGeom>
          <a:solidFill>
            <a:schemeClr val="bg1"/>
          </a:solidFill>
        </p:spPr>
        <p:txBody>
          <a:bodyPr wrap="square" rtlCol="0">
            <a:spAutoFit/>
          </a:bodyPr>
          <a:lstStyle/>
          <a:p>
            <a:r>
              <a:rPr lang="es-ES" sz="1300" b="1" i="1" dirty="0" smtClean="0"/>
              <a:t>Verde: </a:t>
            </a:r>
            <a:r>
              <a:rPr lang="es-ES" sz="1300" b="1" dirty="0" smtClean="0"/>
              <a:t>Reino elamita, c. 1400-700aC</a:t>
            </a:r>
          </a:p>
          <a:p>
            <a:r>
              <a:rPr lang="es-ES" sz="1300" b="1" i="1" dirty="0" smtClean="0"/>
              <a:t>Anaranjado: </a:t>
            </a:r>
            <a:r>
              <a:rPr lang="es-ES" sz="1300" b="1" dirty="0" smtClean="0"/>
              <a:t>Reino persa-elamita bajo Ciro II (559-530 </a:t>
            </a:r>
            <a:r>
              <a:rPr lang="es-ES" sz="1300" b="1" dirty="0" err="1" smtClean="0"/>
              <a:t>aC</a:t>
            </a:r>
            <a:r>
              <a:rPr lang="es-ES" sz="1300" b="1" dirty="0" smtClean="0"/>
              <a:t>)</a:t>
            </a:r>
          </a:p>
          <a:p>
            <a:r>
              <a:rPr lang="es-ES" sz="1300" b="1" i="1" dirty="0" smtClean="0"/>
              <a:t>Rojo: </a:t>
            </a:r>
            <a:r>
              <a:rPr lang="es-ES" sz="1300" b="1" dirty="0" smtClean="0"/>
              <a:t>Imperio </a:t>
            </a:r>
            <a:r>
              <a:rPr lang="es-ES" sz="1300" b="1" dirty="0" err="1" smtClean="0"/>
              <a:t>arqueménida</a:t>
            </a:r>
            <a:r>
              <a:rPr lang="es-ES" sz="1300" b="1" dirty="0" smtClean="0"/>
              <a:t> bajo Darío I (522-486 </a:t>
            </a:r>
            <a:r>
              <a:rPr lang="es-ES" sz="1300" b="1" dirty="0" err="1" smtClean="0"/>
              <a:t>aC</a:t>
            </a:r>
            <a:r>
              <a:rPr lang="es-ES" sz="1300" b="1" dirty="0" smtClean="0"/>
              <a:t>)</a:t>
            </a:r>
            <a:endParaRPr lang="en-US" sz="1300" b="1" i="1" dirty="0"/>
          </a:p>
        </p:txBody>
      </p:sp>
    </p:spTree>
    <p:extLst>
      <p:ext uri="{BB962C8B-B14F-4D97-AF65-F5344CB8AC3E}">
        <p14:creationId xmlns:p14="http://schemas.microsoft.com/office/powerpoint/2010/main" val="149254752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yrus Cylinder, wk 02280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107950"/>
            <a:ext cx="9144000" cy="6642100"/>
          </a:xfrm>
          <a:prstGeom prst="rect">
            <a:avLst/>
          </a:prstGeom>
          <a:noFill/>
          <a:ln>
            <a:noFill/>
          </a:ln>
        </p:spPr>
      </p:pic>
      <p:sp>
        <p:nvSpPr>
          <p:cNvPr id="3" name="TextBox 2"/>
          <p:cNvSpPr txBox="1"/>
          <p:nvPr/>
        </p:nvSpPr>
        <p:spPr>
          <a:xfrm>
            <a:off x="85725" y="4648200"/>
            <a:ext cx="8972550" cy="1754326"/>
          </a:xfrm>
          <a:prstGeom prst="rect">
            <a:avLst/>
          </a:prstGeom>
          <a:solidFill>
            <a:schemeClr val="bg1"/>
          </a:solidFill>
        </p:spPr>
        <p:txBody>
          <a:bodyPr wrap="square" rtlCol="0">
            <a:spAutoFit/>
          </a:bodyPr>
          <a:lstStyle/>
          <a:p>
            <a:r>
              <a:rPr lang="es-ES" dirty="0"/>
              <a:t> Y en el primer año de Ciro, rey de Persia, para que se cumpliera la palabra del SEÑOR por boca de Jeremías, el SEÑOR movió el espíritu de Ciro, rey de Persia, y este envió a proclamar de palabra y también por escrito, por todo su reino</a:t>
            </a:r>
            <a:r>
              <a:rPr lang="es-ES" dirty="0" smtClean="0"/>
              <a:t>: </a:t>
            </a:r>
            <a:r>
              <a:rPr lang="es-ES" dirty="0"/>
              <a:t>«Así dice Ciro, rey de Persia: “El SEÑOR, el Dios de los cielos, me ha dado todos los reinos de la tierra, y me ha designado para que yo le edifique una casa en Jerusalén, que está en Judá. Quien de entre ustedes sea de Su pueblo, suba allá, y el SEÑOR su Dios sea con él</a:t>
            </a:r>
            <a:r>
              <a:rPr lang="es-ES" dirty="0" smtClean="0"/>
              <a:t>”».</a:t>
            </a:r>
            <a:r>
              <a:rPr lang="en-US" dirty="0" smtClean="0"/>
              <a:t> </a:t>
            </a:r>
            <a:r>
              <a:rPr lang="en-US" dirty="0"/>
              <a:t>(2 Crónicas 36:22-23 N</a:t>
            </a:r>
            <a:r>
              <a:rPr lang="en-US" dirty="0" smtClean="0"/>
              <a:t>BLA; </a:t>
            </a:r>
            <a:r>
              <a:rPr lang="en-US" dirty="0"/>
              <a:t>cf. Esdras 1:1-4).</a:t>
            </a:r>
          </a:p>
        </p:txBody>
      </p:sp>
    </p:spTree>
    <p:extLst>
      <p:ext uri="{BB962C8B-B14F-4D97-AF65-F5344CB8AC3E}">
        <p14:creationId xmlns:p14="http://schemas.microsoft.com/office/powerpoint/2010/main" val="130844888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215281"/>
            <a:ext cx="8448675" cy="6304391"/>
          </a:xfrm>
          <a:prstGeom prst="rect">
            <a:avLst/>
          </a:prstGeom>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19200"/>
            <a:ext cx="1811571"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0" y="3581400"/>
            <a:ext cx="1811571" cy="646331"/>
          </a:xfrm>
          <a:prstGeom prst="rect">
            <a:avLst/>
          </a:prstGeom>
          <a:solidFill>
            <a:schemeClr val="bg1"/>
          </a:solidFill>
        </p:spPr>
        <p:txBody>
          <a:bodyPr wrap="square">
            <a:spAutoFit/>
          </a:bodyPr>
          <a:lstStyle/>
          <a:p>
            <a:pPr algn="l" rtl="0"/>
            <a:r>
              <a:rPr lang="en-US" dirty="0" err="1"/>
              <a:t>Ciro</a:t>
            </a:r>
            <a:r>
              <a:rPr lang="en-US" dirty="0"/>
              <a:t> </a:t>
            </a:r>
            <a:r>
              <a:rPr lang="en-US" dirty="0" smtClean="0"/>
              <a:t>el Grande</a:t>
            </a:r>
          </a:p>
          <a:p>
            <a:pPr algn="l" rtl="0"/>
            <a:r>
              <a:rPr lang="en-US" dirty="0" smtClean="0"/>
              <a:t>Reina 559-539 aC</a:t>
            </a:r>
            <a:endParaRPr lang="en-US" dirty="0"/>
          </a:p>
        </p:txBody>
      </p:sp>
    </p:spTree>
    <p:extLst>
      <p:ext uri="{BB962C8B-B14F-4D97-AF65-F5344CB8AC3E}">
        <p14:creationId xmlns:p14="http://schemas.microsoft.com/office/powerpoint/2010/main" val="295741402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0600" y="274638"/>
            <a:ext cx="3886200" cy="1143000"/>
          </a:xfrm>
        </p:spPr>
        <p:txBody>
          <a:bodyPr>
            <a:normAutofit fontScale="90000"/>
          </a:bodyPr>
          <a:lstStyle/>
          <a:p>
            <a:pPr rtl="0"/>
            <a:r>
              <a:rPr lang="en-US" dirty="0" err="1"/>
              <a:t>T</a:t>
            </a:r>
            <a:r>
              <a:rPr lang="en-US" dirty="0" err="1" smtClean="0"/>
              <a:t>umba</a:t>
            </a:r>
            <a:r>
              <a:rPr lang="en-US" dirty="0" smtClean="0"/>
              <a:t> de</a:t>
            </a:r>
            <a:br>
              <a:rPr lang="en-US" dirty="0" smtClean="0"/>
            </a:br>
            <a:r>
              <a:rPr lang="en-US" dirty="0" smtClean="0"/>
              <a:t>Ciro</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5" y="304800"/>
            <a:ext cx="5175547" cy="3886200"/>
          </a:xfrm>
          <a:prstGeom prst="rect">
            <a:avLst/>
          </a:prstGeom>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5250" y="3095625"/>
            <a:ext cx="5238750" cy="3743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541770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endParaRPr lang="en-US"/>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10038588" cy="5514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392248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215281"/>
            <a:ext cx="8448675" cy="6304391"/>
          </a:xfrm>
          <a:prstGeom prst="rect">
            <a:avLst/>
          </a:prstGeom>
        </p:spPr>
      </p:pic>
      <p:sp>
        <p:nvSpPr>
          <p:cNvPr id="3" name="Oval 2"/>
          <p:cNvSpPr/>
          <p:nvPr/>
        </p:nvSpPr>
        <p:spPr>
          <a:xfrm>
            <a:off x="2057400" y="3124200"/>
            <a:ext cx="1828800" cy="2057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799" y="762000"/>
            <a:ext cx="4902621" cy="2776537"/>
          </a:xfrm>
          <a:prstGeom prst="rect">
            <a:avLst/>
          </a:prstGeom>
          <a:solidFill>
            <a:schemeClr val="bg1"/>
          </a:solidFill>
          <a:ln>
            <a:noFill/>
          </a:ln>
          <a:effec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2514600"/>
            <a:ext cx="1706563"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 y="309563"/>
            <a:ext cx="1736725" cy="207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22"/>
          <p:cNvSpPr txBox="1"/>
          <p:nvPr/>
        </p:nvSpPr>
        <p:spPr>
          <a:xfrm>
            <a:off x="4014786" y="2175826"/>
            <a:ext cx="1090613" cy="570071"/>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Bef>
                <a:spcPts val="0"/>
              </a:spcBef>
              <a:spcAft>
                <a:spcPts val="1000"/>
              </a:spcAft>
            </a:pPr>
            <a:r>
              <a:rPr lang="es-ES" sz="1050" i="1" dirty="0">
                <a:effectLst/>
                <a:ea typeface="SimSun" panose="02010600030101010101" pitchFamily="2" charset="-122"/>
                <a:cs typeface="Times New Roman" panose="02020603050405020304" pitchFamily="18" charset="0"/>
              </a:rPr>
              <a:t>Griegos en Libia y Cirene se someten</a:t>
            </a:r>
            <a:endParaRPr lang="en-US" sz="1600" dirty="0">
              <a:effectLst/>
              <a:ea typeface="SimSun" panose="02010600030101010101" pitchFamily="2" charset="-122"/>
              <a:cs typeface="Times New Roman" panose="02020603050405020304" pitchFamily="18" charset="0"/>
            </a:endParaRPr>
          </a:p>
        </p:txBody>
      </p:sp>
      <p:sp>
        <p:nvSpPr>
          <p:cNvPr id="9" name="Text Box 17"/>
          <p:cNvSpPr txBox="1"/>
          <p:nvPr/>
        </p:nvSpPr>
        <p:spPr>
          <a:xfrm>
            <a:off x="4559299" y="2745898"/>
            <a:ext cx="1098550" cy="487361"/>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Bef>
                <a:spcPts val="0"/>
              </a:spcBef>
              <a:spcAft>
                <a:spcPts val="1000"/>
              </a:spcAft>
            </a:pPr>
            <a:r>
              <a:rPr lang="es-ES" sz="1050" i="1" dirty="0">
                <a:effectLst/>
                <a:ea typeface="SimSun" panose="02010600030101010101" pitchFamily="2" charset="-122"/>
                <a:cs typeface="Times New Roman" panose="02020603050405020304" pitchFamily="18" charset="0"/>
              </a:rPr>
              <a:t>Invade a Etiopía</a:t>
            </a:r>
            <a:br>
              <a:rPr lang="es-ES" sz="1050" i="1" dirty="0">
                <a:effectLst/>
                <a:ea typeface="SimSun" panose="02010600030101010101" pitchFamily="2" charset="-122"/>
                <a:cs typeface="Times New Roman" panose="02020603050405020304" pitchFamily="18" charset="0"/>
              </a:rPr>
            </a:br>
            <a:r>
              <a:rPr lang="es-ES" sz="1050" i="1" dirty="0">
                <a:effectLst/>
                <a:ea typeface="SimSun" panose="02010600030101010101" pitchFamily="2" charset="-122"/>
                <a:cs typeface="Times New Roman" panose="02020603050405020304" pitchFamily="18" charset="0"/>
              </a:rPr>
              <a:t>Se le acaban los alimentos</a:t>
            </a:r>
            <a:endParaRPr lang="en-US" sz="1600" dirty="0">
              <a:effectLst/>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37023847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2057400" cy="1143000"/>
          </a:xfrm>
        </p:spPr>
        <p:txBody>
          <a:bodyPr>
            <a:normAutofit fontScale="90000"/>
          </a:bodyPr>
          <a:lstStyle/>
          <a:p>
            <a:pPr rtl="0"/>
            <a:r>
              <a:rPr lang="en-US" dirty="0" smtClean="0"/>
              <a:t>480/479 aC</a:t>
            </a:r>
            <a:endParaRPr lang="en-US" dirty="0"/>
          </a:p>
        </p:txBody>
      </p:sp>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1" y="381000"/>
            <a:ext cx="6096000" cy="6152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28600" y="6096000"/>
            <a:ext cx="2628900" cy="369332"/>
          </a:xfrm>
          <a:prstGeom prst="rect">
            <a:avLst/>
          </a:prstGeom>
          <a:solidFill>
            <a:schemeClr val="bg1"/>
          </a:solidFill>
        </p:spPr>
        <p:txBody>
          <a:bodyPr wrap="square">
            <a:spAutoFit/>
          </a:bodyPr>
          <a:lstStyle/>
          <a:p>
            <a:pPr algn="ctr" rtl="0"/>
            <a:r>
              <a:rPr lang="en-US" dirty="0" err="1" smtClean="0"/>
              <a:t>Jerjes</a:t>
            </a:r>
            <a:r>
              <a:rPr lang="en-US" dirty="0" smtClean="0"/>
              <a:t> I</a:t>
            </a:r>
            <a:endParaRPr lang="en-US" dirty="0"/>
          </a:p>
        </p:txBody>
      </p:sp>
      <p:sp>
        <p:nvSpPr>
          <p:cNvPr id="5" name="Right Arrow 4"/>
          <p:cNvSpPr/>
          <p:nvPr/>
        </p:nvSpPr>
        <p:spPr>
          <a:xfrm rot="13200475">
            <a:off x="5537535" y="3925331"/>
            <a:ext cx="6096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304800"/>
            <a:ext cx="1515292"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304800" y="1371600"/>
            <a:ext cx="2552700" cy="4663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 Box 100009992"/>
          <p:cNvSpPr txBox="1"/>
          <p:nvPr/>
        </p:nvSpPr>
        <p:spPr>
          <a:xfrm>
            <a:off x="3390901" y="4296556"/>
            <a:ext cx="1904998" cy="2168775"/>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Bef>
                <a:spcPts val="0"/>
              </a:spcBef>
              <a:spcAft>
                <a:spcPts val="1000"/>
              </a:spcAft>
            </a:pPr>
            <a:r>
              <a:rPr lang="es-ES" sz="800" dirty="0">
                <a:effectLst/>
                <a:latin typeface="Arial" panose="020B0604020202020204" pitchFamily="34" charset="0"/>
                <a:ea typeface="SimSun" panose="02010600030101010101" pitchFamily="2" charset="-122"/>
                <a:cs typeface="Times New Roman" panose="02020603050405020304" pitchFamily="18" charset="0"/>
              </a:rPr>
              <a:t>Estados griegos aliados contra Persia</a:t>
            </a:r>
            <a:br>
              <a:rPr lang="es-ES" sz="800" dirty="0">
                <a:effectLst/>
                <a:latin typeface="Arial" panose="020B0604020202020204" pitchFamily="34" charset="0"/>
                <a:ea typeface="SimSun" panose="02010600030101010101" pitchFamily="2" charset="-122"/>
                <a:cs typeface="Times New Roman" panose="02020603050405020304" pitchFamily="18" charset="0"/>
              </a:rPr>
            </a:br>
            <a:r>
              <a:rPr lang="es-ES" sz="800" dirty="0">
                <a:effectLst/>
                <a:latin typeface="Arial" panose="020B0604020202020204" pitchFamily="34" charset="0"/>
                <a:ea typeface="SimSun" panose="02010600030101010101" pitchFamily="2" charset="-122"/>
                <a:cs typeface="Times New Roman" panose="02020603050405020304" pitchFamily="18" charset="0"/>
              </a:rPr>
              <a:t>Imperio persa</a:t>
            </a:r>
            <a:br>
              <a:rPr lang="es-ES" sz="800" dirty="0">
                <a:effectLst/>
                <a:latin typeface="Arial" panose="020B0604020202020204" pitchFamily="34" charset="0"/>
                <a:ea typeface="SimSun" panose="02010600030101010101" pitchFamily="2" charset="-122"/>
                <a:cs typeface="Times New Roman" panose="02020603050405020304" pitchFamily="18" charset="0"/>
              </a:rPr>
            </a:br>
            <a:r>
              <a:rPr lang="es-ES" sz="800" dirty="0">
                <a:effectLst/>
                <a:latin typeface="Arial" panose="020B0604020202020204" pitchFamily="34" charset="0"/>
                <a:ea typeface="SimSun" panose="02010600030101010101" pitchFamily="2" charset="-122"/>
                <a:cs typeface="Times New Roman" panose="02020603050405020304" pitchFamily="18" charset="0"/>
              </a:rPr>
              <a:t>Estados que se rinden ante Persia o permanecen neutrales</a:t>
            </a:r>
            <a:br>
              <a:rPr lang="es-ES" sz="800" dirty="0">
                <a:effectLst/>
                <a:latin typeface="Arial" panose="020B0604020202020204" pitchFamily="34" charset="0"/>
                <a:ea typeface="SimSun" panose="02010600030101010101" pitchFamily="2" charset="-122"/>
                <a:cs typeface="Times New Roman" panose="02020603050405020304" pitchFamily="18" charset="0"/>
              </a:rPr>
            </a:br>
            <a:r>
              <a:rPr lang="es-ES" sz="800" dirty="0">
                <a:effectLst/>
                <a:latin typeface="Arial" panose="020B0604020202020204" pitchFamily="34" charset="0"/>
                <a:ea typeface="SimSun" panose="02010600030101010101" pitchFamily="2" charset="-122"/>
                <a:cs typeface="Times New Roman" panose="02020603050405020304" pitchFamily="18" charset="0"/>
              </a:rPr>
              <a:t>Áreas de revuelta jonia, 499-494 </a:t>
            </a:r>
            <a:r>
              <a:rPr lang="es-ES" sz="800" dirty="0" err="1">
                <a:effectLst/>
                <a:latin typeface="Arial" panose="020B0604020202020204" pitchFamily="34" charset="0"/>
                <a:ea typeface="SimSun" panose="02010600030101010101" pitchFamily="2" charset="-122"/>
                <a:cs typeface="Times New Roman" panose="02020603050405020304" pitchFamily="18" charset="0"/>
              </a:rPr>
              <a:t>aC</a:t>
            </a:r>
            <a:r>
              <a:rPr lang="es-ES" sz="800" dirty="0">
                <a:effectLst/>
                <a:latin typeface="Arial" panose="020B0604020202020204" pitchFamily="34" charset="0"/>
                <a:ea typeface="SimSun" panose="02010600030101010101" pitchFamily="2" charset="-122"/>
                <a:cs typeface="Times New Roman" panose="02020603050405020304" pitchFamily="18" charset="0"/>
              </a:rPr>
              <a:t/>
            </a:r>
            <a:br>
              <a:rPr lang="es-ES" sz="800" dirty="0">
                <a:effectLst/>
                <a:latin typeface="Arial" panose="020B0604020202020204" pitchFamily="34" charset="0"/>
                <a:ea typeface="SimSun" panose="02010600030101010101" pitchFamily="2" charset="-122"/>
                <a:cs typeface="Times New Roman" panose="02020603050405020304" pitchFamily="18" charset="0"/>
              </a:rPr>
            </a:br>
            <a:r>
              <a:rPr lang="es-ES" sz="800" dirty="0">
                <a:effectLst/>
                <a:latin typeface="Arial" panose="020B0604020202020204" pitchFamily="34" charset="0"/>
                <a:ea typeface="SimSun" panose="02010600030101010101" pitchFamily="2" charset="-122"/>
                <a:cs typeface="Times New Roman" panose="02020603050405020304" pitchFamily="18" charset="0"/>
              </a:rPr>
              <a:t/>
            </a:r>
            <a:br>
              <a:rPr lang="es-ES" sz="800" dirty="0">
                <a:effectLst/>
                <a:latin typeface="Arial" panose="020B0604020202020204" pitchFamily="34" charset="0"/>
                <a:ea typeface="SimSun" panose="02010600030101010101" pitchFamily="2" charset="-122"/>
                <a:cs typeface="Times New Roman" panose="02020603050405020304" pitchFamily="18" charset="0"/>
              </a:rPr>
            </a:br>
            <a:r>
              <a:rPr lang="es-ES" sz="800" dirty="0">
                <a:effectLst/>
                <a:latin typeface="Arial" panose="020B0604020202020204" pitchFamily="34" charset="0"/>
                <a:ea typeface="SimSun" panose="02010600030101010101" pitchFamily="2" charset="-122"/>
                <a:cs typeface="Times New Roman" panose="02020603050405020304" pitchFamily="18" charset="0"/>
              </a:rPr>
              <a:t>Ruta del ejército rebelde de las ciudades estados griegas jonias en 498aC</a:t>
            </a:r>
            <a:br>
              <a:rPr lang="es-ES" sz="800" dirty="0">
                <a:effectLst/>
                <a:latin typeface="Arial" panose="020B0604020202020204" pitchFamily="34" charset="0"/>
                <a:ea typeface="SimSun" panose="02010600030101010101" pitchFamily="2" charset="-122"/>
                <a:cs typeface="Times New Roman" panose="02020603050405020304" pitchFamily="18" charset="0"/>
              </a:rPr>
            </a:br>
            <a:r>
              <a:rPr lang="es-ES" sz="800" dirty="0">
                <a:effectLst/>
                <a:latin typeface="Arial" panose="020B0604020202020204" pitchFamily="34" charset="0"/>
                <a:ea typeface="SimSun" panose="02010600030101010101" pitchFamily="2" charset="-122"/>
                <a:cs typeface="Times New Roman" panose="02020603050405020304" pitchFamily="18" charset="0"/>
              </a:rPr>
              <a:t>Ruta de la expedición enviada por Darío en 490aC</a:t>
            </a:r>
            <a:br>
              <a:rPr lang="es-ES" sz="800" dirty="0">
                <a:effectLst/>
                <a:latin typeface="Arial" panose="020B0604020202020204" pitchFamily="34" charset="0"/>
                <a:ea typeface="SimSun" panose="02010600030101010101" pitchFamily="2" charset="-122"/>
                <a:cs typeface="Times New Roman" panose="02020603050405020304" pitchFamily="18" charset="0"/>
              </a:rPr>
            </a:br>
            <a:r>
              <a:rPr lang="es-ES" sz="800" dirty="0">
                <a:effectLst/>
                <a:latin typeface="Arial" panose="020B0604020202020204" pitchFamily="34" charset="0"/>
                <a:ea typeface="SimSun" panose="02010600030101010101" pitchFamily="2" charset="-122"/>
                <a:cs typeface="Times New Roman" panose="02020603050405020304" pitchFamily="18" charset="0"/>
              </a:rPr>
              <a:t>Ruta del ejército de </a:t>
            </a:r>
            <a:r>
              <a:rPr lang="es-ES" sz="800" dirty="0" err="1">
                <a:effectLst/>
                <a:latin typeface="Arial" panose="020B0604020202020204" pitchFamily="34" charset="0"/>
                <a:ea typeface="SimSun" panose="02010600030101010101" pitchFamily="2" charset="-122"/>
                <a:cs typeface="Times New Roman" panose="02020603050405020304" pitchFamily="18" charset="0"/>
              </a:rPr>
              <a:t>Jerjes</a:t>
            </a:r>
            <a:r>
              <a:rPr lang="es-ES" sz="800" dirty="0">
                <a:effectLst/>
                <a:latin typeface="Arial" panose="020B0604020202020204" pitchFamily="34" charset="0"/>
                <a:ea typeface="SimSun" panose="02010600030101010101" pitchFamily="2" charset="-122"/>
                <a:cs typeface="Times New Roman" panose="02020603050405020304" pitchFamily="18" charset="0"/>
              </a:rPr>
              <a:t> en 480aC</a:t>
            </a:r>
            <a:br>
              <a:rPr lang="es-ES" sz="800" dirty="0">
                <a:effectLst/>
                <a:latin typeface="Arial" panose="020B0604020202020204" pitchFamily="34" charset="0"/>
                <a:ea typeface="SimSun" panose="02010600030101010101" pitchFamily="2" charset="-122"/>
                <a:cs typeface="Times New Roman" panose="02020603050405020304" pitchFamily="18" charset="0"/>
              </a:rPr>
            </a:br>
            <a:r>
              <a:rPr lang="es-ES" sz="800" dirty="0">
                <a:effectLst/>
                <a:latin typeface="Arial" panose="020B0604020202020204" pitchFamily="34" charset="0"/>
                <a:ea typeface="SimSun" panose="02010600030101010101" pitchFamily="2" charset="-122"/>
                <a:cs typeface="Times New Roman" panose="02020603050405020304" pitchFamily="18" charset="0"/>
              </a:rPr>
              <a:t>Ruta de la armada de </a:t>
            </a:r>
            <a:r>
              <a:rPr lang="es-ES" sz="800" dirty="0" err="1">
                <a:effectLst/>
                <a:latin typeface="Arial" panose="020B0604020202020204" pitchFamily="34" charset="0"/>
                <a:ea typeface="SimSun" panose="02010600030101010101" pitchFamily="2" charset="-122"/>
                <a:cs typeface="Times New Roman" panose="02020603050405020304" pitchFamily="18" charset="0"/>
              </a:rPr>
              <a:t>Jerjes</a:t>
            </a:r>
            <a:r>
              <a:rPr lang="es-ES" sz="800" dirty="0">
                <a:effectLst/>
                <a:latin typeface="Arial" panose="020B0604020202020204" pitchFamily="34" charset="0"/>
                <a:ea typeface="SimSun" panose="02010600030101010101" pitchFamily="2" charset="-122"/>
                <a:cs typeface="Times New Roman" panose="02020603050405020304" pitchFamily="18" charset="0"/>
              </a:rPr>
              <a:t> en 480aC</a:t>
            </a:r>
            <a:br>
              <a:rPr lang="es-ES" sz="800" dirty="0">
                <a:effectLst/>
                <a:latin typeface="Arial" panose="020B0604020202020204" pitchFamily="34" charset="0"/>
                <a:ea typeface="SimSun" panose="02010600030101010101" pitchFamily="2" charset="-122"/>
                <a:cs typeface="Times New Roman" panose="02020603050405020304" pitchFamily="18" charset="0"/>
              </a:rPr>
            </a:br>
            <a:r>
              <a:rPr lang="es-ES" sz="800" dirty="0">
                <a:effectLst/>
                <a:latin typeface="Arial" panose="020B0604020202020204" pitchFamily="34" charset="0"/>
                <a:ea typeface="SimSun" panose="02010600030101010101" pitchFamily="2" charset="-122"/>
                <a:cs typeface="Times New Roman" panose="02020603050405020304" pitchFamily="18" charset="0"/>
              </a:rPr>
              <a:t>Batalla</a:t>
            </a:r>
            <a:endParaRPr lang="en-US" sz="1400" dirty="0">
              <a:effectLst/>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64478276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1" y="381000"/>
            <a:ext cx="6096000" cy="6152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ight Arrow 4"/>
          <p:cNvSpPr/>
          <p:nvPr/>
        </p:nvSpPr>
        <p:spPr>
          <a:xfrm rot="13200475">
            <a:off x="5537535" y="3925331"/>
            <a:ext cx="6096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8" name="Text Box 100009992"/>
          <p:cNvSpPr txBox="1"/>
          <p:nvPr/>
        </p:nvSpPr>
        <p:spPr>
          <a:xfrm>
            <a:off x="3390901" y="4296556"/>
            <a:ext cx="1904998" cy="2168775"/>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Bef>
                <a:spcPts val="0"/>
              </a:spcBef>
              <a:spcAft>
                <a:spcPts val="1000"/>
              </a:spcAft>
            </a:pPr>
            <a:r>
              <a:rPr lang="es-ES" sz="800" dirty="0">
                <a:effectLst/>
                <a:latin typeface="Arial" panose="020B0604020202020204" pitchFamily="34" charset="0"/>
                <a:ea typeface="SimSun" panose="02010600030101010101" pitchFamily="2" charset="-122"/>
                <a:cs typeface="Times New Roman" panose="02020603050405020304" pitchFamily="18" charset="0"/>
              </a:rPr>
              <a:t>Estados griegos aliados contra Persia</a:t>
            </a:r>
            <a:br>
              <a:rPr lang="es-ES" sz="800" dirty="0">
                <a:effectLst/>
                <a:latin typeface="Arial" panose="020B0604020202020204" pitchFamily="34" charset="0"/>
                <a:ea typeface="SimSun" panose="02010600030101010101" pitchFamily="2" charset="-122"/>
                <a:cs typeface="Times New Roman" panose="02020603050405020304" pitchFamily="18" charset="0"/>
              </a:rPr>
            </a:br>
            <a:r>
              <a:rPr lang="es-ES" sz="800" dirty="0">
                <a:effectLst/>
                <a:latin typeface="Arial" panose="020B0604020202020204" pitchFamily="34" charset="0"/>
                <a:ea typeface="SimSun" panose="02010600030101010101" pitchFamily="2" charset="-122"/>
                <a:cs typeface="Times New Roman" panose="02020603050405020304" pitchFamily="18" charset="0"/>
              </a:rPr>
              <a:t>Imperio persa</a:t>
            </a:r>
            <a:br>
              <a:rPr lang="es-ES" sz="800" dirty="0">
                <a:effectLst/>
                <a:latin typeface="Arial" panose="020B0604020202020204" pitchFamily="34" charset="0"/>
                <a:ea typeface="SimSun" panose="02010600030101010101" pitchFamily="2" charset="-122"/>
                <a:cs typeface="Times New Roman" panose="02020603050405020304" pitchFamily="18" charset="0"/>
              </a:rPr>
            </a:br>
            <a:r>
              <a:rPr lang="es-ES" sz="800" dirty="0">
                <a:effectLst/>
                <a:latin typeface="Arial" panose="020B0604020202020204" pitchFamily="34" charset="0"/>
                <a:ea typeface="SimSun" panose="02010600030101010101" pitchFamily="2" charset="-122"/>
                <a:cs typeface="Times New Roman" panose="02020603050405020304" pitchFamily="18" charset="0"/>
              </a:rPr>
              <a:t>Estados que se rinden ante Persia o permanecen neutrales</a:t>
            </a:r>
            <a:br>
              <a:rPr lang="es-ES" sz="800" dirty="0">
                <a:effectLst/>
                <a:latin typeface="Arial" panose="020B0604020202020204" pitchFamily="34" charset="0"/>
                <a:ea typeface="SimSun" panose="02010600030101010101" pitchFamily="2" charset="-122"/>
                <a:cs typeface="Times New Roman" panose="02020603050405020304" pitchFamily="18" charset="0"/>
              </a:rPr>
            </a:br>
            <a:r>
              <a:rPr lang="es-ES" sz="800" dirty="0">
                <a:effectLst/>
                <a:latin typeface="Arial" panose="020B0604020202020204" pitchFamily="34" charset="0"/>
                <a:ea typeface="SimSun" panose="02010600030101010101" pitchFamily="2" charset="-122"/>
                <a:cs typeface="Times New Roman" panose="02020603050405020304" pitchFamily="18" charset="0"/>
              </a:rPr>
              <a:t>Áreas de revuelta jonia, 499-494 </a:t>
            </a:r>
            <a:r>
              <a:rPr lang="es-ES" sz="800" dirty="0" err="1">
                <a:effectLst/>
                <a:latin typeface="Arial" panose="020B0604020202020204" pitchFamily="34" charset="0"/>
                <a:ea typeface="SimSun" panose="02010600030101010101" pitchFamily="2" charset="-122"/>
                <a:cs typeface="Times New Roman" panose="02020603050405020304" pitchFamily="18" charset="0"/>
              </a:rPr>
              <a:t>aC</a:t>
            </a:r>
            <a:r>
              <a:rPr lang="es-ES" sz="800" dirty="0">
                <a:effectLst/>
                <a:latin typeface="Arial" panose="020B0604020202020204" pitchFamily="34" charset="0"/>
                <a:ea typeface="SimSun" panose="02010600030101010101" pitchFamily="2" charset="-122"/>
                <a:cs typeface="Times New Roman" panose="02020603050405020304" pitchFamily="18" charset="0"/>
              </a:rPr>
              <a:t/>
            </a:r>
            <a:br>
              <a:rPr lang="es-ES" sz="800" dirty="0">
                <a:effectLst/>
                <a:latin typeface="Arial" panose="020B0604020202020204" pitchFamily="34" charset="0"/>
                <a:ea typeface="SimSun" panose="02010600030101010101" pitchFamily="2" charset="-122"/>
                <a:cs typeface="Times New Roman" panose="02020603050405020304" pitchFamily="18" charset="0"/>
              </a:rPr>
            </a:br>
            <a:r>
              <a:rPr lang="es-ES" sz="800" dirty="0">
                <a:effectLst/>
                <a:latin typeface="Arial" panose="020B0604020202020204" pitchFamily="34" charset="0"/>
                <a:ea typeface="SimSun" panose="02010600030101010101" pitchFamily="2" charset="-122"/>
                <a:cs typeface="Times New Roman" panose="02020603050405020304" pitchFamily="18" charset="0"/>
              </a:rPr>
              <a:t/>
            </a:r>
            <a:br>
              <a:rPr lang="es-ES" sz="800" dirty="0">
                <a:effectLst/>
                <a:latin typeface="Arial" panose="020B0604020202020204" pitchFamily="34" charset="0"/>
                <a:ea typeface="SimSun" panose="02010600030101010101" pitchFamily="2" charset="-122"/>
                <a:cs typeface="Times New Roman" panose="02020603050405020304" pitchFamily="18" charset="0"/>
              </a:rPr>
            </a:br>
            <a:r>
              <a:rPr lang="es-ES" sz="800" dirty="0">
                <a:effectLst/>
                <a:latin typeface="Arial" panose="020B0604020202020204" pitchFamily="34" charset="0"/>
                <a:ea typeface="SimSun" panose="02010600030101010101" pitchFamily="2" charset="-122"/>
                <a:cs typeface="Times New Roman" panose="02020603050405020304" pitchFamily="18" charset="0"/>
              </a:rPr>
              <a:t>Ruta del ejército rebelde de las ciudades estados griegas jonias en 498aC</a:t>
            </a:r>
            <a:br>
              <a:rPr lang="es-ES" sz="800" dirty="0">
                <a:effectLst/>
                <a:latin typeface="Arial" panose="020B0604020202020204" pitchFamily="34" charset="0"/>
                <a:ea typeface="SimSun" panose="02010600030101010101" pitchFamily="2" charset="-122"/>
                <a:cs typeface="Times New Roman" panose="02020603050405020304" pitchFamily="18" charset="0"/>
              </a:rPr>
            </a:br>
            <a:r>
              <a:rPr lang="es-ES" sz="800" dirty="0">
                <a:effectLst/>
                <a:latin typeface="Arial" panose="020B0604020202020204" pitchFamily="34" charset="0"/>
                <a:ea typeface="SimSun" panose="02010600030101010101" pitchFamily="2" charset="-122"/>
                <a:cs typeface="Times New Roman" panose="02020603050405020304" pitchFamily="18" charset="0"/>
              </a:rPr>
              <a:t>Ruta de la expedición enviada por Darío en 490aC</a:t>
            </a:r>
            <a:br>
              <a:rPr lang="es-ES" sz="800" dirty="0">
                <a:effectLst/>
                <a:latin typeface="Arial" panose="020B0604020202020204" pitchFamily="34" charset="0"/>
                <a:ea typeface="SimSun" panose="02010600030101010101" pitchFamily="2" charset="-122"/>
                <a:cs typeface="Times New Roman" panose="02020603050405020304" pitchFamily="18" charset="0"/>
              </a:rPr>
            </a:br>
            <a:r>
              <a:rPr lang="es-ES" sz="800" dirty="0">
                <a:effectLst/>
                <a:latin typeface="Arial" panose="020B0604020202020204" pitchFamily="34" charset="0"/>
                <a:ea typeface="SimSun" panose="02010600030101010101" pitchFamily="2" charset="-122"/>
                <a:cs typeface="Times New Roman" panose="02020603050405020304" pitchFamily="18" charset="0"/>
              </a:rPr>
              <a:t>Ruta del ejército de </a:t>
            </a:r>
            <a:r>
              <a:rPr lang="es-ES" sz="800" dirty="0" err="1">
                <a:effectLst/>
                <a:latin typeface="Arial" panose="020B0604020202020204" pitchFamily="34" charset="0"/>
                <a:ea typeface="SimSun" panose="02010600030101010101" pitchFamily="2" charset="-122"/>
                <a:cs typeface="Times New Roman" panose="02020603050405020304" pitchFamily="18" charset="0"/>
              </a:rPr>
              <a:t>Jerjes</a:t>
            </a:r>
            <a:r>
              <a:rPr lang="es-ES" sz="800" dirty="0">
                <a:effectLst/>
                <a:latin typeface="Arial" panose="020B0604020202020204" pitchFamily="34" charset="0"/>
                <a:ea typeface="SimSun" panose="02010600030101010101" pitchFamily="2" charset="-122"/>
                <a:cs typeface="Times New Roman" panose="02020603050405020304" pitchFamily="18" charset="0"/>
              </a:rPr>
              <a:t> en 480aC</a:t>
            </a:r>
            <a:br>
              <a:rPr lang="es-ES" sz="800" dirty="0">
                <a:effectLst/>
                <a:latin typeface="Arial" panose="020B0604020202020204" pitchFamily="34" charset="0"/>
                <a:ea typeface="SimSun" panose="02010600030101010101" pitchFamily="2" charset="-122"/>
                <a:cs typeface="Times New Roman" panose="02020603050405020304" pitchFamily="18" charset="0"/>
              </a:rPr>
            </a:br>
            <a:r>
              <a:rPr lang="es-ES" sz="800" dirty="0">
                <a:effectLst/>
                <a:latin typeface="Arial" panose="020B0604020202020204" pitchFamily="34" charset="0"/>
                <a:ea typeface="SimSun" panose="02010600030101010101" pitchFamily="2" charset="-122"/>
                <a:cs typeface="Times New Roman" panose="02020603050405020304" pitchFamily="18" charset="0"/>
              </a:rPr>
              <a:t>Ruta de la armada de </a:t>
            </a:r>
            <a:r>
              <a:rPr lang="es-ES" sz="800" dirty="0" err="1">
                <a:effectLst/>
                <a:latin typeface="Arial" panose="020B0604020202020204" pitchFamily="34" charset="0"/>
                <a:ea typeface="SimSun" panose="02010600030101010101" pitchFamily="2" charset="-122"/>
                <a:cs typeface="Times New Roman" panose="02020603050405020304" pitchFamily="18" charset="0"/>
              </a:rPr>
              <a:t>Jerjes</a:t>
            </a:r>
            <a:r>
              <a:rPr lang="es-ES" sz="800" dirty="0">
                <a:effectLst/>
                <a:latin typeface="Arial" panose="020B0604020202020204" pitchFamily="34" charset="0"/>
                <a:ea typeface="SimSun" panose="02010600030101010101" pitchFamily="2" charset="-122"/>
                <a:cs typeface="Times New Roman" panose="02020603050405020304" pitchFamily="18" charset="0"/>
              </a:rPr>
              <a:t> en 480aC</a:t>
            </a:r>
            <a:br>
              <a:rPr lang="es-ES" sz="800" dirty="0">
                <a:effectLst/>
                <a:latin typeface="Arial" panose="020B0604020202020204" pitchFamily="34" charset="0"/>
                <a:ea typeface="SimSun" panose="02010600030101010101" pitchFamily="2" charset="-122"/>
                <a:cs typeface="Times New Roman" panose="02020603050405020304" pitchFamily="18" charset="0"/>
              </a:rPr>
            </a:br>
            <a:r>
              <a:rPr lang="es-ES" sz="800" dirty="0">
                <a:effectLst/>
                <a:latin typeface="Arial" panose="020B0604020202020204" pitchFamily="34" charset="0"/>
                <a:ea typeface="SimSun" panose="02010600030101010101" pitchFamily="2" charset="-122"/>
                <a:cs typeface="Times New Roman" panose="02020603050405020304" pitchFamily="18" charset="0"/>
              </a:rPr>
              <a:t>Batalla</a:t>
            </a:r>
            <a:endParaRPr lang="en-US" sz="1400" dirty="0">
              <a:effectLst/>
              <a:ea typeface="SimSun" panose="02010600030101010101" pitchFamily="2" charset="-122"/>
              <a:cs typeface="Times New Roman" panose="02020603050405020304" pitchFamily="18" charset="0"/>
            </a:endParaRP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23999"/>
            <a:ext cx="2667000" cy="3983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115582957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n-US" dirty="0" smtClean="0"/>
              <a:t>Reyes persas – </a:t>
            </a:r>
            <a:r>
              <a:rPr lang="en-US" dirty="0" err="1" smtClean="0"/>
              <a:t>Siempre</a:t>
            </a:r>
            <a:r>
              <a:rPr lang="en-US" dirty="0" smtClean="0"/>
              <a:t> </a:t>
            </a:r>
            <a:r>
              <a:rPr lang="en-US" dirty="0" err="1" smtClean="0"/>
              <a:t>corriendo</a:t>
            </a:r>
            <a:endParaRPr lang="en-US" dirty="0"/>
          </a:p>
        </p:txBody>
      </p:sp>
      <p:sp>
        <p:nvSpPr>
          <p:cNvPr id="5" name="Rectangle 4"/>
          <p:cNvSpPr/>
          <p:nvPr/>
        </p:nvSpPr>
        <p:spPr>
          <a:xfrm>
            <a:off x="2917177" y="1935718"/>
            <a:ext cx="3074688" cy="369332"/>
          </a:xfrm>
          <a:prstGeom prst="rect">
            <a:avLst/>
          </a:prstGeom>
        </p:spPr>
        <p:txBody>
          <a:bodyPr wrap="none">
            <a:spAutoFit/>
          </a:bodyPr>
          <a:lstStyle/>
          <a:p>
            <a:pPr algn="l" rtl="0"/>
            <a:r>
              <a:rPr lang="en-US" dirty="0"/>
              <a:t>Moneda de oro dárico, 490 </a:t>
            </a:r>
            <a:r>
              <a:rPr lang="en-US" dirty="0" err="1" smtClean="0"/>
              <a:t>aC</a:t>
            </a:r>
            <a:endParaRPr lang="en-US" dirty="0"/>
          </a:p>
        </p:txBody>
      </p:sp>
      <p:sp>
        <p:nvSpPr>
          <p:cNvPr id="7" name="Rectangle 6"/>
          <p:cNvSpPr/>
          <p:nvPr/>
        </p:nvSpPr>
        <p:spPr>
          <a:xfrm>
            <a:off x="5973180" y="5638800"/>
            <a:ext cx="3170819" cy="923330"/>
          </a:xfrm>
          <a:prstGeom prst="rect">
            <a:avLst/>
          </a:prstGeom>
        </p:spPr>
        <p:txBody>
          <a:bodyPr wrap="square">
            <a:spAutoFit/>
          </a:bodyPr>
          <a:lstStyle/>
          <a:p>
            <a:pPr algn="l" rtl="0"/>
            <a:r>
              <a:rPr lang="en-US" dirty="0" err="1" smtClean="0"/>
              <a:t>Dárico</a:t>
            </a:r>
            <a:r>
              <a:rPr lang="en-US" dirty="0" smtClean="0"/>
              <a:t> </a:t>
            </a:r>
            <a:r>
              <a:rPr lang="en-US" dirty="0"/>
              <a:t>doble que muestra a un rey persa </a:t>
            </a:r>
            <a:r>
              <a:rPr lang="en-US" dirty="0" err="1"/>
              <a:t>corriendo</a:t>
            </a:r>
            <a:r>
              <a:rPr lang="en-US" dirty="0"/>
              <a:t> </a:t>
            </a:r>
            <a:r>
              <a:rPr lang="en-US" dirty="0" smtClean="0"/>
              <a:t>con un </a:t>
            </a:r>
            <a:r>
              <a:rPr lang="en-US" dirty="0" err="1" smtClean="0"/>
              <a:t>arco</a:t>
            </a:r>
            <a:r>
              <a:rPr lang="en-US" dirty="0" smtClean="0"/>
              <a:t> </a:t>
            </a:r>
            <a:r>
              <a:rPr lang="en-US" dirty="0" err="1" smtClean="0"/>
              <a:t>en</a:t>
            </a:r>
            <a:r>
              <a:rPr lang="en-US" dirty="0" smtClean="0"/>
              <a:t> la </a:t>
            </a:r>
            <a:r>
              <a:rPr lang="en-US" dirty="0" err="1" smtClean="0"/>
              <a:t>mano</a:t>
            </a:r>
            <a:r>
              <a:rPr lang="en-US" dirty="0" smtClean="0"/>
              <a:t>, </a:t>
            </a:r>
            <a:r>
              <a:rPr lang="en-US" dirty="0"/>
              <a:t>330-300 </a:t>
            </a:r>
            <a:r>
              <a:rPr lang="en-US" dirty="0" err="1" smtClean="0"/>
              <a:t>aC</a:t>
            </a:r>
            <a:endParaRPr lang="en-US" dirty="0"/>
          </a:p>
        </p:txBody>
      </p:sp>
      <p:sp>
        <p:nvSpPr>
          <p:cNvPr id="8" name="TextBox 7"/>
          <p:cNvSpPr txBox="1"/>
          <p:nvPr/>
        </p:nvSpPr>
        <p:spPr>
          <a:xfrm>
            <a:off x="12050" y="5486400"/>
            <a:ext cx="3352800" cy="923330"/>
          </a:xfrm>
          <a:prstGeom prst="rect">
            <a:avLst/>
          </a:prstGeom>
          <a:noFill/>
        </p:spPr>
        <p:txBody>
          <a:bodyPr wrap="square" rtlCol="0">
            <a:spAutoFit/>
          </a:bodyPr>
          <a:lstStyle/>
          <a:p>
            <a:pPr algn="l" rtl="0"/>
            <a:r>
              <a:rPr lang="en-US" dirty="0"/>
              <a:t>Siclo de plata del rey Darío I,</a:t>
            </a:r>
            <a:endParaRPr lang="en-US" dirty="0" smtClean="0"/>
          </a:p>
          <a:p>
            <a:pPr algn="l" rtl="0"/>
            <a:r>
              <a:rPr lang="en-US" dirty="0" smtClean="0"/>
              <a:t>500-490 </a:t>
            </a:r>
            <a:r>
              <a:rPr lang="en-US" dirty="0" err="1" smtClean="0"/>
              <a:t>aC</a:t>
            </a:r>
            <a:r>
              <a:rPr lang="en-US" dirty="0" smtClean="0"/>
              <a:t> </a:t>
            </a:r>
            <a:r>
              <a:rPr lang="en-US" dirty="0"/>
              <a:t>que muestra al rey de Persia disparando su arco</a:t>
            </a:r>
          </a:p>
        </p:txBody>
      </p:sp>
      <p:pic>
        <p:nvPicPr>
          <p:cNvPr id="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50" y="2303713"/>
            <a:ext cx="3035950" cy="3182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8602" y="2305050"/>
            <a:ext cx="3084579" cy="318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1756" y="2305050"/>
            <a:ext cx="3124200" cy="3280411"/>
          </a:xfrm>
          <a:prstGeom prst="rect">
            <a:avLst/>
          </a:prstGeom>
        </p:spPr>
      </p:pic>
    </p:spTree>
    <p:extLst>
      <p:ext uri="{BB962C8B-B14F-4D97-AF65-F5344CB8AC3E}">
        <p14:creationId xmlns:p14="http://schemas.microsoft.com/office/powerpoint/2010/main" val="407568888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47799"/>
            <a:ext cx="4408487" cy="358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9598" y="1447799"/>
            <a:ext cx="4774402" cy="3581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26978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n-US" dirty="0" smtClean="0"/>
              <a:t>La ola de profetas de Dios</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45107" y="1371600"/>
            <a:ext cx="11290545" cy="373380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0400" y="2292098"/>
            <a:ext cx="762000" cy="884952"/>
          </a:xfrm>
          <a:prstGeom prst="rect">
            <a:avLst/>
          </a:prstGeom>
        </p:spPr>
      </p:pic>
      <p:sp>
        <p:nvSpPr>
          <p:cNvPr id="6" name="Rectangle 5"/>
          <p:cNvSpPr/>
          <p:nvPr/>
        </p:nvSpPr>
        <p:spPr>
          <a:xfrm>
            <a:off x="914400" y="3581400"/>
            <a:ext cx="457200" cy="1524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14400" y="3238500"/>
            <a:ext cx="457200" cy="1524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057400" y="3555999"/>
            <a:ext cx="457200" cy="1524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590800" y="3238500"/>
            <a:ext cx="457200" cy="1524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590800" y="2879264"/>
            <a:ext cx="457200" cy="1524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800100" y="3526795"/>
            <a:ext cx="685800" cy="261610"/>
          </a:xfrm>
          <a:prstGeom prst="rect">
            <a:avLst/>
          </a:prstGeom>
          <a:noFill/>
        </p:spPr>
        <p:txBody>
          <a:bodyPr wrap="square" rtlCol="0">
            <a:spAutoFit/>
          </a:bodyPr>
          <a:lstStyle/>
          <a:p>
            <a:pPr algn="ctr"/>
            <a:r>
              <a:rPr lang="es-ES" sz="1100" dirty="0" smtClean="0">
                <a:solidFill>
                  <a:schemeClr val="bg1"/>
                </a:solidFill>
                <a:effectLst>
                  <a:outerShdw blurRad="38100" dist="38100" dir="2700000" algn="tl">
                    <a:srgbClr val="000000">
                      <a:alpha val="43137"/>
                    </a:srgbClr>
                  </a:outerShdw>
                </a:effectLst>
                <a:latin typeface="Arial Narrow" panose="020B0606020202030204" pitchFamily="34" charset="0"/>
              </a:rPr>
              <a:t>Moisés</a:t>
            </a:r>
            <a:endParaRPr lang="en-US" sz="11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12" name="TextBox 11"/>
          <p:cNvSpPr txBox="1"/>
          <p:nvPr/>
        </p:nvSpPr>
        <p:spPr>
          <a:xfrm>
            <a:off x="800100" y="3177050"/>
            <a:ext cx="685800" cy="261610"/>
          </a:xfrm>
          <a:prstGeom prst="rect">
            <a:avLst/>
          </a:prstGeom>
          <a:noFill/>
        </p:spPr>
        <p:txBody>
          <a:bodyPr wrap="square" rtlCol="0">
            <a:spAutoFit/>
          </a:bodyPr>
          <a:lstStyle/>
          <a:p>
            <a:pPr algn="ctr"/>
            <a:r>
              <a:rPr lang="es-ES" sz="1100" dirty="0" smtClean="0">
                <a:solidFill>
                  <a:schemeClr val="bg1"/>
                </a:solidFill>
                <a:effectLst>
                  <a:outerShdw blurRad="38100" dist="38100" dir="2700000" algn="tl">
                    <a:srgbClr val="000000">
                      <a:alpha val="43137"/>
                    </a:srgbClr>
                  </a:outerShdw>
                </a:effectLst>
                <a:latin typeface="Arial Narrow" panose="020B0606020202030204" pitchFamily="34" charset="0"/>
              </a:rPr>
              <a:t>Aarón</a:t>
            </a:r>
            <a:endParaRPr lang="en-US" sz="11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13" name="TextBox 12"/>
          <p:cNvSpPr txBox="1"/>
          <p:nvPr/>
        </p:nvSpPr>
        <p:spPr>
          <a:xfrm>
            <a:off x="2473960" y="2824659"/>
            <a:ext cx="685800" cy="261610"/>
          </a:xfrm>
          <a:prstGeom prst="rect">
            <a:avLst/>
          </a:prstGeom>
          <a:noFill/>
        </p:spPr>
        <p:txBody>
          <a:bodyPr wrap="square" rtlCol="0">
            <a:spAutoFit/>
          </a:bodyPr>
          <a:lstStyle/>
          <a:p>
            <a:pPr algn="ctr"/>
            <a:r>
              <a:rPr lang="es-ES" sz="1100" dirty="0" smtClean="0">
                <a:solidFill>
                  <a:schemeClr val="bg1"/>
                </a:solidFill>
                <a:effectLst>
                  <a:outerShdw blurRad="38100" dist="38100" dir="2700000" algn="tl">
                    <a:srgbClr val="000000">
                      <a:alpha val="43137"/>
                    </a:srgbClr>
                  </a:outerShdw>
                </a:effectLst>
                <a:latin typeface="Arial Narrow" panose="020B0606020202030204" pitchFamily="34" charset="0"/>
              </a:rPr>
              <a:t>Natán</a:t>
            </a:r>
            <a:endParaRPr lang="en-US" sz="11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14" name="TextBox 13"/>
          <p:cNvSpPr txBox="1"/>
          <p:nvPr/>
        </p:nvSpPr>
        <p:spPr>
          <a:xfrm>
            <a:off x="2471420" y="3203029"/>
            <a:ext cx="685800" cy="261610"/>
          </a:xfrm>
          <a:prstGeom prst="rect">
            <a:avLst/>
          </a:prstGeom>
          <a:noFill/>
        </p:spPr>
        <p:txBody>
          <a:bodyPr wrap="square" rtlCol="0">
            <a:spAutoFit/>
          </a:bodyPr>
          <a:lstStyle/>
          <a:p>
            <a:pPr algn="ctr"/>
            <a:r>
              <a:rPr lang="es-ES" sz="1100" dirty="0" smtClean="0">
                <a:solidFill>
                  <a:schemeClr val="bg1"/>
                </a:solidFill>
                <a:effectLst>
                  <a:outerShdw blurRad="38100" dist="38100" dir="2700000" algn="tl">
                    <a:srgbClr val="000000">
                      <a:alpha val="43137"/>
                    </a:srgbClr>
                  </a:outerShdw>
                </a:effectLst>
                <a:latin typeface="Arial Narrow" panose="020B0606020202030204" pitchFamily="34" charset="0"/>
              </a:rPr>
              <a:t>Saúl</a:t>
            </a:r>
            <a:endParaRPr lang="en-US" sz="11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15" name="TextBox 14"/>
          <p:cNvSpPr txBox="1"/>
          <p:nvPr/>
        </p:nvSpPr>
        <p:spPr>
          <a:xfrm>
            <a:off x="1943100" y="3501394"/>
            <a:ext cx="685800" cy="261610"/>
          </a:xfrm>
          <a:prstGeom prst="rect">
            <a:avLst/>
          </a:prstGeom>
          <a:noFill/>
        </p:spPr>
        <p:txBody>
          <a:bodyPr wrap="square" rtlCol="0">
            <a:spAutoFit/>
          </a:bodyPr>
          <a:lstStyle/>
          <a:p>
            <a:pPr algn="ctr"/>
            <a:r>
              <a:rPr lang="es-ES" sz="1100" dirty="0" smtClean="0">
                <a:solidFill>
                  <a:schemeClr val="bg1"/>
                </a:solidFill>
                <a:effectLst>
                  <a:outerShdw blurRad="38100" dist="38100" dir="2700000" algn="tl">
                    <a:srgbClr val="000000">
                      <a:alpha val="43137"/>
                    </a:srgbClr>
                  </a:outerShdw>
                </a:effectLst>
                <a:latin typeface="Arial Narrow" panose="020B0606020202030204" pitchFamily="34" charset="0"/>
              </a:rPr>
              <a:t>Débora</a:t>
            </a:r>
            <a:endParaRPr lang="en-US" sz="11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17" name="Rectangle 16"/>
          <p:cNvSpPr/>
          <p:nvPr/>
        </p:nvSpPr>
        <p:spPr>
          <a:xfrm>
            <a:off x="4114800" y="4572000"/>
            <a:ext cx="457200" cy="1524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3973907" y="3581400"/>
            <a:ext cx="457200" cy="1524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878840" y="3933900"/>
            <a:ext cx="949960" cy="18089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779780" y="3918592"/>
            <a:ext cx="1049020" cy="261610"/>
          </a:xfrm>
          <a:prstGeom prst="rect">
            <a:avLst/>
          </a:prstGeom>
          <a:noFill/>
        </p:spPr>
        <p:txBody>
          <a:bodyPr wrap="square" rtlCol="0">
            <a:spAutoFit/>
          </a:bodyPr>
          <a:lstStyle/>
          <a:p>
            <a:pPr algn="ctr"/>
            <a:r>
              <a:rPr lang="es-ES" sz="1100" dirty="0" smtClean="0">
                <a:solidFill>
                  <a:schemeClr val="bg1"/>
                </a:solidFill>
                <a:effectLst>
                  <a:outerShdw blurRad="38100" dist="38100" dir="2700000" algn="tl">
                    <a:srgbClr val="000000">
                      <a:alpha val="43137"/>
                    </a:srgbClr>
                  </a:outerShdw>
                </a:effectLst>
                <a:latin typeface="Arial Narrow" panose="020B0606020202030204" pitchFamily="34" charset="0"/>
              </a:rPr>
              <a:t>Éxodo de Egipto</a:t>
            </a:r>
            <a:endParaRPr lang="en-US" sz="11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21" name="Rectangle 20"/>
          <p:cNvSpPr/>
          <p:nvPr/>
        </p:nvSpPr>
        <p:spPr>
          <a:xfrm>
            <a:off x="3973907" y="3215670"/>
            <a:ext cx="457200" cy="1524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3973907" y="2221144"/>
            <a:ext cx="457200" cy="1524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3973907" y="2542858"/>
            <a:ext cx="457200" cy="1524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3973907" y="2879264"/>
            <a:ext cx="457200" cy="1524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3859607" y="2166539"/>
            <a:ext cx="685800" cy="261610"/>
          </a:xfrm>
          <a:prstGeom prst="rect">
            <a:avLst/>
          </a:prstGeom>
          <a:noFill/>
        </p:spPr>
        <p:txBody>
          <a:bodyPr wrap="square" rtlCol="0">
            <a:spAutoFit/>
          </a:bodyPr>
          <a:lstStyle/>
          <a:p>
            <a:pPr algn="ctr"/>
            <a:r>
              <a:rPr lang="es-ES" sz="1100" dirty="0" smtClean="0">
                <a:solidFill>
                  <a:schemeClr val="bg1"/>
                </a:solidFill>
                <a:effectLst>
                  <a:outerShdw blurRad="38100" dist="38100" dir="2700000" algn="tl">
                    <a:srgbClr val="000000">
                      <a:alpha val="43137"/>
                    </a:srgbClr>
                  </a:outerShdw>
                </a:effectLst>
                <a:latin typeface="Arial Narrow" panose="020B0606020202030204" pitchFamily="34" charset="0"/>
              </a:rPr>
              <a:t>Ido</a:t>
            </a:r>
            <a:endParaRPr lang="en-US" sz="11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26" name="TextBox 25"/>
          <p:cNvSpPr txBox="1"/>
          <p:nvPr/>
        </p:nvSpPr>
        <p:spPr>
          <a:xfrm>
            <a:off x="3859607" y="2494653"/>
            <a:ext cx="685800" cy="261610"/>
          </a:xfrm>
          <a:prstGeom prst="rect">
            <a:avLst/>
          </a:prstGeom>
          <a:noFill/>
        </p:spPr>
        <p:txBody>
          <a:bodyPr wrap="square" rtlCol="0">
            <a:spAutoFit/>
          </a:bodyPr>
          <a:lstStyle/>
          <a:p>
            <a:pPr algn="ctr"/>
            <a:r>
              <a:rPr lang="es-ES" sz="1100" dirty="0" smtClean="0">
                <a:solidFill>
                  <a:schemeClr val="bg1"/>
                </a:solidFill>
                <a:effectLst>
                  <a:outerShdw blurRad="38100" dist="38100" dir="2700000" algn="tl">
                    <a:srgbClr val="000000">
                      <a:alpha val="43137"/>
                    </a:srgbClr>
                  </a:outerShdw>
                </a:effectLst>
                <a:latin typeface="Arial Narrow" panose="020B0606020202030204" pitchFamily="34" charset="0"/>
              </a:rPr>
              <a:t>Azarías</a:t>
            </a:r>
            <a:endParaRPr lang="en-US" sz="11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27" name="TextBox 26"/>
          <p:cNvSpPr txBox="1"/>
          <p:nvPr/>
        </p:nvSpPr>
        <p:spPr>
          <a:xfrm>
            <a:off x="3859607" y="2822767"/>
            <a:ext cx="685800" cy="261610"/>
          </a:xfrm>
          <a:prstGeom prst="rect">
            <a:avLst/>
          </a:prstGeom>
          <a:noFill/>
        </p:spPr>
        <p:txBody>
          <a:bodyPr wrap="square" rtlCol="0">
            <a:spAutoFit/>
          </a:bodyPr>
          <a:lstStyle/>
          <a:p>
            <a:pPr algn="ctr"/>
            <a:r>
              <a:rPr lang="es-ES" sz="1100" dirty="0" err="1" smtClean="0">
                <a:solidFill>
                  <a:schemeClr val="bg1"/>
                </a:solidFill>
                <a:effectLst>
                  <a:outerShdw blurRad="38100" dist="38100" dir="2700000" algn="tl">
                    <a:srgbClr val="000000">
                      <a:alpha val="43137"/>
                    </a:srgbClr>
                  </a:outerShdw>
                </a:effectLst>
                <a:latin typeface="Arial Narrow" panose="020B0606020202030204" pitchFamily="34" charset="0"/>
              </a:rPr>
              <a:t>Semaías</a:t>
            </a:r>
            <a:endParaRPr lang="en-US" sz="11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28" name="TextBox 27"/>
          <p:cNvSpPr txBox="1"/>
          <p:nvPr/>
        </p:nvSpPr>
        <p:spPr>
          <a:xfrm>
            <a:off x="3859010" y="3150881"/>
            <a:ext cx="685800" cy="261610"/>
          </a:xfrm>
          <a:prstGeom prst="rect">
            <a:avLst/>
          </a:prstGeom>
          <a:noFill/>
        </p:spPr>
        <p:txBody>
          <a:bodyPr wrap="square" rtlCol="0">
            <a:spAutoFit/>
          </a:bodyPr>
          <a:lstStyle/>
          <a:p>
            <a:pPr algn="ctr"/>
            <a:r>
              <a:rPr lang="es-ES" sz="1100" dirty="0" err="1" smtClean="0">
                <a:solidFill>
                  <a:schemeClr val="bg1"/>
                </a:solidFill>
                <a:effectLst>
                  <a:outerShdw blurRad="38100" dist="38100" dir="2700000" algn="tl">
                    <a:srgbClr val="000000">
                      <a:alpha val="43137"/>
                    </a:srgbClr>
                  </a:outerShdw>
                </a:effectLst>
                <a:latin typeface="Arial Narrow" panose="020B0606020202030204" pitchFamily="34" charset="0"/>
              </a:rPr>
              <a:t>Jehú</a:t>
            </a:r>
            <a:endParaRPr lang="en-US" sz="11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29" name="TextBox 28"/>
          <p:cNvSpPr txBox="1"/>
          <p:nvPr/>
        </p:nvSpPr>
        <p:spPr>
          <a:xfrm>
            <a:off x="3859010" y="3513088"/>
            <a:ext cx="685800" cy="261610"/>
          </a:xfrm>
          <a:prstGeom prst="rect">
            <a:avLst/>
          </a:prstGeom>
          <a:noFill/>
        </p:spPr>
        <p:txBody>
          <a:bodyPr wrap="square" rtlCol="0">
            <a:spAutoFit/>
          </a:bodyPr>
          <a:lstStyle/>
          <a:p>
            <a:pPr algn="ctr"/>
            <a:r>
              <a:rPr lang="es-ES" sz="1100" dirty="0" err="1" smtClean="0">
                <a:solidFill>
                  <a:schemeClr val="bg1"/>
                </a:solidFill>
                <a:effectLst>
                  <a:outerShdw blurRad="38100" dist="38100" dir="2700000" algn="tl">
                    <a:srgbClr val="000000">
                      <a:alpha val="43137"/>
                    </a:srgbClr>
                  </a:outerShdw>
                </a:effectLst>
                <a:latin typeface="Arial Narrow" panose="020B0606020202030204" pitchFamily="34" charset="0"/>
              </a:rPr>
              <a:t>Ahías</a:t>
            </a:r>
            <a:endParaRPr lang="en-US" sz="11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30" name="Rectangle 29"/>
          <p:cNvSpPr/>
          <p:nvPr/>
        </p:nvSpPr>
        <p:spPr>
          <a:xfrm>
            <a:off x="4202506" y="3909185"/>
            <a:ext cx="750493" cy="129415"/>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5181600" y="3909184"/>
            <a:ext cx="457200" cy="358015"/>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4976563" y="2540726"/>
            <a:ext cx="457200" cy="1524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4000500" y="4509453"/>
            <a:ext cx="685800" cy="261610"/>
          </a:xfrm>
          <a:prstGeom prst="rect">
            <a:avLst/>
          </a:prstGeom>
          <a:noFill/>
        </p:spPr>
        <p:txBody>
          <a:bodyPr wrap="square" rtlCol="0">
            <a:spAutoFit/>
          </a:bodyPr>
          <a:lstStyle/>
          <a:p>
            <a:pPr algn="ctr"/>
            <a:r>
              <a:rPr lang="es-ES" sz="1100" dirty="0" smtClean="0">
                <a:solidFill>
                  <a:schemeClr val="bg1"/>
                </a:solidFill>
                <a:effectLst>
                  <a:outerShdw blurRad="38100" dist="38100" dir="2700000" algn="tl">
                    <a:srgbClr val="000000">
                      <a:alpha val="43137"/>
                    </a:srgbClr>
                  </a:outerShdw>
                </a:effectLst>
                <a:latin typeface="Arial Narrow" panose="020B0606020202030204" pitchFamily="34" charset="0"/>
              </a:rPr>
              <a:t>Moisés</a:t>
            </a:r>
            <a:endParaRPr lang="en-US" sz="11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34" name="TextBox 33"/>
          <p:cNvSpPr txBox="1"/>
          <p:nvPr/>
        </p:nvSpPr>
        <p:spPr>
          <a:xfrm>
            <a:off x="4991819" y="3834275"/>
            <a:ext cx="685800" cy="507831"/>
          </a:xfrm>
          <a:prstGeom prst="rect">
            <a:avLst/>
          </a:prstGeom>
          <a:noFill/>
        </p:spPr>
        <p:txBody>
          <a:bodyPr wrap="square" rtlCol="0">
            <a:spAutoFit/>
          </a:bodyPr>
          <a:lstStyle/>
          <a:p>
            <a:pPr algn="ctr"/>
            <a:r>
              <a:rPr lang="es-ES" sz="900" dirty="0" smtClean="0">
                <a:solidFill>
                  <a:schemeClr val="bg1"/>
                </a:solidFill>
                <a:effectLst>
                  <a:outerShdw blurRad="38100" dist="38100" dir="2700000" algn="tl">
                    <a:srgbClr val="000000">
                      <a:alpha val="43137"/>
                    </a:srgbClr>
                  </a:outerShdw>
                </a:effectLst>
                <a:latin typeface="Arial Narrow" panose="020B0606020202030204" pitchFamily="34" charset="0"/>
              </a:rPr>
              <a:t>Asiria conquista a Israel</a:t>
            </a:r>
            <a:endParaRPr lang="en-US" sz="9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35" name="TextBox 34"/>
          <p:cNvSpPr txBox="1"/>
          <p:nvPr/>
        </p:nvSpPr>
        <p:spPr>
          <a:xfrm>
            <a:off x="4067886" y="3835408"/>
            <a:ext cx="1037513" cy="369332"/>
          </a:xfrm>
          <a:prstGeom prst="rect">
            <a:avLst/>
          </a:prstGeom>
          <a:noFill/>
        </p:spPr>
        <p:txBody>
          <a:bodyPr wrap="square" rtlCol="0">
            <a:spAutoFit/>
          </a:bodyPr>
          <a:lstStyle/>
          <a:p>
            <a:pPr algn="ctr"/>
            <a:r>
              <a:rPr lang="es-ES" sz="900" dirty="0" smtClean="0">
                <a:solidFill>
                  <a:schemeClr val="bg1"/>
                </a:solidFill>
                <a:effectLst>
                  <a:outerShdw blurRad="38100" dist="38100" dir="2700000" algn="tl">
                    <a:srgbClr val="000000">
                      <a:alpha val="43137"/>
                    </a:srgbClr>
                  </a:outerShdw>
                </a:effectLst>
                <a:latin typeface="Arial Narrow" panose="020B0606020202030204" pitchFamily="34" charset="0"/>
              </a:rPr>
              <a:t>Se divide la nación judía</a:t>
            </a:r>
            <a:endParaRPr lang="en-US" sz="9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36" name="Rectangle 35"/>
          <p:cNvSpPr/>
          <p:nvPr/>
        </p:nvSpPr>
        <p:spPr>
          <a:xfrm>
            <a:off x="4485639" y="2168300"/>
            <a:ext cx="457200" cy="1524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4495799" y="2879778"/>
            <a:ext cx="457200" cy="1524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4485639" y="3215670"/>
            <a:ext cx="457200" cy="1524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4472014" y="3581400"/>
            <a:ext cx="457200" cy="1524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4974949" y="2895070"/>
            <a:ext cx="457200" cy="1524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4991819" y="3222759"/>
            <a:ext cx="457200" cy="1524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4964774" y="3566306"/>
            <a:ext cx="457200" cy="1524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5738580" y="3935790"/>
            <a:ext cx="489691" cy="63621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4981659" y="2220868"/>
            <a:ext cx="457200" cy="1524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4369519" y="3160004"/>
            <a:ext cx="685800" cy="261610"/>
          </a:xfrm>
          <a:prstGeom prst="rect">
            <a:avLst/>
          </a:prstGeom>
          <a:noFill/>
        </p:spPr>
        <p:txBody>
          <a:bodyPr wrap="square" rtlCol="0">
            <a:spAutoFit/>
          </a:bodyPr>
          <a:lstStyle/>
          <a:p>
            <a:pPr algn="ctr"/>
            <a:r>
              <a:rPr lang="es-ES" sz="1100" dirty="0" smtClean="0">
                <a:solidFill>
                  <a:schemeClr val="bg1"/>
                </a:solidFill>
                <a:effectLst>
                  <a:outerShdw blurRad="38100" dist="38100" dir="2700000" algn="tl">
                    <a:srgbClr val="000000">
                      <a:alpha val="43137"/>
                    </a:srgbClr>
                  </a:outerShdw>
                </a:effectLst>
                <a:latin typeface="Arial Narrow" panose="020B0606020202030204" pitchFamily="34" charset="0"/>
              </a:rPr>
              <a:t>Eliseo</a:t>
            </a:r>
            <a:endParaRPr lang="en-US" sz="11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46" name="TextBox 45"/>
          <p:cNvSpPr txBox="1"/>
          <p:nvPr/>
        </p:nvSpPr>
        <p:spPr>
          <a:xfrm>
            <a:off x="4369519" y="2821608"/>
            <a:ext cx="685800" cy="261610"/>
          </a:xfrm>
          <a:prstGeom prst="rect">
            <a:avLst/>
          </a:prstGeom>
          <a:noFill/>
        </p:spPr>
        <p:txBody>
          <a:bodyPr wrap="square" rtlCol="0">
            <a:spAutoFit/>
          </a:bodyPr>
          <a:lstStyle/>
          <a:p>
            <a:pPr algn="ctr"/>
            <a:r>
              <a:rPr lang="es-ES" sz="1100" dirty="0" err="1" smtClean="0">
                <a:solidFill>
                  <a:schemeClr val="bg1"/>
                </a:solidFill>
                <a:effectLst>
                  <a:outerShdw blurRad="38100" dist="38100" dir="2700000" algn="tl">
                    <a:srgbClr val="000000">
                      <a:alpha val="43137"/>
                    </a:srgbClr>
                  </a:outerShdw>
                </a:effectLst>
                <a:latin typeface="Arial Narrow" panose="020B0606020202030204" pitchFamily="34" charset="0"/>
              </a:rPr>
              <a:t>Micaías</a:t>
            </a:r>
            <a:endParaRPr lang="en-US" sz="11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20" name="TextBox 19"/>
          <p:cNvSpPr txBox="1"/>
          <p:nvPr/>
        </p:nvSpPr>
        <p:spPr>
          <a:xfrm>
            <a:off x="4381499" y="3523524"/>
            <a:ext cx="685800" cy="261610"/>
          </a:xfrm>
          <a:prstGeom prst="rect">
            <a:avLst/>
          </a:prstGeom>
          <a:noFill/>
        </p:spPr>
        <p:txBody>
          <a:bodyPr wrap="square" rtlCol="0">
            <a:spAutoFit/>
          </a:bodyPr>
          <a:lstStyle/>
          <a:p>
            <a:pPr algn="ctr"/>
            <a:r>
              <a:rPr lang="es-ES" sz="1100" dirty="0" smtClean="0">
                <a:solidFill>
                  <a:schemeClr val="bg1"/>
                </a:solidFill>
                <a:effectLst>
                  <a:outerShdw blurRad="38100" dist="38100" dir="2700000" algn="tl">
                    <a:srgbClr val="000000">
                      <a:alpha val="43137"/>
                    </a:srgbClr>
                  </a:outerShdw>
                </a:effectLst>
                <a:latin typeface="Arial Narrow" panose="020B0606020202030204" pitchFamily="34" charset="0"/>
              </a:rPr>
              <a:t>Elías</a:t>
            </a:r>
            <a:endParaRPr lang="en-US" sz="11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48" name="TextBox 47"/>
          <p:cNvSpPr txBox="1"/>
          <p:nvPr/>
        </p:nvSpPr>
        <p:spPr>
          <a:xfrm>
            <a:off x="4867359" y="2153454"/>
            <a:ext cx="685800" cy="261610"/>
          </a:xfrm>
          <a:prstGeom prst="rect">
            <a:avLst/>
          </a:prstGeom>
          <a:noFill/>
        </p:spPr>
        <p:txBody>
          <a:bodyPr wrap="square" rtlCol="0">
            <a:spAutoFit/>
          </a:bodyPr>
          <a:lstStyle/>
          <a:p>
            <a:pPr algn="ctr"/>
            <a:r>
              <a:rPr lang="es-ES" sz="1100" dirty="0" smtClean="0">
                <a:solidFill>
                  <a:schemeClr val="bg1"/>
                </a:solidFill>
                <a:effectLst>
                  <a:outerShdw blurRad="38100" dist="38100" dir="2700000" algn="tl">
                    <a:srgbClr val="000000">
                      <a:alpha val="43137"/>
                    </a:srgbClr>
                  </a:outerShdw>
                </a:effectLst>
                <a:latin typeface="Arial Narrow" panose="020B0606020202030204" pitchFamily="34" charset="0"/>
              </a:rPr>
              <a:t>Isaías</a:t>
            </a:r>
            <a:endParaRPr lang="en-US" sz="11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49" name="TextBox 48"/>
          <p:cNvSpPr txBox="1"/>
          <p:nvPr/>
        </p:nvSpPr>
        <p:spPr>
          <a:xfrm>
            <a:off x="4369519" y="2112891"/>
            <a:ext cx="685800" cy="261610"/>
          </a:xfrm>
          <a:prstGeom prst="rect">
            <a:avLst/>
          </a:prstGeom>
          <a:noFill/>
        </p:spPr>
        <p:txBody>
          <a:bodyPr wrap="square" rtlCol="0">
            <a:spAutoFit/>
          </a:bodyPr>
          <a:lstStyle/>
          <a:p>
            <a:pPr algn="ctr"/>
            <a:r>
              <a:rPr lang="es-ES" sz="1100" dirty="0" smtClean="0">
                <a:solidFill>
                  <a:schemeClr val="bg1"/>
                </a:solidFill>
                <a:effectLst>
                  <a:outerShdw blurRad="38100" dist="38100" dir="2700000" algn="tl">
                    <a:srgbClr val="000000">
                      <a:alpha val="43137"/>
                    </a:srgbClr>
                  </a:outerShdw>
                </a:effectLst>
                <a:latin typeface="Arial Narrow" panose="020B0606020202030204" pitchFamily="34" charset="0"/>
              </a:rPr>
              <a:t>Abdías</a:t>
            </a:r>
            <a:endParaRPr lang="en-US" sz="11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50" name="TextBox 49"/>
          <p:cNvSpPr txBox="1"/>
          <p:nvPr/>
        </p:nvSpPr>
        <p:spPr>
          <a:xfrm>
            <a:off x="4856824" y="3508493"/>
            <a:ext cx="685800" cy="261610"/>
          </a:xfrm>
          <a:prstGeom prst="rect">
            <a:avLst/>
          </a:prstGeom>
          <a:noFill/>
        </p:spPr>
        <p:txBody>
          <a:bodyPr wrap="square" rtlCol="0">
            <a:spAutoFit/>
          </a:bodyPr>
          <a:lstStyle/>
          <a:p>
            <a:pPr algn="ctr"/>
            <a:r>
              <a:rPr lang="es-ES" sz="1100" dirty="0" smtClean="0">
                <a:solidFill>
                  <a:schemeClr val="bg1"/>
                </a:solidFill>
                <a:effectLst>
                  <a:outerShdw blurRad="38100" dist="38100" dir="2700000" algn="tl">
                    <a:srgbClr val="000000">
                      <a:alpha val="43137"/>
                    </a:srgbClr>
                  </a:outerShdw>
                </a:effectLst>
                <a:latin typeface="Arial Narrow" panose="020B0606020202030204" pitchFamily="34" charset="0"/>
              </a:rPr>
              <a:t>Amós</a:t>
            </a:r>
            <a:endParaRPr lang="en-US" sz="11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51" name="TextBox 50"/>
          <p:cNvSpPr txBox="1"/>
          <p:nvPr/>
        </p:nvSpPr>
        <p:spPr>
          <a:xfrm>
            <a:off x="4850788" y="3164415"/>
            <a:ext cx="685800" cy="261610"/>
          </a:xfrm>
          <a:prstGeom prst="rect">
            <a:avLst/>
          </a:prstGeom>
          <a:noFill/>
        </p:spPr>
        <p:txBody>
          <a:bodyPr wrap="square" rtlCol="0">
            <a:spAutoFit/>
          </a:bodyPr>
          <a:lstStyle/>
          <a:p>
            <a:pPr algn="ctr"/>
            <a:r>
              <a:rPr lang="es-ES" sz="1100" dirty="0" smtClean="0">
                <a:solidFill>
                  <a:schemeClr val="bg1"/>
                </a:solidFill>
                <a:effectLst>
                  <a:outerShdw blurRad="38100" dist="38100" dir="2700000" algn="tl">
                    <a:srgbClr val="000000">
                      <a:alpha val="43137"/>
                    </a:srgbClr>
                  </a:outerShdw>
                </a:effectLst>
                <a:latin typeface="Arial Narrow" panose="020B0606020202030204" pitchFamily="34" charset="0"/>
              </a:rPr>
              <a:t>Jonás</a:t>
            </a:r>
            <a:endParaRPr lang="en-US" sz="11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52" name="TextBox 51"/>
          <p:cNvSpPr txBox="1"/>
          <p:nvPr/>
        </p:nvSpPr>
        <p:spPr>
          <a:xfrm>
            <a:off x="4850474" y="2838491"/>
            <a:ext cx="685800" cy="261610"/>
          </a:xfrm>
          <a:prstGeom prst="rect">
            <a:avLst/>
          </a:prstGeom>
          <a:noFill/>
        </p:spPr>
        <p:txBody>
          <a:bodyPr wrap="square" rtlCol="0">
            <a:spAutoFit/>
          </a:bodyPr>
          <a:lstStyle/>
          <a:p>
            <a:pPr algn="ctr"/>
            <a:r>
              <a:rPr lang="es-ES" sz="1100" dirty="0" smtClean="0">
                <a:solidFill>
                  <a:schemeClr val="bg1"/>
                </a:solidFill>
                <a:effectLst>
                  <a:outerShdw blurRad="38100" dist="38100" dir="2700000" algn="tl">
                    <a:srgbClr val="000000">
                      <a:alpha val="43137"/>
                    </a:srgbClr>
                  </a:outerShdw>
                </a:effectLst>
                <a:latin typeface="Arial Narrow" panose="020B0606020202030204" pitchFamily="34" charset="0"/>
              </a:rPr>
              <a:t>Oseas</a:t>
            </a:r>
            <a:endParaRPr lang="en-US" sz="11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53" name="TextBox 52"/>
          <p:cNvSpPr txBox="1"/>
          <p:nvPr/>
        </p:nvSpPr>
        <p:spPr>
          <a:xfrm>
            <a:off x="4850474" y="2493268"/>
            <a:ext cx="685800" cy="261610"/>
          </a:xfrm>
          <a:prstGeom prst="rect">
            <a:avLst/>
          </a:prstGeom>
          <a:noFill/>
        </p:spPr>
        <p:txBody>
          <a:bodyPr wrap="square" rtlCol="0">
            <a:spAutoFit/>
          </a:bodyPr>
          <a:lstStyle/>
          <a:p>
            <a:pPr algn="ctr"/>
            <a:r>
              <a:rPr lang="es-ES" sz="1100" dirty="0" smtClean="0">
                <a:solidFill>
                  <a:schemeClr val="bg1"/>
                </a:solidFill>
                <a:effectLst>
                  <a:outerShdw blurRad="38100" dist="38100" dir="2700000" algn="tl">
                    <a:srgbClr val="000000">
                      <a:alpha val="43137"/>
                    </a:srgbClr>
                  </a:outerShdw>
                </a:effectLst>
                <a:latin typeface="Arial Narrow" panose="020B0606020202030204" pitchFamily="34" charset="0"/>
              </a:rPr>
              <a:t>Miqueas</a:t>
            </a:r>
            <a:endParaRPr lang="en-US" sz="11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54" name="Rectangle 53"/>
          <p:cNvSpPr/>
          <p:nvPr/>
        </p:nvSpPr>
        <p:spPr>
          <a:xfrm>
            <a:off x="5434407" y="2220868"/>
            <a:ext cx="457200" cy="1524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5434407" y="2916840"/>
            <a:ext cx="457200" cy="1524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5476317" y="3225386"/>
            <a:ext cx="457200" cy="1524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5438859" y="3581400"/>
            <a:ext cx="457200" cy="1524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5449019" y="1919526"/>
            <a:ext cx="457200" cy="1524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5940899" y="3566306"/>
            <a:ext cx="457200" cy="1524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5957586" y="3222759"/>
            <a:ext cx="457200" cy="1524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5934145" y="2909921"/>
            <a:ext cx="457200" cy="1524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5891607" y="2571152"/>
            <a:ext cx="513562" cy="17239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6405169" y="3581400"/>
            <a:ext cx="457200" cy="1524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8077200" y="3238500"/>
            <a:ext cx="457200" cy="1524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8153400" y="3500680"/>
            <a:ext cx="228600" cy="333596"/>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8057508" y="2860045"/>
            <a:ext cx="457200" cy="1524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8400125" y="3555999"/>
            <a:ext cx="457200" cy="1524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8153400" y="4052340"/>
            <a:ext cx="533400" cy="289766"/>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p:cNvSpPr txBox="1"/>
          <p:nvPr/>
        </p:nvSpPr>
        <p:spPr>
          <a:xfrm>
            <a:off x="5354681" y="2166539"/>
            <a:ext cx="685800" cy="261610"/>
          </a:xfrm>
          <a:prstGeom prst="rect">
            <a:avLst/>
          </a:prstGeom>
          <a:noFill/>
        </p:spPr>
        <p:txBody>
          <a:bodyPr wrap="square" rtlCol="0">
            <a:spAutoFit/>
          </a:bodyPr>
          <a:lstStyle/>
          <a:p>
            <a:pPr algn="ctr"/>
            <a:r>
              <a:rPr lang="es-ES" sz="1100" dirty="0" smtClean="0">
                <a:solidFill>
                  <a:schemeClr val="bg1"/>
                </a:solidFill>
                <a:effectLst>
                  <a:outerShdw blurRad="38100" dist="38100" dir="2700000" algn="tl">
                    <a:srgbClr val="000000">
                      <a:alpha val="43137"/>
                    </a:srgbClr>
                  </a:outerShdw>
                </a:effectLst>
                <a:latin typeface="Arial Narrow" panose="020B0606020202030204" pitchFamily="34" charset="0"/>
              </a:rPr>
              <a:t>Nahúm</a:t>
            </a:r>
            <a:endParaRPr lang="en-US" sz="11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71" name="TextBox 70"/>
          <p:cNvSpPr txBox="1"/>
          <p:nvPr/>
        </p:nvSpPr>
        <p:spPr>
          <a:xfrm>
            <a:off x="5339716" y="2859342"/>
            <a:ext cx="685800" cy="261610"/>
          </a:xfrm>
          <a:prstGeom prst="rect">
            <a:avLst/>
          </a:prstGeom>
          <a:noFill/>
        </p:spPr>
        <p:txBody>
          <a:bodyPr wrap="square" rtlCol="0">
            <a:spAutoFit/>
          </a:bodyPr>
          <a:lstStyle/>
          <a:p>
            <a:pPr algn="ctr"/>
            <a:r>
              <a:rPr lang="es-ES" sz="1100" dirty="0" smtClean="0">
                <a:solidFill>
                  <a:schemeClr val="bg1"/>
                </a:solidFill>
                <a:effectLst>
                  <a:outerShdw blurRad="38100" dist="38100" dir="2700000" algn="tl">
                    <a:srgbClr val="000000">
                      <a:alpha val="43137"/>
                    </a:srgbClr>
                  </a:outerShdw>
                </a:effectLst>
                <a:latin typeface="Arial Narrow" panose="020B0606020202030204" pitchFamily="34" charset="0"/>
              </a:rPr>
              <a:t>Jeremías</a:t>
            </a:r>
            <a:endParaRPr lang="en-US" sz="11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72" name="TextBox 71"/>
          <p:cNvSpPr txBox="1"/>
          <p:nvPr/>
        </p:nvSpPr>
        <p:spPr>
          <a:xfrm>
            <a:off x="5354995" y="3164415"/>
            <a:ext cx="685800" cy="261610"/>
          </a:xfrm>
          <a:prstGeom prst="rect">
            <a:avLst/>
          </a:prstGeom>
          <a:noFill/>
        </p:spPr>
        <p:txBody>
          <a:bodyPr wrap="square" rtlCol="0">
            <a:spAutoFit/>
          </a:bodyPr>
          <a:lstStyle/>
          <a:p>
            <a:pPr algn="ctr"/>
            <a:r>
              <a:rPr lang="es-ES" sz="1100" dirty="0" smtClean="0">
                <a:solidFill>
                  <a:schemeClr val="bg1"/>
                </a:solidFill>
                <a:effectLst>
                  <a:outerShdw blurRad="38100" dist="38100" dir="2700000" algn="tl">
                    <a:srgbClr val="000000">
                      <a:alpha val="43137"/>
                    </a:srgbClr>
                  </a:outerShdw>
                </a:effectLst>
                <a:latin typeface="Arial Narrow" panose="020B0606020202030204" pitchFamily="34" charset="0"/>
              </a:rPr>
              <a:t>Habacuc</a:t>
            </a:r>
            <a:endParaRPr lang="en-US" sz="11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73" name="TextBox 72"/>
          <p:cNvSpPr txBox="1"/>
          <p:nvPr/>
        </p:nvSpPr>
        <p:spPr>
          <a:xfrm>
            <a:off x="5319746" y="3508493"/>
            <a:ext cx="685800" cy="261610"/>
          </a:xfrm>
          <a:prstGeom prst="rect">
            <a:avLst/>
          </a:prstGeom>
          <a:noFill/>
        </p:spPr>
        <p:txBody>
          <a:bodyPr wrap="square" rtlCol="0">
            <a:spAutoFit/>
          </a:bodyPr>
          <a:lstStyle/>
          <a:p>
            <a:pPr algn="ctr"/>
            <a:r>
              <a:rPr lang="es-ES" sz="1100" dirty="0" smtClean="0">
                <a:solidFill>
                  <a:schemeClr val="bg1"/>
                </a:solidFill>
                <a:effectLst>
                  <a:outerShdw blurRad="38100" dist="38100" dir="2700000" algn="tl">
                    <a:srgbClr val="000000">
                      <a:alpha val="43137"/>
                    </a:srgbClr>
                  </a:outerShdw>
                </a:effectLst>
                <a:latin typeface="Arial Narrow" panose="020B0606020202030204" pitchFamily="34" charset="0"/>
              </a:rPr>
              <a:t>Sofonías</a:t>
            </a:r>
            <a:endParaRPr lang="en-US" sz="11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74" name="TextBox 73"/>
          <p:cNvSpPr txBox="1"/>
          <p:nvPr/>
        </p:nvSpPr>
        <p:spPr>
          <a:xfrm>
            <a:off x="5826599" y="3499634"/>
            <a:ext cx="685800" cy="261610"/>
          </a:xfrm>
          <a:prstGeom prst="rect">
            <a:avLst/>
          </a:prstGeom>
          <a:noFill/>
        </p:spPr>
        <p:txBody>
          <a:bodyPr wrap="square" rtlCol="0">
            <a:spAutoFit/>
          </a:bodyPr>
          <a:lstStyle/>
          <a:p>
            <a:pPr algn="ctr"/>
            <a:r>
              <a:rPr lang="es-ES" sz="1100" dirty="0" smtClean="0">
                <a:solidFill>
                  <a:schemeClr val="bg1"/>
                </a:solidFill>
                <a:effectLst>
                  <a:outerShdw blurRad="38100" dist="38100" dir="2700000" algn="tl">
                    <a:srgbClr val="000000">
                      <a:alpha val="43137"/>
                    </a:srgbClr>
                  </a:outerShdw>
                </a:effectLst>
                <a:latin typeface="Arial Narrow" panose="020B0606020202030204" pitchFamily="34" charset="0"/>
              </a:rPr>
              <a:t>Ezequiel</a:t>
            </a:r>
            <a:endParaRPr lang="en-US" sz="11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75" name="TextBox 74"/>
          <p:cNvSpPr txBox="1"/>
          <p:nvPr/>
        </p:nvSpPr>
        <p:spPr>
          <a:xfrm>
            <a:off x="5847868" y="3153421"/>
            <a:ext cx="685800" cy="261610"/>
          </a:xfrm>
          <a:prstGeom prst="rect">
            <a:avLst/>
          </a:prstGeom>
          <a:noFill/>
        </p:spPr>
        <p:txBody>
          <a:bodyPr wrap="square" rtlCol="0">
            <a:spAutoFit/>
          </a:bodyPr>
          <a:lstStyle/>
          <a:p>
            <a:pPr algn="ctr"/>
            <a:r>
              <a:rPr lang="es-ES" sz="1100" dirty="0" smtClean="0">
                <a:solidFill>
                  <a:schemeClr val="bg1"/>
                </a:solidFill>
                <a:effectLst>
                  <a:outerShdw blurRad="38100" dist="38100" dir="2700000" algn="tl">
                    <a:srgbClr val="000000">
                      <a:alpha val="43137"/>
                    </a:srgbClr>
                  </a:outerShdw>
                </a:effectLst>
                <a:latin typeface="Arial Narrow" panose="020B0606020202030204" pitchFamily="34" charset="0"/>
              </a:rPr>
              <a:t>Abdías</a:t>
            </a:r>
            <a:endParaRPr lang="en-US" sz="11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76" name="TextBox 75"/>
          <p:cNvSpPr txBox="1"/>
          <p:nvPr/>
        </p:nvSpPr>
        <p:spPr>
          <a:xfrm>
            <a:off x="5843286" y="2849273"/>
            <a:ext cx="685800" cy="261610"/>
          </a:xfrm>
          <a:prstGeom prst="rect">
            <a:avLst/>
          </a:prstGeom>
          <a:noFill/>
        </p:spPr>
        <p:txBody>
          <a:bodyPr wrap="square" rtlCol="0">
            <a:spAutoFit/>
          </a:bodyPr>
          <a:lstStyle/>
          <a:p>
            <a:pPr algn="ctr"/>
            <a:r>
              <a:rPr lang="es-ES" sz="1100" dirty="0" err="1" smtClean="0">
                <a:solidFill>
                  <a:schemeClr val="bg1"/>
                </a:solidFill>
                <a:effectLst>
                  <a:outerShdw blurRad="38100" dist="38100" dir="2700000" algn="tl">
                    <a:srgbClr val="000000">
                      <a:alpha val="43137"/>
                    </a:srgbClr>
                  </a:outerShdw>
                </a:effectLst>
                <a:latin typeface="Arial Narrow" panose="020B0606020202030204" pitchFamily="34" charset="0"/>
              </a:rPr>
              <a:t>Hageo</a:t>
            </a:r>
            <a:endParaRPr lang="en-US" sz="11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77" name="TextBox 76"/>
          <p:cNvSpPr txBox="1"/>
          <p:nvPr/>
        </p:nvSpPr>
        <p:spPr>
          <a:xfrm>
            <a:off x="8273422" y="3492949"/>
            <a:ext cx="685800" cy="276999"/>
          </a:xfrm>
          <a:prstGeom prst="rect">
            <a:avLst/>
          </a:prstGeom>
          <a:noFill/>
        </p:spPr>
        <p:txBody>
          <a:bodyPr wrap="square" rtlCol="0">
            <a:spAutoFit/>
          </a:bodyPr>
          <a:lstStyle/>
          <a:p>
            <a:pPr algn="ctr"/>
            <a:r>
              <a:rPr lang="es-ES" sz="600" dirty="0" smtClean="0">
                <a:solidFill>
                  <a:schemeClr val="bg1"/>
                </a:solidFill>
                <a:effectLst>
                  <a:outerShdw blurRad="38100" dist="38100" dir="2700000" algn="tl">
                    <a:srgbClr val="000000">
                      <a:alpha val="43137"/>
                    </a:srgbClr>
                  </a:outerShdw>
                </a:effectLst>
                <a:latin typeface="Arial Narrow" panose="020B0606020202030204" pitchFamily="34" charset="0"/>
              </a:rPr>
              <a:t>Juan de Apocalipsis</a:t>
            </a:r>
            <a:endParaRPr lang="en-US" sz="6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47" name="TextBox 46"/>
          <p:cNvSpPr txBox="1"/>
          <p:nvPr/>
        </p:nvSpPr>
        <p:spPr>
          <a:xfrm>
            <a:off x="5320107" y="1863029"/>
            <a:ext cx="685800" cy="261610"/>
          </a:xfrm>
          <a:prstGeom prst="rect">
            <a:avLst/>
          </a:prstGeom>
          <a:noFill/>
        </p:spPr>
        <p:txBody>
          <a:bodyPr wrap="square" rtlCol="0">
            <a:spAutoFit/>
          </a:bodyPr>
          <a:lstStyle/>
          <a:p>
            <a:pPr algn="ctr"/>
            <a:r>
              <a:rPr lang="es-ES" sz="1100" dirty="0" err="1" smtClean="0">
                <a:solidFill>
                  <a:schemeClr val="bg1"/>
                </a:solidFill>
                <a:effectLst>
                  <a:outerShdw blurRad="38100" dist="38100" dir="2700000" algn="tl">
                    <a:srgbClr val="000000">
                      <a:alpha val="43137"/>
                    </a:srgbClr>
                  </a:outerShdw>
                </a:effectLst>
                <a:latin typeface="Arial Narrow" panose="020B0606020202030204" pitchFamily="34" charset="0"/>
              </a:rPr>
              <a:t>Hulda</a:t>
            </a:r>
            <a:endParaRPr lang="en-US" sz="11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78" name="TextBox 77"/>
          <p:cNvSpPr txBox="1"/>
          <p:nvPr/>
        </p:nvSpPr>
        <p:spPr>
          <a:xfrm>
            <a:off x="7962900" y="3177050"/>
            <a:ext cx="685800" cy="261610"/>
          </a:xfrm>
          <a:prstGeom prst="rect">
            <a:avLst/>
          </a:prstGeom>
          <a:noFill/>
        </p:spPr>
        <p:txBody>
          <a:bodyPr wrap="square" rtlCol="0">
            <a:spAutoFit/>
          </a:bodyPr>
          <a:lstStyle/>
          <a:p>
            <a:pPr algn="ctr"/>
            <a:r>
              <a:rPr lang="es-ES" sz="1100" dirty="0" smtClean="0">
                <a:solidFill>
                  <a:schemeClr val="bg1"/>
                </a:solidFill>
                <a:effectLst>
                  <a:outerShdw blurRad="38100" dist="38100" dir="2700000" algn="tl">
                    <a:srgbClr val="000000">
                      <a:alpha val="43137"/>
                    </a:srgbClr>
                  </a:outerShdw>
                </a:effectLst>
                <a:latin typeface="Arial Narrow" panose="020B0606020202030204" pitchFamily="34" charset="0"/>
              </a:rPr>
              <a:t>Jesús</a:t>
            </a:r>
            <a:endParaRPr lang="en-US" sz="11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79" name="TextBox 78"/>
          <p:cNvSpPr txBox="1"/>
          <p:nvPr/>
        </p:nvSpPr>
        <p:spPr>
          <a:xfrm>
            <a:off x="7924800" y="2800711"/>
            <a:ext cx="685800" cy="261610"/>
          </a:xfrm>
          <a:prstGeom prst="rect">
            <a:avLst/>
          </a:prstGeom>
          <a:noFill/>
        </p:spPr>
        <p:txBody>
          <a:bodyPr wrap="square" rtlCol="0">
            <a:spAutoFit/>
          </a:bodyPr>
          <a:lstStyle/>
          <a:p>
            <a:pPr algn="ctr"/>
            <a:r>
              <a:rPr lang="es-ES" sz="1100" dirty="0" err="1" smtClean="0">
                <a:solidFill>
                  <a:schemeClr val="bg1"/>
                </a:solidFill>
                <a:effectLst>
                  <a:outerShdw blurRad="38100" dist="38100" dir="2700000" algn="tl">
                    <a:srgbClr val="000000">
                      <a:alpha val="43137"/>
                    </a:srgbClr>
                  </a:outerShdw>
                </a:effectLst>
                <a:latin typeface="Arial Narrow" panose="020B0606020202030204" pitchFamily="34" charset="0"/>
              </a:rPr>
              <a:t>Ágabo</a:t>
            </a:r>
            <a:endParaRPr lang="en-US" sz="11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80" name="TextBox 79"/>
          <p:cNvSpPr txBox="1"/>
          <p:nvPr/>
        </p:nvSpPr>
        <p:spPr>
          <a:xfrm>
            <a:off x="5805488" y="2523113"/>
            <a:ext cx="685800" cy="261610"/>
          </a:xfrm>
          <a:prstGeom prst="rect">
            <a:avLst/>
          </a:prstGeom>
          <a:noFill/>
        </p:spPr>
        <p:txBody>
          <a:bodyPr wrap="square" rtlCol="0">
            <a:spAutoFit/>
          </a:bodyPr>
          <a:lstStyle/>
          <a:p>
            <a:pPr algn="ctr"/>
            <a:r>
              <a:rPr lang="es-ES" sz="1100" dirty="0" smtClean="0">
                <a:solidFill>
                  <a:schemeClr val="bg1"/>
                </a:solidFill>
                <a:effectLst>
                  <a:outerShdw blurRad="38100" dist="38100" dir="2700000" algn="tl">
                    <a:srgbClr val="000000">
                      <a:alpha val="43137"/>
                    </a:srgbClr>
                  </a:outerShdw>
                </a:effectLst>
                <a:latin typeface="Arial Narrow" panose="020B0606020202030204" pitchFamily="34" charset="0"/>
              </a:rPr>
              <a:t>Zacarías</a:t>
            </a:r>
            <a:endParaRPr lang="en-US" sz="11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81" name="TextBox 80"/>
          <p:cNvSpPr txBox="1"/>
          <p:nvPr/>
        </p:nvSpPr>
        <p:spPr>
          <a:xfrm>
            <a:off x="8083039" y="3446789"/>
            <a:ext cx="346356" cy="461665"/>
          </a:xfrm>
          <a:prstGeom prst="rect">
            <a:avLst/>
          </a:prstGeom>
          <a:noFill/>
        </p:spPr>
        <p:txBody>
          <a:bodyPr wrap="square" rtlCol="0">
            <a:spAutoFit/>
          </a:bodyPr>
          <a:lstStyle/>
          <a:p>
            <a:pPr algn="ctr"/>
            <a:r>
              <a:rPr lang="es-ES" sz="600" dirty="0" smtClean="0">
                <a:solidFill>
                  <a:schemeClr val="bg1"/>
                </a:solidFill>
                <a:effectLst>
                  <a:outerShdw blurRad="38100" dist="38100" dir="2700000" algn="tl">
                    <a:srgbClr val="000000">
                      <a:alpha val="43137"/>
                    </a:srgbClr>
                  </a:outerShdw>
                </a:effectLst>
                <a:latin typeface="Arial Narrow" panose="020B0606020202030204" pitchFamily="34" charset="0"/>
              </a:rPr>
              <a:t>Juan el </a:t>
            </a:r>
            <a:r>
              <a:rPr lang="es-ES" sz="600" dirty="0" err="1" smtClean="0">
                <a:solidFill>
                  <a:schemeClr val="bg1"/>
                </a:solidFill>
                <a:effectLst>
                  <a:outerShdw blurRad="38100" dist="38100" dir="2700000" algn="tl">
                    <a:srgbClr val="000000">
                      <a:alpha val="43137"/>
                    </a:srgbClr>
                  </a:outerShdw>
                </a:effectLst>
                <a:latin typeface="Arial Narrow" panose="020B0606020202030204" pitchFamily="34" charset="0"/>
              </a:rPr>
              <a:t>Baut</a:t>
            </a:r>
            <a:endParaRPr lang="es-ES" sz="600" dirty="0" smtClean="0">
              <a:solidFill>
                <a:schemeClr val="bg1"/>
              </a:solidFill>
              <a:effectLst>
                <a:outerShdw blurRad="38100" dist="38100" dir="2700000" algn="tl">
                  <a:srgbClr val="000000">
                    <a:alpha val="43137"/>
                  </a:srgbClr>
                </a:outerShdw>
              </a:effectLst>
              <a:latin typeface="Arial Narrow" panose="020B0606020202030204" pitchFamily="34" charset="0"/>
            </a:endParaRPr>
          </a:p>
          <a:p>
            <a:pPr algn="ctr"/>
            <a:r>
              <a:rPr lang="es-ES" sz="600" dirty="0" err="1" smtClean="0">
                <a:solidFill>
                  <a:schemeClr val="bg1"/>
                </a:solidFill>
                <a:effectLst>
                  <a:outerShdw blurRad="38100" dist="38100" dir="2700000" algn="tl">
                    <a:srgbClr val="000000">
                      <a:alpha val="43137"/>
                    </a:srgbClr>
                  </a:outerShdw>
                </a:effectLst>
                <a:latin typeface="Arial Narrow" panose="020B0606020202030204" pitchFamily="34" charset="0"/>
              </a:rPr>
              <a:t>ista</a:t>
            </a:r>
            <a:endParaRPr lang="en-US" sz="6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84" name="TextBox 83"/>
          <p:cNvSpPr txBox="1"/>
          <p:nvPr/>
        </p:nvSpPr>
        <p:spPr>
          <a:xfrm>
            <a:off x="5653319" y="3865067"/>
            <a:ext cx="685800" cy="646331"/>
          </a:xfrm>
          <a:prstGeom prst="rect">
            <a:avLst/>
          </a:prstGeom>
          <a:noFill/>
        </p:spPr>
        <p:txBody>
          <a:bodyPr wrap="square" rtlCol="0">
            <a:spAutoFit/>
          </a:bodyPr>
          <a:lstStyle/>
          <a:p>
            <a:pPr algn="ctr"/>
            <a:r>
              <a:rPr lang="es-ES" sz="900" dirty="0" smtClean="0">
                <a:solidFill>
                  <a:schemeClr val="bg1"/>
                </a:solidFill>
                <a:effectLst>
                  <a:outerShdw blurRad="38100" dist="38100" dir="2700000" algn="tl">
                    <a:srgbClr val="000000">
                      <a:alpha val="43137"/>
                    </a:srgbClr>
                  </a:outerShdw>
                </a:effectLst>
                <a:latin typeface="Arial Narrow" panose="020B0606020202030204" pitchFamily="34" charset="0"/>
              </a:rPr>
              <a:t>586 Babilonia conquista a Judá</a:t>
            </a:r>
            <a:endParaRPr lang="en-US" sz="9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85" name="TextBox 84"/>
          <p:cNvSpPr txBox="1"/>
          <p:nvPr/>
        </p:nvSpPr>
        <p:spPr>
          <a:xfrm>
            <a:off x="8071361" y="4018940"/>
            <a:ext cx="685800" cy="369332"/>
          </a:xfrm>
          <a:prstGeom prst="rect">
            <a:avLst/>
          </a:prstGeom>
          <a:noFill/>
        </p:spPr>
        <p:txBody>
          <a:bodyPr wrap="square" rtlCol="0">
            <a:spAutoFit/>
          </a:bodyPr>
          <a:lstStyle/>
          <a:p>
            <a:pPr algn="ctr"/>
            <a:r>
              <a:rPr lang="es-ES" sz="900" dirty="0" smtClean="0">
                <a:solidFill>
                  <a:schemeClr val="bg1"/>
                </a:solidFill>
                <a:effectLst>
                  <a:outerShdw blurRad="38100" dist="38100" dir="2700000" algn="tl">
                    <a:srgbClr val="000000">
                      <a:alpha val="43137"/>
                    </a:srgbClr>
                  </a:outerShdw>
                </a:effectLst>
                <a:latin typeface="Arial Narrow" panose="020B0606020202030204" pitchFamily="34" charset="0"/>
              </a:rPr>
              <a:t>Jesús crucificado</a:t>
            </a:r>
            <a:endParaRPr lang="en-US" sz="9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86" name="Rectangle 85"/>
          <p:cNvSpPr/>
          <p:nvPr/>
        </p:nvSpPr>
        <p:spPr>
          <a:xfrm>
            <a:off x="8483103" y="3899204"/>
            <a:ext cx="374222" cy="153135"/>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p:cNvSpPr txBox="1"/>
          <p:nvPr/>
        </p:nvSpPr>
        <p:spPr>
          <a:xfrm>
            <a:off x="8343900" y="3844319"/>
            <a:ext cx="685800" cy="230832"/>
          </a:xfrm>
          <a:prstGeom prst="rect">
            <a:avLst/>
          </a:prstGeom>
          <a:noFill/>
        </p:spPr>
        <p:txBody>
          <a:bodyPr wrap="square" rtlCol="0">
            <a:spAutoFit/>
          </a:bodyPr>
          <a:lstStyle/>
          <a:p>
            <a:pPr algn="ctr"/>
            <a:r>
              <a:rPr lang="es-ES" sz="900" dirty="0" err="1" smtClean="0">
                <a:solidFill>
                  <a:schemeClr val="bg1"/>
                </a:solidFill>
                <a:effectLst>
                  <a:outerShdw blurRad="38100" dist="38100" dir="2700000" algn="tl">
                    <a:srgbClr val="000000">
                      <a:alpha val="43137"/>
                    </a:srgbClr>
                  </a:outerShdw>
                </a:effectLst>
                <a:latin typeface="Arial Narrow" panose="020B0606020202030204" pitchFamily="34" charset="0"/>
              </a:rPr>
              <a:t>dC</a:t>
            </a:r>
            <a:endParaRPr lang="en-US" sz="9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88" name="Rectangle 87"/>
          <p:cNvSpPr/>
          <p:nvPr/>
        </p:nvSpPr>
        <p:spPr>
          <a:xfrm>
            <a:off x="7678075" y="3613281"/>
            <a:ext cx="435840" cy="12051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Box 88"/>
          <p:cNvSpPr txBox="1"/>
          <p:nvPr/>
        </p:nvSpPr>
        <p:spPr>
          <a:xfrm>
            <a:off x="7553095" y="3525588"/>
            <a:ext cx="685800" cy="261610"/>
          </a:xfrm>
          <a:prstGeom prst="rect">
            <a:avLst/>
          </a:prstGeom>
          <a:noFill/>
        </p:spPr>
        <p:txBody>
          <a:bodyPr wrap="square" rtlCol="0">
            <a:spAutoFit/>
          </a:bodyPr>
          <a:lstStyle/>
          <a:p>
            <a:pPr algn="ctr"/>
            <a:r>
              <a:rPr lang="es-ES" sz="1100" dirty="0" smtClean="0">
                <a:solidFill>
                  <a:schemeClr val="bg1"/>
                </a:solidFill>
                <a:effectLst>
                  <a:outerShdw blurRad="38100" dist="38100" dir="2700000" algn="tl">
                    <a:srgbClr val="000000">
                      <a:alpha val="43137"/>
                    </a:srgbClr>
                  </a:outerShdw>
                </a:effectLst>
                <a:latin typeface="Arial Narrow" panose="020B0606020202030204" pitchFamily="34" charset="0"/>
              </a:rPr>
              <a:t>Anna</a:t>
            </a:r>
            <a:endParaRPr lang="en-US" sz="11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Tree>
    <p:extLst>
      <p:ext uri="{BB962C8B-B14F-4D97-AF65-F5344CB8AC3E}">
        <p14:creationId xmlns:p14="http://schemas.microsoft.com/office/powerpoint/2010/main" val="93708631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farm1.static.flickr.com/225/499539073_e921e62297_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19400"/>
            <a:ext cx="9753600"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7199" y="9526"/>
            <a:ext cx="4848225" cy="3315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5455" t="4994" r="5453" b="5104"/>
          <a:stretch/>
        </p:blipFill>
        <p:spPr>
          <a:xfrm>
            <a:off x="0" y="9526"/>
            <a:ext cx="4480560" cy="3291840"/>
          </a:xfrm>
          <a:prstGeom prst="rect">
            <a:avLst/>
          </a:prstGeom>
        </p:spPr>
      </p:pic>
    </p:spTree>
    <p:extLst>
      <p:ext uri="{BB962C8B-B14F-4D97-AF65-F5344CB8AC3E}">
        <p14:creationId xmlns:p14="http://schemas.microsoft.com/office/powerpoint/2010/main" val="42745318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8991600" cy="68531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8337679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farm1.static.flickr.com/189/499490282_94265bda97_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3375"/>
            <a:ext cx="9753600" cy="652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459509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farm1.static.flickr.com/191/499490588_e4fe535691_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95600"/>
            <a:ext cx="6524625"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974410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farm1.static.flickr.com/215/499490860_c1745f8720_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9753600"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091762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farm1.static.flickr.com/212/499488788_a90e4c14fa_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1475"/>
            <a:ext cx="9753600" cy="648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029481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farm1.static.flickr.com/204/499541289_2844fdd9c0_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23850"/>
            <a:ext cx="9753600" cy="653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94637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farm1.static.flickr.com/199/499492672_0a2fef78bd_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95600"/>
            <a:ext cx="6524625"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539084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farm1.static.flickr.com/198/499489014_afd5a852d7_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1475"/>
            <a:ext cx="9753600" cy="648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953657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farm1.static.flickr.com/211/499542761_e6eef0d9f4_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3375"/>
            <a:ext cx="9753600" cy="652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75723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229600" cy="1143000"/>
          </a:xfrm>
        </p:spPr>
        <p:txBody>
          <a:bodyPr/>
          <a:lstStyle/>
          <a:p>
            <a:pPr algn="l" rtl="0"/>
            <a:r>
              <a:rPr lang="en-US" dirty="0" smtClean="0"/>
              <a:t>Dos </a:t>
            </a:r>
            <a:r>
              <a:rPr lang="en-US" dirty="0" err="1" smtClean="0"/>
              <a:t>mundos</a:t>
            </a:r>
            <a:r>
              <a:rPr lang="en-US" dirty="0" smtClean="0"/>
              <a:t> </a:t>
            </a:r>
            <a:r>
              <a:rPr lang="en-US" dirty="0" err="1" smtClean="0"/>
              <a:t>diferentes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529429912"/>
              </p:ext>
            </p:extLst>
          </p:nvPr>
        </p:nvGraphicFramePr>
        <p:xfrm>
          <a:off x="685800" y="1371600"/>
          <a:ext cx="5105401" cy="4876800"/>
        </p:xfrm>
        <a:graphic>
          <a:graphicData uri="http://schemas.openxmlformats.org/drawingml/2006/table">
            <a:tbl>
              <a:tblPr firstRow="1" firstCol="1" bandRow="1">
                <a:tableStyleId>{5C22544A-7EE6-4342-B048-85BDC9FD1C3A}</a:tableStyleId>
              </a:tblPr>
              <a:tblGrid>
                <a:gridCol w="1874134"/>
                <a:gridCol w="1534852"/>
                <a:gridCol w="1696415"/>
              </a:tblGrid>
              <a:tr h="0">
                <a:tc>
                  <a:txBody>
                    <a:bodyPr/>
                    <a:lstStyle/>
                    <a:p>
                      <a:pPr marL="0" marR="0" algn="l" rtl="0">
                        <a:spcBef>
                          <a:spcPts val="0"/>
                        </a:spcBef>
                        <a:spcAft>
                          <a:spcPts val="0"/>
                        </a:spcAft>
                      </a:pPr>
                      <a:r>
                        <a:rPr lang="en-US" sz="2000" dirty="0">
                          <a:solidFill>
                            <a:schemeClr val="tx1"/>
                          </a:solidFill>
                          <a:effectLst/>
                        </a:rPr>
                        <a:t>Cambios radicales</a:t>
                      </a:r>
                      <a:endParaRPr lang="en-US" sz="2000" dirty="0">
                        <a:solidFill>
                          <a:schemeClr val="tx1"/>
                        </a:solidFill>
                        <a:effectLst/>
                        <a:latin typeface="Consolas"/>
                        <a:ea typeface="SimSun"/>
                        <a:cs typeface="Times New Roman"/>
                      </a:endParaRPr>
                    </a:p>
                  </a:txBody>
                  <a:tcPr marL="68580" marR="68580" marT="0" marB="0"/>
                </a:tc>
                <a:tc>
                  <a:txBody>
                    <a:bodyPr/>
                    <a:lstStyle/>
                    <a:p>
                      <a:pPr marL="0" marR="0" algn="l" rtl="0">
                        <a:spcBef>
                          <a:spcPts val="0"/>
                        </a:spcBef>
                        <a:spcAft>
                          <a:spcPts val="0"/>
                        </a:spcAft>
                      </a:pPr>
                      <a:r>
                        <a:rPr lang="en-US" sz="2000" dirty="0" err="1" smtClean="0">
                          <a:solidFill>
                            <a:schemeClr val="tx1"/>
                          </a:solidFill>
                          <a:effectLst/>
                        </a:rPr>
                        <a:t>Antiguo</a:t>
                      </a:r>
                      <a:r>
                        <a:rPr lang="en-US" sz="2000" dirty="0" smtClean="0">
                          <a:solidFill>
                            <a:schemeClr val="tx1"/>
                          </a:solidFill>
                          <a:effectLst/>
                        </a:rPr>
                        <a:t> </a:t>
                      </a:r>
                      <a:r>
                        <a:rPr lang="en-US" sz="2000" dirty="0" err="1">
                          <a:solidFill>
                            <a:schemeClr val="tx1"/>
                          </a:solidFill>
                          <a:effectLst/>
                        </a:rPr>
                        <a:t>Testamento</a:t>
                      </a:r>
                      <a:endParaRPr lang="en-US" sz="2000" dirty="0">
                        <a:solidFill>
                          <a:schemeClr val="tx1"/>
                        </a:solidFill>
                        <a:effectLst/>
                        <a:latin typeface="Consolas"/>
                        <a:ea typeface="SimSun"/>
                        <a:cs typeface="Times New Roman"/>
                      </a:endParaRPr>
                    </a:p>
                  </a:txBody>
                  <a:tcPr marL="68580" marR="68580" marT="0" marB="0"/>
                </a:tc>
                <a:tc>
                  <a:txBody>
                    <a:bodyPr/>
                    <a:lstStyle/>
                    <a:p>
                      <a:pPr marL="0" marR="0" algn="l" rtl="0">
                        <a:spcBef>
                          <a:spcPts val="0"/>
                        </a:spcBef>
                        <a:spcAft>
                          <a:spcPts val="0"/>
                        </a:spcAft>
                      </a:pPr>
                      <a:r>
                        <a:rPr lang="en-US" sz="2000" dirty="0">
                          <a:solidFill>
                            <a:schemeClr val="tx1"/>
                          </a:solidFill>
                          <a:effectLst/>
                        </a:rPr>
                        <a:t>Nuevo Testamento</a:t>
                      </a:r>
                      <a:endParaRPr lang="en-US" sz="2000" dirty="0">
                        <a:solidFill>
                          <a:schemeClr val="tx1"/>
                        </a:solidFill>
                        <a:effectLst/>
                        <a:latin typeface="Consolas"/>
                        <a:ea typeface="SimSun"/>
                        <a:cs typeface="Times New Roman"/>
                      </a:endParaRPr>
                    </a:p>
                  </a:txBody>
                  <a:tcPr marL="68580" marR="68580" marT="0" marB="0"/>
                </a:tc>
              </a:tr>
              <a:tr h="0">
                <a:tc>
                  <a:txBody>
                    <a:bodyPr/>
                    <a:lstStyle/>
                    <a:p>
                      <a:pPr marL="0" marR="0" algn="l" rtl="0">
                        <a:spcBef>
                          <a:spcPts val="0"/>
                        </a:spcBef>
                        <a:spcAft>
                          <a:spcPts val="0"/>
                        </a:spcAft>
                      </a:pPr>
                      <a:r>
                        <a:rPr lang="en-US" sz="2000" dirty="0">
                          <a:solidFill>
                            <a:schemeClr val="tx1"/>
                          </a:solidFill>
                          <a:effectLst/>
                        </a:rPr>
                        <a:t>Culto</a:t>
                      </a:r>
                      <a:endParaRPr lang="en-US" sz="2000" dirty="0">
                        <a:solidFill>
                          <a:schemeClr val="tx1"/>
                        </a:solidFill>
                        <a:effectLst/>
                        <a:latin typeface="Consolas"/>
                        <a:ea typeface="SimSun"/>
                        <a:cs typeface="Times New Roman"/>
                      </a:endParaRPr>
                    </a:p>
                  </a:txBody>
                  <a:tcPr marL="68580" marR="68580" marT="0" marB="0"/>
                </a:tc>
                <a:tc>
                  <a:txBody>
                    <a:bodyPr/>
                    <a:lstStyle/>
                    <a:p>
                      <a:pPr marL="0" marR="0" algn="l" rtl="0">
                        <a:spcBef>
                          <a:spcPts val="0"/>
                        </a:spcBef>
                        <a:spcAft>
                          <a:spcPts val="0"/>
                        </a:spcAft>
                      </a:pPr>
                      <a:r>
                        <a:rPr lang="en-US" sz="2000">
                          <a:solidFill>
                            <a:schemeClr val="tx1"/>
                          </a:solidFill>
                          <a:effectLst/>
                        </a:rPr>
                        <a:t> </a:t>
                      </a:r>
                    </a:p>
                    <a:p>
                      <a:pPr marL="0" marR="0" algn="l" rtl="0">
                        <a:spcBef>
                          <a:spcPts val="0"/>
                        </a:spcBef>
                        <a:spcAft>
                          <a:spcPts val="0"/>
                        </a:spcAft>
                      </a:pPr>
                      <a:r>
                        <a:rPr lang="en-US" sz="2000">
                          <a:solidFill>
                            <a:schemeClr val="tx1"/>
                          </a:solidFill>
                          <a:effectLst/>
                        </a:rPr>
                        <a:t> </a:t>
                      </a:r>
                      <a:endParaRPr lang="en-US" sz="2000">
                        <a:solidFill>
                          <a:schemeClr val="tx1"/>
                        </a:solidFill>
                        <a:effectLst/>
                        <a:latin typeface="Consolas"/>
                        <a:ea typeface="SimSun"/>
                        <a:cs typeface="Times New Roman"/>
                      </a:endParaRPr>
                    </a:p>
                  </a:txBody>
                  <a:tcPr marL="68580" marR="68580" marT="0" marB="0"/>
                </a:tc>
                <a:tc>
                  <a:txBody>
                    <a:bodyPr/>
                    <a:lstStyle/>
                    <a:p>
                      <a:pPr marL="0" marR="0" algn="l" rtl="0">
                        <a:spcBef>
                          <a:spcPts val="0"/>
                        </a:spcBef>
                        <a:spcAft>
                          <a:spcPts val="0"/>
                        </a:spcAft>
                      </a:pPr>
                      <a:r>
                        <a:rPr lang="en-US" sz="2000">
                          <a:solidFill>
                            <a:schemeClr val="tx1"/>
                          </a:solidFill>
                          <a:effectLst/>
                        </a:rPr>
                        <a:t> </a:t>
                      </a:r>
                      <a:endParaRPr lang="en-US" sz="2000">
                        <a:solidFill>
                          <a:schemeClr val="tx1"/>
                        </a:solidFill>
                        <a:effectLst/>
                        <a:latin typeface="Consolas"/>
                        <a:ea typeface="SimSun"/>
                        <a:cs typeface="Times New Roman"/>
                      </a:endParaRPr>
                    </a:p>
                  </a:txBody>
                  <a:tcPr marL="68580" marR="68580" marT="0" marB="0"/>
                </a:tc>
              </a:tr>
              <a:tr h="0">
                <a:tc>
                  <a:txBody>
                    <a:bodyPr/>
                    <a:lstStyle/>
                    <a:p>
                      <a:pPr marL="0" marR="0" algn="l" rtl="0">
                        <a:spcBef>
                          <a:spcPts val="0"/>
                        </a:spcBef>
                        <a:spcAft>
                          <a:spcPts val="0"/>
                        </a:spcAft>
                      </a:pPr>
                      <a:r>
                        <a:rPr lang="en-US" sz="2000" dirty="0" smtClean="0">
                          <a:solidFill>
                            <a:schemeClr val="tx1"/>
                          </a:solidFill>
                          <a:effectLst/>
                        </a:rPr>
                        <a:t>Maestros</a:t>
                      </a:r>
                      <a:endParaRPr lang="en-US" sz="2000" dirty="0">
                        <a:solidFill>
                          <a:schemeClr val="tx1"/>
                        </a:solidFill>
                        <a:effectLst/>
                        <a:latin typeface="Consolas"/>
                        <a:ea typeface="SimSun"/>
                        <a:cs typeface="Times New Roman"/>
                      </a:endParaRPr>
                    </a:p>
                  </a:txBody>
                  <a:tcPr marL="68580" marR="68580" marT="0" marB="0"/>
                </a:tc>
                <a:tc>
                  <a:txBody>
                    <a:bodyPr/>
                    <a:lstStyle/>
                    <a:p>
                      <a:pPr marL="0" marR="0" algn="l" rtl="0">
                        <a:spcBef>
                          <a:spcPts val="0"/>
                        </a:spcBef>
                        <a:spcAft>
                          <a:spcPts val="0"/>
                        </a:spcAft>
                      </a:pPr>
                      <a:r>
                        <a:rPr lang="en-US" sz="2000">
                          <a:solidFill>
                            <a:schemeClr val="tx1"/>
                          </a:solidFill>
                          <a:effectLst/>
                        </a:rPr>
                        <a:t> </a:t>
                      </a:r>
                    </a:p>
                    <a:p>
                      <a:pPr marL="0" marR="0" algn="l" rtl="0">
                        <a:spcBef>
                          <a:spcPts val="0"/>
                        </a:spcBef>
                        <a:spcAft>
                          <a:spcPts val="0"/>
                        </a:spcAft>
                      </a:pPr>
                      <a:r>
                        <a:rPr lang="en-US" sz="2000">
                          <a:solidFill>
                            <a:schemeClr val="tx1"/>
                          </a:solidFill>
                          <a:effectLst/>
                        </a:rPr>
                        <a:t> </a:t>
                      </a:r>
                      <a:endParaRPr lang="en-US" sz="2000">
                        <a:solidFill>
                          <a:schemeClr val="tx1"/>
                        </a:solidFill>
                        <a:effectLst/>
                        <a:latin typeface="Consolas"/>
                        <a:ea typeface="SimSun"/>
                        <a:cs typeface="Times New Roman"/>
                      </a:endParaRPr>
                    </a:p>
                  </a:txBody>
                  <a:tcPr marL="68580" marR="68580" marT="0" marB="0"/>
                </a:tc>
                <a:tc>
                  <a:txBody>
                    <a:bodyPr/>
                    <a:lstStyle/>
                    <a:p>
                      <a:pPr marL="0" marR="0" algn="l" rtl="0">
                        <a:spcBef>
                          <a:spcPts val="0"/>
                        </a:spcBef>
                        <a:spcAft>
                          <a:spcPts val="0"/>
                        </a:spcAft>
                      </a:pPr>
                      <a:r>
                        <a:rPr lang="en-US" sz="2000" dirty="0">
                          <a:solidFill>
                            <a:schemeClr val="tx1"/>
                          </a:solidFill>
                          <a:effectLst/>
                        </a:rPr>
                        <a:t> </a:t>
                      </a:r>
                      <a:endParaRPr lang="en-US" sz="2000" dirty="0">
                        <a:solidFill>
                          <a:schemeClr val="tx1"/>
                        </a:solidFill>
                        <a:effectLst/>
                        <a:latin typeface="Consolas"/>
                        <a:ea typeface="SimSun"/>
                        <a:cs typeface="Times New Roman"/>
                      </a:endParaRPr>
                    </a:p>
                  </a:txBody>
                  <a:tcPr marL="68580" marR="68580" marT="0" marB="0"/>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err="1" smtClean="0">
                          <a:solidFill>
                            <a:schemeClr val="tx1"/>
                          </a:solidFill>
                          <a:effectLst/>
                          <a:latin typeface="+mn-lt"/>
                          <a:ea typeface="+mn-ea"/>
                          <a:cs typeface="+mn-cs"/>
                        </a:rPr>
                        <a:t>Jerusalén</a:t>
                      </a:r>
                      <a:endParaRPr lang="en-US" sz="2000" dirty="0" smtClean="0">
                        <a:solidFill>
                          <a:schemeClr val="tx1"/>
                        </a:solidFill>
                        <a:effectLst/>
                        <a:latin typeface="Consolas"/>
                        <a:ea typeface="SimSun"/>
                        <a:cs typeface="Times New Roman"/>
                      </a:endParaRPr>
                    </a:p>
                  </a:txBody>
                  <a:tcPr marL="68580" marR="68580" marT="0" marB="0"/>
                </a:tc>
                <a:tc>
                  <a:txBody>
                    <a:bodyPr/>
                    <a:lstStyle/>
                    <a:p>
                      <a:pPr marL="0" marR="0" algn="l" rtl="0">
                        <a:spcBef>
                          <a:spcPts val="0"/>
                        </a:spcBef>
                        <a:spcAft>
                          <a:spcPts val="0"/>
                        </a:spcAft>
                      </a:pPr>
                      <a:r>
                        <a:rPr lang="en-US" sz="2000">
                          <a:solidFill>
                            <a:schemeClr val="tx1"/>
                          </a:solidFill>
                          <a:effectLst/>
                        </a:rPr>
                        <a:t> </a:t>
                      </a:r>
                    </a:p>
                    <a:p>
                      <a:pPr marL="0" marR="0" algn="l" rtl="0">
                        <a:spcBef>
                          <a:spcPts val="0"/>
                        </a:spcBef>
                        <a:spcAft>
                          <a:spcPts val="0"/>
                        </a:spcAft>
                      </a:pPr>
                      <a:r>
                        <a:rPr lang="en-US" sz="2000">
                          <a:solidFill>
                            <a:schemeClr val="tx1"/>
                          </a:solidFill>
                          <a:effectLst/>
                        </a:rPr>
                        <a:t> </a:t>
                      </a:r>
                      <a:endParaRPr lang="en-US" sz="2000">
                        <a:solidFill>
                          <a:schemeClr val="tx1"/>
                        </a:solidFill>
                        <a:effectLst/>
                        <a:latin typeface="Consolas"/>
                        <a:ea typeface="SimSun"/>
                        <a:cs typeface="Times New Roman"/>
                      </a:endParaRPr>
                    </a:p>
                  </a:txBody>
                  <a:tcPr marL="68580" marR="68580" marT="0" marB="0"/>
                </a:tc>
                <a:tc>
                  <a:txBody>
                    <a:bodyPr/>
                    <a:lstStyle/>
                    <a:p>
                      <a:pPr marL="0" marR="0" algn="l" rtl="0">
                        <a:spcBef>
                          <a:spcPts val="0"/>
                        </a:spcBef>
                        <a:spcAft>
                          <a:spcPts val="0"/>
                        </a:spcAft>
                      </a:pPr>
                      <a:r>
                        <a:rPr lang="en-US" sz="2000">
                          <a:solidFill>
                            <a:schemeClr val="tx1"/>
                          </a:solidFill>
                          <a:effectLst/>
                        </a:rPr>
                        <a:t> </a:t>
                      </a:r>
                      <a:endParaRPr lang="en-US" sz="2000">
                        <a:solidFill>
                          <a:schemeClr val="tx1"/>
                        </a:solidFill>
                        <a:effectLst/>
                        <a:latin typeface="Consolas"/>
                        <a:ea typeface="SimSun"/>
                        <a:cs typeface="Times New Roman"/>
                      </a:endParaRPr>
                    </a:p>
                  </a:txBody>
                  <a:tcPr marL="68580" marR="68580" marT="0" marB="0"/>
                </a:tc>
              </a:tr>
              <a:tr h="0">
                <a:tc>
                  <a:txBody>
                    <a:bodyPr/>
                    <a:lstStyle/>
                    <a:p>
                      <a:pPr marL="0" marR="0" algn="l" rtl="0">
                        <a:spcBef>
                          <a:spcPts val="0"/>
                        </a:spcBef>
                        <a:spcAft>
                          <a:spcPts val="0"/>
                        </a:spcAft>
                      </a:pPr>
                      <a:r>
                        <a:rPr lang="en-US" sz="2000" dirty="0" err="1" smtClean="0">
                          <a:solidFill>
                            <a:schemeClr val="tx1"/>
                          </a:solidFill>
                          <a:effectLst/>
                        </a:rPr>
                        <a:t>Política</a:t>
                      </a:r>
                      <a:endParaRPr lang="en-US" sz="2000" dirty="0">
                        <a:solidFill>
                          <a:schemeClr val="tx1"/>
                        </a:solidFill>
                        <a:effectLst/>
                        <a:latin typeface="Consolas"/>
                        <a:ea typeface="SimSun"/>
                        <a:cs typeface="Times New Roman"/>
                      </a:endParaRPr>
                    </a:p>
                  </a:txBody>
                  <a:tcPr marL="68580" marR="68580" marT="0" marB="0"/>
                </a:tc>
                <a:tc>
                  <a:txBody>
                    <a:bodyPr/>
                    <a:lstStyle/>
                    <a:p>
                      <a:pPr marL="0" marR="0" algn="l" rtl="0">
                        <a:spcBef>
                          <a:spcPts val="0"/>
                        </a:spcBef>
                        <a:spcAft>
                          <a:spcPts val="0"/>
                        </a:spcAft>
                      </a:pPr>
                      <a:r>
                        <a:rPr lang="en-US" sz="2000">
                          <a:solidFill>
                            <a:schemeClr val="tx1"/>
                          </a:solidFill>
                          <a:effectLst/>
                        </a:rPr>
                        <a:t> </a:t>
                      </a:r>
                    </a:p>
                    <a:p>
                      <a:pPr marL="0" marR="0" algn="l" rtl="0">
                        <a:spcBef>
                          <a:spcPts val="0"/>
                        </a:spcBef>
                        <a:spcAft>
                          <a:spcPts val="0"/>
                        </a:spcAft>
                      </a:pPr>
                      <a:r>
                        <a:rPr lang="en-US" sz="2000">
                          <a:solidFill>
                            <a:schemeClr val="tx1"/>
                          </a:solidFill>
                          <a:effectLst/>
                        </a:rPr>
                        <a:t> </a:t>
                      </a:r>
                      <a:endParaRPr lang="en-US" sz="2000">
                        <a:solidFill>
                          <a:schemeClr val="tx1"/>
                        </a:solidFill>
                        <a:effectLst/>
                        <a:latin typeface="Consolas"/>
                        <a:ea typeface="SimSun"/>
                        <a:cs typeface="Times New Roman"/>
                      </a:endParaRPr>
                    </a:p>
                  </a:txBody>
                  <a:tcPr marL="68580" marR="68580" marT="0" marB="0"/>
                </a:tc>
                <a:tc>
                  <a:txBody>
                    <a:bodyPr/>
                    <a:lstStyle/>
                    <a:p>
                      <a:pPr marL="0" marR="0" algn="l" rtl="0">
                        <a:spcBef>
                          <a:spcPts val="0"/>
                        </a:spcBef>
                        <a:spcAft>
                          <a:spcPts val="0"/>
                        </a:spcAft>
                      </a:pPr>
                      <a:r>
                        <a:rPr lang="en-US" sz="2000">
                          <a:solidFill>
                            <a:schemeClr val="tx1"/>
                          </a:solidFill>
                          <a:effectLst/>
                        </a:rPr>
                        <a:t> </a:t>
                      </a:r>
                      <a:endParaRPr lang="en-US" sz="2000">
                        <a:solidFill>
                          <a:schemeClr val="tx1"/>
                        </a:solidFill>
                        <a:effectLst/>
                        <a:latin typeface="Consolas"/>
                        <a:ea typeface="SimSun"/>
                        <a:cs typeface="Times New Roman"/>
                      </a:endParaRPr>
                    </a:p>
                  </a:txBody>
                  <a:tcPr marL="68580" marR="68580" marT="0" marB="0"/>
                </a:tc>
              </a:tr>
              <a:tr h="0">
                <a:tc>
                  <a:txBody>
                    <a:bodyPr/>
                    <a:lstStyle/>
                    <a:p>
                      <a:pPr marL="0" marR="0" algn="l" rtl="0">
                        <a:spcBef>
                          <a:spcPts val="0"/>
                        </a:spcBef>
                        <a:spcAft>
                          <a:spcPts val="0"/>
                        </a:spcAft>
                      </a:pPr>
                      <a:r>
                        <a:rPr lang="en-US" sz="2000" dirty="0" err="1">
                          <a:solidFill>
                            <a:schemeClr val="tx1"/>
                          </a:solidFill>
                          <a:effectLst/>
                        </a:rPr>
                        <a:t>Idioma</a:t>
                      </a:r>
                      <a:endParaRPr lang="en-US" sz="2000" dirty="0">
                        <a:solidFill>
                          <a:schemeClr val="tx1"/>
                        </a:solidFill>
                        <a:effectLst/>
                        <a:latin typeface="Consolas"/>
                        <a:ea typeface="SimSun"/>
                        <a:cs typeface="Times New Roman"/>
                      </a:endParaRPr>
                    </a:p>
                  </a:txBody>
                  <a:tcPr marL="68580" marR="68580" marT="0" marB="0"/>
                </a:tc>
                <a:tc>
                  <a:txBody>
                    <a:bodyPr/>
                    <a:lstStyle/>
                    <a:p>
                      <a:pPr marL="0" marR="0" algn="l" rtl="0">
                        <a:spcBef>
                          <a:spcPts val="0"/>
                        </a:spcBef>
                        <a:spcAft>
                          <a:spcPts val="0"/>
                        </a:spcAft>
                      </a:pPr>
                      <a:r>
                        <a:rPr lang="en-US" sz="2000">
                          <a:solidFill>
                            <a:schemeClr val="tx1"/>
                          </a:solidFill>
                          <a:effectLst/>
                        </a:rPr>
                        <a:t> </a:t>
                      </a:r>
                    </a:p>
                    <a:p>
                      <a:pPr marL="0" marR="0" algn="l" rtl="0">
                        <a:spcBef>
                          <a:spcPts val="0"/>
                        </a:spcBef>
                        <a:spcAft>
                          <a:spcPts val="0"/>
                        </a:spcAft>
                      </a:pPr>
                      <a:r>
                        <a:rPr lang="en-US" sz="2000">
                          <a:solidFill>
                            <a:schemeClr val="tx1"/>
                          </a:solidFill>
                          <a:effectLst/>
                        </a:rPr>
                        <a:t> </a:t>
                      </a:r>
                      <a:endParaRPr lang="en-US" sz="2000">
                        <a:solidFill>
                          <a:schemeClr val="tx1"/>
                        </a:solidFill>
                        <a:effectLst/>
                        <a:latin typeface="Consolas"/>
                        <a:ea typeface="SimSun"/>
                        <a:cs typeface="Times New Roman"/>
                      </a:endParaRPr>
                    </a:p>
                  </a:txBody>
                  <a:tcPr marL="68580" marR="68580" marT="0" marB="0"/>
                </a:tc>
                <a:tc>
                  <a:txBody>
                    <a:bodyPr/>
                    <a:lstStyle/>
                    <a:p>
                      <a:pPr marL="0" marR="0" algn="l" rtl="0">
                        <a:spcBef>
                          <a:spcPts val="0"/>
                        </a:spcBef>
                        <a:spcAft>
                          <a:spcPts val="0"/>
                        </a:spcAft>
                      </a:pPr>
                      <a:r>
                        <a:rPr lang="en-US" sz="2000">
                          <a:solidFill>
                            <a:schemeClr val="tx1"/>
                          </a:solidFill>
                          <a:effectLst/>
                        </a:rPr>
                        <a:t> </a:t>
                      </a:r>
                      <a:endParaRPr lang="en-US" sz="2000">
                        <a:solidFill>
                          <a:schemeClr val="tx1"/>
                        </a:solidFill>
                        <a:effectLst/>
                        <a:latin typeface="Consolas"/>
                        <a:ea typeface="SimSun"/>
                        <a:cs typeface="Times New Roman"/>
                      </a:endParaRPr>
                    </a:p>
                  </a:txBody>
                  <a:tcPr marL="68580" marR="68580" marT="0" marB="0"/>
                </a:tc>
              </a:tr>
              <a:tr h="0">
                <a:tc>
                  <a:txBody>
                    <a:bodyPr/>
                    <a:lstStyle/>
                    <a:p>
                      <a:pPr marL="0" marR="0" algn="l" rtl="0">
                        <a:spcBef>
                          <a:spcPts val="0"/>
                        </a:spcBef>
                        <a:spcAft>
                          <a:spcPts val="0"/>
                        </a:spcAft>
                      </a:pPr>
                      <a:r>
                        <a:rPr lang="en-US" sz="2000" dirty="0" smtClean="0">
                          <a:solidFill>
                            <a:schemeClr val="tx1"/>
                          </a:solidFill>
                          <a:effectLst/>
                        </a:rPr>
                        <a:t>Tierra </a:t>
                      </a:r>
                      <a:r>
                        <a:rPr lang="en-US" sz="2000" dirty="0">
                          <a:solidFill>
                            <a:schemeClr val="tx1"/>
                          </a:solidFill>
                          <a:effectLst/>
                        </a:rPr>
                        <a:t>de I</a:t>
                      </a:r>
                      <a:r>
                        <a:rPr lang="en-US" sz="2000" dirty="0" smtClean="0">
                          <a:solidFill>
                            <a:schemeClr val="tx1"/>
                          </a:solidFill>
                          <a:effectLst/>
                        </a:rPr>
                        <a:t>srael</a:t>
                      </a:r>
                      <a:endParaRPr lang="en-US" sz="2000" dirty="0">
                        <a:solidFill>
                          <a:schemeClr val="tx1"/>
                        </a:solidFill>
                        <a:effectLst/>
                        <a:latin typeface="Consolas"/>
                        <a:ea typeface="SimSun"/>
                        <a:cs typeface="Times New Roman"/>
                      </a:endParaRPr>
                    </a:p>
                  </a:txBody>
                  <a:tcPr marL="68580" marR="68580" marT="0" marB="0"/>
                </a:tc>
                <a:tc>
                  <a:txBody>
                    <a:bodyPr/>
                    <a:lstStyle/>
                    <a:p>
                      <a:pPr marL="0" marR="0" algn="l" rtl="0">
                        <a:spcBef>
                          <a:spcPts val="0"/>
                        </a:spcBef>
                        <a:spcAft>
                          <a:spcPts val="0"/>
                        </a:spcAft>
                      </a:pPr>
                      <a:r>
                        <a:rPr lang="en-US" sz="2000">
                          <a:solidFill>
                            <a:schemeClr val="tx1"/>
                          </a:solidFill>
                          <a:effectLst/>
                        </a:rPr>
                        <a:t> </a:t>
                      </a:r>
                    </a:p>
                    <a:p>
                      <a:pPr marL="0" marR="0" algn="l" rtl="0">
                        <a:spcBef>
                          <a:spcPts val="0"/>
                        </a:spcBef>
                        <a:spcAft>
                          <a:spcPts val="0"/>
                        </a:spcAft>
                      </a:pPr>
                      <a:r>
                        <a:rPr lang="en-US" sz="2000">
                          <a:solidFill>
                            <a:schemeClr val="tx1"/>
                          </a:solidFill>
                          <a:effectLst/>
                        </a:rPr>
                        <a:t> </a:t>
                      </a:r>
                      <a:endParaRPr lang="en-US" sz="2000">
                        <a:solidFill>
                          <a:schemeClr val="tx1"/>
                        </a:solidFill>
                        <a:effectLst/>
                        <a:latin typeface="Consolas"/>
                        <a:ea typeface="SimSun"/>
                        <a:cs typeface="Times New Roman"/>
                      </a:endParaRPr>
                    </a:p>
                  </a:txBody>
                  <a:tcPr marL="68580" marR="68580" marT="0" marB="0"/>
                </a:tc>
                <a:tc>
                  <a:txBody>
                    <a:bodyPr/>
                    <a:lstStyle/>
                    <a:p>
                      <a:pPr marL="0" marR="0" algn="l" rtl="0">
                        <a:spcBef>
                          <a:spcPts val="0"/>
                        </a:spcBef>
                        <a:spcAft>
                          <a:spcPts val="0"/>
                        </a:spcAft>
                      </a:pPr>
                      <a:r>
                        <a:rPr lang="en-US" sz="2000">
                          <a:solidFill>
                            <a:schemeClr val="tx1"/>
                          </a:solidFill>
                          <a:effectLst/>
                        </a:rPr>
                        <a:t> </a:t>
                      </a:r>
                      <a:endParaRPr lang="en-US" sz="2000">
                        <a:solidFill>
                          <a:schemeClr val="tx1"/>
                        </a:solidFill>
                        <a:effectLst/>
                        <a:latin typeface="Consolas"/>
                        <a:ea typeface="SimSun"/>
                        <a:cs typeface="Times New Roman"/>
                      </a:endParaRPr>
                    </a:p>
                  </a:txBody>
                  <a:tcPr marL="68580" marR="68580" marT="0" marB="0"/>
                </a:tc>
              </a:tr>
              <a:tr h="0">
                <a:tc>
                  <a:txBody>
                    <a:bodyPr/>
                    <a:lstStyle/>
                    <a:p>
                      <a:pPr marL="0" marR="0" algn="l" rtl="0">
                        <a:spcBef>
                          <a:spcPts val="0"/>
                        </a:spcBef>
                        <a:spcAft>
                          <a:spcPts val="0"/>
                        </a:spcAft>
                      </a:pPr>
                      <a:r>
                        <a:rPr lang="en-US" sz="2000">
                          <a:solidFill>
                            <a:schemeClr val="tx1"/>
                          </a:solidFill>
                          <a:effectLst/>
                        </a:rPr>
                        <a:t>Cosmovisión</a:t>
                      </a:r>
                      <a:endParaRPr lang="en-US" sz="2000">
                        <a:solidFill>
                          <a:schemeClr val="tx1"/>
                        </a:solidFill>
                        <a:effectLst/>
                        <a:latin typeface="Consolas"/>
                        <a:ea typeface="SimSun"/>
                        <a:cs typeface="Times New Roman"/>
                      </a:endParaRPr>
                    </a:p>
                  </a:txBody>
                  <a:tcPr marL="68580" marR="68580" marT="0" marB="0"/>
                </a:tc>
                <a:tc>
                  <a:txBody>
                    <a:bodyPr/>
                    <a:lstStyle/>
                    <a:p>
                      <a:pPr marL="0" marR="0" algn="l" rtl="0">
                        <a:spcBef>
                          <a:spcPts val="0"/>
                        </a:spcBef>
                        <a:spcAft>
                          <a:spcPts val="0"/>
                        </a:spcAft>
                      </a:pPr>
                      <a:r>
                        <a:rPr lang="en-US" sz="2000">
                          <a:solidFill>
                            <a:schemeClr val="tx1"/>
                          </a:solidFill>
                          <a:effectLst/>
                        </a:rPr>
                        <a:t> </a:t>
                      </a:r>
                    </a:p>
                    <a:p>
                      <a:pPr marL="0" marR="0" algn="l" rtl="0">
                        <a:spcBef>
                          <a:spcPts val="0"/>
                        </a:spcBef>
                        <a:spcAft>
                          <a:spcPts val="0"/>
                        </a:spcAft>
                      </a:pPr>
                      <a:r>
                        <a:rPr lang="en-US" sz="2000">
                          <a:solidFill>
                            <a:schemeClr val="tx1"/>
                          </a:solidFill>
                          <a:effectLst/>
                        </a:rPr>
                        <a:t> </a:t>
                      </a:r>
                      <a:endParaRPr lang="en-US" sz="2000">
                        <a:solidFill>
                          <a:schemeClr val="tx1"/>
                        </a:solidFill>
                        <a:effectLst/>
                        <a:latin typeface="Consolas"/>
                        <a:ea typeface="SimSun"/>
                        <a:cs typeface="Times New Roman"/>
                      </a:endParaRPr>
                    </a:p>
                  </a:txBody>
                  <a:tcPr marL="68580" marR="68580" marT="0" marB="0"/>
                </a:tc>
                <a:tc>
                  <a:txBody>
                    <a:bodyPr/>
                    <a:lstStyle/>
                    <a:p>
                      <a:pPr marL="0" marR="0" algn="l" rtl="0">
                        <a:spcBef>
                          <a:spcPts val="0"/>
                        </a:spcBef>
                        <a:spcAft>
                          <a:spcPts val="0"/>
                        </a:spcAft>
                      </a:pPr>
                      <a:r>
                        <a:rPr lang="en-US" sz="2000" dirty="0">
                          <a:solidFill>
                            <a:schemeClr val="tx1"/>
                          </a:solidFill>
                          <a:effectLst/>
                        </a:rPr>
                        <a:t> </a:t>
                      </a:r>
                      <a:endParaRPr lang="en-US" sz="2000" dirty="0">
                        <a:solidFill>
                          <a:schemeClr val="tx1"/>
                        </a:solidFill>
                        <a:effectLst/>
                        <a:latin typeface="Consolas"/>
                        <a:ea typeface="SimSun"/>
                        <a:cs typeface="Times New Roman"/>
                      </a:endParaRPr>
                    </a:p>
                  </a:txBody>
                  <a:tcPr marL="68580" marR="68580" marT="0" marB="0"/>
                </a:tc>
              </a:tr>
            </a:tbl>
          </a:graphicData>
        </a:graphic>
      </p:graphicFrame>
      <p:sp>
        <p:nvSpPr>
          <p:cNvPr id="5" name="Text Box 3"/>
          <p:cNvSpPr txBox="1">
            <a:spLocks noChangeArrowheads="1"/>
          </p:cNvSpPr>
          <p:nvPr/>
        </p:nvSpPr>
        <p:spPr bwMode="auto">
          <a:xfrm>
            <a:off x="5814776" y="2064172"/>
            <a:ext cx="1509712" cy="3452227"/>
          </a:xfrm>
          <a:prstGeom prst="rect">
            <a:avLst/>
          </a:prstGeom>
          <a:solidFill>
            <a:srgbClr val="FFFFFF"/>
          </a:solidFill>
          <a:ln w="9525">
            <a:solidFill>
              <a:srgbClr val="FFFFFF"/>
            </a:solid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en-US" sz="1600" b="0" i="0" u="none" strike="noStrike" cap="none" normalizeH="0" baseline="0" dirty="0" smtClean="0">
                <a:ln>
                  <a:noFill/>
                </a:ln>
                <a:solidFill>
                  <a:schemeClr val="tx1"/>
                </a:solidFill>
                <a:effectLst/>
                <a:latin typeface="Arial" pitchFamily="34" charset="0"/>
                <a:cs typeface="Arial" pitchFamily="34" charset="0"/>
              </a:rPr>
              <a:t>Oriental</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en-US" sz="1600" b="0" i="0" u="none" strike="noStrike" cap="none" normalizeH="0" baseline="0" dirty="0" err="1" smtClean="0">
                <a:ln>
                  <a:noFill/>
                </a:ln>
                <a:solidFill>
                  <a:schemeClr val="tx1"/>
                </a:solidFill>
                <a:effectLst/>
                <a:latin typeface="Arial" pitchFamily="34" charset="0"/>
                <a:cs typeface="Arial" pitchFamily="34" charset="0"/>
              </a:rPr>
              <a:t>Reino</a:t>
            </a:r>
            <a:r>
              <a:rPr kumimoji="0" lang="en-US" altLang="en-US" sz="1600" b="0" i="0" u="none" strike="noStrike" cap="none" normalizeH="0" baseline="0" dirty="0" smtClean="0">
                <a:ln>
                  <a:noFill/>
                </a:ln>
                <a:solidFill>
                  <a:schemeClr val="tx1"/>
                </a:solidFill>
                <a:effectLst/>
                <a:latin typeface="Arial" pitchFamily="34" charset="0"/>
                <a:cs typeface="Arial" pitchFamily="34" charset="0"/>
              </a:rPr>
              <a:t> del sur</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en-US" sz="1600" b="0" i="0" u="none" strike="noStrike" cap="none" normalizeH="0" baseline="0" dirty="0" smtClean="0">
                <a:ln>
                  <a:noFill/>
                </a:ln>
                <a:solidFill>
                  <a:schemeClr val="tx1"/>
                </a:solidFill>
                <a:effectLst/>
                <a:latin typeface="Arial" pitchFamily="34" charset="0"/>
                <a:cs typeface="Arial" pitchFamily="34" charset="0"/>
              </a:rPr>
              <a:t>Ciudades en Ruinas</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s-ES" altLang="en-US" sz="1600" b="0" i="0" u="none" strike="noStrike" cap="none" normalizeH="0" baseline="0" dirty="0" smtClean="0">
                <a:ln>
                  <a:noFill/>
                </a:ln>
                <a:solidFill>
                  <a:schemeClr val="tx1"/>
                </a:solidFill>
                <a:effectLst/>
                <a:latin typeface="Arial" pitchFamily="34" charset="0"/>
                <a:cs typeface="Arial" pitchFamily="34" charset="0"/>
              </a:rPr>
              <a:t>Gobierno autónomo</a:t>
            </a:r>
            <a:endParaRPr kumimoji="0" lang="en-US" alt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en-US" sz="1600" b="0" i="0" u="none" strike="noStrike" cap="none" normalizeH="0" baseline="0" dirty="0" err="1" smtClean="0">
                <a:ln>
                  <a:noFill/>
                </a:ln>
                <a:solidFill>
                  <a:schemeClr val="tx1"/>
                </a:solidFill>
                <a:effectLst/>
                <a:latin typeface="Arial" pitchFamily="34" charset="0"/>
                <a:cs typeface="Arial" pitchFamily="34" charset="0"/>
              </a:rPr>
              <a:t>Escribas</a:t>
            </a:r>
            <a:endParaRPr kumimoji="0" lang="en-US" alt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en-US" sz="1600" b="0" i="0" u="none" strike="noStrike" cap="none" normalizeH="0" baseline="0" dirty="0" smtClean="0">
                <a:ln>
                  <a:noFill/>
                </a:ln>
                <a:solidFill>
                  <a:schemeClr val="tx1"/>
                </a:solidFill>
                <a:effectLst/>
                <a:latin typeface="Arial" pitchFamily="34" charset="0"/>
                <a:cs typeface="Arial" pitchFamily="34" charset="0"/>
              </a:rPr>
              <a:t>Sacerdote</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en-US" sz="1600" b="0" i="0" u="none" strike="noStrike" cap="none" normalizeH="0" baseline="0" dirty="0" smtClean="0">
                <a:ln>
                  <a:noFill/>
                </a:ln>
                <a:solidFill>
                  <a:schemeClr val="tx1"/>
                </a:solidFill>
                <a:effectLst/>
                <a:latin typeface="Arial" pitchFamily="34" charset="0"/>
                <a:cs typeface="Arial" pitchFamily="34" charset="0"/>
              </a:rPr>
              <a:t>Templo</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en-US" sz="1600" b="0" i="0" u="none" strike="noStrike" cap="none" normalizeH="0" baseline="0" dirty="0" smtClean="0">
                <a:ln>
                  <a:noFill/>
                </a:ln>
                <a:solidFill>
                  <a:schemeClr val="tx1"/>
                </a:solidFill>
                <a:effectLst/>
                <a:latin typeface="Arial" pitchFamily="34" charset="0"/>
                <a:cs typeface="Arial" pitchFamily="34" charset="0"/>
              </a:rPr>
              <a:t>Sinagoga</a:t>
            </a:r>
          </a:p>
        </p:txBody>
      </p:sp>
      <p:sp>
        <p:nvSpPr>
          <p:cNvPr id="6" name="Text Box 2"/>
          <p:cNvSpPr txBox="1">
            <a:spLocks noChangeArrowheads="1"/>
          </p:cNvSpPr>
          <p:nvPr/>
        </p:nvSpPr>
        <p:spPr bwMode="auto">
          <a:xfrm>
            <a:off x="7453312" y="2060275"/>
            <a:ext cx="1690689" cy="33239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en-US" sz="1600" b="0" i="0" u="none" strike="noStrike" cap="none" normalizeH="0" baseline="0" dirty="0" err="1" smtClean="0">
                <a:ln>
                  <a:noFill/>
                </a:ln>
                <a:solidFill>
                  <a:schemeClr val="tx1"/>
                </a:solidFill>
                <a:effectLst/>
                <a:latin typeface="Arial" pitchFamily="34" charset="0"/>
                <a:cs typeface="Arial" pitchFamily="34" charset="0"/>
              </a:rPr>
              <a:t>Gobernantes</a:t>
            </a:r>
            <a:r>
              <a:rPr kumimoji="0" lang="en-US" altLang="en-US" sz="1600" b="0" i="0" u="none" strike="noStrike" cap="none" normalizeH="0" baseline="0" dirty="0" smtClean="0">
                <a:ln>
                  <a:noFill/>
                </a:ln>
                <a:solidFill>
                  <a:schemeClr val="tx1"/>
                </a:solidFill>
                <a:effectLst/>
                <a:latin typeface="Arial" pitchFamily="34" charset="0"/>
                <a:cs typeface="Arial" pitchFamily="34" charset="0"/>
              </a:rPr>
              <a:t> romanos</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en-US" sz="1600" b="0" i="0" u="none" strike="noStrike" cap="none" normalizeH="0" baseline="0" dirty="0" smtClean="0">
                <a:ln>
                  <a:noFill/>
                </a:ln>
                <a:solidFill>
                  <a:schemeClr val="tx1"/>
                </a:solidFill>
                <a:effectLst/>
                <a:latin typeface="Arial" pitchFamily="34" charset="0"/>
                <a:cs typeface="Arial" pitchFamily="34" charset="0"/>
              </a:rPr>
              <a:t>Occidental</a:t>
            </a:r>
          </a:p>
          <a:p>
            <a:pPr marL="0" marR="0" lvl="0" indent="0" algn="l" defTabSz="914400" rtl="0" eaLnBrk="1" fontAlgn="base" latinLnBrk="0" hangingPunct="1">
              <a:lnSpc>
                <a:spcPct val="100000"/>
              </a:lnSpc>
              <a:spcBef>
                <a:spcPct val="0"/>
              </a:spcBef>
              <a:spcAft>
                <a:spcPts val="1000"/>
              </a:spcAft>
              <a:buClrTx/>
              <a:buSzTx/>
              <a:buFontTx/>
              <a:buNone/>
              <a:tabLst/>
            </a:pPr>
            <a:r>
              <a:rPr lang="en-US" altLang="en-US" sz="1600" dirty="0" err="1">
                <a:latin typeface="Arial" pitchFamily="34" charset="0"/>
                <a:cs typeface="Arial" pitchFamily="34" charset="0"/>
              </a:rPr>
              <a:t>H</a:t>
            </a:r>
            <a:r>
              <a:rPr kumimoji="0" lang="en-US" altLang="en-US" sz="1600" b="0" i="0" u="none" strike="noStrike" cap="none" normalizeH="0" baseline="0" dirty="0" err="1" smtClean="0">
                <a:ln>
                  <a:noFill/>
                </a:ln>
                <a:solidFill>
                  <a:schemeClr val="tx1"/>
                </a:solidFill>
                <a:effectLst/>
                <a:latin typeface="Arial" pitchFamily="34" charset="0"/>
                <a:cs typeface="Arial" pitchFamily="34" charset="0"/>
              </a:rPr>
              <a:t>ebreo</a:t>
            </a:r>
            <a:r>
              <a:rPr kumimoji="0" lang="en-US" altLang="en-US" sz="1600" b="0" i="0" u="none" strike="noStrike" cap="none" normalizeH="0" baseline="0" dirty="0" smtClean="0">
                <a:ln>
                  <a:noFill/>
                </a:ln>
                <a:solidFill>
                  <a:schemeClr val="tx1"/>
                </a:solidFill>
                <a:effectLst/>
                <a:latin typeface="Arial" pitchFamily="34" charset="0"/>
                <a:cs typeface="Arial" pitchFamily="34" charset="0"/>
              </a:rPr>
              <a:t>/</a:t>
            </a:r>
            <a:r>
              <a:rPr kumimoji="0" lang="en-US" altLang="en-US" sz="1600" b="0" i="0" u="none" strike="noStrike" cap="none" normalizeH="0" baseline="0" dirty="0" err="1" smtClean="0">
                <a:ln>
                  <a:noFill/>
                </a:ln>
                <a:solidFill>
                  <a:schemeClr val="tx1"/>
                </a:solidFill>
                <a:effectLst/>
                <a:latin typeface="Arial" pitchFamily="34" charset="0"/>
                <a:cs typeface="Arial" pitchFamily="34" charset="0"/>
              </a:rPr>
              <a:t>arameo</a:t>
            </a:r>
            <a:endParaRPr kumimoji="0" lang="en-US" alt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ts val="1000"/>
              </a:spcAft>
              <a:buClrTx/>
              <a:buSzTx/>
              <a:buFontTx/>
              <a:buNone/>
              <a:tabLst/>
            </a:pPr>
            <a:r>
              <a:rPr lang="en-US" altLang="en-US" sz="1600" dirty="0" err="1">
                <a:latin typeface="Arial" pitchFamily="34" charset="0"/>
                <a:cs typeface="Arial" pitchFamily="34" charset="0"/>
              </a:rPr>
              <a:t>A</a:t>
            </a:r>
            <a:r>
              <a:rPr kumimoji="0" lang="en-US" altLang="en-US" sz="1600" b="0" i="0" u="none" strike="noStrike" cap="none" normalizeH="0" baseline="0" dirty="0" err="1" smtClean="0">
                <a:ln>
                  <a:noFill/>
                </a:ln>
                <a:solidFill>
                  <a:schemeClr val="tx1"/>
                </a:solidFill>
                <a:effectLst/>
                <a:latin typeface="Arial" pitchFamily="34" charset="0"/>
                <a:cs typeface="Arial" pitchFamily="34" charset="0"/>
              </a:rPr>
              <a:t>rameo</a:t>
            </a:r>
            <a:r>
              <a:rPr kumimoji="0" lang="en-US" altLang="en-US" sz="1600" b="0" i="0" u="none" strike="noStrike" cap="none" normalizeH="0" baseline="0" dirty="0" smtClean="0">
                <a:ln>
                  <a:noFill/>
                </a:ln>
                <a:solidFill>
                  <a:schemeClr val="tx1"/>
                </a:solidFill>
                <a:effectLst/>
                <a:latin typeface="Arial" pitchFamily="34" charset="0"/>
                <a:cs typeface="Arial" pitchFamily="34" charset="0"/>
              </a:rPr>
              <a:t>/</a:t>
            </a:r>
            <a:r>
              <a:rPr kumimoji="0" lang="en-US" altLang="en-US" sz="1600" b="0" i="0" u="none" strike="noStrike" cap="none" normalizeH="0" baseline="0" dirty="0" err="1" smtClean="0">
                <a:ln>
                  <a:noFill/>
                </a:ln>
                <a:solidFill>
                  <a:schemeClr val="tx1"/>
                </a:solidFill>
                <a:effectLst/>
                <a:latin typeface="Arial" pitchFamily="34" charset="0"/>
                <a:cs typeface="Arial" pitchFamily="34" charset="0"/>
              </a:rPr>
              <a:t>griego</a:t>
            </a:r>
            <a:endParaRPr kumimoji="0" lang="en-US" alt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en-US" sz="1600" b="0" i="0" u="none" strike="noStrike" cap="none" normalizeH="0" baseline="0" dirty="0" smtClean="0">
                <a:ln>
                  <a:noFill/>
                </a:ln>
                <a:solidFill>
                  <a:schemeClr val="tx1"/>
                </a:solidFill>
                <a:effectLst/>
                <a:latin typeface="Arial" pitchFamily="34" charset="0"/>
                <a:cs typeface="Arial" pitchFamily="34" charset="0"/>
              </a:rPr>
              <a:t>Judea/Samaria y Galilea</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en-US" sz="1600" b="0" i="0" u="none" strike="noStrike" cap="none" normalizeH="0" baseline="0" dirty="0" smtClean="0">
                <a:ln>
                  <a:noFill/>
                </a:ln>
                <a:solidFill>
                  <a:schemeClr val="tx1"/>
                </a:solidFill>
                <a:effectLst/>
                <a:latin typeface="Arial" pitchFamily="34" charset="0"/>
                <a:cs typeface="Arial" pitchFamily="34" charset="0"/>
              </a:rPr>
              <a:t>Densamente poblada</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Rectangle 6"/>
          <p:cNvSpPr/>
          <p:nvPr/>
        </p:nvSpPr>
        <p:spPr>
          <a:xfrm>
            <a:off x="2514601" y="4382869"/>
            <a:ext cx="1371600" cy="646331"/>
          </a:xfrm>
          <a:prstGeom prst="rect">
            <a:avLst/>
          </a:prstGeom>
        </p:spPr>
        <p:txBody>
          <a:bodyPr wrap="square">
            <a:spAutoFit/>
          </a:bodyPr>
          <a:lstStyle/>
          <a:p>
            <a:pPr lvl="0" algn="l" rtl="0" fontAlgn="base">
              <a:spcBef>
                <a:spcPct val="0"/>
              </a:spcBef>
              <a:spcAft>
                <a:spcPts val="1000"/>
              </a:spcAft>
            </a:pPr>
            <a:r>
              <a:rPr lang="en-US" altLang="en-US" dirty="0" err="1">
                <a:latin typeface="Arial" pitchFamily="34" charset="0"/>
                <a:cs typeface="Arial" pitchFamily="34" charset="0"/>
              </a:rPr>
              <a:t>H</a:t>
            </a:r>
            <a:r>
              <a:rPr lang="en-US" altLang="en-US" dirty="0" err="1" smtClean="0">
                <a:latin typeface="Arial" pitchFamily="34" charset="0"/>
                <a:cs typeface="Arial" pitchFamily="34" charset="0"/>
              </a:rPr>
              <a:t>ebreo</a:t>
            </a:r>
            <a:r>
              <a:rPr lang="en-US" altLang="en-US" dirty="0" smtClean="0">
                <a:latin typeface="Arial" pitchFamily="34" charset="0"/>
                <a:cs typeface="Arial" pitchFamily="34" charset="0"/>
              </a:rPr>
              <a:t>/ Arameo</a:t>
            </a:r>
            <a:endParaRPr lang="en-US" altLang="en-US" dirty="0">
              <a:latin typeface="Arial" pitchFamily="34" charset="0"/>
              <a:cs typeface="Arial" pitchFamily="34" charset="0"/>
            </a:endParaRPr>
          </a:p>
        </p:txBody>
      </p:sp>
      <p:sp>
        <p:nvSpPr>
          <p:cNvPr id="8" name="Rectangle 7"/>
          <p:cNvSpPr/>
          <p:nvPr/>
        </p:nvSpPr>
        <p:spPr>
          <a:xfrm>
            <a:off x="4167424" y="4419600"/>
            <a:ext cx="1547575" cy="646331"/>
          </a:xfrm>
          <a:prstGeom prst="rect">
            <a:avLst/>
          </a:prstGeom>
        </p:spPr>
        <p:txBody>
          <a:bodyPr wrap="square">
            <a:spAutoFit/>
          </a:bodyPr>
          <a:lstStyle/>
          <a:p>
            <a:pPr lvl="0" algn="l" rtl="0" fontAlgn="base">
              <a:spcBef>
                <a:spcPct val="0"/>
              </a:spcBef>
              <a:spcAft>
                <a:spcPts val="1000"/>
              </a:spcAft>
            </a:pPr>
            <a:r>
              <a:rPr lang="en-US" altLang="en-US" dirty="0" err="1" smtClean="0">
                <a:latin typeface="Arial" pitchFamily="34" charset="0"/>
                <a:cs typeface="Arial" pitchFamily="34" charset="0"/>
              </a:rPr>
              <a:t>Arameo</a:t>
            </a:r>
            <a:r>
              <a:rPr lang="en-US" altLang="en-US" dirty="0" smtClean="0">
                <a:latin typeface="Arial" pitchFamily="34" charset="0"/>
                <a:cs typeface="Arial" pitchFamily="34" charset="0"/>
              </a:rPr>
              <a:t>/ Griego</a:t>
            </a:r>
            <a:endParaRPr lang="en-US" altLang="en-US" dirty="0">
              <a:latin typeface="Arial" pitchFamily="34" charset="0"/>
              <a:cs typeface="Arial" pitchFamily="34" charset="0"/>
            </a:endParaRPr>
          </a:p>
        </p:txBody>
      </p:sp>
      <p:sp>
        <p:nvSpPr>
          <p:cNvPr id="9" name="Rectangle 8"/>
          <p:cNvSpPr/>
          <p:nvPr/>
        </p:nvSpPr>
        <p:spPr>
          <a:xfrm>
            <a:off x="4167424" y="3787001"/>
            <a:ext cx="1647352" cy="646331"/>
          </a:xfrm>
          <a:prstGeom prst="rect">
            <a:avLst/>
          </a:prstGeom>
        </p:spPr>
        <p:txBody>
          <a:bodyPr wrap="square">
            <a:spAutoFit/>
          </a:bodyPr>
          <a:lstStyle/>
          <a:p>
            <a:pPr lvl="0" algn="l" rtl="0" fontAlgn="base">
              <a:spcBef>
                <a:spcPct val="0"/>
              </a:spcBef>
              <a:spcAft>
                <a:spcPts val="1000"/>
              </a:spcAft>
            </a:pPr>
            <a:r>
              <a:rPr lang="en-US" altLang="en-US" dirty="0" err="1" smtClean="0">
                <a:latin typeface="Arial" pitchFamily="34" charset="0"/>
                <a:cs typeface="Arial" pitchFamily="34" charset="0"/>
              </a:rPr>
              <a:t>Gobernantes</a:t>
            </a:r>
            <a:r>
              <a:rPr lang="en-US" altLang="en-US" dirty="0" smtClean="0">
                <a:latin typeface="Arial" pitchFamily="34" charset="0"/>
                <a:cs typeface="Arial" pitchFamily="34" charset="0"/>
              </a:rPr>
              <a:t> </a:t>
            </a:r>
            <a:r>
              <a:rPr lang="en-US" altLang="en-US" dirty="0">
                <a:latin typeface="Arial" pitchFamily="34" charset="0"/>
                <a:cs typeface="Arial" pitchFamily="34" charset="0"/>
              </a:rPr>
              <a:t>romanos</a:t>
            </a:r>
          </a:p>
        </p:txBody>
      </p:sp>
      <p:sp>
        <p:nvSpPr>
          <p:cNvPr id="10" name="Rectangle 9"/>
          <p:cNvSpPr/>
          <p:nvPr/>
        </p:nvSpPr>
        <p:spPr>
          <a:xfrm>
            <a:off x="2563046" y="3810000"/>
            <a:ext cx="1210588" cy="646331"/>
          </a:xfrm>
          <a:prstGeom prst="rect">
            <a:avLst/>
          </a:prstGeom>
        </p:spPr>
        <p:txBody>
          <a:bodyPr wrap="none">
            <a:spAutoFit/>
          </a:bodyPr>
          <a:lstStyle/>
          <a:p>
            <a:pPr lvl="0" algn="l" rtl="0" fontAlgn="base">
              <a:spcBef>
                <a:spcPct val="0"/>
              </a:spcBef>
              <a:spcAft>
                <a:spcPts val="1000"/>
              </a:spcAft>
            </a:pPr>
            <a:r>
              <a:rPr lang="en-US" altLang="en-US" dirty="0" err="1" smtClean="0">
                <a:latin typeface="Arial" pitchFamily="34" charset="0"/>
                <a:cs typeface="Arial" pitchFamily="34" charset="0"/>
              </a:rPr>
              <a:t>Gobierno</a:t>
            </a:r>
            <a:r>
              <a:rPr lang="en-US" altLang="en-US" dirty="0" smtClean="0">
                <a:latin typeface="Arial" pitchFamily="34" charset="0"/>
                <a:cs typeface="Arial" pitchFamily="34" charset="0"/>
              </a:rPr>
              <a:t> </a:t>
            </a:r>
            <a:br>
              <a:rPr lang="en-US" altLang="en-US" dirty="0" smtClean="0">
                <a:latin typeface="Arial" pitchFamily="34" charset="0"/>
                <a:cs typeface="Arial" pitchFamily="34" charset="0"/>
              </a:rPr>
            </a:br>
            <a:r>
              <a:rPr lang="en-US" altLang="en-US" dirty="0" err="1" smtClean="0">
                <a:latin typeface="Arial" pitchFamily="34" charset="0"/>
                <a:cs typeface="Arial" pitchFamily="34" charset="0"/>
              </a:rPr>
              <a:t>autónomo</a:t>
            </a:r>
            <a:endParaRPr lang="en-US" altLang="en-US" dirty="0">
              <a:latin typeface="Arial" pitchFamily="34" charset="0"/>
              <a:cs typeface="Arial" pitchFamily="34" charset="0"/>
            </a:endParaRPr>
          </a:p>
        </p:txBody>
      </p:sp>
      <p:sp>
        <p:nvSpPr>
          <p:cNvPr id="11" name="Rectangle 10"/>
          <p:cNvSpPr/>
          <p:nvPr/>
        </p:nvSpPr>
        <p:spPr>
          <a:xfrm>
            <a:off x="2590801" y="5029200"/>
            <a:ext cx="1371600" cy="646331"/>
          </a:xfrm>
          <a:prstGeom prst="rect">
            <a:avLst/>
          </a:prstGeom>
        </p:spPr>
        <p:txBody>
          <a:bodyPr wrap="square">
            <a:spAutoFit/>
          </a:bodyPr>
          <a:lstStyle/>
          <a:p>
            <a:pPr lvl="0" algn="l" rtl="0" fontAlgn="base">
              <a:spcBef>
                <a:spcPct val="0"/>
              </a:spcBef>
              <a:spcAft>
                <a:spcPts val="1000"/>
              </a:spcAft>
            </a:pPr>
            <a:r>
              <a:rPr lang="en-US" altLang="en-US" dirty="0" err="1">
                <a:latin typeface="Arial" pitchFamily="34" charset="0"/>
                <a:cs typeface="Arial" pitchFamily="34" charset="0"/>
              </a:rPr>
              <a:t>R</a:t>
            </a:r>
            <a:r>
              <a:rPr lang="en-US" altLang="en-US" dirty="0" err="1" smtClean="0">
                <a:latin typeface="Arial" pitchFamily="34" charset="0"/>
                <a:cs typeface="Arial" pitchFamily="34" charset="0"/>
              </a:rPr>
              <a:t>eino</a:t>
            </a:r>
            <a:r>
              <a:rPr lang="en-US" altLang="en-US" dirty="0" smtClean="0">
                <a:latin typeface="Arial" pitchFamily="34" charset="0"/>
                <a:cs typeface="Arial" pitchFamily="34" charset="0"/>
              </a:rPr>
              <a:t> </a:t>
            </a:r>
            <a:r>
              <a:rPr lang="en-US" altLang="en-US" dirty="0">
                <a:latin typeface="Arial" pitchFamily="34" charset="0"/>
                <a:cs typeface="Arial" pitchFamily="34" charset="0"/>
              </a:rPr>
              <a:t>del sur</a:t>
            </a:r>
          </a:p>
        </p:txBody>
      </p:sp>
      <p:sp>
        <p:nvSpPr>
          <p:cNvPr id="12" name="Rectangle 11"/>
          <p:cNvSpPr/>
          <p:nvPr/>
        </p:nvSpPr>
        <p:spPr>
          <a:xfrm>
            <a:off x="4038600" y="5066783"/>
            <a:ext cx="1776176" cy="646331"/>
          </a:xfrm>
          <a:prstGeom prst="rect">
            <a:avLst/>
          </a:prstGeom>
        </p:spPr>
        <p:txBody>
          <a:bodyPr wrap="square">
            <a:spAutoFit/>
          </a:bodyPr>
          <a:lstStyle/>
          <a:p>
            <a:pPr lvl="0" algn="l" rtl="0" fontAlgn="base">
              <a:spcBef>
                <a:spcPct val="0"/>
              </a:spcBef>
              <a:spcAft>
                <a:spcPts val="1000"/>
              </a:spcAft>
            </a:pPr>
            <a:r>
              <a:rPr lang="en-US" altLang="en-US" dirty="0">
                <a:latin typeface="Arial" pitchFamily="34" charset="0"/>
                <a:cs typeface="Arial" pitchFamily="34" charset="0"/>
              </a:rPr>
              <a:t>Judea/Samaria y Galilea</a:t>
            </a:r>
          </a:p>
        </p:txBody>
      </p:sp>
      <p:sp>
        <p:nvSpPr>
          <p:cNvPr id="13" name="Rectangle 12"/>
          <p:cNvSpPr/>
          <p:nvPr/>
        </p:nvSpPr>
        <p:spPr>
          <a:xfrm>
            <a:off x="2678463" y="5713114"/>
            <a:ext cx="979755" cy="369332"/>
          </a:xfrm>
          <a:prstGeom prst="rect">
            <a:avLst/>
          </a:prstGeom>
        </p:spPr>
        <p:txBody>
          <a:bodyPr wrap="none">
            <a:spAutoFit/>
          </a:bodyPr>
          <a:lstStyle/>
          <a:p>
            <a:pPr lvl="0" algn="l" rtl="0" fontAlgn="base">
              <a:spcBef>
                <a:spcPct val="0"/>
              </a:spcBef>
              <a:spcAft>
                <a:spcPts val="1000"/>
              </a:spcAft>
            </a:pPr>
            <a:r>
              <a:rPr lang="en-US" altLang="en-US" dirty="0">
                <a:latin typeface="Arial" pitchFamily="34" charset="0"/>
                <a:cs typeface="Arial" pitchFamily="34" charset="0"/>
              </a:rPr>
              <a:t>Oriental</a:t>
            </a:r>
          </a:p>
        </p:txBody>
      </p:sp>
      <p:sp>
        <p:nvSpPr>
          <p:cNvPr id="14" name="Rectangle 13"/>
          <p:cNvSpPr/>
          <p:nvPr/>
        </p:nvSpPr>
        <p:spPr>
          <a:xfrm>
            <a:off x="4194308" y="5722542"/>
            <a:ext cx="1274708" cy="369332"/>
          </a:xfrm>
          <a:prstGeom prst="rect">
            <a:avLst/>
          </a:prstGeom>
        </p:spPr>
        <p:txBody>
          <a:bodyPr wrap="none">
            <a:spAutoFit/>
          </a:bodyPr>
          <a:lstStyle/>
          <a:p>
            <a:pPr lvl="0" algn="l" rtl="0" fontAlgn="base">
              <a:spcBef>
                <a:spcPct val="0"/>
              </a:spcBef>
              <a:spcAft>
                <a:spcPts val="1000"/>
              </a:spcAft>
            </a:pPr>
            <a:r>
              <a:rPr lang="en-US" altLang="en-US" dirty="0" smtClean="0">
                <a:latin typeface="Arial" pitchFamily="34" charset="0"/>
                <a:cs typeface="Arial" pitchFamily="34" charset="0"/>
              </a:rPr>
              <a:t>Occidental</a:t>
            </a:r>
            <a:endParaRPr lang="en-US" altLang="en-US" dirty="0">
              <a:latin typeface="Arial" pitchFamily="34" charset="0"/>
              <a:cs typeface="Arial" pitchFamily="34" charset="0"/>
            </a:endParaRPr>
          </a:p>
        </p:txBody>
      </p:sp>
      <p:sp>
        <p:nvSpPr>
          <p:cNvPr id="15" name="Rectangle 14"/>
          <p:cNvSpPr/>
          <p:nvPr/>
        </p:nvSpPr>
        <p:spPr>
          <a:xfrm>
            <a:off x="2729694" y="2057400"/>
            <a:ext cx="928524" cy="369332"/>
          </a:xfrm>
          <a:prstGeom prst="rect">
            <a:avLst/>
          </a:prstGeom>
        </p:spPr>
        <p:txBody>
          <a:bodyPr wrap="none">
            <a:spAutoFit/>
          </a:bodyPr>
          <a:lstStyle/>
          <a:p>
            <a:pPr lvl="0" algn="l" rtl="0" fontAlgn="base">
              <a:spcBef>
                <a:spcPct val="0"/>
              </a:spcBef>
              <a:spcAft>
                <a:spcPts val="1000"/>
              </a:spcAft>
            </a:pPr>
            <a:r>
              <a:rPr lang="en-US" altLang="en-US" dirty="0">
                <a:latin typeface="Arial" pitchFamily="34" charset="0"/>
                <a:cs typeface="Arial" pitchFamily="34" charset="0"/>
              </a:rPr>
              <a:t>Templo</a:t>
            </a:r>
          </a:p>
        </p:txBody>
      </p:sp>
      <p:sp>
        <p:nvSpPr>
          <p:cNvPr id="16" name="Rectangle 15"/>
          <p:cNvSpPr/>
          <p:nvPr/>
        </p:nvSpPr>
        <p:spPr>
          <a:xfrm>
            <a:off x="4194308" y="2057400"/>
            <a:ext cx="1351652" cy="369332"/>
          </a:xfrm>
          <a:prstGeom prst="rect">
            <a:avLst/>
          </a:prstGeom>
        </p:spPr>
        <p:txBody>
          <a:bodyPr wrap="none">
            <a:spAutoFit/>
          </a:bodyPr>
          <a:lstStyle/>
          <a:p>
            <a:pPr lvl="0" algn="l" rtl="0" fontAlgn="base">
              <a:spcBef>
                <a:spcPct val="0"/>
              </a:spcBef>
              <a:spcAft>
                <a:spcPts val="1000"/>
              </a:spcAft>
            </a:pPr>
            <a:r>
              <a:rPr lang="en-US" altLang="en-US" dirty="0">
                <a:latin typeface="Arial" pitchFamily="34" charset="0"/>
                <a:cs typeface="Arial" pitchFamily="34" charset="0"/>
              </a:rPr>
              <a:t>Sinagoga</a:t>
            </a:r>
            <a:endParaRPr lang="en-US" altLang="en-US" sz="2800" dirty="0">
              <a:latin typeface="Arial" pitchFamily="34" charset="0"/>
              <a:cs typeface="Arial" pitchFamily="34" charset="0"/>
            </a:endParaRPr>
          </a:p>
        </p:txBody>
      </p:sp>
      <p:sp>
        <p:nvSpPr>
          <p:cNvPr id="17" name="Rectangle 16"/>
          <p:cNvSpPr/>
          <p:nvPr/>
        </p:nvSpPr>
        <p:spPr>
          <a:xfrm>
            <a:off x="2883647" y="2743200"/>
            <a:ext cx="774571" cy="369332"/>
          </a:xfrm>
          <a:prstGeom prst="rect">
            <a:avLst/>
          </a:prstGeom>
        </p:spPr>
        <p:txBody>
          <a:bodyPr wrap="none">
            <a:spAutoFit/>
          </a:bodyPr>
          <a:lstStyle/>
          <a:p>
            <a:pPr lvl="0" algn="l" rtl="0" fontAlgn="base">
              <a:spcBef>
                <a:spcPct val="0"/>
              </a:spcBef>
              <a:spcAft>
                <a:spcPts val="1000"/>
              </a:spcAft>
            </a:pPr>
            <a:r>
              <a:rPr lang="en-US" altLang="en-US" dirty="0">
                <a:latin typeface="Arial" pitchFamily="34" charset="0"/>
                <a:cs typeface="Arial" pitchFamily="34" charset="0"/>
              </a:rPr>
              <a:t>Sacerdote</a:t>
            </a:r>
          </a:p>
        </p:txBody>
      </p:sp>
      <p:sp>
        <p:nvSpPr>
          <p:cNvPr id="18" name="Rectangle 17"/>
          <p:cNvSpPr/>
          <p:nvPr/>
        </p:nvSpPr>
        <p:spPr>
          <a:xfrm>
            <a:off x="4393080" y="2743200"/>
            <a:ext cx="1069524" cy="369332"/>
          </a:xfrm>
          <a:prstGeom prst="rect">
            <a:avLst/>
          </a:prstGeom>
        </p:spPr>
        <p:txBody>
          <a:bodyPr wrap="none">
            <a:spAutoFit/>
          </a:bodyPr>
          <a:lstStyle/>
          <a:p>
            <a:pPr lvl="0" algn="l" rtl="0" fontAlgn="base">
              <a:spcBef>
                <a:spcPct val="0"/>
              </a:spcBef>
              <a:spcAft>
                <a:spcPts val="1000"/>
              </a:spcAft>
            </a:pPr>
            <a:r>
              <a:rPr lang="en-US" altLang="en-US" dirty="0" err="1" smtClean="0">
                <a:latin typeface="Arial" pitchFamily="34" charset="0"/>
                <a:cs typeface="Arial" pitchFamily="34" charset="0"/>
              </a:rPr>
              <a:t>Escribas</a:t>
            </a:r>
            <a:endParaRPr lang="en-US" altLang="en-US" dirty="0">
              <a:latin typeface="Arial" pitchFamily="34" charset="0"/>
              <a:cs typeface="Arial" pitchFamily="34" charset="0"/>
            </a:endParaRPr>
          </a:p>
        </p:txBody>
      </p:sp>
      <p:sp>
        <p:nvSpPr>
          <p:cNvPr id="19" name="Rectangle 18"/>
          <p:cNvSpPr/>
          <p:nvPr/>
        </p:nvSpPr>
        <p:spPr>
          <a:xfrm>
            <a:off x="2678463" y="3200400"/>
            <a:ext cx="1387021" cy="646331"/>
          </a:xfrm>
          <a:prstGeom prst="rect">
            <a:avLst/>
          </a:prstGeom>
        </p:spPr>
        <p:txBody>
          <a:bodyPr wrap="square">
            <a:spAutoFit/>
          </a:bodyPr>
          <a:lstStyle/>
          <a:p>
            <a:pPr lvl="0" algn="l" rtl="0" fontAlgn="base">
              <a:spcBef>
                <a:spcPct val="0"/>
              </a:spcBef>
              <a:spcAft>
                <a:spcPts val="1000"/>
              </a:spcAft>
            </a:pPr>
            <a:r>
              <a:rPr lang="en-US" altLang="en-US" dirty="0">
                <a:latin typeface="Arial" pitchFamily="34" charset="0"/>
                <a:cs typeface="Arial" pitchFamily="34" charset="0"/>
              </a:rPr>
              <a:t>Ciudades </a:t>
            </a:r>
            <a:r>
              <a:rPr lang="en-US" altLang="en-US" dirty="0" err="1">
                <a:latin typeface="Arial" pitchFamily="34" charset="0"/>
                <a:cs typeface="Arial" pitchFamily="34" charset="0"/>
              </a:rPr>
              <a:t>en</a:t>
            </a:r>
            <a:r>
              <a:rPr lang="en-US" altLang="en-US" dirty="0">
                <a:latin typeface="Arial" pitchFamily="34" charset="0"/>
                <a:cs typeface="Arial" pitchFamily="34" charset="0"/>
              </a:rPr>
              <a:t> </a:t>
            </a:r>
            <a:r>
              <a:rPr lang="en-US" altLang="en-US" dirty="0" err="1" smtClean="0">
                <a:latin typeface="Arial" pitchFamily="34" charset="0"/>
                <a:cs typeface="Arial" pitchFamily="34" charset="0"/>
              </a:rPr>
              <a:t>ruinas</a:t>
            </a:r>
            <a:endParaRPr lang="en-US" altLang="en-US" dirty="0">
              <a:latin typeface="Arial" pitchFamily="34" charset="0"/>
              <a:cs typeface="Arial" pitchFamily="34" charset="0"/>
            </a:endParaRPr>
          </a:p>
        </p:txBody>
      </p:sp>
      <p:sp>
        <p:nvSpPr>
          <p:cNvPr id="20" name="Rectangle 19"/>
          <p:cNvSpPr/>
          <p:nvPr/>
        </p:nvSpPr>
        <p:spPr>
          <a:xfrm>
            <a:off x="4194308" y="3163669"/>
            <a:ext cx="1645338" cy="646331"/>
          </a:xfrm>
          <a:prstGeom prst="rect">
            <a:avLst/>
          </a:prstGeom>
        </p:spPr>
        <p:txBody>
          <a:bodyPr wrap="square">
            <a:spAutoFit/>
          </a:bodyPr>
          <a:lstStyle/>
          <a:p>
            <a:pPr lvl="0" algn="l" rtl="0" fontAlgn="base">
              <a:spcBef>
                <a:spcPct val="0"/>
              </a:spcBef>
              <a:spcAft>
                <a:spcPts val="1000"/>
              </a:spcAft>
            </a:pPr>
            <a:r>
              <a:rPr lang="en-US" altLang="en-US" dirty="0">
                <a:latin typeface="Arial" pitchFamily="34" charset="0"/>
                <a:cs typeface="Arial" pitchFamily="34" charset="0"/>
              </a:rPr>
              <a:t>Densamente poblada</a:t>
            </a:r>
          </a:p>
        </p:txBody>
      </p:sp>
    </p:spTree>
    <p:extLst>
      <p:ext uri="{BB962C8B-B14F-4D97-AF65-F5344CB8AC3E}">
        <p14:creationId xmlns:p14="http://schemas.microsoft.com/office/powerpoint/2010/main" val="1985592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down)">
                                      <p:cBhvr>
                                        <p:cTn id="23" dur="500"/>
                                        <p:tgtEl>
                                          <p:spTgt spid="19"/>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down)">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down)">
                                      <p:cBhvr>
                                        <p:cTn id="39" dur="500"/>
                                        <p:tgtEl>
                                          <p:spTgt spid="7"/>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down)">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down)">
                                      <p:cBhvr>
                                        <p:cTn id="47" dur="500"/>
                                        <p:tgtEl>
                                          <p:spTgt spid="11"/>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down)">
                                      <p:cBhvr>
                                        <p:cTn id="50" dur="5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wipe(down)">
                                      <p:cBhvr>
                                        <p:cTn id="55" dur="500"/>
                                        <p:tgtEl>
                                          <p:spTgt spid="13"/>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wipe(down)">
                                      <p:cBhvr>
                                        <p:cTn id="5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farm1.static.flickr.com/219/499496332_49bb287847_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9753600" cy="652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301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farm1.static.flickr.com/192/499497022_f7f2161d0e_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
            <a:ext cx="9753600" cy="652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616487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farm1.static.flickr.com/224/499497528_25c8c6765e_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90600"/>
            <a:ext cx="6524625"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126614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farm1.static.flickr.com/196/499538865_a58147a274_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95600"/>
            <a:ext cx="6486525"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696769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http://farm1.static.flickr.com/201/500875515_df26ba5c1a_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819400"/>
            <a:ext cx="9753600"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19739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ttp://farm1.static.flickr.com/232/500830916_c03a493510_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753600" cy="653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168276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http://farm1.static.flickr.com/223/500830338_a585fba171_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3375"/>
            <a:ext cx="9753600" cy="652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100124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http://farm1.static.flickr.com/202/500873991_2509a19d79_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9753600" cy="648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698859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ttp://farm1.static.flickr.com/194/500828880_391e401f3f_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33375"/>
            <a:ext cx="9753600" cy="652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790220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http://farm1.static.flickr.com/190/500872353_93204f16d2_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71475"/>
            <a:ext cx="9753600" cy="648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62491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609053293"/>
              </p:ext>
            </p:extLst>
          </p:nvPr>
        </p:nvGraphicFramePr>
        <p:xfrm>
          <a:off x="381001" y="533400"/>
          <a:ext cx="8381998" cy="5760720"/>
        </p:xfrm>
        <a:graphic>
          <a:graphicData uri="http://schemas.openxmlformats.org/drawingml/2006/table">
            <a:tbl>
              <a:tblPr firstRow="1" firstCol="1" bandRow="1">
                <a:tableStyleId>{5C22544A-7EE6-4342-B048-85BDC9FD1C3A}</a:tableStyleId>
              </a:tblPr>
              <a:tblGrid>
                <a:gridCol w="1560621"/>
                <a:gridCol w="1195070"/>
                <a:gridCol w="1910576"/>
                <a:gridCol w="1124931"/>
                <a:gridCol w="2590800"/>
              </a:tblGrid>
              <a:tr h="296545">
                <a:tc>
                  <a:txBody>
                    <a:bodyPr/>
                    <a:lstStyle/>
                    <a:p>
                      <a:pPr marL="0" marR="0" algn="ctr" rtl="0">
                        <a:spcBef>
                          <a:spcPts val="0"/>
                        </a:spcBef>
                        <a:spcAft>
                          <a:spcPts val="0"/>
                        </a:spcAft>
                      </a:pPr>
                      <a:r>
                        <a:rPr lang="en-US" sz="2000" dirty="0">
                          <a:effectLst/>
                        </a:rPr>
                        <a:t>Linaje de Jesús a través de José Mt 1:10</a:t>
                      </a:r>
                      <a:endParaRPr lang="en-US" sz="2000" dirty="0">
                        <a:effectLst/>
                        <a:latin typeface="Consolas"/>
                        <a:ea typeface="SimSun"/>
                        <a:cs typeface="Times New Roman"/>
                      </a:endParaRPr>
                    </a:p>
                  </a:txBody>
                  <a:tcPr marL="68580" marR="68580" marT="0" marB="0"/>
                </a:tc>
                <a:tc>
                  <a:txBody>
                    <a:bodyPr/>
                    <a:lstStyle/>
                    <a:p>
                      <a:pPr marL="0" marR="0" algn="ctr" rtl="0">
                        <a:spcBef>
                          <a:spcPts val="0"/>
                        </a:spcBef>
                        <a:spcAft>
                          <a:spcPts val="0"/>
                        </a:spcAft>
                      </a:pPr>
                      <a:r>
                        <a:rPr lang="en-US" sz="2000" dirty="0" err="1" smtClean="0">
                          <a:effectLst/>
                        </a:rPr>
                        <a:t>Año</a:t>
                      </a:r>
                      <a:r>
                        <a:rPr lang="en-US" sz="2000" dirty="0" smtClean="0">
                          <a:effectLst/>
                        </a:rPr>
                        <a:t> de </a:t>
                      </a:r>
                      <a:r>
                        <a:rPr lang="en-US" sz="2000" dirty="0" err="1" smtClean="0">
                          <a:effectLst/>
                        </a:rPr>
                        <a:t>naci-miento</a:t>
                      </a:r>
                      <a:r>
                        <a:rPr lang="en-US" sz="2000" dirty="0" smtClean="0">
                          <a:effectLst/>
                        </a:rPr>
                        <a:t>~</a:t>
                      </a:r>
                      <a:endParaRPr lang="en-US" sz="2000" dirty="0">
                        <a:effectLst/>
                        <a:latin typeface="Consolas"/>
                        <a:ea typeface="SimSun"/>
                        <a:cs typeface="Times New Roman"/>
                      </a:endParaRPr>
                    </a:p>
                  </a:txBody>
                  <a:tcPr marL="68580" marR="68580" marT="0" marB="0"/>
                </a:tc>
                <a:tc>
                  <a:txBody>
                    <a:bodyPr/>
                    <a:lstStyle/>
                    <a:p>
                      <a:pPr marL="0" marR="0" algn="ctr" rtl="0">
                        <a:spcBef>
                          <a:spcPts val="0"/>
                        </a:spcBef>
                        <a:spcAft>
                          <a:spcPts val="0"/>
                        </a:spcAft>
                      </a:pPr>
                      <a:r>
                        <a:rPr lang="en-US" sz="2000" dirty="0">
                          <a:effectLst/>
                        </a:rPr>
                        <a:t>Linaje de Jesús a través de María –</a:t>
                      </a:r>
                      <a:r>
                        <a:rPr lang="en-US" sz="2000" dirty="0" err="1" smtClean="0">
                          <a:effectLst/>
                        </a:rPr>
                        <a:t>Lc</a:t>
                      </a:r>
                      <a:r>
                        <a:rPr lang="en-US" sz="2000" dirty="0" smtClean="0">
                          <a:effectLst/>
                        </a:rPr>
                        <a:t> 3:23</a:t>
                      </a:r>
                      <a:endParaRPr lang="en-US" sz="2000" dirty="0">
                        <a:effectLst/>
                        <a:latin typeface="Consolas"/>
                        <a:ea typeface="SimSun"/>
                        <a:cs typeface="Times New Roman"/>
                      </a:endParaRPr>
                    </a:p>
                  </a:txBody>
                  <a:tcPr marL="68580" marR="68580" marT="0" marB="0"/>
                </a:tc>
                <a:tc>
                  <a:txBody>
                    <a:bodyPr/>
                    <a:lstStyle/>
                    <a:p>
                      <a:pPr marL="0" marR="0" algn="ctr" rtl="0">
                        <a:spcBef>
                          <a:spcPts val="0"/>
                        </a:spcBef>
                        <a:spcAft>
                          <a:spcPts val="0"/>
                        </a:spcAft>
                      </a:pPr>
                      <a:r>
                        <a:rPr lang="en-US" sz="2000" dirty="0" err="1" smtClean="0">
                          <a:effectLst/>
                        </a:rPr>
                        <a:t>Año</a:t>
                      </a:r>
                      <a:r>
                        <a:rPr lang="en-US" sz="2000" dirty="0" smtClean="0">
                          <a:effectLst/>
                        </a:rPr>
                        <a:t> de </a:t>
                      </a:r>
                      <a:r>
                        <a:rPr lang="en-US" sz="2000" dirty="0" err="1" smtClean="0">
                          <a:effectLst/>
                        </a:rPr>
                        <a:t>naci-miento</a:t>
                      </a:r>
                      <a:r>
                        <a:rPr lang="en-US" sz="2000" dirty="0" smtClean="0">
                          <a:effectLst/>
                        </a:rPr>
                        <a:t>~</a:t>
                      </a:r>
                      <a:endParaRPr lang="en-US" sz="2000" dirty="0">
                        <a:effectLst/>
                        <a:latin typeface="Consolas"/>
                        <a:ea typeface="SimSun"/>
                        <a:cs typeface="Times New Roman"/>
                      </a:endParaRPr>
                    </a:p>
                  </a:txBody>
                  <a:tcPr marL="68580" marR="68580" marT="0" marB="0"/>
                </a:tc>
                <a:tc>
                  <a:txBody>
                    <a:bodyPr/>
                    <a:lstStyle/>
                    <a:p>
                      <a:pPr marL="0" marR="0" algn="ctr" rtl="0">
                        <a:spcBef>
                          <a:spcPts val="0"/>
                        </a:spcBef>
                        <a:spcAft>
                          <a:spcPts val="0"/>
                        </a:spcAft>
                      </a:pPr>
                      <a:r>
                        <a:rPr lang="en-US" sz="2000" dirty="0" err="1">
                          <a:effectLst/>
                        </a:rPr>
                        <a:t>Evento</a:t>
                      </a:r>
                      <a:r>
                        <a:rPr lang="en-US" sz="2000" dirty="0">
                          <a:effectLst/>
                        </a:rPr>
                        <a:t> </a:t>
                      </a:r>
                      <a:r>
                        <a:rPr lang="en-US" sz="2000" dirty="0" err="1">
                          <a:effectLst/>
                        </a:rPr>
                        <a:t>mundial</a:t>
                      </a:r>
                      <a:r>
                        <a:rPr lang="en-US" sz="2000" dirty="0">
                          <a:effectLst/>
                        </a:rPr>
                        <a:t>: de la </a:t>
                      </a:r>
                      <a:r>
                        <a:rPr lang="en-US" sz="2000" dirty="0" err="1">
                          <a:effectLst/>
                        </a:rPr>
                        <a:t>línea</a:t>
                      </a:r>
                      <a:r>
                        <a:rPr lang="en-US" sz="2000" dirty="0">
                          <a:effectLst/>
                        </a:rPr>
                        <a:t> de </a:t>
                      </a:r>
                      <a:r>
                        <a:rPr lang="en-US" sz="2000" dirty="0" err="1">
                          <a:effectLst/>
                        </a:rPr>
                        <a:t>tiempo</a:t>
                      </a:r>
                      <a:r>
                        <a:rPr lang="en-US" sz="2000" dirty="0">
                          <a:effectLst/>
                        </a:rPr>
                        <a:t> de </a:t>
                      </a:r>
                      <a:r>
                        <a:rPr lang="en-US" sz="2000" dirty="0" err="1">
                          <a:effectLst/>
                        </a:rPr>
                        <a:t>referencia</a:t>
                      </a:r>
                      <a:endParaRPr lang="en-US" sz="2000" dirty="0">
                        <a:effectLst/>
                        <a:latin typeface="Consolas"/>
                        <a:ea typeface="SimSun"/>
                        <a:cs typeface="Times New Roman"/>
                      </a:endParaRPr>
                    </a:p>
                  </a:txBody>
                  <a:tcPr marL="68580" marR="68580" marT="0" marB="0"/>
                </a:tc>
              </a:tr>
              <a:tr h="274320">
                <a:tc>
                  <a:txBody>
                    <a:bodyPr/>
                    <a:lstStyle/>
                    <a:p>
                      <a:pPr marL="0" marR="0" algn="l" rtl="0">
                        <a:spcBef>
                          <a:spcPts val="0"/>
                        </a:spcBef>
                        <a:spcAft>
                          <a:spcPts val="0"/>
                        </a:spcAft>
                      </a:pPr>
                      <a:r>
                        <a:rPr lang="en-US" sz="2000" dirty="0" smtClean="0">
                          <a:effectLst/>
                        </a:rPr>
                        <a:t>José</a:t>
                      </a:r>
                      <a:endParaRPr lang="en-US" sz="2000" dirty="0">
                        <a:effectLst/>
                        <a:latin typeface="Consolas"/>
                        <a:ea typeface="SimSun"/>
                        <a:cs typeface="Times New Roman"/>
                      </a:endParaRPr>
                    </a:p>
                  </a:txBody>
                  <a:tcPr marL="68580" marR="68580" marT="0" marB="0"/>
                </a:tc>
                <a:tc>
                  <a:txBody>
                    <a:bodyPr/>
                    <a:lstStyle/>
                    <a:p>
                      <a:pPr marL="0" marR="0" algn="l" rtl="0">
                        <a:spcBef>
                          <a:spcPts val="0"/>
                        </a:spcBef>
                        <a:spcAft>
                          <a:spcPts val="0"/>
                        </a:spcAft>
                      </a:pPr>
                      <a:r>
                        <a:rPr lang="en-US" sz="2000" dirty="0" smtClean="0">
                          <a:effectLst/>
                        </a:rPr>
                        <a:t>a. </a:t>
                      </a:r>
                      <a:r>
                        <a:rPr lang="en-US" sz="2000" dirty="0">
                          <a:effectLst/>
                        </a:rPr>
                        <a:t>45 </a:t>
                      </a:r>
                      <a:r>
                        <a:rPr lang="en-US" sz="2000" dirty="0" err="1">
                          <a:effectLst/>
                        </a:rPr>
                        <a:t>aC</a:t>
                      </a:r>
                      <a:endParaRPr lang="en-US" sz="2000" dirty="0">
                        <a:effectLst/>
                        <a:latin typeface="Consolas"/>
                        <a:ea typeface="SimSun"/>
                        <a:cs typeface="Times New Roman"/>
                      </a:endParaRPr>
                    </a:p>
                  </a:txBody>
                  <a:tcPr marL="68580" marR="68580" marT="0" marB="0"/>
                </a:tc>
                <a:tc>
                  <a:txBody>
                    <a:bodyPr/>
                    <a:lstStyle/>
                    <a:p>
                      <a:pPr marL="0" marR="0" algn="l" rtl="0">
                        <a:spcBef>
                          <a:spcPts val="0"/>
                        </a:spcBef>
                        <a:spcAft>
                          <a:spcPts val="0"/>
                        </a:spcAft>
                      </a:pPr>
                      <a:r>
                        <a:rPr lang="en-US" sz="2000" dirty="0" err="1" smtClean="0">
                          <a:effectLst/>
                        </a:rPr>
                        <a:t>Elí</a:t>
                      </a:r>
                      <a:r>
                        <a:rPr lang="en-US" sz="2000" dirty="0" smtClean="0">
                          <a:effectLst/>
                        </a:rPr>
                        <a:t> – </a:t>
                      </a:r>
                      <a:r>
                        <a:rPr lang="en-US" sz="2000" dirty="0">
                          <a:effectLst/>
                        </a:rPr>
                        <a:t>Padre de María</a:t>
                      </a:r>
                      <a:endParaRPr lang="en-US" sz="2000" dirty="0">
                        <a:effectLst/>
                        <a:latin typeface="Consolas"/>
                        <a:ea typeface="SimSun"/>
                        <a:cs typeface="Times New Roman"/>
                      </a:endParaRPr>
                    </a:p>
                  </a:txBody>
                  <a:tcPr marL="68580" marR="68580" marT="0" marB="0"/>
                </a:tc>
                <a:tc>
                  <a:txBody>
                    <a:bodyPr/>
                    <a:lstStyle/>
                    <a:p>
                      <a:pPr marL="0" marR="0" algn="l" rtl="0">
                        <a:spcBef>
                          <a:spcPts val="0"/>
                        </a:spcBef>
                        <a:spcAft>
                          <a:spcPts val="0"/>
                        </a:spcAft>
                      </a:pPr>
                      <a:r>
                        <a:rPr lang="en-US" sz="2000" dirty="0" smtClean="0">
                          <a:effectLst/>
                        </a:rPr>
                        <a:t>a. </a:t>
                      </a:r>
                      <a:r>
                        <a:rPr lang="en-US" sz="2000" dirty="0">
                          <a:effectLst/>
                        </a:rPr>
                        <a:t>45 aC</a:t>
                      </a:r>
                      <a:endParaRPr lang="en-US" sz="2000" dirty="0">
                        <a:effectLst/>
                        <a:latin typeface="Consolas"/>
                        <a:ea typeface="SimSun"/>
                        <a:cs typeface="Times New Roman"/>
                      </a:endParaRPr>
                    </a:p>
                  </a:txBody>
                  <a:tcPr marL="68580" marR="68580" marT="0" marB="0"/>
                </a:tc>
                <a:tc>
                  <a:txBody>
                    <a:bodyPr/>
                    <a:lstStyle/>
                    <a:p>
                      <a:pPr marL="0" marR="0" algn="l" rtl="0">
                        <a:spcBef>
                          <a:spcPts val="0"/>
                        </a:spcBef>
                        <a:spcAft>
                          <a:spcPts val="0"/>
                        </a:spcAft>
                      </a:pPr>
                      <a:endParaRPr lang="en-US" sz="1400" kern="1200" baseline="0" dirty="0" smtClean="0">
                        <a:solidFill>
                          <a:schemeClr val="dk1"/>
                        </a:solidFill>
                        <a:effectLst/>
                        <a:latin typeface="+mn-lt"/>
                        <a:ea typeface="+mn-ea"/>
                        <a:cs typeface="+mn-cs"/>
                      </a:endParaRPr>
                    </a:p>
                    <a:p>
                      <a:pPr marL="0" marR="0" algn="l" rtl="0">
                        <a:spcBef>
                          <a:spcPts val="0"/>
                        </a:spcBef>
                        <a:spcAft>
                          <a:spcPts val="0"/>
                        </a:spcAft>
                      </a:pPr>
                      <a:endParaRPr lang="en-US" sz="1400" kern="1200" baseline="0" dirty="0" smtClean="0">
                        <a:solidFill>
                          <a:schemeClr val="dk1"/>
                        </a:solidFill>
                        <a:effectLst/>
                        <a:latin typeface="+mn-lt"/>
                        <a:ea typeface="+mn-ea"/>
                        <a:cs typeface="+mn-cs"/>
                      </a:endParaRPr>
                    </a:p>
                    <a:p>
                      <a:pPr marL="0" marR="0" algn="l" rtl="0">
                        <a:spcBef>
                          <a:spcPts val="0"/>
                        </a:spcBef>
                        <a:spcAft>
                          <a:spcPts val="0"/>
                        </a:spcAft>
                      </a:pPr>
                      <a:endParaRPr lang="en-US" sz="1400" kern="1200" baseline="0" dirty="0" smtClean="0">
                        <a:solidFill>
                          <a:schemeClr val="dk1"/>
                        </a:solidFill>
                        <a:effectLst/>
                        <a:latin typeface="+mn-lt"/>
                        <a:ea typeface="+mn-ea"/>
                        <a:cs typeface="+mn-cs"/>
                      </a:endParaRPr>
                    </a:p>
                    <a:p>
                      <a:pPr marL="0" marR="0" algn="l" rtl="0">
                        <a:spcBef>
                          <a:spcPts val="0"/>
                        </a:spcBef>
                        <a:spcAft>
                          <a:spcPts val="0"/>
                        </a:spcAft>
                      </a:pPr>
                      <a:endParaRPr lang="en-US" sz="1400" kern="1200" baseline="0" dirty="0">
                        <a:solidFill>
                          <a:schemeClr val="dk1"/>
                        </a:solidFill>
                        <a:effectLst/>
                        <a:latin typeface="+mn-lt"/>
                        <a:ea typeface="+mn-ea"/>
                        <a:cs typeface="+mn-cs"/>
                      </a:endParaRPr>
                    </a:p>
                  </a:txBody>
                  <a:tcPr marL="68580" marR="68580" marT="0" marB="0"/>
                </a:tc>
              </a:tr>
              <a:tr h="274320">
                <a:tc>
                  <a:txBody>
                    <a:bodyPr/>
                    <a:lstStyle/>
                    <a:p>
                      <a:pPr marL="0" marR="0" algn="l" rtl="0">
                        <a:spcBef>
                          <a:spcPts val="0"/>
                        </a:spcBef>
                        <a:spcAft>
                          <a:spcPts val="0"/>
                        </a:spcAft>
                      </a:pPr>
                      <a:r>
                        <a:rPr lang="en-US" sz="2000">
                          <a:effectLst/>
                        </a:rPr>
                        <a:t> </a:t>
                      </a:r>
                      <a:endParaRPr lang="en-US" sz="2000">
                        <a:effectLst/>
                        <a:latin typeface="Consolas"/>
                        <a:ea typeface="SimSun"/>
                        <a:cs typeface="Times New Roman"/>
                      </a:endParaRPr>
                    </a:p>
                  </a:txBody>
                  <a:tcPr marL="68580" marR="68580" marT="0" marB="0"/>
                </a:tc>
                <a:tc>
                  <a:txBody>
                    <a:bodyPr/>
                    <a:lstStyle/>
                    <a:p>
                      <a:pPr marL="0" marR="0" algn="l" rtl="0">
                        <a:spcBef>
                          <a:spcPts val="0"/>
                        </a:spcBef>
                        <a:spcAft>
                          <a:spcPts val="0"/>
                        </a:spcAft>
                      </a:pPr>
                      <a:r>
                        <a:rPr lang="en-US" sz="2000">
                          <a:effectLst/>
                        </a:rPr>
                        <a:t> </a:t>
                      </a:r>
                      <a:endParaRPr lang="en-US" sz="2000">
                        <a:effectLst/>
                        <a:latin typeface="Consolas"/>
                        <a:ea typeface="SimSun"/>
                        <a:cs typeface="Times New Roman"/>
                      </a:endParaRPr>
                    </a:p>
                  </a:txBody>
                  <a:tcPr marL="68580" marR="68580" marT="0" marB="0"/>
                </a:tc>
                <a:tc>
                  <a:txBody>
                    <a:bodyPr/>
                    <a:lstStyle/>
                    <a:p>
                      <a:pPr marL="0" marR="0" algn="l" rtl="0">
                        <a:spcBef>
                          <a:spcPts val="0"/>
                        </a:spcBef>
                        <a:spcAft>
                          <a:spcPts val="0"/>
                        </a:spcAft>
                      </a:pPr>
                      <a:r>
                        <a:rPr lang="es-ES" sz="2000" dirty="0" err="1" smtClean="0">
                          <a:effectLst/>
                          <a:latin typeface="+mn-lt"/>
                          <a:ea typeface="+mn-ea"/>
                          <a:cs typeface="+mn-cs"/>
                        </a:rPr>
                        <a:t>Matat</a:t>
                      </a:r>
                      <a:endParaRPr lang="en-US" sz="2000" dirty="0">
                        <a:effectLst/>
                        <a:latin typeface="Consolas"/>
                        <a:ea typeface="SimSun"/>
                        <a:cs typeface="Times New Roman"/>
                      </a:endParaRPr>
                    </a:p>
                  </a:txBody>
                  <a:tcPr marL="68580" marR="68580" marT="0" marB="0"/>
                </a:tc>
                <a:tc>
                  <a:txBody>
                    <a:bodyPr/>
                    <a:lstStyle/>
                    <a:p>
                      <a:pPr marL="0" marR="0" algn="l" rtl="0">
                        <a:spcBef>
                          <a:spcPts val="0"/>
                        </a:spcBef>
                        <a:spcAft>
                          <a:spcPts val="0"/>
                        </a:spcAft>
                      </a:pPr>
                      <a:r>
                        <a:rPr lang="en-US" sz="2000" dirty="0" smtClean="0">
                          <a:effectLst/>
                        </a:rPr>
                        <a:t>a. </a:t>
                      </a:r>
                      <a:r>
                        <a:rPr lang="en-US" sz="2000" dirty="0">
                          <a:effectLst/>
                        </a:rPr>
                        <a:t>70 </a:t>
                      </a:r>
                      <a:r>
                        <a:rPr lang="en-US" sz="2000" dirty="0" err="1">
                          <a:effectLst/>
                        </a:rPr>
                        <a:t>aC</a:t>
                      </a:r>
                      <a:endParaRPr lang="en-US" sz="2000" dirty="0">
                        <a:effectLst/>
                        <a:latin typeface="Consolas"/>
                        <a:ea typeface="SimSun"/>
                        <a:cs typeface="Times New Roman"/>
                      </a:endParaRPr>
                    </a:p>
                  </a:txBody>
                  <a:tcPr marL="68580" marR="68580" marT="0" marB="0"/>
                </a:tc>
                <a:tc>
                  <a:txBody>
                    <a:bodyPr/>
                    <a:lstStyle/>
                    <a:p>
                      <a:pPr marL="0" marR="0" algn="l" rtl="0">
                        <a:spcBef>
                          <a:spcPts val="0"/>
                        </a:spcBef>
                        <a:spcAft>
                          <a:spcPts val="0"/>
                        </a:spcAft>
                      </a:pPr>
                      <a:r>
                        <a:rPr lang="en-US" sz="1400" kern="1200" baseline="0" dirty="0">
                          <a:solidFill>
                            <a:schemeClr val="dk1"/>
                          </a:solidFill>
                          <a:effectLst/>
                          <a:latin typeface="+mn-lt"/>
                          <a:ea typeface="+mn-ea"/>
                          <a:cs typeface="+mn-cs"/>
                        </a:rPr>
                        <a:t> </a:t>
                      </a:r>
                      <a:endParaRPr lang="en-US" sz="1400" kern="1200" baseline="0" dirty="0" smtClean="0">
                        <a:solidFill>
                          <a:schemeClr val="dk1"/>
                        </a:solidFill>
                        <a:effectLst/>
                        <a:latin typeface="+mn-lt"/>
                        <a:ea typeface="+mn-ea"/>
                        <a:cs typeface="+mn-cs"/>
                      </a:endParaRPr>
                    </a:p>
                    <a:p>
                      <a:pPr marL="0" marR="0" algn="l" rtl="0">
                        <a:spcBef>
                          <a:spcPts val="0"/>
                        </a:spcBef>
                        <a:spcAft>
                          <a:spcPts val="0"/>
                        </a:spcAft>
                      </a:pPr>
                      <a:endParaRPr lang="en-US" sz="1400" kern="1200" baseline="0" dirty="0" smtClean="0">
                        <a:solidFill>
                          <a:schemeClr val="dk1"/>
                        </a:solidFill>
                        <a:effectLst/>
                        <a:latin typeface="+mn-lt"/>
                        <a:ea typeface="+mn-ea"/>
                        <a:cs typeface="+mn-cs"/>
                      </a:endParaRPr>
                    </a:p>
                    <a:p>
                      <a:pPr marL="0" marR="0" algn="l" rtl="0">
                        <a:spcBef>
                          <a:spcPts val="0"/>
                        </a:spcBef>
                        <a:spcAft>
                          <a:spcPts val="0"/>
                        </a:spcAft>
                      </a:pPr>
                      <a:endParaRPr lang="en-US" sz="1400" kern="1200" baseline="0" dirty="0">
                        <a:solidFill>
                          <a:schemeClr val="dk1"/>
                        </a:solidFill>
                        <a:effectLst/>
                        <a:latin typeface="+mn-lt"/>
                        <a:ea typeface="+mn-ea"/>
                        <a:cs typeface="+mn-cs"/>
                      </a:endParaRPr>
                    </a:p>
                  </a:txBody>
                  <a:tcPr marL="68580" marR="68580" marT="0" marB="0"/>
                </a:tc>
              </a:tr>
              <a:tr h="274320">
                <a:tc>
                  <a:txBody>
                    <a:bodyPr/>
                    <a:lstStyle/>
                    <a:p>
                      <a:pPr marL="0" marR="0" algn="l" rtl="0">
                        <a:spcBef>
                          <a:spcPts val="0"/>
                        </a:spcBef>
                        <a:spcAft>
                          <a:spcPts val="0"/>
                        </a:spcAft>
                      </a:pPr>
                      <a:r>
                        <a:rPr lang="en-US" sz="2000" dirty="0">
                          <a:effectLst/>
                        </a:rPr>
                        <a:t>J</a:t>
                      </a:r>
                      <a:r>
                        <a:rPr lang="en-US" sz="2000" dirty="0" smtClean="0">
                          <a:effectLst/>
                        </a:rPr>
                        <a:t>acob</a:t>
                      </a:r>
                      <a:endParaRPr lang="en-US" sz="2000" dirty="0">
                        <a:effectLst/>
                        <a:latin typeface="Consolas"/>
                        <a:ea typeface="SimSun"/>
                        <a:cs typeface="Times New Roman"/>
                      </a:endParaRPr>
                    </a:p>
                  </a:txBody>
                  <a:tcPr marL="68580" marR="68580" marT="0" marB="0"/>
                </a:tc>
                <a:tc>
                  <a:txBody>
                    <a:bodyPr/>
                    <a:lstStyle/>
                    <a:p>
                      <a:pPr marL="0" marR="0" algn="l" rtl="0">
                        <a:spcBef>
                          <a:spcPts val="0"/>
                        </a:spcBef>
                        <a:spcAft>
                          <a:spcPts val="0"/>
                        </a:spcAft>
                      </a:pPr>
                      <a:r>
                        <a:rPr lang="en-US" sz="2000" dirty="0" smtClean="0">
                          <a:effectLst/>
                        </a:rPr>
                        <a:t>a. </a:t>
                      </a:r>
                      <a:r>
                        <a:rPr lang="en-US" sz="2000" dirty="0">
                          <a:effectLst/>
                        </a:rPr>
                        <a:t>90 </a:t>
                      </a:r>
                      <a:r>
                        <a:rPr lang="en-US" sz="2000" dirty="0" err="1">
                          <a:effectLst/>
                        </a:rPr>
                        <a:t>aC</a:t>
                      </a:r>
                      <a:endParaRPr lang="en-US" sz="2000" dirty="0">
                        <a:effectLst/>
                        <a:latin typeface="Consolas"/>
                        <a:ea typeface="SimSun"/>
                        <a:cs typeface="Times New Roman"/>
                      </a:endParaRPr>
                    </a:p>
                  </a:txBody>
                  <a:tcPr marL="68580" marR="68580" marT="0" marB="0"/>
                </a:tc>
                <a:tc>
                  <a:txBody>
                    <a:bodyPr/>
                    <a:lstStyle/>
                    <a:p>
                      <a:pPr marL="0" marR="0" algn="l" rtl="0">
                        <a:spcBef>
                          <a:spcPts val="0"/>
                        </a:spcBef>
                        <a:spcAft>
                          <a:spcPts val="0"/>
                        </a:spcAft>
                      </a:pPr>
                      <a:r>
                        <a:rPr lang="en-US" sz="2000">
                          <a:effectLst/>
                        </a:rPr>
                        <a:t>Leví</a:t>
                      </a:r>
                      <a:endParaRPr lang="en-US" sz="2000">
                        <a:effectLst/>
                        <a:latin typeface="Consolas"/>
                        <a:ea typeface="SimSun"/>
                        <a:cs typeface="Times New Roman"/>
                      </a:endParaRPr>
                    </a:p>
                  </a:txBody>
                  <a:tcPr marL="68580" marR="68580" marT="0" marB="0"/>
                </a:tc>
                <a:tc>
                  <a:txBody>
                    <a:bodyPr/>
                    <a:lstStyle/>
                    <a:p>
                      <a:pPr marL="0" marR="0" algn="l" rtl="0">
                        <a:spcBef>
                          <a:spcPts val="0"/>
                        </a:spcBef>
                        <a:spcAft>
                          <a:spcPts val="0"/>
                        </a:spcAft>
                      </a:pPr>
                      <a:r>
                        <a:rPr lang="en-US" sz="2000" dirty="0" smtClean="0">
                          <a:effectLst/>
                        </a:rPr>
                        <a:t>a. </a:t>
                      </a:r>
                      <a:r>
                        <a:rPr lang="en-US" sz="2000" dirty="0">
                          <a:effectLst/>
                        </a:rPr>
                        <a:t>95 </a:t>
                      </a:r>
                      <a:r>
                        <a:rPr lang="en-US" sz="2000" dirty="0" err="1">
                          <a:effectLst/>
                        </a:rPr>
                        <a:t>aC</a:t>
                      </a:r>
                      <a:endParaRPr lang="en-US" sz="2000" dirty="0">
                        <a:effectLst/>
                        <a:latin typeface="Consolas"/>
                        <a:ea typeface="SimSun"/>
                        <a:cs typeface="Times New Roman"/>
                      </a:endParaRPr>
                    </a:p>
                  </a:txBody>
                  <a:tcPr marL="68580" marR="68580" marT="0" marB="0"/>
                </a:tc>
                <a:tc>
                  <a:txBody>
                    <a:bodyPr/>
                    <a:lstStyle/>
                    <a:p>
                      <a:pPr marL="0" marR="0" algn="l" rtl="0">
                        <a:spcBef>
                          <a:spcPts val="0"/>
                        </a:spcBef>
                        <a:spcAft>
                          <a:spcPts val="0"/>
                        </a:spcAft>
                      </a:pPr>
                      <a:r>
                        <a:rPr lang="en-US" sz="1400" kern="1200" baseline="0" dirty="0">
                          <a:solidFill>
                            <a:schemeClr val="dk1"/>
                          </a:solidFill>
                          <a:effectLst/>
                          <a:latin typeface="+mn-lt"/>
                          <a:ea typeface="+mn-ea"/>
                          <a:cs typeface="+mn-cs"/>
                        </a:rPr>
                        <a:t> </a:t>
                      </a:r>
                      <a:endParaRPr lang="en-US" sz="1400" kern="1200" baseline="0" dirty="0" smtClean="0">
                        <a:solidFill>
                          <a:schemeClr val="dk1"/>
                        </a:solidFill>
                        <a:effectLst/>
                        <a:latin typeface="+mn-lt"/>
                        <a:ea typeface="+mn-ea"/>
                        <a:cs typeface="+mn-cs"/>
                      </a:endParaRPr>
                    </a:p>
                    <a:p>
                      <a:pPr marL="0" marR="0" algn="l" rtl="0">
                        <a:spcBef>
                          <a:spcPts val="0"/>
                        </a:spcBef>
                        <a:spcAft>
                          <a:spcPts val="0"/>
                        </a:spcAft>
                      </a:pPr>
                      <a:endParaRPr lang="en-US" sz="1400" kern="1200" baseline="0" dirty="0" smtClean="0">
                        <a:solidFill>
                          <a:schemeClr val="dk1"/>
                        </a:solidFill>
                        <a:effectLst/>
                        <a:latin typeface="+mn-lt"/>
                        <a:ea typeface="+mn-ea"/>
                        <a:cs typeface="+mn-cs"/>
                      </a:endParaRPr>
                    </a:p>
                    <a:p>
                      <a:pPr marL="0" marR="0" algn="l" rtl="0">
                        <a:spcBef>
                          <a:spcPts val="0"/>
                        </a:spcBef>
                        <a:spcAft>
                          <a:spcPts val="0"/>
                        </a:spcAft>
                      </a:pPr>
                      <a:endParaRPr lang="en-US" sz="1400" kern="1200" baseline="0" dirty="0" smtClean="0">
                        <a:solidFill>
                          <a:schemeClr val="dk1"/>
                        </a:solidFill>
                        <a:effectLst/>
                        <a:latin typeface="+mn-lt"/>
                        <a:ea typeface="+mn-ea"/>
                        <a:cs typeface="+mn-cs"/>
                      </a:endParaRPr>
                    </a:p>
                    <a:p>
                      <a:pPr marL="0" marR="0" algn="l" rtl="0">
                        <a:spcBef>
                          <a:spcPts val="0"/>
                        </a:spcBef>
                        <a:spcAft>
                          <a:spcPts val="0"/>
                        </a:spcAft>
                      </a:pPr>
                      <a:endParaRPr lang="en-US" sz="1400" kern="1200" baseline="0" dirty="0">
                        <a:solidFill>
                          <a:schemeClr val="dk1"/>
                        </a:solidFill>
                        <a:effectLst/>
                        <a:latin typeface="+mn-lt"/>
                        <a:ea typeface="+mn-ea"/>
                        <a:cs typeface="+mn-cs"/>
                      </a:endParaRPr>
                    </a:p>
                  </a:txBody>
                  <a:tcPr marL="68580" marR="68580" marT="0" marB="0"/>
                </a:tc>
              </a:tr>
              <a:tr h="274320">
                <a:tc>
                  <a:txBody>
                    <a:bodyPr/>
                    <a:lstStyle/>
                    <a:p>
                      <a:pPr marL="0" marR="0" algn="l" rtl="0">
                        <a:spcBef>
                          <a:spcPts val="0"/>
                        </a:spcBef>
                        <a:spcAft>
                          <a:spcPts val="0"/>
                        </a:spcAft>
                      </a:pPr>
                      <a:r>
                        <a:rPr lang="en-US" sz="2000">
                          <a:effectLst/>
                        </a:rPr>
                        <a:t> </a:t>
                      </a:r>
                      <a:endParaRPr lang="en-US" sz="2000">
                        <a:effectLst/>
                        <a:latin typeface="Consolas"/>
                        <a:ea typeface="SimSun"/>
                        <a:cs typeface="Times New Roman"/>
                      </a:endParaRPr>
                    </a:p>
                  </a:txBody>
                  <a:tcPr marL="68580" marR="68580" marT="0" marB="0"/>
                </a:tc>
                <a:tc>
                  <a:txBody>
                    <a:bodyPr/>
                    <a:lstStyle/>
                    <a:p>
                      <a:pPr marL="0" marR="0" algn="l" rtl="0">
                        <a:spcBef>
                          <a:spcPts val="0"/>
                        </a:spcBef>
                        <a:spcAft>
                          <a:spcPts val="0"/>
                        </a:spcAft>
                      </a:pPr>
                      <a:r>
                        <a:rPr lang="en-US" sz="2000">
                          <a:effectLst/>
                        </a:rPr>
                        <a:t> </a:t>
                      </a:r>
                      <a:endParaRPr lang="en-US" sz="2000">
                        <a:effectLst/>
                        <a:latin typeface="Consolas"/>
                        <a:ea typeface="SimSun"/>
                        <a:cs typeface="Times New Roman"/>
                      </a:endParaRPr>
                    </a:p>
                  </a:txBody>
                  <a:tcPr marL="68580" marR="68580" marT="0" marB="0"/>
                </a:tc>
                <a:tc>
                  <a:txBody>
                    <a:bodyPr/>
                    <a:lstStyle/>
                    <a:p>
                      <a:pPr marL="0" marR="0" algn="l" rtl="0">
                        <a:spcBef>
                          <a:spcPts val="0"/>
                        </a:spcBef>
                        <a:spcAft>
                          <a:spcPts val="0"/>
                        </a:spcAft>
                      </a:pPr>
                      <a:r>
                        <a:rPr lang="en-US" sz="2000" dirty="0" err="1" smtClean="0">
                          <a:effectLst/>
                        </a:rPr>
                        <a:t>Melquí</a:t>
                      </a:r>
                      <a:endParaRPr lang="en-US" sz="2000" dirty="0">
                        <a:effectLst/>
                        <a:latin typeface="Consolas"/>
                        <a:ea typeface="SimSun"/>
                        <a:cs typeface="Times New Roman"/>
                      </a:endParaRPr>
                    </a:p>
                  </a:txBody>
                  <a:tcPr marL="68580" marR="68580" marT="0" marB="0"/>
                </a:tc>
                <a:tc>
                  <a:txBody>
                    <a:bodyPr/>
                    <a:lstStyle/>
                    <a:p>
                      <a:pPr marL="0" marR="0" algn="l" rtl="0">
                        <a:spcBef>
                          <a:spcPts val="0"/>
                        </a:spcBef>
                        <a:spcAft>
                          <a:spcPts val="0"/>
                        </a:spcAft>
                      </a:pPr>
                      <a:r>
                        <a:rPr lang="en-US" sz="2000" dirty="0" smtClean="0">
                          <a:effectLst/>
                        </a:rPr>
                        <a:t>a. </a:t>
                      </a:r>
                      <a:r>
                        <a:rPr lang="en-US" sz="2000" dirty="0">
                          <a:effectLst/>
                        </a:rPr>
                        <a:t>115 </a:t>
                      </a:r>
                      <a:r>
                        <a:rPr lang="en-US" sz="2000" dirty="0" err="1">
                          <a:effectLst/>
                        </a:rPr>
                        <a:t>aC</a:t>
                      </a:r>
                      <a:endParaRPr lang="en-US" sz="2000" dirty="0">
                        <a:effectLst/>
                        <a:latin typeface="Consolas"/>
                        <a:ea typeface="SimSun"/>
                        <a:cs typeface="Times New Roman"/>
                      </a:endParaRPr>
                    </a:p>
                  </a:txBody>
                  <a:tcPr marL="68580" marR="68580" marT="0" marB="0"/>
                </a:tc>
                <a:tc>
                  <a:txBody>
                    <a:bodyPr/>
                    <a:lstStyle/>
                    <a:p>
                      <a:pPr marL="0" marR="0" algn="l" rtl="0">
                        <a:spcBef>
                          <a:spcPts val="0"/>
                        </a:spcBef>
                        <a:spcAft>
                          <a:spcPts val="0"/>
                        </a:spcAft>
                      </a:pPr>
                      <a:endParaRPr lang="en-US" sz="1400" kern="1200" baseline="0" dirty="0" smtClean="0">
                        <a:solidFill>
                          <a:schemeClr val="dk1"/>
                        </a:solidFill>
                        <a:effectLst/>
                        <a:latin typeface="+mn-lt"/>
                        <a:ea typeface="+mn-ea"/>
                        <a:cs typeface="+mn-cs"/>
                      </a:endParaRPr>
                    </a:p>
                    <a:p>
                      <a:pPr marL="0" marR="0" algn="l" rtl="0">
                        <a:spcBef>
                          <a:spcPts val="0"/>
                        </a:spcBef>
                        <a:spcAft>
                          <a:spcPts val="0"/>
                        </a:spcAft>
                      </a:pPr>
                      <a:endParaRPr lang="en-US" sz="1400" kern="1200" baseline="0" dirty="0" smtClean="0">
                        <a:solidFill>
                          <a:schemeClr val="dk1"/>
                        </a:solidFill>
                        <a:effectLst/>
                        <a:latin typeface="+mn-lt"/>
                        <a:ea typeface="+mn-ea"/>
                        <a:cs typeface="+mn-cs"/>
                      </a:endParaRPr>
                    </a:p>
                    <a:p>
                      <a:pPr marL="0" marR="0" algn="l" rtl="0">
                        <a:spcBef>
                          <a:spcPts val="0"/>
                        </a:spcBef>
                        <a:spcAft>
                          <a:spcPts val="0"/>
                        </a:spcAft>
                      </a:pPr>
                      <a:r>
                        <a:rPr lang="en-US" sz="1400" kern="1200" baseline="0" dirty="0">
                          <a:solidFill>
                            <a:schemeClr val="dk1"/>
                          </a:solidFill>
                          <a:effectLst/>
                          <a:latin typeface="+mn-lt"/>
                          <a:ea typeface="+mn-ea"/>
                          <a:cs typeface="+mn-cs"/>
                        </a:rPr>
                        <a:t> </a:t>
                      </a:r>
                    </a:p>
                  </a:txBody>
                  <a:tcPr marL="68580" marR="68580" marT="0" marB="0"/>
                </a:tc>
              </a:tr>
              <a:tr h="274320">
                <a:tc>
                  <a:txBody>
                    <a:bodyPr/>
                    <a:lstStyle/>
                    <a:p>
                      <a:pPr marL="0" marR="0" algn="l" rtl="0">
                        <a:spcBef>
                          <a:spcPts val="0"/>
                        </a:spcBef>
                        <a:spcAft>
                          <a:spcPts val="0"/>
                        </a:spcAft>
                      </a:pPr>
                      <a:r>
                        <a:rPr lang="en-US" sz="2000" dirty="0" err="1" smtClean="0">
                          <a:effectLst/>
                        </a:rPr>
                        <a:t>Matán</a:t>
                      </a:r>
                      <a:endParaRPr lang="en-US" sz="2000" dirty="0">
                        <a:effectLst/>
                        <a:latin typeface="Consolas"/>
                        <a:ea typeface="SimSun"/>
                        <a:cs typeface="Times New Roman"/>
                      </a:endParaRPr>
                    </a:p>
                  </a:txBody>
                  <a:tcPr marL="68580" marR="68580" marT="0" marB="0"/>
                </a:tc>
                <a:tc>
                  <a:txBody>
                    <a:bodyPr/>
                    <a:lstStyle/>
                    <a:p>
                      <a:pPr marL="0" marR="0" algn="l" rtl="0">
                        <a:spcBef>
                          <a:spcPts val="0"/>
                        </a:spcBef>
                        <a:spcAft>
                          <a:spcPts val="0"/>
                        </a:spcAft>
                      </a:pPr>
                      <a:r>
                        <a:rPr lang="en-US" sz="2000" dirty="0" smtClean="0">
                          <a:effectLst/>
                        </a:rPr>
                        <a:t>a. </a:t>
                      </a:r>
                      <a:r>
                        <a:rPr lang="en-US" sz="2000" dirty="0">
                          <a:effectLst/>
                        </a:rPr>
                        <a:t>135 </a:t>
                      </a:r>
                      <a:r>
                        <a:rPr lang="en-US" sz="2000" dirty="0" err="1">
                          <a:effectLst/>
                        </a:rPr>
                        <a:t>aC</a:t>
                      </a:r>
                      <a:endParaRPr lang="en-US" sz="2000" dirty="0">
                        <a:effectLst/>
                        <a:latin typeface="Consolas"/>
                        <a:ea typeface="SimSun"/>
                        <a:cs typeface="Times New Roman"/>
                      </a:endParaRPr>
                    </a:p>
                  </a:txBody>
                  <a:tcPr marL="68580" marR="68580" marT="0" marB="0"/>
                </a:tc>
                <a:tc>
                  <a:txBody>
                    <a:bodyPr/>
                    <a:lstStyle/>
                    <a:p>
                      <a:pPr marL="0" marR="0" algn="l" rtl="0">
                        <a:spcBef>
                          <a:spcPts val="0"/>
                        </a:spcBef>
                        <a:spcAft>
                          <a:spcPts val="0"/>
                        </a:spcAft>
                      </a:pPr>
                      <a:r>
                        <a:rPr lang="en-US" sz="2000" dirty="0" smtClean="0">
                          <a:effectLst/>
                        </a:rPr>
                        <a:t>Jana</a:t>
                      </a:r>
                      <a:endParaRPr lang="en-US" sz="2000" dirty="0">
                        <a:effectLst/>
                        <a:latin typeface="Consolas"/>
                        <a:ea typeface="SimSun"/>
                        <a:cs typeface="Times New Roman"/>
                      </a:endParaRPr>
                    </a:p>
                  </a:txBody>
                  <a:tcPr marL="68580" marR="68580" marT="0" marB="0"/>
                </a:tc>
                <a:tc>
                  <a:txBody>
                    <a:bodyPr/>
                    <a:lstStyle/>
                    <a:p>
                      <a:pPr marL="0" marR="0" algn="l" rtl="0">
                        <a:spcBef>
                          <a:spcPts val="0"/>
                        </a:spcBef>
                        <a:spcAft>
                          <a:spcPts val="0"/>
                        </a:spcAft>
                      </a:pPr>
                      <a:r>
                        <a:rPr lang="en-US" sz="2000" dirty="0" smtClean="0">
                          <a:effectLst/>
                        </a:rPr>
                        <a:t>a. </a:t>
                      </a:r>
                      <a:r>
                        <a:rPr lang="en-US" sz="2000" dirty="0">
                          <a:effectLst/>
                        </a:rPr>
                        <a:t>140 </a:t>
                      </a:r>
                      <a:r>
                        <a:rPr lang="en-US" sz="2000" dirty="0" err="1">
                          <a:effectLst/>
                        </a:rPr>
                        <a:t>aC</a:t>
                      </a:r>
                      <a:endParaRPr lang="en-US" sz="2000" dirty="0">
                        <a:effectLst/>
                        <a:latin typeface="Consolas"/>
                        <a:ea typeface="SimSun"/>
                        <a:cs typeface="Times New Roman"/>
                      </a:endParaRPr>
                    </a:p>
                  </a:txBody>
                  <a:tcPr marL="68580" marR="68580" marT="0" marB="0"/>
                </a:tc>
                <a:tc>
                  <a:txBody>
                    <a:bodyPr/>
                    <a:lstStyle/>
                    <a:p>
                      <a:pPr marL="0" marR="0" algn="l" rtl="0">
                        <a:spcBef>
                          <a:spcPts val="0"/>
                        </a:spcBef>
                        <a:spcAft>
                          <a:spcPts val="0"/>
                        </a:spcAft>
                      </a:pPr>
                      <a:endParaRPr lang="en-US" sz="1400" kern="1200" baseline="0" dirty="0" smtClean="0">
                        <a:solidFill>
                          <a:schemeClr val="dk1"/>
                        </a:solidFill>
                        <a:effectLst/>
                        <a:latin typeface="+mn-lt"/>
                        <a:ea typeface="+mn-ea"/>
                        <a:cs typeface="+mn-cs"/>
                      </a:endParaRPr>
                    </a:p>
                    <a:p>
                      <a:pPr marL="0" marR="0" algn="l" rtl="0">
                        <a:spcBef>
                          <a:spcPts val="0"/>
                        </a:spcBef>
                        <a:spcAft>
                          <a:spcPts val="0"/>
                        </a:spcAft>
                      </a:pPr>
                      <a:endParaRPr lang="en-US" sz="1400" kern="1200" baseline="0" dirty="0" smtClean="0">
                        <a:solidFill>
                          <a:schemeClr val="dk1"/>
                        </a:solidFill>
                        <a:effectLst/>
                        <a:latin typeface="+mn-lt"/>
                        <a:ea typeface="+mn-ea"/>
                        <a:cs typeface="+mn-cs"/>
                      </a:endParaRPr>
                    </a:p>
                    <a:p>
                      <a:pPr marL="0" marR="0" algn="l" rtl="0">
                        <a:spcBef>
                          <a:spcPts val="0"/>
                        </a:spcBef>
                        <a:spcAft>
                          <a:spcPts val="0"/>
                        </a:spcAft>
                      </a:pPr>
                      <a:r>
                        <a:rPr lang="en-US" sz="1400" kern="1200" baseline="0" dirty="0">
                          <a:solidFill>
                            <a:schemeClr val="dk1"/>
                          </a:solidFill>
                          <a:effectLst/>
                          <a:latin typeface="+mn-lt"/>
                          <a:ea typeface="+mn-ea"/>
                          <a:cs typeface="+mn-cs"/>
                        </a:rPr>
                        <a:t> </a:t>
                      </a:r>
                    </a:p>
                  </a:txBody>
                  <a:tcPr marL="68580" marR="68580" marT="0" marB="0"/>
                </a:tc>
              </a:tr>
              <a:tr h="274320">
                <a:tc>
                  <a:txBody>
                    <a:bodyPr/>
                    <a:lstStyle/>
                    <a:p>
                      <a:pPr marL="0" marR="0" algn="l" rtl="0">
                        <a:spcBef>
                          <a:spcPts val="0"/>
                        </a:spcBef>
                        <a:spcAft>
                          <a:spcPts val="0"/>
                        </a:spcAft>
                      </a:pPr>
                      <a:r>
                        <a:rPr lang="en-US" sz="2000">
                          <a:effectLst/>
                        </a:rPr>
                        <a:t> </a:t>
                      </a:r>
                      <a:endParaRPr lang="en-US" sz="2000">
                        <a:effectLst/>
                        <a:latin typeface="Consolas"/>
                        <a:ea typeface="SimSun"/>
                        <a:cs typeface="Times New Roman"/>
                      </a:endParaRPr>
                    </a:p>
                  </a:txBody>
                  <a:tcPr marL="68580" marR="68580" marT="0" marB="0"/>
                </a:tc>
                <a:tc>
                  <a:txBody>
                    <a:bodyPr/>
                    <a:lstStyle/>
                    <a:p>
                      <a:pPr marL="0" marR="0" algn="l" rtl="0">
                        <a:spcBef>
                          <a:spcPts val="0"/>
                        </a:spcBef>
                        <a:spcAft>
                          <a:spcPts val="0"/>
                        </a:spcAft>
                      </a:pPr>
                      <a:r>
                        <a:rPr lang="en-US" sz="2000">
                          <a:effectLst/>
                        </a:rPr>
                        <a:t> </a:t>
                      </a:r>
                      <a:endParaRPr lang="en-US" sz="2000">
                        <a:effectLst/>
                        <a:latin typeface="Consolas"/>
                        <a:ea typeface="SimSun"/>
                        <a:cs typeface="Times New Roman"/>
                      </a:endParaRPr>
                    </a:p>
                  </a:txBody>
                  <a:tcPr marL="68580" marR="68580" marT="0" marB="0"/>
                </a:tc>
                <a:tc>
                  <a:txBody>
                    <a:bodyPr/>
                    <a:lstStyle/>
                    <a:p>
                      <a:pPr marL="0" marR="0" algn="l" rtl="0">
                        <a:spcBef>
                          <a:spcPts val="0"/>
                        </a:spcBef>
                        <a:spcAft>
                          <a:spcPts val="0"/>
                        </a:spcAft>
                      </a:pPr>
                      <a:r>
                        <a:rPr lang="en-US" sz="2000" dirty="0" smtClean="0">
                          <a:effectLst/>
                        </a:rPr>
                        <a:t>José</a:t>
                      </a:r>
                      <a:endParaRPr lang="en-US" sz="2000" dirty="0">
                        <a:effectLst/>
                        <a:latin typeface="Consolas"/>
                        <a:ea typeface="SimSun"/>
                        <a:cs typeface="Times New Roman"/>
                      </a:endParaRPr>
                    </a:p>
                  </a:txBody>
                  <a:tcPr marL="68580" marR="68580" marT="0" marB="0"/>
                </a:tc>
                <a:tc>
                  <a:txBody>
                    <a:bodyPr/>
                    <a:lstStyle/>
                    <a:p>
                      <a:pPr marL="0" marR="0" algn="l" rtl="0">
                        <a:spcBef>
                          <a:spcPts val="0"/>
                        </a:spcBef>
                        <a:spcAft>
                          <a:spcPts val="0"/>
                        </a:spcAft>
                      </a:pPr>
                      <a:r>
                        <a:rPr lang="en-US" sz="2000" dirty="0" smtClean="0">
                          <a:effectLst/>
                        </a:rPr>
                        <a:t>a. </a:t>
                      </a:r>
                      <a:r>
                        <a:rPr lang="en-US" sz="2000" dirty="0">
                          <a:effectLst/>
                        </a:rPr>
                        <a:t>165 </a:t>
                      </a:r>
                      <a:r>
                        <a:rPr lang="en-US" sz="2000" dirty="0" err="1">
                          <a:effectLst/>
                        </a:rPr>
                        <a:t>aC</a:t>
                      </a:r>
                      <a:endParaRPr lang="en-US" sz="2000" dirty="0">
                        <a:effectLst/>
                        <a:latin typeface="Consolas"/>
                        <a:ea typeface="SimSun"/>
                        <a:cs typeface="Times New Roman"/>
                      </a:endParaRPr>
                    </a:p>
                  </a:txBody>
                  <a:tcPr marL="68580" marR="68580" marT="0" marB="0"/>
                </a:tc>
                <a:tc>
                  <a:txBody>
                    <a:bodyPr/>
                    <a:lstStyle/>
                    <a:p>
                      <a:pPr marL="0" marR="0" algn="l" rtl="0">
                        <a:spcBef>
                          <a:spcPts val="0"/>
                        </a:spcBef>
                        <a:spcAft>
                          <a:spcPts val="0"/>
                        </a:spcAft>
                      </a:pPr>
                      <a:endParaRPr lang="en-US" sz="2000" dirty="0" smtClean="0">
                        <a:effectLst/>
                      </a:endParaRPr>
                    </a:p>
                    <a:p>
                      <a:pPr marL="0" marR="0" algn="l" rtl="0">
                        <a:spcBef>
                          <a:spcPts val="0"/>
                        </a:spcBef>
                        <a:spcAft>
                          <a:spcPts val="0"/>
                        </a:spcAft>
                      </a:pPr>
                      <a:endParaRPr lang="en-US" sz="2000" dirty="0" smtClean="0">
                        <a:effectLst/>
                      </a:endParaRPr>
                    </a:p>
                    <a:p>
                      <a:pPr marL="0" marR="0" algn="l" rtl="0">
                        <a:spcBef>
                          <a:spcPts val="0"/>
                        </a:spcBef>
                        <a:spcAft>
                          <a:spcPts val="0"/>
                        </a:spcAft>
                      </a:pPr>
                      <a:r>
                        <a:rPr lang="en-US" sz="2000" dirty="0">
                          <a:effectLst/>
                        </a:rPr>
                        <a:t> </a:t>
                      </a:r>
                      <a:endParaRPr lang="en-US" sz="2000" dirty="0">
                        <a:effectLst/>
                        <a:latin typeface="Consolas"/>
                        <a:ea typeface="SimSun"/>
                        <a:cs typeface="Times New Roman"/>
                      </a:endParaRPr>
                    </a:p>
                  </a:txBody>
                  <a:tcPr marL="68580" marR="68580" marT="0" marB="0"/>
                </a:tc>
              </a:tr>
            </a:tbl>
          </a:graphicData>
        </a:graphic>
      </p:graphicFrame>
      <p:sp>
        <p:nvSpPr>
          <p:cNvPr id="5" name="TextBox 4"/>
          <p:cNvSpPr txBox="1"/>
          <p:nvPr/>
        </p:nvSpPr>
        <p:spPr>
          <a:xfrm>
            <a:off x="6193695" y="1852136"/>
            <a:ext cx="2340705" cy="738664"/>
          </a:xfrm>
          <a:prstGeom prst="rect">
            <a:avLst/>
          </a:prstGeom>
          <a:noFill/>
        </p:spPr>
        <p:txBody>
          <a:bodyPr wrap="none" rtlCol="0">
            <a:spAutoFit/>
          </a:bodyPr>
          <a:lstStyle/>
          <a:p>
            <a:pPr algn="l" rtl="0"/>
            <a:r>
              <a:rPr lang="en-US" sz="1400" dirty="0">
                <a:solidFill>
                  <a:schemeClr val="dk1"/>
                </a:solidFill>
              </a:rPr>
              <a:t>44 aC Julio César asesinado</a:t>
            </a:r>
          </a:p>
          <a:p>
            <a:pPr algn="l" rtl="0"/>
            <a:r>
              <a:rPr lang="en-US" sz="1400" dirty="0">
                <a:solidFill>
                  <a:schemeClr val="dk1"/>
                </a:solidFill>
              </a:rPr>
              <a:t>37 aC Herodes el Grande</a:t>
            </a:r>
          </a:p>
          <a:p>
            <a:pPr algn="l" rtl="0"/>
            <a:r>
              <a:rPr lang="en-US" sz="1400" dirty="0">
                <a:solidFill>
                  <a:schemeClr val="dk1"/>
                </a:solidFill>
              </a:rPr>
              <a:t>20 aC Reconstrucción de</a:t>
            </a:r>
            <a:r>
              <a:rPr lang="en-US" sz="1400" dirty="0" smtClean="0">
                <a:solidFill>
                  <a:schemeClr val="dk1"/>
                </a:solidFill>
              </a:rPr>
              <a:t>Templo</a:t>
            </a:r>
            <a:endParaRPr lang="en-US" sz="1400" dirty="0">
              <a:solidFill>
                <a:schemeClr val="dk1"/>
              </a:solidFill>
            </a:endParaRPr>
          </a:p>
        </p:txBody>
      </p:sp>
      <p:sp>
        <p:nvSpPr>
          <p:cNvPr id="6" name="TextBox 5"/>
          <p:cNvSpPr txBox="1"/>
          <p:nvPr/>
        </p:nvSpPr>
        <p:spPr>
          <a:xfrm>
            <a:off x="6172200" y="2590800"/>
            <a:ext cx="2555508" cy="738664"/>
          </a:xfrm>
          <a:prstGeom prst="rect">
            <a:avLst/>
          </a:prstGeom>
          <a:noFill/>
        </p:spPr>
        <p:txBody>
          <a:bodyPr wrap="none" rtlCol="0">
            <a:spAutoFit/>
          </a:bodyPr>
          <a:lstStyle/>
          <a:p>
            <a:pPr algn="l" rtl="0"/>
            <a:r>
              <a:rPr lang="en-US" sz="1400" dirty="0" smtClean="0">
                <a:solidFill>
                  <a:schemeClr val="dk1"/>
                </a:solidFill>
              </a:rPr>
              <a:t>47 </a:t>
            </a:r>
            <a:r>
              <a:rPr lang="en-US" sz="1400" dirty="0" err="1" smtClean="0">
                <a:solidFill>
                  <a:schemeClr val="dk1"/>
                </a:solidFill>
              </a:rPr>
              <a:t>aC</a:t>
            </a:r>
            <a:r>
              <a:rPr lang="en-US" sz="1400" dirty="0" smtClean="0">
                <a:solidFill>
                  <a:schemeClr val="dk1"/>
                </a:solidFill>
              </a:rPr>
              <a:t> </a:t>
            </a:r>
            <a:r>
              <a:rPr lang="en-US" sz="1100" dirty="0" err="1" smtClean="0">
                <a:solidFill>
                  <a:schemeClr val="dk1"/>
                </a:solidFill>
              </a:rPr>
              <a:t>Biblioteca</a:t>
            </a:r>
            <a:r>
              <a:rPr lang="en-US" sz="1100" dirty="0" smtClean="0">
                <a:solidFill>
                  <a:schemeClr val="dk1"/>
                </a:solidFill>
              </a:rPr>
              <a:t> de Alejandría quemada</a:t>
            </a:r>
            <a:endParaRPr lang="en-US" sz="1100" dirty="0">
              <a:solidFill>
                <a:schemeClr val="dk1"/>
              </a:solidFill>
            </a:endParaRPr>
          </a:p>
          <a:p>
            <a:pPr algn="l" rtl="0"/>
            <a:r>
              <a:rPr lang="en-US" sz="1400" dirty="0" smtClean="0">
                <a:solidFill>
                  <a:schemeClr val="dk1"/>
                </a:solidFill>
              </a:rPr>
              <a:t>67 </a:t>
            </a:r>
            <a:r>
              <a:rPr lang="en-US" sz="1400" dirty="0" err="1" smtClean="0">
                <a:solidFill>
                  <a:schemeClr val="dk1"/>
                </a:solidFill>
              </a:rPr>
              <a:t>aC</a:t>
            </a:r>
            <a:r>
              <a:rPr lang="en-US" sz="1400" dirty="0" smtClean="0">
                <a:solidFill>
                  <a:schemeClr val="dk1"/>
                </a:solidFill>
              </a:rPr>
              <a:t> </a:t>
            </a:r>
            <a:r>
              <a:rPr lang="en-US" sz="1400" dirty="0">
                <a:solidFill>
                  <a:schemeClr val="dk1"/>
                </a:solidFill>
              </a:rPr>
              <a:t>G</a:t>
            </a:r>
            <a:r>
              <a:rPr lang="en-US" sz="1400" dirty="0" smtClean="0">
                <a:solidFill>
                  <a:schemeClr val="dk1"/>
                </a:solidFill>
              </a:rPr>
              <a:t>uerra civil hasmonea</a:t>
            </a:r>
            <a:endParaRPr lang="en-US" sz="1400" dirty="0">
              <a:solidFill>
                <a:schemeClr val="dk1"/>
              </a:solidFill>
            </a:endParaRPr>
          </a:p>
          <a:p>
            <a:pPr algn="l" rtl="0"/>
            <a:r>
              <a:rPr lang="en-US" sz="1400" dirty="0" smtClean="0">
                <a:solidFill>
                  <a:schemeClr val="dk1"/>
                </a:solidFill>
              </a:rPr>
              <a:t>63 aC Pompeyo toma el control</a:t>
            </a:r>
            <a:endParaRPr lang="en-US" sz="1400" dirty="0">
              <a:solidFill>
                <a:schemeClr val="dk1"/>
              </a:solidFill>
            </a:endParaRPr>
          </a:p>
        </p:txBody>
      </p:sp>
      <p:sp>
        <p:nvSpPr>
          <p:cNvPr id="7" name="TextBox 6"/>
          <p:cNvSpPr txBox="1"/>
          <p:nvPr/>
        </p:nvSpPr>
        <p:spPr>
          <a:xfrm>
            <a:off x="6182193" y="3329464"/>
            <a:ext cx="2587568" cy="523220"/>
          </a:xfrm>
          <a:prstGeom prst="rect">
            <a:avLst/>
          </a:prstGeom>
          <a:noFill/>
        </p:spPr>
        <p:txBody>
          <a:bodyPr wrap="none" rtlCol="0">
            <a:spAutoFit/>
          </a:bodyPr>
          <a:lstStyle/>
          <a:p>
            <a:pPr algn="l" rtl="0"/>
            <a:r>
              <a:rPr lang="en-US" sz="1400" dirty="0" smtClean="0">
                <a:solidFill>
                  <a:schemeClr val="dk1"/>
                </a:solidFill>
              </a:rPr>
              <a:t>73 </a:t>
            </a:r>
            <a:r>
              <a:rPr lang="en-US" sz="1400" dirty="0" err="1" smtClean="0">
                <a:solidFill>
                  <a:schemeClr val="dk1"/>
                </a:solidFill>
              </a:rPr>
              <a:t>aC</a:t>
            </a:r>
            <a:r>
              <a:rPr lang="en-US" sz="1400" dirty="0" smtClean="0">
                <a:solidFill>
                  <a:schemeClr val="dk1"/>
                </a:solidFill>
              </a:rPr>
              <a:t> </a:t>
            </a:r>
            <a:r>
              <a:rPr lang="en-US" sz="1100" dirty="0" err="1" smtClean="0">
                <a:solidFill>
                  <a:schemeClr val="dk1"/>
                </a:solidFill>
              </a:rPr>
              <a:t>Rebelión</a:t>
            </a:r>
            <a:r>
              <a:rPr lang="en-US" sz="1100" dirty="0" smtClean="0">
                <a:solidFill>
                  <a:schemeClr val="dk1"/>
                </a:solidFill>
              </a:rPr>
              <a:t> de esclavos de Espartaco</a:t>
            </a:r>
            <a:endParaRPr lang="en-US" sz="1400" dirty="0">
              <a:solidFill>
                <a:schemeClr val="dk1"/>
              </a:solidFill>
            </a:endParaRPr>
          </a:p>
          <a:p>
            <a:pPr algn="l" rtl="0"/>
            <a:r>
              <a:rPr lang="en-US" sz="1400" dirty="0" smtClean="0">
                <a:solidFill>
                  <a:schemeClr val="dk1"/>
                </a:solidFill>
              </a:rPr>
              <a:t>63-88 </a:t>
            </a:r>
            <a:r>
              <a:rPr lang="en-US" sz="1400" dirty="0" err="1" smtClean="0">
                <a:solidFill>
                  <a:schemeClr val="dk1"/>
                </a:solidFill>
              </a:rPr>
              <a:t>aC</a:t>
            </a:r>
            <a:r>
              <a:rPr lang="en-US" sz="1400" dirty="0" smtClean="0">
                <a:solidFill>
                  <a:schemeClr val="dk1"/>
                </a:solidFill>
              </a:rPr>
              <a:t> </a:t>
            </a:r>
            <a:r>
              <a:rPr lang="en-US" sz="1400" dirty="0" err="1" smtClean="0">
                <a:solidFill>
                  <a:schemeClr val="dk1"/>
                </a:solidFill>
              </a:rPr>
              <a:t>inquietud</a:t>
            </a:r>
            <a:r>
              <a:rPr lang="en-US" sz="1400" dirty="0" smtClean="0">
                <a:solidFill>
                  <a:schemeClr val="dk1"/>
                </a:solidFill>
              </a:rPr>
              <a:t> hasmonea</a:t>
            </a:r>
            <a:endParaRPr lang="en-US" sz="1400" dirty="0">
              <a:solidFill>
                <a:schemeClr val="dk1"/>
              </a:solidFill>
            </a:endParaRPr>
          </a:p>
        </p:txBody>
      </p:sp>
      <p:sp>
        <p:nvSpPr>
          <p:cNvPr id="8" name="TextBox 7"/>
          <p:cNvSpPr txBox="1"/>
          <p:nvPr/>
        </p:nvSpPr>
        <p:spPr>
          <a:xfrm>
            <a:off x="6251516" y="4192488"/>
            <a:ext cx="2554289" cy="307777"/>
          </a:xfrm>
          <a:prstGeom prst="rect">
            <a:avLst/>
          </a:prstGeom>
          <a:noFill/>
        </p:spPr>
        <p:txBody>
          <a:bodyPr wrap="none" rtlCol="0">
            <a:spAutoFit/>
          </a:bodyPr>
          <a:lstStyle/>
          <a:p>
            <a:pPr algn="l" rtl="0"/>
            <a:r>
              <a:rPr lang="en-US" sz="1400" dirty="0" smtClean="0">
                <a:solidFill>
                  <a:schemeClr val="dk1"/>
                </a:solidFill>
              </a:rPr>
              <a:t>113 aC </a:t>
            </a:r>
            <a:r>
              <a:rPr lang="en-US" sz="1200" dirty="0" err="1" smtClean="0">
                <a:solidFill>
                  <a:schemeClr val="dk1"/>
                </a:solidFill>
              </a:rPr>
              <a:t>Templo</a:t>
            </a:r>
            <a:r>
              <a:rPr lang="en-US" sz="1200" dirty="0" smtClean="0">
                <a:solidFill>
                  <a:schemeClr val="dk1"/>
                </a:solidFill>
              </a:rPr>
              <a:t> </a:t>
            </a:r>
            <a:r>
              <a:rPr lang="en-US" sz="1200" dirty="0" err="1" smtClean="0">
                <a:solidFill>
                  <a:schemeClr val="dk1"/>
                </a:solidFill>
              </a:rPr>
              <a:t>samaritano</a:t>
            </a:r>
            <a:r>
              <a:rPr lang="en-US" sz="1200" dirty="0" smtClean="0">
                <a:solidFill>
                  <a:schemeClr val="dk1"/>
                </a:solidFill>
              </a:rPr>
              <a:t> destruido</a:t>
            </a:r>
            <a:endParaRPr lang="en-US" sz="1200" dirty="0">
              <a:solidFill>
                <a:schemeClr val="dk1"/>
              </a:solidFill>
            </a:endParaRPr>
          </a:p>
        </p:txBody>
      </p:sp>
      <p:sp>
        <p:nvSpPr>
          <p:cNvPr id="9" name="TextBox 8"/>
          <p:cNvSpPr txBox="1"/>
          <p:nvPr/>
        </p:nvSpPr>
        <p:spPr>
          <a:xfrm>
            <a:off x="6311932" y="4800600"/>
            <a:ext cx="2333780" cy="523220"/>
          </a:xfrm>
          <a:prstGeom prst="rect">
            <a:avLst/>
          </a:prstGeom>
          <a:noFill/>
        </p:spPr>
        <p:txBody>
          <a:bodyPr wrap="none" rtlCol="0">
            <a:spAutoFit/>
          </a:bodyPr>
          <a:lstStyle/>
          <a:p>
            <a:pPr algn="l" rtl="0"/>
            <a:r>
              <a:rPr lang="en-US" sz="1400" dirty="0" smtClean="0">
                <a:solidFill>
                  <a:schemeClr val="dk1"/>
                </a:solidFill>
              </a:rPr>
              <a:t>142 </a:t>
            </a:r>
            <a:r>
              <a:rPr lang="en-US" sz="1400" dirty="0" err="1" smtClean="0">
                <a:solidFill>
                  <a:schemeClr val="dk1"/>
                </a:solidFill>
              </a:rPr>
              <a:t>aC</a:t>
            </a:r>
            <a:r>
              <a:rPr lang="en-US" sz="1400" dirty="0" smtClean="0">
                <a:solidFill>
                  <a:schemeClr val="dk1"/>
                </a:solidFill>
              </a:rPr>
              <a:t> </a:t>
            </a:r>
            <a:r>
              <a:rPr lang="en-US" sz="1400" dirty="0" err="1" smtClean="0">
                <a:solidFill>
                  <a:schemeClr val="dk1"/>
                </a:solidFill>
              </a:rPr>
              <a:t>Seleucos</a:t>
            </a:r>
            <a:r>
              <a:rPr lang="en-US" sz="1400" dirty="0" smtClean="0">
                <a:solidFill>
                  <a:schemeClr val="dk1"/>
                </a:solidFill>
              </a:rPr>
              <a:t> </a:t>
            </a:r>
            <a:r>
              <a:rPr lang="en-US" sz="1400" dirty="0" err="1" smtClean="0">
                <a:solidFill>
                  <a:schemeClr val="dk1"/>
                </a:solidFill>
              </a:rPr>
              <a:t>reconocen</a:t>
            </a:r>
            <a:r>
              <a:rPr lang="en-US" sz="1400" dirty="0" smtClean="0">
                <a:solidFill>
                  <a:schemeClr val="dk1"/>
                </a:solidFill>
              </a:rPr>
              <a:t> la</a:t>
            </a:r>
          </a:p>
          <a:p>
            <a:pPr algn="l" rtl="0"/>
            <a:r>
              <a:rPr lang="en-US" sz="1400" dirty="0" smtClean="0">
                <a:solidFill>
                  <a:schemeClr val="dk1"/>
                </a:solidFill>
              </a:rPr>
              <a:t>independencia judía</a:t>
            </a:r>
            <a:endParaRPr lang="en-US" sz="1400" dirty="0">
              <a:solidFill>
                <a:schemeClr val="dk1"/>
              </a:solidFill>
            </a:endParaRPr>
          </a:p>
        </p:txBody>
      </p:sp>
      <p:sp>
        <p:nvSpPr>
          <p:cNvPr id="10" name="TextBox 9"/>
          <p:cNvSpPr txBox="1"/>
          <p:nvPr/>
        </p:nvSpPr>
        <p:spPr>
          <a:xfrm>
            <a:off x="6251516" y="5486400"/>
            <a:ext cx="2663884" cy="738664"/>
          </a:xfrm>
          <a:prstGeom prst="rect">
            <a:avLst/>
          </a:prstGeom>
          <a:noFill/>
        </p:spPr>
        <p:txBody>
          <a:bodyPr wrap="square" rtlCol="0">
            <a:spAutoFit/>
          </a:bodyPr>
          <a:lstStyle/>
          <a:p>
            <a:pPr algn="l" rtl="0"/>
            <a:r>
              <a:rPr lang="en-US" sz="1400" dirty="0" smtClean="0">
                <a:solidFill>
                  <a:schemeClr val="dk1"/>
                </a:solidFill>
              </a:rPr>
              <a:t>174 </a:t>
            </a:r>
            <a:r>
              <a:rPr lang="en-US" sz="1400" dirty="0" err="1" smtClean="0">
                <a:solidFill>
                  <a:schemeClr val="dk1"/>
                </a:solidFill>
              </a:rPr>
              <a:t>aC</a:t>
            </a:r>
            <a:r>
              <a:rPr lang="en-US" sz="1400" dirty="0" smtClean="0">
                <a:solidFill>
                  <a:schemeClr val="dk1"/>
                </a:solidFill>
              </a:rPr>
              <a:t> Reina </a:t>
            </a:r>
            <a:r>
              <a:rPr lang="en-US" sz="1400" dirty="0" err="1" smtClean="0">
                <a:solidFill>
                  <a:schemeClr val="dk1"/>
                </a:solidFill>
              </a:rPr>
              <a:t>Antíoco</a:t>
            </a:r>
            <a:r>
              <a:rPr lang="en-US" sz="1400" dirty="0" smtClean="0">
                <a:solidFill>
                  <a:schemeClr val="dk1"/>
                </a:solidFill>
              </a:rPr>
              <a:t> IV Epífanes</a:t>
            </a:r>
          </a:p>
          <a:p>
            <a:pPr algn="l" rtl="0"/>
            <a:r>
              <a:rPr lang="en-US" sz="1400" dirty="0" smtClean="0">
                <a:solidFill>
                  <a:schemeClr val="dk1"/>
                </a:solidFill>
              </a:rPr>
              <a:t>166 aC Comienza la revuelta de los macabeos</a:t>
            </a:r>
            <a:endParaRPr lang="en-US" sz="1400" dirty="0">
              <a:solidFill>
                <a:schemeClr val="dk1"/>
              </a:solidFill>
            </a:endParaRPr>
          </a:p>
        </p:txBody>
      </p:sp>
    </p:spTree>
    <p:extLst>
      <p:ext uri="{BB962C8B-B14F-4D97-AF65-F5344CB8AC3E}">
        <p14:creationId xmlns:p14="http://schemas.microsoft.com/office/powerpoint/2010/main" val="4041599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ttp://farm1.static.flickr.com/209/500867681_d3848ced40_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0"/>
            <a:ext cx="9753600" cy="652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649814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http://farm1.static.flickr.com/195/500868415_74c6b32210_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3375"/>
            <a:ext cx="9753600" cy="652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961660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http://farm1.static.flickr.com/200/500866863_665984c677_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95600"/>
            <a:ext cx="691515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977595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http://farm1.static.flickr.com/208/500821864_632abb3a36_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9753600" cy="648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752979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http://farm1.static.flickr.com/223/504186180_dc533b432b_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6400"/>
            <a:ext cx="9753600" cy="450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927944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http://farm2.static.flickr.com/1020/534656435_5b57c7c1bb_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133600"/>
            <a:ext cx="9753600"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699418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http://farm1.static.flickr.com/211/504187924_250127192d_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0"/>
            <a:ext cx="9753600" cy="652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4337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http://farm1.static.flickr.com/227/504222875_a4c5213338_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66900"/>
            <a:ext cx="9753600" cy="872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151558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http://farm1.static.flickr.com/190/507806087_6aa807ef77_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9753600" cy="653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829540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http://farm1.static.flickr.com/205/507807881_0e6000e7dd_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3375"/>
            <a:ext cx="9753600" cy="652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947430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C:\0Greecepics\0To Do\Athens\sr\Athens agora concert hall of Agrippa.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C:\0Greecepics\0To Do\Athens\sr\Athens agora and Stoa of Attalos from west.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D:\Greece Powerpoints\Athens\Athens Mars Hill from acropolis, tb n011500.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C:\0Greecepics\0To Do\Athens\sr\Athens Mars Hill from north.jpg"/>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3950</TotalTime>
  <Words>10876</Words>
  <Application>Microsoft Office PowerPoint</Application>
  <PresentationFormat>On-screen Show (4:3)</PresentationFormat>
  <Paragraphs>1520</Paragraphs>
  <Slides>170</Slides>
  <Notes>43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170</vt:i4>
      </vt:variant>
    </vt:vector>
  </HeadingPairs>
  <TitlesOfParts>
    <vt:vector size="183" baseType="lpstr">
      <vt:lpstr>SimSun</vt:lpstr>
      <vt:lpstr>Aegyptus</vt:lpstr>
      <vt:lpstr>Arial</vt:lpstr>
      <vt:lpstr>Arial Black</vt:lpstr>
      <vt:lpstr>Arial Narrow</vt:lpstr>
      <vt:lpstr>Calibri</vt:lpstr>
      <vt:lpstr>Consolas</vt:lpstr>
      <vt:lpstr>Default</vt:lpstr>
      <vt:lpstr>Tahoma</vt:lpstr>
      <vt:lpstr>Times New Roman</vt:lpstr>
      <vt:lpstr>Verdana</vt:lpstr>
      <vt:lpstr>Wingdings</vt:lpstr>
      <vt:lpstr>Office Theme</vt:lpstr>
      <vt:lpstr>Un mundo radicalmente diferente en una plenitud del tiempo   Entre los Testamentos</vt:lpstr>
      <vt:lpstr>Objetivos de la clase</vt:lpstr>
      <vt:lpstr>Gálatas 4</vt:lpstr>
      <vt:lpstr>¿Cómo se preparó el mundo para la venida de Cristo?</vt:lpstr>
      <vt:lpstr>¿Cómo se preparó el mundo para la venida de Cristo?</vt:lpstr>
      <vt:lpstr>PowerPoint Presentation</vt:lpstr>
      <vt:lpstr>La ola de profetas de Dios</vt:lpstr>
      <vt:lpstr>Dos mundos diferentes</vt:lpstr>
      <vt:lpstr>PowerPoint Presentation</vt:lpstr>
      <vt:lpstr>PowerPoint Presentation</vt:lpstr>
      <vt:lpstr>PowerPoint Presentation</vt:lpstr>
      <vt:lpstr>PowerPoint Presentation</vt:lpstr>
      <vt:lpstr>PowerPoint Presentation</vt:lpstr>
      <vt:lpstr>Los 4 Reinos de Daniel - Babilonia y Persia   Entre los testamentos</vt:lpstr>
      <vt:lpstr>Objetivos de la clase</vt:lpstr>
      <vt:lpstr>PowerPoint Presentation</vt:lpstr>
      <vt:lpstr>PowerPoint Presentation</vt:lpstr>
      <vt:lpstr>Gálatas 4</vt:lpstr>
      <vt:lpstr>¿Cómo se preparó el mundo para la venida de Cristo?</vt:lpstr>
      <vt:lpstr>¿Qué está haciendo Babilonia en Apocalipsis?</vt:lpstr>
      <vt:lpstr>Los cuatro reinos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Los 4 reinos de Daniel La vida bajo los persas   Entre los testamentos</vt:lpstr>
      <vt:lpstr>Objetivos de la clase</vt:lpstr>
      <vt:lpstr>PowerPoint Presentation</vt:lpstr>
      <vt:lpstr>PowerPoint Presentation</vt:lpstr>
      <vt:lpstr>Huida a Egipto, familia con burro</vt:lpstr>
      <vt:lpstr>PowerPoint Presentation</vt:lpstr>
      <vt:lpstr>Los cuatro reinos</vt:lpstr>
      <vt:lpstr>PowerPoint Presentation</vt:lpstr>
      <vt:lpstr>Resultados del Imperio persa </vt:lpstr>
      <vt:lpstr>Eventos bíblicos y persas</vt:lpstr>
      <vt:lpstr>¿Cómo podría Isaías saber 100 a 150 años antes del nacimiento de Ciro?</vt:lpstr>
      <vt:lpstr>PowerPoint Presentation</vt:lpstr>
      <vt:lpstr>PowerPoint Presentation</vt:lpstr>
      <vt:lpstr>PowerPoint Presentation</vt:lpstr>
      <vt:lpstr>Tumba de Ciro</vt:lpstr>
      <vt:lpstr>PowerPoint Presentation</vt:lpstr>
      <vt:lpstr>PowerPoint Presentation</vt:lpstr>
      <vt:lpstr>480/479 aC</vt:lpstr>
      <vt:lpstr>PowerPoint Presentation</vt:lpstr>
      <vt:lpstr>Reyes persas – Siempre corriendo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Los 4 reinos de Daniel Griego/Alejandro Magno y la helenización del mundo   Entre los testamentos</vt:lpstr>
      <vt:lpstr>PowerPoint Presentation</vt:lpstr>
      <vt:lpstr>PowerPoint Presentation</vt:lpstr>
      <vt:lpstr>Los cuatro reinos</vt:lpstr>
      <vt:lpstr>Sala de conciertos del ágora de Atenas de Agrippa</vt:lpstr>
      <vt:lpstr>Atenas</vt:lpstr>
      <vt:lpstr>Hechos 17</vt:lpstr>
      <vt:lpstr>Ágora de Atenas y Stoa de Attalos desde el oeste</vt:lpstr>
      <vt:lpstr>PowerPoint Presentation</vt:lpstr>
      <vt:lpstr>PowerPoint Presentation</vt:lpstr>
      <vt:lpstr>PowerPoint Presentation</vt:lpstr>
      <vt:lpstr>Colina de Marte de Atenas desde la acrópolis</vt:lpstr>
      <vt:lpstr>Colina de Marte de Atenas desde el norte</vt:lpstr>
      <vt:lpstr>El sermón de Pablo en Atenas</vt:lpstr>
      <vt:lpstr>El sermón de Pablo en Atenas</vt:lpstr>
      <vt:lpstr>El sermón de Pablo en Atenas</vt:lpstr>
      <vt:lpstr>Un altar al Dios desconocido</vt:lpstr>
      <vt:lpstr>Hechos 17 Pablo en Atenas</vt:lpstr>
      <vt:lpstr>PowerPoint Presentation</vt:lpstr>
      <vt:lpstr>PowerPoint Presentation</vt:lpstr>
      <vt:lpstr>El camino hasta Alejandro Magno</vt:lpstr>
      <vt:lpstr>PowerPoint Presentation</vt:lpstr>
      <vt:lpstr>El camino hasta Alejandro Magno</vt:lpstr>
      <vt:lpstr>El camino hasta Alejandro Magno</vt:lpstr>
      <vt:lpstr>El camino hasta Alejandro Magno</vt:lpstr>
      <vt:lpstr>Falange y más</vt:lpstr>
      <vt:lpstr>El camino hasta Alejandro Magno</vt:lpstr>
      <vt:lpstr>El camino hasta Alejandro Magno</vt:lpstr>
      <vt:lpstr>Alejandro Magno</vt:lpstr>
      <vt:lpstr>Ezequiel – 200 años  adelantado a su tiempo</vt:lpstr>
      <vt:lpstr>PowerPoint Presentation</vt:lpstr>
      <vt:lpstr>PowerPoint Presentation</vt:lpstr>
      <vt:lpstr>PowerPoint Presentation</vt:lpstr>
      <vt:lpstr>Probabilidades de que todas las profecías sean realizadas sin un Ser supremo: 1 en 75 millones</vt:lpstr>
      <vt:lpstr>Alejandro en Jerusalén</vt:lpstr>
      <vt:lpstr>PowerPoint Presentation</vt:lpstr>
      <vt:lpstr>PowerPoint Presentation</vt:lpstr>
      <vt:lpstr>PowerPoint Presentation</vt:lpstr>
      <vt:lpstr>PowerPoint Presentation</vt:lpstr>
      <vt:lpstr>Los 4 reinos de daniel El norte y el sur de Daniel – Los ptolomeos y seléucidas   Entre los testamentos</vt:lpstr>
      <vt:lpstr>PowerPoint Presentation</vt:lpstr>
      <vt:lpstr>PowerPoint Presentation</vt:lpstr>
      <vt:lpstr>Los cuatro reinos</vt:lpstr>
      <vt:lpstr>Apolos, natural de Alejandría</vt:lpstr>
      <vt:lpstr>Alejandría</vt:lpstr>
      <vt:lpstr>Alejandría</vt:lpstr>
      <vt:lpstr>Alejandría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¿Qué hacer con un Imperio?</vt:lpstr>
      <vt:lpstr>PowerPoint Presentation</vt:lpstr>
      <vt:lpstr>PowerPoint Presentation</vt:lpstr>
      <vt:lpstr>PowerPoint Presentation</vt:lpstr>
      <vt:lpstr>PowerPoint Presentation</vt:lpstr>
      <vt:lpstr>PowerPoint Presentation</vt:lpstr>
      <vt:lpstr>La septuaginta</vt:lpstr>
      <vt:lpstr>La motivación para la traducción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Danny Haynes</dc:creator>
  <cp:lastModifiedBy>Esther Eubanks</cp:lastModifiedBy>
  <cp:revision>39</cp:revision>
  <dcterms:created xsi:type="dcterms:W3CDTF">2014-09-12T00:45:29Z</dcterms:created>
  <dcterms:modified xsi:type="dcterms:W3CDTF">2023-03-18T16:17:26Z</dcterms:modified>
</cp:coreProperties>
</file>