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2"/>
  </p:notesMasterIdLst>
  <p:sldIdLst>
    <p:sldId id="371" r:id="rId2"/>
    <p:sldId id="372" r:id="rId3"/>
    <p:sldId id="374" r:id="rId4"/>
    <p:sldId id="375" r:id="rId5"/>
    <p:sldId id="376" r:id="rId6"/>
    <p:sldId id="377" r:id="rId7"/>
    <p:sldId id="378" r:id="rId8"/>
    <p:sldId id="379" r:id="rId9"/>
    <p:sldId id="380" r:id="rId10"/>
    <p:sldId id="405" r:id="rId11"/>
    <p:sldId id="406" r:id="rId12"/>
    <p:sldId id="383" r:id="rId13"/>
    <p:sldId id="384" r:id="rId14"/>
    <p:sldId id="385" r:id="rId15"/>
    <p:sldId id="386" r:id="rId16"/>
    <p:sldId id="387" r:id="rId17"/>
    <p:sldId id="407" r:id="rId18"/>
    <p:sldId id="301" r:id="rId19"/>
    <p:sldId id="297" r:id="rId20"/>
    <p:sldId id="299" r:id="rId21"/>
    <p:sldId id="300" r:id="rId22"/>
    <p:sldId id="302" r:id="rId23"/>
    <p:sldId id="303" r:id="rId24"/>
    <p:sldId id="304" r:id="rId25"/>
    <p:sldId id="305" r:id="rId26"/>
    <p:sldId id="312" r:id="rId27"/>
    <p:sldId id="308" r:id="rId28"/>
    <p:sldId id="408" r:id="rId29"/>
    <p:sldId id="311" r:id="rId30"/>
    <p:sldId id="313" r:id="rId31"/>
    <p:sldId id="314" r:id="rId32"/>
    <p:sldId id="315" r:id="rId33"/>
    <p:sldId id="316" r:id="rId34"/>
    <p:sldId id="317" r:id="rId35"/>
    <p:sldId id="318" r:id="rId36"/>
    <p:sldId id="319" r:id="rId37"/>
    <p:sldId id="409" r:id="rId38"/>
    <p:sldId id="390" r:id="rId39"/>
    <p:sldId id="391" r:id="rId40"/>
    <p:sldId id="392" r:id="rId41"/>
    <p:sldId id="394" r:id="rId42"/>
    <p:sldId id="395" r:id="rId43"/>
    <p:sldId id="396" r:id="rId44"/>
    <p:sldId id="398" r:id="rId45"/>
    <p:sldId id="399" r:id="rId46"/>
    <p:sldId id="400" r:id="rId47"/>
    <p:sldId id="327" r:id="rId48"/>
    <p:sldId id="323" r:id="rId49"/>
    <p:sldId id="410" r:id="rId50"/>
    <p:sldId id="326" r:id="rId51"/>
    <p:sldId id="328" r:id="rId52"/>
    <p:sldId id="329" r:id="rId53"/>
    <p:sldId id="330" r:id="rId54"/>
    <p:sldId id="331" r:id="rId55"/>
    <p:sldId id="332" r:id="rId56"/>
    <p:sldId id="333" r:id="rId57"/>
    <p:sldId id="334" r:id="rId58"/>
    <p:sldId id="335" r:id="rId59"/>
    <p:sldId id="336" r:id="rId60"/>
    <p:sldId id="337" r:id="rId61"/>
    <p:sldId id="342" r:id="rId62"/>
    <p:sldId id="411" r:id="rId63"/>
    <p:sldId id="412" r:id="rId64"/>
    <p:sldId id="343" r:id="rId65"/>
    <p:sldId id="344" r:id="rId66"/>
    <p:sldId id="345" r:id="rId67"/>
    <p:sldId id="346" r:id="rId68"/>
    <p:sldId id="347" r:id="rId69"/>
    <p:sldId id="348" r:id="rId70"/>
    <p:sldId id="349" r:id="rId71"/>
    <p:sldId id="354" r:id="rId72"/>
    <p:sldId id="415" r:id="rId73"/>
    <p:sldId id="413" r:id="rId74"/>
    <p:sldId id="355" r:id="rId75"/>
    <p:sldId id="356" r:id="rId76"/>
    <p:sldId id="357" r:id="rId77"/>
    <p:sldId id="358" r:id="rId78"/>
    <p:sldId id="359" r:id="rId79"/>
    <p:sldId id="360" r:id="rId80"/>
    <p:sldId id="361" r:id="rId81"/>
    <p:sldId id="402" r:id="rId82"/>
    <p:sldId id="403" r:id="rId83"/>
    <p:sldId id="404" r:id="rId84"/>
    <p:sldId id="364" r:id="rId85"/>
    <p:sldId id="414" r:id="rId86"/>
    <p:sldId id="365" r:id="rId87"/>
    <p:sldId id="366" r:id="rId88"/>
    <p:sldId id="367" r:id="rId89"/>
    <p:sldId id="368" r:id="rId90"/>
    <p:sldId id="369" r:id="rId91"/>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4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52" autoAdjust="0"/>
    <p:restoredTop sz="81250" autoAdjust="0"/>
  </p:normalViewPr>
  <p:slideViewPr>
    <p:cSldViewPr>
      <p:cViewPr varScale="1">
        <p:scale>
          <a:sx n="44" d="100"/>
          <a:sy n="44" d="100"/>
        </p:scale>
        <p:origin x="40" y="452"/>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1C296E-A6AF-4AB9-B4CE-E7FD36CB5C73}" type="datetimeFigureOut">
              <a:rPr lang="en-US" smtClean="0"/>
              <a:t>9/19/2022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A18886-F6AF-4EE3-9823-7F22A2BBC8F6}" type="slidenum">
              <a:rPr lang="en-US" smtClean="0"/>
              <a:t>‹#›</a:t>
            </a:fld>
            <a:endParaRPr lang="en-US"/>
          </a:p>
        </p:txBody>
      </p:sp>
    </p:spTree>
    <p:extLst>
      <p:ext uri="{BB962C8B-B14F-4D97-AF65-F5344CB8AC3E}">
        <p14:creationId xmlns:p14="http://schemas.microsoft.com/office/powerpoint/2010/main" val="1471799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9:08</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18</a:t>
            </a:fld>
            <a:endParaRPr lang="en-US"/>
          </a:p>
        </p:txBody>
      </p:sp>
    </p:spTree>
    <p:extLst>
      <p:ext uri="{BB962C8B-B14F-4D97-AF65-F5344CB8AC3E}">
        <p14:creationId xmlns:p14="http://schemas.microsoft.com/office/powerpoint/2010/main" val="1349125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7:32 – Grupo</a:t>
            </a:r>
            <a:r>
              <a:rPr lang="en-US" baseline="0" dirty="0"/>
              <a:t>responder</a:t>
            </a: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29</a:t>
            </a:fld>
            <a:endParaRPr lang="en-US"/>
          </a:p>
        </p:txBody>
      </p:sp>
    </p:spTree>
    <p:extLst>
      <p:ext uri="{BB962C8B-B14F-4D97-AF65-F5344CB8AC3E}">
        <p14:creationId xmlns:p14="http://schemas.microsoft.com/office/powerpoint/2010/main" val="3728135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7:38</a:t>
            </a:r>
          </a:p>
          <a:p>
            <a:pPr algn="l" rtl="0"/>
            <a:r>
              <a:rPr lang="en-US" dirty="0"/>
              <a:t>Asignar lector para</a:t>
            </a:r>
            <a:r>
              <a:rPr lang="en-US" baseline="0" dirty="0"/>
              <a:t>parte de jesus</a:t>
            </a:r>
          </a:p>
          <a:p>
            <a:pPr algn="l" rtl="0"/>
            <a:r>
              <a:rPr lang="en-US" baseline="0" dirty="0"/>
              <a:t>Asignar lector para parte MUJER SAMARITANA</a:t>
            </a: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30</a:t>
            </a:fld>
            <a:endParaRPr lang="en-US"/>
          </a:p>
        </p:txBody>
      </p:sp>
    </p:spTree>
    <p:extLst>
      <p:ext uri="{BB962C8B-B14F-4D97-AF65-F5344CB8AC3E}">
        <p14:creationId xmlns:p14="http://schemas.microsoft.com/office/powerpoint/2010/main" val="2882981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7:44</a:t>
            </a:r>
          </a:p>
          <a:p>
            <a:pPr algn="l" rtl="0"/>
            <a:r>
              <a:rPr lang="en-US" dirty="0"/>
              <a:t>Discusión en grupos pequeños</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31</a:t>
            </a:fld>
            <a:endParaRPr lang="en-US"/>
          </a:p>
        </p:txBody>
      </p:sp>
    </p:spTree>
    <p:extLst>
      <p:ext uri="{BB962C8B-B14F-4D97-AF65-F5344CB8AC3E}">
        <p14:creationId xmlns:p14="http://schemas.microsoft.com/office/powerpoint/2010/main" val="2882466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7:48</a:t>
            </a:r>
          </a:p>
          <a:p>
            <a:pPr algn="l" rtl="0"/>
            <a:r>
              <a:rPr lang="en-US" dirty="0"/>
              <a:t>Comparta y discuta como clase</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32</a:t>
            </a:fld>
            <a:endParaRPr lang="en-US"/>
          </a:p>
        </p:txBody>
      </p:sp>
    </p:spTree>
    <p:extLst>
      <p:ext uri="{BB962C8B-B14F-4D97-AF65-F5344CB8AC3E}">
        <p14:creationId xmlns:p14="http://schemas.microsoft.com/office/powerpoint/2010/main" val="1291340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7:58</a:t>
            </a:r>
          </a:p>
          <a:p>
            <a:pPr algn="l" rtl="0"/>
            <a:r>
              <a:rPr lang="en-US" dirty="0"/>
              <a:t>Discutir en grupo</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33</a:t>
            </a:fld>
            <a:endParaRPr lang="en-US"/>
          </a:p>
        </p:txBody>
      </p:sp>
    </p:spTree>
    <p:extLst>
      <p:ext uri="{BB962C8B-B14F-4D97-AF65-F5344CB8AC3E}">
        <p14:creationId xmlns:p14="http://schemas.microsoft.com/office/powerpoint/2010/main" val="2318698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rtl="0">
              <a:buFont typeface="+mj-lt"/>
              <a:buNone/>
            </a:pPr>
            <a:r>
              <a:rPr lang="en-US" dirty="0"/>
              <a:t>8:05</a:t>
            </a:r>
          </a:p>
          <a:p>
            <a:pPr marL="0" indent="0" algn="l" rtl="0">
              <a:buFont typeface="+mj-lt"/>
              <a:buNone/>
            </a:pPr>
            <a:r>
              <a:rPr lang="en-US" dirty="0"/>
              <a:t>Conferencia del maestro + abierto para comentarios / solicitudes</a:t>
            </a:r>
          </a:p>
          <a:p>
            <a:pPr marL="0" indent="0" algn="l" rtl="0">
              <a:buFont typeface="+mj-lt"/>
              <a:buNone/>
            </a:pPr>
            <a:r>
              <a:rPr lang="en-US" dirty="0"/>
              <a:t>Muy probablemente solo cala</a:t>
            </a:r>
            <a:r>
              <a:rPr lang="en-US" baseline="0" dirty="0"/>
              <a:t>r #1-3 posiblemente 4</a:t>
            </a:r>
          </a:p>
          <a:p>
            <a:pPr marL="0" indent="0" algn="l" rtl="0">
              <a:buFont typeface="+mj-lt"/>
              <a:buNone/>
            </a:pPr>
            <a:endParaRPr lang="en-US" dirty="0"/>
          </a:p>
          <a:p>
            <a:pPr marL="228600" indent="-228600" algn="l" rtl="0">
              <a:buFont typeface="+mj-lt"/>
              <a:buAutoNum type="arabicPeriod"/>
            </a:pPr>
            <a:r>
              <a:rPr lang="en-US" dirty="0"/>
              <a:t>¿Cuáles son algunos 'lugares' que nos crean incomodidad? (geográficamente, socialmente, relacionalmente) ¿Qué</a:t>
            </a:r>
            <a:r>
              <a:rPr lang="en-US" baseline="0" dirty="0"/>
              <a:t>¿Significa que Jesús 'tenía que' irse y qué significa eso para nosotros?</a:t>
            </a:r>
            <a:endParaRPr lang="en-US" dirty="0"/>
          </a:p>
          <a:p>
            <a:pPr marL="228600" indent="-228600" algn="l" rtl="0">
              <a:buFont typeface="+mj-lt"/>
              <a:buAutoNum type="arabicPeriod"/>
            </a:pPr>
            <a:r>
              <a:rPr lang="en-US" dirty="0"/>
              <a:t>¿Qué barreras raciales y sociales son más difíciles de superar? ¿Por qué estas barreras son tan difíciles de manejar como</a:t>
            </a:r>
            <a:r>
              <a:rPr lang="en-US" baseline="0" dirty="0"/>
              <a:t>¿Cristo lo hizo? ¿Qué podemos aprender de él para nuestro propio ministerio?</a:t>
            </a:r>
          </a:p>
          <a:p>
            <a:pPr marL="228600" indent="-228600" algn="l" rtl="0">
              <a:buFont typeface="+mj-lt"/>
              <a:buAutoNum type="arabicPeriod"/>
            </a:pPr>
            <a:r>
              <a:rPr lang="en-US" dirty="0"/>
              <a:t>¿Cuáles son algunos de los temas de conversación diarios más comunes y ordinarios? ¿Cómo podemos convertirlos en conversaciones espirituales y bíblicas?</a:t>
            </a:r>
          </a:p>
          <a:p>
            <a:pPr marL="228600" indent="-228600" algn="l" rtl="0">
              <a:buFont typeface="+mj-lt"/>
              <a:buAutoNum type="arabicPeriod"/>
            </a:pPr>
            <a:r>
              <a:rPr lang="en-US" dirty="0"/>
              <a:t>¿Cuáles son algunas de las formas en que las personas buscan la felicidad? ¿Cuáles son algunos de los deseos más importantes para la mayoría de las personas que conoces? ¿Cómo apuntan estos deseos a necesidades más profundas que el Evangelio satisface? Cómo podría</a:t>
            </a:r>
            <a:r>
              <a:rPr lang="en-US" baseline="0" dirty="0"/>
              <a:t>¿Apelas a las realidades más profundas de los deseos de aquellos a quienes conoces y te encuentras?</a:t>
            </a:r>
          </a:p>
          <a:p>
            <a:pPr marL="228600" indent="-228600" algn="l" rtl="0">
              <a:buFont typeface="+mj-lt"/>
              <a:buAutoNum type="arabicPeriod"/>
            </a:pPr>
            <a:r>
              <a:rPr lang="en-US" baseline="0" dirty="0"/>
              <a:t>¿Cuáles son los pecados con los que están comprometidos la mayoría de sus amigos y vecinos? ¿Qué hace que sea complicado hablar de estas cosas? (</a:t>
            </a:r>
            <a:r>
              <a:rPr lang="en-US" i="1" baseline="0" dirty="0"/>
              <a:t>algunos demasiado tímidos para señalar el pecado, otros demasiado duros y condenatorios</a:t>
            </a:r>
            <a:r>
              <a:rPr lang="en-US" i="0" baseline="0" dirty="0"/>
              <a:t>)</a:t>
            </a:r>
          </a:p>
          <a:p>
            <a:pPr marL="228600" indent="-228600" algn="l" rtl="0">
              <a:buFont typeface="+mj-lt"/>
              <a:buAutoNum type="arabicPeriod"/>
            </a:pPr>
            <a:r>
              <a:rPr lang="en-US" i="0" baseline="0" dirty="0"/>
              <a:t>______________________</a:t>
            </a:r>
          </a:p>
          <a:p>
            <a:pPr marL="228600" indent="-228600" algn="l" rtl="0">
              <a:buFont typeface="+mj-lt"/>
              <a:buAutoNum type="arabicPeriod"/>
            </a:pPr>
            <a:r>
              <a:rPr lang="en-US" i="0" baseline="0" dirty="0"/>
              <a:t>¿Qué debates religiosos son algunos de los más probables/comunes que usted enfrenta en sus conversaciones con la gente? ¿Por qué a veces es difícil hablar de estas cosas?</a:t>
            </a:r>
          </a:p>
          <a:p>
            <a:pPr marL="228600" indent="-228600" algn="l" rtl="0">
              <a:buFont typeface="+mj-lt"/>
              <a:buAutoNum type="arabicPeriod"/>
            </a:pPr>
            <a:r>
              <a:rPr lang="en-US" i="0" baseline="0" dirty="0"/>
              <a:t>______________________</a:t>
            </a:r>
          </a:p>
          <a:p>
            <a:pPr marL="228600" indent="-228600" algn="l" rtl="0">
              <a:buFont typeface="+mj-lt"/>
              <a:buAutoNum type="arabicPeriod"/>
            </a:pPr>
            <a:r>
              <a:rPr lang="en-US" dirty="0"/>
              <a:t>______________________</a:t>
            </a:r>
          </a:p>
          <a:p>
            <a:pPr marL="228600" indent="-228600" algn="l" rtl="0">
              <a:buFont typeface="+mj-lt"/>
              <a:buAutoNum type="arabicPeriod"/>
            </a:pPr>
            <a:r>
              <a:rPr lang="en-US" dirty="0"/>
              <a:t>Qué</a:t>
            </a:r>
            <a:r>
              <a:rPr lang="en-US" baseline="0" dirty="0"/>
              <a:t>¿Hay otras cosas en las que podríamos caer en la trampa de señalar a las personas en lugar de una vida dedicada a adorar al Padre en Espíritu y Verdad? (</a:t>
            </a:r>
            <a:r>
              <a:rPr lang="en-US" i="1" baseline="0" dirty="0"/>
              <a:t>“Iglesia de Cristo”, Embry Hills, conceptos doctrinales en aislamiento, moralismo, etc.</a:t>
            </a:r>
            <a:r>
              <a:rPr lang="en-US" i="0" baseline="0" dirty="0"/>
              <a:t>)</a:t>
            </a:r>
          </a:p>
          <a:p>
            <a:pPr marL="228600" indent="-228600" algn="l" rtl="0">
              <a:buFont typeface="+mj-lt"/>
              <a:buAutoNum type="arabicPeriod"/>
            </a:pPr>
            <a:r>
              <a:rPr lang="en-US" i="0" baseline="0" dirty="0"/>
              <a:t>¿Cuáles son algunos objetivos erróneos que podríamos tener en nuestras conversaciones con la gente? (</a:t>
            </a:r>
            <a:r>
              <a:rPr lang="en-US" i="1" baseline="0" dirty="0"/>
              <a:t>obtener crédito para mí, bautizarlos</a:t>
            </a:r>
            <a:r>
              <a:rPr lang="en-US" i="0" baseline="0" dirty="0"/>
              <a:t>)</a:t>
            </a:r>
            <a:endParaRPr lang="en-US" dirty="0"/>
          </a:p>
          <a:p>
            <a:pPr marL="228600" indent="-228600" algn="l" rtl="0">
              <a:buFont typeface="+mj-lt"/>
              <a:buAutoNum type="arabicPeriod"/>
            </a:pP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34</a:t>
            </a:fld>
            <a:endParaRPr lang="en-US"/>
          </a:p>
        </p:txBody>
      </p:sp>
    </p:spTree>
    <p:extLst>
      <p:ext uri="{BB962C8B-B14F-4D97-AF65-F5344CB8AC3E}">
        <p14:creationId xmlns:p14="http://schemas.microsoft.com/office/powerpoint/2010/main" val="573541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9:45</a:t>
            </a:r>
          </a:p>
          <a:p>
            <a:pPr algn="l" rtl="0"/>
            <a:r>
              <a:rPr lang="en-US" dirty="0"/>
              <a:t>Ejercicio para que los estudiantes realicen como tarea de seguimiento</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37</a:t>
            </a:fld>
            <a:endParaRPr lang="en-US"/>
          </a:p>
        </p:txBody>
      </p:sp>
    </p:spTree>
    <p:extLst>
      <p:ext uri="{BB962C8B-B14F-4D97-AF65-F5344CB8AC3E}">
        <p14:creationId xmlns:p14="http://schemas.microsoft.com/office/powerpoint/2010/main" val="1489984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47</a:t>
            </a:fld>
            <a:endParaRPr lang="en-US"/>
          </a:p>
        </p:txBody>
      </p:sp>
    </p:spTree>
    <p:extLst>
      <p:ext uri="{BB962C8B-B14F-4D97-AF65-F5344CB8AC3E}">
        <p14:creationId xmlns:p14="http://schemas.microsoft.com/office/powerpoint/2010/main" val="30427350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9:01</a:t>
            </a:r>
          </a:p>
          <a:p>
            <a:pPr algn="l" rtl="0"/>
            <a:r>
              <a:rPr lang="en-US" dirty="0"/>
              <a:t>Resaltar brevemente</a:t>
            </a:r>
            <a:r>
              <a:rPr lang="en-US" baseline="0" dirty="0"/>
              <a:t>objetivo de </a:t>
            </a:r>
            <a:r>
              <a:rPr lang="en-US" baseline="0" dirty="0" err="1"/>
              <a:t>imitar</a:t>
            </a:r>
            <a:r>
              <a:rPr lang="en-US" baseline="0" dirty="0"/>
              <a:t> a Cristo</a:t>
            </a:r>
          </a:p>
          <a:p>
            <a:pPr algn="l" rtl="0"/>
            <a:endParaRPr lang="en-US" baseline="0" dirty="0"/>
          </a:p>
          <a:p>
            <a:pPr algn="l" rtl="0"/>
            <a:r>
              <a:rPr lang="en-US" baseline="0" dirty="0"/>
              <a:t>9:03 - Oración</a:t>
            </a: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49</a:t>
            </a:fld>
            <a:endParaRPr lang="en-US"/>
          </a:p>
        </p:txBody>
      </p:sp>
    </p:spTree>
    <p:extLst>
      <p:ext uri="{BB962C8B-B14F-4D97-AF65-F5344CB8AC3E}">
        <p14:creationId xmlns:p14="http://schemas.microsoft.com/office/powerpoint/2010/main" val="39314908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9:05</a:t>
            </a:r>
            <a:r>
              <a:rPr lang="en-US" baseline="0" dirty="0"/>
              <a:t>– responde el grupo</a:t>
            </a: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50</a:t>
            </a:fld>
            <a:endParaRPr lang="en-US"/>
          </a:p>
        </p:txBody>
      </p:sp>
    </p:spTree>
    <p:extLst>
      <p:ext uri="{BB962C8B-B14F-4D97-AF65-F5344CB8AC3E}">
        <p14:creationId xmlns:p14="http://schemas.microsoft.com/office/powerpoint/2010/main" val="1654743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9:01</a:t>
            </a:r>
          </a:p>
          <a:p>
            <a:pPr algn="l" rtl="0"/>
            <a:r>
              <a:rPr lang="en-US" dirty="0"/>
              <a:t>Resaltar brevemente</a:t>
            </a:r>
            <a:r>
              <a:rPr lang="en-US" baseline="0" dirty="0"/>
              <a:t>objetivo de </a:t>
            </a:r>
            <a:r>
              <a:rPr lang="en-US" baseline="0" dirty="0" err="1"/>
              <a:t>imitar</a:t>
            </a:r>
            <a:r>
              <a:rPr lang="en-US" baseline="0" dirty="0"/>
              <a:t> a Cristo</a:t>
            </a:r>
          </a:p>
          <a:p>
            <a:pPr algn="l" rtl="0"/>
            <a:endParaRPr lang="en-US" baseline="0" dirty="0"/>
          </a:p>
          <a:p>
            <a:pPr algn="l" rtl="0"/>
            <a:r>
              <a:rPr lang="en-US" baseline="0" dirty="0"/>
              <a:t>9:03 - Oración</a:t>
            </a: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20</a:t>
            </a:fld>
            <a:endParaRPr lang="en-US"/>
          </a:p>
        </p:txBody>
      </p:sp>
    </p:spTree>
    <p:extLst>
      <p:ext uri="{BB962C8B-B14F-4D97-AF65-F5344CB8AC3E}">
        <p14:creationId xmlns:p14="http://schemas.microsoft.com/office/powerpoint/2010/main" val="27415980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9:12</a:t>
            </a:r>
          </a:p>
          <a:p>
            <a:pPr algn="l" rtl="0"/>
            <a:r>
              <a:rPr lang="en-US" dirty="0"/>
              <a:t>Asignar lector para</a:t>
            </a:r>
            <a:r>
              <a:rPr lang="en-US" baseline="0" dirty="0"/>
              <a:t>parte de jesus</a:t>
            </a:r>
          </a:p>
          <a:p>
            <a:pPr algn="l" rtl="0"/>
            <a:r>
              <a:rPr lang="en-US" baseline="0" dirty="0"/>
              <a:t>Asignar lector para parte PADRE</a:t>
            </a:r>
          </a:p>
          <a:p>
            <a:pPr algn="l" rtl="0"/>
            <a:r>
              <a:rPr lang="en-US" baseline="0" dirty="0"/>
              <a:t>Asignar lector para Discípulos</a:t>
            </a:r>
          </a:p>
          <a:p>
            <a:pPr algn="l" rtl="0"/>
            <a:endParaRPr lang="en-US" baseline="0" dirty="0"/>
          </a:p>
          <a:p>
            <a:pPr algn="l" rtl="0"/>
            <a:r>
              <a:rPr lang="en-US" baseline="0" dirty="0"/>
              <a:t>Grupo responde -</a:t>
            </a:r>
            <a:r>
              <a:rPr lang="en-US" i="1" baseline="0" dirty="0"/>
              <a:t>¿Quién está al pie de la montaña y qué está pasando para presentar la historia?</a:t>
            </a: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51</a:t>
            </a:fld>
            <a:endParaRPr lang="en-US"/>
          </a:p>
        </p:txBody>
      </p:sp>
    </p:spTree>
    <p:extLst>
      <p:ext uri="{BB962C8B-B14F-4D97-AF65-F5344CB8AC3E}">
        <p14:creationId xmlns:p14="http://schemas.microsoft.com/office/powerpoint/2010/main" val="6924663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52</a:t>
            </a:fld>
            <a:endParaRPr lang="en-US"/>
          </a:p>
        </p:txBody>
      </p:sp>
    </p:spTree>
    <p:extLst>
      <p:ext uri="{BB962C8B-B14F-4D97-AF65-F5344CB8AC3E}">
        <p14:creationId xmlns:p14="http://schemas.microsoft.com/office/powerpoint/2010/main" val="13911704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9:18</a:t>
            </a:r>
          </a:p>
          <a:p>
            <a:pPr algn="l" rtl="0"/>
            <a:r>
              <a:rPr lang="en-US" dirty="0"/>
              <a:t>Discusión en grupos pequeños (5 minutos)</a:t>
            </a:r>
          </a:p>
          <a:p>
            <a:pPr algn="l" rtl="0"/>
            <a:r>
              <a:rPr lang="en-US" dirty="0"/>
              <a:t>Cuota</a:t>
            </a:r>
            <a:r>
              <a:rPr lang="en-US" baseline="0" dirty="0"/>
              <a:t>con toda la clase (5-7 minutos)</a:t>
            </a: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53</a:t>
            </a:fld>
            <a:endParaRPr lang="en-US"/>
          </a:p>
        </p:txBody>
      </p:sp>
    </p:spTree>
    <p:extLst>
      <p:ext uri="{BB962C8B-B14F-4D97-AF65-F5344CB8AC3E}">
        <p14:creationId xmlns:p14="http://schemas.microsoft.com/office/powerpoint/2010/main" val="18654221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9:30</a:t>
            </a:r>
          </a:p>
          <a:p>
            <a:pPr algn="l" rtl="0"/>
            <a:endParaRPr lang="en-US" dirty="0"/>
          </a:p>
          <a:p>
            <a:pPr algn="l" rtl="0"/>
            <a:r>
              <a:rPr lang="en-US" dirty="0"/>
              <a:t>Conferencia del maestro + solicitar comentarios adicionales</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54</a:t>
            </a:fld>
            <a:endParaRPr lang="en-US"/>
          </a:p>
        </p:txBody>
      </p:sp>
    </p:spTree>
    <p:extLst>
      <p:ext uri="{BB962C8B-B14F-4D97-AF65-F5344CB8AC3E}">
        <p14:creationId xmlns:p14="http://schemas.microsoft.com/office/powerpoint/2010/main" val="2638508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9:38</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55</a:t>
            </a:fld>
            <a:endParaRPr lang="en-US"/>
          </a:p>
        </p:txBody>
      </p:sp>
    </p:spTree>
    <p:extLst>
      <p:ext uri="{BB962C8B-B14F-4D97-AF65-F5344CB8AC3E}">
        <p14:creationId xmlns:p14="http://schemas.microsoft.com/office/powerpoint/2010/main" val="36102396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rtl="0">
              <a:buFont typeface="+mj-lt"/>
              <a:buNone/>
            </a:pP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56</a:t>
            </a:fld>
            <a:endParaRPr lang="en-US"/>
          </a:p>
        </p:txBody>
      </p:sp>
    </p:spTree>
    <p:extLst>
      <p:ext uri="{BB962C8B-B14F-4D97-AF65-F5344CB8AC3E}">
        <p14:creationId xmlns:p14="http://schemas.microsoft.com/office/powerpoint/2010/main" val="2980986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rtl="0">
              <a:buFont typeface="+mj-lt"/>
              <a:buNone/>
            </a:pP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57</a:t>
            </a:fld>
            <a:endParaRPr lang="en-US"/>
          </a:p>
        </p:txBody>
      </p:sp>
    </p:spTree>
    <p:extLst>
      <p:ext uri="{BB962C8B-B14F-4D97-AF65-F5344CB8AC3E}">
        <p14:creationId xmlns:p14="http://schemas.microsoft.com/office/powerpoint/2010/main" val="4340510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rtl="0">
              <a:buFont typeface="+mj-lt"/>
              <a:buNone/>
            </a:pP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58</a:t>
            </a:fld>
            <a:endParaRPr lang="en-US"/>
          </a:p>
        </p:txBody>
      </p:sp>
    </p:spTree>
    <p:extLst>
      <p:ext uri="{BB962C8B-B14F-4D97-AF65-F5344CB8AC3E}">
        <p14:creationId xmlns:p14="http://schemas.microsoft.com/office/powerpoint/2010/main" val="3059894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60</a:t>
            </a:fld>
            <a:endParaRPr lang="en-US"/>
          </a:p>
        </p:txBody>
      </p:sp>
    </p:spTree>
    <p:extLst>
      <p:ext uri="{BB962C8B-B14F-4D97-AF65-F5344CB8AC3E}">
        <p14:creationId xmlns:p14="http://schemas.microsoft.com/office/powerpoint/2010/main" val="23301415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7:38</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61</a:t>
            </a:fld>
            <a:endParaRPr lang="en-US"/>
          </a:p>
        </p:txBody>
      </p:sp>
    </p:spTree>
    <p:extLst>
      <p:ext uri="{BB962C8B-B14F-4D97-AF65-F5344CB8AC3E}">
        <p14:creationId xmlns:p14="http://schemas.microsoft.com/office/powerpoint/2010/main" val="1156227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9:05 – Grupo</a:t>
            </a:r>
            <a:r>
              <a:rPr lang="en-US" baseline="0" dirty="0"/>
              <a:t>Discutir casos específicos... el maestro destaca el tema común entre todos</a:t>
            </a: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21</a:t>
            </a:fld>
            <a:endParaRPr lang="en-US"/>
          </a:p>
        </p:txBody>
      </p:sp>
    </p:spTree>
    <p:extLst>
      <p:ext uri="{BB962C8B-B14F-4D97-AF65-F5344CB8AC3E}">
        <p14:creationId xmlns:p14="http://schemas.microsoft.com/office/powerpoint/2010/main" val="38500310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9:01</a:t>
            </a:r>
          </a:p>
          <a:p>
            <a:pPr algn="l" rtl="0"/>
            <a:r>
              <a:rPr lang="en-US" dirty="0"/>
              <a:t>Resaltar brevemente</a:t>
            </a:r>
            <a:r>
              <a:rPr lang="en-US" baseline="0" dirty="0"/>
              <a:t>objetivo de </a:t>
            </a:r>
            <a:r>
              <a:rPr lang="en-US" baseline="0" dirty="0" err="1"/>
              <a:t>imitar</a:t>
            </a:r>
            <a:r>
              <a:rPr lang="en-US" baseline="0" dirty="0"/>
              <a:t> a Cristo</a:t>
            </a:r>
          </a:p>
          <a:p>
            <a:pPr algn="l" rtl="0"/>
            <a:endParaRPr lang="en-US" baseline="0" dirty="0"/>
          </a:p>
          <a:p>
            <a:pPr algn="l" rtl="0"/>
            <a:r>
              <a:rPr lang="en-US" baseline="0" dirty="0"/>
              <a:t>9:03 - Oración</a:t>
            </a: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63</a:t>
            </a:fld>
            <a:endParaRPr lang="en-US"/>
          </a:p>
        </p:txBody>
      </p:sp>
    </p:spTree>
    <p:extLst>
      <p:ext uri="{BB962C8B-B14F-4D97-AF65-F5344CB8AC3E}">
        <p14:creationId xmlns:p14="http://schemas.microsoft.com/office/powerpoint/2010/main" val="21460520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7:39</a:t>
            </a:r>
          </a:p>
          <a:p>
            <a:pPr algn="l" rtl="0"/>
            <a:r>
              <a:rPr lang="en-US" dirty="0"/>
              <a:t>Asignar lector para</a:t>
            </a:r>
            <a:r>
              <a:rPr lang="en-US" baseline="0" dirty="0"/>
              <a:t>parte de jesus</a:t>
            </a:r>
          </a:p>
          <a:p>
            <a:pPr algn="l" rtl="0"/>
            <a:r>
              <a:rPr lang="en-US" baseline="0" dirty="0"/>
              <a:t>Asignar lector para pieza NICODEMUS</a:t>
            </a:r>
          </a:p>
          <a:p>
            <a:pPr algn="l" rtl="0"/>
            <a:endParaRPr lang="en-US" baseline="0" dirty="0"/>
          </a:p>
          <a:p>
            <a:pPr algn="l" rtl="0"/>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64</a:t>
            </a:fld>
            <a:endParaRPr lang="en-US"/>
          </a:p>
        </p:txBody>
      </p:sp>
    </p:spTree>
    <p:extLst>
      <p:ext uri="{BB962C8B-B14F-4D97-AF65-F5344CB8AC3E}">
        <p14:creationId xmlns:p14="http://schemas.microsoft.com/office/powerpoint/2010/main" val="20206643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7:42</a:t>
            </a:r>
          </a:p>
          <a:p>
            <a:pPr algn="l" rtl="0"/>
            <a:r>
              <a:rPr lang="en-US" dirty="0"/>
              <a:t>Discusión en grupos pequeños (3-5 minutos)</a:t>
            </a:r>
          </a:p>
          <a:p>
            <a:pPr algn="l" rtl="0"/>
            <a:r>
              <a:rPr lang="en-US" dirty="0"/>
              <a:t>Cuota</a:t>
            </a:r>
            <a:r>
              <a:rPr lang="en-US" baseline="0" dirty="0"/>
              <a:t>con toda la clase (5 minutos)</a:t>
            </a: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65</a:t>
            </a:fld>
            <a:endParaRPr lang="en-US"/>
          </a:p>
        </p:txBody>
      </p:sp>
    </p:spTree>
    <p:extLst>
      <p:ext uri="{BB962C8B-B14F-4D97-AF65-F5344CB8AC3E}">
        <p14:creationId xmlns:p14="http://schemas.microsoft.com/office/powerpoint/2010/main" val="26536890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7:50</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66</a:t>
            </a:fld>
            <a:endParaRPr lang="en-US"/>
          </a:p>
        </p:txBody>
      </p:sp>
    </p:spTree>
    <p:extLst>
      <p:ext uri="{BB962C8B-B14F-4D97-AF65-F5344CB8AC3E}">
        <p14:creationId xmlns:p14="http://schemas.microsoft.com/office/powerpoint/2010/main" val="30989655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7:54</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67</a:t>
            </a:fld>
            <a:endParaRPr lang="en-US"/>
          </a:p>
        </p:txBody>
      </p:sp>
    </p:spTree>
    <p:extLst>
      <p:ext uri="{BB962C8B-B14F-4D97-AF65-F5344CB8AC3E}">
        <p14:creationId xmlns:p14="http://schemas.microsoft.com/office/powerpoint/2010/main" val="20742535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rtl="0">
              <a:buFont typeface="+mj-lt"/>
              <a:buNone/>
            </a:pPr>
            <a:r>
              <a:rPr lang="en-US" dirty="0"/>
              <a:t>8:00</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68</a:t>
            </a:fld>
            <a:endParaRPr lang="en-US"/>
          </a:p>
        </p:txBody>
      </p:sp>
    </p:spTree>
    <p:extLst>
      <p:ext uri="{BB962C8B-B14F-4D97-AF65-F5344CB8AC3E}">
        <p14:creationId xmlns:p14="http://schemas.microsoft.com/office/powerpoint/2010/main" val="23055327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70</a:t>
            </a:fld>
            <a:endParaRPr lang="en-US"/>
          </a:p>
        </p:txBody>
      </p:sp>
    </p:spTree>
    <p:extLst>
      <p:ext uri="{BB962C8B-B14F-4D97-AF65-F5344CB8AC3E}">
        <p14:creationId xmlns:p14="http://schemas.microsoft.com/office/powerpoint/2010/main" val="37953976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71</a:t>
            </a:fld>
            <a:endParaRPr lang="en-US"/>
          </a:p>
        </p:txBody>
      </p:sp>
    </p:spTree>
    <p:extLst>
      <p:ext uri="{BB962C8B-B14F-4D97-AF65-F5344CB8AC3E}">
        <p14:creationId xmlns:p14="http://schemas.microsoft.com/office/powerpoint/2010/main" val="16503988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9:01</a:t>
            </a:r>
          </a:p>
          <a:p>
            <a:pPr algn="l" rtl="0"/>
            <a:r>
              <a:rPr lang="en-US" dirty="0"/>
              <a:t>Resaltar brevemente</a:t>
            </a:r>
            <a:r>
              <a:rPr lang="en-US" baseline="0" dirty="0"/>
              <a:t>objetivo de </a:t>
            </a:r>
            <a:r>
              <a:rPr lang="en-US" baseline="0" dirty="0" err="1"/>
              <a:t>imitar</a:t>
            </a:r>
            <a:r>
              <a:rPr lang="en-US" baseline="0" dirty="0"/>
              <a:t> a Cristo</a:t>
            </a:r>
          </a:p>
          <a:p>
            <a:pPr algn="l" rtl="0"/>
            <a:endParaRPr lang="en-US" baseline="0" dirty="0"/>
          </a:p>
          <a:p>
            <a:pPr algn="l" rtl="0"/>
            <a:r>
              <a:rPr lang="en-US" baseline="0" dirty="0"/>
              <a:t>9:03 - Oración</a:t>
            </a: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73</a:t>
            </a:fld>
            <a:endParaRPr lang="en-US"/>
          </a:p>
        </p:txBody>
      </p:sp>
    </p:spTree>
    <p:extLst>
      <p:ext uri="{BB962C8B-B14F-4D97-AF65-F5344CB8AC3E}">
        <p14:creationId xmlns:p14="http://schemas.microsoft.com/office/powerpoint/2010/main" val="13314617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a:p>
            <a:pPr algn="l" rtl="0"/>
            <a:r>
              <a:rPr lang="en-US" dirty="0"/>
              <a:t>Asignar lector para</a:t>
            </a:r>
            <a:r>
              <a:rPr lang="en-US" baseline="0" dirty="0"/>
              <a:t>parte de jesus</a:t>
            </a:r>
          </a:p>
          <a:p>
            <a:pPr algn="l" rtl="0"/>
            <a:r>
              <a:rPr lang="en-US" baseline="0" dirty="0"/>
              <a:t>Asignar lector para parte de PETER</a:t>
            </a:r>
          </a:p>
          <a:p>
            <a:pPr algn="l" rtl="0"/>
            <a:endParaRPr lang="en-US" baseline="0" dirty="0"/>
          </a:p>
          <a:p>
            <a:pPr algn="l" rtl="0"/>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74</a:t>
            </a:fld>
            <a:endParaRPr lang="en-US"/>
          </a:p>
        </p:txBody>
      </p:sp>
    </p:spTree>
    <p:extLst>
      <p:ext uri="{BB962C8B-B14F-4D97-AF65-F5344CB8AC3E}">
        <p14:creationId xmlns:p14="http://schemas.microsoft.com/office/powerpoint/2010/main" val="3051059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9:10</a:t>
            </a:r>
          </a:p>
          <a:p>
            <a:pPr algn="l" rtl="0"/>
            <a:r>
              <a:rPr lang="en-US" dirty="0"/>
              <a:t>Lea y discuta los tipos de personas enfatizadas por Jesús y su ministerio Lucas 4:16-30</a:t>
            </a:r>
            <a:r>
              <a:rPr lang="en-US" baseline="0" dirty="0"/>
              <a:t>/ 7:18-23 / 10:21-24</a:t>
            </a:r>
          </a:p>
          <a:p>
            <a:pPr algn="l" rtl="0"/>
            <a:r>
              <a:rPr lang="en-US" baseline="0" dirty="0"/>
              <a:t>Resalte que ser extranjero no es el criterio único o principal según 11:27-28</a:t>
            </a: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22</a:t>
            </a:fld>
            <a:endParaRPr lang="en-US"/>
          </a:p>
        </p:txBody>
      </p:sp>
    </p:spTree>
    <p:extLst>
      <p:ext uri="{BB962C8B-B14F-4D97-AF65-F5344CB8AC3E}">
        <p14:creationId xmlns:p14="http://schemas.microsoft.com/office/powerpoint/2010/main" val="33057105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75</a:t>
            </a:fld>
            <a:endParaRPr lang="en-US"/>
          </a:p>
        </p:txBody>
      </p:sp>
    </p:spTree>
    <p:extLst>
      <p:ext uri="{BB962C8B-B14F-4D97-AF65-F5344CB8AC3E}">
        <p14:creationId xmlns:p14="http://schemas.microsoft.com/office/powerpoint/2010/main" val="7502835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76</a:t>
            </a:fld>
            <a:endParaRPr lang="en-US"/>
          </a:p>
        </p:txBody>
      </p:sp>
    </p:spTree>
    <p:extLst>
      <p:ext uri="{BB962C8B-B14F-4D97-AF65-F5344CB8AC3E}">
        <p14:creationId xmlns:p14="http://schemas.microsoft.com/office/powerpoint/2010/main" val="22129955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77</a:t>
            </a:fld>
            <a:endParaRPr lang="en-US"/>
          </a:p>
        </p:txBody>
      </p:sp>
    </p:spTree>
    <p:extLst>
      <p:ext uri="{BB962C8B-B14F-4D97-AF65-F5344CB8AC3E}">
        <p14:creationId xmlns:p14="http://schemas.microsoft.com/office/powerpoint/2010/main" val="39866686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rtl="0">
              <a:buFont typeface="+mj-lt"/>
              <a:buNone/>
            </a:pP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78</a:t>
            </a:fld>
            <a:endParaRPr lang="en-US"/>
          </a:p>
        </p:txBody>
      </p:sp>
    </p:spTree>
    <p:extLst>
      <p:ext uri="{BB962C8B-B14F-4D97-AF65-F5344CB8AC3E}">
        <p14:creationId xmlns:p14="http://schemas.microsoft.com/office/powerpoint/2010/main" val="13669399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80</a:t>
            </a:fld>
            <a:endParaRPr lang="en-US"/>
          </a:p>
        </p:txBody>
      </p:sp>
    </p:spTree>
    <p:extLst>
      <p:ext uri="{BB962C8B-B14F-4D97-AF65-F5344CB8AC3E}">
        <p14:creationId xmlns:p14="http://schemas.microsoft.com/office/powerpoint/2010/main" val="14102761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9:00</a:t>
            </a:r>
          </a:p>
          <a:p>
            <a:pPr algn="l" rtl="0"/>
            <a:endParaRPr lang="en-US" dirty="0"/>
          </a:p>
          <a:p>
            <a:pPr algn="l" rtl="0"/>
            <a:r>
              <a:rPr lang="en-US" dirty="0"/>
              <a:t>Oración</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84</a:t>
            </a:fld>
            <a:endParaRPr lang="en-US"/>
          </a:p>
        </p:txBody>
      </p:sp>
    </p:spTree>
    <p:extLst>
      <p:ext uri="{BB962C8B-B14F-4D97-AF65-F5344CB8AC3E}">
        <p14:creationId xmlns:p14="http://schemas.microsoft.com/office/powerpoint/2010/main" val="4285597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9:01</a:t>
            </a:r>
          </a:p>
          <a:p>
            <a:pPr algn="l" rtl="0"/>
            <a:r>
              <a:rPr lang="en-US" dirty="0"/>
              <a:t>Resaltar brevemente</a:t>
            </a:r>
            <a:r>
              <a:rPr lang="en-US" baseline="0" dirty="0"/>
              <a:t>objetivo de </a:t>
            </a:r>
            <a:r>
              <a:rPr lang="en-US" baseline="0" dirty="0" err="1"/>
              <a:t>imitar</a:t>
            </a:r>
            <a:r>
              <a:rPr lang="en-US" baseline="0" dirty="0"/>
              <a:t> a Cristo</a:t>
            </a:r>
          </a:p>
          <a:p>
            <a:pPr algn="l" rtl="0"/>
            <a:endParaRPr lang="en-US" baseline="0" dirty="0"/>
          </a:p>
          <a:p>
            <a:pPr algn="l" rtl="0"/>
            <a:r>
              <a:rPr lang="en-US" baseline="0" dirty="0"/>
              <a:t>9:03 - Oración</a:t>
            </a: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85</a:t>
            </a:fld>
            <a:endParaRPr lang="en-US"/>
          </a:p>
        </p:txBody>
      </p:sp>
    </p:spTree>
    <p:extLst>
      <p:ext uri="{BB962C8B-B14F-4D97-AF65-F5344CB8AC3E}">
        <p14:creationId xmlns:p14="http://schemas.microsoft.com/office/powerpoint/2010/main" val="92632424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9:01</a:t>
            </a:r>
          </a:p>
          <a:p>
            <a:pPr algn="l" rtl="0"/>
            <a:endParaRPr lang="en-US" dirty="0"/>
          </a:p>
          <a:p>
            <a:pPr algn="l" rtl="0"/>
            <a:r>
              <a:rPr lang="en-US" dirty="0"/>
              <a:t>Oración</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86</a:t>
            </a:fld>
            <a:endParaRPr lang="en-US"/>
          </a:p>
        </p:txBody>
      </p:sp>
    </p:spTree>
    <p:extLst>
      <p:ext uri="{BB962C8B-B14F-4D97-AF65-F5344CB8AC3E}">
        <p14:creationId xmlns:p14="http://schemas.microsoft.com/office/powerpoint/2010/main" val="40653187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9:03</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87</a:t>
            </a:fld>
            <a:endParaRPr lang="en-US"/>
          </a:p>
        </p:txBody>
      </p:sp>
    </p:spTree>
    <p:extLst>
      <p:ext uri="{BB962C8B-B14F-4D97-AF65-F5344CB8AC3E}">
        <p14:creationId xmlns:p14="http://schemas.microsoft.com/office/powerpoint/2010/main" val="241582507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9:08</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88</a:t>
            </a:fld>
            <a:endParaRPr lang="en-US"/>
          </a:p>
        </p:txBody>
      </p:sp>
    </p:spTree>
    <p:extLst>
      <p:ext uri="{BB962C8B-B14F-4D97-AF65-F5344CB8AC3E}">
        <p14:creationId xmlns:p14="http://schemas.microsoft.com/office/powerpoint/2010/main" val="1092836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9:25</a:t>
            </a:r>
          </a:p>
          <a:p>
            <a:pPr algn="l" rtl="0"/>
            <a:r>
              <a:rPr lang="en-US" dirty="0"/>
              <a:t>Pequeña</a:t>
            </a:r>
            <a:r>
              <a:rPr lang="en-US" baseline="0" dirty="0"/>
              <a:t>los grupos discuten preguntas en la pantalla – 5 minutos</a:t>
            </a:r>
          </a:p>
          <a:p>
            <a:pPr algn="l" rtl="0"/>
            <a:r>
              <a:rPr lang="en-US" dirty="0"/>
              <a:t>Grupos</a:t>
            </a:r>
            <a:r>
              <a:rPr lang="en-US" baseline="0" dirty="0"/>
              <a:t>compartir respuestas a la clase - 2 minutos</a:t>
            </a: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23</a:t>
            </a:fld>
            <a:endParaRPr lang="en-US"/>
          </a:p>
        </p:txBody>
      </p:sp>
    </p:spTree>
    <p:extLst>
      <p:ext uri="{BB962C8B-B14F-4D97-AF65-F5344CB8AC3E}">
        <p14:creationId xmlns:p14="http://schemas.microsoft.com/office/powerpoint/2010/main" val="352080033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9:16</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89</a:t>
            </a:fld>
            <a:endParaRPr lang="en-US"/>
          </a:p>
        </p:txBody>
      </p:sp>
    </p:spTree>
    <p:extLst>
      <p:ext uri="{BB962C8B-B14F-4D97-AF65-F5344CB8AC3E}">
        <p14:creationId xmlns:p14="http://schemas.microsoft.com/office/powerpoint/2010/main" val="365298505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9:33</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90</a:t>
            </a:fld>
            <a:endParaRPr lang="en-US"/>
          </a:p>
        </p:txBody>
      </p:sp>
    </p:spTree>
    <p:extLst>
      <p:ext uri="{BB962C8B-B14F-4D97-AF65-F5344CB8AC3E}">
        <p14:creationId xmlns:p14="http://schemas.microsoft.com/office/powerpoint/2010/main" val="3985599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9:36</a:t>
            </a:r>
          </a:p>
          <a:p>
            <a:pPr algn="l" rtl="0"/>
            <a:r>
              <a:rPr lang="en-US" dirty="0"/>
              <a:t>Aplicaciones dictadas por el profesor</a:t>
            </a:r>
          </a:p>
          <a:p>
            <a:pPr algn="l" rtl="0"/>
            <a:r>
              <a:rPr lang="en-US" dirty="0"/>
              <a:t>Abierto para comentarios adicionales</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24</a:t>
            </a:fld>
            <a:endParaRPr lang="en-US"/>
          </a:p>
        </p:txBody>
      </p:sp>
    </p:spTree>
    <p:extLst>
      <p:ext uri="{BB962C8B-B14F-4D97-AF65-F5344CB8AC3E}">
        <p14:creationId xmlns:p14="http://schemas.microsoft.com/office/powerpoint/2010/main" val="3303069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9:45</a:t>
            </a:r>
          </a:p>
          <a:p>
            <a:pPr algn="l" rtl="0"/>
            <a:r>
              <a:rPr lang="en-US" dirty="0"/>
              <a:t>Ejercicio para que los estudiantes realicen como tarea de seguimiento</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25</a:t>
            </a:fld>
            <a:endParaRPr lang="en-US"/>
          </a:p>
        </p:txBody>
      </p:sp>
    </p:spTree>
    <p:extLst>
      <p:ext uri="{BB962C8B-B14F-4D97-AF65-F5344CB8AC3E}">
        <p14:creationId xmlns:p14="http://schemas.microsoft.com/office/powerpoint/2010/main" val="2369541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7:35</a:t>
            </a:r>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26</a:t>
            </a:fld>
            <a:endParaRPr lang="en-US"/>
          </a:p>
        </p:txBody>
      </p:sp>
    </p:spTree>
    <p:extLst>
      <p:ext uri="{BB962C8B-B14F-4D97-AF65-F5344CB8AC3E}">
        <p14:creationId xmlns:p14="http://schemas.microsoft.com/office/powerpoint/2010/main" val="4027090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9:01</a:t>
            </a:r>
          </a:p>
          <a:p>
            <a:pPr algn="l" rtl="0"/>
            <a:r>
              <a:rPr lang="en-US" dirty="0"/>
              <a:t>Resaltar brevemente</a:t>
            </a:r>
            <a:r>
              <a:rPr lang="en-US" baseline="0" dirty="0"/>
              <a:t>objetivo de </a:t>
            </a:r>
            <a:r>
              <a:rPr lang="en-US" baseline="0" dirty="0" err="1"/>
              <a:t>imitar</a:t>
            </a:r>
            <a:r>
              <a:rPr lang="en-US" baseline="0" dirty="0"/>
              <a:t> a Cristo</a:t>
            </a:r>
          </a:p>
          <a:p>
            <a:pPr algn="l" rtl="0"/>
            <a:endParaRPr lang="en-US" baseline="0" dirty="0"/>
          </a:p>
          <a:p>
            <a:pPr algn="l" rtl="0"/>
            <a:r>
              <a:rPr lang="en-US" baseline="0" dirty="0"/>
              <a:t>9:03 - Oración</a:t>
            </a:r>
            <a:endParaRPr lang="en-US" dirty="0"/>
          </a:p>
        </p:txBody>
      </p:sp>
      <p:sp>
        <p:nvSpPr>
          <p:cNvPr id="4" name="Slide Number Placeholder 3"/>
          <p:cNvSpPr>
            <a:spLocks noGrp="1"/>
          </p:cNvSpPr>
          <p:nvPr>
            <p:ph type="sldNum" sz="quarter" idx="10"/>
          </p:nvPr>
        </p:nvSpPr>
        <p:spPr/>
        <p:txBody>
          <a:bodyPr/>
          <a:lstStyle/>
          <a:p>
            <a:pPr algn="l" rtl="0"/>
            <a:fld id="{27A18886-F6AF-4EE3-9823-7F22A2BBC8F6}" type="slidenum">
              <a:rPr lang="en-US" smtClean="0"/>
              <a:t>28</a:t>
            </a:fld>
            <a:endParaRPr lang="en-US"/>
          </a:p>
        </p:txBody>
      </p:sp>
    </p:spTree>
    <p:extLst>
      <p:ext uri="{BB962C8B-B14F-4D97-AF65-F5344CB8AC3E}">
        <p14:creationId xmlns:p14="http://schemas.microsoft.com/office/powerpoint/2010/main" val="763313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606021"/>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2921000"/>
            <a:ext cx="6400800" cy="14605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C9E7F1-E532-4650-B5D6-6908C5094CE4}"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cxnSp>
        <p:nvCxnSpPr>
          <p:cNvPr id="8" name="Straight Connector 7"/>
          <p:cNvCxnSpPr/>
          <p:nvPr/>
        </p:nvCxnSpPr>
        <p:spPr>
          <a:xfrm>
            <a:off x="685800" y="283210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C9E7F1-E532-4650-B5D6-6908C5094CE4}"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08000"/>
            <a:ext cx="2057400" cy="48895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508000"/>
            <a:ext cx="6019800" cy="4889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9E7F1-E532-4650-B5D6-6908C5094CE4}"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C9E7F1-E532-4650-B5D6-6908C5094CE4}"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968500"/>
            <a:ext cx="7772400" cy="1833563"/>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5720"/>
            <a:ext cx="7772400" cy="1250156"/>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C9E7F1-E532-4650-B5D6-6908C5094CE4}"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cxnSp>
        <p:nvCxnSpPr>
          <p:cNvPr id="7" name="Straight Connector 6"/>
          <p:cNvCxnSpPr/>
          <p:nvPr/>
        </p:nvCxnSpPr>
        <p:spPr>
          <a:xfrm>
            <a:off x="731520" y="383286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C9E7F1-E532-4650-B5D6-6908C5094CE4}"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C9E7F1-E532-4650-B5D6-6908C5094CE4}" type="datetimeFigureOut">
              <a:rPr lang="en-US" smtClean="0"/>
              <a:t>9/19/2022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B60744-48C9-4909-AD5E-0A7877EB4E2F}" type="slidenum">
              <a:rPr lang="en-US" smtClean="0"/>
              <a:t>‹#›</a:t>
            </a:fld>
            <a:endParaRPr lang="en-US"/>
          </a:p>
        </p:txBody>
      </p:sp>
      <p:cxnSp>
        <p:nvCxnSpPr>
          <p:cNvPr id="11" name="Straight Connector 10"/>
          <p:cNvCxnSpPr/>
          <p:nvPr/>
        </p:nvCxnSpPr>
        <p:spPr>
          <a:xfrm rot="5400000">
            <a:off x="2610247" y="3371453"/>
            <a:ext cx="392430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C9E7F1-E532-4650-B5D6-6908C5094CE4}" type="datetimeFigureOut">
              <a:rPr lang="en-US" smtClean="0"/>
              <a:t>9/19/2022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9E7F1-E532-4650-B5D6-6908C5094CE4}" type="datetimeFigureOut">
              <a:rPr lang="en-US" smtClean="0"/>
              <a:t>9/19/2022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067"/>
            <a:ext cx="2139696" cy="1051560"/>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660067"/>
            <a:ext cx="5715000" cy="4648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775460"/>
            <a:ext cx="2139696" cy="35363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C9E7F1-E532-4650-B5D6-6908C5094CE4}"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0744-48C9-4909-AD5E-0A7877EB4E2F}" type="slidenum">
              <a:rPr lang="en-US" smtClean="0"/>
              <a:t>‹#›</a:t>
            </a:fld>
            <a:endParaRPr lang="en-US"/>
          </a:p>
        </p:txBody>
      </p:sp>
      <p:cxnSp>
        <p:nvCxnSpPr>
          <p:cNvPr id="9" name="Straight Connector 8"/>
          <p:cNvCxnSpPr/>
          <p:nvPr/>
        </p:nvCxnSpPr>
        <p:spPr>
          <a:xfrm rot="5400000">
            <a:off x="451704" y="2983373"/>
            <a:ext cx="46482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400"/>
            <a:ext cx="2142680" cy="105410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698501"/>
            <a:ext cx="5904390" cy="4583713"/>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1778000"/>
            <a:ext cx="2139696" cy="35356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C9E7F1-E532-4650-B5D6-6908C5094CE4}"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83988"/>
            <a:ext cx="9144000" cy="190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44500"/>
            <a:ext cx="8229600" cy="8255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333500"/>
            <a:ext cx="8229600" cy="4064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5240"/>
            <a:ext cx="2895600" cy="274320"/>
          </a:xfrm>
          <a:prstGeom prst="rect">
            <a:avLst/>
          </a:prstGeom>
        </p:spPr>
        <p:txBody>
          <a:bodyPr vert="horz" lIns="91440" tIns="45720" rIns="91440" bIns="45720" rtlCol="0" anchor="ctr"/>
          <a:lstStyle>
            <a:lvl1pPr algn="l">
              <a:defRPr sz="1200">
                <a:solidFill>
                  <a:srgbClr val="FFFFFF"/>
                </a:solidFill>
              </a:defRPr>
            </a:lvl1pPr>
          </a:lstStyle>
          <a:p>
            <a:fld id="{1CC9E7F1-E532-4650-B5D6-6908C5094CE4}" type="datetimeFigureOut">
              <a:rPr lang="en-US" smtClean="0"/>
              <a:t>9/19/2022</a:t>
            </a:fld>
            <a:endParaRPr lang="en-US"/>
          </a:p>
        </p:txBody>
      </p:sp>
      <p:sp>
        <p:nvSpPr>
          <p:cNvPr id="5" name="Footer Placeholder 4"/>
          <p:cNvSpPr>
            <a:spLocks noGrp="1"/>
          </p:cNvSpPr>
          <p:nvPr>
            <p:ph type="ftr" sz="quarter" idx="3"/>
          </p:nvPr>
        </p:nvSpPr>
        <p:spPr>
          <a:xfrm>
            <a:off x="3429000" y="15240"/>
            <a:ext cx="4114800" cy="274320"/>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5240"/>
            <a:ext cx="1066800" cy="274320"/>
          </a:xfrm>
          <a:prstGeom prst="rect">
            <a:avLst/>
          </a:prstGeom>
        </p:spPr>
        <p:txBody>
          <a:bodyPr vert="horz" lIns="91440" tIns="45720" rIns="91440" bIns="45720" rtlCol="0" anchor="ctr"/>
          <a:lstStyle>
            <a:lvl1pPr algn="l">
              <a:defRPr sz="1400" b="1">
                <a:solidFill>
                  <a:srgbClr val="FFFFFF"/>
                </a:solidFill>
              </a:defRPr>
            </a:lvl1pPr>
          </a:lstStyle>
          <a:p>
            <a:fld id="{2CB60744-48C9-4909-AD5E-0A7877EB4E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rtl="0"/>
            <a:r>
              <a:rPr lang="en-US" dirty="0" smtClean="0"/>
              <a:t>CONVERSANDO COMO CRISTO</a:t>
            </a:r>
            <a:endParaRPr lang="en-US" dirty="0"/>
          </a:p>
        </p:txBody>
      </p:sp>
      <p:sp>
        <p:nvSpPr>
          <p:cNvPr id="3" name="Subtitle 2"/>
          <p:cNvSpPr>
            <a:spLocks noGrp="1"/>
          </p:cNvSpPr>
          <p:nvPr>
            <p:ph type="subTitle" idx="1"/>
          </p:nvPr>
        </p:nvSpPr>
        <p:spPr>
          <a:xfrm>
            <a:off x="685800" y="2921000"/>
            <a:ext cx="7772400" cy="1460500"/>
          </a:xfrm>
        </p:spPr>
        <p:txBody>
          <a:bodyPr/>
          <a:lstStyle/>
          <a:p>
            <a:pPr algn="l" rtl="0"/>
            <a:r>
              <a:rPr lang="en-US" dirty="0"/>
              <a:t>Viviendo </a:t>
            </a:r>
            <a:r>
              <a:rPr lang="en-US" dirty="0" err="1"/>
              <a:t>como</a:t>
            </a:r>
            <a:r>
              <a:rPr lang="en-US" dirty="0"/>
              <a:t> </a:t>
            </a:r>
            <a:r>
              <a:rPr lang="en-US" dirty="0" err="1" smtClean="0"/>
              <a:t>embajadores</a:t>
            </a:r>
            <a:r>
              <a:rPr lang="en-US" dirty="0" smtClean="0"/>
              <a:t> </a:t>
            </a:r>
            <a:r>
              <a:rPr lang="en-US" dirty="0"/>
              <a:t>de Cristo </a:t>
            </a:r>
            <a:r>
              <a:rPr lang="en-US" dirty="0" err="1"/>
              <a:t>en</a:t>
            </a:r>
            <a:r>
              <a:rPr lang="en-US" dirty="0"/>
              <a:t> </a:t>
            </a:r>
            <a:r>
              <a:rPr lang="en-US" dirty="0" smtClean="0"/>
              <a:t>el </a:t>
            </a:r>
            <a:r>
              <a:rPr lang="en-US" dirty="0" err="1" smtClean="0"/>
              <a:t>siglo</a:t>
            </a:r>
            <a:r>
              <a:rPr lang="en-US" dirty="0" smtClean="0"/>
              <a:t> 21</a:t>
            </a:r>
            <a:endParaRPr lang="en-US" dirty="0"/>
          </a:p>
          <a:p>
            <a:pPr algn="l" rtl="0"/>
            <a:endParaRPr lang="en-US" dirty="0"/>
          </a:p>
        </p:txBody>
      </p:sp>
    </p:spTree>
    <p:extLst>
      <p:ext uri="{BB962C8B-B14F-4D97-AF65-F5344CB8AC3E}">
        <p14:creationId xmlns:p14="http://schemas.microsoft.com/office/powerpoint/2010/main" val="4059181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a:t>Evangelizando como Cristo en mi vida</a:t>
            </a:r>
          </a:p>
        </p:txBody>
      </p:sp>
      <p:sp>
        <p:nvSpPr>
          <p:cNvPr id="3" name="Content Placeholder 2"/>
          <p:cNvSpPr>
            <a:spLocks noGrp="1"/>
          </p:cNvSpPr>
          <p:nvPr>
            <p:ph idx="1"/>
          </p:nvPr>
        </p:nvSpPr>
        <p:spPr/>
        <p:txBody>
          <a:bodyPr>
            <a:normAutofit/>
          </a:bodyPr>
          <a:lstStyle/>
          <a:p>
            <a:pPr marL="0" indent="0" algn="l" rtl="0">
              <a:buNone/>
            </a:pPr>
            <a:r>
              <a:rPr lang="en-US" sz="2000" b="1" dirty="0"/>
              <a:t>¿Qué esperamos cambiar en nuestra vida para ser más como Cristo?</a:t>
            </a:r>
          </a:p>
          <a:p>
            <a:pPr lvl="1" algn="l" rtl="0">
              <a:buClrTx/>
            </a:pPr>
            <a:r>
              <a:rPr lang="en-US" sz="1600" dirty="0" err="1" smtClean="0">
                <a:solidFill>
                  <a:srgbClr val="0070C0"/>
                </a:solidFill>
              </a:rPr>
              <a:t>Tratar</a:t>
            </a:r>
            <a:r>
              <a:rPr lang="en-US" sz="1600" dirty="0" smtClean="0">
                <a:solidFill>
                  <a:srgbClr val="0070C0"/>
                </a:solidFill>
              </a:rPr>
              <a:t> </a:t>
            </a:r>
            <a:r>
              <a:rPr lang="en-US" sz="1600" dirty="0">
                <a:solidFill>
                  <a:srgbClr val="0070C0"/>
                </a:solidFill>
              </a:rPr>
              <a:t>cada aspecto de mi vida como una oportunidad de evangelización y prepararme con la Palabra de Dios.</a:t>
            </a:r>
            <a:r>
              <a:rPr lang="en-US" sz="1200" dirty="0">
                <a:solidFill>
                  <a:srgbClr val="0070C0"/>
                </a:solidFill>
              </a:rPr>
              <a:t> </a:t>
            </a:r>
            <a:r>
              <a:rPr lang="en-US" sz="1600" dirty="0">
                <a:solidFill>
                  <a:srgbClr val="0070C0"/>
                </a:solidFill>
              </a:rPr>
              <a:t>(1 Pedro 3:15)</a:t>
            </a:r>
          </a:p>
          <a:p>
            <a:pPr lvl="1">
              <a:buClrTx/>
            </a:pPr>
            <a:r>
              <a:rPr lang="es-ES" sz="1600" dirty="0" smtClean="0">
                <a:solidFill>
                  <a:srgbClr val="0070C0"/>
                </a:solidFill>
              </a:rPr>
              <a:t>Aumentar </a:t>
            </a:r>
            <a:r>
              <a:rPr lang="es-ES" sz="1600" dirty="0">
                <a:solidFill>
                  <a:srgbClr val="0070C0"/>
                </a:solidFill>
              </a:rPr>
              <a:t>la comprensión de cómo Jesús compartió el Evangelio en situaciones específicas (Mt. 4:19</a:t>
            </a:r>
            <a:r>
              <a:rPr lang="es-ES" sz="1600" dirty="0" smtClean="0">
                <a:solidFill>
                  <a:srgbClr val="0070C0"/>
                </a:solidFill>
              </a:rPr>
              <a:t>)</a:t>
            </a:r>
          </a:p>
          <a:p>
            <a:pPr lvl="1">
              <a:buClrTx/>
            </a:pPr>
            <a:r>
              <a:rPr lang="es-ES" sz="1600" dirty="0" smtClean="0">
                <a:solidFill>
                  <a:srgbClr val="0070C0"/>
                </a:solidFill>
              </a:rPr>
              <a:t>Desarrollar </a:t>
            </a:r>
            <a:r>
              <a:rPr lang="es-ES" sz="1600" dirty="0">
                <a:solidFill>
                  <a:srgbClr val="0070C0"/>
                </a:solidFill>
              </a:rPr>
              <a:t>una mejor percepción de las necesidades de las personas y cómo </a:t>
            </a:r>
            <a:r>
              <a:rPr lang="es-ES" sz="1600" dirty="0" smtClean="0">
                <a:solidFill>
                  <a:srgbClr val="0070C0"/>
                </a:solidFill>
              </a:rPr>
              <a:t>ayudarlas </a:t>
            </a:r>
            <a:r>
              <a:rPr lang="en-US" sz="1600" dirty="0" smtClean="0">
                <a:solidFill>
                  <a:srgbClr val="0070C0"/>
                </a:solidFill>
              </a:rPr>
              <a:t>(Mt. 9:36)</a:t>
            </a:r>
            <a:endParaRPr lang="en-US" sz="1600" dirty="0" smtClean="0"/>
          </a:p>
          <a:p>
            <a:pPr lvl="1">
              <a:buClrTx/>
            </a:pPr>
            <a:r>
              <a:rPr lang="es-ES" sz="1600" dirty="0" smtClean="0">
                <a:solidFill>
                  <a:srgbClr val="0070C0"/>
                </a:solidFill>
              </a:rPr>
              <a:t>Imitar </a:t>
            </a:r>
            <a:r>
              <a:rPr lang="es-ES" sz="1600" dirty="0">
                <a:solidFill>
                  <a:srgbClr val="0070C0"/>
                </a:solidFill>
              </a:rPr>
              <a:t>a Cristo practicando el ministerio del Evangelio como Él (Mt. </a:t>
            </a:r>
            <a:r>
              <a:rPr lang="es-ES" sz="1600" dirty="0" smtClean="0">
                <a:solidFill>
                  <a:srgbClr val="0070C0"/>
                </a:solidFill>
              </a:rPr>
              <a:t>10:24-25)</a:t>
            </a:r>
            <a:endParaRPr lang="en-US" sz="1600" dirty="0" smtClean="0">
              <a:solidFill>
                <a:srgbClr val="0070C0"/>
              </a:solidFill>
            </a:endParaRPr>
          </a:p>
          <a:p>
            <a:pPr lvl="1">
              <a:buClrTx/>
            </a:pPr>
            <a:r>
              <a:rPr lang="es-ES" sz="1600" dirty="0" smtClean="0">
                <a:solidFill>
                  <a:srgbClr val="0070C0"/>
                </a:solidFill>
              </a:rPr>
              <a:t>Cultivar </a:t>
            </a:r>
            <a:r>
              <a:rPr lang="es-ES" sz="1600" dirty="0">
                <a:solidFill>
                  <a:srgbClr val="0070C0"/>
                </a:solidFill>
              </a:rPr>
              <a:t>una vida de oración más sólida, como la de Cristo, para el ministerio del Evangelio (Mt. 11:25-30</a:t>
            </a:r>
            <a:r>
              <a:rPr lang="es-ES" sz="1600" dirty="0" smtClean="0">
                <a:solidFill>
                  <a:srgbClr val="0070C0"/>
                </a:solidFill>
              </a:rPr>
              <a:t>)</a:t>
            </a:r>
          </a:p>
          <a:p>
            <a:pPr lvl="1" algn="l" rtl="0">
              <a:buClrTx/>
            </a:pPr>
            <a:r>
              <a:rPr lang="en-US" sz="1600" dirty="0" smtClean="0">
                <a:solidFill>
                  <a:srgbClr val="0070C0"/>
                </a:solidFill>
              </a:rPr>
              <a:t>Verme </a:t>
            </a:r>
            <a:r>
              <a:rPr lang="en-US" sz="1600" dirty="0">
                <a:solidFill>
                  <a:srgbClr val="0070C0"/>
                </a:solidFill>
              </a:rPr>
              <a:t>como Nicodemo, como la mujer junto al pozo, como Legión, como el paralítico, etc. antes de que Jesús me salvara. Ser humilde en cómo me veo a mí mismo y cómo trato a los demás.</a:t>
            </a:r>
          </a:p>
          <a:p>
            <a:pPr marL="342900" indent="-342900" algn="l" rtl="0">
              <a:buClrTx/>
              <a:buFont typeface="+mj-lt"/>
              <a:buAutoNum type="arabicPeriod" startAt="2"/>
            </a:pPr>
            <a:endParaRPr lang="en-US" sz="1600" dirty="0"/>
          </a:p>
        </p:txBody>
      </p:sp>
    </p:spTree>
    <p:extLst>
      <p:ext uri="{BB962C8B-B14F-4D97-AF65-F5344CB8AC3E}">
        <p14:creationId xmlns:p14="http://schemas.microsoft.com/office/powerpoint/2010/main" val="389745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t>El </a:t>
            </a:r>
            <a:r>
              <a:rPr lang="en-US" dirty="0" err="1" smtClean="0"/>
              <a:t>público</a:t>
            </a:r>
            <a:r>
              <a:rPr lang="en-US" dirty="0" smtClean="0"/>
              <a:t> de </a:t>
            </a:r>
            <a:r>
              <a:rPr lang="en-US" dirty="0"/>
              <a:t>Jesús</a:t>
            </a:r>
          </a:p>
        </p:txBody>
      </p:sp>
      <p:sp>
        <p:nvSpPr>
          <p:cNvPr id="4" name="Content Placeholder 3"/>
          <p:cNvSpPr>
            <a:spLocks noGrp="1"/>
          </p:cNvSpPr>
          <p:nvPr>
            <p:ph idx="1"/>
          </p:nvPr>
        </p:nvSpPr>
        <p:spPr>
          <a:xfrm>
            <a:off x="457200" y="1181100"/>
            <a:ext cx="8229600" cy="4064000"/>
          </a:xfrm>
        </p:spPr>
        <p:txBody>
          <a:bodyPr>
            <a:normAutofit/>
          </a:bodyPr>
          <a:lstStyle/>
          <a:p>
            <a:pPr marL="0" indent="0" algn="l" rtl="0">
              <a:buNone/>
            </a:pPr>
            <a:r>
              <a:rPr lang="en-US" dirty="0"/>
              <a:t>¿</a:t>
            </a:r>
            <a:r>
              <a:rPr lang="en-US" dirty="0" err="1" smtClean="0"/>
              <a:t>Quiénes</a:t>
            </a:r>
            <a:r>
              <a:rPr lang="en-US" dirty="0" smtClean="0"/>
              <a:t> </a:t>
            </a:r>
            <a:r>
              <a:rPr lang="en-US" dirty="0" err="1" smtClean="0"/>
              <a:t>están</a:t>
            </a:r>
            <a:r>
              <a:rPr lang="en-US" dirty="0" smtClean="0"/>
              <a:t> </a:t>
            </a:r>
            <a:r>
              <a:rPr lang="en-US" dirty="0"/>
              <a:t>casi </a:t>
            </a:r>
            <a:r>
              <a:rPr lang="en-US" dirty="0" err="1"/>
              <a:t>siempre</a:t>
            </a:r>
            <a:r>
              <a:rPr lang="en-US" dirty="0"/>
              <a:t> </a:t>
            </a:r>
            <a:r>
              <a:rPr lang="en-US" dirty="0" err="1" smtClean="0"/>
              <a:t>presentes</a:t>
            </a:r>
            <a:r>
              <a:rPr lang="en-US" dirty="0" smtClean="0"/>
              <a:t>, </a:t>
            </a:r>
            <a:r>
              <a:rPr lang="en-US" dirty="0"/>
              <a:t>incluso si no se </a:t>
            </a:r>
            <a:r>
              <a:rPr lang="en-US" dirty="0" err="1" smtClean="0"/>
              <a:t>menciona</a:t>
            </a:r>
            <a:r>
              <a:rPr lang="en-US" dirty="0" smtClean="0"/>
              <a:t>, </a:t>
            </a:r>
            <a:r>
              <a:rPr lang="en-US" dirty="0"/>
              <a:t>durante el ministerio de Jesús?</a:t>
            </a:r>
          </a:p>
          <a:p>
            <a:pPr>
              <a:buFontTx/>
              <a:buChar char="-"/>
            </a:pPr>
            <a:r>
              <a:rPr lang="en-US" sz="1600" b="1" dirty="0"/>
              <a:t>Mateo 15:10-11 </a:t>
            </a:r>
            <a:r>
              <a:rPr lang="en-US" sz="1600" b="1" dirty="0" smtClean="0"/>
              <a:t>-</a:t>
            </a:r>
            <a:r>
              <a:rPr lang="en-US" sz="1600" dirty="0" smtClean="0"/>
              <a:t> </a:t>
            </a:r>
            <a:r>
              <a:rPr lang="es-ES" sz="1600" dirty="0"/>
              <a:t>10 Llamando junto a Él a la </a:t>
            </a:r>
            <a:r>
              <a:rPr lang="es-ES" sz="1600" b="1" u="sng" dirty="0"/>
              <a:t>multitud</a:t>
            </a:r>
            <a:r>
              <a:rPr lang="es-ES" sz="1600" dirty="0"/>
              <a:t>, Jesús les dijo: «Oigan y entiendan: 11 no es lo que entra en la boca lo que contamina al hombre; sino lo que sale de la boca, eso es lo que contamina al hombre».</a:t>
            </a:r>
            <a:endParaRPr lang="en-US" sz="1600" dirty="0"/>
          </a:p>
          <a:p>
            <a:pPr>
              <a:buFontTx/>
              <a:buChar char="-"/>
            </a:pPr>
            <a:r>
              <a:rPr lang="en-US" sz="1600" b="1" dirty="0"/>
              <a:t>Marcos 5:21 </a:t>
            </a:r>
            <a:r>
              <a:rPr lang="en-US" sz="1600" b="1" dirty="0" smtClean="0"/>
              <a:t>- </a:t>
            </a:r>
            <a:r>
              <a:rPr lang="en-US" sz="1600" dirty="0" smtClean="0"/>
              <a:t>21 </a:t>
            </a:r>
            <a:r>
              <a:rPr lang="es-ES" sz="1600" dirty="0"/>
              <a:t>Cuando Jesús pasó otra vez en la barca al otro lado, se reunió una gran </a:t>
            </a:r>
            <a:r>
              <a:rPr lang="es-ES" sz="1600" b="1" u="sng" dirty="0"/>
              <a:t>multitud</a:t>
            </a:r>
            <a:r>
              <a:rPr lang="es-ES" sz="1600" dirty="0"/>
              <a:t> alrededor de Él; así que Él se quedó junto al mar.</a:t>
            </a:r>
            <a:endParaRPr lang="en-US" sz="1600" dirty="0"/>
          </a:p>
          <a:p>
            <a:pPr>
              <a:buFontTx/>
              <a:buChar char="-"/>
            </a:pPr>
            <a:r>
              <a:rPr lang="en-US" sz="1600" b="1" dirty="0"/>
              <a:t>Lucas 5:1 </a:t>
            </a:r>
            <a:r>
              <a:rPr lang="en-US" sz="1600" b="1" dirty="0" smtClean="0"/>
              <a:t>- </a:t>
            </a:r>
            <a:r>
              <a:rPr lang="en-US" sz="1600" dirty="0" smtClean="0"/>
              <a:t>1 </a:t>
            </a:r>
            <a:r>
              <a:rPr lang="es-ES" sz="1600" dirty="0"/>
              <a:t>Aconteció que mientras la </a:t>
            </a:r>
            <a:r>
              <a:rPr lang="es-ES" sz="1600" b="1" u="sng" dirty="0"/>
              <a:t>multitud</a:t>
            </a:r>
            <a:r>
              <a:rPr lang="es-ES" sz="1600" dirty="0"/>
              <a:t> se agolpaba sobre Él para oír la palabra de Dios, estando Jesús junto al lago de </a:t>
            </a:r>
            <a:r>
              <a:rPr lang="es-ES" sz="1600" dirty="0" err="1"/>
              <a:t>Genesaret</a:t>
            </a:r>
            <a:endParaRPr lang="en-US" sz="1600" dirty="0"/>
          </a:p>
          <a:p>
            <a:pPr>
              <a:buFontTx/>
              <a:buChar char="-"/>
            </a:pPr>
            <a:r>
              <a:rPr lang="en-US" sz="1600" b="1" dirty="0"/>
              <a:t>Lucas 16:17 </a:t>
            </a:r>
            <a:r>
              <a:rPr lang="en-US" sz="1600" b="1" dirty="0" smtClean="0"/>
              <a:t>- </a:t>
            </a:r>
            <a:r>
              <a:rPr lang="en-US" sz="1600" dirty="0" smtClean="0"/>
              <a:t>17 </a:t>
            </a:r>
            <a:r>
              <a:rPr lang="es-ES" sz="1600" dirty="0"/>
              <a:t>Descendió con ellos y se detuvo en un lugar llano. Había una </a:t>
            </a:r>
            <a:r>
              <a:rPr lang="es-ES" sz="1600" b="1" u="sng" dirty="0"/>
              <a:t>gran multitud</a:t>
            </a:r>
            <a:r>
              <a:rPr lang="es-ES" sz="1600" b="1" dirty="0"/>
              <a:t> </a:t>
            </a:r>
            <a:r>
              <a:rPr lang="es-ES" sz="1600" dirty="0"/>
              <a:t>de Sus discípulos y una gran muchedumbre del pueblo, de toda Judea, de Jerusalén y de la región costera de Tiro y Sidón, 18 que habían ido para oír a Jesús y para ser sanados de sus enfermedades; y los que eran atormentados por espíritus inmundos eran curados. </a:t>
            </a:r>
            <a:endParaRPr lang="en-US" sz="1600" dirty="0"/>
          </a:p>
        </p:txBody>
      </p:sp>
    </p:spTree>
    <p:extLst>
      <p:ext uri="{BB962C8B-B14F-4D97-AF65-F5344CB8AC3E}">
        <p14:creationId xmlns:p14="http://schemas.microsoft.com/office/powerpoint/2010/main" val="3248371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a:t>Jesús y la multitud</a:t>
            </a:r>
          </a:p>
        </p:txBody>
      </p:sp>
      <p:sp>
        <p:nvSpPr>
          <p:cNvPr id="4" name="Content Placeholder 3"/>
          <p:cNvSpPr>
            <a:spLocks noGrp="1"/>
          </p:cNvSpPr>
          <p:nvPr>
            <p:ph idx="1"/>
          </p:nvPr>
        </p:nvSpPr>
        <p:spPr>
          <a:xfrm>
            <a:off x="457200" y="1181100"/>
            <a:ext cx="8229600" cy="3581400"/>
          </a:xfrm>
        </p:spPr>
        <p:txBody>
          <a:bodyPr>
            <a:normAutofit lnSpcReduction="10000"/>
          </a:bodyPr>
          <a:lstStyle/>
          <a:p>
            <a:pPr marL="0" indent="0" algn="l" rtl="0">
              <a:buNone/>
            </a:pPr>
            <a:r>
              <a:rPr lang="en-US" sz="2000" dirty="0"/>
              <a:t>La multitud en las escrituras:</a:t>
            </a:r>
          </a:p>
          <a:p>
            <a:pPr algn="l" rtl="0">
              <a:buFontTx/>
              <a:buChar char="-"/>
            </a:pPr>
            <a:r>
              <a:rPr lang="en-US" sz="1600" dirty="0"/>
              <a:t>La multitud, o </a:t>
            </a:r>
            <a:r>
              <a:rPr lang="en-US" sz="1600" dirty="0" smtClean="0"/>
              <a:t>las multitudes, </a:t>
            </a:r>
            <a:r>
              <a:rPr lang="en-US" sz="1600" dirty="0"/>
              <a:t>se menciona 121 veces en los evangelios (</a:t>
            </a:r>
            <a:r>
              <a:rPr lang="en-US" sz="1600" dirty="0" smtClean="0"/>
              <a:t>NASB – “crowd” </a:t>
            </a:r>
            <a:r>
              <a:rPr lang="en-US" sz="1600" dirty="0" err="1" smtClean="0"/>
              <a:t>en</a:t>
            </a:r>
            <a:r>
              <a:rPr lang="en-US" sz="1600" dirty="0" smtClean="0"/>
              <a:t> </a:t>
            </a:r>
            <a:r>
              <a:rPr lang="en-US" sz="1600" dirty="0" err="1" smtClean="0"/>
              <a:t>inglés</a:t>
            </a:r>
            <a:r>
              <a:rPr lang="en-US" sz="1600" dirty="0" smtClean="0"/>
              <a:t>). </a:t>
            </a:r>
            <a:r>
              <a:rPr lang="en-US" sz="1600" dirty="0"/>
              <a:t>En comparación, Pedro y Juan se mencionan 92 y 105 veces en los evangelios, respectivamente.</a:t>
            </a:r>
          </a:p>
          <a:p>
            <a:pPr algn="l" rtl="0">
              <a:buFontTx/>
              <a:buChar char="-"/>
            </a:pPr>
            <a:endParaRPr lang="en-US" sz="1400" dirty="0"/>
          </a:p>
          <a:p>
            <a:pPr marL="0" indent="0" algn="l" rtl="0">
              <a:buNone/>
            </a:pPr>
            <a:r>
              <a:rPr lang="en-US" sz="2000" dirty="0"/>
              <a:t>¿Dónde es más probable que tengamos un impacto en las multitudes?</a:t>
            </a:r>
          </a:p>
          <a:p>
            <a:pPr marL="0" indent="0" algn="l" rtl="0">
              <a:buNone/>
            </a:pPr>
            <a:r>
              <a:rPr lang="en-US" sz="1600" dirty="0" err="1" smtClean="0"/>
              <a:t>Clases</a:t>
            </a:r>
            <a:r>
              <a:rPr lang="en-US" sz="1600" dirty="0" smtClean="0"/>
              <a:t> </a:t>
            </a:r>
            <a:r>
              <a:rPr lang="en-US" sz="1600" dirty="0" err="1" smtClean="0"/>
              <a:t>bíblicas</a:t>
            </a:r>
            <a:r>
              <a:rPr lang="en-US" sz="1600" dirty="0" smtClean="0"/>
              <a:t>	</a:t>
            </a:r>
            <a:r>
              <a:rPr lang="en-US" sz="1600" dirty="0" err="1" smtClean="0"/>
              <a:t>Escuela</a:t>
            </a:r>
            <a:endParaRPr lang="en-US" sz="1600" dirty="0"/>
          </a:p>
          <a:p>
            <a:pPr marL="0" indent="0" algn="l" rtl="0">
              <a:buNone/>
            </a:pPr>
            <a:r>
              <a:rPr lang="en-US" sz="1600" dirty="0" err="1"/>
              <a:t>Familias</a:t>
            </a:r>
            <a:r>
              <a:rPr lang="en-US" sz="1600" dirty="0"/>
              <a:t> </a:t>
            </a:r>
            <a:r>
              <a:rPr lang="en-US" sz="1600" dirty="0" smtClean="0"/>
              <a:t>		</a:t>
            </a:r>
            <a:r>
              <a:rPr lang="en-US" sz="1600" dirty="0" err="1" smtClean="0"/>
              <a:t>Redes</a:t>
            </a:r>
            <a:r>
              <a:rPr lang="en-US" sz="1600" dirty="0" smtClean="0"/>
              <a:t> </a:t>
            </a:r>
            <a:r>
              <a:rPr lang="en-US" sz="1600" dirty="0" err="1"/>
              <a:t>s</a:t>
            </a:r>
            <a:r>
              <a:rPr lang="en-US" sz="1600" dirty="0" err="1" smtClean="0"/>
              <a:t>ociales</a:t>
            </a:r>
            <a:endParaRPr lang="en-US" sz="1600" dirty="0"/>
          </a:p>
          <a:p>
            <a:pPr marL="0" indent="0" algn="l" rtl="0">
              <a:buNone/>
            </a:pPr>
            <a:r>
              <a:rPr lang="en-US" sz="1600" dirty="0" err="1" smtClean="0"/>
              <a:t>Trabajo</a:t>
            </a:r>
            <a:r>
              <a:rPr lang="en-US" sz="1600" dirty="0" smtClean="0"/>
              <a:t>		</a:t>
            </a:r>
            <a:r>
              <a:rPr lang="en-US" sz="1600" dirty="0" err="1" smtClean="0"/>
              <a:t>Deportes</a:t>
            </a:r>
            <a:endParaRPr lang="en-US" sz="1600" dirty="0"/>
          </a:p>
          <a:p>
            <a:pPr marL="0" indent="0" algn="l" rtl="0">
              <a:buNone/>
            </a:pPr>
            <a:endParaRPr lang="en-US" sz="1400" dirty="0"/>
          </a:p>
          <a:p>
            <a:pPr marL="0" indent="0" algn="l" rtl="0">
              <a:buNone/>
            </a:pPr>
            <a:r>
              <a:rPr lang="en-US" sz="2000" dirty="0"/>
              <a:t>¿Cómo veía Jesús a estas multitudes según Marcos 6:34?</a:t>
            </a:r>
          </a:p>
          <a:p>
            <a:pPr marL="0" indent="0">
              <a:buNone/>
            </a:pPr>
            <a:r>
              <a:rPr lang="en-US" sz="1500" dirty="0"/>
              <a:t>- </a:t>
            </a:r>
            <a:r>
              <a:rPr lang="es-ES" sz="1500" dirty="0"/>
              <a:t>Al desembarcar, Jesús vio una gran multitud, y tuvo compasión de ellos, porque eran como ovejas sin pastor; y comenzó a enseñarles muchas cosas.</a:t>
            </a:r>
            <a:endParaRPr lang="en-US" sz="2000" dirty="0"/>
          </a:p>
          <a:p>
            <a:pPr marL="0" indent="0" algn="l" rtl="0">
              <a:buNone/>
            </a:pPr>
            <a:endParaRPr lang="en-US" sz="2000" dirty="0"/>
          </a:p>
          <a:p>
            <a:pPr marL="0" indent="0" algn="l" rtl="0">
              <a:buNone/>
            </a:pPr>
            <a:endParaRPr lang="en-US" sz="1400" dirty="0"/>
          </a:p>
        </p:txBody>
      </p:sp>
    </p:spTree>
    <p:extLst>
      <p:ext uri="{BB962C8B-B14F-4D97-AF65-F5344CB8AC3E}">
        <p14:creationId xmlns:p14="http://schemas.microsoft.com/office/powerpoint/2010/main" val="140586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a:t>Jesús enseña: Juan 6:24-40</a:t>
            </a:r>
          </a:p>
        </p:txBody>
      </p:sp>
      <p:sp>
        <p:nvSpPr>
          <p:cNvPr id="4" name="Content Placeholder 3"/>
          <p:cNvSpPr>
            <a:spLocks noGrp="1"/>
          </p:cNvSpPr>
          <p:nvPr>
            <p:ph idx="1"/>
          </p:nvPr>
        </p:nvSpPr>
        <p:spPr>
          <a:xfrm>
            <a:off x="457200" y="1181100"/>
            <a:ext cx="8229600" cy="4064000"/>
          </a:xfrm>
        </p:spPr>
        <p:txBody>
          <a:bodyPr>
            <a:normAutofit lnSpcReduction="10000"/>
          </a:bodyPr>
          <a:lstStyle/>
          <a:p>
            <a:pPr marL="0" indent="0" fontAlgn="t">
              <a:buNone/>
            </a:pPr>
            <a:r>
              <a:rPr lang="es-ES" sz="1400" dirty="0" smtClean="0"/>
              <a:t>	24 </a:t>
            </a:r>
            <a:r>
              <a:rPr lang="es-ES" sz="1400" dirty="0"/>
              <a:t>Por tanto, cuando la gente vio que Jesús no estaba allí, ni tampoco Sus discípulos, subieron a las barcas y se fueron a </a:t>
            </a:r>
            <a:r>
              <a:rPr lang="es-ES" sz="1400" dirty="0" err="1"/>
              <a:t>Capernaúm</a:t>
            </a:r>
            <a:r>
              <a:rPr lang="es-ES" sz="1400" dirty="0"/>
              <a:t> buscando a Jesús. 25 Cuando lo hallaron al otro lado del mar, le dijeron: «Rabí, ¿cuándo llegaste acá?».</a:t>
            </a:r>
          </a:p>
          <a:p>
            <a:pPr marL="0" indent="0" fontAlgn="t">
              <a:buNone/>
            </a:pPr>
            <a:r>
              <a:rPr lang="es-ES" sz="1400" dirty="0" smtClean="0"/>
              <a:t>	26 </a:t>
            </a:r>
            <a:r>
              <a:rPr lang="es-ES" sz="1400" dirty="0"/>
              <a:t>Jesús les respondió: «En verdad les digo, que me buscan, no porque hayan visto señales, sino porque han comido de los panes y se han saciado. 27 Trabajen, no por el alimento que perece, sino por el alimento que permanece para vida eterna, el cual el Hijo del Hombre les dará, porque a Él es a quien el Padre, Dios, ha marcado con Su sello</a:t>
            </a:r>
            <a:r>
              <a:rPr lang="es-ES" sz="1400" dirty="0" smtClean="0"/>
              <a:t>». 28 </a:t>
            </a:r>
            <a:r>
              <a:rPr lang="es-ES" sz="1400" dirty="0"/>
              <a:t>Entonces le preguntaron: «¿Qué debemos hacer para poner en práctica las obras de Dios?». 29 Jesús les respondió: «Esta es la obra de Dios: que crean en el que Él ha enviado</a:t>
            </a:r>
            <a:r>
              <a:rPr lang="es-ES" sz="1400" dirty="0" smtClean="0"/>
              <a:t>». 30 </a:t>
            </a:r>
            <a:r>
              <a:rPr lang="es-ES" sz="1400" dirty="0"/>
              <a:t>Le dijeron entonces: «¿Qué, pues, haces Tú como señal para que veamos y te creamos? ¿Qué obra haces? 31 Nuestros padres comieron el maná en el desierto, como está escrito: “Les dio a comer pan del cielo”». 32 Entonces Jesús les dijo: «En verdad les digo, que no es Moisés el que les ha dado el pan del cielo, sino que es Mi Padre el que les da el verdadero pan del cielo. 33 Porque el pan de Dios es el que baja del cielo, y da vida al mundo». 34 «Señor, danos siempre este pan», le dijeron</a:t>
            </a:r>
            <a:r>
              <a:rPr lang="es-ES" sz="1400" dirty="0" smtClean="0"/>
              <a:t>.</a:t>
            </a:r>
          </a:p>
          <a:p>
            <a:pPr marL="0" indent="0" fontAlgn="t">
              <a:buNone/>
            </a:pPr>
            <a:r>
              <a:rPr lang="es-ES" sz="1400" dirty="0" smtClean="0"/>
              <a:t>	35 </a:t>
            </a:r>
            <a:r>
              <a:rPr lang="es-ES" sz="1400" dirty="0"/>
              <a:t>Jesús les dijo: «Yo soy el pan de la vida; el que viene a Mí no tendrá hambre, y el que cree en Mí nunca tendrá sed. 36 Pero ya les dije que aunque me han visto, no creen. 37 Todo lo que el Padre me da, vendrá a Mí; y al que viene a Mí, de ningún modo lo echaré fuera. 38 Porque he descendido del cielo, no para hacer Mi voluntad, sino la voluntad del que me envió. 39 Y esta es la voluntad del que me envió: que de todo lo que Él me ha dado Yo no pierda nada, sino que lo resucite en el día final. 40 Porque esta es la voluntad de Mi Padre: que todo aquel que ve al Hijo y cree en Él, tenga vida eterna, y Yo mismo lo resucitaré en el día final».</a:t>
            </a:r>
            <a:endParaRPr lang="en-US" sz="1400" dirty="0"/>
          </a:p>
        </p:txBody>
      </p:sp>
    </p:spTree>
    <p:extLst>
      <p:ext uri="{BB962C8B-B14F-4D97-AF65-F5344CB8AC3E}">
        <p14:creationId xmlns:p14="http://schemas.microsoft.com/office/powerpoint/2010/main" val="201841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err="1" smtClean="0"/>
              <a:t>Conversando</a:t>
            </a:r>
            <a:r>
              <a:rPr lang="en-US" dirty="0" smtClean="0"/>
              <a:t> </a:t>
            </a:r>
            <a:r>
              <a:rPr lang="en-US" dirty="0" err="1" smtClean="0"/>
              <a:t>como</a:t>
            </a:r>
            <a:r>
              <a:rPr lang="en-US" dirty="0" smtClean="0"/>
              <a:t> Cristo</a:t>
            </a:r>
            <a:endParaRPr lang="en-US" dirty="0"/>
          </a:p>
        </p:txBody>
      </p:sp>
      <p:sp>
        <p:nvSpPr>
          <p:cNvPr id="4" name="Content Placeholder 3"/>
          <p:cNvSpPr>
            <a:spLocks noGrp="1"/>
          </p:cNvSpPr>
          <p:nvPr>
            <p:ph idx="1"/>
          </p:nvPr>
        </p:nvSpPr>
        <p:spPr>
          <a:xfrm>
            <a:off x="457200" y="1409700"/>
            <a:ext cx="8229600" cy="3581400"/>
          </a:xfrm>
        </p:spPr>
        <p:txBody>
          <a:bodyPr>
            <a:normAutofit fontScale="62500" lnSpcReduction="20000"/>
          </a:bodyPr>
          <a:lstStyle/>
          <a:p>
            <a:pPr>
              <a:buFontTx/>
              <a:buChar char="-"/>
            </a:pPr>
            <a:r>
              <a:rPr lang="en-US" sz="2200" i="1" dirty="0"/>
              <a:t>27 </a:t>
            </a:r>
            <a:r>
              <a:rPr lang="en-US" sz="2200" i="1" dirty="0" smtClean="0"/>
              <a:t>“</a:t>
            </a:r>
            <a:r>
              <a:rPr lang="es-ES" sz="2200" i="1" dirty="0"/>
              <a:t>Trabajen, no por el alimento que perece, sino por el alimento que permanece para vida eterna</a:t>
            </a:r>
            <a:r>
              <a:rPr lang="en-US" sz="2200" i="1" dirty="0" smtClean="0"/>
              <a:t>”…</a:t>
            </a:r>
            <a:endParaRPr lang="en-US" sz="2200" i="1" dirty="0"/>
          </a:p>
          <a:p>
            <a:pPr lvl="1" algn="l" rtl="0">
              <a:buFontTx/>
              <a:buChar char="-"/>
            </a:pPr>
            <a:r>
              <a:rPr lang="en-US" sz="2200" dirty="0" smtClean="0">
                <a:solidFill>
                  <a:srgbClr val="0070C0"/>
                </a:solidFill>
              </a:rPr>
              <a:t>Converse </a:t>
            </a:r>
            <a:r>
              <a:rPr lang="en-US" sz="2200" dirty="0" err="1" smtClean="0">
                <a:solidFill>
                  <a:srgbClr val="0070C0"/>
                </a:solidFill>
              </a:rPr>
              <a:t>sobre</a:t>
            </a:r>
            <a:r>
              <a:rPr lang="en-US" sz="2200" dirty="0" smtClean="0">
                <a:solidFill>
                  <a:srgbClr val="0070C0"/>
                </a:solidFill>
              </a:rPr>
              <a:t> </a:t>
            </a:r>
            <a:r>
              <a:rPr lang="en-US" sz="2200" dirty="0">
                <a:solidFill>
                  <a:srgbClr val="0070C0"/>
                </a:solidFill>
              </a:rPr>
              <a:t>cosas espirituales (Romanos 8:5).</a:t>
            </a:r>
          </a:p>
          <a:p>
            <a:pPr>
              <a:buFontTx/>
              <a:buChar char="-"/>
            </a:pPr>
            <a:r>
              <a:rPr lang="en-US" sz="2200" i="1" dirty="0"/>
              <a:t>27 </a:t>
            </a:r>
            <a:r>
              <a:rPr lang="en-US" sz="2200" i="1" dirty="0" smtClean="0"/>
              <a:t> “</a:t>
            </a:r>
            <a:r>
              <a:rPr lang="es-ES" sz="2200" i="1" dirty="0" smtClean="0"/>
              <a:t>Trabajen</a:t>
            </a:r>
            <a:r>
              <a:rPr lang="es-ES" sz="2200" i="1" dirty="0"/>
              <a:t>, no por el alimento que perece, sino por el alimento que permanece para vida eterna, el cual el Hijo del Hombre les dará, porque a Él es a quien el Padre, Dios, ha marcado con Su sello</a:t>
            </a:r>
            <a:r>
              <a:rPr lang="en-US" sz="2200" i="1" dirty="0" smtClean="0"/>
              <a:t>.”</a:t>
            </a:r>
            <a:endParaRPr lang="en-US" sz="2200" i="1" dirty="0"/>
          </a:p>
          <a:p>
            <a:pPr lvl="1" algn="l" rtl="0">
              <a:buFontTx/>
              <a:buChar char="-"/>
            </a:pPr>
            <a:r>
              <a:rPr lang="en-US" sz="2200" dirty="0" err="1" smtClean="0">
                <a:solidFill>
                  <a:srgbClr val="0070C0"/>
                </a:solidFill>
              </a:rPr>
              <a:t>Confíe</a:t>
            </a:r>
            <a:r>
              <a:rPr lang="en-US" sz="2200" dirty="0" smtClean="0">
                <a:solidFill>
                  <a:srgbClr val="0070C0"/>
                </a:solidFill>
              </a:rPr>
              <a:t> </a:t>
            </a:r>
            <a:r>
              <a:rPr lang="en-US" sz="2200" dirty="0">
                <a:solidFill>
                  <a:srgbClr val="0070C0"/>
                </a:solidFill>
              </a:rPr>
              <a:t>en las escrituras dadas por Jesús (y por extensión sus apóstoles) y aprobadas por Dios (2 Tim 3:16-17).</a:t>
            </a:r>
          </a:p>
          <a:p>
            <a:pPr>
              <a:buFontTx/>
              <a:buChar char="-"/>
            </a:pPr>
            <a:r>
              <a:rPr lang="en-US" sz="2200" i="1" dirty="0" smtClean="0"/>
              <a:t>28 </a:t>
            </a:r>
            <a:r>
              <a:rPr lang="es-ES" sz="2200" i="1" dirty="0" smtClean="0"/>
              <a:t>«¿</a:t>
            </a:r>
            <a:r>
              <a:rPr lang="es-ES" sz="2200" i="1" dirty="0"/>
              <a:t>Qué debemos hacer para poner en práctica las obras de Dios?». 29 Jesús les respondió: «Esta es la obra de Dios: que crean en el que Él ha enviado». </a:t>
            </a:r>
            <a:endParaRPr lang="es-ES" sz="2200" i="1" dirty="0" smtClean="0"/>
          </a:p>
          <a:p>
            <a:pPr lvl="1">
              <a:buFontTx/>
              <a:buChar char="-"/>
            </a:pPr>
            <a:r>
              <a:rPr lang="en-US" sz="2400" dirty="0" err="1" smtClean="0">
                <a:solidFill>
                  <a:srgbClr val="0070C0"/>
                </a:solidFill>
              </a:rPr>
              <a:t>Esté</a:t>
            </a:r>
            <a:r>
              <a:rPr lang="en-US" sz="2400" dirty="0" smtClean="0">
                <a:solidFill>
                  <a:srgbClr val="0070C0"/>
                </a:solidFill>
              </a:rPr>
              <a:t> </a:t>
            </a:r>
            <a:r>
              <a:rPr lang="en-US" sz="2400" dirty="0">
                <a:solidFill>
                  <a:srgbClr val="0070C0"/>
                </a:solidFill>
              </a:rPr>
              <a:t>preparado para responder preguntas.</a:t>
            </a:r>
          </a:p>
          <a:p>
            <a:pPr lvl="1" algn="l" rtl="0">
              <a:buFontTx/>
              <a:buChar char="-"/>
            </a:pPr>
            <a:r>
              <a:rPr lang="en-US" sz="2200" smtClean="0">
                <a:solidFill>
                  <a:srgbClr val="0070C0"/>
                </a:solidFill>
              </a:rPr>
              <a:t>Dirija </a:t>
            </a:r>
            <a:r>
              <a:rPr lang="en-US" sz="2200" dirty="0">
                <a:solidFill>
                  <a:srgbClr val="0070C0"/>
                </a:solidFill>
              </a:rPr>
              <a:t>a las personas a Cristo.</a:t>
            </a:r>
          </a:p>
          <a:p>
            <a:pPr>
              <a:buFontTx/>
              <a:buChar char="-"/>
            </a:pPr>
            <a:r>
              <a:rPr lang="es-ES" sz="2200" i="1" dirty="0"/>
              <a:t>30 Le dijeron entonces: «¿Qué, pues, haces Tú como señal para que veamos y te creamos? ¿Qué obra haces? 31 Nuestros padres comieron el maná en el desierto, como está escrito: “Les dio a comer pan del cielo”». 32 Entonces Jesús les dijo: «En verdad les digo, que no es Moisés el que les ha dado el pan del cielo, sino que es Mi Padre el que les da el verdadero pan del cielo. 33 Porque el pan de Dios es el que baja del cielo, y da vida al mundo». 34 «Señor, danos siempre este pan», le dijeron.</a:t>
            </a:r>
          </a:p>
          <a:p>
            <a:pPr lvl="1" algn="l" rtl="0">
              <a:buFontTx/>
              <a:buChar char="-"/>
            </a:pPr>
            <a:r>
              <a:rPr lang="en-US" sz="2200" dirty="0" smtClean="0">
                <a:solidFill>
                  <a:srgbClr val="0070C0"/>
                </a:solidFill>
              </a:rPr>
              <a:t>Sea </a:t>
            </a:r>
            <a:r>
              <a:rPr lang="en-US" sz="2200" dirty="0">
                <a:solidFill>
                  <a:srgbClr val="0070C0"/>
                </a:solidFill>
              </a:rPr>
              <a:t>paciente.</a:t>
            </a:r>
          </a:p>
          <a:p>
            <a:pPr lvl="1" algn="l" rtl="0">
              <a:buFontTx/>
              <a:buChar char="-"/>
            </a:pPr>
            <a:r>
              <a:rPr lang="en-US" sz="2200" dirty="0" err="1" smtClean="0">
                <a:solidFill>
                  <a:srgbClr val="0070C0"/>
                </a:solidFill>
              </a:rPr>
              <a:t>Apunte</a:t>
            </a:r>
            <a:r>
              <a:rPr lang="en-US" sz="2200" dirty="0" smtClean="0">
                <a:solidFill>
                  <a:srgbClr val="0070C0"/>
                </a:solidFill>
              </a:rPr>
              <a:t> </a:t>
            </a:r>
            <a:r>
              <a:rPr lang="en-US" sz="2200" dirty="0" err="1" smtClean="0">
                <a:solidFill>
                  <a:srgbClr val="0070C0"/>
                </a:solidFill>
              </a:rPr>
              <a:t>hacia</a:t>
            </a:r>
            <a:r>
              <a:rPr lang="en-US" sz="2200" dirty="0" smtClean="0">
                <a:solidFill>
                  <a:srgbClr val="0070C0"/>
                </a:solidFill>
              </a:rPr>
              <a:t> un </a:t>
            </a:r>
            <a:r>
              <a:rPr lang="en-US" sz="2200" dirty="0">
                <a:solidFill>
                  <a:srgbClr val="0070C0"/>
                </a:solidFill>
              </a:rPr>
              <a:t>resultado eterno. (6:35-40)</a:t>
            </a:r>
          </a:p>
          <a:p>
            <a:pPr marL="0" indent="0" algn="l" rtl="0">
              <a:buNone/>
            </a:pPr>
            <a:endParaRPr lang="en-US" sz="2000" dirty="0"/>
          </a:p>
          <a:p>
            <a:pPr marL="0" indent="0" algn="l" rtl="0">
              <a:buNone/>
            </a:pPr>
            <a:endParaRPr lang="en-US" sz="1400" dirty="0"/>
          </a:p>
        </p:txBody>
      </p:sp>
    </p:spTree>
    <p:extLst>
      <p:ext uri="{BB962C8B-B14F-4D97-AF65-F5344CB8AC3E}">
        <p14:creationId xmlns:p14="http://schemas.microsoft.com/office/powerpoint/2010/main" val="181322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a:t>Jesús enseña: Mateo 5-7</a:t>
            </a:r>
          </a:p>
        </p:txBody>
      </p:sp>
      <p:sp>
        <p:nvSpPr>
          <p:cNvPr id="4" name="Content Placeholder 3"/>
          <p:cNvSpPr>
            <a:spLocks noGrp="1"/>
          </p:cNvSpPr>
          <p:nvPr>
            <p:ph idx="1"/>
          </p:nvPr>
        </p:nvSpPr>
        <p:spPr>
          <a:xfrm>
            <a:off x="457200" y="1181100"/>
            <a:ext cx="8229600" cy="4064000"/>
          </a:xfrm>
        </p:spPr>
        <p:txBody>
          <a:bodyPr>
            <a:noAutofit/>
          </a:bodyPr>
          <a:lstStyle/>
          <a:p>
            <a:pPr marL="342900" indent="-342900" algn="l" rtl="0">
              <a:buFont typeface="+mj-lt"/>
              <a:buAutoNum type="alphaUcPeriod"/>
            </a:pPr>
            <a:r>
              <a:rPr lang="en-US" sz="1600" b="1" dirty="0"/>
              <a:t>LOS "CIUDADANOS" DEL REINO...</a:t>
            </a:r>
            <a:r>
              <a:rPr lang="en-US" sz="1600" dirty="0"/>
              <a:t> </a:t>
            </a:r>
          </a:p>
          <a:p>
            <a:pPr marL="502920" lvl="1" indent="-228600" algn="l" rtl="0">
              <a:buAutoNum type="arabicPeriod"/>
            </a:pPr>
            <a:r>
              <a:rPr lang="en-US" sz="1600" dirty="0"/>
              <a:t>Su carácter y bienaventuranza -</a:t>
            </a:r>
            <a:r>
              <a:rPr lang="en-US" sz="1600" b="1" u="sng" dirty="0"/>
              <a:t>Mateo 5:3-12</a:t>
            </a:r>
            <a:r>
              <a:rPr lang="en-US" sz="1600" u="sng" dirty="0"/>
              <a:t> </a:t>
            </a:r>
          </a:p>
          <a:p>
            <a:pPr marL="502920" lvl="1" indent="-228600" algn="l" rtl="0">
              <a:buAutoNum type="arabicPeriod"/>
            </a:pPr>
            <a:r>
              <a:rPr lang="en-US" sz="1600" dirty="0"/>
              <a:t>Su relación con el mundo -</a:t>
            </a:r>
            <a:r>
              <a:rPr lang="en-US" sz="1600" b="1" u="sng" dirty="0"/>
              <a:t>Mateo 5:13-16</a:t>
            </a:r>
            <a:endParaRPr lang="en-US" sz="1600" u="sng" dirty="0"/>
          </a:p>
          <a:p>
            <a:pPr marL="228600" indent="-228600" algn="l" rtl="0">
              <a:buAutoNum type="alphaUcPeriod"/>
            </a:pPr>
            <a:r>
              <a:rPr lang="en-US" sz="1600" b="1" dirty="0"/>
              <a:t>LA "JUSTICIA" DEL REINO...</a:t>
            </a:r>
            <a:r>
              <a:rPr lang="en-US" sz="1600" dirty="0"/>
              <a:t> </a:t>
            </a:r>
          </a:p>
          <a:p>
            <a:pPr marL="502920" lvl="1" indent="-228600" algn="l" rtl="0">
              <a:buAutoNum type="arabicPeriod"/>
            </a:pPr>
            <a:r>
              <a:rPr lang="en-US" sz="1600" dirty="0"/>
              <a:t>En contraste con las "interpretaciones y aplicaciones tradicionales" de la Ley -</a:t>
            </a:r>
            <a:r>
              <a:rPr lang="en-US" sz="1600" b="1" u="sng" dirty="0"/>
              <a:t>Mateo 5:17-48</a:t>
            </a:r>
          </a:p>
          <a:p>
            <a:pPr marL="502920" lvl="1" indent="-228600" algn="l" rtl="0">
              <a:buAutoNum type="arabicPeriod"/>
            </a:pPr>
            <a:r>
              <a:rPr lang="en-US" sz="1600" dirty="0"/>
              <a:t>Con respecto a la relación del hombre con Dios</a:t>
            </a:r>
            <a:r>
              <a:rPr lang="en-US" sz="1600" dirty="0" smtClean="0"/>
              <a:t>: </a:t>
            </a:r>
            <a:r>
              <a:rPr lang="en-US" sz="1600" b="1" u="sng" dirty="0" smtClean="0"/>
              <a:t>Mateo </a:t>
            </a:r>
            <a:r>
              <a:rPr lang="en-US" sz="1600" b="1" u="sng" dirty="0"/>
              <a:t>6:1-33</a:t>
            </a:r>
          </a:p>
          <a:p>
            <a:pPr marL="502920" lvl="1" indent="-228600" algn="l" rtl="0">
              <a:buAutoNum type="arabicPeriod"/>
            </a:pPr>
            <a:r>
              <a:rPr lang="en-US" sz="1600" dirty="0"/>
              <a:t>Con respecto a la relación del hombre con el hombre</a:t>
            </a:r>
            <a:r>
              <a:rPr lang="en-US" sz="1600" dirty="0" smtClean="0"/>
              <a:t>: </a:t>
            </a:r>
            <a:r>
              <a:rPr lang="en-US" sz="1600" b="1" u="sng" dirty="0" smtClean="0"/>
              <a:t>Mateo </a:t>
            </a:r>
            <a:r>
              <a:rPr lang="en-US" sz="1600" b="1" u="sng" dirty="0"/>
              <a:t>7:1-12</a:t>
            </a:r>
          </a:p>
          <a:p>
            <a:pPr marL="228600" indent="-228600" algn="l" rtl="0">
              <a:buAutoNum type="alphaUcPeriod"/>
            </a:pPr>
            <a:r>
              <a:rPr lang="en-US" sz="1600" b="1" dirty="0"/>
              <a:t>LA "EXHORTACIÓN A ENTRAR" AL REINO...</a:t>
            </a:r>
            <a:r>
              <a:rPr lang="en-US" sz="1600" dirty="0"/>
              <a:t> </a:t>
            </a:r>
          </a:p>
          <a:p>
            <a:pPr marL="502920" lvl="1" indent="-228600" algn="l" rtl="0">
              <a:buAutoNum type="arabicPeriod"/>
            </a:pPr>
            <a:r>
              <a:rPr lang="en-US" sz="1600" dirty="0"/>
              <a:t>El "comienzo" del camino -</a:t>
            </a:r>
            <a:r>
              <a:rPr lang="en-US" sz="1600" b="1" u="sng" dirty="0"/>
              <a:t>Mateo 7:13-14</a:t>
            </a:r>
            <a:endParaRPr lang="en-US" sz="1600" u="sng" dirty="0"/>
          </a:p>
          <a:p>
            <a:pPr marL="502920" lvl="1" indent="-228600" algn="l" rtl="0">
              <a:buAutoNum type="arabicPeriod"/>
            </a:pPr>
            <a:r>
              <a:rPr lang="en-US" sz="1600" dirty="0"/>
              <a:t>El "progreso" en el camino -</a:t>
            </a:r>
            <a:r>
              <a:rPr lang="en-US" sz="1600" b="1" u="sng" dirty="0"/>
              <a:t>Mateo 7:15-20</a:t>
            </a:r>
            <a:endParaRPr lang="en-US" sz="1600" u="sng" dirty="0"/>
          </a:p>
          <a:p>
            <a:pPr marL="502920" lvl="1" indent="-228600" algn="l" rtl="0">
              <a:buAutoNum type="arabicPeriod"/>
            </a:pPr>
            <a:r>
              <a:rPr lang="en-US" sz="1600" dirty="0"/>
              <a:t>El "final" del camino -</a:t>
            </a:r>
            <a:r>
              <a:rPr lang="en-US" sz="1600" b="1" u="sng" dirty="0"/>
              <a:t>Mateo 7:21-27</a:t>
            </a:r>
            <a:endParaRPr lang="en-US" sz="1600" u="sng" dirty="0"/>
          </a:p>
          <a:p>
            <a:pPr marL="777240" lvl="2" indent="-228600" algn="l" rtl="0">
              <a:buAutoNum type="arabicPeriod"/>
            </a:pPr>
            <a:r>
              <a:rPr lang="en-US" sz="1600" dirty="0" err="1" smtClean="0"/>
              <a:t>Contrastando</a:t>
            </a:r>
            <a:r>
              <a:rPr lang="en-US" sz="1600" dirty="0" smtClean="0"/>
              <a:t> “personas que </a:t>
            </a:r>
            <a:r>
              <a:rPr lang="en-US" sz="1600" dirty="0" err="1" smtClean="0"/>
              <a:t>dicen</a:t>
            </a:r>
            <a:r>
              <a:rPr lang="en-US" sz="1600" dirty="0" smtClean="0"/>
              <a:t>” </a:t>
            </a:r>
            <a:r>
              <a:rPr lang="en-US" sz="1600" dirty="0"/>
              <a:t>con </a:t>
            </a:r>
            <a:r>
              <a:rPr lang="en-US" sz="1600" dirty="0" smtClean="0"/>
              <a:t>“personas que </a:t>
            </a:r>
            <a:r>
              <a:rPr lang="en-US" sz="1600" dirty="0" err="1" smtClean="0"/>
              <a:t>hacen</a:t>
            </a:r>
            <a:r>
              <a:rPr lang="en-US" sz="1600" dirty="0" smtClean="0"/>
              <a:t>” </a:t>
            </a:r>
            <a:r>
              <a:rPr lang="en-US" sz="1600" b="1" dirty="0" smtClean="0"/>
              <a:t>21-23</a:t>
            </a:r>
            <a:r>
              <a:rPr lang="en-US" sz="1600" dirty="0" smtClean="0"/>
              <a:t> </a:t>
            </a:r>
            <a:endParaRPr lang="en-US" sz="1600" dirty="0"/>
          </a:p>
          <a:p>
            <a:pPr marL="777240" lvl="2" indent="-228600" algn="l" rtl="0">
              <a:buAutoNum type="arabicPeriod"/>
            </a:pPr>
            <a:r>
              <a:rPr lang="en-US" sz="1600" dirty="0" err="1"/>
              <a:t>Contrastando</a:t>
            </a:r>
            <a:r>
              <a:rPr lang="en-US" sz="1600" dirty="0"/>
              <a:t> </a:t>
            </a:r>
            <a:r>
              <a:rPr lang="en-US" sz="1600" dirty="0" smtClean="0"/>
              <a:t>“personas que </a:t>
            </a:r>
            <a:r>
              <a:rPr lang="en-US" sz="1600" dirty="0" err="1" smtClean="0"/>
              <a:t>oyen</a:t>
            </a:r>
            <a:r>
              <a:rPr lang="en-US" sz="1600" dirty="0" smtClean="0"/>
              <a:t>” </a:t>
            </a:r>
            <a:r>
              <a:rPr lang="en-US" sz="1600" dirty="0"/>
              <a:t>con </a:t>
            </a:r>
            <a:r>
              <a:rPr lang="en-US" sz="1600" dirty="0" smtClean="0"/>
              <a:t>“personas que </a:t>
            </a:r>
            <a:r>
              <a:rPr lang="en-US" sz="1600" dirty="0" err="1" smtClean="0"/>
              <a:t>hacen</a:t>
            </a:r>
            <a:r>
              <a:rPr lang="en-US" sz="1600" dirty="0" smtClean="0"/>
              <a:t>” </a:t>
            </a:r>
            <a:r>
              <a:rPr lang="en-US" sz="1600" b="1" dirty="0" smtClean="0"/>
              <a:t>24-27</a:t>
            </a:r>
            <a:endParaRPr lang="en-US" sz="1600" dirty="0"/>
          </a:p>
        </p:txBody>
      </p:sp>
    </p:spTree>
    <p:extLst>
      <p:ext uri="{BB962C8B-B14F-4D97-AF65-F5344CB8AC3E}">
        <p14:creationId xmlns:p14="http://schemas.microsoft.com/office/powerpoint/2010/main" val="290800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a:t>Jesús enseña: Marcos 4</a:t>
            </a:r>
          </a:p>
        </p:txBody>
      </p:sp>
      <p:sp>
        <p:nvSpPr>
          <p:cNvPr id="4" name="Content Placeholder 3"/>
          <p:cNvSpPr>
            <a:spLocks noGrp="1"/>
          </p:cNvSpPr>
          <p:nvPr>
            <p:ph idx="1"/>
          </p:nvPr>
        </p:nvSpPr>
        <p:spPr>
          <a:xfrm>
            <a:off x="457200" y="1181100"/>
            <a:ext cx="8229600" cy="4064000"/>
          </a:xfrm>
        </p:spPr>
        <p:txBody>
          <a:bodyPr>
            <a:noAutofit/>
          </a:bodyPr>
          <a:lstStyle/>
          <a:p>
            <a:pPr marL="0" indent="0">
              <a:buNone/>
            </a:pPr>
            <a:r>
              <a:rPr lang="en-US" sz="1800" i="1" dirty="0"/>
              <a:t>4:2 </a:t>
            </a:r>
            <a:r>
              <a:rPr lang="es-ES" sz="1800" i="1" dirty="0"/>
              <a:t>Les enseñaba muchas cosas en parábolas, y les decía en Su enseñanza:</a:t>
            </a:r>
            <a:r>
              <a:rPr lang="en-US" sz="1800" i="1" dirty="0" smtClean="0"/>
              <a:t>…</a:t>
            </a:r>
            <a:endParaRPr lang="en-US" sz="1800" i="1" dirty="0"/>
          </a:p>
          <a:p>
            <a:pPr marL="0" indent="0" algn="l" rtl="0">
              <a:buNone/>
            </a:pPr>
            <a:endParaRPr lang="en-US" sz="1800" i="1" dirty="0"/>
          </a:p>
          <a:p>
            <a:pPr marL="0" indent="0" algn="l" rtl="0">
              <a:buNone/>
            </a:pPr>
            <a:r>
              <a:rPr lang="en-US" sz="1800" dirty="0"/>
              <a:t>Jesús usa la parábola del sembrador, pero la lección parece difícil para el oyente. ¿Por qué?</a:t>
            </a:r>
          </a:p>
          <a:p>
            <a:pPr marL="0" indent="0">
              <a:buNone/>
            </a:pPr>
            <a:r>
              <a:rPr lang="en-US" sz="1800" dirty="0"/>
              <a:t> </a:t>
            </a:r>
            <a:r>
              <a:rPr lang="en-US" sz="1800" dirty="0" smtClean="0"/>
              <a:t>	</a:t>
            </a:r>
            <a:r>
              <a:rPr lang="en-US" sz="1800" i="1" dirty="0" smtClean="0"/>
              <a:t>- </a:t>
            </a:r>
            <a:r>
              <a:rPr lang="en-US" sz="1800" i="1" dirty="0"/>
              <a:t>4:13 </a:t>
            </a:r>
            <a:r>
              <a:rPr lang="es-ES" sz="1800" i="1" dirty="0"/>
              <a:t>También les dijo*: «¿No entienden esta parábola? ¿Cómo, pues, comprenderán todas las otras </a:t>
            </a:r>
            <a:r>
              <a:rPr lang="es-ES" sz="1800" i="1" dirty="0" smtClean="0"/>
              <a:t>parábolas</a:t>
            </a:r>
            <a:r>
              <a:rPr lang="en-US" sz="1800" i="1" dirty="0" smtClean="0"/>
              <a:t>?”</a:t>
            </a:r>
            <a:endParaRPr lang="en-US" sz="1800" i="1" dirty="0"/>
          </a:p>
          <a:p>
            <a:pPr marL="0" indent="0" algn="l" rtl="0">
              <a:buNone/>
            </a:pPr>
            <a:endParaRPr lang="en-US" sz="1800" i="1" dirty="0"/>
          </a:p>
        </p:txBody>
      </p:sp>
    </p:spTree>
    <p:extLst>
      <p:ext uri="{BB962C8B-B14F-4D97-AF65-F5344CB8AC3E}">
        <p14:creationId xmlns:p14="http://schemas.microsoft.com/office/powerpoint/2010/main" val="6935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a:t>¿El enfoque principal de Cristo?</a:t>
            </a:r>
          </a:p>
        </p:txBody>
      </p:sp>
      <p:sp>
        <p:nvSpPr>
          <p:cNvPr id="3" name="Content Placeholder 2"/>
          <p:cNvSpPr>
            <a:spLocks noGrp="1"/>
          </p:cNvSpPr>
          <p:nvPr>
            <p:ph idx="1"/>
          </p:nvPr>
        </p:nvSpPr>
        <p:spPr/>
        <p:txBody>
          <a:bodyPr>
            <a:normAutofit/>
          </a:bodyPr>
          <a:lstStyle/>
          <a:p>
            <a:pPr marL="0" indent="0">
              <a:buNone/>
            </a:pPr>
            <a:r>
              <a:rPr lang="en-US" sz="1600" b="1" dirty="0"/>
              <a:t>Aunque hubo muchos lugares diferentes, </a:t>
            </a:r>
            <a:r>
              <a:rPr lang="en-US" sz="1600" b="1" dirty="0" err="1" smtClean="0"/>
              <a:t>enfoques</a:t>
            </a:r>
            <a:r>
              <a:rPr lang="en-US" sz="1600" b="1" dirty="0" smtClean="0"/>
              <a:t> </a:t>
            </a:r>
            <a:r>
              <a:rPr lang="en-US" sz="1600" b="1" dirty="0" err="1" smtClean="0"/>
              <a:t>diferentes</a:t>
            </a:r>
            <a:r>
              <a:rPr lang="en-US" sz="1600" b="1" dirty="0" smtClean="0"/>
              <a:t>  </a:t>
            </a:r>
            <a:r>
              <a:rPr lang="en-US" sz="1600" b="1" dirty="0"/>
              <a:t>y </a:t>
            </a:r>
            <a:r>
              <a:rPr lang="en-US" sz="1600" b="1" dirty="0" smtClean="0"/>
              <a:t>personas </a:t>
            </a:r>
            <a:r>
              <a:rPr lang="en-US" sz="1600" b="1" dirty="0" err="1" smtClean="0"/>
              <a:t>diferentes</a:t>
            </a:r>
            <a:r>
              <a:rPr lang="en-US" sz="1600" b="1" dirty="0" smtClean="0"/>
              <a:t>, </a:t>
            </a:r>
            <a:r>
              <a:rPr lang="en-US" sz="1600" b="1" dirty="0"/>
              <a:t>¿</a:t>
            </a:r>
            <a:r>
              <a:rPr lang="en-US" sz="1600" b="1" dirty="0" err="1" smtClean="0"/>
              <a:t>había</a:t>
            </a:r>
            <a:r>
              <a:rPr lang="en-US" sz="1600" b="1" dirty="0" smtClean="0"/>
              <a:t> </a:t>
            </a:r>
            <a:r>
              <a:rPr lang="en-US" sz="1600" b="1" dirty="0"/>
              <a:t>un enfoque principal en las interacciones de Cristo?</a:t>
            </a:r>
          </a:p>
          <a:p>
            <a:pPr algn="l" rtl="0"/>
            <a:r>
              <a:rPr lang="en-US" sz="1600" dirty="0"/>
              <a:t>Jesús vino a dar vida - Juan 10:10</a:t>
            </a:r>
          </a:p>
          <a:p>
            <a:pPr algn="l" rtl="0"/>
            <a:r>
              <a:rPr lang="en-US" sz="1600" dirty="0"/>
              <a:t>Jesús vino a buscar y salvar a los perdidos - Lucas 19:10</a:t>
            </a:r>
          </a:p>
          <a:p>
            <a:pPr algn="l" rtl="0"/>
            <a:r>
              <a:rPr lang="en-US" sz="1600" dirty="0"/>
              <a:t>Jesús vino a salvar a los pecadores - 1 Tim 1:15</a:t>
            </a:r>
          </a:p>
          <a:p>
            <a:pPr algn="l" rtl="0"/>
            <a:r>
              <a:rPr lang="en-US" sz="1600" dirty="0"/>
              <a:t>Jesús vino a reconciliar a los hombres con Dios </a:t>
            </a:r>
            <a:r>
              <a:rPr lang="en-US" sz="1600" dirty="0" smtClean="0"/>
              <a:t>– 2 </a:t>
            </a:r>
            <a:r>
              <a:rPr lang="en-US" sz="1600" dirty="0" err="1" smtClean="0"/>
              <a:t>Cor</a:t>
            </a:r>
            <a:r>
              <a:rPr lang="en-US" sz="1600" dirty="0" smtClean="0"/>
              <a:t> 5:18-20</a:t>
            </a:r>
            <a:endParaRPr lang="en-US" sz="1600" dirty="0"/>
          </a:p>
          <a:p>
            <a:pPr algn="l" rtl="0"/>
            <a:endParaRPr lang="en-US" sz="1600" dirty="0"/>
          </a:p>
          <a:p>
            <a:pPr marL="0" indent="0" algn="l" rtl="0">
              <a:buNone/>
            </a:pPr>
            <a:r>
              <a:rPr lang="en-US" sz="1600" dirty="0"/>
              <a:t>Este es también nuestro propósito para la enseñanza. Como embajadores de Cristo, debemos traer la palabra de reconciliación para que los perdidos sean salvos y tengan vida en Cristo.</a:t>
            </a:r>
            <a:endParaRPr lang="en-US" sz="1600" b="1" dirty="0"/>
          </a:p>
        </p:txBody>
      </p:sp>
    </p:spTree>
    <p:extLst>
      <p:ext uri="{BB962C8B-B14F-4D97-AF65-F5344CB8AC3E}">
        <p14:creationId xmlns:p14="http://schemas.microsoft.com/office/powerpoint/2010/main" val="72075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rtl="0"/>
            <a:r>
              <a:rPr lang="en-US" sz="4800" b="1" dirty="0"/>
              <a:t>Jesús y</a:t>
            </a:r>
            <a:br>
              <a:rPr lang="en-US" sz="4800" b="1" dirty="0"/>
            </a:br>
            <a:r>
              <a:rPr lang="en-US" sz="4800" b="1" dirty="0" err="1"/>
              <a:t>los</a:t>
            </a:r>
            <a:r>
              <a:rPr lang="en-US" sz="4800" b="1" dirty="0"/>
              <a:t> </a:t>
            </a:r>
            <a:r>
              <a:rPr lang="en-US" sz="4800" b="1" dirty="0" err="1" smtClean="0"/>
              <a:t>MarGINADOS</a:t>
            </a:r>
            <a:endParaRPr lang="en-US" sz="4800" b="1" dirty="0"/>
          </a:p>
        </p:txBody>
      </p:sp>
      <p:sp>
        <p:nvSpPr>
          <p:cNvPr id="3" name="Subtitle 2"/>
          <p:cNvSpPr>
            <a:spLocks noGrp="1"/>
          </p:cNvSpPr>
          <p:nvPr>
            <p:ph type="subTitle" idx="1"/>
          </p:nvPr>
        </p:nvSpPr>
        <p:spPr>
          <a:xfrm>
            <a:off x="685800" y="2921000"/>
            <a:ext cx="7772400" cy="1460500"/>
          </a:xfrm>
        </p:spPr>
        <p:txBody>
          <a:bodyPr/>
          <a:lstStyle/>
          <a:p>
            <a:pPr algn="l" rtl="0"/>
            <a:r>
              <a:rPr lang="en-US" dirty="0" err="1" smtClean="0">
                <a:solidFill>
                  <a:schemeClr val="tx1">
                    <a:lumMod val="50000"/>
                    <a:lumOff val="50000"/>
                  </a:schemeClr>
                </a:solidFill>
              </a:rPr>
              <a:t>Conversando</a:t>
            </a:r>
            <a:r>
              <a:rPr lang="en-US" dirty="0" smtClean="0">
                <a:solidFill>
                  <a:schemeClr val="tx1">
                    <a:lumMod val="50000"/>
                    <a:lumOff val="50000"/>
                  </a:schemeClr>
                </a:solidFill>
              </a:rPr>
              <a:t> </a:t>
            </a:r>
            <a:r>
              <a:rPr lang="en-US" dirty="0" err="1" smtClean="0">
                <a:solidFill>
                  <a:schemeClr val="tx1">
                    <a:lumMod val="50000"/>
                    <a:lumOff val="50000"/>
                  </a:schemeClr>
                </a:solidFill>
              </a:rPr>
              <a:t>como</a:t>
            </a:r>
            <a:r>
              <a:rPr lang="en-US" dirty="0" smtClean="0">
                <a:solidFill>
                  <a:schemeClr val="tx1">
                    <a:lumMod val="50000"/>
                    <a:lumOff val="50000"/>
                  </a:schemeClr>
                </a:solidFill>
              </a:rPr>
              <a:t> Cristo</a:t>
            </a:r>
            <a:endParaRPr lang="en-US" dirty="0">
              <a:solidFill>
                <a:schemeClr val="tx1">
                  <a:lumMod val="50000"/>
                  <a:lumOff val="50000"/>
                </a:schemeClr>
              </a:solidFill>
            </a:endParaRPr>
          </a:p>
          <a:p>
            <a:pPr algn="l" rtl="0"/>
            <a:r>
              <a:rPr lang="en-US" dirty="0">
                <a:solidFill>
                  <a:schemeClr val="tx1">
                    <a:lumMod val="50000"/>
                    <a:lumOff val="50000"/>
                  </a:schemeClr>
                </a:solidFill>
              </a:rPr>
              <a:t>Lección 3</a:t>
            </a:r>
          </a:p>
          <a:p>
            <a:pPr algn="l" rtl="0"/>
            <a:endParaRPr lang="en-US" dirty="0"/>
          </a:p>
        </p:txBody>
      </p:sp>
    </p:spTree>
    <p:extLst>
      <p:ext uri="{BB962C8B-B14F-4D97-AF65-F5344CB8AC3E}">
        <p14:creationId xmlns:p14="http://schemas.microsoft.com/office/powerpoint/2010/main" val="171738180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76300"/>
            <a:ext cx="8229600" cy="4064000"/>
          </a:xfrm>
        </p:spPr>
        <p:txBody>
          <a:bodyPr>
            <a:normAutofit fontScale="92500"/>
          </a:bodyPr>
          <a:lstStyle/>
          <a:p>
            <a:pPr marL="0" indent="0" algn="l" rtl="0">
              <a:buNone/>
            </a:pPr>
            <a:r>
              <a:rPr lang="en-US" sz="2700" b="1" dirty="0"/>
              <a:t>Para participar en las actividades de </a:t>
            </a:r>
            <a:r>
              <a:rPr lang="en-US" sz="2700" b="1" dirty="0" err="1"/>
              <a:t>clase</a:t>
            </a:r>
            <a:r>
              <a:rPr lang="en-US" sz="2700" b="1" dirty="0"/>
              <a:t> </a:t>
            </a:r>
            <a:r>
              <a:rPr lang="en-US" sz="2700" b="1" dirty="0" smtClean="0"/>
              <a:t>hoy </a:t>
            </a:r>
            <a:r>
              <a:rPr lang="en-US" sz="2700" b="1" dirty="0" smtClean="0">
                <a:solidFill>
                  <a:srgbClr val="FF0000"/>
                </a:solidFill>
              </a:rPr>
              <a:t>hay que </a:t>
            </a:r>
            <a:r>
              <a:rPr lang="en-US" sz="2700" b="1" dirty="0">
                <a:solidFill>
                  <a:srgbClr val="FF0000"/>
                </a:solidFill>
              </a:rPr>
              <a:t>estar sentado dentro de la distancia para </a:t>
            </a:r>
            <a:r>
              <a:rPr lang="en-US" sz="2700" b="1" dirty="0" err="1" smtClean="0">
                <a:solidFill>
                  <a:srgbClr val="FF0000"/>
                </a:solidFill>
              </a:rPr>
              <a:t>hablar</a:t>
            </a:r>
            <a:r>
              <a:rPr lang="en-US" sz="2700" b="1" dirty="0" smtClean="0">
                <a:solidFill>
                  <a:srgbClr val="FF0000"/>
                </a:solidFill>
              </a:rPr>
              <a:t> </a:t>
            </a:r>
            <a:r>
              <a:rPr lang="en-US" sz="2700" b="1" dirty="0" smtClean="0"/>
              <a:t>a </a:t>
            </a:r>
            <a:r>
              <a:rPr lang="en-US" sz="2700" b="1" dirty="0"/>
              <a:t>una o más personas.</a:t>
            </a:r>
          </a:p>
          <a:p>
            <a:pPr algn="l" rtl="0"/>
            <a:endParaRPr lang="en-US" dirty="0"/>
          </a:p>
          <a:p>
            <a:pPr marL="0" indent="0" algn="ctr" rtl="0">
              <a:buNone/>
            </a:pPr>
            <a:r>
              <a:rPr lang="en-US" sz="3300" b="1" u="sng" dirty="0"/>
              <a:t>Esté preparado para </a:t>
            </a:r>
            <a:r>
              <a:rPr lang="en-US" sz="3300" b="1" u="sng" dirty="0" err="1" smtClean="0"/>
              <a:t>hablar</a:t>
            </a:r>
            <a:r>
              <a:rPr lang="en-US" sz="3300" b="1" u="sng" dirty="0" smtClean="0"/>
              <a:t> </a:t>
            </a:r>
            <a:r>
              <a:rPr lang="en-US" sz="3300" b="1" u="sng" dirty="0" err="1" smtClean="0"/>
              <a:t>sobre</a:t>
            </a:r>
            <a:r>
              <a:rPr lang="en-US" sz="3300" b="1" u="sng" dirty="0" smtClean="0"/>
              <a:t> </a:t>
            </a:r>
            <a:r>
              <a:rPr lang="en-US" sz="3300" b="1" u="sng" dirty="0"/>
              <a:t>la siguiente pregunta...</a:t>
            </a:r>
          </a:p>
          <a:p>
            <a:pPr marL="0" indent="0" algn="l" rtl="0">
              <a:buNone/>
            </a:pPr>
            <a:r>
              <a:rPr lang="en-US" sz="3300" dirty="0"/>
              <a:t>¿Quiénes fueron algunas personas en la vida de Jesús que Él rechazó o de alguna manera repelió?</a:t>
            </a:r>
          </a:p>
        </p:txBody>
      </p:sp>
    </p:spTree>
    <p:extLst>
      <p:ext uri="{BB962C8B-B14F-4D97-AF65-F5344CB8AC3E}">
        <p14:creationId xmlns:p14="http://schemas.microsoft.com/office/powerpoint/2010/main" val="456193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t>El </a:t>
            </a:r>
            <a:r>
              <a:rPr lang="en-US" dirty="0" err="1" smtClean="0"/>
              <a:t>público</a:t>
            </a:r>
            <a:r>
              <a:rPr lang="en-US" dirty="0" smtClean="0"/>
              <a:t> de </a:t>
            </a:r>
            <a:r>
              <a:rPr lang="en-US" dirty="0"/>
              <a:t>Jesús</a:t>
            </a:r>
          </a:p>
        </p:txBody>
      </p:sp>
      <p:sp>
        <p:nvSpPr>
          <p:cNvPr id="4" name="Content Placeholder 3"/>
          <p:cNvSpPr>
            <a:spLocks noGrp="1"/>
          </p:cNvSpPr>
          <p:nvPr>
            <p:ph idx="1"/>
          </p:nvPr>
        </p:nvSpPr>
        <p:spPr>
          <a:xfrm>
            <a:off x="457200" y="1181100"/>
            <a:ext cx="8229600" cy="4064000"/>
          </a:xfrm>
        </p:spPr>
        <p:txBody>
          <a:bodyPr>
            <a:normAutofit/>
          </a:bodyPr>
          <a:lstStyle/>
          <a:p>
            <a:pPr marL="0" indent="0" algn="l" rtl="0">
              <a:buNone/>
            </a:pPr>
            <a:r>
              <a:rPr lang="en-US" dirty="0"/>
              <a:t>¿</a:t>
            </a:r>
            <a:r>
              <a:rPr lang="en-US" dirty="0" err="1" smtClean="0"/>
              <a:t>Quiénes</a:t>
            </a:r>
            <a:r>
              <a:rPr lang="en-US" dirty="0" smtClean="0"/>
              <a:t> </a:t>
            </a:r>
            <a:r>
              <a:rPr lang="en-US" dirty="0" err="1" smtClean="0"/>
              <a:t>están</a:t>
            </a:r>
            <a:r>
              <a:rPr lang="en-US" dirty="0" smtClean="0"/>
              <a:t> </a:t>
            </a:r>
            <a:r>
              <a:rPr lang="en-US" dirty="0"/>
              <a:t>casi </a:t>
            </a:r>
            <a:r>
              <a:rPr lang="en-US" dirty="0" err="1"/>
              <a:t>siempre</a:t>
            </a:r>
            <a:r>
              <a:rPr lang="en-US" dirty="0"/>
              <a:t> </a:t>
            </a:r>
            <a:r>
              <a:rPr lang="en-US" dirty="0" err="1" smtClean="0"/>
              <a:t>presentes</a:t>
            </a:r>
            <a:r>
              <a:rPr lang="en-US" dirty="0" smtClean="0"/>
              <a:t>, </a:t>
            </a:r>
            <a:r>
              <a:rPr lang="en-US" dirty="0"/>
              <a:t>incluso si no se </a:t>
            </a:r>
            <a:r>
              <a:rPr lang="en-US" dirty="0" err="1" smtClean="0"/>
              <a:t>menciona</a:t>
            </a:r>
            <a:r>
              <a:rPr lang="en-US" dirty="0" smtClean="0"/>
              <a:t>, </a:t>
            </a:r>
            <a:r>
              <a:rPr lang="en-US" dirty="0"/>
              <a:t>durante el ministerio de Jesús?</a:t>
            </a:r>
          </a:p>
          <a:p>
            <a:pPr>
              <a:buFontTx/>
              <a:buChar char="-"/>
            </a:pPr>
            <a:r>
              <a:rPr lang="en-US" sz="1600" b="1" dirty="0"/>
              <a:t>Mateo 15:10-11 </a:t>
            </a:r>
            <a:r>
              <a:rPr lang="en-US" sz="1600" b="1" dirty="0" smtClean="0"/>
              <a:t>-</a:t>
            </a:r>
            <a:r>
              <a:rPr lang="en-US" sz="1600" dirty="0" smtClean="0"/>
              <a:t> </a:t>
            </a:r>
            <a:r>
              <a:rPr lang="es-ES" sz="1600" dirty="0"/>
              <a:t>10 Llamando junto a Él a la </a:t>
            </a:r>
            <a:r>
              <a:rPr lang="es-ES" sz="1600" b="1" u="sng" dirty="0"/>
              <a:t>multitud</a:t>
            </a:r>
            <a:r>
              <a:rPr lang="es-ES" sz="1600" dirty="0"/>
              <a:t>, Jesús les dijo: «Oigan y entiendan: 11 no es lo que entra en la boca lo que contamina al hombre; sino lo que sale de la boca, eso es lo que contamina al hombre».</a:t>
            </a:r>
            <a:endParaRPr lang="en-US" sz="1600" dirty="0"/>
          </a:p>
          <a:p>
            <a:pPr>
              <a:buFontTx/>
              <a:buChar char="-"/>
            </a:pPr>
            <a:r>
              <a:rPr lang="en-US" sz="1600" b="1" dirty="0"/>
              <a:t>Marcos 5:21 </a:t>
            </a:r>
            <a:r>
              <a:rPr lang="en-US" sz="1600" b="1" dirty="0" smtClean="0"/>
              <a:t>- </a:t>
            </a:r>
            <a:r>
              <a:rPr lang="en-US" sz="1600" dirty="0" smtClean="0"/>
              <a:t>21 </a:t>
            </a:r>
            <a:r>
              <a:rPr lang="es-ES" sz="1600" dirty="0"/>
              <a:t>Cuando Jesús pasó otra vez en la barca al otro lado, se reunió una gran </a:t>
            </a:r>
            <a:r>
              <a:rPr lang="es-ES" sz="1600" b="1" u="sng" dirty="0"/>
              <a:t>multitud</a:t>
            </a:r>
            <a:r>
              <a:rPr lang="es-ES" sz="1600" dirty="0"/>
              <a:t> alrededor de Él; así que Él se quedó junto al mar.</a:t>
            </a:r>
            <a:endParaRPr lang="en-US" sz="1600" dirty="0"/>
          </a:p>
          <a:p>
            <a:pPr>
              <a:buFontTx/>
              <a:buChar char="-"/>
            </a:pPr>
            <a:r>
              <a:rPr lang="en-US" sz="1600" b="1" dirty="0"/>
              <a:t>Lucas 5:1 </a:t>
            </a:r>
            <a:r>
              <a:rPr lang="en-US" sz="1600" b="1" dirty="0" smtClean="0"/>
              <a:t>- </a:t>
            </a:r>
            <a:r>
              <a:rPr lang="en-US" sz="1600" dirty="0" smtClean="0"/>
              <a:t>1 </a:t>
            </a:r>
            <a:r>
              <a:rPr lang="es-ES" sz="1600" dirty="0"/>
              <a:t>Aconteció que mientras la </a:t>
            </a:r>
            <a:r>
              <a:rPr lang="es-ES" sz="1600" b="1" u="sng" dirty="0"/>
              <a:t>multitud</a:t>
            </a:r>
            <a:r>
              <a:rPr lang="es-ES" sz="1600" dirty="0"/>
              <a:t> se agolpaba sobre Él para oír la palabra de Dios, estando Jesús junto al lago de </a:t>
            </a:r>
            <a:r>
              <a:rPr lang="es-ES" sz="1600" dirty="0" err="1"/>
              <a:t>Genesaret</a:t>
            </a:r>
            <a:endParaRPr lang="en-US" sz="1600" dirty="0"/>
          </a:p>
          <a:p>
            <a:pPr>
              <a:buFontTx/>
              <a:buChar char="-"/>
            </a:pPr>
            <a:r>
              <a:rPr lang="en-US" sz="1600" b="1" dirty="0"/>
              <a:t>Lucas 16:17 </a:t>
            </a:r>
            <a:r>
              <a:rPr lang="en-US" sz="1600" b="1" dirty="0" smtClean="0"/>
              <a:t>- </a:t>
            </a:r>
            <a:r>
              <a:rPr lang="en-US" sz="1600" dirty="0" smtClean="0"/>
              <a:t>17 </a:t>
            </a:r>
            <a:r>
              <a:rPr lang="es-ES" sz="1600" dirty="0"/>
              <a:t>Descendió con ellos y se detuvo en un lugar llano. Había una </a:t>
            </a:r>
            <a:r>
              <a:rPr lang="es-ES" sz="1600" b="1" u="sng" dirty="0"/>
              <a:t>gran multitud</a:t>
            </a:r>
            <a:r>
              <a:rPr lang="es-ES" sz="1600" b="1" dirty="0"/>
              <a:t> </a:t>
            </a:r>
            <a:r>
              <a:rPr lang="es-ES" sz="1600" dirty="0"/>
              <a:t>de Sus discípulos y una gran muchedumbre del pueblo, de toda Judea, de Jerusalén y de la región costera de Tiro y Sidón, 18 que habían ido para oír a Jesús y para ser sanados de sus enfermedades; y los que eran atormentados por espíritus inmundos eran curados. </a:t>
            </a:r>
            <a:endParaRPr lang="en-US" sz="1600" dirty="0"/>
          </a:p>
        </p:txBody>
      </p:sp>
    </p:spTree>
    <p:extLst>
      <p:ext uri="{BB962C8B-B14F-4D97-AF65-F5344CB8AC3E}">
        <p14:creationId xmlns:p14="http://schemas.microsoft.com/office/powerpoint/2010/main" val="28610662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Objetivos del curso</a:t>
            </a:r>
          </a:p>
        </p:txBody>
      </p:sp>
      <p:sp>
        <p:nvSpPr>
          <p:cNvPr id="3" name="Content Placeholder 2"/>
          <p:cNvSpPr>
            <a:spLocks noGrp="1"/>
          </p:cNvSpPr>
          <p:nvPr>
            <p:ph idx="1"/>
          </p:nvPr>
        </p:nvSpPr>
        <p:spPr/>
        <p:txBody>
          <a:bodyPr>
            <a:normAutofit/>
          </a:bodyPr>
          <a:lstStyle/>
          <a:p>
            <a:pPr>
              <a:buClrTx/>
            </a:pPr>
            <a:r>
              <a:rPr lang="es-ES" sz="2500" b="1" dirty="0"/>
              <a:t>Aumentar la comprensión de cómo Jesús compartió el Evangelio en situaciones específicas (Mt. 4:19)</a:t>
            </a:r>
          </a:p>
          <a:p>
            <a:pPr>
              <a:buClrTx/>
            </a:pPr>
            <a:r>
              <a:rPr lang="es-ES" sz="2500" b="1" dirty="0" smtClean="0"/>
              <a:t>Desarrollar </a:t>
            </a:r>
            <a:r>
              <a:rPr lang="es-ES" sz="2500" b="1" dirty="0"/>
              <a:t>una mejor percepción de las necesidades de las personas y cómo ayudarlas (Mt. 9:36)</a:t>
            </a:r>
          </a:p>
          <a:p>
            <a:pPr>
              <a:buClrTx/>
            </a:pPr>
            <a:r>
              <a:rPr lang="es-ES" sz="2500" b="1" dirty="0"/>
              <a:t>Imitar a Cristo practicando el ministerio del Evangelio como Él (Mt. 10:24-25)</a:t>
            </a:r>
          </a:p>
          <a:p>
            <a:pPr>
              <a:buClrTx/>
            </a:pPr>
            <a:r>
              <a:rPr lang="es-ES" sz="2500" b="1" dirty="0"/>
              <a:t>Cultivar una vida de oración más sólida, como la de Cristo, para el ministerio del Evangelio (Mt. 11:25-30</a:t>
            </a:r>
            <a:r>
              <a:rPr lang="es-ES" sz="2500" b="1" dirty="0" smtClean="0"/>
              <a:t>)</a:t>
            </a:r>
            <a:endParaRPr lang="en-US" sz="2500" b="1" dirty="0"/>
          </a:p>
          <a:p>
            <a:pPr marL="0" indent="0" algn="l" rtl="0">
              <a:buClrTx/>
              <a:buNone/>
            </a:pPr>
            <a:endParaRPr lang="en-US" sz="1600" dirty="0"/>
          </a:p>
        </p:txBody>
      </p:sp>
    </p:spTree>
    <p:extLst>
      <p:ext uri="{BB962C8B-B14F-4D97-AF65-F5344CB8AC3E}">
        <p14:creationId xmlns:p14="http://schemas.microsoft.com/office/powerpoint/2010/main" val="261308807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0" end="0"/>
                                            </p:txEl>
                                          </p:spTgt>
                                        </p:tgtEl>
                                        <p:attrNameLst>
                                          <p:attrName>style.color</p:attrName>
                                        </p:attrNameLst>
                                      </p:cBhvr>
                                      <p:to>
                                        <a:srgbClr val="D2533C"/>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3">
                                            <p:txEl>
                                              <p:pRg st="1" end="1"/>
                                            </p:txEl>
                                          </p:spTgt>
                                        </p:tgtEl>
                                        <p:attrNameLst>
                                          <p:attrName>style.color</p:attrName>
                                        </p:attrNameLst>
                                      </p:cBhvr>
                                      <p:to>
                                        <a:srgbClr val="D2533C"/>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52500"/>
            <a:ext cx="8229600" cy="4064000"/>
          </a:xfrm>
        </p:spPr>
        <p:txBody>
          <a:bodyPr/>
          <a:lstStyle/>
          <a:p>
            <a:pPr marL="0" indent="0" algn="l" rtl="0">
              <a:buNone/>
            </a:pPr>
            <a:endParaRPr lang="en-US" dirty="0"/>
          </a:p>
          <a:p>
            <a:pPr marL="0" indent="0" algn="l" rtl="0">
              <a:buNone/>
            </a:pPr>
            <a:r>
              <a:rPr lang="en-US" sz="4500" b="1" dirty="0"/>
              <a:t>¿Quiénes fueron algunas personas en la vida de Jesús que Él rechazó o de alguna manera repelió?</a:t>
            </a:r>
          </a:p>
          <a:p>
            <a:pPr algn="l" rtl="0"/>
            <a:endParaRPr lang="en-US" dirty="0"/>
          </a:p>
        </p:txBody>
      </p:sp>
    </p:spTree>
    <p:extLst>
      <p:ext uri="{BB962C8B-B14F-4D97-AF65-F5344CB8AC3E}">
        <p14:creationId xmlns:p14="http://schemas.microsoft.com/office/powerpoint/2010/main" val="161855719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4040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1124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Las personas de </a:t>
            </a:r>
            <a:r>
              <a:rPr lang="en-US" b="1" dirty="0"/>
              <a:t>Jesús</a:t>
            </a:r>
          </a:p>
        </p:txBody>
      </p:sp>
      <p:sp>
        <p:nvSpPr>
          <p:cNvPr id="4" name="Text Placeholder 3"/>
          <p:cNvSpPr>
            <a:spLocks noGrp="1"/>
          </p:cNvSpPr>
          <p:nvPr>
            <p:ph type="body" idx="1"/>
          </p:nvPr>
        </p:nvSpPr>
        <p:spPr>
          <a:xfrm>
            <a:off x="76200" y="1397000"/>
            <a:ext cx="4495800" cy="1155700"/>
          </a:xfrm>
        </p:spPr>
        <p:txBody>
          <a:bodyPr>
            <a:noAutofit/>
          </a:bodyPr>
          <a:lstStyle/>
          <a:p>
            <a:pPr algn="l" rtl="0"/>
            <a:r>
              <a:rPr lang="en-US" sz="2500" b="1" dirty="0">
                <a:solidFill>
                  <a:schemeClr val="accent1">
                    <a:lumMod val="75000"/>
                  </a:schemeClr>
                </a:solidFill>
              </a:rPr>
              <a:t>¿Quiénes son algunas personas específicas en el ministerio de Jesús que encajan en uno de los siguientes?</a:t>
            </a:r>
          </a:p>
        </p:txBody>
      </p:sp>
      <p:sp>
        <p:nvSpPr>
          <p:cNvPr id="3" name="Content Placeholder 2"/>
          <p:cNvSpPr>
            <a:spLocks noGrp="1"/>
          </p:cNvSpPr>
          <p:nvPr>
            <p:ph sz="half" idx="2"/>
          </p:nvPr>
        </p:nvSpPr>
        <p:spPr>
          <a:xfrm>
            <a:off x="304800" y="2552700"/>
            <a:ext cx="3931920" cy="2971800"/>
          </a:xfrm>
        </p:spPr>
        <p:txBody>
          <a:bodyPr>
            <a:normAutofit lnSpcReduction="10000"/>
          </a:bodyPr>
          <a:lstStyle/>
          <a:p>
            <a:pPr algn="l" rtl="0">
              <a:lnSpc>
                <a:spcPct val="150000"/>
              </a:lnSpc>
            </a:pPr>
            <a:r>
              <a:rPr lang="en-US" sz="3000" b="1" dirty="0" err="1" smtClean="0"/>
              <a:t>Enfermos</a:t>
            </a:r>
            <a:endParaRPr lang="en-US" sz="3000" b="1" dirty="0"/>
          </a:p>
          <a:p>
            <a:pPr algn="l" rtl="0">
              <a:lnSpc>
                <a:spcPct val="150000"/>
              </a:lnSpc>
            </a:pPr>
            <a:r>
              <a:rPr lang="en-US" sz="3000" b="1" dirty="0" err="1"/>
              <a:t>P</a:t>
            </a:r>
            <a:r>
              <a:rPr lang="en-US" sz="3000" b="1" dirty="0" err="1" smtClean="0"/>
              <a:t>ecadores</a:t>
            </a:r>
            <a:endParaRPr lang="en-US" sz="3000" b="1" dirty="0"/>
          </a:p>
          <a:p>
            <a:pPr algn="l" rtl="0">
              <a:lnSpc>
                <a:spcPct val="150000"/>
              </a:lnSpc>
            </a:pPr>
            <a:r>
              <a:rPr lang="en-US" sz="3000" b="1" dirty="0"/>
              <a:t>Mujeres</a:t>
            </a:r>
          </a:p>
          <a:p>
            <a:pPr algn="l" rtl="0">
              <a:lnSpc>
                <a:spcPct val="150000"/>
              </a:lnSpc>
            </a:pPr>
            <a:r>
              <a:rPr lang="en-US" sz="3000" b="1" dirty="0" smtClean="0"/>
              <a:t>Personas de </a:t>
            </a:r>
            <a:r>
              <a:rPr lang="en-US" sz="3000" b="1" dirty="0" err="1" smtClean="0"/>
              <a:t>otra</a:t>
            </a:r>
            <a:r>
              <a:rPr lang="en-US" sz="3000" b="1" dirty="0" smtClean="0"/>
              <a:t> </a:t>
            </a:r>
            <a:r>
              <a:rPr lang="en-US" sz="3000" b="1" dirty="0" err="1" smtClean="0"/>
              <a:t>raza</a:t>
            </a:r>
            <a:endParaRPr lang="en-US" sz="3000" b="1" dirty="0"/>
          </a:p>
        </p:txBody>
      </p:sp>
      <p:sp>
        <p:nvSpPr>
          <p:cNvPr id="6" name="Content Placeholder 5"/>
          <p:cNvSpPr>
            <a:spLocks noGrp="1"/>
          </p:cNvSpPr>
          <p:nvPr>
            <p:ph sz="quarter" idx="4"/>
          </p:nvPr>
        </p:nvSpPr>
        <p:spPr>
          <a:xfrm>
            <a:off x="4648200" y="1397000"/>
            <a:ext cx="4495800" cy="3927740"/>
          </a:xfrm>
        </p:spPr>
        <p:txBody>
          <a:bodyPr>
            <a:normAutofit/>
          </a:bodyPr>
          <a:lstStyle/>
          <a:p>
            <a:pPr lvl="0"/>
            <a:r>
              <a:rPr lang="es-ES" b="1" dirty="0" smtClean="0"/>
              <a:t>¿Por </a:t>
            </a:r>
            <a:r>
              <a:rPr lang="es-ES" b="1" dirty="0"/>
              <a:t>qué podría haber sido difícil extender una mano en compasión a este marginado?</a:t>
            </a:r>
          </a:p>
          <a:p>
            <a:pPr lvl="0"/>
            <a:r>
              <a:rPr lang="es-ES" b="1" dirty="0" smtClean="0"/>
              <a:t>¿Qué </a:t>
            </a:r>
            <a:r>
              <a:rPr lang="es-ES" b="1" dirty="0"/>
              <a:t>acciones específicas tomó/describió Jesús para tratar a este extraño como alguien valioso?</a:t>
            </a:r>
          </a:p>
          <a:p>
            <a:pPr lvl="0"/>
            <a:r>
              <a:rPr lang="es-ES" b="1" dirty="0" smtClean="0"/>
              <a:t>¿Cómo </a:t>
            </a:r>
            <a:r>
              <a:rPr lang="es-ES" b="1" dirty="0"/>
              <a:t>impactaron en su vida las acciones de Jesús hacia este marginado?</a:t>
            </a:r>
          </a:p>
          <a:p>
            <a:pPr algn="l" rtl="0"/>
            <a:endParaRPr lang="en-US" dirty="0"/>
          </a:p>
        </p:txBody>
      </p:sp>
    </p:spTree>
    <p:extLst>
      <p:ext uri="{BB962C8B-B14F-4D97-AF65-F5344CB8AC3E}">
        <p14:creationId xmlns:p14="http://schemas.microsoft.com/office/powerpoint/2010/main" val="208619883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rtl="0"/>
            <a:r>
              <a:rPr lang="en-US" b="1" dirty="0" err="1" smtClean="0"/>
              <a:t>Amando</a:t>
            </a:r>
            <a:r>
              <a:rPr lang="en-US" b="1" dirty="0" smtClean="0"/>
              <a:t> </a:t>
            </a:r>
            <a:r>
              <a:rPr lang="en-US" b="1" dirty="0"/>
              <a:t>a </a:t>
            </a:r>
            <a:r>
              <a:rPr lang="en-US" b="1" dirty="0" err="1"/>
              <a:t>los</a:t>
            </a:r>
            <a:r>
              <a:rPr lang="en-US" b="1" dirty="0"/>
              <a:t> </a:t>
            </a:r>
            <a:r>
              <a:rPr lang="en-US" b="1" dirty="0" err="1" smtClean="0"/>
              <a:t>marginados</a:t>
            </a:r>
            <a:r>
              <a:rPr lang="en-US" b="1" dirty="0" smtClean="0"/>
              <a:t> </a:t>
            </a:r>
            <a:r>
              <a:rPr lang="en-US" b="1" dirty="0" err="1" smtClean="0"/>
              <a:t>así</a:t>
            </a:r>
            <a:r>
              <a:rPr lang="en-US" b="1" dirty="0" smtClean="0"/>
              <a:t> </a:t>
            </a:r>
            <a:r>
              <a:rPr lang="en-US" b="1" dirty="0" err="1" smtClean="0"/>
              <a:t>como</a:t>
            </a:r>
            <a:r>
              <a:rPr lang="en-US" b="1" dirty="0" smtClean="0"/>
              <a:t> </a:t>
            </a:r>
            <a:r>
              <a:rPr lang="en-US" b="1" dirty="0"/>
              <a:t>Jesús</a:t>
            </a:r>
          </a:p>
        </p:txBody>
      </p:sp>
      <p:sp>
        <p:nvSpPr>
          <p:cNvPr id="8" name="Content Placeholder 7"/>
          <p:cNvSpPr>
            <a:spLocks noGrp="1"/>
          </p:cNvSpPr>
          <p:nvPr>
            <p:ph idx="1"/>
          </p:nvPr>
        </p:nvSpPr>
        <p:spPr/>
        <p:txBody>
          <a:bodyPr>
            <a:normAutofit fontScale="85000" lnSpcReduction="10000"/>
          </a:bodyPr>
          <a:lstStyle/>
          <a:p>
            <a:pPr algn="l" rtl="0"/>
            <a:r>
              <a:rPr lang="en-US" b="1" dirty="0"/>
              <a:t>Entrar en 'su' casa y/o </a:t>
            </a:r>
            <a:r>
              <a:rPr lang="en-US" b="1" dirty="0" err="1"/>
              <a:t>compartir</a:t>
            </a:r>
            <a:r>
              <a:rPr lang="en-US" b="1" dirty="0"/>
              <a:t> </a:t>
            </a:r>
            <a:r>
              <a:rPr lang="en-US" b="1" dirty="0" err="1" smtClean="0"/>
              <a:t>comidas</a:t>
            </a:r>
            <a:r>
              <a:rPr lang="en-US" b="1" dirty="0"/>
              <a:t>.</a:t>
            </a:r>
          </a:p>
          <a:p>
            <a:pPr lvl="1" algn="l" rtl="0"/>
            <a:r>
              <a:rPr lang="en-US" dirty="0" err="1" smtClean="0"/>
              <a:t>Cena</a:t>
            </a:r>
            <a:r>
              <a:rPr lang="en-US" dirty="0" smtClean="0"/>
              <a:t> </a:t>
            </a:r>
            <a:r>
              <a:rPr lang="en-US" dirty="0"/>
              <a:t>de </a:t>
            </a:r>
            <a:r>
              <a:rPr lang="en-US" dirty="0" err="1"/>
              <a:t>L</a:t>
            </a:r>
            <a:r>
              <a:rPr lang="en-US" dirty="0" err="1" smtClean="0"/>
              <a:t>eví</a:t>
            </a:r>
            <a:r>
              <a:rPr lang="en-US" dirty="0" smtClean="0"/>
              <a:t>, </a:t>
            </a:r>
            <a:r>
              <a:rPr lang="en-US" dirty="0" err="1" smtClean="0"/>
              <a:t>arrepentimiento</a:t>
            </a:r>
            <a:r>
              <a:rPr lang="en-US" dirty="0" smtClean="0"/>
              <a:t> de </a:t>
            </a:r>
            <a:r>
              <a:rPr lang="en-US" dirty="0" err="1" smtClean="0"/>
              <a:t>Zaqueo</a:t>
            </a:r>
            <a:endParaRPr lang="en-US" dirty="0"/>
          </a:p>
          <a:p>
            <a:pPr algn="l" rtl="0"/>
            <a:r>
              <a:rPr lang="en-US" b="1" dirty="0"/>
              <a:t>Dar </a:t>
            </a:r>
            <a:r>
              <a:rPr lang="en-US" b="1" dirty="0" err="1" smtClean="0"/>
              <a:t>más</a:t>
            </a:r>
            <a:r>
              <a:rPr lang="en-US" b="1" dirty="0" smtClean="0"/>
              <a:t> </a:t>
            </a:r>
            <a:r>
              <a:rPr lang="en-US" b="1" dirty="0"/>
              <a:t>gracias por la gracia recibida.</a:t>
            </a:r>
          </a:p>
          <a:p>
            <a:pPr lvl="1" algn="l" rtl="0"/>
            <a:r>
              <a:rPr lang="en-US" dirty="0"/>
              <a:t>Mujer pecadora, recaudadora de impuestos en el templo</a:t>
            </a:r>
          </a:p>
          <a:p>
            <a:pPr algn="l" rtl="0"/>
            <a:r>
              <a:rPr lang="en-US" b="1" dirty="0" err="1" smtClean="0"/>
              <a:t>Buscar</a:t>
            </a:r>
            <a:r>
              <a:rPr lang="en-US" b="1" dirty="0" smtClean="0"/>
              <a:t>, </a:t>
            </a:r>
            <a:r>
              <a:rPr lang="en-US" b="1" dirty="0" err="1" smtClean="0"/>
              <a:t>admirar</a:t>
            </a:r>
            <a:r>
              <a:rPr lang="en-US" b="1" dirty="0" smtClean="0"/>
              <a:t> y </a:t>
            </a:r>
            <a:r>
              <a:rPr lang="en-US" b="1" dirty="0" err="1" smtClean="0"/>
              <a:t>elogiar</a:t>
            </a:r>
            <a:r>
              <a:rPr lang="en-US" b="1" dirty="0" smtClean="0"/>
              <a:t> </a:t>
            </a:r>
            <a:r>
              <a:rPr lang="en-US" b="1" dirty="0"/>
              <a:t>a las personas insignificantes en lugares importantes.</a:t>
            </a:r>
          </a:p>
          <a:p>
            <a:pPr lvl="1" algn="l" rtl="0"/>
            <a:r>
              <a:rPr lang="en-US" dirty="0" smtClean="0"/>
              <a:t>El </a:t>
            </a:r>
            <a:r>
              <a:rPr lang="en-US" dirty="0" err="1" smtClean="0"/>
              <a:t>centurión</a:t>
            </a:r>
            <a:r>
              <a:rPr lang="en-US" dirty="0"/>
              <a:t>, </a:t>
            </a:r>
            <a:r>
              <a:rPr lang="en-US" dirty="0" smtClean="0"/>
              <a:t>el </a:t>
            </a:r>
            <a:r>
              <a:rPr lang="en-US" dirty="0" err="1" smtClean="0"/>
              <a:t>leproso</a:t>
            </a:r>
            <a:r>
              <a:rPr lang="en-US" dirty="0" smtClean="0"/>
              <a:t> </a:t>
            </a:r>
            <a:r>
              <a:rPr lang="en-US" dirty="0" err="1" smtClean="0"/>
              <a:t>samaritano</a:t>
            </a:r>
            <a:r>
              <a:rPr lang="en-US" dirty="0" smtClean="0"/>
              <a:t>, </a:t>
            </a:r>
            <a:r>
              <a:rPr lang="en-US" dirty="0" err="1" smtClean="0"/>
              <a:t>Zaqueo</a:t>
            </a:r>
            <a:r>
              <a:rPr lang="en-US" dirty="0"/>
              <a:t>, </a:t>
            </a:r>
            <a:r>
              <a:rPr lang="en-US" dirty="0" smtClean="0"/>
              <a:t>la </a:t>
            </a:r>
            <a:r>
              <a:rPr lang="en-US" dirty="0" err="1" smtClean="0"/>
              <a:t>viuda</a:t>
            </a:r>
            <a:r>
              <a:rPr lang="en-US" dirty="0" smtClean="0"/>
              <a:t> </a:t>
            </a:r>
            <a:r>
              <a:rPr lang="en-US" dirty="0"/>
              <a:t>maltratada</a:t>
            </a:r>
          </a:p>
          <a:p>
            <a:pPr algn="l" rtl="0"/>
            <a:r>
              <a:rPr lang="en-US" b="1" dirty="0" err="1" smtClean="0"/>
              <a:t>Sentir</a:t>
            </a:r>
            <a:r>
              <a:rPr lang="en-US" b="1" dirty="0" smtClean="0"/>
              <a:t> </a:t>
            </a:r>
            <a:r>
              <a:rPr lang="en-US" b="1" dirty="0"/>
              <a:t>la pena y el dolor de los demás.</a:t>
            </a:r>
          </a:p>
          <a:p>
            <a:pPr lvl="1" algn="l" rtl="0"/>
            <a:r>
              <a:rPr lang="en-US" dirty="0" smtClean="0"/>
              <a:t>El </a:t>
            </a:r>
            <a:r>
              <a:rPr lang="en-US" dirty="0" err="1" smtClean="0"/>
              <a:t>leproso</a:t>
            </a:r>
            <a:r>
              <a:rPr lang="en-US" dirty="0"/>
              <a:t>, </a:t>
            </a:r>
            <a:r>
              <a:rPr lang="en-US" dirty="0" smtClean="0"/>
              <a:t>la </a:t>
            </a:r>
            <a:r>
              <a:rPr lang="en-US" dirty="0" err="1" smtClean="0"/>
              <a:t>mujer</a:t>
            </a:r>
            <a:r>
              <a:rPr lang="en-US" dirty="0" smtClean="0"/>
              <a:t> con el </a:t>
            </a:r>
            <a:r>
              <a:rPr lang="en-US" dirty="0" err="1" smtClean="0"/>
              <a:t>flujo</a:t>
            </a:r>
            <a:r>
              <a:rPr lang="en-US" dirty="0" smtClean="0"/>
              <a:t> de </a:t>
            </a:r>
            <a:r>
              <a:rPr lang="en-US" dirty="0" err="1" smtClean="0"/>
              <a:t>sangre</a:t>
            </a:r>
            <a:r>
              <a:rPr lang="en-US" dirty="0" smtClean="0"/>
              <a:t>, la </a:t>
            </a:r>
            <a:r>
              <a:rPr lang="en-US" dirty="0" err="1" smtClean="0"/>
              <a:t>viuda</a:t>
            </a:r>
            <a:r>
              <a:rPr lang="en-US" dirty="0" smtClean="0"/>
              <a:t> de </a:t>
            </a:r>
            <a:r>
              <a:rPr lang="en-US" dirty="0" err="1" smtClean="0"/>
              <a:t>Naín</a:t>
            </a:r>
            <a:r>
              <a:rPr lang="en-US" dirty="0" smtClean="0"/>
              <a:t>, </a:t>
            </a:r>
            <a:r>
              <a:rPr lang="en-US" dirty="0"/>
              <a:t>mujeres de Jerusalén</a:t>
            </a:r>
          </a:p>
          <a:p>
            <a:pPr algn="l" rtl="0"/>
            <a:r>
              <a:rPr lang="en-US" b="1" dirty="0"/>
              <a:t>Aceptar ayuda y dar responsabilidad.</a:t>
            </a:r>
          </a:p>
          <a:p>
            <a:pPr lvl="1" algn="l" rtl="0"/>
            <a:r>
              <a:rPr lang="en-US" dirty="0" err="1" smtClean="0"/>
              <a:t>Mujeres</a:t>
            </a:r>
            <a:r>
              <a:rPr lang="en-US" dirty="0" smtClean="0"/>
              <a:t> que </a:t>
            </a:r>
            <a:r>
              <a:rPr lang="en-US" dirty="0" err="1" smtClean="0"/>
              <a:t>ayudaron</a:t>
            </a:r>
            <a:r>
              <a:rPr lang="en-US" dirty="0" smtClean="0"/>
              <a:t> </a:t>
            </a:r>
            <a:r>
              <a:rPr lang="en-US" dirty="0" err="1" smtClean="0"/>
              <a:t>en</a:t>
            </a:r>
            <a:r>
              <a:rPr lang="en-US" dirty="0" smtClean="0"/>
              <a:t> el </a:t>
            </a:r>
            <a:r>
              <a:rPr lang="en-US" dirty="0" err="1" smtClean="0"/>
              <a:t>sostén</a:t>
            </a:r>
            <a:r>
              <a:rPr lang="en-US" dirty="0" smtClean="0"/>
              <a:t>, las </a:t>
            </a:r>
            <a:r>
              <a:rPr lang="en-US" dirty="0" err="1" smtClean="0"/>
              <a:t>primeras</a:t>
            </a:r>
            <a:r>
              <a:rPr lang="en-US" dirty="0" smtClean="0"/>
              <a:t> </a:t>
            </a:r>
            <a:r>
              <a:rPr lang="en-US" dirty="0" err="1" smtClean="0"/>
              <a:t>testigos</a:t>
            </a:r>
            <a:r>
              <a:rPr lang="en-US" dirty="0" smtClean="0"/>
              <a:t> </a:t>
            </a:r>
            <a:r>
              <a:rPr lang="en-US" dirty="0"/>
              <a:t>de la </a:t>
            </a:r>
            <a:r>
              <a:rPr lang="en-US" dirty="0" err="1" smtClean="0"/>
              <a:t>resurrección</a:t>
            </a:r>
            <a:endParaRPr lang="en-US" dirty="0"/>
          </a:p>
          <a:p>
            <a:pPr algn="l" rtl="0"/>
            <a:r>
              <a:rPr lang="en-US" b="1" dirty="0" err="1" smtClean="0"/>
              <a:t>Mostrar</a:t>
            </a:r>
            <a:r>
              <a:rPr lang="en-US" b="1" dirty="0" smtClean="0"/>
              <a:t> </a:t>
            </a:r>
            <a:r>
              <a:rPr lang="en-US" b="1" dirty="0"/>
              <a:t>paciencia y </a:t>
            </a:r>
            <a:r>
              <a:rPr lang="en-US" b="1" dirty="0" smtClean="0"/>
              <a:t>extender </a:t>
            </a:r>
            <a:r>
              <a:rPr lang="en-US" b="1" dirty="0"/>
              <a:t>el perdón.</a:t>
            </a:r>
          </a:p>
          <a:p>
            <a:pPr lvl="1" algn="l" rtl="0"/>
            <a:r>
              <a:rPr lang="en-US" dirty="0" err="1"/>
              <a:t>Rechazo</a:t>
            </a:r>
            <a:r>
              <a:rPr lang="en-US" dirty="0"/>
              <a:t> </a:t>
            </a:r>
            <a:r>
              <a:rPr lang="en-US" dirty="0" smtClean="0"/>
              <a:t>de </a:t>
            </a:r>
            <a:r>
              <a:rPr lang="en-US" dirty="0" err="1" smtClean="0"/>
              <a:t>los</a:t>
            </a:r>
            <a:r>
              <a:rPr lang="en-US" dirty="0" smtClean="0"/>
              <a:t> </a:t>
            </a:r>
            <a:r>
              <a:rPr lang="en-US" dirty="0" err="1" smtClean="0"/>
              <a:t>samaritano</a:t>
            </a:r>
            <a:r>
              <a:rPr lang="en-US" dirty="0"/>
              <a:t>, </a:t>
            </a:r>
            <a:r>
              <a:rPr lang="en-US" dirty="0" err="1" smtClean="0"/>
              <a:t>parábolas</a:t>
            </a:r>
            <a:r>
              <a:rPr lang="en-US" dirty="0" smtClean="0"/>
              <a:t> de </a:t>
            </a:r>
            <a:r>
              <a:rPr lang="en-US" dirty="0" err="1" smtClean="0"/>
              <a:t>los</a:t>
            </a:r>
            <a:r>
              <a:rPr lang="en-US" dirty="0" smtClean="0"/>
              <a:t> </a:t>
            </a:r>
            <a:r>
              <a:rPr lang="en-US" dirty="0" err="1" smtClean="0"/>
              <a:t>perdidos</a:t>
            </a:r>
            <a:r>
              <a:rPr lang="en-US" dirty="0" smtClean="0"/>
              <a:t>, </a:t>
            </a:r>
            <a:r>
              <a:rPr lang="en-US" dirty="0"/>
              <a:t>“</a:t>
            </a:r>
            <a:r>
              <a:rPr lang="en-US" dirty="0" smtClean="0"/>
              <a:t>Padre, </a:t>
            </a:r>
            <a:r>
              <a:rPr lang="en-US" dirty="0" err="1"/>
              <a:t>p</a:t>
            </a:r>
            <a:r>
              <a:rPr lang="en-US" dirty="0" err="1" smtClean="0"/>
              <a:t>erdona</a:t>
            </a:r>
            <a:r>
              <a:rPr lang="en-US" dirty="0"/>
              <a:t>”</a:t>
            </a:r>
          </a:p>
          <a:p>
            <a:pPr lvl="1" algn="l" rtl="0"/>
            <a:endParaRPr lang="en-US" dirty="0"/>
          </a:p>
        </p:txBody>
      </p:sp>
    </p:spTree>
    <p:extLst>
      <p:ext uri="{BB962C8B-B14F-4D97-AF65-F5344CB8AC3E}">
        <p14:creationId xmlns:p14="http://schemas.microsoft.com/office/powerpoint/2010/main" val="195126809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barn(inVertical)">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barn(inVertical)">
                                      <p:cBhvr>
                                        <p:cTn id="15" dur="500"/>
                                        <p:tgtEl>
                                          <p:spTgt spid="8">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barn(inVertical)">
                                      <p:cBhvr>
                                        <p:cTn id="18" dur="500"/>
                                        <p:tgtEl>
                                          <p:spTgt spid="8">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barn(inVertical)">
                                      <p:cBhvr>
                                        <p:cTn id="23" dur="500"/>
                                        <p:tgtEl>
                                          <p:spTgt spid="8">
                                            <p:txEl>
                                              <p:pRg st="4" end="4"/>
                                            </p:tx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8">
                                            <p:txEl>
                                              <p:pRg st="5" end="5"/>
                                            </p:txEl>
                                          </p:spTgt>
                                        </p:tgtEl>
                                        <p:attrNameLst>
                                          <p:attrName>style.visibility</p:attrName>
                                        </p:attrNameLst>
                                      </p:cBhvr>
                                      <p:to>
                                        <p:strVal val="visible"/>
                                      </p:to>
                                    </p:set>
                                    <p:animEffect transition="in" filter="barn(inVertical)">
                                      <p:cBhvr>
                                        <p:cTn id="26" dur="500"/>
                                        <p:tgtEl>
                                          <p:spTgt spid="8">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Effect transition="in" filter="barn(inVertical)">
                                      <p:cBhvr>
                                        <p:cTn id="31" dur="500"/>
                                        <p:tgtEl>
                                          <p:spTgt spid="8">
                                            <p:txEl>
                                              <p:pRg st="6" end="6"/>
                                            </p:txEl>
                                          </p:spTgt>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8">
                                            <p:txEl>
                                              <p:pRg st="7" end="7"/>
                                            </p:txEl>
                                          </p:spTgt>
                                        </p:tgtEl>
                                        <p:attrNameLst>
                                          <p:attrName>style.visibility</p:attrName>
                                        </p:attrNameLst>
                                      </p:cBhvr>
                                      <p:to>
                                        <p:strVal val="visible"/>
                                      </p:to>
                                    </p:set>
                                    <p:animEffect transition="in" filter="barn(inVertical)">
                                      <p:cBhvr>
                                        <p:cTn id="34" dur="500"/>
                                        <p:tgtEl>
                                          <p:spTgt spid="8">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animEffect transition="in" filter="barn(inVertical)">
                                      <p:cBhvr>
                                        <p:cTn id="39" dur="500"/>
                                        <p:tgtEl>
                                          <p:spTgt spid="8">
                                            <p:txEl>
                                              <p:pRg st="8" end="8"/>
                                            </p:txEl>
                                          </p:spTgt>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8">
                                            <p:txEl>
                                              <p:pRg st="9" end="9"/>
                                            </p:txEl>
                                          </p:spTgt>
                                        </p:tgtEl>
                                        <p:attrNameLst>
                                          <p:attrName>style.visibility</p:attrName>
                                        </p:attrNameLst>
                                      </p:cBhvr>
                                      <p:to>
                                        <p:strVal val="visible"/>
                                      </p:to>
                                    </p:set>
                                    <p:animEffect transition="in" filter="barn(inVertical)">
                                      <p:cBhvr>
                                        <p:cTn id="42" dur="500"/>
                                        <p:tgtEl>
                                          <p:spTgt spid="8">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8">
                                            <p:txEl>
                                              <p:pRg st="10" end="10"/>
                                            </p:txEl>
                                          </p:spTgt>
                                        </p:tgtEl>
                                        <p:attrNameLst>
                                          <p:attrName>style.visibility</p:attrName>
                                        </p:attrNameLst>
                                      </p:cBhvr>
                                      <p:to>
                                        <p:strVal val="visible"/>
                                      </p:to>
                                    </p:set>
                                    <p:animEffect transition="in" filter="barn(inVertical)">
                                      <p:cBhvr>
                                        <p:cTn id="47" dur="500"/>
                                        <p:tgtEl>
                                          <p:spTgt spid="8">
                                            <p:txEl>
                                              <p:pRg st="10" end="10"/>
                                            </p:txEl>
                                          </p:spTgt>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8">
                                            <p:txEl>
                                              <p:pRg st="11" end="11"/>
                                            </p:txEl>
                                          </p:spTgt>
                                        </p:tgtEl>
                                        <p:attrNameLst>
                                          <p:attrName>style.visibility</p:attrName>
                                        </p:attrNameLst>
                                      </p:cBhvr>
                                      <p:to>
                                        <p:strVal val="visible"/>
                                      </p:to>
                                    </p:set>
                                    <p:animEffect transition="in" filter="barn(inVertical)">
                                      <p:cBhvr>
                                        <p:cTn id="50" dur="500"/>
                                        <p:tgtEl>
                                          <p:spTgt spid="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200"/>
            <a:ext cx="8229600" cy="825500"/>
          </a:xfrm>
        </p:spPr>
        <p:txBody>
          <a:bodyPr>
            <a:normAutofit fontScale="90000"/>
          </a:bodyPr>
          <a:lstStyle/>
          <a:p>
            <a:pPr algn="l" rtl="0"/>
            <a:r>
              <a:rPr lang="en-US" b="1" dirty="0"/>
              <a:t>La lista de oración del embajador</a:t>
            </a:r>
            <a:r>
              <a:rPr lang="en-US" dirty="0"/>
              <a:t/>
            </a:r>
            <a:br>
              <a:rPr lang="en-US" dirty="0"/>
            </a:br>
            <a:r>
              <a:rPr lang="en-US" i="1" dirty="0" smtClean="0"/>
              <a:t>Los </a:t>
            </a:r>
            <a:r>
              <a:rPr lang="en-US" i="1" dirty="0" err="1" smtClean="0"/>
              <a:t>marginados</a:t>
            </a:r>
            <a:endParaRPr lang="en-US" dirty="0"/>
          </a:p>
        </p:txBody>
      </p:sp>
      <p:sp>
        <p:nvSpPr>
          <p:cNvPr id="3" name="Content Placeholder 2"/>
          <p:cNvSpPr>
            <a:spLocks noGrp="1"/>
          </p:cNvSpPr>
          <p:nvPr>
            <p:ph idx="1"/>
          </p:nvPr>
        </p:nvSpPr>
        <p:spPr>
          <a:xfrm>
            <a:off x="457200" y="1714500"/>
            <a:ext cx="8229600" cy="3683000"/>
          </a:xfrm>
        </p:spPr>
        <p:txBody>
          <a:bodyPr>
            <a:normAutofit/>
          </a:bodyPr>
          <a:lstStyle/>
          <a:p>
            <a:r>
              <a:rPr lang="es-ES" b="1" dirty="0"/>
              <a:t>Personas: ¿</a:t>
            </a:r>
            <a:r>
              <a:rPr lang="es-ES" i="1" dirty="0"/>
              <a:t>Quiénes son algunas personas de afuera a los que puedo y debo influir con el Evangelio?</a:t>
            </a:r>
          </a:p>
          <a:p>
            <a:r>
              <a:rPr lang="es-ES" b="1" dirty="0" smtClean="0"/>
              <a:t>Conocimiento</a:t>
            </a:r>
            <a:r>
              <a:rPr lang="es-ES" b="1" dirty="0"/>
              <a:t>: </a:t>
            </a:r>
            <a:r>
              <a:rPr lang="es-ES" i="1" dirty="0"/>
              <a:t>¿Qué información me falta para poder influir en los de afuera?</a:t>
            </a:r>
          </a:p>
          <a:p>
            <a:r>
              <a:rPr lang="es-ES" b="1" dirty="0" smtClean="0"/>
              <a:t>Sabiduría</a:t>
            </a:r>
            <a:r>
              <a:rPr lang="es-ES" b="1" dirty="0"/>
              <a:t>: </a:t>
            </a:r>
            <a:r>
              <a:rPr lang="es-ES" i="1" dirty="0"/>
              <a:t>¿Qué complicaciones podrían surgir para mí al llegar a los de afuera?</a:t>
            </a:r>
          </a:p>
          <a:p>
            <a:r>
              <a:rPr lang="es-ES" b="1" dirty="0" smtClean="0"/>
              <a:t>Valor</a:t>
            </a:r>
            <a:r>
              <a:rPr lang="es-ES" b="1" dirty="0"/>
              <a:t>: </a:t>
            </a:r>
            <a:r>
              <a:rPr lang="es-ES" i="1" dirty="0"/>
              <a:t>¿Qué miedos tengo al conectarme con los de afuera?</a:t>
            </a:r>
          </a:p>
          <a:p>
            <a:r>
              <a:rPr lang="es-ES" b="1" dirty="0" smtClean="0"/>
              <a:t>Amor</a:t>
            </a:r>
            <a:r>
              <a:rPr lang="es-ES" b="1" dirty="0"/>
              <a:t>: </a:t>
            </a:r>
            <a:r>
              <a:rPr lang="es-ES" i="1" dirty="0"/>
              <a:t>¿Por quiénes me cuesta preocuparme?</a:t>
            </a:r>
          </a:p>
        </p:txBody>
      </p:sp>
    </p:spTree>
    <p:extLst>
      <p:ext uri="{BB962C8B-B14F-4D97-AF65-F5344CB8AC3E}">
        <p14:creationId xmlns:p14="http://schemas.microsoft.com/office/powerpoint/2010/main" val="405615223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rtl="0"/>
            <a:r>
              <a:rPr lang="en-US" sz="4800" dirty="0" err="1"/>
              <a:t>Jesús</a:t>
            </a:r>
            <a:r>
              <a:rPr lang="en-US" sz="4800" dirty="0"/>
              <a:t> </a:t>
            </a:r>
            <a:r>
              <a:rPr lang="en-US" sz="4800" dirty="0" smtClean="0"/>
              <a:t>y </a:t>
            </a:r>
            <a:r>
              <a:rPr lang="en-US" sz="5500" b="1" dirty="0" smtClean="0">
                <a:solidFill>
                  <a:schemeClr val="accent4">
                    <a:lumMod val="60000"/>
                    <a:lumOff val="40000"/>
                  </a:schemeClr>
                </a:solidFill>
              </a:rPr>
              <a:t>LOS </a:t>
            </a:r>
            <a:r>
              <a:rPr lang="en-US" sz="5500" b="1" dirty="0" err="1" smtClean="0">
                <a:solidFill>
                  <a:schemeClr val="accent4">
                    <a:lumMod val="60000"/>
                    <a:lumOff val="40000"/>
                  </a:schemeClr>
                </a:solidFill>
              </a:rPr>
              <a:t>sedientoS</a:t>
            </a:r>
            <a:endParaRPr lang="en-US" sz="5500" b="1" dirty="0">
              <a:solidFill>
                <a:schemeClr val="accent4">
                  <a:lumMod val="60000"/>
                  <a:lumOff val="40000"/>
                </a:schemeClr>
              </a:solidFill>
            </a:endParaRPr>
          </a:p>
        </p:txBody>
      </p:sp>
      <p:sp>
        <p:nvSpPr>
          <p:cNvPr id="3" name="Subtitle 2"/>
          <p:cNvSpPr>
            <a:spLocks noGrp="1"/>
          </p:cNvSpPr>
          <p:nvPr>
            <p:ph type="subTitle" idx="1"/>
          </p:nvPr>
        </p:nvSpPr>
        <p:spPr>
          <a:xfrm>
            <a:off x="685800" y="2921000"/>
            <a:ext cx="7772400" cy="1460500"/>
          </a:xfrm>
        </p:spPr>
        <p:txBody>
          <a:bodyPr/>
          <a:lstStyle/>
          <a:p>
            <a:pPr algn="l" rtl="0"/>
            <a:r>
              <a:rPr lang="en-US" dirty="0" err="1" smtClean="0">
                <a:solidFill>
                  <a:schemeClr val="tx1">
                    <a:lumMod val="50000"/>
                    <a:lumOff val="50000"/>
                  </a:schemeClr>
                </a:solidFill>
              </a:rPr>
              <a:t>Conversando</a:t>
            </a:r>
            <a:r>
              <a:rPr lang="en-US" dirty="0" smtClean="0">
                <a:solidFill>
                  <a:schemeClr val="tx1">
                    <a:lumMod val="50000"/>
                    <a:lumOff val="50000"/>
                  </a:schemeClr>
                </a:solidFill>
              </a:rPr>
              <a:t> </a:t>
            </a:r>
            <a:r>
              <a:rPr lang="en-US" dirty="0" err="1" smtClean="0">
                <a:solidFill>
                  <a:schemeClr val="tx1">
                    <a:lumMod val="50000"/>
                    <a:lumOff val="50000"/>
                  </a:schemeClr>
                </a:solidFill>
              </a:rPr>
              <a:t>como</a:t>
            </a:r>
            <a:r>
              <a:rPr lang="en-US" dirty="0" smtClean="0">
                <a:solidFill>
                  <a:schemeClr val="tx1">
                    <a:lumMod val="50000"/>
                    <a:lumOff val="50000"/>
                  </a:schemeClr>
                </a:solidFill>
              </a:rPr>
              <a:t> Cristo</a:t>
            </a:r>
            <a:endParaRPr lang="en-US" dirty="0">
              <a:solidFill>
                <a:schemeClr val="tx1">
                  <a:lumMod val="50000"/>
                  <a:lumOff val="50000"/>
                </a:schemeClr>
              </a:solidFill>
            </a:endParaRPr>
          </a:p>
          <a:p>
            <a:pPr algn="l" rtl="0"/>
            <a:r>
              <a:rPr lang="en-US" dirty="0">
                <a:solidFill>
                  <a:schemeClr val="tx1">
                    <a:lumMod val="50000"/>
                    <a:lumOff val="50000"/>
                  </a:schemeClr>
                </a:solidFill>
              </a:rPr>
              <a:t>Lección 4</a:t>
            </a:r>
          </a:p>
          <a:p>
            <a:pPr algn="l" rtl="0"/>
            <a:endParaRPr lang="en-US" dirty="0"/>
          </a:p>
        </p:txBody>
      </p:sp>
    </p:spTree>
    <p:extLst>
      <p:ext uri="{BB962C8B-B14F-4D97-AF65-F5344CB8AC3E}">
        <p14:creationId xmlns:p14="http://schemas.microsoft.com/office/powerpoint/2010/main" val="134422637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76300"/>
            <a:ext cx="8229600" cy="4064000"/>
          </a:xfrm>
        </p:spPr>
        <p:txBody>
          <a:bodyPr/>
          <a:lstStyle/>
          <a:p>
            <a:pPr marL="0" indent="0">
              <a:buNone/>
            </a:pPr>
            <a:r>
              <a:rPr lang="en-US" sz="2700" b="1" dirty="0"/>
              <a:t>Para </a:t>
            </a:r>
            <a:r>
              <a:rPr lang="en-US" sz="2700" b="1" dirty="0" err="1"/>
              <a:t>participar</a:t>
            </a:r>
            <a:r>
              <a:rPr lang="en-US" sz="2700" b="1" dirty="0"/>
              <a:t> </a:t>
            </a:r>
            <a:r>
              <a:rPr lang="en-US" sz="2700" b="1" dirty="0" err="1"/>
              <a:t>en</a:t>
            </a:r>
            <a:r>
              <a:rPr lang="en-US" sz="2700" b="1" dirty="0"/>
              <a:t> las </a:t>
            </a:r>
            <a:r>
              <a:rPr lang="en-US" sz="2700" b="1" dirty="0" err="1"/>
              <a:t>actividades</a:t>
            </a:r>
            <a:r>
              <a:rPr lang="en-US" sz="2700" b="1" dirty="0"/>
              <a:t> de </a:t>
            </a:r>
            <a:r>
              <a:rPr lang="en-US" sz="2700" b="1" dirty="0" err="1"/>
              <a:t>clase</a:t>
            </a:r>
            <a:r>
              <a:rPr lang="en-US" sz="2700" b="1" dirty="0"/>
              <a:t> hoy </a:t>
            </a:r>
            <a:r>
              <a:rPr lang="en-US" sz="2700" b="1" dirty="0">
                <a:solidFill>
                  <a:srgbClr val="FF0000"/>
                </a:solidFill>
              </a:rPr>
              <a:t>hay que </a:t>
            </a:r>
            <a:r>
              <a:rPr lang="en-US" sz="2700" b="1" dirty="0" err="1">
                <a:solidFill>
                  <a:srgbClr val="FF0000"/>
                </a:solidFill>
              </a:rPr>
              <a:t>estar</a:t>
            </a:r>
            <a:r>
              <a:rPr lang="en-US" sz="2700" b="1" dirty="0">
                <a:solidFill>
                  <a:srgbClr val="FF0000"/>
                </a:solidFill>
              </a:rPr>
              <a:t> </a:t>
            </a:r>
            <a:r>
              <a:rPr lang="en-US" sz="2700" b="1" dirty="0" err="1">
                <a:solidFill>
                  <a:srgbClr val="FF0000"/>
                </a:solidFill>
              </a:rPr>
              <a:t>sentado</a:t>
            </a:r>
            <a:r>
              <a:rPr lang="en-US" sz="2700" b="1" dirty="0">
                <a:solidFill>
                  <a:srgbClr val="FF0000"/>
                </a:solidFill>
              </a:rPr>
              <a:t> </a:t>
            </a:r>
            <a:r>
              <a:rPr lang="en-US" sz="2700" b="1" dirty="0" err="1">
                <a:solidFill>
                  <a:srgbClr val="FF0000"/>
                </a:solidFill>
              </a:rPr>
              <a:t>dentro</a:t>
            </a:r>
            <a:r>
              <a:rPr lang="en-US" sz="2700" b="1" dirty="0">
                <a:solidFill>
                  <a:srgbClr val="FF0000"/>
                </a:solidFill>
              </a:rPr>
              <a:t> de la </a:t>
            </a:r>
            <a:r>
              <a:rPr lang="en-US" sz="2700" b="1" dirty="0" err="1">
                <a:solidFill>
                  <a:srgbClr val="FF0000"/>
                </a:solidFill>
              </a:rPr>
              <a:t>distancia</a:t>
            </a:r>
            <a:r>
              <a:rPr lang="en-US" sz="2700" b="1" dirty="0">
                <a:solidFill>
                  <a:srgbClr val="FF0000"/>
                </a:solidFill>
              </a:rPr>
              <a:t> para </a:t>
            </a:r>
            <a:r>
              <a:rPr lang="en-US" sz="2700" b="1" dirty="0" err="1">
                <a:solidFill>
                  <a:srgbClr val="FF0000"/>
                </a:solidFill>
              </a:rPr>
              <a:t>hablar</a:t>
            </a:r>
            <a:r>
              <a:rPr lang="en-US" sz="2700" b="1" dirty="0">
                <a:solidFill>
                  <a:srgbClr val="FF0000"/>
                </a:solidFill>
              </a:rPr>
              <a:t> </a:t>
            </a:r>
            <a:r>
              <a:rPr lang="en-US" sz="2700" b="1" dirty="0"/>
              <a:t>a una o </a:t>
            </a:r>
            <a:r>
              <a:rPr lang="en-US" sz="2700" b="1" dirty="0" err="1"/>
              <a:t>más</a:t>
            </a:r>
            <a:r>
              <a:rPr lang="en-US" sz="2700" b="1" dirty="0"/>
              <a:t> personas.</a:t>
            </a:r>
          </a:p>
          <a:p>
            <a:endParaRPr lang="en-US" sz="2800" dirty="0"/>
          </a:p>
          <a:p>
            <a:pPr marL="0" indent="0" algn="ctr">
              <a:buNone/>
            </a:pPr>
            <a:r>
              <a:rPr lang="en-US" sz="3300" b="1" u="sng" dirty="0" err="1"/>
              <a:t>Esté</a:t>
            </a:r>
            <a:r>
              <a:rPr lang="en-US" sz="3300" b="1" u="sng" dirty="0"/>
              <a:t> </a:t>
            </a:r>
            <a:r>
              <a:rPr lang="en-US" sz="3300" b="1" u="sng" dirty="0" err="1"/>
              <a:t>preparado</a:t>
            </a:r>
            <a:r>
              <a:rPr lang="en-US" sz="3300" b="1" u="sng" dirty="0"/>
              <a:t> para </a:t>
            </a:r>
            <a:r>
              <a:rPr lang="en-US" sz="3300" b="1" u="sng" dirty="0" err="1"/>
              <a:t>hablar</a:t>
            </a:r>
            <a:r>
              <a:rPr lang="en-US" sz="3300" b="1" u="sng" dirty="0"/>
              <a:t> </a:t>
            </a:r>
            <a:r>
              <a:rPr lang="en-US" sz="3300" b="1" u="sng" dirty="0" err="1"/>
              <a:t>sobre</a:t>
            </a:r>
            <a:r>
              <a:rPr lang="en-US" sz="3300" b="1" u="sng" dirty="0"/>
              <a:t> la </a:t>
            </a:r>
            <a:r>
              <a:rPr lang="en-US" sz="3300" b="1" u="sng" dirty="0" err="1"/>
              <a:t>siguiente</a:t>
            </a:r>
            <a:r>
              <a:rPr lang="en-US" sz="3300" b="1" u="sng" dirty="0"/>
              <a:t> </a:t>
            </a:r>
            <a:r>
              <a:rPr lang="en-US" sz="3300" b="1" u="sng" dirty="0" err="1"/>
              <a:t>pregunta</a:t>
            </a:r>
            <a:r>
              <a:rPr lang="en-US" sz="3300" b="1" u="sng" dirty="0"/>
              <a:t>...</a:t>
            </a:r>
          </a:p>
          <a:p>
            <a:pPr marL="0" indent="0" algn="l" rtl="0">
              <a:buNone/>
            </a:pPr>
            <a:r>
              <a:rPr lang="en-US" sz="3300" dirty="0" smtClean="0"/>
              <a:t>¿</a:t>
            </a:r>
            <a:r>
              <a:rPr lang="en-US" sz="3300" dirty="0"/>
              <a:t>Cuáles son algunas de las formas en que las personas tratan de encontrar la felicidad?</a:t>
            </a:r>
          </a:p>
        </p:txBody>
      </p:sp>
    </p:spTree>
    <p:extLst>
      <p:ext uri="{BB962C8B-B14F-4D97-AF65-F5344CB8AC3E}">
        <p14:creationId xmlns:p14="http://schemas.microsoft.com/office/powerpoint/2010/main" val="3603266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Objetivos del curso</a:t>
            </a:r>
          </a:p>
        </p:txBody>
      </p:sp>
      <p:sp>
        <p:nvSpPr>
          <p:cNvPr id="3" name="Content Placeholder 2"/>
          <p:cNvSpPr>
            <a:spLocks noGrp="1"/>
          </p:cNvSpPr>
          <p:nvPr>
            <p:ph idx="1"/>
          </p:nvPr>
        </p:nvSpPr>
        <p:spPr/>
        <p:txBody>
          <a:bodyPr>
            <a:normAutofit/>
          </a:bodyPr>
          <a:lstStyle/>
          <a:p>
            <a:pPr>
              <a:buClrTx/>
            </a:pPr>
            <a:r>
              <a:rPr lang="es-ES" sz="2500" b="1" dirty="0"/>
              <a:t>Aumentar la comprensión de cómo Jesús compartió el Evangelio en situaciones específicas (Mt. 4:19)</a:t>
            </a:r>
          </a:p>
          <a:p>
            <a:pPr>
              <a:buClrTx/>
            </a:pPr>
            <a:r>
              <a:rPr lang="es-ES" sz="2500" b="1" dirty="0" smtClean="0"/>
              <a:t>Desarrollar </a:t>
            </a:r>
            <a:r>
              <a:rPr lang="es-ES" sz="2500" b="1" dirty="0"/>
              <a:t>una mejor percepción de las necesidades de las personas y cómo ayudarlas (Mt. 9:36)</a:t>
            </a:r>
          </a:p>
          <a:p>
            <a:pPr>
              <a:buClrTx/>
            </a:pPr>
            <a:r>
              <a:rPr lang="es-ES" sz="2500" b="1" dirty="0"/>
              <a:t>Imitar a Cristo practicando el ministerio del Evangelio como Él (Mt. 10:24-25)</a:t>
            </a:r>
          </a:p>
          <a:p>
            <a:pPr>
              <a:buClrTx/>
            </a:pPr>
            <a:r>
              <a:rPr lang="es-ES" sz="2500" b="1" dirty="0"/>
              <a:t>Cultivar una vida de oración más sólida, como la de Cristo, para el ministerio del Evangelio (Mt. 11:25-30</a:t>
            </a:r>
            <a:r>
              <a:rPr lang="es-ES" sz="2500" b="1" dirty="0" smtClean="0"/>
              <a:t>)</a:t>
            </a:r>
            <a:endParaRPr lang="en-US" sz="2500" b="1" dirty="0"/>
          </a:p>
          <a:p>
            <a:pPr marL="0" indent="0" algn="l" rtl="0">
              <a:buClrTx/>
              <a:buNone/>
            </a:pPr>
            <a:endParaRPr lang="en-US" sz="1600" dirty="0"/>
          </a:p>
        </p:txBody>
      </p:sp>
    </p:spTree>
    <p:extLst>
      <p:ext uri="{BB962C8B-B14F-4D97-AF65-F5344CB8AC3E}">
        <p14:creationId xmlns:p14="http://schemas.microsoft.com/office/powerpoint/2010/main" val="118913082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0" end="0"/>
                                            </p:txEl>
                                          </p:spTgt>
                                        </p:tgtEl>
                                        <p:attrNameLst>
                                          <p:attrName>style.color</p:attrName>
                                        </p:attrNameLst>
                                      </p:cBhvr>
                                      <p:to>
                                        <a:srgbClr val="D2533C"/>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3">
                                            <p:txEl>
                                              <p:pRg st="1" end="1"/>
                                            </p:txEl>
                                          </p:spTgt>
                                        </p:tgtEl>
                                        <p:attrNameLst>
                                          <p:attrName>style.color</p:attrName>
                                        </p:attrNameLst>
                                      </p:cBhvr>
                                      <p:to>
                                        <a:srgbClr val="D2533C"/>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52500"/>
            <a:ext cx="8229600" cy="4064000"/>
          </a:xfrm>
        </p:spPr>
        <p:txBody>
          <a:bodyPr/>
          <a:lstStyle/>
          <a:p>
            <a:pPr marL="0" indent="0" algn="l" rtl="0">
              <a:buNone/>
            </a:pPr>
            <a:endParaRPr lang="en-US" dirty="0"/>
          </a:p>
          <a:p>
            <a:pPr marL="0" indent="0" algn="l" rtl="0">
              <a:buNone/>
            </a:pPr>
            <a:r>
              <a:rPr lang="en-US" sz="4800" b="1" dirty="0"/>
              <a:t>¿Cuáles son algunas de las formas en que las personas tratan de encontrar la felicidad?</a:t>
            </a:r>
          </a:p>
          <a:p>
            <a:pPr algn="l" rtl="0"/>
            <a:endParaRPr lang="en-US" dirty="0"/>
          </a:p>
        </p:txBody>
      </p:sp>
    </p:spTree>
    <p:extLst>
      <p:ext uri="{BB962C8B-B14F-4D97-AF65-F5344CB8AC3E}">
        <p14:creationId xmlns:p14="http://schemas.microsoft.com/office/powerpoint/2010/main" val="409761032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a:t>Calendario</a:t>
            </a:r>
          </a:p>
        </p:txBody>
      </p:sp>
      <p:graphicFrame>
        <p:nvGraphicFramePr>
          <p:cNvPr id="4" name="Table 3"/>
          <p:cNvGraphicFramePr>
            <a:graphicFrameLocks noGrp="1"/>
          </p:cNvGraphicFramePr>
          <p:nvPr>
            <p:extLst>
              <p:ext uri="{D42A27DB-BD31-4B8C-83A1-F6EECF244321}">
                <p14:modId xmlns:p14="http://schemas.microsoft.com/office/powerpoint/2010/main" val="918260167"/>
              </p:ext>
            </p:extLst>
          </p:nvPr>
        </p:nvGraphicFramePr>
        <p:xfrm>
          <a:off x="1066801" y="1206501"/>
          <a:ext cx="6857999" cy="4127496"/>
        </p:xfrm>
        <a:graphic>
          <a:graphicData uri="http://schemas.openxmlformats.org/drawingml/2006/table">
            <a:tbl>
              <a:tblPr firstRow="1" firstCol="1" bandRow="1">
                <a:tableStyleId>{5C22544A-7EE6-4342-B048-85BDC9FD1C3A}</a:tableStyleId>
              </a:tblPr>
              <a:tblGrid>
                <a:gridCol w="920151">
                  <a:extLst>
                    <a:ext uri="{9D8B030D-6E8A-4147-A177-3AD203B41FA5}">
                      <a16:colId xmlns:a16="http://schemas.microsoft.com/office/drawing/2014/main" xmlns="" val="20000"/>
                    </a:ext>
                  </a:extLst>
                </a:gridCol>
                <a:gridCol w="1581509">
                  <a:extLst>
                    <a:ext uri="{9D8B030D-6E8A-4147-A177-3AD203B41FA5}">
                      <a16:colId xmlns:a16="http://schemas.microsoft.com/office/drawing/2014/main" xmlns="" val="20001"/>
                    </a:ext>
                  </a:extLst>
                </a:gridCol>
                <a:gridCol w="3464943">
                  <a:extLst>
                    <a:ext uri="{9D8B030D-6E8A-4147-A177-3AD203B41FA5}">
                      <a16:colId xmlns:a16="http://schemas.microsoft.com/office/drawing/2014/main" xmlns="" val="20002"/>
                    </a:ext>
                  </a:extLst>
                </a:gridCol>
                <a:gridCol w="891396">
                  <a:extLst>
                    <a:ext uri="{9D8B030D-6E8A-4147-A177-3AD203B41FA5}">
                      <a16:colId xmlns:a16="http://schemas.microsoft.com/office/drawing/2014/main" xmlns="" val="20003"/>
                    </a:ext>
                  </a:extLst>
                </a:gridCol>
              </a:tblGrid>
              <a:tr h="186966">
                <a:tc>
                  <a:txBody>
                    <a:bodyPr/>
                    <a:lstStyle/>
                    <a:p>
                      <a:pPr marL="0" marR="0" algn="ctr" rtl="0">
                        <a:lnSpc>
                          <a:spcPct val="115000"/>
                        </a:lnSpc>
                        <a:spcBef>
                          <a:spcPts val="0"/>
                        </a:spcBef>
                        <a:spcAft>
                          <a:spcPts val="0"/>
                        </a:spcAft>
                      </a:pPr>
                      <a:r>
                        <a:rPr lang="en-US" sz="1000" dirty="0" err="1">
                          <a:effectLst/>
                        </a:rPr>
                        <a:t>Clase</a:t>
                      </a:r>
                      <a:endParaRPr lang="en-US" sz="900" dirty="0">
                        <a:effectLst/>
                        <a:latin typeface="Calibri"/>
                        <a:ea typeface="Calibri"/>
                        <a:cs typeface="Times New Roman"/>
                      </a:endParaRPr>
                    </a:p>
                  </a:txBody>
                  <a:tcPr marL="68580" marR="68580" marT="0" marB="0" anchor="b"/>
                </a:tc>
                <a:tc>
                  <a:txBody>
                    <a:bodyPr/>
                    <a:lstStyle/>
                    <a:p>
                      <a:pPr marL="0" marR="0" algn="ctr" rtl="0">
                        <a:lnSpc>
                          <a:spcPct val="115000"/>
                        </a:lnSpc>
                        <a:spcBef>
                          <a:spcPts val="0"/>
                        </a:spcBef>
                        <a:spcAft>
                          <a:spcPts val="0"/>
                        </a:spcAft>
                      </a:pPr>
                      <a:r>
                        <a:rPr lang="en-US" sz="1000">
                          <a:effectLst/>
                        </a:rPr>
                        <a:t>Texto</a:t>
                      </a:r>
                      <a:endParaRPr lang="en-US" sz="900">
                        <a:effectLst/>
                        <a:latin typeface="Calibri"/>
                        <a:ea typeface="Calibri"/>
                        <a:cs typeface="Times New Roman"/>
                      </a:endParaRPr>
                    </a:p>
                  </a:txBody>
                  <a:tcPr marL="68580" marR="68580" marT="0" marB="0" anchor="b"/>
                </a:tc>
                <a:tc>
                  <a:txBody>
                    <a:bodyPr/>
                    <a:lstStyle/>
                    <a:p>
                      <a:pPr marL="0" marR="0" algn="ctr" rtl="0">
                        <a:lnSpc>
                          <a:spcPct val="115000"/>
                        </a:lnSpc>
                        <a:spcBef>
                          <a:spcPts val="0"/>
                        </a:spcBef>
                        <a:spcAft>
                          <a:spcPts val="0"/>
                        </a:spcAft>
                      </a:pPr>
                      <a:r>
                        <a:rPr lang="en-US" sz="1000">
                          <a:effectLst/>
                        </a:rPr>
                        <a:t>Tema</a:t>
                      </a:r>
                      <a:endParaRPr lang="en-US" sz="900">
                        <a:effectLst/>
                        <a:latin typeface="Calibri"/>
                        <a:ea typeface="Calibri"/>
                        <a:cs typeface="Times New Roman"/>
                      </a:endParaRPr>
                    </a:p>
                  </a:txBody>
                  <a:tcPr marL="68580" marR="68580" marT="0" marB="0" anchor="b"/>
                </a:tc>
                <a:tc>
                  <a:txBody>
                    <a:bodyPr/>
                    <a:lstStyle/>
                    <a:p>
                      <a:pPr marL="0" marR="0" algn="ctr" rtl="0">
                        <a:lnSpc>
                          <a:spcPct val="115000"/>
                        </a:lnSpc>
                        <a:spcBef>
                          <a:spcPts val="0"/>
                        </a:spcBef>
                        <a:spcAft>
                          <a:spcPts val="0"/>
                        </a:spcAft>
                      </a:pPr>
                      <a:r>
                        <a:rPr lang="en-US" sz="1000">
                          <a:effectLst/>
                        </a:rPr>
                        <a:t>Maestro</a:t>
                      </a:r>
                      <a:endParaRPr lang="en-US" sz="900">
                        <a:effectLst/>
                        <a:latin typeface="Calibri"/>
                        <a:ea typeface="Calibri"/>
                        <a:cs typeface="Times New Roman"/>
                      </a:endParaRPr>
                    </a:p>
                  </a:txBody>
                  <a:tcPr marL="68580" marR="68580" marT="0" marB="0" anchor="b"/>
                </a:tc>
                <a:extLst>
                  <a:ext uri="{0D108BD9-81ED-4DB2-BD59-A6C34878D82A}">
                    <a16:rowId xmlns:a16="http://schemas.microsoft.com/office/drawing/2014/main" xmlns="" val="10000"/>
                  </a:ext>
                </a:extLst>
              </a:tr>
              <a:tr h="281328">
                <a:tc>
                  <a:txBody>
                    <a:bodyPr/>
                    <a:lstStyle/>
                    <a:p>
                      <a:pPr marL="0" marR="0" algn="ctr" rtl="0">
                        <a:lnSpc>
                          <a:spcPct val="115000"/>
                        </a:lnSpc>
                        <a:spcBef>
                          <a:spcPts val="0"/>
                        </a:spcBef>
                        <a:spcAft>
                          <a:spcPts val="0"/>
                        </a:spcAft>
                      </a:pPr>
                      <a:r>
                        <a:rPr lang="en-US" sz="1000">
                          <a:effectLst/>
                        </a:rPr>
                        <a:t>#1</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Varios</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Introducción</a:t>
                      </a:r>
                      <a:endParaRPr lang="en-US" sz="900">
                        <a:effectLst/>
                        <a:latin typeface="Calibri"/>
                        <a:ea typeface="Calibri"/>
                        <a:cs typeface="Times New Roman"/>
                      </a:endParaRPr>
                    </a:p>
                  </a:txBody>
                  <a:tcPr marL="68580" marR="68580" marT="0" marB="0" anchor="b"/>
                </a:tc>
                <a:tc>
                  <a:txBody>
                    <a:bodyPr/>
                    <a:lstStyle/>
                    <a:p>
                      <a:pPr marL="0" marR="0" algn="ctr" rtl="0">
                        <a:lnSpc>
                          <a:spcPct val="115000"/>
                        </a:lnSpc>
                        <a:spcBef>
                          <a:spcPts val="0"/>
                        </a:spcBef>
                        <a:spcAft>
                          <a:spcPts val="0"/>
                        </a:spcAft>
                      </a:pPr>
                      <a:r>
                        <a:rPr lang="en-US" sz="1000" dirty="0" smtClean="0">
                          <a:effectLst/>
                        </a:rPr>
                        <a:t>Ryan</a:t>
                      </a:r>
                      <a:endParaRPr lang="en-US" sz="900" dirty="0">
                        <a:effectLst/>
                        <a:latin typeface="Calibri"/>
                        <a:ea typeface="Calibri"/>
                        <a:cs typeface="Times New Roman"/>
                      </a:endParaRPr>
                    </a:p>
                  </a:txBody>
                  <a:tcPr marL="68580" marR="68580" marT="0" marB="0" anchor="b"/>
                </a:tc>
                <a:extLst>
                  <a:ext uri="{0D108BD9-81ED-4DB2-BD59-A6C34878D82A}">
                    <a16:rowId xmlns:a16="http://schemas.microsoft.com/office/drawing/2014/main" xmlns="" val="10001"/>
                  </a:ext>
                </a:extLst>
              </a:tr>
              <a:tr h="281328">
                <a:tc>
                  <a:txBody>
                    <a:bodyPr/>
                    <a:lstStyle/>
                    <a:p>
                      <a:pPr marL="0" marR="0" algn="ctr" rtl="0">
                        <a:lnSpc>
                          <a:spcPct val="115000"/>
                        </a:lnSpc>
                        <a:spcBef>
                          <a:spcPts val="0"/>
                        </a:spcBef>
                        <a:spcAft>
                          <a:spcPts val="0"/>
                        </a:spcAft>
                      </a:pPr>
                      <a:r>
                        <a:rPr lang="en-US" sz="1000">
                          <a:effectLst/>
                        </a:rPr>
                        <a:t>#2</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Varios</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Jesús y la multitud</a:t>
                      </a:r>
                      <a:endParaRPr lang="en-US" sz="900">
                        <a:effectLst/>
                        <a:latin typeface="Calibri"/>
                        <a:ea typeface="Calibri"/>
                        <a:cs typeface="Times New Roman"/>
                      </a:endParaRPr>
                    </a:p>
                  </a:txBody>
                  <a:tcPr marL="68580" marR="68580" marT="0" marB="0" anchor="b"/>
                </a:tc>
                <a:tc>
                  <a:txBody>
                    <a:bodyPr/>
                    <a:lstStyle/>
                    <a:p>
                      <a:pPr marL="0" marR="0" algn="ctr" rtl="0">
                        <a:lnSpc>
                          <a:spcPct val="115000"/>
                        </a:lnSpc>
                        <a:spcBef>
                          <a:spcPts val="0"/>
                        </a:spcBef>
                        <a:spcAft>
                          <a:spcPts val="0"/>
                        </a:spcAft>
                      </a:pPr>
                      <a:r>
                        <a:rPr lang="en-US" sz="1000" dirty="0" smtClean="0">
                          <a:effectLst/>
                        </a:rPr>
                        <a:t>Ryan</a:t>
                      </a:r>
                      <a:endParaRPr lang="en-US" sz="900" dirty="0">
                        <a:effectLst/>
                        <a:latin typeface="Calibri"/>
                        <a:ea typeface="Calibri"/>
                        <a:cs typeface="Times New Roman"/>
                      </a:endParaRPr>
                    </a:p>
                  </a:txBody>
                  <a:tcPr marL="68580" marR="68580" marT="0" marB="0" anchor="b"/>
                </a:tc>
                <a:extLst>
                  <a:ext uri="{0D108BD9-81ED-4DB2-BD59-A6C34878D82A}">
                    <a16:rowId xmlns:a16="http://schemas.microsoft.com/office/drawing/2014/main" xmlns="" val="10002"/>
                  </a:ext>
                </a:extLst>
              </a:tr>
              <a:tr h="281328">
                <a:tc>
                  <a:txBody>
                    <a:bodyPr/>
                    <a:lstStyle/>
                    <a:p>
                      <a:pPr marL="0" marR="0" algn="ctr" rtl="0">
                        <a:lnSpc>
                          <a:spcPct val="115000"/>
                        </a:lnSpc>
                        <a:spcBef>
                          <a:spcPts val="0"/>
                        </a:spcBef>
                        <a:spcAft>
                          <a:spcPts val="0"/>
                        </a:spcAft>
                      </a:pPr>
                      <a:r>
                        <a:rPr lang="en-US" sz="1000">
                          <a:effectLst/>
                        </a:rPr>
                        <a:t>#3</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Varios</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dirty="0" err="1">
                          <a:effectLst/>
                        </a:rPr>
                        <a:t>Jesús</a:t>
                      </a:r>
                      <a:r>
                        <a:rPr lang="en-US" sz="1000" dirty="0">
                          <a:effectLst/>
                        </a:rPr>
                        <a:t> y </a:t>
                      </a:r>
                      <a:r>
                        <a:rPr lang="en-US" sz="1000" dirty="0" err="1">
                          <a:effectLst/>
                        </a:rPr>
                        <a:t>los</a:t>
                      </a:r>
                      <a:r>
                        <a:rPr lang="en-US" sz="1000" dirty="0">
                          <a:effectLst/>
                        </a:rPr>
                        <a:t> </a:t>
                      </a:r>
                      <a:r>
                        <a:rPr lang="en-US" sz="1000" dirty="0" err="1" smtClean="0">
                          <a:effectLst/>
                        </a:rPr>
                        <a:t>marginados</a:t>
                      </a:r>
                      <a:endParaRPr lang="en-US" sz="900" dirty="0">
                        <a:effectLst/>
                        <a:latin typeface="Calibri"/>
                        <a:ea typeface="Calibri"/>
                        <a:cs typeface="Times New Roman"/>
                      </a:endParaRPr>
                    </a:p>
                  </a:txBody>
                  <a:tcPr marL="68580" marR="68580" marT="0" marB="0" anchor="b"/>
                </a:tc>
                <a:tc>
                  <a:txBody>
                    <a:bodyPr/>
                    <a:lstStyle/>
                    <a:p>
                      <a:pPr marL="0" marR="0" algn="ctr" rtl="0">
                        <a:lnSpc>
                          <a:spcPct val="115000"/>
                        </a:lnSpc>
                        <a:spcBef>
                          <a:spcPts val="0"/>
                        </a:spcBef>
                        <a:spcAft>
                          <a:spcPts val="0"/>
                        </a:spcAft>
                      </a:pPr>
                      <a:r>
                        <a:rPr lang="en-US" sz="1000" dirty="0" smtClean="0">
                          <a:effectLst/>
                        </a:rPr>
                        <a:t>Ben</a:t>
                      </a:r>
                      <a:endParaRPr lang="en-US" sz="900" dirty="0">
                        <a:effectLst/>
                        <a:latin typeface="Calibri"/>
                        <a:ea typeface="Calibri"/>
                        <a:cs typeface="Times New Roman"/>
                      </a:endParaRPr>
                    </a:p>
                  </a:txBody>
                  <a:tcPr marL="68580" marR="68580" marT="0" marB="0" anchor="b"/>
                </a:tc>
                <a:extLst>
                  <a:ext uri="{0D108BD9-81ED-4DB2-BD59-A6C34878D82A}">
                    <a16:rowId xmlns:a16="http://schemas.microsoft.com/office/drawing/2014/main" xmlns="" val="10003"/>
                  </a:ext>
                </a:extLst>
              </a:tr>
              <a:tr h="281328">
                <a:tc>
                  <a:txBody>
                    <a:bodyPr/>
                    <a:lstStyle/>
                    <a:p>
                      <a:pPr marL="0" marR="0" algn="ctr" rtl="0">
                        <a:lnSpc>
                          <a:spcPct val="115000"/>
                        </a:lnSpc>
                        <a:spcBef>
                          <a:spcPts val="0"/>
                        </a:spcBef>
                        <a:spcAft>
                          <a:spcPts val="0"/>
                        </a:spcAft>
                      </a:pPr>
                      <a:r>
                        <a:rPr lang="en-US" sz="1000">
                          <a:effectLst/>
                        </a:rPr>
                        <a:t>#4</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Juan 4:1-26</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dirty="0" smtClean="0">
                          <a:effectLst/>
                        </a:rPr>
                        <a:t>La </a:t>
                      </a:r>
                      <a:r>
                        <a:rPr lang="en-US" sz="1000" dirty="0" err="1" smtClean="0">
                          <a:effectLst/>
                        </a:rPr>
                        <a:t>mujer</a:t>
                      </a:r>
                      <a:r>
                        <a:rPr lang="en-US" sz="1000" dirty="0" smtClean="0">
                          <a:effectLst/>
                        </a:rPr>
                        <a:t> </a:t>
                      </a:r>
                      <a:r>
                        <a:rPr lang="en-US" sz="1000" dirty="0" err="1">
                          <a:effectLst/>
                        </a:rPr>
                        <a:t>samaritana</a:t>
                      </a:r>
                      <a:r>
                        <a:rPr lang="en-US" sz="1000" dirty="0">
                          <a:effectLst/>
                        </a:rPr>
                        <a:t>: </a:t>
                      </a:r>
                      <a:r>
                        <a:rPr lang="en-US" sz="1000" dirty="0" err="1">
                          <a:effectLst/>
                        </a:rPr>
                        <a:t>Jesús</a:t>
                      </a:r>
                      <a:r>
                        <a:rPr lang="en-US" sz="1000" dirty="0">
                          <a:effectLst/>
                        </a:rPr>
                        <a:t> y </a:t>
                      </a:r>
                      <a:r>
                        <a:rPr lang="en-US" sz="1000" dirty="0" err="1" smtClean="0">
                          <a:effectLst/>
                        </a:rPr>
                        <a:t>los</a:t>
                      </a:r>
                      <a:r>
                        <a:rPr lang="en-US" sz="1000" dirty="0" smtClean="0">
                          <a:effectLst/>
                        </a:rPr>
                        <a:t> </a:t>
                      </a:r>
                      <a:r>
                        <a:rPr lang="en-US" sz="1000" dirty="0" err="1" smtClean="0">
                          <a:effectLst/>
                        </a:rPr>
                        <a:t>sedientos</a:t>
                      </a:r>
                      <a:endParaRPr lang="en-US" sz="900" dirty="0">
                        <a:effectLst/>
                        <a:latin typeface="Calibri"/>
                        <a:ea typeface="Calibri"/>
                        <a:cs typeface="Times New Roman"/>
                      </a:endParaRPr>
                    </a:p>
                  </a:txBody>
                  <a:tcPr marL="68580" marR="68580" marT="0" marB="0" anchor="b"/>
                </a:tc>
                <a:tc>
                  <a:txBody>
                    <a:bodyPr/>
                    <a:lstStyle/>
                    <a:p>
                      <a:pPr marL="0" marR="0" algn="ctr" rtl="0">
                        <a:lnSpc>
                          <a:spcPct val="115000"/>
                        </a:lnSpc>
                        <a:spcBef>
                          <a:spcPts val="0"/>
                        </a:spcBef>
                        <a:spcAft>
                          <a:spcPts val="0"/>
                        </a:spcAft>
                      </a:pPr>
                      <a:r>
                        <a:rPr lang="en-US" sz="1000" dirty="0" smtClean="0">
                          <a:effectLst/>
                        </a:rPr>
                        <a:t>Ben</a:t>
                      </a:r>
                      <a:endParaRPr lang="en-US" sz="900" dirty="0">
                        <a:effectLst/>
                        <a:latin typeface="Calibri"/>
                        <a:ea typeface="Calibri"/>
                        <a:cs typeface="Times New Roman"/>
                      </a:endParaRPr>
                    </a:p>
                  </a:txBody>
                  <a:tcPr marL="68580" marR="68580" marT="0" marB="0" anchor="b"/>
                </a:tc>
                <a:extLst>
                  <a:ext uri="{0D108BD9-81ED-4DB2-BD59-A6C34878D82A}">
                    <a16:rowId xmlns:a16="http://schemas.microsoft.com/office/drawing/2014/main" xmlns="" val="10004"/>
                  </a:ext>
                </a:extLst>
              </a:tr>
              <a:tr h="375750">
                <a:tc>
                  <a:txBody>
                    <a:bodyPr/>
                    <a:lstStyle/>
                    <a:p>
                      <a:pPr marL="0" marR="0" algn="ctr" rtl="0">
                        <a:lnSpc>
                          <a:spcPct val="115000"/>
                        </a:lnSpc>
                        <a:spcBef>
                          <a:spcPts val="0"/>
                        </a:spcBef>
                        <a:spcAft>
                          <a:spcPts val="0"/>
                        </a:spcAft>
                      </a:pPr>
                      <a:r>
                        <a:rPr lang="en-US" sz="1000">
                          <a:effectLst/>
                        </a:rPr>
                        <a:t>#5</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Juan 4:1-26</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dirty="0" smtClean="0">
                          <a:effectLst/>
                        </a:rPr>
                        <a:t>La</a:t>
                      </a:r>
                      <a:r>
                        <a:rPr lang="en-US" sz="1000" baseline="0" dirty="0" smtClean="0">
                          <a:effectLst/>
                        </a:rPr>
                        <a:t> </a:t>
                      </a:r>
                      <a:r>
                        <a:rPr lang="en-US" sz="1000" baseline="0" dirty="0" err="1" smtClean="0">
                          <a:effectLst/>
                        </a:rPr>
                        <a:t>m</a:t>
                      </a:r>
                      <a:r>
                        <a:rPr lang="en-US" sz="1000" dirty="0" err="1" smtClean="0">
                          <a:effectLst/>
                        </a:rPr>
                        <a:t>ujer</a:t>
                      </a:r>
                      <a:r>
                        <a:rPr lang="en-US" sz="1000" dirty="0" smtClean="0">
                          <a:effectLst/>
                        </a:rPr>
                        <a:t> </a:t>
                      </a:r>
                      <a:r>
                        <a:rPr lang="en-US" sz="1000" dirty="0" err="1">
                          <a:effectLst/>
                        </a:rPr>
                        <a:t>Samaritana</a:t>
                      </a:r>
                      <a:r>
                        <a:rPr lang="en-US" sz="1000" dirty="0">
                          <a:effectLst/>
                        </a:rPr>
                        <a:t>: </a:t>
                      </a:r>
                      <a:r>
                        <a:rPr lang="en-US" sz="1000" dirty="0" err="1">
                          <a:effectLst/>
                        </a:rPr>
                        <a:t>Jesús</a:t>
                      </a:r>
                      <a:r>
                        <a:rPr lang="en-US" sz="1000" dirty="0">
                          <a:effectLst/>
                        </a:rPr>
                        <a:t> y </a:t>
                      </a:r>
                      <a:r>
                        <a:rPr lang="en-US" sz="1000" dirty="0" err="1" smtClean="0">
                          <a:effectLst/>
                        </a:rPr>
                        <a:t>los</a:t>
                      </a:r>
                      <a:r>
                        <a:rPr lang="en-US" sz="1000" dirty="0" smtClean="0">
                          <a:effectLst/>
                        </a:rPr>
                        <a:t> </a:t>
                      </a:r>
                      <a:r>
                        <a:rPr lang="en-US" sz="1000" dirty="0" err="1" smtClean="0">
                          <a:effectLst/>
                        </a:rPr>
                        <a:t>sedientos</a:t>
                      </a:r>
                      <a:r>
                        <a:rPr lang="en-US" sz="1000" dirty="0" smtClean="0">
                          <a:effectLst/>
                        </a:rPr>
                        <a:t> (cont.)</a:t>
                      </a:r>
                      <a:endParaRPr lang="en-US" sz="900" dirty="0">
                        <a:effectLst/>
                        <a:latin typeface="Calibri"/>
                        <a:ea typeface="Calibri"/>
                        <a:cs typeface="Times New Roman"/>
                      </a:endParaRPr>
                    </a:p>
                  </a:txBody>
                  <a:tcPr marL="68580" marR="68580" marT="0" marB="0" anchor="b"/>
                </a:tc>
                <a:tc>
                  <a:txBody>
                    <a:bodyPr/>
                    <a:lstStyle/>
                    <a:p>
                      <a:pPr marL="0" marR="0" algn="ctr" rtl="0">
                        <a:lnSpc>
                          <a:spcPct val="115000"/>
                        </a:lnSpc>
                        <a:spcBef>
                          <a:spcPts val="0"/>
                        </a:spcBef>
                        <a:spcAft>
                          <a:spcPts val="0"/>
                        </a:spcAft>
                      </a:pPr>
                      <a:r>
                        <a:rPr lang="en-US" sz="1000" dirty="0" smtClean="0">
                          <a:effectLst/>
                        </a:rPr>
                        <a:t>Ben</a:t>
                      </a:r>
                      <a:endParaRPr lang="en-US" sz="900" dirty="0">
                        <a:effectLst/>
                        <a:latin typeface="Calibri"/>
                        <a:ea typeface="Calibri"/>
                        <a:cs typeface="Times New Roman"/>
                      </a:endParaRPr>
                    </a:p>
                  </a:txBody>
                  <a:tcPr marL="68580" marR="68580" marT="0" marB="0" anchor="b"/>
                </a:tc>
                <a:extLst>
                  <a:ext uri="{0D108BD9-81ED-4DB2-BD59-A6C34878D82A}">
                    <a16:rowId xmlns:a16="http://schemas.microsoft.com/office/drawing/2014/main" xmlns="" val="10005"/>
                  </a:ext>
                </a:extLst>
              </a:tr>
              <a:tr h="281328">
                <a:tc>
                  <a:txBody>
                    <a:bodyPr/>
                    <a:lstStyle/>
                    <a:p>
                      <a:pPr marL="0" marR="0" algn="ctr" rtl="0">
                        <a:lnSpc>
                          <a:spcPct val="115000"/>
                        </a:lnSpc>
                        <a:spcBef>
                          <a:spcPts val="0"/>
                        </a:spcBef>
                        <a:spcAft>
                          <a:spcPts val="0"/>
                        </a:spcAft>
                      </a:pPr>
                      <a:r>
                        <a:rPr lang="en-US" sz="1000">
                          <a:effectLst/>
                        </a:rPr>
                        <a:t>#6</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Marcos 5:1-20</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dirty="0" smtClean="0">
                          <a:effectLst/>
                        </a:rPr>
                        <a:t>El </a:t>
                      </a:r>
                      <a:r>
                        <a:rPr lang="en-US" sz="1000" dirty="0" err="1" smtClean="0">
                          <a:effectLst/>
                        </a:rPr>
                        <a:t>endemoniado</a:t>
                      </a:r>
                      <a:r>
                        <a:rPr lang="en-US" sz="1000" dirty="0">
                          <a:effectLst/>
                        </a:rPr>
                        <a:t>: </a:t>
                      </a:r>
                      <a:r>
                        <a:rPr lang="en-US" sz="1000" dirty="0" err="1">
                          <a:effectLst/>
                        </a:rPr>
                        <a:t>Jesús</a:t>
                      </a:r>
                      <a:r>
                        <a:rPr lang="en-US" sz="1000" dirty="0">
                          <a:effectLst/>
                        </a:rPr>
                        <a:t> y </a:t>
                      </a:r>
                      <a:r>
                        <a:rPr lang="en-US" sz="1000" dirty="0" err="1">
                          <a:effectLst/>
                        </a:rPr>
                        <a:t>los</a:t>
                      </a:r>
                      <a:r>
                        <a:rPr lang="en-US" sz="1000" dirty="0">
                          <a:effectLst/>
                        </a:rPr>
                        <a:t> </a:t>
                      </a:r>
                      <a:r>
                        <a:rPr lang="en-US" sz="1000" dirty="0" err="1">
                          <a:effectLst/>
                        </a:rPr>
                        <a:t>d</a:t>
                      </a:r>
                      <a:r>
                        <a:rPr lang="en-US" sz="1000" dirty="0" err="1" smtClean="0">
                          <a:effectLst/>
                        </a:rPr>
                        <a:t>esordenados</a:t>
                      </a:r>
                      <a:endParaRPr lang="en-US" sz="900" dirty="0">
                        <a:effectLst/>
                        <a:latin typeface="Calibri"/>
                        <a:ea typeface="Calibri"/>
                        <a:cs typeface="Times New Roman"/>
                      </a:endParaRPr>
                    </a:p>
                  </a:txBody>
                  <a:tcPr marL="68580" marR="68580" marT="0" marB="0" anchor="b"/>
                </a:tc>
                <a:tc>
                  <a:txBody>
                    <a:bodyPr/>
                    <a:lstStyle/>
                    <a:p>
                      <a:pPr marL="0" marR="0" algn="ctr" rtl="0">
                        <a:lnSpc>
                          <a:spcPct val="115000"/>
                        </a:lnSpc>
                        <a:spcBef>
                          <a:spcPts val="0"/>
                        </a:spcBef>
                        <a:spcAft>
                          <a:spcPts val="0"/>
                        </a:spcAft>
                      </a:pPr>
                      <a:r>
                        <a:rPr lang="en-US" sz="1000" dirty="0" smtClean="0">
                          <a:effectLst/>
                        </a:rPr>
                        <a:t>Ryan</a:t>
                      </a:r>
                      <a:endParaRPr lang="en-US" sz="900" dirty="0">
                        <a:effectLst/>
                        <a:latin typeface="Calibri"/>
                        <a:ea typeface="Calibri"/>
                        <a:cs typeface="Times New Roman"/>
                      </a:endParaRPr>
                    </a:p>
                  </a:txBody>
                  <a:tcPr marL="68580" marR="68580" marT="0" marB="0" anchor="b"/>
                </a:tc>
                <a:extLst>
                  <a:ext uri="{0D108BD9-81ED-4DB2-BD59-A6C34878D82A}">
                    <a16:rowId xmlns:a16="http://schemas.microsoft.com/office/drawing/2014/main" xmlns="" val="10006"/>
                  </a:ext>
                </a:extLst>
              </a:tr>
              <a:tr h="375750">
                <a:tc>
                  <a:txBody>
                    <a:bodyPr/>
                    <a:lstStyle/>
                    <a:p>
                      <a:pPr marL="0" marR="0" algn="ctr" rtl="0">
                        <a:lnSpc>
                          <a:spcPct val="115000"/>
                        </a:lnSpc>
                        <a:spcBef>
                          <a:spcPts val="0"/>
                        </a:spcBef>
                        <a:spcAft>
                          <a:spcPts val="0"/>
                        </a:spcAft>
                      </a:pPr>
                      <a:r>
                        <a:rPr lang="en-US" sz="1000">
                          <a:effectLst/>
                        </a:rPr>
                        <a:t>#7</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Mateo 19:16-25</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dirty="0" smtClean="0">
                          <a:effectLst/>
                        </a:rPr>
                        <a:t>El</a:t>
                      </a:r>
                      <a:r>
                        <a:rPr lang="en-US" sz="1000" baseline="0" dirty="0" smtClean="0">
                          <a:effectLst/>
                        </a:rPr>
                        <a:t> </a:t>
                      </a:r>
                      <a:r>
                        <a:rPr lang="en-US" sz="1000" baseline="0" dirty="0" err="1" smtClean="0">
                          <a:effectLst/>
                        </a:rPr>
                        <a:t>joven</a:t>
                      </a:r>
                      <a:r>
                        <a:rPr lang="en-US" sz="1000" baseline="0" dirty="0" smtClean="0">
                          <a:effectLst/>
                        </a:rPr>
                        <a:t> </a:t>
                      </a:r>
                      <a:r>
                        <a:rPr lang="en-US" sz="1000" baseline="0" dirty="0" err="1" smtClean="0">
                          <a:effectLst/>
                        </a:rPr>
                        <a:t>rico</a:t>
                      </a:r>
                      <a:r>
                        <a:rPr lang="en-US" sz="1000" dirty="0" smtClean="0">
                          <a:effectLst/>
                        </a:rPr>
                        <a:t>: </a:t>
                      </a:r>
                      <a:r>
                        <a:rPr lang="en-US" sz="1000" dirty="0" err="1">
                          <a:effectLst/>
                        </a:rPr>
                        <a:t>Jesús</a:t>
                      </a:r>
                      <a:r>
                        <a:rPr lang="en-US" sz="1000" dirty="0">
                          <a:effectLst/>
                        </a:rPr>
                        <a:t> y </a:t>
                      </a:r>
                      <a:r>
                        <a:rPr lang="en-US" sz="1000" dirty="0" err="1" smtClean="0">
                          <a:effectLst/>
                        </a:rPr>
                        <a:t>los</a:t>
                      </a:r>
                      <a:r>
                        <a:rPr lang="en-US" sz="1000" baseline="0" dirty="0" smtClean="0">
                          <a:effectLst/>
                        </a:rPr>
                        <a:t> </a:t>
                      </a:r>
                      <a:r>
                        <a:rPr lang="en-US" sz="1000" dirty="0" err="1" smtClean="0">
                          <a:effectLst/>
                        </a:rPr>
                        <a:t>realmente</a:t>
                      </a:r>
                      <a:r>
                        <a:rPr lang="en-US" sz="1000" dirty="0" smtClean="0">
                          <a:effectLst/>
                        </a:rPr>
                        <a:t> </a:t>
                      </a:r>
                      <a:r>
                        <a:rPr lang="en-US" sz="1000" dirty="0" err="1" smtClean="0">
                          <a:effectLst/>
                        </a:rPr>
                        <a:t>buenos</a:t>
                      </a:r>
                      <a:endParaRPr lang="en-US" sz="900" dirty="0">
                        <a:effectLst/>
                        <a:latin typeface="Calibri"/>
                        <a:ea typeface="Calibri"/>
                        <a:cs typeface="Times New Roman"/>
                      </a:endParaRPr>
                    </a:p>
                  </a:txBody>
                  <a:tcPr marL="68580" marR="68580" marT="0" marB="0" anchor="b"/>
                </a:tc>
                <a:tc>
                  <a:txBody>
                    <a:bodyPr/>
                    <a:lstStyle/>
                    <a:p>
                      <a:pPr marL="0" marR="0" algn="ctr" rtl="0">
                        <a:lnSpc>
                          <a:spcPct val="115000"/>
                        </a:lnSpc>
                        <a:spcBef>
                          <a:spcPts val="0"/>
                        </a:spcBef>
                        <a:spcAft>
                          <a:spcPts val="0"/>
                        </a:spcAft>
                      </a:pPr>
                      <a:r>
                        <a:rPr lang="en-US" sz="1000" dirty="0" smtClean="0">
                          <a:effectLst/>
                        </a:rPr>
                        <a:t>Ryan</a:t>
                      </a:r>
                      <a:endParaRPr lang="en-US" sz="900" dirty="0">
                        <a:effectLst/>
                        <a:latin typeface="Calibri"/>
                        <a:ea typeface="Calibri"/>
                        <a:cs typeface="Times New Roman"/>
                      </a:endParaRPr>
                    </a:p>
                  </a:txBody>
                  <a:tcPr marL="68580" marR="68580" marT="0" marB="0" anchor="b"/>
                </a:tc>
                <a:extLst>
                  <a:ext uri="{0D108BD9-81ED-4DB2-BD59-A6C34878D82A}">
                    <a16:rowId xmlns:a16="http://schemas.microsoft.com/office/drawing/2014/main" xmlns="" val="10007"/>
                  </a:ext>
                </a:extLst>
              </a:tr>
              <a:tr h="281328">
                <a:tc>
                  <a:txBody>
                    <a:bodyPr/>
                    <a:lstStyle/>
                    <a:p>
                      <a:pPr marL="0" marR="0" algn="ctr" rtl="0">
                        <a:lnSpc>
                          <a:spcPct val="115000"/>
                        </a:lnSpc>
                        <a:spcBef>
                          <a:spcPts val="0"/>
                        </a:spcBef>
                        <a:spcAft>
                          <a:spcPts val="0"/>
                        </a:spcAft>
                      </a:pPr>
                      <a:r>
                        <a:rPr lang="en-US" sz="1000">
                          <a:effectLst/>
                        </a:rPr>
                        <a:t>#8</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Marcos 2:1-13</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dirty="0" smtClean="0">
                          <a:effectLst/>
                        </a:rPr>
                        <a:t>El</a:t>
                      </a:r>
                      <a:r>
                        <a:rPr lang="en-US" sz="1000" baseline="0" dirty="0" smtClean="0">
                          <a:effectLst/>
                        </a:rPr>
                        <a:t> h</a:t>
                      </a:r>
                      <a:r>
                        <a:rPr lang="en-US" sz="1000" dirty="0" smtClean="0">
                          <a:effectLst/>
                        </a:rPr>
                        <a:t>ombre </a:t>
                      </a:r>
                      <a:r>
                        <a:rPr lang="en-US" sz="1000" dirty="0" err="1">
                          <a:effectLst/>
                        </a:rPr>
                        <a:t>paralítico</a:t>
                      </a:r>
                      <a:r>
                        <a:rPr lang="en-US" sz="1000" dirty="0">
                          <a:effectLst/>
                        </a:rPr>
                        <a:t>: </a:t>
                      </a:r>
                      <a:r>
                        <a:rPr lang="en-US" sz="1000" dirty="0" err="1">
                          <a:effectLst/>
                        </a:rPr>
                        <a:t>Jesús</a:t>
                      </a:r>
                      <a:r>
                        <a:rPr lang="en-US" sz="1000" dirty="0">
                          <a:effectLst/>
                        </a:rPr>
                        <a:t> y </a:t>
                      </a:r>
                      <a:r>
                        <a:rPr lang="en-US" sz="1000" dirty="0" err="1">
                          <a:effectLst/>
                        </a:rPr>
                        <a:t>los</a:t>
                      </a:r>
                      <a:r>
                        <a:rPr lang="en-US" sz="1000" dirty="0">
                          <a:effectLst/>
                        </a:rPr>
                        <a:t> </a:t>
                      </a:r>
                      <a:r>
                        <a:rPr lang="en-US" sz="1000" dirty="0" err="1" smtClean="0">
                          <a:effectLst/>
                        </a:rPr>
                        <a:t>determinados</a:t>
                      </a:r>
                      <a:endParaRPr lang="en-US" sz="900" dirty="0">
                        <a:effectLst/>
                        <a:latin typeface="Calibri"/>
                        <a:ea typeface="Calibri"/>
                        <a:cs typeface="Times New Roman"/>
                      </a:endParaRPr>
                    </a:p>
                  </a:txBody>
                  <a:tcPr marL="68580" marR="68580" marT="0" marB="0" anchor="b"/>
                </a:tc>
                <a:tc>
                  <a:txBody>
                    <a:bodyPr/>
                    <a:lstStyle/>
                    <a:p>
                      <a:pPr marL="0" marR="0" algn="ctr" rtl="0">
                        <a:lnSpc>
                          <a:spcPct val="115000"/>
                        </a:lnSpc>
                        <a:spcBef>
                          <a:spcPts val="0"/>
                        </a:spcBef>
                        <a:spcAft>
                          <a:spcPts val="0"/>
                        </a:spcAft>
                      </a:pPr>
                      <a:r>
                        <a:rPr lang="en-US" sz="1000" dirty="0" smtClean="0">
                          <a:effectLst/>
                        </a:rPr>
                        <a:t>Ryan</a:t>
                      </a:r>
                      <a:endParaRPr lang="en-US" sz="900" dirty="0">
                        <a:effectLst/>
                        <a:latin typeface="Calibri"/>
                        <a:ea typeface="Calibri"/>
                        <a:cs typeface="Times New Roman"/>
                      </a:endParaRPr>
                    </a:p>
                  </a:txBody>
                  <a:tcPr marL="68580" marR="68580" marT="0" marB="0" anchor="b"/>
                </a:tc>
                <a:extLst>
                  <a:ext uri="{0D108BD9-81ED-4DB2-BD59-A6C34878D82A}">
                    <a16:rowId xmlns:a16="http://schemas.microsoft.com/office/drawing/2014/main" xmlns="" val="10008"/>
                  </a:ext>
                </a:extLst>
              </a:tr>
              <a:tr h="375750">
                <a:tc>
                  <a:txBody>
                    <a:bodyPr/>
                    <a:lstStyle/>
                    <a:p>
                      <a:pPr marL="0" marR="0" algn="ctr" rtl="0">
                        <a:lnSpc>
                          <a:spcPct val="115000"/>
                        </a:lnSpc>
                        <a:spcBef>
                          <a:spcPts val="0"/>
                        </a:spcBef>
                        <a:spcAft>
                          <a:spcPts val="0"/>
                        </a:spcAft>
                      </a:pPr>
                      <a:r>
                        <a:rPr lang="en-US" sz="1000">
                          <a:effectLst/>
                        </a:rPr>
                        <a:t>#9</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Marcos 9:14-29</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dirty="0">
                          <a:effectLst/>
                        </a:rPr>
                        <a:t>El padre </a:t>
                      </a:r>
                      <a:r>
                        <a:rPr lang="en-US" sz="1000" dirty="0" smtClean="0">
                          <a:effectLst/>
                        </a:rPr>
                        <a:t>del </a:t>
                      </a:r>
                      <a:r>
                        <a:rPr lang="en-US" sz="1000" dirty="0" err="1" smtClean="0">
                          <a:effectLst/>
                        </a:rPr>
                        <a:t>endemoniado</a:t>
                      </a:r>
                      <a:r>
                        <a:rPr lang="en-US" sz="1000" dirty="0">
                          <a:effectLst/>
                        </a:rPr>
                        <a:t>: </a:t>
                      </a:r>
                      <a:r>
                        <a:rPr lang="en-US" sz="1000" dirty="0" err="1">
                          <a:effectLst/>
                        </a:rPr>
                        <a:t>Jesús</a:t>
                      </a:r>
                      <a:r>
                        <a:rPr lang="en-US" sz="1000" dirty="0">
                          <a:effectLst/>
                        </a:rPr>
                        <a:t> y </a:t>
                      </a:r>
                      <a:r>
                        <a:rPr lang="en-US" sz="1000" dirty="0" err="1" smtClean="0">
                          <a:effectLst/>
                        </a:rPr>
                        <a:t>los</a:t>
                      </a:r>
                      <a:r>
                        <a:rPr lang="en-US" sz="1000" dirty="0" smtClean="0">
                          <a:effectLst/>
                        </a:rPr>
                        <a:t> que </a:t>
                      </a:r>
                      <a:r>
                        <a:rPr lang="en-US" sz="1000" dirty="0" err="1" smtClean="0">
                          <a:effectLst/>
                        </a:rPr>
                        <a:t>dduan</a:t>
                      </a:r>
                      <a:endParaRPr lang="en-US" sz="900" dirty="0">
                        <a:effectLst/>
                        <a:latin typeface="Calibri"/>
                        <a:ea typeface="Calibri"/>
                        <a:cs typeface="Times New Roman"/>
                      </a:endParaRPr>
                    </a:p>
                  </a:txBody>
                  <a:tcPr marL="68580" marR="68580" marT="0" marB="0" anchor="b"/>
                </a:tc>
                <a:tc>
                  <a:txBody>
                    <a:bodyPr/>
                    <a:lstStyle/>
                    <a:p>
                      <a:pPr marL="0" marR="0" algn="ctr" rtl="0">
                        <a:lnSpc>
                          <a:spcPct val="115000"/>
                        </a:lnSpc>
                        <a:spcBef>
                          <a:spcPts val="0"/>
                        </a:spcBef>
                        <a:spcAft>
                          <a:spcPts val="0"/>
                        </a:spcAft>
                      </a:pPr>
                      <a:r>
                        <a:rPr lang="en-US" sz="1000" dirty="0" smtClean="0">
                          <a:effectLst/>
                        </a:rPr>
                        <a:t>Ben</a:t>
                      </a:r>
                      <a:endParaRPr lang="en-US" sz="900" dirty="0">
                        <a:effectLst/>
                        <a:latin typeface="Calibri"/>
                        <a:ea typeface="Calibri"/>
                        <a:cs typeface="Times New Roman"/>
                      </a:endParaRPr>
                    </a:p>
                  </a:txBody>
                  <a:tcPr marL="68580" marR="68580" marT="0" marB="0" anchor="b"/>
                </a:tc>
                <a:extLst>
                  <a:ext uri="{0D108BD9-81ED-4DB2-BD59-A6C34878D82A}">
                    <a16:rowId xmlns:a16="http://schemas.microsoft.com/office/drawing/2014/main" xmlns="" val="10009"/>
                  </a:ext>
                </a:extLst>
              </a:tr>
              <a:tr h="281328">
                <a:tc>
                  <a:txBody>
                    <a:bodyPr/>
                    <a:lstStyle/>
                    <a:p>
                      <a:pPr marL="0" marR="0" algn="ctr" rtl="0">
                        <a:lnSpc>
                          <a:spcPct val="115000"/>
                        </a:lnSpc>
                        <a:spcBef>
                          <a:spcPts val="0"/>
                        </a:spcBef>
                        <a:spcAft>
                          <a:spcPts val="0"/>
                        </a:spcAft>
                      </a:pPr>
                      <a:r>
                        <a:rPr lang="en-US" sz="1000">
                          <a:effectLst/>
                        </a:rPr>
                        <a:t>#10</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Juan 3:1-21</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Nicodemo: Jesús y los curiosos</a:t>
                      </a:r>
                      <a:endParaRPr lang="en-US" sz="900">
                        <a:effectLst/>
                        <a:latin typeface="Calibri"/>
                        <a:ea typeface="Calibri"/>
                        <a:cs typeface="Times New Roman"/>
                      </a:endParaRPr>
                    </a:p>
                  </a:txBody>
                  <a:tcPr marL="68580" marR="68580" marT="0" marB="0" anchor="b"/>
                </a:tc>
                <a:tc>
                  <a:txBody>
                    <a:bodyPr/>
                    <a:lstStyle/>
                    <a:p>
                      <a:pPr marL="0" marR="0" algn="ctr" rtl="0">
                        <a:lnSpc>
                          <a:spcPct val="115000"/>
                        </a:lnSpc>
                        <a:spcBef>
                          <a:spcPts val="0"/>
                        </a:spcBef>
                        <a:spcAft>
                          <a:spcPts val="0"/>
                        </a:spcAft>
                      </a:pPr>
                      <a:r>
                        <a:rPr lang="en-US" sz="1000" dirty="0" smtClean="0">
                          <a:effectLst/>
                        </a:rPr>
                        <a:t>Ben</a:t>
                      </a:r>
                      <a:endParaRPr lang="en-US" sz="900" dirty="0">
                        <a:effectLst/>
                        <a:latin typeface="Calibri"/>
                        <a:ea typeface="Calibri"/>
                        <a:cs typeface="Times New Roman"/>
                      </a:endParaRPr>
                    </a:p>
                  </a:txBody>
                  <a:tcPr marL="68580" marR="68580" marT="0" marB="0" anchor="b"/>
                </a:tc>
                <a:extLst>
                  <a:ext uri="{0D108BD9-81ED-4DB2-BD59-A6C34878D82A}">
                    <a16:rowId xmlns:a16="http://schemas.microsoft.com/office/drawing/2014/main" xmlns="" val="10010"/>
                  </a:ext>
                </a:extLst>
              </a:tr>
              <a:tr h="281328">
                <a:tc>
                  <a:txBody>
                    <a:bodyPr/>
                    <a:lstStyle/>
                    <a:p>
                      <a:pPr marL="0" marR="0" algn="ctr" rtl="0">
                        <a:lnSpc>
                          <a:spcPct val="115000"/>
                        </a:lnSpc>
                        <a:spcBef>
                          <a:spcPts val="0"/>
                        </a:spcBef>
                        <a:spcAft>
                          <a:spcPts val="0"/>
                        </a:spcAft>
                      </a:pPr>
                      <a:r>
                        <a:rPr lang="en-US" sz="1000">
                          <a:effectLst/>
                        </a:rPr>
                        <a:t>#11</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Lucas 5:1-11</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Pedro: Jesús y los indignos</a:t>
                      </a:r>
                      <a:endParaRPr lang="en-US" sz="900">
                        <a:effectLst/>
                        <a:latin typeface="Calibri"/>
                        <a:ea typeface="Calibri"/>
                        <a:cs typeface="Times New Roman"/>
                      </a:endParaRPr>
                    </a:p>
                  </a:txBody>
                  <a:tcPr marL="68580" marR="68580" marT="0" marB="0" anchor="b"/>
                </a:tc>
                <a:tc>
                  <a:txBody>
                    <a:bodyPr/>
                    <a:lstStyle/>
                    <a:p>
                      <a:pPr marL="0" marR="0" algn="ctr" rtl="0">
                        <a:lnSpc>
                          <a:spcPct val="115000"/>
                        </a:lnSpc>
                        <a:spcBef>
                          <a:spcPts val="0"/>
                        </a:spcBef>
                        <a:spcAft>
                          <a:spcPts val="0"/>
                        </a:spcAft>
                      </a:pPr>
                      <a:r>
                        <a:rPr lang="en-US" sz="1000" dirty="0" smtClean="0">
                          <a:effectLst/>
                        </a:rPr>
                        <a:t>Ben</a:t>
                      </a:r>
                      <a:endParaRPr lang="en-US" sz="900" dirty="0">
                        <a:effectLst/>
                        <a:latin typeface="Calibri"/>
                        <a:ea typeface="Calibri"/>
                        <a:cs typeface="Times New Roman"/>
                      </a:endParaRPr>
                    </a:p>
                  </a:txBody>
                  <a:tcPr marL="68580" marR="68580" marT="0" marB="0" anchor="b"/>
                </a:tc>
                <a:extLst>
                  <a:ext uri="{0D108BD9-81ED-4DB2-BD59-A6C34878D82A}">
                    <a16:rowId xmlns:a16="http://schemas.microsoft.com/office/drawing/2014/main" xmlns="" val="10011"/>
                  </a:ext>
                </a:extLst>
              </a:tr>
              <a:tr h="281328">
                <a:tc>
                  <a:txBody>
                    <a:bodyPr/>
                    <a:lstStyle/>
                    <a:p>
                      <a:pPr marL="0" marR="0" algn="ctr" rtl="0">
                        <a:lnSpc>
                          <a:spcPct val="115000"/>
                        </a:lnSpc>
                        <a:spcBef>
                          <a:spcPts val="0"/>
                        </a:spcBef>
                        <a:spcAft>
                          <a:spcPts val="0"/>
                        </a:spcAft>
                      </a:pPr>
                      <a:r>
                        <a:rPr lang="en-US" sz="1000">
                          <a:effectLst/>
                        </a:rPr>
                        <a:t>#12</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Varios</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Jesús y la oposición</a:t>
                      </a:r>
                      <a:endParaRPr lang="en-US" sz="900">
                        <a:effectLst/>
                        <a:latin typeface="Calibri"/>
                        <a:ea typeface="Calibri"/>
                        <a:cs typeface="Times New Roman"/>
                      </a:endParaRPr>
                    </a:p>
                  </a:txBody>
                  <a:tcPr marL="68580" marR="68580" marT="0" marB="0" anchor="b"/>
                </a:tc>
                <a:tc>
                  <a:txBody>
                    <a:bodyPr/>
                    <a:lstStyle/>
                    <a:p>
                      <a:pPr marL="0" marR="0" algn="ctr" rtl="0">
                        <a:lnSpc>
                          <a:spcPct val="115000"/>
                        </a:lnSpc>
                        <a:spcBef>
                          <a:spcPts val="0"/>
                        </a:spcBef>
                        <a:spcAft>
                          <a:spcPts val="0"/>
                        </a:spcAft>
                      </a:pPr>
                      <a:r>
                        <a:rPr lang="en-US" sz="1000" dirty="0" smtClean="0">
                          <a:effectLst/>
                        </a:rPr>
                        <a:t>Ryan</a:t>
                      </a:r>
                      <a:endParaRPr lang="en-US" sz="900" dirty="0">
                        <a:effectLst/>
                        <a:latin typeface="Calibri"/>
                        <a:ea typeface="Calibri"/>
                        <a:cs typeface="Times New Roman"/>
                      </a:endParaRPr>
                    </a:p>
                  </a:txBody>
                  <a:tcPr marL="68580" marR="68580" marT="0" marB="0" anchor="b"/>
                </a:tc>
                <a:extLst>
                  <a:ext uri="{0D108BD9-81ED-4DB2-BD59-A6C34878D82A}">
                    <a16:rowId xmlns:a16="http://schemas.microsoft.com/office/drawing/2014/main" xmlns="" val="10012"/>
                  </a:ext>
                </a:extLst>
              </a:tr>
              <a:tr h="281328">
                <a:tc>
                  <a:txBody>
                    <a:bodyPr/>
                    <a:lstStyle/>
                    <a:p>
                      <a:pPr marL="0" marR="0" algn="ctr" rtl="0">
                        <a:lnSpc>
                          <a:spcPct val="115000"/>
                        </a:lnSpc>
                        <a:spcBef>
                          <a:spcPts val="0"/>
                        </a:spcBef>
                        <a:spcAft>
                          <a:spcPts val="0"/>
                        </a:spcAft>
                      </a:pPr>
                      <a:r>
                        <a:rPr lang="en-US" sz="1000">
                          <a:effectLst/>
                        </a:rPr>
                        <a:t>#13</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2 Corintios 1-5</a:t>
                      </a:r>
                      <a:endParaRPr lang="en-US" sz="900">
                        <a:effectLst/>
                        <a:latin typeface="Calibri"/>
                        <a:ea typeface="Calibri"/>
                        <a:cs typeface="Times New Roman"/>
                      </a:endParaRPr>
                    </a:p>
                  </a:txBody>
                  <a:tcPr marL="68580" marR="68580" marT="0" marB="0" anchor="b"/>
                </a:tc>
                <a:tc>
                  <a:txBody>
                    <a:bodyPr/>
                    <a:lstStyle/>
                    <a:p>
                      <a:pPr marL="0" marR="0" algn="l" rtl="0">
                        <a:lnSpc>
                          <a:spcPct val="115000"/>
                        </a:lnSpc>
                        <a:spcBef>
                          <a:spcPts val="0"/>
                        </a:spcBef>
                        <a:spcAft>
                          <a:spcPts val="0"/>
                        </a:spcAft>
                      </a:pPr>
                      <a:r>
                        <a:rPr lang="en-US" sz="1000">
                          <a:effectLst/>
                        </a:rPr>
                        <a:t>Conclusión: Embajadores de Cristo</a:t>
                      </a:r>
                      <a:endParaRPr lang="en-US" sz="900">
                        <a:effectLst/>
                        <a:latin typeface="Calibri"/>
                        <a:ea typeface="Calibri"/>
                        <a:cs typeface="Times New Roman"/>
                      </a:endParaRPr>
                    </a:p>
                  </a:txBody>
                  <a:tcPr marL="68580" marR="68580" marT="0" marB="0" anchor="b"/>
                </a:tc>
                <a:tc>
                  <a:txBody>
                    <a:bodyPr/>
                    <a:lstStyle/>
                    <a:p>
                      <a:pPr marL="0" marR="0" algn="ctr" rtl="0">
                        <a:lnSpc>
                          <a:spcPct val="115000"/>
                        </a:lnSpc>
                        <a:spcBef>
                          <a:spcPts val="0"/>
                        </a:spcBef>
                        <a:spcAft>
                          <a:spcPts val="0"/>
                        </a:spcAft>
                      </a:pPr>
                      <a:r>
                        <a:rPr lang="en-US" sz="1000" dirty="0" smtClean="0">
                          <a:effectLst/>
                        </a:rPr>
                        <a:t>Ben</a:t>
                      </a:r>
                      <a:endParaRPr lang="en-US" sz="900" dirty="0">
                        <a:effectLst/>
                        <a:latin typeface="Calibri"/>
                        <a:ea typeface="Calibri"/>
                        <a:cs typeface="Times New Roman"/>
                      </a:endParaRPr>
                    </a:p>
                  </a:txBody>
                  <a:tcPr marL="68580" marR="68580" marT="0" marB="0" anchor="b"/>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29296617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4040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7873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Perfil de la </a:t>
            </a:r>
            <a:r>
              <a:rPr lang="en-US" b="1" dirty="0" err="1" smtClean="0"/>
              <a:t>mujer</a:t>
            </a:r>
            <a:r>
              <a:rPr lang="en-US" b="1" dirty="0" smtClean="0"/>
              <a:t> </a:t>
            </a:r>
            <a:r>
              <a:rPr lang="en-US" b="1" dirty="0" err="1" smtClean="0"/>
              <a:t>samaritana</a:t>
            </a:r>
            <a:endParaRPr lang="en-US" b="1" dirty="0"/>
          </a:p>
        </p:txBody>
      </p:sp>
      <p:sp>
        <p:nvSpPr>
          <p:cNvPr id="3" name="Content Placeholder 2"/>
          <p:cNvSpPr>
            <a:spLocks noGrp="1"/>
          </p:cNvSpPr>
          <p:nvPr>
            <p:ph idx="1"/>
          </p:nvPr>
        </p:nvSpPr>
        <p:spPr>
          <a:xfrm>
            <a:off x="838200" y="1333500"/>
            <a:ext cx="7391400" cy="4064000"/>
          </a:xfrm>
        </p:spPr>
        <p:txBody>
          <a:bodyPr>
            <a:normAutofit/>
          </a:bodyPr>
          <a:lstStyle/>
          <a:p>
            <a:pPr marL="0" indent="0" algn="l" rtl="0">
              <a:buNone/>
            </a:pPr>
            <a:endParaRPr lang="en-US" sz="3000" b="1" i="1" dirty="0">
              <a:solidFill>
                <a:schemeClr val="accent6"/>
              </a:solidFill>
            </a:endParaRPr>
          </a:p>
          <a:p>
            <a:pPr marL="0" indent="0" algn="l" rtl="0">
              <a:buNone/>
            </a:pPr>
            <a:r>
              <a:rPr lang="en-US" sz="3000" b="1" i="1" dirty="0">
                <a:solidFill>
                  <a:schemeClr val="accent6"/>
                </a:solidFill>
              </a:rPr>
              <a:t>¿Qué detalles significativos revela el texto sobre esta mujer: estilo de vida, carácter, personalidad, relaciones, cosmovisiones?</a:t>
            </a:r>
          </a:p>
          <a:p>
            <a:pPr algn="l" rtl="0"/>
            <a:endParaRPr lang="en-US" dirty="0">
              <a:solidFill>
                <a:schemeClr val="tx1"/>
              </a:solidFill>
            </a:endParaRPr>
          </a:p>
          <a:p>
            <a:pPr marL="0" indent="0" algn="l" rtl="0">
              <a:buNone/>
            </a:pPr>
            <a:endParaRPr lang="en-US" dirty="0"/>
          </a:p>
        </p:txBody>
      </p:sp>
    </p:spTree>
    <p:extLst>
      <p:ext uri="{BB962C8B-B14F-4D97-AF65-F5344CB8AC3E}">
        <p14:creationId xmlns:p14="http://schemas.microsoft.com/office/powerpoint/2010/main" val="3927320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89236" y="451288"/>
            <a:ext cx="7886700" cy="739871"/>
          </a:xfrm>
        </p:spPr>
        <p:txBody>
          <a:bodyPr/>
          <a:lstStyle/>
          <a:p>
            <a:pPr algn="ctr" rtl="0"/>
            <a:r>
              <a:rPr lang="en-US" b="1" dirty="0"/>
              <a:t>Perfil de la Mujer Samaritana</a:t>
            </a:r>
          </a:p>
        </p:txBody>
      </p:sp>
      <p:sp>
        <p:nvSpPr>
          <p:cNvPr id="3" name="Content Placeholder 2"/>
          <p:cNvSpPr>
            <a:spLocks noGrp="1"/>
          </p:cNvSpPr>
          <p:nvPr>
            <p:ph idx="1"/>
          </p:nvPr>
        </p:nvSpPr>
        <p:spPr>
          <a:xfrm>
            <a:off x="304800" y="1215916"/>
            <a:ext cx="8610600" cy="4384784"/>
          </a:xfrm>
        </p:spPr>
        <p:txBody>
          <a:bodyPr>
            <a:normAutofit fontScale="77500" lnSpcReduction="20000"/>
          </a:bodyPr>
          <a:lstStyle/>
          <a:p>
            <a:pPr algn="l" rtl="0"/>
            <a:r>
              <a:rPr lang="en-US" sz="2600" dirty="0">
                <a:solidFill>
                  <a:schemeClr val="tx1"/>
                </a:solidFill>
              </a:rPr>
              <a:t>Mujer, vista socialmente como inferior</a:t>
            </a:r>
          </a:p>
          <a:p>
            <a:pPr algn="l" rtl="0"/>
            <a:r>
              <a:rPr lang="en-US" sz="2600" dirty="0" err="1" smtClean="0">
                <a:solidFill>
                  <a:schemeClr val="tx1"/>
                </a:solidFill>
              </a:rPr>
              <a:t>Samaritana</a:t>
            </a:r>
            <a:r>
              <a:rPr lang="en-US" sz="2600" dirty="0" smtClean="0">
                <a:solidFill>
                  <a:schemeClr val="tx1"/>
                </a:solidFill>
              </a:rPr>
              <a:t>, </a:t>
            </a:r>
            <a:r>
              <a:rPr lang="en-US" sz="2600" dirty="0">
                <a:solidFill>
                  <a:schemeClr val="tx1"/>
                </a:solidFill>
              </a:rPr>
              <a:t>grupo despreciado por los judíos</a:t>
            </a:r>
          </a:p>
          <a:p>
            <a:pPr algn="l" rtl="0"/>
            <a:r>
              <a:rPr lang="en-US" sz="2600" dirty="0">
                <a:solidFill>
                  <a:schemeClr val="tx1"/>
                </a:solidFill>
              </a:rPr>
              <a:t>Llegó al mediodía (hora no habitual, aparte de otras mujeres)</a:t>
            </a:r>
          </a:p>
          <a:p>
            <a:pPr algn="l" rtl="0"/>
            <a:r>
              <a:rPr lang="en-US" sz="2600" dirty="0">
                <a:solidFill>
                  <a:schemeClr val="tx1"/>
                </a:solidFill>
              </a:rPr>
              <a:t>Sin miedo a entablar una conversación </a:t>
            </a:r>
            <a:r>
              <a:rPr lang="en-US" sz="2600" dirty="0" err="1">
                <a:solidFill>
                  <a:schemeClr val="tx1"/>
                </a:solidFill>
              </a:rPr>
              <a:t>potencialmente</a:t>
            </a:r>
            <a:r>
              <a:rPr lang="en-US" sz="2600" dirty="0">
                <a:solidFill>
                  <a:schemeClr val="tx1"/>
                </a:solidFill>
              </a:rPr>
              <a:t> </a:t>
            </a:r>
            <a:r>
              <a:rPr lang="en-US" sz="2600" dirty="0" smtClean="0">
                <a:solidFill>
                  <a:schemeClr val="tx1"/>
                </a:solidFill>
              </a:rPr>
              <a:t/>
            </a:r>
            <a:br>
              <a:rPr lang="en-US" sz="2600" dirty="0" smtClean="0">
                <a:solidFill>
                  <a:schemeClr val="tx1"/>
                </a:solidFill>
              </a:rPr>
            </a:br>
            <a:r>
              <a:rPr lang="en-US" sz="2600" dirty="0" err="1" smtClean="0">
                <a:solidFill>
                  <a:schemeClr val="tx1"/>
                </a:solidFill>
              </a:rPr>
              <a:t>combativa</a:t>
            </a:r>
            <a:endParaRPr lang="en-US" sz="2600" dirty="0">
              <a:solidFill>
                <a:schemeClr val="tx1"/>
              </a:solidFill>
            </a:endParaRPr>
          </a:p>
          <a:p>
            <a:pPr algn="l" rtl="0"/>
            <a:r>
              <a:rPr lang="en-US" sz="2600" dirty="0" err="1" smtClean="0">
                <a:solidFill>
                  <a:schemeClr val="tx1"/>
                </a:solidFill>
              </a:rPr>
              <a:t>Dispuesta</a:t>
            </a:r>
            <a:r>
              <a:rPr lang="en-US" sz="2600" dirty="0" smtClean="0">
                <a:solidFill>
                  <a:schemeClr val="tx1"/>
                </a:solidFill>
              </a:rPr>
              <a:t> </a:t>
            </a:r>
            <a:r>
              <a:rPr lang="en-US" sz="2600" dirty="0">
                <a:solidFill>
                  <a:schemeClr val="tx1"/>
                </a:solidFill>
              </a:rPr>
              <a:t>a hacer preguntas, buscar respuestas.</a:t>
            </a:r>
          </a:p>
          <a:p>
            <a:pPr algn="l" rtl="0"/>
            <a:r>
              <a:rPr lang="en-US" sz="2600" dirty="0">
                <a:solidFill>
                  <a:schemeClr val="tx1"/>
                </a:solidFill>
              </a:rPr>
              <a:t>Búsqueda de satisfacción (agua, hombres, conceptos religiosos)</a:t>
            </a:r>
          </a:p>
          <a:p>
            <a:pPr algn="l" rtl="0"/>
            <a:r>
              <a:rPr lang="en-US" sz="2600" dirty="0" err="1" smtClean="0">
                <a:solidFill>
                  <a:schemeClr val="tx1"/>
                </a:solidFill>
              </a:rPr>
              <a:t>Insatisfecha</a:t>
            </a:r>
            <a:r>
              <a:rPr lang="en-US" sz="2600" dirty="0" smtClean="0">
                <a:solidFill>
                  <a:schemeClr val="tx1"/>
                </a:solidFill>
              </a:rPr>
              <a:t> </a:t>
            </a:r>
            <a:r>
              <a:rPr lang="en-US" sz="2600" dirty="0">
                <a:solidFill>
                  <a:schemeClr val="tx1"/>
                </a:solidFill>
              </a:rPr>
              <a:t>con las relaciones humanas (</a:t>
            </a:r>
            <a:r>
              <a:rPr lang="en-US" sz="2600" dirty="0" smtClean="0">
                <a:solidFill>
                  <a:schemeClr val="tx1"/>
                </a:solidFill>
              </a:rPr>
              <a:t>esp. </a:t>
            </a:r>
            <a:r>
              <a:rPr lang="en-US" sz="2600" dirty="0">
                <a:solidFill>
                  <a:schemeClr val="tx1"/>
                </a:solidFill>
              </a:rPr>
              <a:t>matrimonio)</a:t>
            </a:r>
          </a:p>
          <a:p>
            <a:pPr algn="l" rtl="0"/>
            <a:r>
              <a:rPr lang="en-US" sz="2600" dirty="0" err="1" smtClean="0">
                <a:solidFill>
                  <a:schemeClr val="tx1"/>
                </a:solidFill>
              </a:rPr>
              <a:t>Avergonzada</a:t>
            </a:r>
            <a:r>
              <a:rPr lang="en-US" sz="2600" dirty="0" smtClean="0">
                <a:solidFill>
                  <a:schemeClr val="tx1"/>
                </a:solidFill>
              </a:rPr>
              <a:t> (¿?) </a:t>
            </a:r>
            <a:r>
              <a:rPr lang="en-US" sz="2600" dirty="0">
                <a:solidFill>
                  <a:schemeClr val="tx1"/>
                </a:solidFill>
              </a:rPr>
              <a:t>de </a:t>
            </a:r>
            <a:r>
              <a:rPr lang="en-US" sz="2600" dirty="0" err="1" smtClean="0">
                <a:solidFill>
                  <a:schemeClr val="tx1"/>
                </a:solidFill>
              </a:rPr>
              <a:t>su</a:t>
            </a:r>
            <a:r>
              <a:rPr lang="en-US" sz="2600" dirty="0" smtClean="0">
                <a:solidFill>
                  <a:schemeClr val="tx1"/>
                </a:solidFill>
              </a:rPr>
              <a:t> </a:t>
            </a:r>
            <a:r>
              <a:rPr lang="en-US" sz="2600" dirty="0" err="1" smtClean="0">
                <a:solidFill>
                  <a:schemeClr val="tx1"/>
                </a:solidFill>
              </a:rPr>
              <a:t>historial</a:t>
            </a:r>
            <a:r>
              <a:rPr lang="en-US" sz="2600" dirty="0" smtClean="0">
                <a:solidFill>
                  <a:schemeClr val="tx1"/>
                </a:solidFill>
              </a:rPr>
              <a:t> </a:t>
            </a:r>
            <a:r>
              <a:rPr lang="en-US" sz="2600" dirty="0" err="1" smtClean="0">
                <a:solidFill>
                  <a:schemeClr val="tx1"/>
                </a:solidFill>
              </a:rPr>
              <a:t>matrimonio</a:t>
            </a:r>
            <a:endParaRPr lang="en-US" sz="2600" dirty="0">
              <a:solidFill>
                <a:schemeClr val="tx1"/>
              </a:solidFill>
            </a:endParaRPr>
          </a:p>
          <a:p>
            <a:pPr algn="l" rtl="0"/>
            <a:r>
              <a:rPr lang="en-US" sz="2600" dirty="0" err="1" smtClean="0">
                <a:solidFill>
                  <a:schemeClr val="tx1"/>
                </a:solidFill>
              </a:rPr>
              <a:t>Incómoda</a:t>
            </a:r>
            <a:r>
              <a:rPr lang="en-US" sz="2600" dirty="0" smtClean="0">
                <a:solidFill>
                  <a:schemeClr val="tx1"/>
                </a:solidFill>
              </a:rPr>
              <a:t> al </a:t>
            </a:r>
            <a:r>
              <a:rPr lang="en-US" sz="2600" dirty="0" err="1" smtClean="0">
                <a:solidFill>
                  <a:schemeClr val="tx1"/>
                </a:solidFill>
              </a:rPr>
              <a:t>hablar</a:t>
            </a:r>
            <a:r>
              <a:rPr lang="en-US" sz="2600" dirty="0" smtClean="0">
                <a:solidFill>
                  <a:schemeClr val="tx1"/>
                </a:solidFill>
              </a:rPr>
              <a:t> de </a:t>
            </a:r>
            <a:r>
              <a:rPr lang="en-US" sz="2600" dirty="0">
                <a:solidFill>
                  <a:schemeClr val="tx1"/>
                </a:solidFill>
              </a:rPr>
              <a:t>asuntos personales.</a:t>
            </a:r>
          </a:p>
          <a:p>
            <a:pPr algn="l" rtl="0"/>
            <a:r>
              <a:rPr lang="en-US" sz="2600" dirty="0" err="1" smtClean="0">
                <a:solidFill>
                  <a:schemeClr val="tx1"/>
                </a:solidFill>
              </a:rPr>
              <a:t>Abierta</a:t>
            </a:r>
            <a:r>
              <a:rPr lang="en-US" sz="2600" dirty="0" smtClean="0">
                <a:solidFill>
                  <a:schemeClr val="tx1"/>
                </a:solidFill>
              </a:rPr>
              <a:t> </a:t>
            </a:r>
            <a:r>
              <a:rPr lang="en-US" sz="2600" dirty="0">
                <a:solidFill>
                  <a:schemeClr val="tx1"/>
                </a:solidFill>
              </a:rPr>
              <a:t>a creer en “un profeta”</a:t>
            </a:r>
          </a:p>
          <a:p>
            <a:pPr algn="l" rtl="0"/>
            <a:r>
              <a:rPr lang="en-US" sz="2600" dirty="0" err="1" smtClean="0">
                <a:solidFill>
                  <a:schemeClr val="tx1"/>
                </a:solidFill>
              </a:rPr>
              <a:t>Reflexiva</a:t>
            </a:r>
            <a:r>
              <a:rPr lang="en-US" sz="2600" dirty="0" smtClean="0">
                <a:solidFill>
                  <a:schemeClr val="tx1"/>
                </a:solidFill>
              </a:rPr>
              <a:t> </a:t>
            </a:r>
            <a:r>
              <a:rPr lang="en-US" sz="2600" dirty="0">
                <a:solidFill>
                  <a:schemeClr val="tx1"/>
                </a:solidFill>
              </a:rPr>
              <a:t>(o al </a:t>
            </a:r>
            <a:r>
              <a:rPr lang="en-US" sz="2600" dirty="0" err="1">
                <a:solidFill>
                  <a:schemeClr val="tx1"/>
                </a:solidFill>
              </a:rPr>
              <a:t>menos</a:t>
            </a:r>
            <a:r>
              <a:rPr lang="en-US" sz="2600" dirty="0">
                <a:solidFill>
                  <a:schemeClr val="tx1"/>
                </a:solidFill>
              </a:rPr>
              <a:t> </a:t>
            </a:r>
            <a:r>
              <a:rPr lang="en-US" sz="2600" dirty="0" smtClean="0">
                <a:solidFill>
                  <a:schemeClr val="tx1"/>
                </a:solidFill>
              </a:rPr>
              <a:t>curiosa) </a:t>
            </a:r>
            <a:r>
              <a:rPr lang="en-US" sz="2600" dirty="0">
                <a:solidFill>
                  <a:schemeClr val="tx1"/>
                </a:solidFill>
              </a:rPr>
              <a:t>sobre cuestiones religiosas</a:t>
            </a:r>
          </a:p>
          <a:p>
            <a:pPr algn="l" rtl="0"/>
            <a:r>
              <a:rPr lang="en-US" sz="2600" dirty="0" err="1" smtClean="0">
                <a:solidFill>
                  <a:schemeClr val="tx1"/>
                </a:solidFill>
              </a:rPr>
              <a:t>Adoradora</a:t>
            </a:r>
            <a:r>
              <a:rPr lang="en-US" sz="2600" dirty="0" smtClean="0">
                <a:solidFill>
                  <a:schemeClr val="tx1"/>
                </a:solidFill>
              </a:rPr>
              <a:t> </a:t>
            </a:r>
            <a:r>
              <a:rPr lang="en-US" sz="2600" dirty="0">
                <a:solidFill>
                  <a:schemeClr val="tx1"/>
                </a:solidFill>
              </a:rPr>
              <a:t>de Dios, creyente en (al menos partes de) las Escrituras</a:t>
            </a:r>
          </a:p>
          <a:p>
            <a:pPr algn="l" rtl="0"/>
            <a:r>
              <a:rPr lang="en-US" sz="2600" dirty="0">
                <a:solidFill>
                  <a:schemeClr val="tx1"/>
                </a:solidFill>
              </a:rPr>
              <a:t>Esperando la salvación (o respuestas) del “Mesías” (o “</a:t>
            </a:r>
            <a:r>
              <a:rPr lang="en-US" sz="2600" dirty="0" err="1">
                <a:solidFill>
                  <a:schemeClr val="tx1"/>
                </a:solidFill>
              </a:rPr>
              <a:t>Taheb</a:t>
            </a:r>
            <a:r>
              <a:rPr lang="en-US" sz="2600" dirty="0">
                <a:solidFill>
                  <a:schemeClr val="tx1"/>
                </a:solidFill>
              </a:rPr>
              <a:t>”)</a:t>
            </a:r>
          </a:p>
          <a:p>
            <a:pPr algn="l" rtl="0"/>
            <a:endParaRPr lang="en-US" dirty="0">
              <a:solidFill>
                <a:schemeClr val="tx1"/>
              </a:solidFill>
            </a:endParaRPr>
          </a:p>
          <a:p>
            <a:pPr marL="0" indent="0" algn="l" rtl="0">
              <a:buNone/>
            </a:pPr>
            <a:endParaRPr lang="en-US" dirty="0"/>
          </a:p>
        </p:txBody>
      </p:sp>
      <p:sp>
        <p:nvSpPr>
          <p:cNvPr id="4" name="TextBox 3"/>
          <p:cNvSpPr txBox="1"/>
          <p:nvPr/>
        </p:nvSpPr>
        <p:spPr>
          <a:xfrm>
            <a:off x="7467597" y="1439929"/>
            <a:ext cx="1524003" cy="430887"/>
          </a:xfrm>
          <a:prstGeom prst="rect">
            <a:avLst/>
          </a:prstGeom>
          <a:noFill/>
          <a:ln w="25400">
            <a:solidFill>
              <a:schemeClr val="tx2"/>
            </a:solidFill>
          </a:ln>
        </p:spPr>
        <p:txBody>
          <a:bodyPr wrap="square" rtlCol="0">
            <a:spAutoFit/>
          </a:bodyPr>
          <a:lstStyle/>
          <a:p>
            <a:pPr algn="ctr" rtl="0"/>
            <a:r>
              <a:rPr lang="en-US" sz="2200" b="1" dirty="0" err="1" smtClean="0">
                <a:solidFill>
                  <a:schemeClr val="accent4"/>
                </a:solidFill>
              </a:rPr>
              <a:t>Marginada</a:t>
            </a:r>
            <a:endParaRPr lang="en-US" sz="2200" b="1" dirty="0">
              <a:solidFill>
                <a:schemeClr val="accent4"/>
              </a:solidFill>
            </a:endParaRPr>
          </a:p>
        </p:txBody>
      </p:sp>
      <p:sp>
        <p:nvSpPr>
          <p:cNvPr id="5" name="TextBox 4"/>
          <p:cNvSpPr txBox="1"/>
          <p:nvPr/>
        </p:nvSpPr>
        <p:spPr>
          <a:xfrm>
            <a:off x="7467597" y="2350413"/>
            <a:ext cx="1524003" cy="430887"/>
          </a:xfrm>
          <a:prstGeom prst="rect">
            <a:avLst/>
          </a:prstGeom>
          <a:noFill/>
          <a:ln w="25400">
            <a:solidFill>
              <a:schemeClr val="tx2"/>
            </a:solidFill>
          </a:ln>
        </p:spPr>
        <p:txBody>
          <a:bodyPr wrap="square" rtlCol="0">
            <a:spAutoFit/>
          </a:bodyPr>
          <a:lstStyle/>
          <a:p>
            <a:pPr algn="ctr" rtl="0"/>
            <a:r>
              <a:rPr lang="en-US" sz="2200" b="1" dirty="0">
                <a:solidFill>
                  <a:schemeClr val="accent4"/>
                </a:solidFill>
              </a:rPr>
              <a:t>Buscando</a:t>
            </a:r>
          </a:p>
        </p:txBody>
      </p:sp>
      <p:sp>
        <p:nvSpPr>
          <p:cNvPr id="6" name="TextBox 5"/>
          <p:cNvSpPr txBox="1"/>
          <p:nvPr/>
        </p:nvSpPr>
        <p:spPr>
          <a:xfrm>
            <a:off x="7467597" y="3341013"/>
            <a:ext cx="1524003" cy="430887"/>
          </a:xfrm>
          <a:prstGeom prst="rect">
            <a:avLst/>
          </a:prstGeom>
          <a:noFill/>
          <a:ln w="25400">
            <a:solidFill>
              <a:schemeClr val="tx2"/>
            </a:solidFill>
          </a:ln>
        </p:spPr>
        <p:txBody>
          <a:bodyPr wrap="square" rtlCol="0">
            <a:spAutoFit/>
          </a:bodyPr>
          <a:lstStyle/>
          <a:p>
            <a:pPr algn="ctr" rtl="0"/>
            <a:r>
              <a:rPr lang="en-US" sz="2200" b="1" dirty="0" err="1" smtClean="0">
                <a:solidFill>
                  <a:schemeClr val="accent4"/>
                </a:solidFill>
              </a:rPr>
              <a:t>Vacía</a:t>
            </a:r>
            <a:endParaRPr lang="en-US" sz="2200" b="1" dirty="0">
              <a:solidFill>
                <a:schemeClr val="accent4"/>
              </a:solidFill>
            </a:endParaRPr>
          </a:p>
        </p:txBody>
      </p:sp>
      <p:sp>
        <p:nvSpPr>
          <p:cNvPr id="8" name="TextBox 7"/>
          <p:cNvSpPr txBox="1"/>
          <p:nvPr/>
        </p:nvSpPr>
        <p:spPr>
          <a:xfrm>
            <a:off x="7467597" y="4309349"/>
            <a:ext cx="1524003" cy="430887"/>
          </a:xfrm>
          <a:prstGeom prst="rect">
            <a:avLst/>
          </a:prstGeom>
          <a:noFill/>
          <a:ln w="25400">
            <a:solidFill>
              <a:schemeClr val="tx2"/>
            </a:solidFill>
          </a:ln>
        </p:spPr>
        <p:txBody>
          <a:bodyPr wrap="square" rtlCol="0">
            <a:spAutoFit/>
          </a:bodyPr>
          <a:lstStyle/>
          <a:p>
            <a:pPr algn="ctr" rtl="0"/>
            <a:r>
              <a:rPr lang="en-US" sz="2200" b="1" dirty="0">
                <a:solidFill>
                  <a:schemeClr val="accent4"/>
                </a:solidFill>
              </a:rPr>
              <a:t>Espiritual</a:t>
            </a:r>
          </a:p>
        </p:txBody>
      </p:sp>
    </p:spTree>
    <p:extLst>
      <p:ext uri="{BB962C8B-B14F-4D97-AF65-F5344CB8AC3E}">
        <p14:creationId xmlns:p14="http://schemas.microsoft.com/office/powerpoint/2010/main" val="69683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Perfil de la Mujer Samaritana</a:t>
            </a:r>
          </a:p>
        </p:txBody>
      </p:sp>
      <p:sp>
        <p:nvSpPr>
          <p:cNvPr id="3" name="Content Placeholder 2"/>
          <p:cNvSpPr>
            <a:spLocks noGrp="1"/>
          </p:cNvSpPr>
          <p:nvPr>
            <p:ph idx="1"/>
          </p:nvPr>
        </p:nvSpPr>
        <p:spPr>
          <a:xfrm>
            <a:off x="838200" y="1333500"/>
            <a:ext cx="7391400" cy="4064000"/>
          </a:xfrm>
        </p:spPr>
        <p:txBody>
          <a:bodyPr>
            <a:normAutofit/>
          </a:bodyPr>
          <a:lstStyle/>
          <a:p>
            <a:pPr marL="0" indent="0" algn="l" rtl="0">
              <a:buNone/>
            </a:pPr>
            <a:endParaRPr lang="en-US" sz="3000" b="1" i="1" dirty="0">
              <a:solidFill>
                <a:schemeClr val="accent6"/>
              </a:solidFill>
            </a:endParaRPr>
          </a:p>
          <a:p>
            <a:pPr marL="0" indent="0" algn="l" rtl="0">
              <a:buNone/>
            </a:pPr>
            <a:r>
              <a:rPr lang="en-US" sz="3500" b="1" i="1" dirty="0">
                <a:solidFill>
                  <a:schemeClr val="accent6"/>
                </a:solidFill>
              </a:rPr>
              <a:t>¿</a:t>
            </a:r>
            <a:r>
              <a:rPr lang="en-US" sz="3500" b="1" i="1" dirty="0" err="1" smtClean="0">
                <a:solidFill>
                  <a:schemeClr val="accent6"/>
                </a:solidFill>
              </a:rPr>
              <a:t>Quiénes</a:t>
            </a:r>
            <a:r>
              <a:rPr lang="en-US" sz="3500" b="1" i="1" dirty="0" smtClean="0">
                <a:solidFill>
                  <a:schemeClr val="accent6"/>
                </a:solidFill>
              </a:rPr>
              <a:t> son </a:t>
            </a:r>
            <a:r>
              <a:rPr lang="en-US" sz="3500" b="1" i="1" dirty="0">
                <a:solidFill>
                  <a:schemeClr val="accent6"/>
                </a:solidFill>
              </a:rPr>
              <a:t>como la </a:t>
            </a:r>
            <a:r>
              <a:rPr lang="en-US" sz="3500" b="1" i="1" dirty="0" err="1" smtClean="0">
                <a:solidFill>
                  <a:schemeClr val="accent6"/>
                </a:solidFill>
              </a:rPr>
              <a:t>mujer</a:t>
            </a:r>
            <a:r>
              <a:rPr lang="en-US" sz="3500" b="1" i="1" dirty="0" smtClean="0">
                <a:solidFill>
                  <a:schemeClr val="accent6"/>
                </a:solidFill>
              </a:rPr>
              <a:t> </a:t>
            </a:r>
            <a:r>
              <a:rPr lang="en-US" sz="3500" b="1" i="1" dirty="0" err="1" smtClean="0">
                <a:solidFill>
                  <a:schemeClr val="accent6"/>
                </a:solidFill>
              </a:rPr>
              <a:t>samaritana</a:t>
            </a:r>
            <a:r>
              <a:rPr lang="en-US" sz="3500" b="1" i="1" dirty="0" smtClean="0">
                <a:solidFill>
                  <a:schemeClr val="accent6"/>
                </a:solidFill>
              </a:rPr>
              <a:t> </a:t>
            </a:r>
            <a:r>
              <a:rPr lang="en-US" sz="3500" b="1" i="1" dirty="0">
                <a:solidFill>
                  <a:schemeClr val="accent6"/>
                </a:solidFill>
              </a:rPr>
              <a:t>en su mundo hoy?</a:t>
            </a:r>
          </a:p>
          <a:p>
            <a:pPr marL="0" indent="0" algn="l" rtl="0">
              <a:buNone/>
            </a:pPr>
            <a:endParaRPr lang="en-US" sz="3000" b="1" i="1" dirty="0">
              <a:solidFill>
                <a:schemeClr val="accent6"/>
              </a:solidFill>
            </a:endParaRPr>
          </a:p>
          <a:p>
            <a:pPr marL="0" indent="0" algn="l" rtl="0">
              <a:buNone/>
            </a:pPr>
            <a:endParaRPr lang="en-US" sz="3000" b="1" i="1" dirty="0">
              <a:solidFill>
                <a:schemeClr val="accent6"/>
              </a:solidFill>
            </a:endParaRPr>
          </a:p>
          <a:p>
            <a:pPr algn="l" rtl="0"/>
            <a:endParaRPr lang="en-US" dirty="0">
              <a:solidFill>
                <a:schemeClr val="tx1"/>
              </a:solidFill>
            </a:endParaRPr>
          </a:p>
          <a:p>
            <a:pPr marL="0" indent="0" algn="l" rtl="0">
              <a:buNone/>
            </a:pPr>
            <a:endParaRPr lang="en-US" dirty="0"/>
          </a:p>
        </p:txBody>
      </p:sp>
    </p:spTree>
    <p:extLst>
      <p:ext uri="{BB962C8B-B14F-4D97-AF65-F5344CB8AC3E}">
        <p14:creationId xmlns:p14="http://schemas.microsoft.com/office/powerpoint/2010/main" val="1688442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Cómo habló Jesús con los sedientos</a:t>
            </a:r>
          </a:p>
        </p:txBody>
      </p:sp>
      <p:sp>
        <p:nvSpPr>
          <p:cNvPr id="3" name="Content Placeholder 2"/>
          <p:cNvSpPr>
            <a:spLocks noGrp="1"/>
          </p:cNvSpPr>
          <p:nvPr>
            <p:ph idx="1"/>
          </p:nvPr>
        </p:nvSpPr>
        <p:spPr>
          <a:xfrm>
            <a:off x="228600" y="1409700"/>
            <a:ext cx="8839200" cy="4191000"/>
          </a:xfrm>
        </p:spPr>
        <p:txBody>
          <a:bodyPr>
            <a:normAutofit fontScale="55000" lnSpcReduction="20000"/>
          </a:bodyPr>
          <a:lstStyle/>
          <a:p>
            <a:pPr marL="385763" indent="-385763" algn="l" rtl="0">
              <a:buFont typeface="+mj-lt"/>
              <a:buAutoNum type="arabicPeriod"/>
            </a:pPr>
            <a:r>
              <a:rPr lang="en-US" sz="3600" dirty="0"/>
              <a:t>Él “tuvo que ir” al lugar (incómodo) donde ella estaba (4)</a:t>
            </a:r>
          </a:p>
          <a:p>
            <a:pPr marL="385763" indent="-385763" algn="l" rtl="0">
              <a:buFont typeface="+mj-lt"/>
              <a:buAutoNum type="arabicPeriod"/>
            </a:pPr>
            <a:r>
              <a:rPr lang="en-US" sz="3600" dirty="0" err="1" smtClean="0"/>
              <a:t>Pasó</a:t>
            </a:r>
            <a:r>
              <a:rPr lang="en-US" sz="3600" dirty="0" smtClean="0"/>
              <a:t> </a:t>
            </a:r>
            <a:r>
              <a:rPr lang="en-US" sz="3600" dirty="0" err="1" smtClean="0"/>
              <a:t>por</a:t>
            </a:r>
            <a:r>
              <a:rPr lang="en-US" sz="3600" dirty="0" smtClean="0"/>
              <a:t> alto las </a:t>
            </a:r>
            <a:r>
              <a:rPr lang="en-US" sz="3600" dirty="0" err="1" smtClean="0"/>
              <a:t>barreras</a:t>
            </a:r>
            <a:r>
              <a:rPr lang="en-US" sz="3600" dirty="0" smtClean="0"/>
              <a:t> </a:t>
            </a:r>
            <a:r>
              <a:rPr lang="en-US" sz="3600" dirty="0"/>
              <a:t>raciales y </a:t>
            </a:r>
            <a:r>
              <a:rPr lang="en-US" sz="3600" dirty="0" err="1" smtClean="0"/>
              <a:t>sociales</a:t>
            </a:r>
            <a:r>
              <a:rPr lang="en-US" sz="3600" dirty="0" smtClean="0"/>
              <a:t> (</a:t>
            </a:r>
            <a:r>
              <a:rPr lang="en-US" sz="3600" dirty="0"/>
              <a:t>9)</a:t>
            </a:r>
          </a:p>
          <a:p>
            <a:pPr marL="385763" indent="-385763" algn="l" rtl="0">
              <a:buFont typeface="+mj-lt"/>
              <a:buAutoNum type="arabicPeriod"/>
            </a:pPr>
            <a:r>
              <a:rPr lang="en-US" sz="3600" dirty="0"/>
              <a:t>Usó objetos comunes para hablar sobre conceptos espirituales y bíblicos (10)</a:t>
            </a:r>
          </a:p>
          <a:p>
            <a:pPr marL="385763" indent="-385763" algn="l" rtl="0">
              <a:buFont typeface="+mj-lt"/>
              <a:buAutoNum type="arabicPeriod"/>
            </a:pPr>
            <a:r>
              <a:rPr lang="en-US" sz="3600" dirty="0" err="1" smtClean="0"/>
              <a:t>Discernió</a:t>
            </a:r>
            <a:r>
              <a:rPr lang="en-US" sz="3600" dirty="0" smtClean="0"/>
              <a:t> </a:t>
            </a:r>
            <a:r>
              <a:rPr lang="en-US" sz="3600" dirty="0"/>
              <a:t>los deseos naturales y </a:t>
            </a:r>
            <a:r>
              <a:rPr lang="en-US" sz="3600" dirty="0" err="1" smtClean="0"/>
              <a:t>llamó</a:t>
            </a:r>
            <a:r>
              <a:rPr lang="en-US" sz="3600" dirty="0" smtClean="0"/>
              <a:t> </a:t>
            </a:r>
            <a:r>
              <a:rPr lang="en-US" sz="3600" dirty="0" err="1" smtClean="0"/>
              <a:t>su</a:t>
            </a:r>
            <a:r>
              <a:rPr lang="en-US" sz="3600" dirty="0" smtClean="0"/>
              <a:t> </a:t>
            </a:r>
            <a:r>
              <a:rPr lang="en-US" sz="3600" dirty="0" err="1" smtClean="0"/>
              <a:t>atención</a:t>
            </a:r>
            <a:r>
              <a:rPr lang="en-US" sz="3600" dirty="0" smtClean="0"/>
              <a:t> </a:t>
            </a:r>
            <a:r>
              <a:rPr lang="en-US" sz="3600" dirty="0"/>
              <a:t>a su realidad más profunda (10-15)</a:t>
            </a:r>
          </a:p>
          <a:p>
            <a:pPr marL="385763" indent="-385763" algn="l" rtl="0">
              <a:buFont typeface="+mj-lt"/>
              <a:buAutoNum type="arabicPeriod"/>
            </a:pPr>
            <a:r>
              <a:rPr lang="en-US" sz="3600" dirty="0"/>
              <a:t>Amable pero </a:t>
            </a:r>
            <a:r>
              <a:rPr lang="en-US" sz="3600" dirty="0" err="1"/>
              <a:t>directamente</a:t>
            </a:r>
            <a:r>
              <a:rPr lang="en-US" sz="3600" dirty="0"/>
              <a:t> </a:t>
            </a:r>
            <a:r>
              <a:rPr lang="en-US" sz="3600" dirty="0" err="1" smtClean="0"/>
              <a:t>expuso</a:t>
            </a:r>
            <a:r>
              <a:rPr lang="en-US" sz="3600" dirty="0" smtClean="0"/>
              <a:t> </a:t>
            </a:r>
            <a:r>
              <a:rPr lang="en-US" sz="3600" dirty="0"/>
              <a:t>pecados personales (16-18)</a:t>
            </a:r>
          </a:p>
          <a:p>
            <a:pPr marL="385763" indent="-385763" algn="l" rtl="0">
              <a:buFont typeface="+mj-lt"/>
              <a:buAutoNum type="arabicPeriod"/>
            </a:pPr>
            <a:r>
              <a:rPr lang="en-US" sz="3600" dirty="0"/>
              <a:t>Le </a:t>
            </a:r>
            <a:r>
              <a:rPr lang="en-US" sz="3600" dirty="0" err="1"/>
              <a:t>permitió</a:t>
            </a:r>
            <a:r>
              <a:rPr lang="en-US" sz="3600" dirty="0"/>
              <a:t> </a:t>
            </a:r>
            <a:r>
              <a:rPr lang="en-US" sz="3600" dirty="0" smtClean="0"/>
              <a:t>(</a:t>
            </a:r>
            <a:r>
              <a:rPr lang="en-US" sz="3600" dirty="0" err="1" smtClean="0"/>
              <a:t>en</a:t>
            </a:r>
            <a:r>
              <a:rPr lang="en-US" sz="3600" dirty="0" smtClean="0"/>
              <a:t> parte) </a:t>
            </a:r>
            <a:r>
              <a:rPr lang="en-US" sz="3600" dirty="0"/>
              <a:t>dictar la conversación (19-26)</a:t>
            </a:r>
          </a:p>
          <a:p>
            <a:pPr marL="385763" indent="-385763" algn="l" rtl="0">
              <a:buFont typeface="+mj-lt"/>
              <a:buAutoNum type="arabicPeriod"/>
            </a:pPr>
            <a:r>
              <a:rPr lang="en-US" sz="3600" dirty="0"/>
              <a:t>Sin miedo a discutir abiertamente asuntos de debate religioso (21-24)</a:t>
            </a:r>
          </a:p>
          <a:p>
            <a:pPr marL="385763" indent="-385763" algn="l" rtl="0">
              <a:buFont typeface="+mj-lt"/>
              <a:buAutoNum type="arabicPeriod"/>
            </a:pPr>
            <a:r>
              <a:rPr lang="en-US" sz="3600" dirty="0" err="1"/>
              <a:t>Respondió</a:t>
            </a:r>
            <a:r>
              <a:rPr lang="en-US" sz="3600" dirty="0"/>
              <a:t> </a:t>
            </a:r>
            <a:r>
              <a:rPr lang="en-US" sz="3600" dirty="0" smtClean="0"/>
              <a:t>a </a:t>
            </a:r>
            <a:r>
              <a:rPr lang="en-US" sz="3600" dirty="0" err="1" smtClean="0"/>
              <a:t>proposiciones</a:t>
            </a:r>
            <a:r>
              <a:rPr lang="en-US" sz="3600" dirty="0" smtClean="0"/>
              <a:t> </a:t>
            </a:r>
            <a:r>
              <a:rPr lang="en-US" sz="3600" dirty="0"/>
              <a:t>religiosas dicotómicas con verdad independiente (21)</a:t>
            </a:r>
          </a:p>
          <a:p>
            <a:pPr marL="385763" indent="-385763" algn="l" rtl="0">
              <a:buFont typeface="+mj-lt"/>
              <a:buAutoNum type="arabicPeriod"/>
            </a:pPr>
            <a:r>
              <a:rPr lang="en-US" sz="3600" dirty="0"/>
              <a:t>Señaló y corrigió directamente el fracaso religioso y la falsa doctrina (22)</a:t>
            </a:r>
          </a:p>
          <a:p>
            <a:pPr marL="385763" indent="-385763" algn="l" rtl="0">
              <a:buFont typeface="+mj-lt"/>
              <a:buAutoNum type="arabicPeriod"/>
            </a:pPr>
            <a:r>
              <a:rPr lang="en-US" sz="3600" dirty="0"/>
              <a:t>Enfoque en el Padre y </a:t>
            </a:r>
            <a:r>
              <a:rPr lang="en-US" sz="3600" dirty="0" smtClean="0"/>
              <a:t>una </a:t>
            </a:r>
            <a:r>
              <a:rPr lang="en-US" sz="3600" dirty="0" err="1" smtClean="0"/>
              <a:t>relación</a:t>
            </a:r>
            <a:r>
              <a:rPr lang="en-US" sz="3600" dirty="0" smtClean="0"/>
              <a:t> </a:t>
            </a:r>
            <a:r>
              <a:rPr lang="en-US" sz="3600" dirty="0"/>
              <a:t>genuina con él (23-24)</a:t>
            </a:r>
          </a:p>
          <a:p>
            <a:pPr marL="385763" indent="-385763" algn="l" rtl="0">
              <a:buFont typeface="+mj-lt"/>
              <a:buAutoNum type="arabicPeriod"/>
            </a:pPr>
            <a:r>
              <a:rPr lang="en-US" sz="3600" dirty="0"/>
              <a:t>Meta de conducir a la fuente de la satisfacción que buscaba (26)</a:t>
            </a:r>
          </a:p>
          <a:p>
            <a:pPr algn="l" rtl="0"/>
            <a:endParaRPr lang="en-US" dirty="0"/>
          </a:p>
          <a:p>
            <a:pPr algn="l" rtl="0"/>
            <a:endParaRPr lang="en-US" dirty="0"/>
          </a:p>
        </p:txBody>
      </p:sp>
    </p:spTree>
    <p:extLst>
      <p:ext uri="{BB962C8B-B14F-4D97-AF65-F5344CB8AC3E}">
        <p14:creationId xmlns:p14="http://schemas.microsoft.com/office/powerpoint/2010/main" val="2948050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err="1"/>
              <a:t>Trabajando</a:t>
            </a:r>
            <a:r>
              <a:rPr lang="en-US" b="1" dirty="0"/>
              <a:t> </a:t>
            </a:r>
            <a:r>
              <a:rPr lang="en-US" b="1" dirty="0" err="1" smtClean="0"/>
              <a:t>en</a:t>
            </a:r>
            <a:r>
              <a:rPr lang="en-US" b="1" dirty="0" smtClean="0"/>
              <a:t> la </a:t>
            </a:r>
            <a:r>
              <a:rPr lang="en-US" b="1" dirty="0" err="1" smtClean="0"/>
              <a:t>cosecha</a:t>
            </a:r>
            <a:r>
              <a:rPr lang="en-US" b="1" dirty="0" smtClean="0"/>
              <a:t> </a:t>
            </a:r>
            <a:r>
              <a:rPr lang="en-US" b="1" dirty="0"/>
              <a:t>(4.27-45)</a:t>
            </a:r>
          </a:p>
        </p:txBody>
      </p:sp>
      <p:sp>
        <p:nvSpPr>
          <p:cNvPr id="3" name="Content Placeholder 2"/>
          <p:cNvSpPr>
            <a:spLocks noGrp="1"/>
          </p:cNvSpPr>
          <p:nvPr>
            <p:ph idx="1"/>
          </p:nvPr>
        </p:nvSpPr>
        <p:spPr/>
        <p:txBody>
          <a:bodyPr>
            <a:normAutofit/>
          </a:bodyPr>
          <a:lstStyle/>
          <a:p>
            <a:pPr marL="0" indent="0" algn="ctr" rtl="0">
              <a:lnSpc>
                <a:spcPct val="200000"/>
              </a:lnSpc>
              <a:buNone/>
            </a:pPr>
            <a:r>
              <a:rPr lang="en-US" sz="3300" b="1" dirty="0"/>
              <a:t>La mujer en la ciudad</a:t>
            </a:r>
          </a:p>
          <a:p>
            <a:pPr marL="0" indent="0" algn="ctr" rtl="0">
              <a:lnSpc>
                <a:spcPct val="200000"/>
              </a:lnSpc>
              <a:buNone/>
            </a:pPr>
            <a:r>
              <a:rPr lang="en-US" sz="3300" b="1" dirty="0"/>
              <a:t>Los discípulos con la gente</a:t>
            </a:r>
          </a:p>
          <a:p>
            <a:pPr marL="0" indent="0" algn="ctr" rtl="0">
              <a:lnSpc>
                <a:spcPct val="200000"/>
              </a:lnSpc>
              <a:buNone/>
            </a:pPr>
            <a:r>
              <a:rPr lang="en-US" sz="3300" b="1" dirty="0"/>
              <a:t>Jesús entre todos</a:t>
            </a:r>
          </a:p>
        </p:txBody>
      </p:sp>
    </p:spTree>
    <p:extLst>
      <p:ext uri="{BB962C8B-B14F-4D97-AF65-F5344CB8AC3E}">
        <p14:creationId xmlns:p14="http://schemas.microsoft.com/office/powerpoint/2010/main" val="412185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endParaRPr lang="en-US" b="1" dirty="0"/>
          </a:p>
        </p:txBody>
      </p:sp>
      <p:sp>
        <p:nvSpPr>
          <p:cNvPr id="3" name="Content Placeholder 2"/>
          <p:cNvSpPr>
            <a:spLocks noGrp="1"/>
          </p:cNvSpPr>
          <p:nvPr>
            <p:ph idx="1"/>
          </p:nvPr>
        </p:nvSpPr>
        <p:spPr>
          <a:xfrm>
            <a:off x="838200" y="1333500"/>
            <a:ext cx="7391400" cy="4064000"/>
          </a:xfrm>
        </p:spPr>
        <p:txBody>
          <a:bodyPr>
            <a:normAutofit/>
          </a:bodyPr>
          <a:lstStyle/>
          <a:p>
            <a:pPr marL="0" indent="0" algn="l" rtl="0">
              <a:buNone/>
            </a:pPr>
            <a:endParaRPr lang="en-US" sz="3000" b="1" i="1" dirty="0">
              <a:solidFill>
                <a:schemeClr val="accent6"/>
              </a:solidFill>
            </a:endParaRPr>
          </a:p>
          <a:p>
            <a:pPr marL="0" indent="0" algn="l" rtl="0">
              <a:buNone/>
            </a:pPr>
            <a:r>
              <a:rPr lang="en-US" sz="4500" b="1" i="1" dirty="0">
                <a:solidFill>
                  <a:schemeClr val="accent6"/>
                </a:solidFill>
              </a:rPr>
              <a:t>¿Llegó la </a:t>
            </a:r>
            <a:r>
              <a:rPr lang="en-US" sz="4500" b="1" i="1" dirty="0" err="1" smtClean="0">
                <a:solidFill>
                  <a:schemeClr val="accent6"/>
                </a:solidFill>
              </a:rPr>
              <a:t>mujer</a:t>
            </a:r>
            <a:r>
              <a:rPr lang="en-US" sz="4500" b="1" i="1" dirty="0" smtClean="0">
                <a:solidFill>
                  <a:schemeClr val="accent6"/>
                </a:solidFill>
              </a:rPr>
              <a:t> </a:t>
            </a:r>
            <a:r>
              <a:rPr lang="en-US" sz="4500" b="1" i="1" dirty="0">
                <a:solidFill>
                  <a:schemeClr val="accent6"/>
                </a:solidFill>
              </a:rPr>
              <a:t>a la fe en Cristo?</a:t>
            </a:r>
          </a:p>
          <a:p>
            <a:pPr algn="l" rtl="0"/>
            <a:endParaRPr lang="en-US" dirty="0">
              <a:solidFill>
                <a:schemeClr val="tx1"/>
              </a:solidFill>
            </a:endParaRPr>
          </a:p>
          <a:p>
            <a:pPr marL="0" indent="0" algn="l" rtl="0">
              <a:buNone/>
            </a:pPr>
            <a:endParaRPr lang="en-US" dirty="0"/>
          </a:p>
        </p:txBody>
      </p:sp>
    </p:spTree>
    <p:extLst>
      <p:ext uri="{BB962C8B-B14F-4D97-AF65-F5344CB8AC3E}">
        <p14:creationId xmlns:p14="http://schemas.microsoft.com/office/powerpoint/2010/main" val="22703519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200"/>
            <a:ext cx="8229600" cy="825500"/>
          </a:xfrm>
        </p:spPr>
        <p:txBody>
          <a:bodyPr>
            <a:normAutofit fontScale="90000"/>
          </a:bodyPr>
          <a:lstStyle/>
          <a:p>
            <a:pPr algn="l" rtl="0"/>
            <a:r>
              <a:rPr lang="en-US" b="1" dirty="0"/>
              <a:t>La lista de oración del embajador</a:t>
            </a:r>
            <a:r>
              <a:rPr lang="en-US" dirty="0"/>
              <a:t/>
            </a:r>
            <a:br>
              <a:rPr lang="en-US" dirty="0"/>
            </a:br>
            <a:r>
              <a:rPr lang="en-US" i="1" dirty="0" smtClean="0"/>
              <a:t>Los </a:t>
            </a:r>
            <a:r>
              <a:rPr lang="en-US" i="1" dirty="0" err="1" smtClean="0"/>
              <a:t>sedientos</a:t>
            </a:r>
            <a:endParaRPr lang="en-US" dirty="0"/>
          </a:p>
        </p:txBody>
      </p:sp>
      <p:sp>
        <p:nvSpPr>
          <p:cNvPr id="3" name="Content Placeholder 2"/>
          <p:cNvSpPr>
            <a:spLocks noGrp="1"/>
          </p:cNvSpPr>
          <p:nvPr>
            <p:ph idx="1"/>
          </p:nvPr>
        </p:nvSpPr>
        <p:spPr>
          <a:xfrm>
            <a:off x="457200" y="1714500"/>
            <a:ext cx="8229600" cy="3683000"/>
          </a:xfrm>
        </p:spPr>
        <p:txBody>
          <a:bodyPr>
            <a:normAutofit/>
          </a:bodyPr>
          <a:lstStyle/>
          <a:p>
            <a:r>
              <a:rPr lang="es-ES" b="1" dirty="0"/>
              <a:t>Personas: ¿</a:t>
            </a:r>
            <a:r>
              <a:rPr lang="es-ES" i="1" dirty="0"/>
              <a:t>Quiénes son algunas personas </a:t>
            </a:r>
            <a:r>
              <a:rPr lang="es-ES" i="1" dirty="0" smtClean="0"/>
              <a:t>‘sedientas’ a </a:t>
            </a:r>
            <a:r>
              <a:rPr lang="es-ES" i="1" dirty="0"/>
              <a:t>los que puedo y debo influir con el Evangelio?</a:t>
            </a:r>
          </a:p>
          <a:p>
            <a:r>
              <a:rPr lang="es-ES" b="1" dirty="0" smtClean="0"/>
              <a:t>Conocimiento</a:t>
            </a:r>
            <a:r>
              <a:rPr lang="es-ES" b="1" dirty="0"/>
              <a:t>: </a:t>
            </a:r>
            <a:r>
              <a:rPr lang="es-ES" i="1" dirty="0" smtClean="0"/>
              <a:t>¿Cómo necesito mejorar mi conocimiento bíblico para poder hacer un llamado a los sedientos?</a:t>
            </a:r>
            <a:endParaRPr lang="es-ES" i="1" dirty="0"/>
          </a:p>
          <a:p>
            <a:r>
              <a:rPr lang="es-ES" b="1" dirty="0" smtClean="0"/>
              <a:t>Sabiduría</a:t>
            </a:r>
            <a:r>
              <a:rPr lang="es-ES" b="1" dirty="0"/>
              <a:t>: </a:t>
            </a:r>
            <a:r>
              <a:rPr lang="es-ES" i="1" dirty="0" smtClean="0"/>
              <a:t>¿Cómo puedo mejorar mi comprensión de las necesidades y experiencias de los sedientos?</a:t>
            </a:r>
            <a:endParaRPr lang="es-ES" i="1" dirty="0"/>
          </a:p>
          <a:p>
            <a:r>
              <a:rPr lang="es-ES" b="1" dirty="0" smtClean="0"/>
              <a:t>Valor</a:t>
            </a:r>
            <a:r>
              <a:rPr lang="es-ES" b="1" dirty="0"/>
              <a:t>: </a:t>
            </a:r>
            <a:r>
              <a:rPr lang="es-ES" i="1" dirty="0"/>
              <a:t>¿Qué miedos tengo al conectarme con </a:t>
            </a:r>
            <a:r>
              <a:rPr lang="es-ES" i="1" dirty="0" smtClean="0"/>
              <a:t>los sedientos?</a:t>
            </a:r>
            <a:endParaRPr lang="es-ES" i="1" dirty="0"/>
          </a:p>
          <a:p>
            <a:r>
              <a:rPr lang="es-ES" b="1" dirty="0" smtClean="0"/>
              <a:t>Amor</a:t>
            </a:r>
            <a:r>
              <a:rPr lang="es-ES" b="1" dirty="0"/>
              <a:t>: </a:t>
            </a:r>
            <a:r>
              <a:rPr lang="es-ES" i="1" dirty="0" smtClean="0"/>
              <a:t>¿Por qué me cuesta preocuparme por las sedes de otros?</a:t>
            </a:r>
            <a:endParaRPr lang="es-ES" i="1" dirty="0"/>
          </a:p>
        </p:txBody>
      </p:sp>
    </p:spTree>
    <p:extLst>
      <p:ext uri="{BB962C8B-B14F-4D97-AF65-F5344CB8AC3E}">
        <p14:creationId xmlns:p14="http://schemas.microsoft.com/office/powerpoint/2010/main" val="59660777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rtl="0"/>
            <a:r>
              <a:rPr lang="en-US" sz="5000" dirty="0" err="1"/>
              <a:t>Jesús</a:t>
            </a:r>
            <a:r>
              <a:rPr lang="en-US" sz="5000" dirty="0"/>
              <a:t> </a:t>
            </a:r>
            <a:r>
              <a:rPr lang="en-US" sz="5000" dirty="0" smtClean="0"/>
              <a:t>y </a:t>
            </a:r>
            <a:br>
              <a:rPr lang="en-US" sz="5000" dirty="0" smtClean="0"/>
            </a:br>
            <a:r>
              <a:rPr lang="en-US" sz="5000" b="1" dirty="0" smtClean="0">
                <a:solidFill>
                  <a:schemeClr val="accent4">
                    <a:lumMod val="60000"/>
                    <a:lumOff val="40000"/>
                  </a:schemeClr>
                </a:solidFill>
              </a:rPr>
              <a:t>Los </a:t>
            </a:r>
            <a:r>
              <a:rPr lang="en-US" sz="5000" b="1" dirty="0" err="1" smtClean="0">
                <a:solidFill>
                  <a:schemeClr val="accent4">
                    <a:lumMod val="60000"/>
                    <a:lumOff val="40000"/>
                  </a:schemeClr>
                </a:solidFill>
              </a:rPr>
              <a:t>desordenados</a:t>
            </a:r>
            <a:endParaRPr lang="en-US" sz="5000" b="1" dirty="0">
              <a:solidFill>
                <a:schemeClr val="accent4">
                  <a:lumMod val="60000"/>
                  <a:lumOff val="40000"/>
                </a:schemeClr>
              </a:solidFill>
            </a:endParaRPr>
          </a:p>
        </p:txBody>
      </p:sp>
      <p:sp>
        <p:nvSpPr>
          <p:cNvPr id="3" name="Subtitle 2"/>
          <p:cNvSpPr>
            <a:spLocks noGrp="1"/>
          </p:cNvSpPr>
          <p:nvPr>
            <p:ph type="subTitle" idx="1"/>
          </p:nvPr>
        </p:nvSpPr>
        <p:spPr>
          <a:xfrm>
            <a:off x="685800" y="2921000"/>
            <a:ext cx="7772400" cy="1460500"/>
          </a:xfrm>
        </p:spPr>
        <p:txBody>
          <a:bodyPr/>
          <a:lstStyle/>
          <a:p>
            <a:pPr algn="l" rtl="0"/>
            <a:r>
              <a:rPr lang="en-US" dirty="0" err="1" smtClean="0">
                <a:solidFill>
                  <a:schemeClr val="accent4">
                    <a:lumMod val="60000"/>
                    <a:lumOff val="40000"/>
                  </a:schemeClr>
                </a:solidFill>
              </a:rPr>
              <a:t>Conversando</a:t>
            </a:r>
            <a:r>
              <a:rPr lang="en-US" dirty="0" smtClean="0">
                <a:solidFill>
                  <a:schemeClr val="accent4">
                    <a:lumMod val="60000"/>
                    <a:lumOff val="40000"/>
                  </a:schemeClr>
                </a:solidFill>
              </a:rPr>
              <a:t> </a:t>
            </a:r>
            <a:r>
              <a:rPr lang="en-US" dirty="0" err="1" smtClean="0">
                <a:solidFill>
                  <a:schemeClr val="accent4">
                    <a:lumMod val="60000"/>
                    <a:lumOff val="40000"/>
                  </a:schemeClr>
                </a:solidFill>
              </a:rPr>
              <a:t>como</a:t>
            </a:r>
            <a:r>
              <a:rPr lang="en-US" dirty="0" smtClean="0">
                <a:solidFill>
                  <a:schemeClr val="accent4">
                    <a:lumMod val="60000"/>
                    <a:lumOff val="40000"/>
                  </a:schemeClr>
                </a:solidFill>
              </a:rPr>
              <a:t> Cristo</a:t>
            </a:r>
            <a:endParaRPr lang="en-US" dirty="0">
              <a:solidFill>
                <a:schemeClr val="accent4">
                  <a:lumMod val="60000"/>
                  <a:lumOff val="40000"/>
                </a:schemeClr>
              </a:solidFill>
            </a:endParaRPr>
          </a:p>
          <a:p>
            <a:pPr algn="l" rtl="0"/>
            <a:r>
              <a:rPr lang="en-US" dirty="0" err="1">
                <a:solidFill>
                  <a:schemeClr val="accent4">
                    <a:lumMod val="60000"/>
                    <a:lumOff val="40000"/>
                  </a:schemeClr>
                </a:solidFill>
              </a:rPr>
              <a:t>Lección</a:t>
            </a:r>
            <a:r>
              <a:rPr lang="en-US" dirty="0">
                <a:solidFill>
                  <a:schemeClr val="accent4">
                    <a:lumMod val="60000"/>
                    <a:lumOff val="40000"/>
                  </a:schemeClr>
                </a:solidFill>
              </a:rPr>
              <a:t> </a:t>
            </a:r>
            <a:r>
              <a:rPr lang="en-US" dirty="0" smtClean="0">
                <a:solidFill>
                  <a:schemeClr val="accent4">
                    <a:lumMod val="60000"/>
                    <a:lumOff val="40000"/>
                  </a:schemeClr>
                </a:solidFill>
              </a:rPr>
              <a:t>6</a:t>
            </a:r>
            <a:endParaRPr lang="en-US" dirty="0">
              <a:solidFill>
                <a:schemeClr val="accent4">
                  <a:lumMod val="60000"/>
                  <a:lumOff val="40000"/>
                </a:schemeClr>
              </a:solidFill>
            </a:endParaRPr>
          </a:p>
          <a:p>
            <a:pPr algn="l" rtl="0"/>
            <a:endParaRPr lang="en-US" dirty="0"/>
          </a:p>
        </p:txBody>
      </p:sp>
    </p:spTree>
    <p:extLst>
      <p:ext uri="{BB962C8B-B14F-4D97-AF65-F5344CB8AC3E}">
        <p14:creationId xmlns:p14="http://schemas.microsoft.com/office/powerpoint/2010/main" val="16079311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a:t>Jesús y </a:t>
            </a:r>
            <a:r>
              <a:rPr lang="en-US" dirty="0" err="1" smtClean="0"/>
              <a:t>los</a:t>
            </a:r>
            <a:r>
              <a:rPr lang="en-US" dirty="0" smtClean="0"/>
              <a:t> </a:t>
            </a:r>
            <a:r>
              <a:rPr lang="en-US" dirty="0" err="1" smtClean="0"/>
              <a:t>desordenados</a:t>
            </a:r>
            <a:endParaRPr lang="en-US" dirty="0"/>
          </a:p>
        </p:txBody>
      </p:sp>
      <p:sp>
        <p:nvSpPr>
          <p:cNvPr id="3" name="Content Placeholder 2"/>
          <p:cNvSpPr>
            <a:spLocks noGrp="1"/>
          </p:cNvSpPr>
          <p:nvPr>
            <p:ph idx="1"/>
          </p:nvPr>
        </p:nvSpPr>
        <p:spPr>
          <a:xfrm>
            <a:off x="457200" y="1714500"/>
            <a:ext cx="8229600" cy="2997200"/>
          </a:xfrm>
        </p:spPr>
        <p:txBody>
          <a:bodyPr>
            <a:normAutofit/>
          </a:bodyPr>
          <a:lstStyle/>
          <a:p>
            <a:pPr marL="0" indent="0" algn="ctr" rtl="0">
              <a:buNone/>
            </a:pPr>
            <a:r>
              <a:rPr lang="en-US" sz="2000" b="1" dirty="0"/>
              <a:t>¿Qué detalles tenemos sobre la vida del hombre en Marcos 5?</a:t>
            </a:r>
          </a:p>
          <a:p>
            <a:pPr marL="0" indent="0" algn="ctr" rtl="0">
              <a:buNone/>
            </a:pPr>
            <a:endParaRPr lang="en-US" sz="2000" b="1" dirty="0"/>
          </a:p>
          <a:p>
            <a:pPr marL="0" indent="0" algn="ctr" rtl="0">
              <a:buNone/>
            </a:pPr>
            <a:endParaRPr lang="en-US" sz="2000" b="1" dirty="0"/>
          </a:p>
          <a:p>
            <a:pPr marL="0" indent="0" algn="ctr" rtl="0">
              <a:buNone/>
            </a:pPr>
            <a:r>
              <a:rPr lang="en-US" sz="2000" b="1" dirty="0"/>
              <a:t>¿A quién podríamos conocer que </a:t>
            </a:r>
            <a:r>
              <a:rPr lang="en-US" sz="2000" b="1" dirty="0" err="1"/>
              <a:t>esté</a:t>
            </a:r>
            <a:r>
              <a:rPr lang="en-US" sz="2000" b="1" dirty="0"/>
              <a:t> </a:t>
            </a:r>
            <a:r>
              <a:rPr lang="en-US" sz="2000" b="1" dirty="0" smtClean="0"/>
              <a:t>“</a:t>
            </a:r>
            <a:r>
              <a:rPr lang="en-US" sz="2000" b="1" dirty="0" err="1" smtClean="0"/>
              <a:t>desordenado</a:t>
            </a:r>
            <a:r>
              <a:rPr lang="en-US" sz="2000" b="1" dirty="0" smtClean="0"/>
              <a:t>” </a:t>
            </a:r>
            <a:r>
              <a:rPr lang="en-US" sz="2000" b="1" dirty="0"/>
              <a:t>hoy?</a:t>
            </a:r>
          </a:p>
          <a:p>
            <a:pPr marL="0" indent="0" algn="ctr" rtl="0">
              <a:buClrTx/>
              <a:buNone/>
            </a:pPr>
            <a:endParaRPr lang="en-US" sz="2000" dirty="0"/>
          </a:p>
          <a:p>
            <a:pPr marL="0" indent="0" algn="ctr" rtl="0">
              <a:buClrTx/>
              <a:buNone/>
            </a:pPr>
            <a:endParaRPr lang="en-US" sz="2000" dirty="0"/>
          </a:p>
          <a:p>
            <a:pPr marL="0" indent="0" algn="ctr" rtl="0">
              <a:buClrTx/>
              <a:buNone/>
            </a:pPr>
            <a:endParaRPr lang="en-US" sz="2000" dirty="0"/>
          </a:p>
        </p:txBody>
      </p:sp>
    </p:spTree>
    <p:extLst>
      <p:ext uri="{BB962C8B-B14F-4D97-AF65-F5344CB8AC3E}">
        <p14:creationId xmlns:p14="http://schemas.microsoft.com/office/powerpoint/2010/main" val="224362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s-ES" dirty="0" err="1" smtClean="0"/>
              <a:t>Ó</a:t>
            </a:r>
            <a:r>
              <a:rPr lang="en-US" dirty="0" err="1" smtClean="0"/>
              <a:t>rdenes</a:t>
            </a:r>
            <a:r>
              <a:rPr lang="en-US" dirty="0" smtClean="0"/>
              <a:t> de </a:t>
            </a:r>
            <a:r>
              <a:rPr lang="en-US" dirty="0"/>
              <a:t>enseñar</a:t>
            </a:r>
          </a:p>
        </p:txBody>
      </p:sp>
      <p:sp>
        <p:nvSpPr>
          <p:cNvPr id="3" name="Content Placeholder 2"/>
          <p:cNvSpPr>
            <a:spLocks noGrp="1"/>
          </p:cNvSpPr>
          <p:nvPr>
            <p:ph idx="1"/>
          </p:nvPr>
        </p:nvSpPr>
        <p:spPr>
          <a:xfrm>
            <a:off x="457200" y="1206500"/>
            <a:ext cx="8229600" cy="4064000"/>
          </a:xfrm>
        </p:spPr>
        <p:txBody>
          <a:bodyPr>
            <a:normAutofit lnSpcReduction="10000"/>
          </a:bodyPr>
          <a:lstStyle/>
          <a:p>
            <a:pPr marL="0" indent="0" algn="l" rtl="0">
              <a:buNone/>
            </a:pPr>
            <a:r>
              <a:rPr lang="en-US" dirty="0"/>
              <a:t>¿Se supone que debemos difundir el Evangelio?</a:t>
            </a:r>
          </a:p>
          <a:p>
            <a:pPr>
              <a:buFontTx/>
              <a:buChar char="-"/>
            </a:pPr>
            <a:r>
              <a:rPr lang="en-US" sz="1600" b="1" dirty="0"/>
              <a:t>Juan 17:16-19 </a:t>
            </a:r>
            <a:r>
              <a:rPr lang="en-US" sz="1600" b="1" dirty="0" smtClean="0"/>
              <a:t>- </a:t>
            </a:r>
            <a:r>
              <a:rPr lang="en-US" sz="1600" i="1" dirty="0" smtClean="0"/>
              <a:t>16 </a:t>
            </a:r>
            <a:r>
              <a:rPr lang="es-ES" sz="1600" i="1" dirty="0" smtClean="0"/>
              <a:t>Ellos </a:t>
            </a:r>
            <a:r>
              <a:rPr lang="es-ES" sz="1600" i="1" dirty="0"/>
              <a:t>no son del mundo, como tampoco Yo soy del </a:t>
            </a:r>
            <a:r>
              <a:rPr lang="es-ES" sz="1600" i="1" dirty="0" smtClean="0"/>
              <a:t>mundo. 17 </a:t>
            </a:r>
            <a:r>
              <a:rPr lang="es-ES" sz="1600" i="1" dirty="0"/>
              <a:t>»Santifícalos en la verdad; Tu palabra es verdad. 18 Como Tú me enviaste al mundo, Yo también los he enviado al mundo. 19 Y por ellos Yo me santifico, para que ellos también sean santificados en la verdad.</a:t>
            </a:r>
            <a:endParaRPr lang="en-US" sz="1600" i="1" dirty="0"/>
          </a:p>
          <a:p>
            <a:pPr>
              <a:buFontTx/>
              <a:buChar char="-"/>
            </a:pPr>
            <a:r>
              <a:rPr lang="en-US" sz="1600" b="1" dirty="0"/>
              <a:t>Mateo 28:18-20 </a:t>
            </a:r>
            <a:r>
              <a:rPr lang="en-US" sz="1600" b="1" dirty="0" smtClean="0"/>
              <a:t>- </a:t>
            </a:r>
            <a:r>
              <a:rPr lang="es-ES" sz="1600" i="1" dirty="0" smtClean="0"/>
              <a:t>18 </a:t>
            </a:r>
            <a:r>
              <a:rPr lang="es-ES" sz="1600" i="1" dirty="0"/>
              <a:t>Acercándose Jesús, les dijo: «Toda autoridad me ha sido dada en el cielo y en la tierra. 19 Vayan, pues, y hagan discípulos de todas las naciones, bautizándolos en el nombre del Padre y del Hijo y del Espíritu Santo, 20 enseñándoles a guardar todo lo que les he mandado; y ¡recuerden! Yo estoy con ustedes todos los días, hasta el fin del mundo».</a:t>
            </a:r>
            <a:endParaRPr lang="en-US" sz="1600" i="1" dirty="0"/>
          </a:p>
          <a:p>
            <a:pPr>
              <a:buFontTx/>
              <a:buChar char="-"/>
            </a:pPr>
            <a:r>
              <a:rPr lang="en-US" sz="1600" b="1" dirty="0"/>
              <a:t>2 Timoteo 4:1-2 </a:t>
            </a:r>
            <a:r>
              <a:rPr lang="en-US" sz="1600" b="1" dirty="0" smtClean="0"/>
              <a:t>– </a:t>
            </a:r>
            <a:r>
              <a:rPr lang="en-US" sz="1600" i="1" dirty="0" smtClean="0"/>
              <a:t>1 </a:t>
            </a:r>
            <a:r>
              <a:rPr lang="es-ES" sz="1600" i="1" dirty="0"/>
              <a:t>En la presencia de Dios y de Cristo Jesús, que ha de juzgar a los vivos y a los muertos, por Su manifestación y por Su reino te encargo solemnemente: 2 Predica la palabra. Insiste a tiempo y fuera de tiempo. Amonesta, reprende, exhorta con mucha paciencia e instrucción.</a:t>
            </a:r>
            <a:endParaRPr lang="en-US" sz="1600" i="1" dirty="0"/>
          </a:p>
          <a:p>
            <a:pPr>
              <a:buFontTx/>
              <a:buChar char="-"/>
            </a:pPr>
            <a:r>
              <a:rPr lang="en-US" sz="1600" b="1" dirty="0"/>
              <a:t>Romanos 10:14-15 </a:t>
            </a:r>
            <a:r>
              <a:rPr lang="en-US" sz="1600" b="1" dirty="0" smtClean="0"/>
              <a:t>- </a:t>
            </a:r>
            <a:r>
              <a:rPr lang="es-ES" sz="1600" i="1" dirty="0" smtClean="0"/>
              <a:t>14 </a:t>
            </a:r>
            <a:r>
              <a:rPr lang="es-ES" sz="1600" i="1" dirty="0"/>
              <a:t>¿Cómo, pues, invocarán a Aquel en quien no han creído? ¿Y cómo creerán en Aquel de quien no han oído? ¿Y cómo oirán sin haber quien les predique? 15 ¿Y cómo predicarán si no son enviados? Tal como está escrito: «¡Cuan hermosos son los pies de los que anuncian el evangelio del bien!».</a:t>
            </a:r>
            <a:endParaRPr lang="en-US" sz="1600" i="1" dirty="0"/>
          </a:p>
          <a:p>
            <a:pPr algn="l" rtl="0">
              <a:buFontTx/>
              <a:buChar char="-"/>
            </a:pPr>
            <a:endParaRPr lang="en-US" sz="1600" i="1" dirty="0"/>
          </a:p>
          <a:p>
            <a:pPr algn="l" rtl="0">
              <a:buFontTx/>
              <a:buChar char="-"/>
            </a:pPr>
            <a:endParaRPr lang="en-US" sz="1600" i="1" dirty="0"/>
          </a:p>
        </p:txBody>
      </p:sp>
    </p:spTree>
    <p:extLst>
      <p:ext uri="{BB962C8B-B14F-4D97-AF65-F5344CB8AC3E}">
        <p14:creationId xmlns:p14="http://schemas.microsoft.com/office/powerpoint/2010/main" val="422767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0"/>
            <a:r>
              <a:rPr lang="en-US" dirty="0"/>
              <a:t>Cómo interactuó Jesús con los desordenados</a:t>
            </a:r>
          </a:p>
        </p:txBody>
      </p:sp>
      <p:sp>
        <p:nvSpPr>
          <p:cNvPr id="3" name="Content Placeholder 2"/>
          <p:cNvSpPr>
            <a:spLocks noGrp="1"/>
          </p:cNvSpPr>
          <p:nvPr>
            <p:ph idx="1"/>
          </p:nvPr>
        </p:nvSpPr>
        <p:spPr>
          <a:xfrm>
            <a:off x="457200" y="1257300"/>
            <a:ext cx="8382000" cy="3886200"/>
          </a:xfrm>
        </p:spPr>
        <p:txBody>
          <a:bodyPr>
            <a:normAutofit/>
          </a:bodyPr>
          <a:lstStyle/>
          <a:p>
            <a:pPr algn="l" rtl="0">
              <a:buClrTx/>
              <a:buFontTx/>
              <a:buChar char="-"/>
            </a:pPr>
            <a:r>
              <a:rPr lang="en-US" sz="1800" dirty="0"/>
              <a:t>Fue a un lugar que podría haber sido incómodo para él (vs 1)</a:t>
            </a:r>
          </a:p>
          <a:p>
            <a:pPr algn="l" rtl="0">
              <a:buClrTx/>
              <a:buFontTx/>
              <a:buChar char="-"/>
            </a:pPr>
            <a:r>
              <a:rPr lang="en-US" sz="1800" dirty="0"/>
              <a:t>No huyó del hombre a pesar de que podría haber sido una </a:t>
            </a:r>
            <a:r>
              <a:rPr lang="en-US" sz="1800" dirty="0" err="1"/>
              <a:t>situación</a:t>
            </a:r>
            <a:r>
              <a:rPr lang="en-US" sz="1800" dirty="0"/>
              <a:t> </a:t>
            </a:r>
            <a:r>
              <a:rPr lang="en-US" sz="1800" dirty="0" smtClean="0"/>
              <a:t>de </a:t>
            </a:r>
            <a:r>
              <a:rPr lang="en-US" sz="1800" dirty="0" err="1" smtClean="0"/>
              <a:t>miedo</a:t>
            </a:r>
            <a:r>
              <a:rPr lang="en-US" sz="1800" dirty="0" smtClean="0"/>
              <a:t> </a:t>
            </a:r>
            <a:r>
              <a:rPr lang="en-US" sz="1800" dirty="0"/>
              <a:t>e incómoda (</a:t>
            </a:r>
            <a:r>
              <a:rPr lang="en-US" sz="1800" dirty="0" err="1" smtClean="0"/>
              <a:t>vv</a:t>
            </a:r>
            <a:r>
              <a:rPr lang="en-US" sz="1800" dirty="0" smtClean="0"/>
              <a:t> 2,6,7,8</a:t>
            </a:r>
            <a:r>
              <a:rPr lang="en-US" sz="1800" dirty="0"/>
              <a:t>)</a:t>
            </a:r>
          </a:p>
          <a:p>
            <a:pPr algn="l" rtl="0">
              <a:buClrTx/>
              <a:buFontTx/>
              <a:buChar char="-"/>
            </a:pPr>
            <a:r>
              <a:rPr lang="en-US" sz="1800" dirty="0"/>
              <a:t>Jesús descubre su identidad y </a:t>
            </a:r>
            <a:r>
              <a:rPr lang="en-US" sz="1800" dirty="0" err="1"/>
              <a:t>está</a:t>
            </a:r>
            <a:r>
              <a:rPr lang="en-US" sz="1800" dirty="0"/>
              <a:t> </a:t>
            </a:r>
            <a:r>
              <a:rPr lang="en-US" sz="1800" dirty="0" err="1" smtClean="0"/>
              <a:t>determinado</a:t>
            </a:r>
            <a:r>
              <a:rPr lang="en-US" sz="1800" dirty="0" smtClean="0"/>
              <a:t> </a:t>
            </a:r>
            <a:r>
              <a:rPr lang="en-US" sz="1800" dirty="0"/>
              <a:t>a usar el poder de Dios para transformarla (vs 8-9)</a:t>
            </a:r>
          </a:p>
          <a:p>
            <a:pPr algn="l" rtl="0">
              <a:buClrTx/>
              <a:buFontTx/>
              <a:buChar char="-"/>
            </a:pPr>
            <a:r>
              <a:rPr lang="en-US" sz="1800" dirty="0"/>
              <a:t>Jesús saca el demonio del hombre, aunque probablemente fue una acción terrible y dolorosa (1:26, 9:26)</a:t>
            </a:r>
          </a:p>
          <a:p>
            <a:pPr algn="l" rtl="0">
              <a:buClrTx/>
              <a:buFontTx/>
              <a:buChar char="-"/>
            </a:pPr>
            <a:r>
              <a:rPr lang="en-US" sz="1800" dirty="0" err="1" smtClean="0"/>
              <a:t>Legión</a:t>
            </a:r>
            <a:r>
              <a:rPr lang="en-US" sz="1800" dirty="0" smtClean="0"/>
              <a:t> </a:t>
            </a:r>
            <a:r>
              <a:rPr lang="en-US" sz="1800" dirty="0"/>
              <a:t>se </a:t>
            </a:r>
            <a:r>
              <a:rPr lang="en-US" sz="1800" dirty="0" err="1"/>
              <a:t>convierte</a:t>
            </a:r>
            <a:r>
              <a:rPr lang="en-US" sz="1800" dirty="0"/>
              <a:t> </a:t>
            </a:r>
            <a:r>
              <a:rPr lang="en-US" sz="1800" dirty="0" err="1" smtClean="0"/>
              <a:t>en</a:t>
            </a:r>
            <a:r>
              <a:rPr lang="en-US" sz="1800" dirty="0" smtClean="0"/>
              <a:t> </a:t>
            </a:r>
            <a:r>
              <a:rPr lang="en-US" sz="1800" dirty="0" err="1" smtClean="0"/>
              <a:t>algo</a:t>
            </a:r>
            <a:r>
              <a:rPr lang="en-US" sz="1800" dirty="0" smtClean="0"/>
              <a:t> que </a:t>
            </a:r>
            <a:r>
              <a:rPr lang="en-US" sz="1800" dirty="0" err="1" smtClean="0"/>
              <a:t>es</a:t>
            </a:r>
            <a:r>
              <a:rPr lang="en-US" sz="1800" dirty="0" smtClean="0"/>
              <a:t> </a:t>
            </a:r>
            <a:r>
              <a:rPr lang="en-US" sz="1800" dirty="0"/>
              <a:t>lo opuesto a lo que él era (</a:t>
            </a:r>
            <a:r>
              <a:rPr lang="en-US" sz="1800" dirty="0" smtClean="0"/>
              <a:t>vv. </a:t>
            </a:r>
            <a:r>
              <a:rPr lang="en-US" sz="1800" dirty="0"/>
              <a:t>7, 15, 18).</a:t>
            </a:r>
          </a:p>
          <a:p>
            <a:pPr algn="l" rtl="0">
              <a:buClrTx/>
              <a:buFontTx/>
              <a:buChar char="-"/>
            </a:pPr>
            <a:r>
              <a:rPr lang="en-US" sz="1800" dirty="0"/>
              <a:t>Jesús no gana un concurso de popularidad (</a:t>
            </a:r>
            <a:r>
              <a:rPr lang="en-US" sz="1800" dirty="0" smtClean="0"/>
              <a:t>v </a:t>
            </a:r>
            <a:r>
              <a:rPr lang="en-US" sz="1800" dirty="0"/>
              <a:t>17)</a:t>
            </a:r>
          </a:p>
          <a:p>
            <a:pPr algn="l" rtl="0">
              <a:buClrTx/>
              <a:buFontTx/>
              <a:buChar char="-"/>
            </a:pPr>
            <a:r>
              <a:rPr lang="en-US" sz="1800" dirty="0"/>
              <a:t>Jesús está dispuesto a cruzar el mar para alcanzar a una sola alma en necesidad (</a:t>
            </a:r>
            <a:r>
              <a:rPr lang="en-US" sz="1800" dirty="0" smtClean="0"/>
              <a:t>v </a:t>
            </a:r>
            <a:r>
              <a:rPr lang="en-US" sz="1800" dirty="0"/>
              <a:t>17)</a:t>
            </a:r>
          </a:p>
          <a:p>
            <a:pPr marL="0" indent="0" algn="l" rtl="0">
              <a:buClrTx/>
              <a:buNone/>
            </a:pPr>
            <a:endParaRPr lang="en-US" sz="1800" dirty="0"/>
          </a:p>
          <a:p>
            <a:pPr marL="0" indent="0" algn="l" rtl="0">
              <a:buClrTx/>
              <a:buNone/>
            </a:pPr>
            <a:r>
              <a:rPr lang="en-US" sz="1800" dirty="0"/>
              <a:t>Por el poder del Evangelio, </a:t>
            </a:r>
            <a:r>
              <a:rPr lang="en-US" sz="1800" dirty="0" smtClean="0"/>
              <a:t>la </a:t>
            </a:r>
            <a:r>
              <a:rPr lang="en-US" sz="1800" dirty="0" err="1" smtClean="0"/>
              <a:t>gente</a:t>
            </a:r>
            <a:r>
              <a:rPr lang="en-US" sz="1800" dirty="0" smtClean="0"/>
              <a:t> </a:t>
            </a:r>
            <a:r>
              <a:rPr lang="en-US" sz="1800" dirty="0" err="1" smtClean="0"/>
              <a:t>cambiada</a:t>
            </a:r>
            <a:r>
              <a:rPr lang="en-US" sz="1800" dirty="0" smtClean="0"/>
              <a:t> cambia la </a:t>
            </a:r>
            <a:r>
              <a:rPr lang="en-US" sz="1800" dirty="0" err="1" smtClean="0"/>
              <a:t>gente</a:t>
            </a:r>
            <a:r>
              <a:rPr lang="en-US" sz="1800" dirty="0" smtClean="0"/>
              <a:t> (19-20</a:t>
            </a:r>
            <a:r>
              <a:rPr lang="en-US" sz="1800" dirty="0"/>
              <a:t>)</a:t>
            </a:r>
          </a:p>
          <a:p>
            <a:pPr marL="0" indent="0" algn="ctr" rtl="0">
              <a:buClrTx/>
              <a:buNone/>
            </a:pPr>
            <a:endParaRPr lang="en-US" sz="1800" dirty="0"/>
          </a:p>
          <a:p>
            <a:pPr marL="0" indent="0" algn="ctr" rtl="0">
              <a:buClrTx/>
              <a:buNone/>
            </a:pPr>
            <a:endParaRPr lang="en-US" sz="1800" dirty="0"/>
          </a:p>
        </p:txBody>
      </p:sp>
    </p:spTree>
    <p:extLst>
      <p:ext uri="{BB962C8B-B14F-4D97-AF65-F5344CB8AC3E}">
        <p14:creationId xmlns:p14="http://schemas.microsoft.com/office/powerpoint/2010/main" val="363673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rtl="0"/>
            <a:r>
              <a:rPr lang="en-US" sz="4500" dirty="0" err="1"/>
              <a:t>Jesús</a:t>
            </a:r>
            <a:r>
              <a:rPr lang="en-US" sz="4500" dirty="0"/>
              <a:t> </a:t>
            </a:r>
            <a:r>
              <a:rPr lang="en-US" sz="4500" dirty="0" smtClean="0"/>
              <a:t>y </a:t>
            </a:r>
            <a:r>
              <a:rPr lang="en-US" sz="4500" b="1" dirty="0" err="1" smtClean="0">
                <a:solidFill>
                  <a:schemeClr val="accent4">
                    <a:lumMod val="60000"/>
                    <a:lumOff val="40000"/>
                  </a:schemeClr>
                </a:solidFill>
              </a:rPr>
              <a:t>los</a:t>
            </a:r>
            <a:r>
              <a:rPr lang="en-US" sz="4500" b="1" dirty="0" smtClean="0">
                <a:solidFill>
                  <a:schemeClr val="accent4">
                    <a:lumMod val="60000"/>
                    <a:lumOff val="40000"/>
                  </a:schemeClr>
                </a:solidFill>
              </a:rPr>
              <a:t> </a:t>
            </a:r>
            <a:r>
              <a:rPr lang="en-US" sz="4500" b="1" dirty="0" err="1">
                <a:solidFill>
                  <a:schemeClr val="accent4">
                    <a:lumMod val="60000"/>
                    <a:lumOff val="40000"/>
                  </a:schemeClr>
                </a:solidFill>
              </a:rPr>
              <a:t>realmente</a:t>
            </a:r>
            <a:r>
              <a:rPr lang="en-US" sz="4500" b="1" dirty="0">
                <a:solidFill>
                  <a:schemeClr val="accent4">
                    <a:lumMod val="60000"/>
                    <a:lumOff val="40000"/>
                  </a:schemeClr>
                </a:solidFill>
              </a:rPr>
              <a:t> </a:t>
            </a:r>
            <a:r>
              <a:rPr lang="en-US" sz="4500" b="1" dirty="0" err="1" smtClean="0">
                <a:solidFill>
                  <a:schemeClr val="accent4">
                    <a:lumMod val="60000"/>
                    <a:lumOff val="40000"/>
                  </a:schemeClr>
                </a:solidFill>
              </a:rPr>
              <a:t>buenos</a:t>
            </a:r>
            <a:endParaRPr lang="en-US" sz="4500" b="1" dirty="0">
              <a:solidFill>
                <a:schemeClr val="accent4">
                  <a:lumMod val="60000"/>
                  <a:lumOff val="40000"/>
                </a:schemeClr>
              </a:solidFill>
            </a:endParaRPr>
          </a:p>
        </p:txBody>
      </p:sp>
      <p:sp>
        <p:nvSpPr>
          <p:cNvPr id="3" name="Subtitle 2"/>
          <p:cNvSpPr>
            <a:spLocks noGrp="1"/>
          </p:cNvSpPr>
          <p:nvPr>
            <p:ph type="subTitle" idx="1"/>
          </p:nvPr>
        </p:nvSpPr>
        <p:spPr>
          <a:xfrm>
            <a:off x="685800" y="2921000"/>
            <a:ext cx="7772400" cy="1460500"/>
          </a:xfrm>
        </p:spPr>
        <p:txBody>
          <a:bodyPr/>
          <a:lstStyle/>
          <a:p>
            <a:pPr algn="l" rtl="0"/>
            <a:r>
              <a:rPr lang="en-US" dirty="0" err="1" smtClean="0">
                <a:solidFill>
                  <a:schemeClr val="accent4">
                    <a:lumMod val="60000"/>
                    <a:lumOff val="40000"/>
                  </a:schemeClr>
                </a:solidFill>
              </a:rPr>
              <a:t>Conversando</a:t>
            </a:r>
            <a:r>
              <a:rPr lang="en-US" dirty="0" smtClean="0">
                <a:solidFill>
                  <a:schemeClr val="accent4">
                    <a:lumMod val="60000"/>
                    <a:lumOff val="40000"/>
                  </a:schemeClr>
                </a:solidFill>
              </a:rPr>
              <a:t> </a:t>
            </a:r>
            <a:r>
              <a:rPr lang="en-US" dirty="0" err="1" smtClean="0">
                <a:solidFill>
                  <a:schemeClr val="accent4">
                    <a:lumMod val="60000"/>
                    <a:lumOff val="40000"/>
                  </a:schemeClr>
                </a:solidFill>
              </a:rPr>
              <a:t>como</a:t>
            </a:r>
            <a:r>
              <a:rPr lang="en-US" dirty="0" smtClean="0">
                <a:solidFill>
                  <a:schemeClr val="accent4">
                    <a:lumMod val="60000"/>
                    <a:lumOff val="40000"/>
                  </a:schemeClr>
                </a:solidFill>
              </a:rPr>
              <a:t> Cristo</a:t>
            </a:r>
            <a:endParaRPr lang="en-US" dirty="0">
              <a:solidFill>
                <a:schemeClr val="accent4">
                  <a:lumMod val="60000"/>
                  <a:lumOff val="40000"/>
                </a:schemeClr>
              </a:solidFill>
            </a:endParaRPr>
          </a:p>
          <a:p>
            <a:pPr algn="l" rtl="0"/>
            <a:r>
              <a:rPr lang="en-US" dirty="0" err="1">
                <a:solidFill>
                  <a:schemeClr val="accent4">
                    <a:lumMod val="60000"/>
                    <a:lumOff val="40000"/>
                  </a:schemeClr>
                </a:solidFill>
              </a:rPr>
              <a:t>Lección</a:t>
            </a:r>
            <a:r>
              <a:rPr lang="en-US" dirty="0">
                <a:solidFill>
                  <a:schemeClr val="accent4">
                    <a:lumMod val="60000"/>
                    <a:lumOff val="40000"/>
                  </a:schemeClr>
                </a:solidFill>
              </a:rPr>
              <a:t> </a:t>
            </a:r>
            <a:r>
              <a:rPr lang="en-US" dirty="0" smtClean="0">
                <a:solidFill>
                  <a:schemeClr val="accent4">
                    <a:lumMod val="60000"/>
                    <a:lumOff val="40000"/>
                  </a:schemeClr>
                </a:solidFill>
              </a:rPr>
              <a:t>7</a:t>
            </a:r>
            <a:endParaRPr lang="en-US" dirty="0">
              <a:solidFill>
                <a:schemeClr val="accent4">
                  <a:lumMod val="60000"/>
                  <a:lumOff val="40000"/>
                </a:schemeClr>
              </a:solidFill>
            </a:endParaRPr>
          </a:p>
          <a:p>
            <a:pPr algn="l" rtl="0"/>
            <a:endParaRPr lang="en-US" dirty="0"/>
          </a:p>
        </p:txBody>
      </p:sp>
    </p:spTree>
    <p:extLst>
      <p:ext uri="{BB962C8B-B14F-4D97-AF65-F5344CB8AC3E}">
        <p14:creationId xmlns:p14="http://schemas.microsoft.com/office/powerpoint/2010/main" val="40506702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a:t>Jesús y </a:t>
            </a:r>
            <a:r>
              <a:rPr lang="en-US" dirty="0" err="1" smtClean="0"/>
              <a:t>los</a:t>
            </a:r>
            <a:r>
              <a:rPr lang="en-US" dirty="0" smtClean="0"/>
              <a:t> </a:t>
            </a:r>
            <a:r>
              <a:rPr lang="en-US" dirty="0" err="1" smtClean="0"/>
              <a:t>realmente</a:t>
            </a:r>
            <a:r>
              <a:rPr lang="en-US" dirty="0" smtClean="0"/>
              <a:t> </a:t>
            </a:r>
            <a:r>
              <a:rPr lang="en-US" dirty="0" err="1" smtClean="0"/>
              <a:t>buenos</a:t>
            </a:r>
            <a:endParaRPr lang="en-US" dirty="0"/>
          </a:p>
        </p:txBody>
      </p:sp>
      <p:sp>
        <p:nvSpPr>
          <p:cNvPr id="3" name="Content Placeholder 2"/>
          <p:cNvSpPr>
            <a:spLocks noGrp="1"/>
          </p:cNvSpPr>
          <p:nvPr>
            <p:ph idx="1"/>
          </p:nvPr>
        </p:nvSpPr>
        <p:spPr>
          <a:xfrm>
            <a:off x="457200" y="1714500"/>
            <a:ext cx="8229600" cy="2997200"/>
          </a:xfrm>
        </p:spPr>
        <p:txBody>
          <a:bodyPr>
            <a:normAutofit/>
          </a:bodyPr>
          <a:lstStyle/>
          <a:p>
            <a:pPr marL="0" indent="0" algn="ctr" rtl="0">
              <a:buNone/>
            </a:pPr>
            <a:r>
              <a:rPr lang="en-US" sz="2000" b="1" dirty="0"/>
              <a:t>¿Qué pregunta le hace a Jesús el joven rico?</a:t>
            </a:r>
          </a:p>
          <a:p>
            <a:pPr marL="0" indent="0" algn="ctr" rtl="0">
              <a:buNone/>
            </a:pPr>
            <a:endParaRPr lang="en-US" sz="2000" b="1" dirty="0"/>
          </a:p>
          <a:p>
            <a:pPr marL="0" indent="0" algn="ctr" rtl="0">
              <a:buNone/>
            </a:pPr>
            <a:r>
              <a:rPr lang="en-US" sz="2000" b="1" dirty="0"/>
              <a:t>¿Qué dice esta pregunta sobre el joven rico?</a:t>
            </a:r>
          </a:p>
          <a:p>
            <a:pPr marL="0" indent="0" algn="ctr" rtl="0">
              <a:buClrTx/>
              <a:buNone/>
            </a:pPr>
            <a:endParaRPr lang="en-US" sz="2000" dirty="0"/>
          </a:p>
          <a:p>
            <a:pPr marL="0" indent="0" algn="ctr" rtl="0">
              <a:buClrTx/>
              <a:buNone/>
            </a:pPr>
            <a:r>
              <a:rPr lang="en-US" sz="2000" dirty="0"/>
              <a:t>En un área del mundo donde tantos proclaman el cristianismo, este puede ser el “tipo” más común de persona con la que entramos en contacto.</a:t>
            </a:r>
          </a:p>
          <a:p>
            <a:pPr marL="0" indent="0" algn="ctr" rtl="0">
              <a:buClrTx/>
              <a:buNone/>
            </a:pPr>
            <a:endParaRPr lang="en-US" sz="2000" dirty="0"/>
          </a:p>
        </p:txBody>
      </p:sp>
    </p:spTree>
    <p:extLst>
      <p:ext uri="{BB962C8B-B14F-4D97-AF65-F5344CB8AC3E}">
        <p14:creationId xmlns:p14="http://schemas.microsoft.com/office/powerpoint/2010/main" val="35186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44500"/>
            <a:ext cx="8839200" cy="825500"/>
          </a:xfrm>
        </p:spPr>
        <p:txBody>
          <a:bodyPr>
            <a:normAutofit fontScale="90000"/>
          </a:bodyPr>
          <a:lstStyle/>
          <a:p>
            <a:pPr algn="ctr" rtl="0"/>
            <a:r>
              <a:rPr lang="en-US" dirty="0"/>
              <a:t>Cómo interactuó Jesús con los realmente buenos</a:t>
            </a:r>
          </a:p>
        </p:txBody>
      </p:sp>
      <p:sp>
        <p:nvSpPr>
          <p:cNvPr id="3" name="Content Placeholder 2"/>
          <p:cNvSpPr>
            <a:spLocks noGrp="1"/>
          </p:cNvSpPr>
          <p:nvPr>
            <p:ph idx="1"/>
          </p:nvPr>
        </p:nvSpPr>
        <p:spPr>
          <a:xfrm>
            <a:off x="457200" y="1257300"/>
            <a:ext cx="8229600" cy="3886200"/>
          </a:xfrm>
        </p:spPr>
        <p:txBody>
          <a:bodyPr>
            <a:normAutofit/>
          </a:bodyPr>
          <a:lstStyle/>
          <a:p>
            <a:pPr algn="l" rtl="0">
              <a:buClrTx/>
              <a:buFontTx/>
              <a:buChar char="-"/>
            </a:pPr>
            <a:r>
              <a:rPr lang="en-US" sz="2000" dirty="0"/>
              <a:t>Reconoció la palabra como verdad y el estándar por el cual vivir.</a:t>
            </a:r>
          </a:p>
          <a:p>
            <a:pPr algn="l" rtl="0">
              <a:buClrTx/>
              <a:buFontTx/>
              <a:buChar char="-"/>
            </a:pPr>
            <a:r>
              <a:rPr lang="en-US" sz="2000" dirty="0"/>
              <a:t>Construyó un fundamento común con el joven rico que se deriva de la palabra de Dios.</a:t>
            </a:r>
          </a:p>
          <a:p>
            <a:pPr algn="l" rtl="0">
              <a:buClrTx/>
              <a:buFontTx/>
              <a:buChar char="-"/>
            </a:pPr>
            <a:r>
              <a:rPr lang="en-US" sz="2000" dirty="0"/>
              <a:t>Él lo amaba.</a:t>
            </a:r>
          </a:p>
          <a:p>
            <a:pPr algn="l" rtl="0">
              <a:buClrTx/>
              <a:buFontTx/>
              <a:buChar char="-"/>
            </a:pPr>
            <a:r>
              <a:rPr lang="en-US" sz="2000" dirty="0"/>
              <a:t>Señaló el error de incluso el realmente bueno.</a:t>
            </a:r>
          </a:p>
          <a:p>
            <a:pPr algn="l" rtl="0">
              <a:buClrTx/>
              <a:buFontTx/>
              <a:buChar char="-"/>
            </a:pPr>
            <a:r>
              <a:rPr lang="en-US" sz="2000" dirty="0"/>
              <a:t>Jesús conocía su vida personal y lo obligó a elegir su tesoro.</a:t>
            </a:r>
          </a:p>
          <a:p>
            <a:pPr>
              <a:buClrTx/>
              <a:buFontTx/>
              <a:buChar char="-"/>
            </a:pPr>
            <a:r>
              <a:rPr lang="en-US" sz="2000" dirty="0"/>
              <a:t>Jesús entendió que no todos escucharán la </a:t>
            </a:r>
            <a:r>
              <a:rPr lang="en-US" sz="2000" dirty="0" err="1" smtClean="0"/>
              <a:t>verdad</a:t>
            </a:r>
            <a:r>
              <a:rPr lang="en-US" sz="2000" dirty="0" smtClean="0"/>
              <a:t> </a:t>
            </a:r>
            <a:r>
              <a:rPr lang="en-US" sz="2000" dirty="0" err="1" smtClean="0"/>
              <a:t>difícil</a:t>
            </a:r>
            <a:r>
              <a:rPr lang="en-US" sz="2000" dirty="0" smtClean="0"/>
              <a:t> </a:t>
            </a:r>
            <a:r>
              <a:rPr lang="en-US" sz="2000" dirty="0"/>
              <a:t>.</a:t>
            </a:r>
          </a:p>
          <a:p>
            <a:pPr algn="l" rtl="0">
              <a:buClrTx/>
              <a:buFontTx/>
              <a:buChar char="-"/>
            </a:pPr>
            <a:r>
              <a:rPr lang="en-US" sz="2000" dirty="0"/>
              <a:t>Jesús lo </a:t>
            </a:r>
            <a:r>
              <a:rPr lang="en-US" sz="2000" dirty="0" err="1"/>
              <a:t>dejó</a:t>
            </a:r>
            <a:r>
              <a:rPr lang="en-US" sz="2000" dirty="0"/>
              <a:t> </a:t>
            </a:r>
            <a:r>
              <a:rPr lang="en-US" sz="2000" dirty="0" err="1" smtClean="0"/>
              <a:t>marcharse</a:t>
            </a:r>
            <a:r>
              <a:rPr lang="en-US" sz="2000" dirty="0" smtClean="0"/>
              <a:t>.</a:t>
            </a:r>
            <a:endParaRPr lang="en-US" sz="2000" dirty="0"/>
          </a:p>
          <a:p>
            <a:pPr algn="l" rtl="0">
              <a:buClrTx/>
              <a:buFontTx/>
              <a:buChar char="-"/>
            </a:pPr>
            <a:endParaRPr lang="en-US" sz="2000" dirty="0"/>
          </a:p>
          <a:p>
            <a:pPr marL="0" indent="0" algn="l" rtl="0">
              <a:buClrTx/>
              <a:buNone/>
            </a:pPr>
            <a:r>
              <a:rPr lang="en-US" sz="2000" dirty="0"/>
              <a:t>¿Por qué se alejó el joven </a:t>
            </a:r>
            <a:r>
              <a:rPr lang="en-US" sz="2000" dirty="0" err="1"/>
              <a:t>rico</a:t>
            </a:r>
            <a:r>
              <a:rPr lang="en-US" sz="2000" dirty="0" smtClean="0"/>
              <a:t>?</a:t>
            </a:r>
            <a:endParaRPr lang="en-US" sz="2000" dirty="0"/>
          </a:p>
        </p:txBody>
      </p:sp>
    </p:spTree>
    <p:extLst>
      <p:ext uri="{BB962C8B-B14F-4D97-AF65-F5344CB8AC3E}">
        <p14:creationId xmlns:p14="http://schemas.microsoft.com/office/powerpoint/2010/main" val="310841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8077200" cy="1562100"/>
          </a:xfrm>
        </p:spPr>
        <p:txBody>
          <a:bodyPr/>
          <a:lstStyle/>
          <a:p>
            <a:pPr algn="l" rtl="0"/>
            <a:r>
              <a:rPr lang="en-US" sz="4800" dirty="0" err="1"/>
              <a:t>Jesús</a:t>
            </a:r>
            <a:r>
              <a:rPr lang="en-US" sz="4800" dirty="0"/>
              <a:t> </a:t>
            </a:r>
            <a:r>
              <a:rPr lang="en-US" sz="4800" dirty="0" smtClean="0"/>
              <a:t>y </a:t>
            </a:r>
            <a:r>
              <a:rPr lang="en-US" sz="4800" b="1" dirty="0" err="1" smtClean="0">
                <a:solidFill>
                  <a:schemeClr val="accent4">
                    <a:lumMod val="60000"/>
                    <a:lumOff val="40000"/>
                  </a:schemeClr>
                </a:solidFill>
              </a:rPr>
              <a:t>los</a:t>
            </a:r>
            <a:r>
              <a:rPr lang="en-US" sz="4800" b="1" dirty="0" smtClean="0">
                <a:solidFill>
                  <a:schemeClr val="accent4">
                    <a:lumMod val="60000"/>
                    <a:lumOff val="40000"/>
                  </a:schemeClr>
                </a:solidFill>
              </a:rPr>
              <a:t> </a:t>
            </a:r>
            <a:r>
              <a:rPr lang="en-US" sz="4800" b="1" dirty="0" err="1" smtClean="0">
                <a:solidFill>
                  <a:schemeClr val="accent4">
                    <a:lumMod val="60000"/>
                    <a:lumOff val="40000"/>
                  </a:schemeClr>
                </a:solidFill>
              </a:rPr>
              <a:t>determinados</a:t>
            </a:r>
            <a:endParaRPr lang="en-US" sz="4800" b="1" dirty="0">
              <a:solidFill>
                <a:schemeClr val="accent4">
                  <a:lumMod val="60000"/>
                  <a:lumOff val="40000"/>
                </a:schemeClr>
              </a:solidFill>
            </a:endParaRPr>
          </a:p>
        </p:txBody>
      </p:sp>
      <p:sp>
        <p:nvSpPr>
          <p:cNvPr id="3" name="Subtitle 2"/>
          <p:cNvSpPr>
            <a:spLocks noGrp="1"/>
          </p:cNvSpPr>
          <p:nvPr>
            <p:ph type="subTitle" idx="1"/>
          </p:nvPr>
        </p:nvSpPr>
        <p:spPr>
          <a:xfrm>
            <a:off x="685800" y="2921000"/>
            <a:ext cx="7772400" cy="1460500"/>
          </a:xfrm>
        </p:spPr>
        <p:txBody>
          <a:bodyPr/>
          <a:lstStyle/>
          <a:p>
            <a:pPr algn="l" rtl="0"/>
            <a:r>
              <a:rPr lang="en-US" dirty="0" err="1" smtClean="0">
                <a:solidFill>
                  <a:schemeClr val="accent4">
                    <a:lumMod val="60000"/>
                    <a:lumOff val="40000"/>
                  </a:schemeClr>
                </a:solidFill>
              </a:rPr>
              <a:t>Conversando</a:t>
            </a:r>
            <a:r>
              <a:rPr lang="en-US" dirty="0" smtClean="0">
                <a:solidFill>
                  <a:schemeClr val="accent4">
                    <a:lumMod val="60000"/>
                    <a:lumOff val="40000"/>
                  </a:schemeClr>
                </a:solidFill>
              </a:rPr>
              <a:t> </a:t>
            </a:r>
            <a:r>
              <a:rPr lang="en-US" dirty="0" err="1" smtClean="0">
                <a:solidFill>
                  <a:schemeClr val="accent4">
                    <a:lumMod val="60000"/>
                    <a:lumOff val="40000"/>
                  </a:schemeClr>
                </a:solidFill>
              </a:rPr>
              <a:t>como</a:t>
            </a:r>
            <a:r>
              <a:rPr lang="en-US" dirty="0" smtClean="0">
                <a:solidFill>
                  <a:schemeClr val="accent4">
                    <a:lumMod val="60000"/>
                    <a:lumOff val="40000"/>
                  </a:schemeClr>
                </a:solidFill>
              </a:rPr>
              <a:t> Cristo</a:t>
            </a:r>
            <a:endParaRPr lang="en-US" dirty="0">
              <a:solidFill>
                <a:schemeClr val="accent4">
                  <a:lumMod val="60000"/>
                  <a:lumOff val="40000"/>
                </a:schemeClr>
              </a:solidFill>
            </a:endParaRPr>
          </a:p>
          <a:p>
            <a:pPr algn="l" rtl="0"/>
            <a:r>
              <a:rPr lang="en-US" dirty="0" err="1">
                <a:solidFill>
                  <a:schemeClr val="accent4">
                    <a:lumMod val="60000"/>
                    <a:lumOff val="40000"/>
                  </a:schemeClr>
                </a:solidFill>
              </a:rPr>
              <a:t>Lección</a:t>
            </a:r>
            <a:r>
              <a:rPr lang="en-US" dirty="0">
                <a:solidFill>
                  <a:schemeClr val="accent4">
                    <a:lumMod val="60000"/>
                    <a:lumOff val="40000"/>
                  </a:schemeClr>
                </a:solidFill>
              </a:rPr>
              <a:t> </a:t>
            </a:r>
            <a:r>
              <a:rPr lang="en-US" dirty="0" smtClean="0">
                <a:solidFill>
                  <a:schemeClr val="accent4">
                    <a:lumMod val="60000"/>
                    <a:lumOff val="40000"/>
                  </a:schemeClr>
                </a:solidFill>
              </a:rPr>
              <a:t>8</a:t>
            </a:r>
            <a:endParaRPr lang="en-US" dirty="0">
              <a:solidFill>
                <a:schemeClr val="accent4">
                  <a:lumMod val="60000"/>
                  <a:lumOff val="40000"/>
                </a:schemeClr>
              </a:solidFill>
            </a:endParaRPr>
          </a:p>
          <a:p>
            <a:pPr algn="l" rtl="0"/>
            <a:endParaRPr lang="en-US" dirty="0"/>
          </a:p>
        </p:txBody>
      </p:sp>
    </p:spTree>
    <p:extLst>
      <p:ext uri="{BB962C8B-B14F-4D97-AF65-F5344CB8AC3E}">
        <p14:creationId xmlns:p14="http://schemas.microsoft.com/office/powerpoint/2010/main" val="7530832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a:t>Jesús y </a:t>
            </a:r>
            <a:r>
              <a:rPr lang="en-US" dirty="0" err="1"/>
              <a:t>los</a:t>
            </a:r>
            <a:r>
              <a:rPr lang="en-US" dirty="0"/>
              <a:t> </a:t>
            </a:r>
            <a:r>
              <a:rPr lang="en-US" dirty="0" err="1" smtClean="0"/>
              <a:t>determinados</a:t>
            </a:r>
            <a:endParaRPr lang="en-US" dirty="0"/>
          </a:p>
        </p:txBody>
      </p:sp>
      <p:sp>
        <p:nvSpPr>
          <p:cNvPr id="3" name="Content Placeholder 2"/>
          <p:cNvSpPr>
            <a:spLocks noGrp="1"/>
          </p:cNvSpPr>
          <p:nvPr>
            <p:ph idx="1"/>
          </p:nvPr>
        </p:nvSpPr>
        <p:spPr>
          <a:xfrm>
            <a:off x="457200" y="1714500"/>
            <a:ext cx="8229600" cy="2997200"/>
          </a:xfrm>
        </p:spPr>
        <p:txBody>
          <a:bodyPr>
            <a:normAutofit/>
          </a:bodyPr>
          <a:lstStyle/>
          <a:p>
            <a:pPr marL="0" indent="0" algn="ctr" rtl="0">
              <a:buNone/>
            </a:pPr>
            <a:r>
              <a:rPr lang="en-US" sz="2000" b="1" dirty="0"/>
              <a:t>¿Quiénes son todos mencionados como presentes?</a:t>
            </a:r>
          </a:p>
          <a:p>
            <a:pPr marL="0" indent="0" algn="ctr" rtl="0">
              <a:buNone/>
            </a:pPr>
            <a:endParaRPr lang="en-US" sz="2000" b="1" dirty="0"/>
          </a:p>
          <a:p>
            <a:pPr marL="0" indent="0" algn="ctr" rtl="0">
              <a:buNone/>
            </a:pPr>
            <a:r>
              <a:rPr lang="en-US" sz="2000" b="1" dirty="0"/>
              <a:t>¿Qué nos muestra cómo es la determinación de estos hombres?</a:t>
            </a:r>
          </a:p>
          <a:p>
            <a:pPr marL="0" indent="0" algn="ctr" rtl="0">
              <a:buClrTx/>
              <a:buNone/>
            </a:pPr>
            <a:endParaRPr lang="en-US" sz="2000" dirty="0"/>
          </a:p>
          <a:p>
            <a:pPr marL="0" indent="0" algn="ctr" rtl="0">
              <a:buClrTx/>
              <a:buNone/>
            </a:pPr>
            <a:r>
              <a:rPr lang="en-US" sz="2000" b="1" dirty="0" smtClean="0"/>
              <a:t>¿</a:t>
            </a:r>
            <a:r>
              <a:rPr lang="en-US" sz="2000" b="1" dirty="0" err="1"/>
              <a:t>N</a:t>
            </a:r>
            <a:r>
              <a:rPr lang="en-US" sz="2000" b="1" dirty="0" err="1" smtClean="0"/>
              <a:t>ecesitan</a:t>
            </a:r>
            <a:r>
              <a:rPr lang="en-US" sz="2000" b="1" dirty="0" smtClean="0"/>
              <a:t> </a:t>
            </a:r>
            <a:r>
              <a:rPr lang="en-US" sz="2000" b="1" dirty="0"/>
              <a:t>a </a:t>
            </a:r>
            <a:r>
              <a:rPr lang="en-US" sz="2000" b="1" dirty="0" err="1" smtClean="0"/>
              <a:t>Jesús</a:t>
            </a:r>
            <a:r>
              <a:rPr lang="en-US" sz="2000" b="1" dirty="0" smtClean="0"/>
              <a:t> las personas </a:t>
            </a:r>
            <a:r>
              <a:rPr lang="en-US" sz="2000" b="1" dirty="0" err="1" smtClean="0"/>
              <a:t>determinadas</a:t>
            </a:r>
            <a:r>
              <a:rPr lang="en-US" sz="2000" b="1" dirty="0" smtClean="0"/>
              <a:t>?</a:t>
            </a:r>
            <a:endParaRPr lang="en-US" sz="2000" b="1" dirty="0"/>
          </a:p>
          <a:p>
            <a:pPr marL="0" indent="0" algn="ctr" rtl="0">
              <a:buClrTx/>
              <a:buNone/>
            </a:pPr>
            <a:endParaRPr lang="en-US" sz="2000" dirty="0"/>
          </a:p>
        </p:txBody>
      </p:sp>
    </p:spTree>
    <p:extLst>
      <p:ext uri="{BB962C8B-B14F-4D97-AF65-F5344CB8AC3E}">
        <p14:creationId xmlns:p14="http://schemas.microsoft.com/office/powerpoint/2010/main" val="371910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44500"/>
            <a:ext cx="8839200" cy="825500"/>
          </a:xfrm>
        </p:spPr>
        <p:txBody>
          <a:bodyPr>
            <a:normAutofit fontScale="90000"/>
          </a:bodyPr>
          <a:lstStyle/>
          <a:p>
            <a:pPr algn="ctr" rtl="0"/>
            <a:r>
              <a:rPr lang="en-US" dirty="0"/>
              <a:t>Cómo interactuó Jesús con </a:t>
            </a:r>
            <a:r>
              <a:rPr lang="en-US" dirty="0" err="1"/>
              <a:t>los</a:t>
            </a:r>
            <a:r>
              <a:rPr lang="en-US" dirty="0"/>
              <a:t> </a:t>
            </a:r>
            <a:r>
              <a:rPr lang="en-US" dirty="0" err="1" smtClean="0"/>
              <a:t>determinados</a:t>
            </a:r>
            <a:endParaRPr lang="en-US" dirty="0"/>
          </a:p>
        </p:txBody>
      </p:sp>
      <p:sp>
        <p:nvSpPr>
          <p:cNvPr id="3" name="Content Placeholder 2"/>
          <p:cNvSpPr>
            <a:spLocks noGrp="1"/>
          </p:cNvSpPr>
          <p:nvPr>
            <p:ph idx="1"/>
          </p:nvPr>
        </p:nvSpPr>
        <p:spPr>
          <a:xfrm>
            <a:off x="457200" y="1257300"/>
            <a:ext cx="8229600" cy="3886200"/>
          </a:xfrm>
        </p:spPr>
        <p:txBody>
          <a:bodyPr>
            <a:normAutofit/>
          </a:bodyPr>
          <a:lstStyle/>
          <a:p>
            <a:pPr algn="l" rtl="0">
              <a:buClrTx/>
              <a:buFontTx/>
              <a:buChar char="-"/>
            </a:pPr>
            <a:r>
              <a:rPr lang="en-US" sz="2000" dirty="0"/>
              <a:t>Jesús reconoció su fe por su acción.</a:t>
            </a:r>
          </a:p>
          <a:p>
            <a:pPr algn="l" rtl="0">
              <a:buClrTx/>
              <a:buFontTx/>
              <a:buChar char="-"/>
            </a:pPr>
            <a:r>
              <a:rPr lang="en-US" sz="2000" dirty="0"/>
              <a:t>Jesús mira al hombre y reconoce que su mayor necesidad es el perdón de los pecados.</a:t>
            </a:r>
          </a:p>
          <a:p>
            <a:pPr algn="l" rtl="0">
              <a:buClrTx/>
              <a:buFontTx/>
              <a:buChar char="-"/>
            </a:pPr>
            <a:r>
              <a:rPr lang="en-US" sz="2000" dirty="0"/>
              <a:t>Jesús actúa según el plan de Dios sabiendo que es probable que surja oposición.</a:t>
            </a:r>
          </a:p>
          <a:p>
            <a:pPr algn="l" rtl="0">
              <a:buClrTx/>
              <a:buFontTx/>
              <a:buChar char="-"/>
            </a:pPr>
            <a:r>
              <a:rPr lang="en-US" sz="2000" dirty="0"/>
              <a:t>Jesús demuestra que tiene autoridad para perdonar pecados.</a:t>
            </a:r>
          </a:p>
          <a:p>
            <a:pPr algn="l" rtl="0">
              <a:buClrTx/>
              <a:buFontTx/>
              <a:buChar char="-"/>
            </a:pPr>
            <a:r>
              <a:rPr lang="en-US" sz="2000" dirty="0"/>
              <a:t>Jesús le </a:t>
            </a:r>
            <a:r>
              <a:rPr lang="en-US" sz="2000" dirty="0" err="1" smtClean="0"/>
              <a:t>pide</a:t>
            </a:r>
            <a:r>
              <a:rPr lang="en-US" sz="2000" dirty="0" smtClean="0"/>
              <a:t> al hombre que </a:t>
            </a:r>
            <a:r>
              <a:rPr lang="en-US" sz="2000" dirty="0" err="1" smtClean="0"/>
              <a:t>ande</a:t>
            </a:r>
            <a:r>
              <a:rPr lang="en-US" sz="2000" dirty="0" smtClean="0"/>
              <a:t>.</a:t>
            </a:r>
            <a:endParaRPr lang="en-US" sz="2000" dirty="0"/>
          </a:p>
          <a:p>
            <a:pPr algn="l" rtl="0">
              <a:buClrTx/>
              <a:buFontTx/>
              <a:buChar char="-"/>
            </a:pPr>
            <a:r>
              <a:rPr lang="en-US" sz="2000" dirty="0"/>
              <a:t>Los que estaban allí, glorificaron a Dios por las acciones de Jesús.</a:t>
            </a:r>
          </a:p>
        </p:txBody>
      </p:sp>
    </p:spTree>
    <p:extLst>
      <p:ext uri="{BB962C8B-B14F-4D97-AF65-F5344CB8AC3E}">
        <p14:creationId xmlns:p14="http://schemas.microsoft.com/office/powerpoint/2010/main" val="257081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rtl="0"/>
            <a:r>
              <a:rPr lang="en-US" sz="4800" dirty="0" err="1"/>
              <a:t>Jesús</a:t>
            </a:r>
            <a:r>
              <a:rPr lang="en-US" sz="4800" dirty="0"/>
              <a:t> </a:t>
            </a:r>
            <a:r>
              <a:rPr lang="en-US" sz="4800" dirty="0" smtClean="0"/>
              <a:t>y</a:t>
            </a:r>
            <a:r>
              <a:rPr lang="en-US" sz="5200" b="1" dirty="0" smtClean="0">
                <a:solidFill>
                  <a:schemeClr val="accent4">
                    <a:lumMod val="60000"/>
                    <a:lumOff val="40000"/>
                  </a:schemeClr>
                </a:solidFill>
              </a:rPr>
              <a:t> </a:t>
            </a:r>
            <a:r>
              <a:rPr lang="en-US" sz="5200" b="1" dirty="0" err="1" smtClean="0">
                <a:solidFill>
                  <a:schemeClr val="accent4">
                    <a:lumMod val="60000"/>
                    <a:lumOff val="40000"/>
                  </a:schemeClr>
                </a:solidFill>
              </a:rPr>
              <a:t>los</a:t>
            </a:r>
            <a:r>
              <a:rPr lang="en-US" sz="5200" b="1" dirty="0" smtClean="0">
                <a:solidFill>
                  <a:schemeClr val="accent4">
                    <a:lumMod val="60000"/>
                    <a:lumOff val="40000"/>
                  </a:schemeClr>
                </a:solidFill>
              </a:rPr>
              <a:t> que </a:t>
            </a:r>
            <a:r>
              <a:rPr lang="en-US" sz="5200" b="1" dirty="0" err="1" smtClean="0">
                <a:solidFill>
                  <a:schemeClr val="accent4">
                    <a:lumMod val="60000"/>
                    <a:lumOff val="40000"/>
                  </a:schemeClr>
                </a:solidFill>
              </a:rPr>
              <a:t>dudan</a:t>
            </a:r>
            <a:endParaRPr lang="en-US" sz="5200" b="1" dirty="0">
              <a:solidFill>
                <a:schemeClr val="accent4">
                  <a:lumMod val="60000"/>
                  <a:lumOff val="40000"/>
                </a:schemeClr>
              </a:solidFill>
            </a:endParaRPr>
          </a:p>
        </p:txBody>
      </p:sp>
      <p:sp>
        <p:nvSpPr>
          <p:cNvPr id="3" name="Subtitle 2"/>
          <p:cNvSpPr>
            <a:spLocks noGrp="1"/>
          </p:cNvSpPr>
          <p:nvPr>
            <p:ph type="subTitle" idx="1"/>
          </p:nvPr>
        </p:nvSpPr>
        <p:spPr>
          <a:xfrm>
            <a:off x="685800" y="2921000"/>
            <a:ext cx="7772400" cy="1460500"/>
          </a:xfrm>
        </p:spPr>
        <p:txBody>
          <a:bodyPr/>
          <a:lstStyle/>
          <a:p>
            <a:pPr algn="l" rtl="0"/>
            <a:r>
              <a:rPr lang="en-US" dirty="0" err="1" smtClean="0">
                <a:solidFill>
                  <a:schemeClr val="tx1">
                    <a:lumMod val="50000"/>
                    <a:lumOff val="50000"/>
                  </a:schemeClr>
                </a:solidFill>
              </a:rPr>
              <a:t>Conversando</a:t>
            </a:r>
            <a:r>
              <a:rPr lang="en-US" dirty="0" smtClean="0">
                <a:solidFill>
                  <a:schemeClr val="tx1">
                    <a:lumMod val="50000"/>
                    <a:lumOff val="50000"/>
                  </a:schemeClr>
                </a:solidFill>
              </a:rPr>
              <a:t> </a:t>
            </a:r>
            <a:r>
              <a:rPr lang="en-US" dirty="0" err="1" smtClean="0">
                <a:solidFill>
                  <a:schemeClr val="tx1">
                    <a:lumMod val="50000"/>
                    <a:lumOff val="50000"/>
                  </a:schemeClr>
                </a:solidFill>
              </a:rPr>
              <a:t>como</a:t>
            </a:r>
            <a:r>
              <a:rPr lang="en-US" dirty="0" smtClean="0">
                <a:solidFill>
                  <a:schemeClr val="tx1">
                    <a:lumMod val="50000"/>
                    <a:lumOff val="50000"/>
                  </a:schemeClr>
                </a:solidFill>
              </a:rPr>
              <a:t> Cristo</a:t>
            </a:r>
            <a:endParaRPr lang="en-US" dirty="0">
              <a:solidFill>
                <a:schemeClr val="tx1">
                  <a:lumMod val="50000"/>
                  <a:lumOff val="50000"/>
                </a:schemeClr>
              </a:solidFill>
            </a:endParaRPr>
          </a:p>
          <a:p>
            <a:pPr algn="l" rtl="0"/>
            <a:r>
              <a:rPr lang="en-US" dirty="0" err="1">
                <a:solidFill>
                  <a:schemeClr val="tx1">
                    <a:lumMod val="50000"/>
                    <a:lumOff val="50000"/>
                  </a:schemeClr>
                </a:solidFill>
              </a:rPr>
              <a:t>Lección</a:t>
            </a:r>
            <a:r>
              <a:rPr lang="en-US" dirty="0">
                <a:solidFill>
                  <a:schemeClr val="tx1">
                    <a:lumMod val="50000"/>
                    <a:lumOff val="50000"/>
                  </a:schemeClr>
                </a:solidFill>
              </a:rPr>
              <a:t> </a:t>
            </a:r>
            <a:r>
              <a:rPr lang="en-US" dirty="0" smtClean="0">
                <a:solidFill>
                  <a:schemeClr val="tx1">
                    <a:lumMod val="50000"/>
                    <a:lumOff val="50000"/>
                  </a:schemeClr>
                </a:solidFill>
              </a:rPr>
              <a:t>9</a:t>
            </a:r>
            <a:endParaRPr lang="en-US" dirty="0">
              <a:solidFill>
                <a:schemeClr val="tx1">
                  <a:lumMod val="50000"/>
                  <a:lumOff val="50000"/>
                </a:schemeClr>
              </a:solidFill>
            </a:endParaRPr>
          </a:p>
          <a:p>
            <a:pPr algn="l" rtl="0"/>
            <a:endParaRPr lang="en-US" dirty="0"/>
          </a:p>
        </p:txBody>
      </p:sp>
    </p:spTree>
    <p:extLst>
      <p:ext uri="{BB962C8B-B14F-4D97-AF65-F5344CB8AC3E}">
        <p14:creationId xmlns:p14="http://schemas.microsoft.com/office/powerpoint/2010/main" val="82291263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76300"/>
            <a:ext cx="8229600" cy="4064000"/>
          </a:xfrm>
        </p:spPr>
        <p:txBody>
          <a:bodyPr/>
          <a:lstStyle/>
          <a:p>
            <a:pPr marL="0" indent="0">
              <a:buNone/>
            </a:pPr>
            <a:r>
              <a:rPr lang="en-US" sz="2700" b="1" dirty="0"/>
              <a:t>Para </a:t>
            </a:r>
            <a:r>
              <a:rPr lang="en-US" sz="2700" b="1" dirty="0" err="1"/>
              <a:t>participar</a:t>
            </a:r>
            <a:r>
              <a:rPr lang="en-US" sz="2700" b="1" dirty="0"/>
              <a:t> </a:t>
            </a:r>
            <a:r>
              <a:rPr lang="en-US" sz="2700" b="1" dirty="0" err="1"/>
              <a:t>en</a:t>
            </a:r>
            <a:r>
              <a:rPr lang="en-US" sz="2700" b="1" dirty="0"/>
              <a:t> las </a:t>
            </a:r>
            <a:r>
              <a:rPr lang="en-US" sz="2700" b="1" dirty="0" err="1"/>
              <a:t>actividades</a:t>
            </a:r>
            <a:r>
              <a:rPr lang="en-US" sz="2700" b="1" dirty="0"/>
              <a:t> de </a:t>
            </a:r>
            <a:r>
              <a:rPr lang="en-US" sz="2700" b="1" dirty="0" err="1"/>
              <a:t>clase</a:t>
            </a:r>
            <a:r>
              <a:rPr lang="en-US" sz="2700" b="1" dirty="0"/>
              <a:t> hoy </a:t>
            </a:r>
            <a:r>
              <a:rPr lang="en-US" sz="2700" b="1" dirty="0">
                <a:solidFill>
                  <a:srgbClr val="FF0000"/>
                </a:solidFill>
              </a:rPr>
              <a:t>hay que </a:t>
            </a:r>
            <a:r>
              <a:rPr lang="en-US" sz="2700" b="1" dirty="0" err="1">
                <a:solidFill>
                  <a:srgbClr val="FF0000"/>
                </a:solidFill>
              </a:rPr>
              <a:t>estar</a:t>
            </a:r>
            <a:r>
              <a:rPr lang="en-US" sz="2700" b="1" dirty="0">
                <a:solidFill>
                  <a:srgbClr val="FF0000"/>
                </a:solidFill>
              </a:rPr>
              <a:t> </a:t>
            </a:r>
            <a:r>
              <a:rPr lang="en-US" sz="2700" b="1" dirty="0" err="1">
                <a:solidFill>
                  <a:srgbClr val="FF0000"/>
                </a:solidFill>
              </a:rPr>
              <a:t>sentado</a:t>
            </a:r>
            <a:r>
              <a:rPr lang="en-US" sz="2700" b="1" dirty="0">
                <a:solidFill>
                  <a:srgbClr val="FF0000"/>
                </a:solidFill>
              </a:rPr>
              <a:t> </a:t>
            </a:r>
            <a:r>
              <a:rPr lang="en-US" sz="2700" b="1" dirty="0" err="1">
                <a:solidFill>
                  <a:srgbClr val="FF0000"/>
                </a:solidFill>
              </a:rPr>
              <a:t>dentro</a:t>
            </a:r>
            <a:r>
              <a:rPr lang="en-US" sz="2700" b="1" dirty="0">
                <a:solidFill>
                  <a:srgbClr val="FF0000"/>
                </a:solidFill>
              </a:rPr>
              <a:t> de la </a:t>
            </a:r>
            <a:r>
              <a:rPr lang="en-US" sz="2700" b="1" dirty="0" err="1">
                <a:solidFill>
                  <a:srgbClr val="FF0000"/>
                </a:solidFill>
              </a:rPr>
              <a:t>distancia</a:t>
            </a:r>
            <a:r>
              <a:rPr lang="en-US" sz="2700" b="1" dirty="0">
                <a:solidFill>
                  <a:srgbClr val="FF0000"/>
                </a:solidFill>
              </a:rPr>
              <a:t> para </a:t>
            </a:r>
            <a:r>
              <a:rPr lang="en-US" sz="2700" b="1" dirty="0" err="1">
                <a:solidFill>
                  <a:srgbClr val="FF0000"/>
                </a:solidFill>
              </a:rPr>
              <a:t>hablar</a:t>
            </a:r>
            <a:r>
              <a:rPr lang="en-US" sz="2700" b="1" dirty="0">
                <a:solidFill>
                  <a:srgbClr val="FF0000"/>
                </a:solidFill>
              </a:rPr>
              <a:t> </a:t>
            </a:r>
            <a:r>
              <a:rPr lang="en-US" sz="2700" b="1" dirty="0"/>
              <a:t>a </a:t>
            </a:r>
            <a:r>
              <a:rPr lang="en-US" sz="2700" b="1" dirty="0" err="1"/>
              <a:t>una</a:t>
            </a:r>
            <a:r>
              <a:rPr lang="en-US" sz="2700" b="1" dirty="0"/>
              <a:t> o </a:t>
            </a:r>
            <a:r>
              <a:rPr lang="en-US" sz="2700" b="1" dirty="0" err="1"/>
              <a:t>más</a:t>
            </a:r>
            <a:r>
              <a:rPr lang="en-US" sz="2700" b="1" dirty="0"/>
              <a:t> personas.</a:t>
            </a:r>
          </a:p>
          <a:p>
            <a:endParaRPr lang="en-US" sz="2800" dirty="0"/>
          </a:p>
          <a:p>
            <a:pPr marL="0" indent="0" algn="ctr">
              <a:buNone/>
            </a:pPr>
            <a:r>
              <a:rPr lang="en-US" sz="3300" b="1" u="sng" dirty="0" err="1"/>
              <a:t>Esté</a:t>
            </a:r>
            <a:r>
              <a:rPr lang="en-US" sz="3300" b="1" u="sng" dirty="0"/>
              <a:t> </a:t>
            </a:r>
            <a:r>
              <a:rPr lang="en-US" sz="3300" b="1" u="sng" dirty="0" err="1"/>
              <a:t>preparado</a:t>
            </a:r>
            <a:r>
              <a:rPr lang="en-US" sz="3300" b="1" u="sng" dirty="0"/>
              <a:t> para </a:t>
            </a:r>
            <a:r>
              <a:rPr lang="en-US" sz="3300" b="1" u="sng" dirty="0" err="1"/>
              <a:t>hablar</a:t>
            </a:r>
            <a:r>
              <a:rPr lang="en-US" sz="3300" b="1" u="sng" dirty="0"/>
              <a:t> </a:t>
            </a:r>
            <a:r>
              <a:rPr lang="en-US" sz="3300" b="1" u="sng" dirty="0" err="1"/>
              <a:t>sobre</a:t>
            </a:r>
            <a:r>
              <a:rPr lang="en-US" sz="3300" b="1" u="sng" dirty="0"/>
              <a:t> la </a:t>
            </a:r>
            <a:r>
              <a:rPr lang="en-US" sz="3300" b="1" u="sng" dirty="0" err="1"/>
              <a:t>siguiente</a:t>
            </a:r>
            <a:r>
              <a:rPr lang="en-US" sz="3300" b="1" u="sng" dirty="0"/>
              <a:t> </a:t>
            </a:r>
            <a:r>
              <a:rPr lang="en-US" sz="3300" b="1" u="sng" dirty="0" err="1"/>
              <a:t>pregunta</a:t>
            </a:r>
            <a:r>
              <a:rPr lang="en-US" sz="3300" b="1" u="sng" dirty="0"/>
              <a:t>...</a:t>
            </a:r>
          </a:p>
          <a:p>
            <a:pPr marL="0" indent="0" algn="l" rtl="0">
              <a:buNone/>
            </a:pPr>
            <a:r>
              <a:rPr lang="en-US" sz="3300" dirty="0" smtClean="0"/>
              <a:t>¿</a:t>
            </a:r>
            <a:r>
              <a:rPr lang="en-US" sz="3300" dirty="0"/>
              <a:t>Cuáles son algunas de las razones por las que la gente lucha con la duda?</a:t>
            </a:r>
          </a:p>
        </p:txBody>
      </p:sp>
    </p:spTree>
    <p:extLst>
      <p:ext uri="{BB962C8B-B14F-4D97-AF65-F5344CB8AC3E}">
        <p14:creationId xmlns:p14="http://schemas.microsoft.com/office/powerpoint/2010/main" val="28597135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Objetivos del curso</a:t>
            </a:r>
          </a:p>
        </p:txBody>
      </p:sp>
      <p:sp>
        <p:nvSpPr>
          <p:cNvPr id="3" name="Content Placeholder 2"/>
          <p:cNvSpPr>
            <a:spLocks noGrp="1"/>
          </p:cNvSpPr>
          <p:nvPr>
            <p:ph idx="1"/>
          </p:nvPr>
        </p:nvSpPr>
        <p:spPr/>
        <p:txBody>
          <a:bodyPr>
            <a:normAutofit/>
          </a:bodyPr>
          <a:lstStyle/>
          <a:p>
            <a:pPr>
              <a:buClrTx/>
            </a:pPr>
            <a:r>
              <a:rPr lang="es-ES" sz="2500" b="1" dirty="0"/>
              <a:t>Aumentar la comprensión de cómo Jesús compartió el Evangelio en situaciones específicas (Mt. 4:19)</a:t>
            </a:r>
          </a:p>
          <a:p>
            <a:pPr>
              <a:buClrTx/>
            </a:pPr>
            <a:r>
              <a:rPr lang="es-ES" sz="2500" b="1" dirty="0" smtClean="0"/>
              <a:t>Desarrollar </a:t>
            </a:r>
            <a:r>
              <a:rPr lang="es-ES" sz="2500" b="1" dirty="0"/>
              <a:t>una mejor percepción de las necesidades de las personas y cómo ayudarlas (Mt. 9:36)</a:t>
            </a:r>
          </a:p>
          <a:p>
            <a:pPr>
              <a:buClrTx/>
            </a:pPr>
            <a:r>
              <a:rPr lang="es-ES" sz="2500" b="1" dirty="0"/>
              <a:t>Imitar a Cristo practicando el ministerio del Evangelio como Él (Mt. 10:24-25)</a:t>
            </a:r>
          </a:p>
          <a:p>
            <a:pPr>
              <a:buClrTx/>
            </a:pPr>
            <a:r>
              <a:rPr lang="es-ES" sz="2500" b="1" dirty="0"/>
              <a:t>Cultivar una vida de oración más sólida, como la de Cristo, para el ministerio del Evangelio (Mt. 11:25-30</a:t>
            </a:r>
            <a:r>
              <a:rPr lang="es-ES" sz="2500" b="1" dirty="0" smtClean="0"/>
              <a:t>)</a:t>
            </a:r>
            <a:endParaRPr lang="en-US" sz="2500" b="1" dirty="0"/>
          </a:p>
          <a:p>
            <a:pPr marL="0" indent="0" algn="l" rtl="0">
              <a:buClrTx/>
              <a:buNone/>
            </a:pPr>
            <a:endParaRPr lang="en-US" sz="1600" dirty="0"/>
          </a:p>
        </p:txBody>
      </p:sp>
    </p:spTree>
    <p:extLst>
      <p:ext uri="{BB962C8B-B14F-4D97-AF65-F5344CB8AC3E}">
        <p14:creationId xmlns:p14="http://schemas.microsoft.com/office/powerpoint/2010/main" val="318245432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0" end="0"/>
                                            </p:txEl>
                                          </p:spTgt>
                                        </p:tgtEl>
                                        <p:attrNameLst>
                                          <p:attrName>style.color</p:attrName>
                                        </p:attrNameLst>
                                      </p:cBhvr>
                                      <p:to>
                                        <a:srgbClr val="D2533C"/>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3">
                                            <p:txEl>
                                              <p:pRg st="1" end="1"/>
                                            </p:txEl>
                                          </p:spTgt>
                                        </p:tgtEl>
                                        <p:attrNameLst>
                                          <p:attrName>style.color</p:attrName>
                                        </p:attrNameLst>
                                      </p:cBhvr>
                                      <p:to>
                                        <a:srgbClr val="D2533C"/>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dirty="0" err="1"/>
              <a:t>Ó</a:t>
            </a:r>
            <a:r>
              <a:rPr lang="en-US" dirty="0" err="1"/>
              <a:t>rdenes</a:t>
            </a:r>
            <a:r>
              <a:rPr lang="en-US" dirty="0"/>
              <a:t> de </a:t>
            </a:r>
            <a:r>
              <a:rPr lang="en-US" dirty="0" err="1"/>
              <a:t>enseñar</a:t>
            </a:r>
            <a:endParaRPr lang="en-US" dirty="0"/>
          </a:p>
        </p:txBody>
      </p:sp>
      <p:sp>
        <p:nvSpPr>
          <p:cNvPr id="3" name="Content Placeholder 2"/>
          <p:cNvSpPr>
            <a:spLocks noGrp="1"/>
          </p:cNvSpPr>
          <p:nvPr>
            <p:ph idx="1"/>
          </p:nvPr>
        </p:nvSpPr>
        <p:spPr>
          <a:xfrm>
            <a:off x="457200" y="1270000"/>
            <a:ext cx="8382000" cy="4064000"/>
          </a:xfrm>
        </p:spPr>
        <p:txBody>
          <a:bodyPr>
            <a:normAutofit fontScale="92500"/>
          </a:bodyPr>
          <a:lstStyle/>
          <a:p>
            <a:pPr marL="0" indent="0" algn="l" rtl="0">
              <a:buNone/>
            </a:pPr>
            <a:r>
              <a:rPr lang="en-US" sz="2200" dirty="0"/>
              <a:t>Pero </a:t>
            </a:r>
            <a:r>
              <a:rPr lang="en-US" sz="2200" dirty="0" err="1"/>
              <a:t>esos</a:t>
            </a:r>
            <a:r>
              <a:rPr lang="en-US" sz="2200" dirty="0"/>
              <a:t> </a:t>
            </a:r>
            <a:r>
              <a:rPr lang="en-US" sz="2200" dirty="0" err="1" smtClean="0"/>
              <a:t>mandamientos</a:t>
            </a:r>
            <a:r>
              <a:rPr lang="en-US" sz="2200" dirty="0" smtClean="0"/>
              <a:t> </a:t>
            </a:r>
            <a:r>
              <a:rPr lang="en-US" sz="2200" dirty="0"/>
              <a:t>son </a:t>
            </a:r>
            <a:r>
              <a:rPr lang="en-US" sz="2200" dirty="0" smtClean="0"/>
              <a:t>solo </a:t>
            </a:r>
            <a:r>
              <a:rPr lang="en-US" sz="2200" dirty="0"/>
              <a:t>para </a:t>
            </a:r>
            <a:r>
              <a:rPr lang="en-US" sz="2200" dirty="0" err="1" smtClean="0"/>
              <a:t>apóstoles</a:t>
            </a:r>
            <a:r>
              <a:rPr lang="en-US" sz="2200" dirty="0" smtClean="0"/>
              <a:t> </a:t>
            </a:r>
            <a:r>
              <a:rPr lang="en-US" sz="2200" dirty="0"/>
              <a:t>y </a:t>
            </a:r>
            <a:r>
              <a:rPr lang="en-US" sz="2200" dirty="0" err="1" smtClean="0"/>
              <a:t>predicadores</a:t>
            </a:r>
            <a:r>
              <a:rPr lang="en-US" sz="2200" dirty="0"/>
              <a:t>, ¿cierto?</a:t>
            </a:r>
          </a:p>
          <a:p>
            <a:pPr>
              <a:buFontTx/>
              <a:buChar char="-"/>
            </a:pPr>
            <a:r>
              <a:rPr lang="en-US" sz="1600" dirty="0" err="1"/>
              <a:t>Después</a:t>
            </a:r>
            <a:r>
              <a:rPr lang="en-US" sz="1600" dirty="0"/>
              <a:t> </a:t>
            </a:r>
            <a:r>
              <a:rPr lang="en-US" sz="1600" dirty="0" smtClean="0"/>
              <a:t>del </a:t>
            </a:r>
            <a:r>
              <a:rPr lang="en-US" sz="1600" dirty="0" err="1" smtClean="0"/>
              <a:t>apedramiento</a:t>
            </a:r>
            <a:r>
              <a:rPr lang="en-US" sz="1600" dirty="0" smtClean="0"/>
              <a:t> de </a:t>
            </a:r>
            <a:r>
              <a:rPr lang="en-US" sz="1600" dirty="0"/>
              <a:t>Esteban, </a:t>
            </a:r>
            <a:r>
              <a:rPr lang="en-US" sz="1600" dirty="0" err="1"/>
              <a:t>leemos</a:t>
            </a:r>
            <a:r>
              <a:rPr lang="en-US" sz="1600" dirty="0"/>
              <a:t> </a:t>
            </a:r>
            <a:r>
              <a:rPr lang="en-US" sz="1600" dirty="0" err="1" smtClean="0"/>
              <a:t>en</a:t>
            </a:r>
            <a:r>
              <a:rPr lang="en-US" sz="1600" dirty="0" smtClean="0"/>
              <a:t> </a:t>
            </a:r>
            <a:r>
              <a:rPr lang="en-US" sz="1600" b="1" dirty="0" err="1" smtClean="0"/>
              <a:t>Hechos</a:t>
            </a:r>
            <a:r>
              <a:rPr lang="en-US" sz="1600" b="1" dirty="0" smtClean="0"/>
              <a:t> </a:t>
            </a:r>
            <a:r>
              <a:rPr lang="en-US" sz="1600" b="1" dirty="0"/>
              <a:t>8:1</a:t>
            </a:r>
            <a:r>
              <a:rPr lang="en-US" sz="1600" dirty="0" smtClean="0"/>
              <a:t>,</a:t>
            </a:r>
            <a:r>
              <a:rPr lang="en-US" sz="1600" i="1" dirty="0" smtClean="0"/>
              <a:t>“</a:t>
            </a:r>
            <a:r>
              <a:rPr lang="es-ES" sz="1600" i="1" dirty="0"/>
              <a:t>En aquel día se desató una gran persecución en contra de la iglesia en Jerusalén, y todos fueron esparcidos por las regiones de Judea y Samaria, excepto los </a:t>
            </a:r>
            <a:r>
              <a:rPr lang="es-ES" sz="1600" i="1" dirty="0" smtClean="0"/>
              <a:t>apóstoles</a:t>
            </a:r>
            <a:r>
              <a:rPr lang="en-US" sz="1600" i="1" dirty="0" smtClean="0"/>
              <a:t>”. </a:t>
            </a:r>
            <a:r>
              <a:rPr lang="en-US" sz="1600" dirty="0" err="1" smtClean="0"/>
              <a:t>Después</a:t>
            </a:r>
            <a:r>
              <a:rPr lang="en-US" sz="1600" dirty="0" smtClean="0"/>
              <a:t> </a:t>
            </a:r>
            <a:r>
              <a:rPr lang="en-US" sz="1600" dirty="0"/>
              <a:t>de esto, vemos a estos mismos </a:t>
            </a:r>
            <a:r>
              <a:rPr lang="en-US" sz="1600" dirty="0" err="1"/>
              <a:t>creyentes</a:t>
            </a:r>
            <a:r>
              <a:rPr lang="en-US" sz="1600" dirty="0"/>
              <a:t> </a:t>
            </a:r>
            <a:r>
              <a:rPr lang="en-US" sz="1600" dirty="0" smtClean="0"/>
              <a:t>(</a:t>
            </a:r>
            <a:r>
              <a:rPr lang="en-US" sz="1600" dirty="0" err="1" smtClean="0"/>
              <a:t>incluyendo</a:t>
            </a:r>
            <a:r>
              <a:rPr lang="en-US" sz="1600" dirty="0" smtClean="0"/>
              <a:t> a </a:t>
            </a:r>
            <a:r>
              <a:rPr lang="en-US" sz="1600" dirty="0" err="1" smtClean="0"/>
              <a:t>todos</a:t>
            </a:r>
            <a:r>
              <a:rPr lang="en-US" sz="1600" dirty="0" smtClean="0"/>
              <a:t>) </a:t>
            </a:r>
            <a:r>
              <a:rPr lang="en-US" sz="1600" dirty="0" err="1" smtClean="0"/>
              <a:t>en</a:t>
            </a:r>
            <a:r>
              <a:rPr lang="en-US" sz="1600" dirty="0" smtClean="0"/>
              <a:t> </a:t>
            </a:r>
            <a:r>
              <a:rPr lang="en-US" sz="1600" b="1" dirty="0" err="1" smtClean="0"/>
              <a:t>Hechos</a:t>
            </a:r>
            <a:r>
              <a:rPr lang="en-US" sz="1600" b="1" dirty="0" smtClean="0"/>
              <a:t> </a:t>
            </a:r>
            <a:r>
              <a:rPr lang="en-US" sz="1600" b="1" dirty="0"/>
              <a:t>8:4</a:t>
            </a:r>
            <a:r>
              <a:rPr lang="en-US" sz="1600" dirty="0"/>
              <a:t> </a:t>
            </a:r>
            <a:r>
              <a:rPr lang="en-US" sz="1600" i="1" dirty="0" smtClean="0"/>
              <a:t>“</a:t>
            </a:r>
            <a:r>
              <a:rPr lang="es-ES" sz="1600" i="1" dirty="0"/>
              <a:t>Así que los que habían sido esparcidos iban </a:t>
            </a:r>
            <a:r>
              <a:rPr lang="es-ES" sz="1600" i="1" dirty="0" smtClean="0"/>
              <a:t>predicando</a:t>
            </a:r>
            <a:r>
              <a:rPr lang="en-US" sz="1600" i="1" dirty="0" smtClean="0"/>
              <a:t> </a:t>
            </a:r>
            <a:r>
              <a:rPr lang="en-US" sz="1600" i="1" dirty="0"/>
              <a:t>(</a:t>
            </a:r>
            <a:r>
              <a:rPr lang="en-US" sz="1600" i="1" dirty="0" err="1"/>
              <a:t>euangelizomenoi</a:t>
            </a:r>
            <a:r>
              <a:rPr lang="en-US" sz="1600" i="1" dirty="0"/>
              <a:t>) la palabra</a:t>
            </a:r>
            <a:r>
              <a:rPr lang="en-US" sz="1600" i="1" dirty="0" smtClean="0"/>
              <a:t>.“ </a:t>
            </a:r>
            <a:r>
              <a:rPr lang="en-US" sz="1600" dirty="0" err="1" smtClean="0"/>
              <a:t>Iban</a:t>
            </a:r>
            <a:r>
              <a:rPr lang="en-US" sz="1600" dirty="0" smtClean="0"/>
              <a:t> </a:t>
            </a:r>
            <a:r>
              <a:rPr lang="en-US" sz="1600" dirty="0"/>
              <a:t>compartiendo el evangelio con </a:t>
            </a:r>
            <a:r>
              <a:rPr lang="en-US" sz="1600" dirty="0" err="1"/>
              <a:t>otros</a:t>
            </a:r>
            <a:r>
              <a:rPr lang="en-US" sz="1600" dirty="0" smtClean="0"/>
              <a:t>.</a:t>
            </a:r>
            <a:endParaRPr lang="en-US" sz="1600" dirty="0"/>
          </a:p>
          <a:p>
            <a:pPr>
              <a:buFontTx/>
              <a:buChar char="-"/>
            </a:pPr>
            <a:r>
              <a:rPr lang="en-US" sz="1600" b="1" dirty="0" smtClean="0"/>
              <a:t>Cols </a:t>
            </a:r>
            <a:r>
              <a:rPr lang="en-US" sz="1600" b="1" dirty="0"/>
              <a:t>4:5-6 </a:t>
            </a:r>
            <a:r>
              <a:rPr lang="en-US" sz="1600" b="1" dirty="0" smtClean="0"/>
              <a:t>- </a:t>
            </a:r>
            <a:r>
              <a:rPr lang="es-ES" sz="1600" i="1" dirty="0" smtClean="0"/>
              <a:t>5 </a:t>
            </a:r>
            <a:r>
              <a:rPr lang="es-ES" sz="1600" i="1" dirty="0"/>
              <a:t>Anden sabiamente para con los de afuera, aprovechando bien el tiempo. 6 Que su conversación sea siempre con gracia, sazonada como con sal, para que sepan cómo deben responder a cada persona.</a:t>
            </a:r>
            <a:endParaRPr lang="en-US" sz="1600" i="1" dirty="0"/>
          </a:p>
          <a:p>
            <a:pPr>
              <a:buFontTx/>
              <a:buChar char="-"/>
            </a:pPr>
            <a:r>
              <a:rPr lang="en-US" sz="1600" b="1" dirty="0" smtClean="0"/>
              <a:t>2 </a:t>
            </a:r>
            <a:r>
              <a:rPr lang="en-US" sz="1600" b="1" dirty="0" err="1" smtClean="0"/>
              <a:t>Cor</a:t>
            </a:r>
            <a:r>
              <a:rPr lang="en-US" sz="1600" b="1" dirty="0" smtClean="0"/>
              <a:t> 5:18-20 -</a:t>
            </a:r>
            <a:r>
              <a:rPr lang="es-ES" sz="1600" i="1" dirty="0"/>
              <a:t>18 Y todo esto procede de Dios, quien nos reconcilió con Él mismo por medio de Cristo, y nos dio el ministerio de la reconciliación; 19 es decir, que Dios estaba en Cristo reconciliando al mundo con Él mismo, no tomando en cuenta a los hombres sus transgresiones, y nos ha encomendado a nosotros la palabra de la </a:t>
            </a:r>
            <a:r>
              <a:rPr lang="es-ES" sz="1600" i="1" dirty="0" smtClean="0"/>
              <a:t>reconciliación. 20 </a:t>
            </a:r>
            <a:r>
              <a:rPr lang="es-ES" sz="1600" i="1" dirty="0"/>
              <a:t>Por tanto, somos embajadores de Cristo, como si Dios rogara por medio de nosotros, en nombre de Cristo les rogamos: ¡Reconcíliense con Dios! </a:t>
            </a:r>
            <a:endParaRPr lang="es-ES" sz="1600" i="1" dirty="0" smtClean="0"/>
          </a:p>
          <a:p>
            <a:pPr>
              <a:buFontTx/>
              <a:buChar char="-"/>
            </a:pPr>
            <a:r>
              <a:rPr lang="en-US" sz="1600" b="1" dirty="0" err="1" smtClean="0"/>
              <a:t>Pasajes</a:t>
            </a:r>
            <a:r>
              <a:rPr lang="en-US" sz="1600" b="1" dirty="0" smtClean="0"/>
              <a:t> </a:t>
            </a:r>
            <a:r>
              <a:rPr lang="en-US" sz="1600" b="1" dirty="0" err="1"/>
              <a:t>adicionales</a:t>
            </a:r>
            <a:r>
              <a:rPr lang="en-US" sz="1600" b="1" dirty="0" smtClean="0"/>
              <a:t>: </a:t>
            </a:r>
            <a:r>
              <a:rPr lang="en-US" sz="1600" dirty="0" smtClean="0"/>
              <a:t>Mateo </a:t>
            </a:r>
            <a:r>
              <a:rPr lang="en-US" sz="1600" dirty="0"/>
              <a:t>5:14-16, 1 Pedro 3:15, Filipenses 2:14-16, 1 Pedro 2:9</a:t>
            </a:r>
            <a:endParaRPr lang="en-US" sz="1600" b="1" dirty="0"/>
          </a:p>
          <a:p>
            <a:pPr algn="l" rtl="0">
              <a:buFontTx/>
              <a:buChar char="-"/>
            </a:pPr>
            <a:endParaRPr lang="en-US" sz="1600" i="1" dirty="0"/>
          </a:p>
          <a:p>
            <a:pPr algn="l" rtl="0">
              <a:buFontTx/>
              <a:buChar char="-"/>
            </a:pPr>
            <a:endParaRPr lang="en-US" sz="1600" i="1" dirty="0"/>
          </a:p>
          <a:p>
            <a:pPr algn="l" rtl="0">
              <a:buFontTx/>
              <a:buChar char="-"/>
            </a:pPr>
            <a:endParaRPr lang="en-US" sz="1600" i="1" dirty="0"/>
          </a:p>
          <a:p>
            <a:pPr algn="l" rtl="0">
              <a:buFontTx/>
              <a:buChar char="-"/>
            </a:pPr>
            <a:endParaRPr lang="en-US" sz="1600" i="1" dirty="0"/>
          </a:p>
        </p:txBody>
      </p:sp>
    </p:spTree>
    <p:extLst>
      <p:ext uri="{BB962C8B-B14F-4D97-AF65-F5344CB8AC3E}">
        <p14:creationId xmlns:p14="http://schemas.microsoft.com/office/powerpoint/2010/main" val="137335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52500"/>
            <a:ext cx="8229600" cy="4064000"/>
          </a:xfrm>
        </p:spPr>
        <p:txBody>
          <a:bodyPr/>
          <a:lstStyle/>
          <a:p>
            <a:pPr marL="0" indent="0" algn="l" rtl="0">
              <a:buNone/>
            </a:pPr>
            <a:endParaRPr lang="en-US" dirty="0"/>
          </a:p>
          <a:p>
            <a:pPr marL="0" indent="0" algn="l" rtl="0">
              <a:buNone/>
            </a:pPr>
            <a:r>
              <a:rPr lang="en-US" sz="4500" b="1" dirty="0"/>
              <a:t>¿Cuáles son algunas de las razones por las que la gente lucha con la duda?</a:t>
            </a:r>
          </a:p>
          <a:p>
            <a:pPr algn="l" rtl="0"/>
            <a:endParaRPr lang="en-US" dirty="0"/>
          </a:p>
        </p:txBody>
      </p:sp>
    </p:spTree>
    <p:extLst>
      <p:ext uri="{BB962C8B-B14F-4D97-AF65-F5344CB8AC3E}">
        <p14:creationId xmlns:p14="http://schemas.microsoft.com/office/powerpoint/2010/main" val="140078668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bg>
      <p:bgPr>
        <a:solidFill>
          <a:srgbClr val="04040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9960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smtClean="0"/>
              <a:t>La </a:t>
            </a:r>
            <a:r>
              <a:rPr lang="en-US" b="1" dirty="0" err="1" smtClean="0"/>
              <a:t>gente</a:t>
            </a:r>
            <a:r>
              <a:rPr lang="en-US" b="1" dirty="0" smtClean="0"/>
              <a:t> </a:t>
            </a:r>
            <a:r>
              <a:rPr lang="en-US" b="1" dirty="0" err="1" smtClean="0"/>
              <a:t>en</a:t>
            </a:r>
            <a:r>
              <a:rPr lang="en-US" b="1" dirty="0" smtClean="0"/>
              <a:t> el monte</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73245930"/>
              </p:ext>
            </p:extLst>
          </p:nvPr>
        </p:nvGraphicFramePr>
        <p:xfrm>
          <a:off x="457200" y="2095500"/>
          <a:ext cx="8229600" cy="2291080"/>
        </p:xfrm>
        <a:graphic>
          <a:graphicData uri="http://schemas.openxmlformats.org/drawingml/2006/table">
            <a:tbl>
              <a:tblPr firstRow="1" bandRow="1">
                <a:tableStyleId>{17292A2E-F333-43FB-9621-5CBBE7FDCDCB}</a:tableStyleId>
              </a:tblPr>
              <a:tblGrid>
                <a:gridCol w="1752600">
                  <a:extLst>
                    <a:ext uri="{9D8B030D-6E8A-4147-A177-3AD203B41FA5}">
                      <a16:colId xmlns:a16="http://schemas.microsoft.com/office/drawing/2014/main" xmlns="" val="3145976368"/>
                    </a:ext>
                  </a:extLst>
                </a:gridCol>
                <a:gridCol w="3276600">
                  <a:extLst>
                    <a:ext uri="{9D8B030D-6E8A-4147-A177-3AD203B41FA5}">
                      <a16:colId xmlns:a16="http://schemas.microsoft.com/office/drawing/2014/main" xmlns="" val="1375590887"/>
                    </a:ext>
                  </a:extLst>
                </a:gridCol>
                <a:gridCol w="3200400">
                  <a:extLst>
                    <a:ext uri="{9D8B030D-6E8A-4147-A177-3AD203B41FA5}">
                      <a16:colId xmlns:a16="http://schemas.microsoft.com/office/drawing/2014/main" xmlns="" val="1412721964"/>
                    </a:ext>
                  </a:extLst>
                </a:gridCol>
              </a:tblGrid>
              <a:tr h="370840">
                <a:tc>
                  <a:txBody>
                    <a:bodyPr/>
                    <a:lstStyle/>
                    <a:p>
                      <a:pPr algn="ctr" rtl="0"/>
                      <a:r>
                        <a:rPr lang="en-US" dirty="0"/>
                        <a:t>Grupo</a:t>
                      </a:r>
                    </a:p>
                  </a:txBody>
                  <a:tcPr/>
                </a:tc>
                <a:tc>
                  <a:txBody>
                    <a:bodyPr/>
                    <a:lstStyle/>
                    <a:p>
                      <a:pPr algn="ctr" rtl="0"/>
                      <a:r>
                        <a:rPr lang="en-US" dirty="0"/>
                        <a:t>Detalles</a:t>
                      </a:r>
                      <a:r>
                        <a:rPr lang="en-US" baseline="0" dirty="0"/>
                        <a:t>sobre el grupo</a:t>
                      </a:r>
                      <a:endParaRPr lang="en-US" dirty="0"/>
                    </a:p>
                  </a:txBody>
                  <a:tcPr/>
                </a:tc>
                <a:tc>
                  <a:txBody>
                    <a:bodyPr/>
                    <a:lstStyle/>
                    <a:p>
                      <a:pPr algn="ctr" rtl="0"/>
                      <a:r>
                        <a:rPr lang="en-US" dirty="0"/>
                        <a:t>Respuesta</a:t>
                      </a:r>
                      <a:r>
                        <a:rPr lang="en-US" baseline="0" dirty="0"/>
                        <a:t>/ Efecto de Jesús</a:t>
                      </a:r>
                      <a:endParaRPr lang="en-US" dirty="0"/>
                    </a:p>
                  </a:txBody>
                  <a:tcPr/>
                </a:tc>
                <a:extLst>
                  <a:ext uri="{0D108BD9-81ED-4DB2-BD59-A6C34878D82A}">
                    <a16:rowId xmlns:a16="http://schemas.microsoft.com/office/drawing/2014/main" xmlns="" val="3036740638"/>
                  </a:ext>
                </a:extLst>
              </a:tr>
              <a:tr h="370840">
                <a:tc>
                  <a:txBody>
                    <a:bodyPr/>
                    <a:lstStyle/>
                    <a:p>
                      <a:pPr algn="l" rtl="0"/>
                      <a:r>
                        <a:rPr lang="en-US" dirty="0"/>
                        <a:t>Multitud</a:t>
                      </a:r>
                    </a:p>
                  </a:txBody>
                  <a:tcPr/>
                </a:tc>
                <a:tc>
                  <a:txBody>
                    <a:bodyPr/>
                    <a:lstStyle/>
                    <a:p>
                      <a:pPr algn="l" rtl="0"/>
                      <a:r>
                        <a:rPr lang="en-US" dirty="0"/>
                        <a:t>Reunidos (¿</a:t>
                      </a:r>
                      <a:r>
                        <a:rPr lang="en-US" dirty="0" smtClean="0"/>
                        <a:t>para </a:t>
                      </a:r>
                      <a:r>
                        <a:rPr lang="en-US" dirty="0" err="1" smtClean="0"/>
                        <a:t>ver</a:t>
                      </a:r>
                      <a:r>
                        <a:rPr lang="en-US" dirty="0" smtClean="0"/>
                        <a:t> un </a:t>
                      </a:r>
                      <a:r>
                        <a:rPr lang="en-US" dirty="0"/>
                        <a:t>espectáculo?)</a:t>
                      </a:r>
                    </a:p>
                  </a:txBody>
                  <a:tcPr/>
                </a:tc>
                <a:tc>
                  <a:txBody>
                    <a:bodyPr/>
                    <a:lstStyle/>
                    <a:p>
                      <a:pPr algn="l" rtl="0"/>
                      <a:r>
                        <a:rPr lang="en-US" dirty="0" err="1" smtClean="0"/>
                        <a:t>Asombrados</a:t>
                      </a:r>
                      <a:r>
                        <a:rPr lang="en-US" dirty="0" smtClean="0"/>
                        <a:t> </a:t>
                      </a:r>
                      <a:r>
                        <a:rPr lang="en-US" dirty="0"/>
                        <a:t>de </a:t>
                      </a:r>
                      <a:r>
                        <a:rPr lang="en-US" dirty="0" err="1" smtClean="0"/>
                        <a:t>Jes</a:t>
                      </a:r>
                      <a:r>
                        <a:rPr lang="es-ES" dirty="0" smtClean="0"/>
                        <a:t>ú</a:t>
                      </a:r>
                      <a:r>
                        <a:rPr lang="en-US" dirty="0" smtClean="0"/>
                        <a:t>s</a:t>
                      </a:r>
                      <a:endParaRPr lang="en-US" dirty="0"/>
                    </a:p>
                    <a:p>
                      <a:pPr algn="l" rtl="0"/>
                      <a:r>
                        <a:rPr lang="en-US" dirty="0" err="1" smtClean="0"/>
                        <a:t>Corrieron</a:t>
                      </a:r>
                      <a:r>
                        <a:rPr lang="en-US" dirty="0" smtClean="0"/>
                        <a:t> </a:t>
                      </a:r>
                      <a:r>
                        <a:rPr lang="en-US" dirty="0"/>
                        <a:t>a saludarlo</a:t>
                      </a:r>
                    </a:p>
                  </a:txBody>
                  <a:tcPr/>
                </a:tc>
                <a:extLst>
                  <a:ext uri="{0D108BD9-81ED-4DB2-BD59-A6C34878D82A}">
                    <a16:rowId xmlns:a16="http://schemas.microsoft.com/office/drawing/2014/main" xmlns="" val="4132559791"/>
                  </a:ext>
                </a:extLst>
              </a:tr>
              <a:tr h="370840">
                <a:tc>
                  <a:txBody>
                    <a:bodyPr/>
                    <a:lstStyle/>
                    <a:p>
                      <a:pPr algn="l" rtl="0"/>
                      <a:r>
                        <a:rPr lang="en-US" dirty="0" err="1"/>
                        <a:t>E</a:t>
                      </a:r>
                      <a:r>
                        <a:rPr lang="en-US" dirty="0" err="1" smtClean="0"/>
                        <a:t>scribas</a:t>
                      </a:r>
                      <a:endParaRPr lang="en-US" dirty="0"/>
                    </a:p>
                  </a:txBody>
                  <a:tcPr/>
                </a:tc>
                <a:tc>
                  <a:txBody>
                    <a:bodyPr/>
                    <a:lstStyle/>
                    <a:p>
                      <a:pPr algn="l" rtl="0"/>
                      <a:r>
                        <a:rPr lang="en-US" dirty="0" err="1" smtClean="0"/>
                        <a:t>Discutiendo</a:t>
                      </a:r>
                      <a:r>
                        <a:rPr lang="en-US" dirty="0" smtClean="0"/>
                        <a:t> </a:t>
                      </a:r>
                      <a:r>
                        <a:rPr lang="en-US" dirty="0"/>
                        <a:t>(¿</a:t>
                      </a:r>
                      <a:r>
                        <a:rPr lang="en-US" dirty="0" smtClean="0"/>
                        <a:t>con </a:t>
                      </a:r>
                      <a:r>
                        <a:rPr lang="en-US" dirty="0"/>
                        <a:t>los discípulos?)</a:t>
                      </a:r>
                    </a:p>
                  </a:txBody>
                  <a:tcPr/>
                </a:tc>
                <a:tc>
                  <a:txBody>
                    <a:bodyPr/>
                    <a:lstStyle/>
                    <a:p>
                      <a:pPr algn="l" rtl="0"/>
                      <a:endParaRPr lang="en-US" dirty="0"/>
                    </a:p>
                  </a:txBody>
                  <a:tcPr/>
                </a:tc>
                <a:extLst>
                  <a:ext uri="{0D108BD9-81ED-4DB2-BD59-A6C34878D82A}">
                    <a16:rowId xmlns:a16="http://schemas.microsoft.com/office/drawing/2014/main" xmlns="" val="1557249614"/>
                  </a:ext>
                </a:extLst>
              </a:tr>
              <a:tr h="370840">
                <a:tc>
                  <a:txBody>
                    <a:bodyPr/>
                    <a:lstStyle/>
                    <a:p>
                      <a:pPr algn="l" rtl="0"/>
                      <a:r>
                        <a:rPr lang="en-US" dirty="0" err="1"/>
                        <a:t>D</a:t>
                      </a:r>
                      <a:r>
                        <a:rPr lang="en-US" dirty="0" err="1" smtClean="0"/>
                        <a:t>iscípulos</a:t>
                      </a:r>
                      <a:endParaRPr lang="en-US" dirty="0"/>
                    </a:p>
                  </a:txBody>
                  <a:tcPr/>
                </a:tc>
                <a:tc>
                  <a:txBody>
                    <a:bodyPr/>
                    <a:lstStyle/>
                    <a:p>
                      <a:pPr algn="l" rtl="0"/>
                      <a:r>
                        <a:rPr lang="en-US" dirty="0" err="1" smtClean="0"/>
                        <a:t>Incapaces</a:t>
                      </a:r>
                      <a:r>
                        <a:rPr lang="en-US" dirty="0" smtClean="0"/>
                        <a:t> de </a:t>
                      </a:r>
                      <a:r>
                        <a:rPr lang="en-US" dirty="0" err="1" smtClean="0"/>
                        <a:t>expulsar</a:t>
                      </a:r>
                      <a:r>
                        <a:rPr lang="en-US" dirty="0" smtClean="0"/>
                        <a:t> el</a:t>
                      </a:r>
                      <a:r>
                        <a:rPr lang="en-US" baseline="0" dirty="0" smtClean="0"/>
                        <a:t> </a:t>
                      </a:r>
                      <a:r>
                        <a:rPr lang="en-US" baseline="0" dirty="0"/>
                        <a:t>demonio</a:t>
                      </a:r>
                      <a:endParaRPr lang="en-US" dirty="0"/>
                    </a:p>
                  </a:txBody>
                  <a:tcPr/>
                </a:tc>
                <a:tc>
                  <a:txBody>
                    <a:bodyPr/>
                    <a:lstStyle/>
                    <a:p>
                      <a:pPr algn="l" rtl="0"/>
                      <a:r>
                        <a:rPr lang="en-US" dirty="0"/>
                        <a:t>“</a:t>
                      </a:r>
                      <a:r>
                        <a:rPr lang="en-US" i="1" dirty="0" err="1" smtClean="0"/>
                        <a:t>incrédula</a:t>
                      </a:r>
                      <a:r>
                        <a:rPr lang="en-US" i="1" dirty="0" smtClean="0"/>
                        <a:t>… </a:t>
                      </a:r>
                      <a:r>
                        <a:rPr lang="en-US" i="1" dirty="0" err="1" smtClean="0"/>
                        <a:t>incredulidad</a:t>
                      </a:r>
                      <a:r>
                        <a:rPr lang="en-US" i="1" dirty="0" smtClean="0"/>
                        <a:t>”</a:t>
                      </a:r>
                      <a:endParaRPr lang="en-US" dirty="0"/>
                    </a:p>
                  </a:txBody>
                  <a:tcPr/>
                </a:tc>
                <a:extLst>
                  <a:ext uri="{0D108BD9-81ED-4DB2-BD59-A6C34878D82A}">
                    <a16:rowId xmlns:a16="http://schemas.microsoft.com/office/drawing/2014/main" xmlns="" val="2938470639"/>
                  </a:ext>
                </a:extLst>
              </a:tr>
            </a:tbl>
          </a:graphicData>
        </a:graphic>
      </p:graphicFrame>
    </p:spTree>
    <p:extLst>
      <p:ext uri="{BB962C8B-B14F-4D97-AF65-F5344CB8AC3E}">
        <p14:creationId xmlns:p14="http://schemas.microsoft.com/office/powerpoint/2010/main" val="3447533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Perfil del padre del endemoniado</a:t>
            </a:r>
          </a:p>
        </p:txBody>
      </p:sp>
      <p:sp>
        <p:nvSpPr>
          <p:cNvPr id="3" name="Content Placeholder 2"/>
          <p:cNvSpPr>
            <a:spLocks noGrp="1"/>
          </p:cNvSpPr>
          <p:nvPr>
            <p:ph idx="1"/>
          </p:nvPr>
        </p:nvSpPr>
        <p:spPr>
          <a:xfrm>
            <a:off x="838200" y="1333500"/>
            <a:ext cx="7391400" cy="4064000"/>
          </a:xfrm>
        </p:spPr>
        <p:txBody>
          <a:bodyPr>
            <a:normAutofit/>
          </a:bodyPr>
          <a:lstStyle/>
          <a:p>
            <a:pPr marL="0" indent="0" algn="l" rtl="0">
              <a:buNone/>
            </a:pPr>
            <a:endParaRPr lang="en-US" sz="3000" b="1" i="1" dirty="0">
              <a:solidFill>
                <a:schemeClr val="accent6"/>
              </a:solidFill>
            </a:endParaRPr>
          </a:p>
          <a:p>
            <a:pPr marL="0" indent="0" algn="l" rtl="0">
              <a:buNone/>
            </a:pPr>
            <a:r>
              <a:rPr lang="en-US" sz="3000" b="1" i="1" dirty="0">
                <a:solidFill>
                  <a:schemeClr val="accent6"/>
                </a:solidFill>
              </a:rPr>
              <a:t>¿</a:t>
            </a:r>
            <a:r>
              <a:rPr lang="en-US" sz="3000" b="1" i="1" dirty="0" err="1">
                <a:solidFill>
                  <a:schemeClr val="accent6"/>
                </a:solidFill>
              </a:rPr>
              <a:t>Qué</a:t>
            </a:r>
            <a:r>
              <a:rPr lang="en-US" sz="3000" b="1" i="1" dirty="0">
                <a:solidFill>
                  <a:schemeClr val="accent6"/>
                </a:solidFill>
              </a:rPr>
              <a:t> </a:t>
            </a:r>
            <a:r>
              <a:rPr lang="en-US" sz="3000" b="1" i="1" dirty="0" smtClean="0">
                <a:solidFill>
                  <a:schemeClr val="accent6"/>
                </a:solidFill>
              </a:rPr>
              <a:t>de </a:t>
            </a:r>
            <a:r>
              <a:rPr lang="en-US" sz="3000" b="1" i="1" dirty="0" err="1" smtClean="0">
                <a:solidFill>
                  <a:schemeClr val="accent6"/>
                </a:solidFill>
              </a:rPr>
              <a:t>esta</a:t>
            </a:r>
            <a:r>
              <a:rPr lang="en-US" sz="3000" b="1" i="1" dirty="0" smtClean="0">
                <a:solidFill>
                  <a:schemeClr val="accent6"/>
                </a:solidFill>
              </a:rPr>
              <a:t> </a:t>
            </a:r>
            <a:r>
              <a:rPr lang="en-US" sz="3000" b="1" i="1" dirty="0" err="1" smtClean="0">
                <a:solidFill>
                  <a:schemeClr val="accent6"/>
                </a:solidFill>
              </a:rPr>
              <a:t>situación</a:t>
            </a:r>
            <a:r>
              <a:rPr lang="en-US" sz="3000" b="1" i="1" dirty="0" smtClean="0">
                <a:solidFill>
                  <a:schemeClr val="accent6"/>
                </a:solidFill>
              </a:rPr>
              <a:t> </a:t>
            </a:r>
            <a:r>
              <a:rPr lang="en-US" sz="3000" b="1" i="1" dirty="0" err="1" smtClean="0">
                <a:solidFill>
                  <a:schemeClr val="accent6"/>
                </a:solidFill>
              </a:rPr>
              <a:t>sería</a:t>
            </a:r>
            <a:r>
              <a:rPr lang="en-US" sz="3000" b="1" i="1" dirty="0" smtClean="0">
                <a:solidFill>
                  <a:schemeClr val="accent6"/>
                </a:solidFill>
              </a:rPr>
              <a:t> </a:t>
            </a:r>
            <a:r>
              <a:rPr lang="en-US" sz="3000" b="1" i="1" dirty="0">
                <a:solidFill>
                  <a:schemeClr val="accent6"/>
                </a:solidFill>
              </a:rPr>
              <a:t>difícil y </a:t>
            </a:r>
            <a:r>
              <a:rPr lang="en-US" sz="3000" b="1" i="1" dirty="0" err="1" smtClean="0">
                <a:solidFill>
                  <a:schemeClr val="accent6"/>
                </a:solidFill>
              </a:rPr>
              <a:t>desanimaría</a:t>
            </a:r>
            <a:r>
              <a:rPr lang="en-US" sz="3000" b="1" i="1" dirty="0" smtClean="0">
                <a:solidFill>
                  <a:schemeClr val="accent6"/>
                </a:solidFill>
              </a:rPr>
              <a:t>?</a:t>
            </a:r>
            <a:endParaRPr lang="en-US" sz="3000" b="1" i="1" dirty="0">
              <a:solidFill>
                <a:schemeClr val="accent6"/>
              </a:solidFill>
            </a:endParaRPr>
          </a:p>
          <a:p>
            <a:pPr marL="0" indent="0" algn="l" rtl="0">
              <a:buNone/>
            </a:pPr>
            <a:endParaRPr lang="en-US" sz="3000" b="1" i="1" dirty="0">
              <a:solidFill>
                <a:schemeClr val="accent6"/>
              </a:solidFill>
            </a:endParaRPr>
          </a:p>
          <a:p>
            <a:pPr algn="l" rtl="0"/>
            <a:endParaRPr lang="en-US" dirty="0">
              <a:solidFill>
                <a:schemeClr val="tx1"/>
              </a:solidFill>
            </a:endParaRPr>
          </a:p>
          <a:p>
            <a:pPr marL="0" indent="0" algn="l" rtl="0">
              <a:buNone/>
            </a:pPr>
            <a:endParaRPr lang="en-US" dirty="0"/>
          </a:p>
        </p:txBody>
      </p:sp>
    </p:spTree>
    <p:extLst>
      <p:ext uri="{BB962C8B-B14F-4D97-AF65-F5344CB8AC3E}">
        <p14:creationId xmlns:p14="http://schemas.microsoft.com/office/powerpoint/2010/main" val="428039188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236" y="451288"/>
            <a:ext cx="7886700" cy="739871"/>
          </a:xfrm>
        </p:spPr>
        <p:txBody>
          <a:bodyPr>
            <a:normAutofit/>
          </a:bodyPr>
          <a:lstStyle/>
          <a:p>
            <a:pPr algn="ctr" rtl="0"/>
            <a:r>
              <a:rPr lang="en-US" b="1" dirty="0"/>
              <a:t>Obstáculos a la fe de un padre</a:t>
            </a:r>
          </a:p>
        </p:txBody>
      </p:sp>
      <p:sp>
        <p:nvSpPr>
          <p:cNvPr id="3" name="Content Placeholder 2"/>
          <p:cNvSpPr>
            <a:spLocks noGrp="1"/>
          </p:cNvSpPr>
          <p:nvPr>
            <p:ph idx="1"/>
          </p:nvPr>
        </p:nvSpPr>
        <p:spPr>
          <a:xfrm>
            <a:off x="304800" y="1333500"/>
            <a:ext cx="8610600" cy="3886200"/>
          </a:xfrm>
        </p:spPr>
        <p:txBody>
          <a:bodyPr>
            <a:normAutofit lnSpcReduction="10000"/>
          </a:bodyPr>
          <a:lstStyle/>
          <a:p>
            <a:pPr algn="l" rtl="0"/>
            <a:r>
              <a:rPr lang="en-US" sz="2600" dirty="0"/>
              <a:t>Pruebas de </a:t>
            </a:r>
            <a:r>
              <a:rPr lang="en-US" sz="2600" dirty="0" err="1" smtClean="0"/>
              <a:t>enfermedad</a:t>
            </a:r>
            <a:r>
              <a:rPr lang="en-US" sz="2600" dirty="0" smtClean="0"/>
              <a:t> </a:t>
            </a:r>
            <a:r>
              <a:rPr lang="en-US" sz="2600" dirty="0" smtClean="0">
                <a:solidFill>
                  <a:schemeClr val="tx1"/>
                </a:solidFill>
              </a:rPr>
              <a:t>para </a:t>
            </a:r>
            <a:r>
              <a:rPr lang="en-US" sz="2600" dirty="0">
                <a:solidFill>
                  <a:schemeClr val="tx1"/>
                </a:solidFill>
              </a:rPr>
              <a:t>hijo y familia</a:t>
            </a:r>
          </a:p>
          <a:p>
            <a:pPr algn="l" rtl="0"/>
            <a:r>
              <a:rPr lang="en-US" sz="2600" dirty="0" smtClean="0"/>
              <a:t>Probable que </a:t>
            </a:r>
            <a:r>
              <a:rPr lang="en-US" sz="2600" dirty="0" err="1" smtClean="0"/>
              <a:t>sienta</a:t>
            </a:r>
            <a:r>
              <a:rPr lang="en-US" sz="2600" dirty="0" smtClean="0"/>
              <a:t> </a:t>
            </a:r>
            <a:r>
              <a:rPr lang="en-US" sz="2600" dirty="0"/>
              <a:t>culpa personal y vergüenza en la comunidad (ver Juan 9:2)</a:t>
            </a:r>
          </a:p>
          <a:p>
            <a:pPr algn="l" rtl="0"/>
            <a:r>
              <a:rPr lang="en-US" sz="2600" dirty="0"/>
              <a:t>Naturaleza prolongada de la influencia demoníaca</a:t>
            </a:r>
          </a:p>
          <a:p>
            <a:pPr algn="l" rtl="0"/>
            <a:r>
              <a:rPr lang="en-US" sz="2600" dirty="0">
                <a:solidFill>
                  <a:schemeClr val="tx1"/>
                </a:solidFill>
              </a:rPr>
              <a:t>Sufrimiento infantil = sufrimiento de los padres</a:t>
            </a:r>
            <a:endParaRPr lang="en-US" sz="2600" dirty="0"/>
          </a:p>
          <a:p>
            <a:pPr algn="l" rtl="0"/>
            <a:r>
              <a:rPr lang="en-US" sz="2600" dirty="0">
                <a:solidFill>
                  <a:schemeClr val="tx1"/>
                </a:solidFill>
              </a:rPr>
              <a:t>Fracaso de los discípulos / 'creyentes'</a:t>
            </a:r>
          </a:p>
          <a:p>
            <a:pPr algn="l" rtl="0"/>
            <a:r>
              <a:rPr lang="en-US" sz="2600" dirty="0"/>
              <a:t>“</a:t>
            </a:r>
            <a:r>
              <a:rPr lang="en-US" sz="2600" dirty="0" err="1" smtClean="0"/>
              <a:t>Discutir</a:t>
            </a:r>
            <a:r>
              <a:rPr lang="en-US" sz="2600" dirty="0" smtClean="0"/>
              <a:t>” </a:t>
            </a:r>
            <a:r>
              <a:rPr lang="en-US" sz="2600" dirty="0"/>
              <a:t>probablemente tuvo la intención de desacreditar las habilidades de Cristo</a:t>
            </a:r>
          </a:p>
          <a:p>
            <a:pPr algn="l" rtl="0"/>
            <a:r>
              <a:rPr lang="en-US" sz="2600" dirty="0">
                <a:solidFill>
                  <a:schemeClr val="tx1"/>
                </a:solidFill>
              </a:rPr>
              <a:t>¿</a:t>
            </a:r>
            <a:r>
              <a:rPr lang="en-US" sz="2600" dirty="0" err="1">
                <a:solidFill>
                  <a:schemeClr val="tx1"/>
                </a:solidFill>
              </a:rPr>
              <a:t>Ayuda</a:t>
            </a:r>
            <a:r>
              <a:rPr lang="en-US" sz="2600" dirty="0">
                <a:solidFill>
                  <a:schemeClr val="tx1"/>
                </a:solidFill>
              </a:rPr>
              <a:t> </a:t>
            </a:r>
            <a:r>
              <a:rPr lang="en-US" sz="2600" dirty="0" err="1" smtClean="0"/>
              <a:t>demorada</a:t>
            </a:r>
            <a:r>
              <a:rPr lang="en-US" sz="2600" dirty="0" smtClean="0">
                <a:solidFill>
                  <a:schemeClr val="tx1"/>
                </a:solidFill>
              </a:rPr>
              <a:t> </a:t>
            </a:r>
            <a:r>
              <a:rPr lang="en-US" sz="2600" dirty="0">
                <a:solidFill>
                  <a:schemeClr val="tx1"/>
                </a:solidFill>
              </a:rPr>
              <a:t>de Jesús = sin poder ni piedad?</a:t>
            </a:r>
          </a:p>
          <a:p>
            <a:pPr algn="l" rtl="0"/>
            <a:endParaRPr lang="en-US" dirty="0">
              <a:solidFill>
                <a:schemeClr val="tx1"/>
              </a:solidFill>
            </a:endParaRPr>
          </a:p>
          <a:p>
            <a:pPr marL="0" indent="0" algn="l" rtl="0">
              <a:buNone/>
            </a:pPr>
            <a:endParaRPr lang="en-US" dirty="0"/>
          </a:p>
        </p:txBody>
      </p:sp>
    </p:spTree>
    <p:extLst>
      <p:ext uri="{BB962C8B-B14F-4D97-AF65-F5344CB8AC3E}">
        <p14:creationId xmlns:p14="http://schemas.microsoft.com/office/powerpoint/2010/main" val="4149803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Perfil del padre del endemoniado</a:t>
            </a:r>
          </a:p>
        </p:txBody>
      </p:sp>
      <p:sp>
        <p:nvSpPr>
          <p:cNvPr id="3" name="Content Placeholder 2"/>
          <p:cNvSpPr>
            <a:spLocks noGrp="1"/>
          </p:cNvSpPr>
          <p:nvPr>
            <p:ph idx="1"/>
          </p:nvPr>
        </p:nvSpPr>
        <p:spPr>
          <a:xfrm>
            <a:off x="838200" y="1333500"/>
            <a:ext cx="7391400" cy="4064000"/>
          </a:xfrm>
        </p:spPr>
        <p:txBody>
          <a:bodyPr>
            <a:normAutofit/>
          </a:bodyPr>
          <a:lstStyle/>
          <a:p>
            <a:pPr marL="0" indent="0" algn="l" rtl="0">
              <a:buNone/>
            </a:pPr>
            <a:endParaRPr lang="en-US" sz="3000" b="1" i="1" dirty="0">
              <a:solidFill>
                <a:schemeClr val="accent6"/>
              </a:solidFill>
            </a:endParaRPr>
          </a:p>
          <a:p>
            <a:pPr marL="0" indent="0">
              <a:buNone/>
            </a:pPr>
            <a:r>
              <a:rPr lang="es-ES" sz="3000" b="1" i="1" dirty="0">
                <a:solidFill>
                  <a:schemeClr val="bg1">
                    <a:lumMod val="65000"/>
                  </a:schemeClr>
                </a:solidFill>
              </a:rPr>
              <a:t>¿Qué de esta situación sería difícil y desanimaría?</a:t>
            </a:r>
          </a:p>
          <a:p>
            <a:pPr marL="0" indent="0" algn="l" rtl="0">
              <a:buNone/>
            </a:pPr>
            <a:endParaRPr lang="en-US" sz="3000" b="1" i="1" dirty="0">
              <a:solidFill>
                <a:schemeClr val="accent6"/>
              </a:solidFill>
            </a:endParaRPr>
          </a:p>
          <a:p>
            <a:pPr marL="0" indent="0">
              <a:buNone/>
            </a:pPr>
            <a:r>
              <a:rPr lang="en-US" sz="3000" b="1" i="1" dirty="0">
                <a:solidFill>
                  <a:schemeClr val="accent6"/>
                </a:solidFill>
              </a:rPr>
              <a:t>¿</a:t>
            </a:r>
            <a:r>
              <a:rPr lang="en-US" sz="3000" b="1" i="1" dirty="0" err="1">
                <a:solidFill>
                  <a:schemeClr val="accent6"/>
                </a:solidFill>
              </a:rPr>
              <a:t>Cómo</a:t>
            </a:r>
            <a:r>
              <a:rPr lang="en-US" sz="3000" b="1" i="1" dirty="0">
                <a:solidFill>
                  <a:schemeClr val="accent6"/>
                </a:solidFill>
              </a:rPr>
              <a:t> </a:t>
            </a:r>
            <a:r>
              <a:rPr lang="en-US" sz="3000" b="1" i="1" dirty="0" err="1">
                <a:solidFill>
                  <a:schemeClr val="accent6"/>
                </a:solidFill>
              </a:rPr>
              <a:t>enfrentan</a:t>
            </a:r>
            <a:r>
              <a:rPr lang="en-US" sz="3000" b="1" i="1" dirty="0">
                <a:solidFill>
                  <a:schemeClr val="accent6"/>
                </a:solidFill>
              </a:rPr>
              <a:t> las personas que </a:t>
            </a:r>
            <a:r>
              <a:rPr lang="en-US" sz="3000" b="1" i="1" dirty="0" err="1">
                <a:solidFill>
                  <a:schemeClr val="accent6"/>
                </a:solidFill>
              </a:rPr>
              <a:t>conoces</a:t>
            </a:r>
            <a:r>
              <a:rPr lang="en-US" sz="3000" b="1" i="1" dirty="0">
                <a:solidFill>
                  <a:schemeClr val="accent6"/>
                </a:solidFill>
              </a:rPr>
              <a:t> </a:t>
            </a:r>
            <a:r>
              <a:rPr lang="en-US" sz="3000" b="1" i="1" dirty="0" err="1" smtClean="0">
                <a:solidFill>
                  <a:schemeClr val="accent6"/>
                </a:solidFill>
              </a:rPr>
              <a:t>desafíos</a:t>
            </a:r>
            <a:r>
              <a:rPr lang="en-US" sz="3000" b="1" i="1" dirty="0" smtClean="0">
                <a:solidFill>
                  <a:schemeClr val="accent6"/>
                </a:solidFill>
              </a:rPr>
              <a:t> </a:t>
            </a:r>
            <a:r>
              <a:rPr lang="en-US" sz="3000" b="1" i="1" dirty="0">
                <a:solidFill>
                  <a:schemeClr val="accent6"/>
                </a:solidFill>
              </a:rPr>
              <a:t>similares a la </a:t>
            </a:r>
            <a:r>
              <a:rPr lang="en-US" sz="3000" b="1" i="1" dirty="0" err="1">
                <a:solidFill>
                  <a:schemeClr val="accent6"/>
                </a:solidFill>
              </a:rPr>
              <a:t>fe</a:t>
            </a:r>
            <a:r>
              <a:rPr lang="en-US" sz="3000" b="1" i="1" dirty="0">
                <a:solidFill>
                  <a:schemeClr val="accent6"/>
                </a:solidFill>
              </a:rPr>
              <a:t> </a:t>
            </a:r>
            <a:r>
              <a:rPr lang="en-US" sz="3000" b="1" i="1" dirty="0" smtClean="0">
                <a:solidFill>
                  <a:schemeClr val="accent6"/>
                </a:solidFill>
              </a:rPr>
              <a:t>hoy </a:t>
            </a:r>
            <a:r>
              <a:rPr lang="en-US" sz="3000" b="1" i="1" dirty="0" err="1" smtClean="0">
                <a:solidFill>
                  <a:schemeClr val="accent6"/>
                </a:solidFill>
              </a:rPr>
              <a:t>en</a:t>
            </a:r>
            <a:r>
              <a:rPr lang="en-US" sz="3000" b="1" i="1" dirty="0" smtClean="0">
                <a:solidFill>
                  <a:schemeClr val="accent6"/>
                </a:solidFill>
              </a:rPr>
              <a:t> </a:t>
            </a:r>
            <a:r>
              <a:rPr lang="en-US" sz="3000" b="1" i="1" dirty="0" err="1" smtClean="0">
                <a:solidFill>
                  <a:schemeClr val="accent6"/>
                </a:solidFill>
              </a:rPr>
              <a:t>día</a:t>
            </a:r>
            <a:r>
              <a:rPr lang="en-US" sz="3000" b="1" i="1" dirty="0" smtClean="0">
                <a:solidFill>
                  <a:schemeClr val="accent6"/>
                </a:solidFill>
              </a:rPr>
              <a:t>?</a:t>
            </a:r>
            <a:endParaRPr lang="en-US" sz="3000" b="1" i="1" dirty="0">
              <a:solidFill>
                <a:schemeClr val="accent6"/>
              </a:solidFill>
            </a:endParaRPr>
          </a:p>
          <a:p>
            <a:pPr algn="l" rtl="0"/>
            <a:endParaRPr lang="en-US" dirty="0">
              <a:solidFill>
                <a:schemeClr val="tx1"/>
              </a:solidFill>
            </a:endParaRPr>
          </a:p>
          <a:p>
            <a:pPr marL="0" indent="0" algn="l" rtl="0">
              <a:buNone/>
            </a:pPr>
            <a:endParaRPr lang="en-US" dirty="0"/>
          </a:p>
        </p:txBody>
      </p:sp>
    </p:spTree>
    <p:extLst>
      <p:ext uri="{BB962C8B-B14F-4D97-AF65-F5344CB8AC3E}">
        <p14:creationId xmlns:p14="http://schemas.microsoft.com/office/powerpoint/2010/main" val="319952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Cómo ayudó Jesús a los que dudaban</a:t>
            </a:r>
          </a:p>
        </p:txBody>
      </p:sp>
      <p:sp>
        <p:nvSpPr>
          <p:cNvPr id="3" name="Content Placeholder 2"/>
          <p:cNvSpPr>
            <a:spLocks noGrp="1"/>
          </p:cNvSpPr>
          <p:nvPr>
            <p:ph idx="1"/>
          </p:nvPr>
        </p:nvSpPr>
        <p:spPr>
          <a:xfrm>
            <a:off x="762000" y="1287628"/>
            <a:ext cx="7924800" cy="4191000"/>
          </a:xfrm>
        </p:spPr>
        <p:txBody>
          <a:bodyPr>
            <a:normAutofit fontScale="92500" lnSpcReduction="20000"/>
          </a:bodyPr>
          <a:lstStyle/>
          <a:p>
            <a:pPr marL="0" indent="0" algn="l" rtl="0">
              <a:lnSpc>
                <a:spcPct val="200000"/>
              </a:lnSpc>
              <a:buNone/>
            </a:pPr>
            <a:r>
              <a:rPr lang="en-US" b="1" dirty="0"/>
              <a:t>19 </a:t>
            </a:r>
            <a:r>
              <a:rPr lang="en-US" b="1" dirty="0" smtClean="0"/>
              <a:t>	</a:t>
            </a:r>
            <a:r>
              <a:rPr lang="en-US" b="1" dirty="0" err="1" smtClean="0"/>
              <a:t>Dijo</a:t>
            </a:r>
            <a:r>
              <a:rPr lang="en-US" b="1" dirty="0" smtClean="0"/>
              <a:t> la </a:t>
            </a:r>
            <a:r>
              <a:rPr lang="en-US" b="1" dirty="0" err="1" smtClean="0"/>
              <a:t>verdad</a:t>
            </a:r>
            <a:r>
              <a:rPr lang="en-US" b="1" dirty="0" smtClean="0"/>
              <a:t>, </a:t>
            </a:r>
            <a:r>
              <a:rPr lang="en-US" b="1" dirty="0" err="1" smtClean="0"/>
              <a:t>aunque</a:t>
            </a:r>
            <a:r>
              <a:rPr lang="en-US" b="1" dirty="0" smtClean="0"/>
              <a:t> era </a:t>
            </a:r>
            <a:r>
              <a:rPr lang="en-US" b="1" dirty="0" err="1" smtClean="0"/>
              <a:t>difícil</a:t>
            </a:r>
            <a:r>
              <a:rPr lang="en-US" b="1" dirty="0" smtClean="0"/>
              <a:t> de </a:t>
            </a:r>
            <a:r>
              <a:rPr lang="en-US" b="1" dirty="0" err="1" smtClean="0"/>
              <a:t>soportar</a:t>
            </a:r>
            <a:endParaRPr lang="en-US" b="1" dirty="0"/>
          </a:p>
          <a:p>
            <a:pPr marL="0" indent="0" algn="l" rtl="0">
              <a:lnSpc>
                <a:spcPct val="200000"/>
              </a:lnSpc>
              <a:buNone/>
            </a:pPr>
            <a:r>
              <a:rPr lang="en-US" b="1" dirty="0"/>
              <a:t>20 </a:t>
            </a:r>
            <a:r>
              <a:rPr lang="en-US" b="1" dirty="0" smtClean="0"/>
              <a:t>	Se </a:t>
            </a:r>
            <a:r>
              <a:rPr lang="en-US" b="1" dirty="0"/>
              <a:t>acercó al desafío</a:t>
            </a:r>
          </a:p>
          <a:p>
            <a:pPr marL="0" indent="0" algn="l" rtl="0">
              <a:lnSpc>
                <a:spcPct val="200000"/>
              </a:lnSpc>
              <a:buNone/>
            </a:pPr>
            <a:r>
              <a:rPr lang="en-US" b="1" dirty="0"/>
              <a:t>21 </a:t>
            </a:r>
            <a:r>
              <a:rPr lang="en-US" b="1" dirty="0" smtClean="0"/>
              <a:t>	</a:t>
            </a:r>
            <a:r>
              <a:rPr lang="en-US" b="1" dirty="0" err="1" smtClean="0"/>
              <a:t>Exigió</a:t>
            </a:r>
            <a:r>
              <a:rPr lang="en-US" b="1" dirty="0" smtClean="0"/>
              <a:t> </a:t>
            </a:r>
            <a:r>
              <a:rPr lang="en-US" b="1" dirty="0" err="1" smtClean="0"/>
              <a:t>una</a:t>
            </a:r>
            <a:r>
              <a:rPr lang="en-US" b="1" dirty="0" smtClean="0"/>
              <a:t> </a:t>
            </a:r>
            <a:r>
              <a:rPr lang="en-US" b="1" dirty="0" err="1" smtClean="0"/>
              <a:t>confesión</a:t>
            </a:r>
            <a:r>
              <a:rPr lang="en-US" b="1" dirty="0" smtClean="0"/>
              <a:t> </a:t>
            </a:r>
            <a:r>
              <a:rPr lang="en-US" b="1" dirty="0"/>
              <a:t>de dificultad</a:t>
            </a:r>
          </a:p>
          <a:p>
            <a:pPr marL="0" indent="0" algn="l" rtl="0">
              <a:lnSpc>
                <a:spcPct val="200000"/>
              </a:lnSpc>
              <a:buNone/>
            </a:pPr>
            <a:r>
              <a:rPr lang="en-US" b="1" dirty="0" smtClean="0"/>
              <a:t>23	</a:t>
            </a:r>
            <a:r>
              <a:rPr lang="en-US" b="1" dirty="0" err="1" smtClean="0"/>
              <a:t>Empujó</a:t>
            </a:r>
            <a:r>
              <a:rPr lang="en-US" b="1" dirty="0" smtClean="0"/>
              <a:t> </a:t>
            </a:r>
            <a:r>
              <a:rPr lang="en-US" b="1" dirty="0" err="1"/>
              <a:t>por</a:t>
            </a:r>
            <a:r>
              <a:rPr lang="en-US" b="1" dirty="0"/>
              <a:t> </a:t>
            </a:r>
            <a:r>
              <a:rPr lang="en-US" b="1" dirty="0" err="1" smtClean="0"/>
              <a:t>más</a:t>
            </a:r>
            <a:r>
              <a:rPr lang="en-US" b="1" dirty="0" smtClean="0"/>
              <a:t> </a:t>
            </a:r>
            <a:r>
              <a:rPr lang="en-US" b="1" dirty="0"/>
              <a:t>oración</a:t>
            </a:r>
          </a:p>
          <a:p>
            <a:pPr marL="0" indent="0" algn="l" rtl="0">
              <a:lnSpc>
                <a:spcPct val="200000"/>
              </a:lnSpc>
              <a:buNone/>
            </a:pPr>
            <a:r>
              <a:rPr lang="en-US" b="1" dirty="0"/>
              <a:t>25 </a:t>
            </a:r>
            <a:r>
              <a:rPr lang="en-US" b="1" dirty="0" smtClean="0"/>
              <a:t>	</a:t>
            </a:r>
            <a:r>
              <a:rPr lang="en-US" b="1" dirty="0" err="1" smtClean="0"/>
              <a:t>Hizo</a:t>
            </a:r>
            <a:r>
              <a:rPr lang="en-US" b="1" dirty="0" smtClean="0"/>
              <a:t> </a:t>
            </a:r>
            <a:r>
              <a:rPr lang="en-US" b="1" dirty="0"/>
              <a:t>su obra íntimamente</a:t>
            </a:r>
          </a:p>
          <a:p>
            <a:pPr marL="0" indent="0" algn="l" rtl="0">
              <a:lnSpc>
                <a:spcPct val="200000"/>
              </a:lnSpc>
              <a:buNone/>
            </a:pPr>
            <a:r>
              <a:rPr lang="en-US" b="1" dirty="0"/>
              <a:t>25 </a:t>
            </a:r>
            <a:r>
              <a:rPr lang="en-US" b="1" dirty="0" smtClean="0"/>
              <a:t>	</a:t>
            </a:r>
            <a:r>
              <a:rPr lang="en-US" b="1" dirty="0" err="1" smtClean="0"/>
              <a:t>Habló</a:t>
            </a:r>
            <a:r>
              <a:rPr lang="en-US" b="1" dirty="0" smtClean="0"/>
              <a:t> </a:t>
            </a:r>
            <a:r>
              <a:rPr lang="en-US" b="1" dirty="0"/>
              <a:t>la Palabra de sanidad</a:t>
            </a:r>
          </a:p>
          <a:p>
            <a:pPr marL="0" indent="0" algn="l" rtl="0">
              <a:buNone/>
            </a:pPr>
            <a:endParaRPr lang="en-US" dirty="0"/>
          </a:p>
          <a:p>
            <a:pPr algn="l" rtl="0"/>
            <a:endParaRPr lang="en-US" dirty="0"/>
          </a:p>
        </p:txBody>
      </p:sp>
    </p:spTree>
    <p:extLst>
      <p:ext uri="{BB962C8B-B14F-4D97-AF65-F5344CB8AC3E}">
        <p14:creationId xmlns:p14="http://schemas.microsoft.com/office/powerpoint/2010/main" val="37065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800" b="1" dirty="0"/>
              <a:t>Cómo el </a:t>
            </a:r>
            <a:r>
              <a:rPr lang="en-US" sz="3800" b="1" dirty="0" err="1" smtClean="0"/>
              <a:t>incrédulo</a:t>
            </a:r>
            <a:r>
              <a:rPr lang="en-US" sz="3800" b="1" dirty="0" smtClean="0"/>
              <a:t> </a:t>
            </a:r>
            <a:r>
              <a:rPr lang="en-US" sz="3800" b="1" dirty="0" err="1" smtClean="0"/>
              <a:t>recibió</a:t>
            </a:r>
            <a:r>
              <a:rPr lang="en-US" sz="3800" b="1" dirty="0" smtClean="0"/>
              <a:t> </a:t>
            </a:r>
            <a:r>
              <a:rPr lang="en-US" sz="3800" b="1" dirty="0" err="1" smtClean="0"/>
              <a:t>ayuda</a:t>
            </a:r>
            <a:r>
              <a:rPr lang="en-US" sz="3800" b="1" dirty="0" smtClean="0"/>
              <a:t> </a:t>
            </a:r>
            <a:r>
              <a:rPr lang="en-US" sz="3800" b="1" dirty="0"/>
              <a:t>de Jesús</a:t>
            </a:r>
          </a:p>
        </p:txBody>
      </p:sp>
      <p:sp>
        <p:nvSpPr>
          <p:cNvPr id="3" name="Content Placeholder 2"/>
          <p:cNvSpPr>
            <a:spLocks noGrp="1"/>
          </p:cNvSpPr>
          <p:nvPr>
            <p:ph idx="1"/>
          </p:nvPr>
        </p:nvSpPr>
        <p:spPr>
          <a:xfrm>
            <a:off x="685800" y="1270000"/>
            <a:ext cx="7848600" cy="4254500"/>
          </a:xfrm>
        </p:spPr>
        <p:txBody>
          <a:bodyPr>
            <a:normAutofit/>
          </a:bodyPr>
          <a:lstStyle/>
          <a:p>
            <a:pPr marL="0" indent="0" algn="l" rtl="0">
              <a:lnSpc>
                <a:spcPct val="160000"/>
              </a:lnSpc>
              <a:buNone/>
            </a:pPr>
            <a:r>
              <a:rPr lang="en-US" dirty="0" smtClean="0"/>
              <a:t>19	</a:t>
            </a:r>
            <a:r>
              <a:rPr lang="en-US" b="1" dirty="0" smtClean="0"/>
              <a:t>La </a:t>
            </a:r>
            <a:r>
              <a:rPr lang="en-US" b="1" dirty="0" err="1" smtClean="0"/>
              <a:t>verdad</a:t>
            </a:r>
            <a:r>
              <a:rPr lang="en-US" b="1" dirty="0" smtClean="0"/>
              <a:t> </a:t>
            </a:r>
            <a:r>
              <a:rPr lang="en-US" b="1" dirty="0" err="1" smtClean="0"/>
              <a:t>difícil</a:t>
            </a:r>
            <a:r>
              <a:rPr lang="en-US" b="1" dirty="0" smtClean="0"/>
              <a:t> </a:t>
            </a:r>
            <a:r>
              <a:rPr lang="en-US" dirty="0" err="1" smtClean="0"/>
              <a:t>hacia</a:t>
            </a:r>
            <a:r>
              <a:rPr lang="en-US" dirty="0" smtClean="0"/>
              <a:t> </a:t>
            </a:r>
            <a:r>
              <a:rPr lang="en-US" dirty="0"/>
              <a:t>los discípulos</a:t>
            </a:r>
          </a:p>
          <a:p>
            <a:pPr marL="0" indent="0" algn="l" rtl="0">
              <a:lnSpc>
                <a:spcPct val="160000"/>
              </a:lnSpc>
              <a:buNone/>
            </a:pPr>
            <a:r>
              <a:rPr lang="en-US" dirty="0" smtClean="0"/>
              <a:t>20	</a:t>
            </a:r>
            <a:r>
              <a:rPr lang="en-US" b="1" dirty="0" err="1" smtClean="0"/>
              <a:t>Cercanía</a:t>
            </a:r>
            <a:r>
              <a:rPr lang="en-US" b="1" dirty="0" smtClean="0"/>
              <a:t> </a:t>
            </a:r>
            <a:r>
              <a:rPr lang="en-US" dirty="0" smtClean="0"/>
              <a:t>a </a:t>
            </a:r>
            <a:r>
              <a:rPr lang="en-US" dirty="0"/>
              <a:t>la persona </a:t>
            </a:r>
            <a:r>
              <a:rPr lang="en-US" dirty="0" smtClean="0"/>
              <a:t>con </a:t>
            </a:r>
            <a:r>
              <a:rPr lang="en-US" dirty="0"/>
              <a:t>problemas</a:t>
            </a:r>
          </a:p>
          <a:p>
            <a:pPr marL="0" indent="0" algn="l" rtl="0">
              <a:lnSpc>
                <a:spcPct val="160000"/>
              </a:lnSpc>
              <a:buNone/>
            </a:pPr>
            <a:r>
              <a:rPr lang="en-US" dirty="0"/>
              <a:t>21	</a:t>
            </a:r>
            <a:r>
              <a:rPr lang="en-US" b="1" dirty="0" err="1" smtClean="0"/>
              <a:t>Confesión</a:t>
            </a:r>
            <a:r>
              <a:rPr lang="en-US" b="1" dirty="0" smtClean="0"/>
              <a:t> </a:t>
            </a:r>
            <a:r>
              <a:rPr lang="en-US" dirty="0" smtClean="0"/>
              <a:t>de </a:t>
            </a:r>
            <a:r>
              <a:rPr lang="en-US" dirty="0"/>
              <a:t>las dificultades generadas</a:t>
            </a:r>
          </a:p>
          <a:p>
            <a:pPr marL="0" indent="0" algn="l" rtl="0">
              <a:lnSpc>
                <a:spcPct val="160000"/>
              </a:lnSpc>
              <a:buNone/>
            </a:pPr>
            <a:r>
              <a:rPr lang="en-US" dirty="0"/>
              <a:t>23	</a:t>
            </a:r>
            <a:r>
              <a:rPr lang="en-US" b="1" dirty="0" err="1" smtClean="0"/>
              <a:t>Oración</a:t>
            </a:r>
            <a:r>
              <a:rPr lang="en-US" b="1" dirty="0" smtClean="0"/>
              <a:t> </a:t>
            </a:r>
            <a:r>
              <a:rPr lang="en-US" dirty="0" err="1" smtClean="0"/>
              <a:t>pidiendo</a:t>
            </a:r>
            <a:r>
              <a:rPr lang="en-US" dirty="0" smtClean="0"/>
              <a:t> </a:t>
            </a:r>
            <a:r>
              <a:rPr lang="en-US" dirty="0"/>
              <a:t>ayuda en la fe</a:t>
            </a:r>
          </a:p>
          <a:p>
            <a:pPr marL="0" indent="0" algn="l" rtl="0">
              <a:lnSpc>
                <a:spcPct val="160000"/>
              </a:lnSpc>
              <a:buNone/>
            </a:pPr>
            <a:r>
              <a:rPr lang="en-US" dirty="0"/>
              <a:t>25	</a:t>
            </a:r>
            <a:r>
              <a:rPr lang="en-US" b="1" dirty="0" err="1" smtClean="0"/>
              <a:t>Intimidad</a:t>
            </a:r>
            <a:r>
              <a:rPr lang="en-US" b="1" dirty="0" smtClean="0"/>
              <a:t> </a:t>
            </a:r>
            <a:r>
              <a:rPr lang="en-US" dirty="0" smtClean="0"/>
              <a:t>de </a:t>
            </a:r>
            <a:r>
              <a:rPr lang="en-US" dirty="0"/>
              <a:t>trabajo con </a:t>
            </a:r>
            <a:r>
              <a:rPr lang="en-US" dirty="0" smtClean="0"/>
              <a:t>el </a:t>
            </a:r>
            <a:r>
              <a:rPr lang="en-US" dirty="0" err="1" smtClean="0"/>
              <a:t>individuo</a:t>
            </a:r>
            <a:endParaRPr lang="en-US" dirty="0"/>
          </a:p>
          <a:p>
            <a:pPr marL="0" indent="0" algn="l" rtl="0">
              <a:lnSpc>
                <a:spcPct val="160000"/>
              </a:lnSpc>
              <a:buNone/>
            </a:pPr>
            <a:r>
              <a:rPr lang="en-US" dirty="0"/>
              <a:t>25	</a:t>
            </a:r>
            <a:r>
              <a:rPr lang="en-US" b="1" dirty="0" smtClean="0"/>
              <a:t>Palabra </a:t>
            </a:r>
            <a:r>
              <a:rPr lang="en-US" dirty="0" smtClean="0"/>
              <a:t>de </a:t>
            </a:r>
            <a:r>
              <a:rPr lang="en-US" dirty="0" err="1" smtClean="0"/>
              <a:t>sanidad</a:t>
            </a:r>
            <a:r>
              <a:rPr lang="en-US" dirty="0" smtClean="0"/>
              <a:t> </a:t>
            </a:r>
            <a:r>
              <a:rPr lang="en-US" dirty="0" err="1" smtClean="0"/>
              <a:t>hablada</a:t>
            </a:r>
            <a:endParaRPr lang="en-US" dirty="0"/>
          </a:p>
          <a:p>
            <a:pPr marL="0" indent="0" algn="l" rtl="0">
              <a:buNone/>
            </a:pPr>
            <a:endParaRPr lang="en-US" dirty="0"/>
          </a:p>
          <a:p>
            <a:pPr algn="l" rtl="0"/>
            <a:endParaRPr lang="en-US" dirty="0"/>
          </a:p>
        </p:txBody>
      </p:sp>
    </p:spTree>
    <p:extLst>
      <p:ext uri="{BB962C8B-B14F-4D97-AF65-F5344CB8AC3E}">
        <p14:creationId xmlns:p14="http://schemas.microsoft.com/office/powerpoint/2010/main" val="189201618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err="1"/>
              <a:t>Cómo</a:t>
            </a:r>
            <a:r>
              <a:rPr lang="en-US" sz="3800" b="1" dirty="0"/>
              <a:t> el </a:t>
            </a:r>
            <a:r>
              <a:rPr lang="en-US" sz="3800" b="1" dirty="0" err="1"/>
              <a:t>incrédulo</a:t>
            </a:r>
            <a:r>
              <a:rPr lang="en-US" sz="3800" b="1" dirty="0"/>
              <a:t> </a:t>
            </a:r>
            <a:r>
              <a:rPr lang="en-US" sz="3800" b="1" dirty="0" err="1"/>
              <a:t>recibió</a:t>
            </a:r>
            <a:r>
              <a:rPr lang="en-US" sz="3800" b="1" dirty="0"/>
              <a:t> </a:t>
            </a:r>
            <a:r>
              <a:rPr lang="en-US" sz="3800" b="1" dirty="0" err="1"/>
              <a:t>ayuda</a:t>
            </a:r>
            <a:r>
              <a:rPr lang="en-US" sz="3800" b="1" dirty="0"/>
              <a:t> de </a:t>
            </a:r>
            <a:r>
              <a:rPr lang="en-US" sz="3800" b="1" dirty="0" err="1"/>
              <a:t>Jesús</a:t>
            </a:r>
            <a:endParaRPr lang="en-US" sz="3800" b="1" dirty="0"/>
          </a:p>
        </p:txBody>
      </p:sp>
      <p:sp>
        <p:nvSpPr>
          <p:cNvPr id="3" name="Content Placeholder 2"/>
          <p:cNvSpPr>
            <a:spLocks noGrp="1"/>
          </p:cNvSpPr>
          <p:nvPr>
            <p:ph idx="1"/>
          </p:nvPr>
        </p:nvSpPr>
        <p:spPr>
          <a:xfrm>
            <a:off x="685800" y="1270000"/>
            <a:ext cx="7848600" cy="4254500"/>
          </a:xfrm>
        </p:spPr>
        <p:txBody>
          <a:bodyPr>
            <a:normAutofit/>
          </a:bodyPr>
          <a:lstStyle/>
          <a:p>
            <a:pPr marL="457200" indent="-457200" algn="l" rtl="0">
              <a:lnSpc>
                <a:spcPct val="160000"/>
              </a:lnSpc>
              <a:buFont typeface="+mj-lt"/>
              <a:buAutoNum type="arabicPeriod"/>
            </a:pPr>
            <a:r>
              <a:rPr lang="es-ES" dirty="0" smtClean="0"/>
              <a:t>Verdad difícil</a:t>
            </a:r>
            <a:endParaRPr lang="en-US" dirty="0"/>
          </a:p>
          <a:p>
            <a:pPr marL="457200" indent="-457200" algn="l" rtl="0">
              <a:lnSpc>
                <a:spcPct val="160000"/>
              </a:lnSpc>
              <a:buFont typeface="+mj-lt"/>
              <a:buAutoNum type="arabicPeriod"/>
            </a:pPr>
            <a:r>
              <a:rPr lang="en-US" dirty="0"/>
              <a:t>Cercanía</a:t>
            </a:r>
          </a:p>
          <a:p>
            <a:pPr marL="457200" indent="-457200" algn="l" rtl="0">
              <a:lnSpc>
                <a:spcPct val="160000"/>
              </a:lnSpc>
              <a:buFont typeface="+mj-lt"/>
              <a:buAutoNum type="arabicPeriod"/>
            </a:pPr>
            <a:r>
              <a:rPr lang="en-US" dirty="0"/>
              <a:t>Confesión</a:t>
            </a:r>
          </a:p>
          <a:p>
            <a:pPr marL="457200" indent="-457200" algn="l" rtl="0">
              <a:lnSpc>
                <a:spcPct val="160000"/>
              </a:lnSpc>
              <a:buFont typeface="+mj-lt"/>
              <a:buAutoNum type="arabicPeriod"/>
            </a:pPr>
            <a:r>
              <a:rPr lang="en-US" dirty="0"/>
              <a:t>Oración</a:t>
            </a:r>
          </a:p>
          <a:p>
            <a:pPr marL="457200" indent="-457200" algn="l" rtl="0">
              <a:lnSpc>
                <a:spcPct val="160000"/>
              </a:lnSpc>
              <a:buFont typeface="+mj-lt"/>
              <a:buAutoNum type="arabicPeriod"/>
            </a:pPr>
            <a:r>
              <a:rPr lang="en-US" dirty="0"/>
              <a:t>Intimidad</a:t>
            </a:r>
          </a:p>
          <a:p>
            <a:pPr marL="457200" indent="-457200" algn="l" rtl="0">
              <a:lnSpc>
                <a:spcPct val="160000"/>
              </a:lnSpc>
              <a:buFont typeface="+mj-lt"/>
              <a:buAutoNum type="arabicPeriod"/>
            </a:pPr>
            <a:r>
              <a:rPr lang="en-US" dirty="0"/>
              <a:t>Palabra</a:t>
            </a:r>
          </a:p>
          <a:p>
            <a:pPr marL="0" indent="0" algn="l" rtl="0">
              <a:buNone/>
            </a:pPr>
            <a:endParaRPr lang="en-US" dirty="0"/>
          </a:p>
          <a:p>
            <a:pPr algn="l" rtl="0"/>
            <a:endParaRPr lang="en-US" dirty="0"/>
          </a:p>
        </p:txBody>
      </p:sp>
    </p:spTree>
    <p:extLst>
      <p:ext uri="{BB962C8B-B14F-4D97-AF65-F5344CB8AC3E}">
        <p14:creationId xmlns:p14="http://schemas.microsoft.com/office/powerpoint/2010/main" val="155961848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3900"/>
            <a:ext cx="8229600" cy="825500"/>
          </a:xfrm>
        </p:spPr>
        <p:txBody>
          <a:bodyPr>
            <a:noAutofit/>
          </a:bodyPr>
          <a:lstStyle/>
          <a:p>
            <a:pPr algn="ctr" rtl="0"/>
            <a:r>
              <a:rPr lang="en-US" b="1" dirty="0"/>
              <a:t>Lidiando con la duda y</a:t>
            </a:r>
            <a:br>
              <a:rPr lang="en-US" b="1" dirty="0"/>
            </a:br>
            <a:r>
              <a:rPr lang="en-US" b="1" dirty="0" err="1" smtClean="0"/>
              <a:t>desarrollando</a:t>
            </a:r>
            <a:r>
              <a:rPr lang="en-US" b="1" dirty="0" smtClean="0"/>
              <a:t> </a:t>
            </a:r>
            <a:r>
              <a:rPr lang="en-US" b="1" dirty="0"/>
              <a:t>la </a:t>
            </a:r>
            <a:r>
              <a:rPr lang="en-US" b="1" dirty="0" err="1" smtClean="0"/>
              <a:t>fe</a:t>
            </a:r>
            <a:endParaRPr lang="en-US" b="1" dirty="0"/>
          </a:p>
        </p:txBody>
      </p:sp>
      <p:sp>
        <p:nvSpPr>
          <p:cNvPr id="3" name="Content Placeholder 2"/>
          <p:cNvSpPr>
            <a:spLocks noGrp="1"/>
          </p:cNvSpPr>
          <p:nvPr>
            <p:ph idx="1"/>
          </p:nvPr>
        </p:nvSpPr>
        <p:spPr>
          <a:xfrm>
            <a:off x="457200" y="1943100"/>
            <a:ext cx="8229600" cy="3454400"/>
          </a:xfrm>
        </p:spPr>
        <p:txBody>
          <a:bodyPr>
            <a:normAutofit fontScale="92500" lnSpcReduction="10000"/>
          </a:bodyPr>
          <a:lstStyle/>
          <a:p>
            <a:pPr marL="514350" indent="-514350" algn="l" rtl="0">
              <a:buFont typeface="+mj-lt"/>
              <a:buAutoNum type="arabicPeriod"/>
            </a:pPr>
            <a:r>
              <a:rPr lang="en-US" sz="2700" b="1" dirty="0"/>
              <a:t>Los fracasos de los demás y las pruebas de las circunstancias PUEDEN superarse a través de </a:t>
            </a:r>
            <a:r>
              <a:rPr lang="en-US" sz="2700" b="1" dirty="0" err="1" smtClean="0"/>
              <a:t>una</a:t>
            </a:r>
            <a:r>
              <a:rPr lang="en-US" sz="2700" b="1" dirty="0" smtClean="0"/>
              <a:t> </a:t>
            </a:r>
            <a:r>
              <a:rPr lang="en-US" sz="2700" b="1" dirty="0"/>
              <a:t>conexión con Cristo.</a:t>
            </a:r>
          </a:p>
          <a:p>
            <a:pPr marL="514350" indent="-514350" algn="l" rtl="0">
              <a:lnSpc>
                <a:spcPct val="150000"/>
              </a:lnSpc>
              <a:buFont typeface="+mj-lt"/>
              <a:buAutoNum type="arabicPeriod"/>
            </a:pPr>
            <a:r>
              <a:rPr lang="en-US" sz="2700" b="1" dirty="0"/>
              <a:t>La fe es un espectro, no de suma cero.</a:t>
            </a:r>
          </a:p>
          <a:p>
            <a:pPr marL="514350" indent="-514350" algn="l" rtl="0">
              <a:buFont typeface="+mj-lt"/>
              <a:buAutoNum type="arabicPeriod"/>
            </a:pPr>
            <a:r>
              <a:rPr lang="en-US" sz="2700" b="1" dirty="0"/>
              <a:t>La oración es tanto una expresión de fe como un camino hacia la fe.</a:t>
            </a:r>
          </a:p>
          <a:p>
            <a:pPr marL="514350" indent="-514350" algn="l" rtl="0">
              <a:buFont typeface="+mj-lt"/>
              <a:buAutoNum type="arabicPeriod"/>
            </a:pPr>
            <a:r>
              <a:rPr lang="en-US" sz="2700" b="1" dirty="0"/>
              <a:t>Los discípulos a veces tienen más dudas que los que dudan.</a:t>
            </a:r>
          </a:p>
        </p:txBody>
      </p:sp>
    </p:spTree>
    <p:extLst>
      <p:ext uri="{BB962C8B-B14F-4D97-AF65-F5344CB8AC3E}">
        <p14:creationId xmlns:p14="http://schemas.microsoft.com/office/powerpoint/2010/main" val="312231743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a:t>Aprendiendo del Maestro</a:t>
            </a:r>
          </a:p>
        </p:txBody>
      </p:sp>
      <p:sp>
        <p:nvSpPr>
          <p:cNvPr id="3" name="Content Placeholder 2"/>
          <p:cNvSpPr>
            <a:spLocks noGrp="1"/>
          </p:cNvSpPr>
          <p:nvPr>
            <p:ph idx="1"/>
          </p:nvPr>
        </p:nvSpPr>
        <p:spPr/>
        <p:txBody>
          <a:bodyPr>
            <a:normAutofit/>
          </a:bodyPr>
          <a:lstStyle/>
          <a:p>
            <a:pPr marL="0" indent="0">
              <a:buNone/>
            </a:pPr>
            <a:r>
              <a:rPr lang="en-US" sz="1400" b="1" dirty="0"/>
              <a:t>Juan 13:14-16 </a:t>
            </a:r>
            <a:r>
              <a:rPr lang="en-US" sz="1400" b="1" dirty="0" smtClean="0"/>
              <a:t>-</a:t>
            </a:r>
            <a:r>
              <a:rPr lang="en-US" sz="1400" i="1" dirty="0" smtClean="0"/>
              <a:t> </a:t>
            </a:r>
            <a:r>
              <a:rPr lang="es-ES" sz="1400" i="1" dirty="0"/>
              <a:t>14 Pues si Yo, el Señor y el Maestro, les lavé los pies, ustedes también deben lavarse los pies unos a otros. 15 Porque les he dado ejemplo, para que como Yo les he hecho, también ustedes lo </a:t>
            </a:r>
            <a:r>
              <a:rPr lang="es-ES" sz="1400" i="1" dirty="0" smtClean="0"/>
              <a:t>hagan. 16 </a:t>
            </a:r>
            <a:r>
              <a:rPr lang="es-ES" sz="1400" i="1" dirty="0"/>
              <a:t>»En verdad les digo, que un siervo no es mayor que su señor, ni un enviado es mayor que el que lo envió. </a:t>
            </a:r>
            <a:endParaRPr lang="en-US" sz="1600" i="1" dirty="0"/>
          </a:p>
          <a:p>
            <a:pPr marL="0" indent="0" algn="l" rtl="0">
              <a:buNone/>
            </a:pPr>
            <a:r>
              <a:rPr lang="en-US" sz="2000" b="1" dirty="0"/>
              <a:t>¿Qué esperamos aprender del </a:t>
            </a:r>
            <a:r>
              <a:rPr lang="en-US" sz="2000" b="1" dirty="0" smtClean="0"/>
              <a:t>Maestro </a:t>
            </a:r>
            <a:r>
              <a:rPr lang="en-US" sz="2000" b="1" dirty="0"/>
              <a:t>en esta clase?</a:t>
            </a:r>
          </a:p>
          <a:p>
            <a:pPr marL="342900" indent="-342900" algn="l" rtl="0">
              <a:buClrTx/>
              <a:buFont typeface="+mj-lt"/>
              <a:buAutoNum type="arabicPeriod"/>
            </a:pPr>
            <a:r>
              <a:rPr lang="en-US" sz="1600" dirty="0" err="1" smtClean="0"/>
              <a:t>Aprender</a:t>
            </a:r>
            <a:r>
              <a:rPr lang="en-US" sz="1600" dirty="0" smtClean="0"/>
              <a:t> </a:t>
            </a:r>
            <a:r>
              <a:rPr lang="en-US" sz="1600" dirty="0"/>
              <a:t>que Jesús </a:t>
            </a:r>
            <a:r>
              <a:rPr lang="en-US" sz="1600" dirty="0" err="1"/>
              <a:t>siempre</a:t>
            </a:r>
            <a:r>
              <a:rPr lang="en-US" sz="1600" dirty="0"/>
              <a:t> </a:t>
            </a:r>
            <a:r>
              <a:rPr lang="en-US" sz="1600" dirty="0" err="1" smtClean="0"/>
              <a:t>estaba</a:t>
            </a:r>
            <a:r>
              <a:rPr lang="en-US" sz="1600" dirty="0" smtClean="0"/>
              <a:t> </a:t>
            </a:r>
            <a:r>
              <a:rPr lang="en-US" sz="1600" dirty="0" err="1" smtClean="0"/>
              <a:t>preparado</a:t>
            </a:r>
            <a:r>
              <a:rPr lang="en-US" sz="1600" dirty="0" smtClean="0"/>
              <a:t> </a:t>
            </a:r>
            <a:r>
              <a:rPr lang="en-US" sz="1600" dirty="0"/>
              <a:t>para enseñar. </a:t>
            </a:r>
            <a:r>
              <a:rPr lang="en-US" sz="1600" dirty="0" smtClean="0"/>
              <a:t>Lo </a:t>
            </a:r>
            <a:r>
              <a:rPr lang="en-US" sz="1600" dirty="0" err="1" smtClean="0"/>
              <a:t>hac</a:t>
            </a:r>
            <a:r>
              <a:rPr lang="es-ES" sz="1600" dirty="0" err="1" smtClean="0"/>
              <a:t>ía</a:t>
            </a:r>
            <a:r>
              <a:rPr lang="en-US" sz="1600" dirty="0" smtClean="0"/>
              <a:t>:</a:t>
            </a:r>
            <a:endParaRPr lang="en-US" sz="1600" dirty="0"/>
          </a:p>
          <a:p>
            <a:pPr marL="0" indent="0" algn="l" rtl="0">
              <a:buClrTx/>
              <a:buNone/>
            </a:pPr>
            <a:r>
              <a:rPr lang="en-US" sz="1600" dirty="0" smtClean="0"/>
              <a:t>	</a:t>
            </a:r>
            <a:r>
              <a:rPr lang="en-US" sz="1600" dirty="0" err="1" smtClean="0"/>
              <a:t>En</a:t>
            </a:r>
            <a:r>
              <a:rPr lang="en-US" sz="1600" dirty="0" smtClean="0"/>
              <a:t> </a:t>
            </a:r>
            <a:r>
              <a:rPr lang="en-US" sz="1600" dirty="0"/>
              <a:t>la sinagoga, en un pozo, </a:t>
            </a:r>
            <a:r>
              <a:rPr lang="en-US" sz="1600" dirty="0" err="1" smtClean="0"/>
              <a:t>saliendo</a:t>
            </a:r>
            <a:r>
              <a:rPr lang="en-US" sz="1600" dirty="0" smtClean="0"/>
              <a:t> de </a:t>
            </a:r>
            <a:r>
              <a:rPr lang="en-US" sz="1600" dirty="0"/>
              <a:t>un barco, en el templo, en la ladera de </a:t>
            </a:r>
            <a:r>
              <a:rPr lang="en-US" sz="1600" dirty="0" smtClean="0"/>
              <a:t>un 	monte, </a:t>
            </a:r>
            <a:r>
              <a:rPr lang="en-US" sz="1600" dirty="0" err="1" smtClean="0"/>
              <a:t>durante</a:t>
            </a:r>
            <a:r>
              <a:rPr lang="en-US" sz="1600" dirty="0" smtClean="0"/>
              <a:t> </a:t>
            </a:r>
            <a:r>
              <a:rPr lang="en-US" sz="1600" dirty="0"/>
              <a:t>una comida, después de una comida, viajando entre ciudades, en la </a:t>
            </a:r>
            <a:r>
              <a:rPr lang="en-US" sz="1600" dirty="0" smtClean="0"/>
              <a:t>	casa </a:t>
            </a:r>
            <a:r>
              <a:rPr lang="en-US" sz="1600" dirty="0"/>
              <a:t>de Pedro, en la casa de Lázaro, en la casa de Mateo, </a:t>
            </a:r>
            <a:r>
              <a:rPr lang="en-US" sz="1600" dirty="0" smtClean="0"/>
              <a:t>entre amigos</a:t>
            </a:r>
            <a:r>
              <a:rPr lang="en-US" sz="1600" dirty="0"/>
              <a:t>, </a:t>
            </a:r>
            <a:r>
              <a:rPr lang="en-US" sz="1600" dirty="0" smtClean="0"/>
              <a:t>entre 	</a:t>
            </a:r>
            <a:r>
              <a:rPr lang="en-US" sz="1600" dirty="0" err="1" smtClean="0"/>
              <a:t>oposición</a:t>
            </a:r>
            <a:r>
              <a:rPr lang="en-US" sz="1600" dirty="0"/>
              <a:t>, etc.</a:t>
            </a:r>
          </a:p>
          <a:p>
            <a:pPr marL="342900" indent="-342900" algn="l" rtl="0">
              <a:buClrTx/>
              <a:buFont typeface="+mj-lt"/>
              <a:buAutoNum type="arabicPeriod" startAt="2"/>
            </a:pPr>
            <a:r>
              <a:rPr lang="en-US" sz="1600" dirty="0" err="1" smtClean="0"/>
              <a:t>Aprender</a:t>
            </a:r>
            <a:r>
              <a:rPr lang="en-US" sz="1600" dirty="0" smtClean="0"/>
              <a:t> </a:t>
            </a:r>
            <a:r>
              <a:rPr lang="en-US" sz="1600" dirty="0"/>
              <a:t>que Jesús usó diferentes enfoques para diferentes personas y situaciones.</a:t>
            </a:r>
          </a:p>
          <a:p>
            <a:pPr marL="342900" indent="-342900" algn="l" rtl="0">
              <a:buClrTx/>
              <a:buFont typeface="+mj-lt"/>
              <a:buAutoNum type="arabicPeriod" startAt="2"/>
            </a:pPr>
            <a:r>
              <a:rPr lang="en-US" sz="1600" dirty="0" err="1" smtClean="0"/>
              <a:t>Aprender</a:t>
            </a:r>
            <a:r>
              <a:rPr lang="en-US" sz="1600" dirty="0" smtClean="0"/>
              <a:t> </a:t>
            </a:r>
            <a:r>
              <a:rPr lang="en-US" sz="1600" dirty="0"/>
              <a:t>cómo Jesús usó la Palabra de Dios y solo hizo la voluntad de Dios en sus interacciones.</a:t>
            </a:r>
          </a:p>
          <a:p>
            <a:pPr marL="342900" indent="-342900" algn="l" rtl="0">
              <a:buClrTx/>
              <a:buFont typeface="+mj-lt"/>
              <a:buAutoNum type="arabicPeriod" startAt="2"/>
            </a:pPr>
            <a:r>
              <a:rPr lang="en-US" sz="1600" dirty="0" err="1" smtClean="0"/>
              <a:t>Ver</a:t>
            </a:r>
            <a:r>
              <a:rPr lang="en-US" sz="1600" dirty="0" smtClean="0"/>
              <a:t> </a:t>
            </a:r>
            <a:r>
              <a:rPr lang="en-US" sz="1600" dirty="0"/>
              <a:t>el amor y la compasión que Jesús tenía por los perdidos.</a:t>
            </a:r>
          </a:p>
          <a:p>
            <a:pPr marL="342900" indent="-342900" algn="l" rtl="0">
              <a:buClrTx/>
              <a:buFont typeface="+mj-lt"/>
              <a:buAutoNum type="arabicPeriod" startAt="2"/>
            </a:pPr>
            <a:r>
              <a:rPr lang="en-US" sz="1600" dirty="0" err="1" smtClean="0"/>
              <a:t>Recordar</a:t>
            </a:r>
            <a:r>
              <a:rPr lang="en-US" sz="1600" dirty="0" smtClean="0"/>
              <a:t> </a:t>
            </a:r>
            <a:r>
              <a:rPr lang="en-US" sz="1600" dirty="0"/>
              <a:t>que </a:t>
            </a:r>
            <a:r>
              <a:rPr lang="en-US" sz="1600" dirty="0" err="1" smtClean="0"/>
              <a:t>en</a:t>
            </a:r>
            <a:r>
              <a:rPr lang="en-US" sz="1600" dirty="0" smtClean="0"/>
              <a:t> un </a:t>
            </a:r>
            <a:r>
              <a:rPr lang="en-US" sz="1600" dirty="0" err="1" smtClean="0"/>
              <a:t>tiempo</a:t>
            </a:r>
            <a:r>
              <a:rPr lang="en-US" sz="1600" dirty="0" smtClean="0"/>
              <a:t> </a:t>
            </a:r>
            <a:r>
              <a:rPr lang="en-US" sz="1600" dirty="0" err="1" smtClean="0"/>
              <a:t>yo</a:t>
            </a:r>
            <a:r>
              <a:rPr lang="en-US" sz="1600" dirty="0" smtClean="0"/>
              <a:t> </a:t>
            </a:r>
            <a:r>
              <a:rPr lang="en-US" sz="1600" dirty="0" err="1" smtClean="0"/>
              <a:t>estaba</a:t>
            </a:r>
            <a:r>
              <a:rPr lang="en-US" sz="1600" dirty="0" smtClean="0"/>
              <a:t> </a:t>
            </a:r>
            <a:r>
              <a:rPr lang="en-US" sz="1600" dirty="0"/>
              <a:t>perdido.</a:t>
            </a:r>
          </a:p>
          <a:p>
            <a:pPr marL="342900" indent="-342900" algn="l" rtl="0">
              <a:buClrTx/>
              <a:buFont typeface="+mj-lt"/>
              <a:buAutoNum type="arabicPeriod" startAt="2"/>
            </a:pPr>
            <a:endParaRPr lang="en-US" sz="1600" dirty="0"/>
          </a:p>
          <a:p>
            <a:pPr marL="342900" indent="-342900" algn="l" rtl="0">
              <a:buClrTx/>
              <a:buFont typeface="+mj-lt"/>
              <a:buAutoNum type="arabicPeriod" startAt="2"/>
            </a:pPr>
            <a:endParaRPr lang="en-US" sz="1600" dirty="0"/>
          </a:p>
        </p:txBody>
      </p:sp>
    </p:spTree>
    <p:extLst>
      <p:ext uri="{BB962C8B-B14F-4D97-AF65-F5344CB8AC3E}">
        <p14:creationId xmlns:p14="http://schemas.microsoft.com/office/powerpoint/2010/main" val="35982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200"/>
            <a:ext cx="8229600" cy="825500"/>
          </a:xfrm>
        </p:spPr>
        <p:txBody>
          <a:bodyPr>
            <a:normAutofit fontScale="90000"/>
          </a:bodyPr>
          <a:lstStyle/>
          <a:p>
            <a:pPr algn="l" rtl="0"/>
            <a:r>
              <a:rPr lang="en-US" b="1" dirty="0"/>
              <a:t>La lista de oración del embajador</a:t>
            </a:r>
            <a:r>
              <a:rPr lang="en-US" dirty="0"/>
              <a:t/>
            </a:r>
            <a:br>
              <a:rPr lang="en-US" dirty="0"/>
            </a:br>
            <a:r>
              <a:rPr lang="en-US" i="1" dirty="0" smtClean="0"/>
              <a:t>Los que </a:t>
            </a:r>
            <a:r>
              <a:rPr lang="en-US" i="1" dirty="0" err="1" smtClean="0"/>
              <a:t>dudan</a:t>
            </a:r>
            <a:endParaRPr lang="en-US" dirty="0"/>
          </a:p>
        </p:txBody>
      </p:sp>
      <p:sp>
        <p:nvSpPr>
          <p:cNvPr id="3" name="Content Placeholder 2"/>
          <p:cNvSpPr>
            <a:spLocks noGrp="1"/>
          </p:cNvSpPr>
          <p:nvPr>
            <p:ph idx="1"/>
          </p:nvPr>
        </p:nvSpPr>
        <p:spPr>
          <a:xfrm>
            <a:off x="304800" y="1714500"/>
            <a:ext cx="8610600" cy="3683000"/>
          </a:xfrm>
        </p:spPr>
        <p:txBody>
          <a:bodyPr>
            <a:normAutofit/>
          </a:bodyPr>
          <a:lstStyle/>
          <a:p>
            <a:pPr algn="l" rtl="0"/>
            <a:r>
              <a:rPr lang="en-US" b="1" dirty="0"/>
              <a:t>Gente</a:t>
            </a:r>
            <a:r>
              <a:rPr lang="en-US" dirty="0"/>
              <a:t>:</a:t>
            </a:r>
          </a:p>
          <a:p>
            <a:pPr algn="l" rtl="0"/>
            <a:r>
              <a:rPr lang="en-US" b="1" dirty="0"/>
              <a:t>Conocimiento</a:t>
            </a:r>
            <a:r>
              <a:rPr lang="en-US" dirty="0"/>
              <a:t>:</a:t>
            </a:r>
          </a:p>
          <a:p>
            <a:pPr algn="l" rtl="0"/>
            <a:r>
              <a:rPr lang="en-US" b="1" dirty="0"/>
              <a:t>Sabiduría</a:t>
            </a:r>
            <a:r>
              <a:rPr lang="en-US" dirty="0"/>
              <a:t>:</a:t>
            </a:r>
          </a:p>
          <a:p>
            <a:pPr algn="l" rtl="0"/>
            <a:r>
              <a:rPr lang="en-US" b="1" dirty="0" smtClean="0"/>
              <a:t>Valor</a:t>
            </a:r>
            <a:r>
              <a:rPr lang="en-US" dirty="0" smtClean="0"/>
              <a:t>:</a:t>
            </a:r>
            <a:endParaRPr lang="en-US" dirty="0"/>
          </a:p>
          <a:p>
            <a:pPr algn="l" rtl="0"/>
            <a:r>
              <a:rPr lang="en-US" b="1" dirty="0"/>
              <a:t>Amor</a:t>
            </a:r>
            <a:r>
              <a:rPr lang="en-US" dirty="0"/>
              <a:t>:</a:t>
            </a:r>
          </a:p>
        </p:txBody>
      </p:sp>
    </p:spTree>
    <p:extLst>
      <p:ext uri="{BB962C8B-B14F-4D97-AF65-F5344CB8AC3E}">
        <p14:creationId xmlns:p14="http://schemas.microsoft.com/office/powerpoint/2010/main" val="348428533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rtl="0"/>
            <a:r>
              <a:rPr lang="en-US" sz="4800" dirty="0" err="1"/>
              <a:t>Jesús</a:t>
            </a:r>
            <a:r>
              <a:rPr lang="en-US" sz="4800" dirty="0"/>
              <a:t> </a:t>
            </a:r>
            <a:r>
              <a:rPr lang="en-US" sz="4800" dirty="0" smtClean="0"/>
              <a:t>y </a:t>
            </a:r>
            <a:r>
              <a:rPr lang="en-US" sz="5200" b="1" dirty="0" err="1" smtClean="0">
                <a:solidFill>
                  <a:schemeClr val="accent4">
                    <a:lumMod val="60000"/>
                    <a:lumOff val="40000"/>
                  </a:schemeClr>
                </a:solidFill>
              </a:rPr>
              <a:t>los</a:t>
            </a:r>
            <a:r>
              <a:rPr lang="en-US" sz="5200" b="1" dirty="0" smtClean="0">
                <a:solidFill>
                  <a:schemeClr val="accent4">
                    <a:lumMod val="60000"/>
                    <a:lumOff val="40000"/>
                  </a:schemeClr>
                </a:solidFill>
              </a:rPr>
              <a:t> </a:t>
            </a:r>
            <a:r>
              <a:rPr lang="en-US" sz="5200" b="1" dirty="0" err="1" smtClean="0">
                <a:solidFill>
                  <a:schemeClr val="accent4">
                    <a:lumMod val="60000"/>
                    <a:lumOff val="40000"/>
                  </a:schemeClr>
                </a:solidFill>
              </a:rPr>
              <a:t>curiosos</a:t>
            </a:r>
            <a:endParaRPr lang="en-US" sz="5200" b="1" dirty="0">
              <a:solidFill>
                <a:schemeClr val="accent4">
                  <a:lumMod val="60000"/>
                  <a:lumOff val="40000"/>
                </a:schemeClr>
              </a:solidFill>
            </a:endParaRPr>
          </a:p>
        </p:txBody>
      </p:sp>
      <p:sp>
        <p:nvSpPr>
          <p:cNvPr id="3" name="Subtitle 2"/>
          <p:cNvSpPr>
            <a:spLocks noGrp="1"/>
          </p:cNvSpPr>
          <p:nvPr>
            <p:ph type="subTitle" idx="1"/>
          </p:nvPr>
        </p:nvSpPr>
        <p:spPr>
          <a:xfrm>
            <a:off x="685800" y="2921000"/>
            <a:ext cx="7772400" cy="1460500"/>
          </a:xfrm>
        </p:spPr>
        <p:txBody>
          <a:bodyPr/>
          <a:lstStyle/>
          <a:p>
            <a:pPr algn="l" rtl="0"/>
            <a:r>
              <a:rPr lang="en-US" dirty="0" err="1" smtClean="0">
                <a:solidFill>
                  <a:schemeClr val="tx1">
                    <a:lumMod val="50000"/>
                    <a:lumOff val="50000"/>
                  </a:schemeClr>
                </a:solidFill>
              </a:rPr>
              <a:t>Conversando</a:t>
            </a:r>
            <a:r>
              <a:rPr lang="en-US" dirty="0" smtClean="0">
                <a:solidFill>
                  <a:schemeClr val="tx1">
                    <a:lumMod val="50000"/>
                    <a:lumOff val="50000"/>
                  </a:schemeClr>
                </a:solidFill>
              </a:rPr>
              <a:t> </a:t>
            </a:r>
            <a:r>
              <a:rPr lang="en-US" dirty="0" err="1" smtClean="0">
                <a:solidFill>
                  <a:schemeClr val="tx1">
                    <a:lumMod val="50000"/>
                    <a:lumOff val="50000"/>
                  </a:schemeClr>
                </a:solidFill>
              </a:rPr>
              <a:t>como</a:t>
            </a:r>
            <a:r>
              <a:rPr lang="en-US" dirty="0" smtClean="0">
                <a:solidFill>
                  <a:schemeClr val="tx1">
                    <a:lumMod val="50000"/>
                    <a:lumOff val="50000"/>
                  </a:schemeClr>
                </a:solidFill>
              </a:rPr>
              <a:t> Cristo</a:t>
            </a:r>
            <a:endParaRPr lang="en-US" dirty="0">
              <a:solidFill>
                <a:schemeClr val="tx1">
                  <a:lumMod val="50000"/>
                  <a:lumOff val="50000"/>
                </a:schemeClr>
              </a:solidFill>
            </a:endParaRPr>
          </a:p>
          <a:p>
            <a:pPr algn="l" rtl="0"/>
            <a:r>
              <a:rPr lang="en-US" dirty="0" err="1">
                <a:solidFill>
                  <a:schemeClr val="tx1">
                    <a:lumMod val="50000"/>
                    <a:lumOff val="50000"/>
                  </a:schemeClr>
                </a:solidFill>
              </a:rPr>
              <a:t>Lección</a:t>
            </a:r>
            <a:r>
              <a:rPr lang="en-US" dirty="0">
                <a:solidFill>
                  <a:schemeClr val="tx1">
                    <a:lumMod val="50000"/>
                    <a:lumOff val="50000"/>
                  </a:schemeClr>
                </a:solidFill>
              </a:rPr>
              <a:t> </a:t>
            </a:r>
            <a:r>
              <a:rPr lang="en-US" dirty="0" smtClean="0">
                <a:solidFill>
                  <a:schemeClr val="tx1">
                    <a:lumMod val="50000"/>
                    <a:lumOff val="50000"/>
                  </a:schemeClr>
                </a:solidFill>
              </a:rPr>
              <a:t>10</a:t>
            </a:r>
            <a:endParaRPr lang="en-US" dirty="0">
              <a:solidFill>
                <a:schemeClr val="tx1">
                  <a:lumMod val="50000"/>
                  <a:lumOff val="50000"/>
                </a:schemeClr>
              </a:solidFill>
            </a:endParaRPr>
          </a:p>
          <a:p>
            <a:pPr algn="l" rtl="0"/>
            <a:endParaRPr lang="en-US" dirty="0"/>
          </a:p>
        </p:txBody>
      </p:sp>
    </p:spTree>
    <p:extLst>
      <p:ext uri="{BB962C8B-B14F-4D97-AF65-F5344CB8AC3E}">
        <p14:creationId xmlns:p14="http://schemas.microsoft.com/office/powerpoint/2010/main" val="418918683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76300"/>
            <a:ext cx="8229600" cy="4064000"/>
          </a:xfrm>
        </p:spPr>
        <p:txBody>
          <a:bodyPr>
            <a:normAutofit/>
          </a:bodyPr>
          <a:lstStyle/>
          <a:p>
            <a:pPr marL="0" indent="0">
              <a:buNone/>
            </a:pPr>
            <a:r>
              <a:rPr lang="en-US" sz="2700" b="1" dirty="0"/>
              <a:t>Para </a:t>
            </a:r>
            <a:r>
              <a:rPr lang="en-US" sz="2700" b="1" dirty="0" err="1"/>
              <a:t>participar</a:t>
            </a:r>
            <a:r>
              <a:rPr lang="en-US" sz="2700" b="1" dirty="0"/>
              <a:t> </a:t>
            </a:r>
            <a:r>
              <a:rPr lang="en-US" sz="2700" b="1" dirty="0" err="1"/>
              <a:t>en</a:t>
            </a:r>
            <a:r>
              <a:rPr lang="en-US" sz="2700" b="1" dirty="0"/>
              <a:t> las </a:t>
            </a:r>
            <a:r>
              <a:rPr lang="en-US" sz="2700" b="1" dirty="0" err="1"/>
              <a:t>actividades</a:t>
            </a:r>
            <a:r>
              <a:rPr lang="en-US" sz="2700" b="1" dirty="0"/>
              <a:t> de </a:t>
            </a:r>
            <a:r>
              <a:rPr lang="en-US" sz="2700" b="1" dirty="0" err="1"/>
              <a:t>clase</a:t>
            </a:r>
            <a:r>
              <a:rPr lang="en-US" sz="2700" b="1" dirty="0"/>
              <a:t> hoy </a:t>
            </a:r>
            <a:r>
              <a:rPr lang="en-US" sz="2700" b="1" dirty="0">
                <a:solidFill>
                  <a:srgbClr val="FF0000"/>
                </a:solidFill>
              </a:rPr>
              <a:t>hay que </a:t>
            </a:r>
            <a:r>
              <a:rPr lang="en-US" sz="2700" b="1" dirty="0" err="1">
                <a:solidFill>
                  <a:srgbClr val="FF0000"/>
                </a:solidFill>
              </a:rPr>
              <a:t>estar</a:t>
            </a:r>
            <a:r>
              <a:rPr lang="en-US" sz="2700" b="1" dirty="0">
                <a:solidFill>
                  <a:srgbClr val="FF0000"/>
                </a:solidFill>
              </a:rPr>
              <a:t> </a:t>
            </a:r>
            <a:r>
              <a:rPr lang="en-US" sz="2700" b="1" dirty="0" err="1">
                <a:solidFill>
                  <a:srgbClr val="FF0000"/>
                </a:solidFill>
              </a:rPr>
              <a:t>sentado</a:t>
            </a:r>
            <a:r>
              <a:rPr lang="en-US" sz="2700" b="1" dirty="0">
                <a:solidFill>
                  <a:srgbClr val="FF0000"/>
                </a:solidFill>
              </a:rPr>
              <a:t> </a:t>
            </a:r>
            <a:r>
              <a:rPr lang="en-US" sz="2700" b="1" dirty="0" err="1">
                <a:solidFill>
                  <a:srgbClr val="FF0000"/>
                </a:solidFill>
              </a:rPr>
              <a:t>dentro</a:t>
            </a:r>
            <a:r>
              <a:rPr lang="en-US" sz="2700" b="1" dirty="0">
                <a:solidFill>
                  <a:srgbClr val="FF0000"/>
                </a:solidFill>
              </a:rPr>
              <a:t> de la </a:t>
            </a:r>
            <a:r>
              <a:rPr lang="en-US" sz="2700" b="1" dirty="0" err="1">
                <a:solidFill>
                  <a:srgbClr val="FF0000"/>
                </a:solidFill>
              </a:rPr>
              <a:t>distancia</a:t>
            </a:r>
            <a:r>
              <a:rPr lang="en-US" sz="2700" b="1" dirty="0">
                <a:solidFill>
                  <a:srgbClr val="FF0000"/>
                </a:solidFill>
              </a:rPr>
              <a:t> para </a:t>
            </a:r>
            <a:r>
              <a:rPr lang="en-US" sz="2700" b="1" dirty="0" err="1">
                <a:solidFill>
                  <a:srgbClr val="FF0000"/>
                </a:solidFill>
              </a:rPr>
              <a:t>hablar</a:t>
            </a:r>
            <a:r>
              <a:rPr lang="en-US" sz="2700" b="1" dirty="0">
                <a:solidFill>
                  <a:srgbClr val="FF0000"/>
                </a:solidFill>
              </a:rPr>
              <a:t> </a:t>
            </a:r>
            <a:r>
              <a:rPr lang="en-US" sz="2700" b="1" dirty="0"/>
              <a:t>a </a:t>
            </a:r>
            <a:r>
              <a:rPr lang="en-US" sz="2700" b="1" dirty="0" err="1"/>
              <a:t>una</a:t>
            </a:r>
            <a:r>
              <a:rPr lang="en-US" sz="2700" b="1" dirty="0"/>
              <a:t> o </a:t>
            </a:r>
            <a:r>
              <a:rPr lang="en-US" sz="2700" b="1" dirty="0" err="1"/>
              <a:t>más</a:t>
            </a:r>
            <a:r>
              <a:rPr lang="en-US" sz="2700" b="1" dirty="0"/>
              <a:t> personas.</a:t>
            </a:r>
          </a:p>
          <a:p>
            <a:endParaRPr lang="en-US" sz="2800" dirty="0"/>
          </a:p>
          <a:p>
            <a:pPr marL="0" indent="0" algn="ctr">
              <a:buNone/>
            </a:pPr>
            <a:r>
              <a:rPr lang="en-US" sz="3300" b="1" u="sng" dirty="0" err="1"/>
              <a:t>Esté</a:t>
            </a:r>
            <a:r>
              <a:rPr lang="en-US" sz="3300" b="1" u="sng" dirty="0"/>
              <a:t> </a:t>
            </a:r>
            <a:r>
              <a:rPr lang="en-US" sz="3300" b="1" u="sng" dirty="0" err="1"/>
              <a:t>preparado</a:t>
            </a:r>
            <a:r>
              <a:rPr lang="en-US" sz="3300" b="1" u="sng" dirty="0"/>
              <a:t> para </a:t>
            </a:r>
            <a:r>
              <a:rPr lang="en-US" sz="3300" b="1" u="sng" dirty="0" err="1"/>
              <a:t>hablar</a:t>
            </a:r>
            <a:r>
              <a:rPr lang="en-US" sz="3300" b="1" u="sng" dirty="0"/>
              <a:t> </a:t>
            </a:r>
            <a:r>
              <a:rPr lang="en-US" sz="3300" b="1" u="sng" dirty="0" err="1"/>
              <a:t>sobre</a:t>
            </a:r>
            <a:r>
              <a:rPr lang="en-US" sz="3300" b="1" u="sng" dirty="0"/>
              <a:t> la </a:t>
            </a:r>
            <a:r>
              <a:rPr lang="en-US" sz="3300" b="1" u="sng" dirty="0" err="1"/>
              <a:t>siguiente</a:t>
            </a:r>
            <a:r>
              <a:rPr lang="en-US" sz="3300" b="1" u="sng" dirty="0"/>
              <a:t> </a:t>
            </a:r>
            <a:r>
              <a:rPr lang="en-US" sz="3300" b="1" u="sng" dirty="0" err="1"/>
              <a:t>pregunta</a:t>
            </a:r>
            <a:r>
              <a:rPr lang="en-US" sz="3300" b="1" u="sng" dirty="0"/>
              <a:t>...</a:t>
            </a:r>
          </a:p>
          <a:p>
            <a:pPr marL="0" indent="0">
              <a:buNone/>
            </a:pPr>
            <a:r>
              <a:rPr lang="en-US" sz="3300" dirty="0"/>
              <a:t>¿</a:t>
            </a:r>
            <a:r>
              <a:rPr lang="en-US" sz="3300" dirty="0" err="1"/>
              <a:t>Qué</a:t>
            </a:r>
            <a:r>
              <a:rPr lang="en-US" sz="3300" dirty="0"/>
              <a:t> </a:t>
            </a:r>
            <a:r>
              <a:rPr lang="en-US" sz="3300" dirty="0" err="1"/>
              <a:t>elementos</a:t>
            </a:r>
            <a:r>
              <a:rPr lang="en-US" sz="3300" dirty="0"/>
              <a:t> de la </a:t>
            </a:r>
            <a:r>
              <a:rPr lang="en-US" sz="3300" dirty="0" err="1"/>
              <a:t>fe</a:t>
            </a:r>
            <a:r>
              <a:rPr lang="en-US" sz="3300" dirty="0"/>
              <a:t> </a:t>
            </a:r>
            <a:r>
              <a:rPr lang="en-US" sz="3300" dirty="0" err="1"/>
              <a:t>cristiana</a:t>
            </a:r>
            <a:r>
              <a:rPr lang="en-US" sz="3300" dirty="0"/>
              <a:t> son </a:t>
            </a:r>
            <a:r>
              <a:rPr lang="en-US" sz="3300" dirty="0" err="1" smtClean="0"/>
              <a:t>los</a:t>
            </a:r>
            <a:r>
              <a:rPr lang="en-US" sz="3300" dirty="0" smtClean="0"/>
              <a:t> </a:t>
            </a:r>
            <a:r>
              <a:rPr lang="en-US" sz="3300" dirty="0" err="1" smtClean="0"/>
              <a:t>temas</a:t>
            </a:r>
            <a:r>
              <a:rPr lang="en-US" sz="3300" dirty="0" smtClean="0"/>
              <a:t> m</a:t>
            </a:r>
            <a:r>
              <a:rPr lang="es-ES" sz="3300" dirty="0" smtClean="0"/>
              <a:t>as frecuentes </a:t>
            </a:r>
            <a:r>
              <a:rPr lang="en-US" sz="3300" dirty="0" smtClean="0"/>
              <a:t>de </a:t>
            </a:r>
            <a:r>
              <a:rPr lang="en-US" sz="3300" dirty="0" err="1" smtClean="0"/>
              <a:t>conversación</a:t>
            </a:r>
            <a:r>
              <a:rPr lang="en-US" sz="3300" dirty="0" smtClean="0"/>
              <a:t>?</a:t>
            </a:r>
            <a:endParaRPr lang="en-US" sz="3300" dirty="0"/>
          </a:p>
        </p:txBody>
      </p:sp>
    </p:spTree>
    <p:extLst>
      <p:ext uri="{BB962C8B-B14F-4D97-AF65-F5344CB8AC3E}">
        <p14:creationId xmlns:p14="http://schemas.microsoft.com/office/powerpoint/2010/main" val="339869808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Objetivos del curso</a:t>
            </a:r>
          </a:p>
        </p:txBody>
      </p:sp>
      <p:sp>
        <p:nvSpPr>
          <p:cNvPr id="3" name="Content Placeholder 2"/>
          <p:cNvSpPr>
            <a:spLocks noGrp="1"/>
          </p:cNvSpPr>
          <p:nvPr>
            <p:ph idx="1"/>
          </p:nvPr>
        </p:nvSpPr>
        <p:spPr/>
        <p:txBody>
          <a:bodyPr>
            <a:normAutofit/>
          </a:bodyPr>
          <a:lstStyle/>
          <a:p>
            <a:pPr>
              <a:buClrTx/>
            </a:pPr>
            <a:r>
              <a:rPr lang="es-ES" sz="2500" b="1" dirty="0"/>
              <a:t>Aumentar la comprensión de cómo Jesús compartió el Evangelio en situaciones específicas (Mt. 4:19)</a:t>
            </a:r>
          </a:p>
          <a:p>
            <a:pPr>
              <a:buClrTx/>
            </a:pPr>
            <a:r>
              <a:rPr lang="es-ES" sz="2500" b="1" dirty="0" smtClean="0"/>
              <a:t>Desarrollar </a:t>
            </a:r>
            <a:r>
              <a:rPr lang="es-ES" sz="2500" b="1" dirty="0"/>
              <a:t>una mejor percepción de las necesidades de las personas y cómo ayudarlas (Mt. 9:36)</a:t>
            </a:r>
          </a:p>
          <a:p>
            <a:pPr>
              <a:buClrTx/>
            </a:pPr>
            <a:r>
              <a:rPr lang="es-ES" sz="2500" b="1" dirty="0"/>
              <a:t>Imitar a Cristo practicando el ministerio del Evangelio como Él (Mt. 10:24-25)</a:t>
            </a:r>
          </a:p>
          <a:p>
            <a:pPr>
              <a:buClrTx/>
            </a:pPr>
            <a:r>
              <a:rPr lang="es-ES" sz="2500" b="1" dirty="0"/>
              <a:t>Cultivar una vida de oración más sólida, como la de Cristo, para el ministerio del Evangelio (Mt. 11:25-30</a:t>
            </a:r>
            <a:r>
              <a:rPr lang="es-ES" sz="2500" b="1" dirty="0" smtClean="0"/>
              <a:t>)</a:t>
            </a:r>
            <a:endParaRPr lang="en-US" sz="2500" b="1" dirty="0"/>
          </a:p>
          <a:p>
            <a:pPr marL="0" indent="0" algn="l" rtl="0">
              <a:buClrTx/>
              <a:buNone/>
            </a:pPr>
            <a:endParaRPr lang="en-US" sz="1600" dirty="0"/>
          </a:p>
        </p:txBody>
      </p:sp>
    </p:spTree>
    <p:extLst>
      <p:ext uri="{BB962C8B-B14F-4D97-AF65-F5344CB8AC3E}">
        <p14:creationId xmlns:p14="http://schemas.microsoft.com/office/powerpoint/2010/main" val="194136847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0" end="0"/>
                                            </p:txEl>
                                          </p:spTgt>
                                        </p:tgtEl>
                                        <p:attrNameLst>
                                          <p:attrName>style.color</p:attrName>
                                        </p:attrNameLst>
                                      </p:cBhvr>
                                      <p:to>
                                        <a:srgbClr val="D2533C"/>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3">
                                            <p:txEl>
                                              <p:pRg st="1" end="1"/>
                                            </p:txEl>
                                          </p:spTgt>
                                        </p:tgtEl>
                                        <p:attrNameLst>
                                          <p:attrName>style.color</p:attrName>
                                        </p:attrNameLst>
                                      </p:cBhvr>
                                      <p:to>
                                        <a:srgbClr val="D2533C"/>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bg>
      <p:bgPr>
        <a:solidFill>
          <a:srgbClr val="04040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9514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Perfil de Nicodemo</a:t>
            </a:r>
          </a:p>
        </p:txBody>
      </p:sp>
      <p:sp>
        <p:nvSpPr>
          <p:cNvPr id="3" name="Content Placeholder 2"/>
          <p:cNvSpPr>
            <a:spLocks noGrp="1"/>
          </p:cNvSpPr>
          <p:nvPr>
            <p:ph idx="1"/>
          </p:nvPr>
        </p:nvSpPr>
        <p:spPr>
          <a:xfrm>
            <a:off x="838200" y="1333500"/>
            <a:ext cx="7391400" cy="4064000"/>
          </a:xfrm>
        </p:spPr>
        <p:txBody>
          <a:bodyPr>
            <a:normAutofit/>
          </a:bodyPr>
          <a:lstStyle/>
          <a:p>
            <a:pPr marL="0" indent="0" algn="l" rtl="0">
              <a:buNone/>
            </a:pPr>
            <a:endParaRPr lang="en-US" sz="3000" b="1" i="1" dirty="0">
              <a:solidFill>
                <a:schemeClr val="accent6"/>
              </a:solidFill>
            </a:endParaRPr>
          </a:p>
          <a:p>
            <a:pPr marL="0" indent="0" algn="l" rtl="0">
              <a:buNone/>
            </a:pPr>
            <a:r>
              <a:rPr lang="en-US" sz="3000" b="1" i="1" dirty="0">
                <a:solidFill>
                  <a:schemeClr val="accent6"/>
                </a:solidFill>
              </a:rPr>
              <a:t>¿Qué nos revela explícitamente el texto o de alguna manera nos da a entender acerca de Nicodemo?</a:t>
            </a:r>
          </a:p>
          <a:p>
            <a:pPr marL="0" indent="0" algn="l" rtl="0">
              <a:buNone/>
            </a:pPr>
            <a:r>
              <a:rPr lang="en-US" sz="3000" b="1" i="1" dirty="0" smtClean="0">
                <a:solidFill>
                  <a:schemeClr val="accent6"/>
                </a:solidFill>
              </a:rPr>
              <a:t>(</a:t>
            </a:r>
            <a:r>
              <a:rPr lang="en-US" sz="3000" b="1" i="1" dirty="0" err="1" smtClean="0">
                <a:solidFill>
                  <a:schemeClr val="accent6"/>
                </a:solidFill>
              </a:rPr>
              <a:t>P.ej</a:t>
            </a:r>
            <a:r>
              <a:rPr lang="en-US" sz="3000" b="1" i="1" dirty="0" smtClean="0">
                <a:solidFill>
                  <a:schemeClr val="accent6"/>
                </a:solidFill>
              </a:rPr>
              <a:t>., </a:t>
            </a:r>
            <a:r>
              <a:rPr lang="en-US" sz="3000" b="1" i="1" dirty="0" err="1" smtClean="0">
                <a:solidFill>
                  <a:schemeClr val="accent6"/>
                </a:solidFill>
              </a:rPr>
              <a:t>estatus</a:t>
            </a:r>
            <a:r>
              <a:rPr lang="en-US" sz="3000" b="1" i="1" dirty="0" smtClean="0">
                <a:solidFill>
                  <a:schemeClr val="accent6"/>
                </a:solidFill>
              </a:rPr>
              <a:t>, </a:t>
            </a:r>
            <a:r>
              <a:rPr lang="en-US" sz="3000" b="1" i="1" dirty="0">
                <a:solidFill>
                  <a:schemeClr val="accent6"/>
                </a:solidFill>
              </a:rPr>
              <a:t>estilo de vida, personalidad, antecedentes, cosmovisión, corazón, etc.)</a:t>
            </a:r>
          </a:p>
          <a:p>
            <a:pPr marL="0" indent="0" algn="l" rtl="0">
              <a:buNone/>
            </a:pPr>
            <a:endParaRPr lang="en-US" dirty="0"/>
          </a:p>
          <a:p>
            <a:pPr marL="0" indent="0" algn="l" rtl="0">
              <a:buNone/>
            </a:pPr>
            <a:endParaRPr lang="en-US" sz="3000" b="1" i="1" dirty="0">
              <a:solidFill>
                <a:schemeClr val="accent6"/>
              </a:solidFill>
            </a:endParaRPr>
          </a:p>
          <a:p>
            <a:pPr algn="l" rtl="0"/>
            <a:endParaRPr lang="en-US" dirty="0">
              <a:solidFill>
                <a:schemeClr val="tx1"/>
              </a:solidFill>
            </a:endParaRPr>
          </a:p>
          <a:p>
            <a:pPr marL="0" indent="0" algn="l" rtl="0">
              <a:buNone/>
            </a:pPr>
            <a:endParaRPr lang="en-US" dirty="0"/>
          </a:p>
        </p:txBody>
      </p:sp>
    </p:spTree>
    <p:extLst>
      <p:ext uri="{BB962C8B-B14F-4D97-AF65-F5344CB8AC3E}">
        <p14:creationId xmlns:p14="http://schemas.microsoft.com/office/powerpoint/2010/main" val="243334807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Perfil de Nicodemo</a:t>
            </a:r>
          </a:p>
        </p:txBody>
      </p:sp>
      <p:sp>
        <p:nvSpPr>
          <p:cNvPr id="3" name="Content Placeholder 2"/>
          <p:cNvSpPr>
            <a:spLocks noGrp="1"/>
          </p:cNvSpPr>
          <p:nvPr>
            <p:ph idx="1"/>
          </p:nvPr>
        </p:nvSpPr>
        <p:spPr>
          <a:xfrm>
            <a:off x="838200" y="1333500"/>
            <a:ext cx="7391400" cy="4191000"/>
          </a:xfrm>
        </p:spPr>
        <p:txBody>
          <a:bodyPr>
            <a:normAutofit fontScale="92500" lnSpcReduction="20000"/>
          </a:bodyPr>
          <a:lstStyle/>
          <a:p>
            <a:pPr algn="l" rtl="0"/>
            <a:r>
              <a:rPr lang="en-US" sz="2500" dirty="0" err="1" smtClean="0"/>
              <a:t>Fariseo</a:t>
            </a:r>
            <a:r>
              <a:rPr lang="en-US" sz="2500" dirty="0" smtClean="0"/>
              <a:t> — </a:t>
            </a:r>
            <a:r>
              <a:rPr lang="en-US" sz="2500" dirty="0" err="1" smtClean="0"/>
              <a:t>puntos</a:t>
            </a:r>
            <a:r>
              <a:rPr lang="en-US" sz="2500" dirty="0" smtClean="0"/>
              <a:t> </a:t>
            </a:r>
            <a:r>
              <a:rPr lang="en-US" sz="2500" dirty="0"/>
              <a:t>de vista altamente religiosos y conservadores</a:t>
            </a:r>
          </a:p>
          <a:p>
            <a:pPr algn="l" rtl="0"/>
            <a:r>
              <a:rPr lang="en-US" sz="2500" dirty="0"/>
              <a:t>Gobernante de los judíos, maestro de Israel</a:t>
            </a:r>
          </a:p>
          <a:p>
            <a:pPr algn="l" rtl="0"/>
            <a:r>
              <a:rPr lang="en-US" sz="2500" dirty="0"/>
              <a:t>Conocedor de las Escrituras</a:t>
            </a:r>
          </a:p>
          <a:p>
            <a:pPr algn="l" rtl="0"/>
            <a:r>
              <a:rPr lang="en-US" sz="2500" dirty="0" smtClean="0"/>
              <a:t>(</a:t>
            </a:r>
            <a:r>
              <a:rPr lang="en-US" sz="2500" dirty="0" err="1" smtClean="0"/>
              <a:t>Probablemente</a:t>
            </a:r>
            <a:r>
              <a:rPr lang="en-US" sz="2500" dirty="0" smtClean="0"/>
              <a:t>) </a:t>
            </a:r>
            <a:r>
              <a:rPr lang="en-US" sz="2500" dirty="0"/>
              <a:t>mayor</a:t>
            </a:r>
          </a:p>
          <a:p>
            <a:pPr algn="l" rtl="0"/>
            <a:r>
              <a:rPr lang="en-US" sz="2500" dirty="0"/>
              <a:t>Viene de la oscuridad / noche</a:t>
            </a:r>
          </a:p>
          <a:p>
            <a:pPr algn="l" rtl="0"/>
            <a:r>
              <a:rPr lang="en-US" sz="2500" dirty="0" err="1" smtClean="0"/>
              <a:t>Sabe</a:t>
            </a:r>
            <a:r>
              <a:rPr lang="en-US" sz="2500" dirty="0" smtClean="0"/>
              <a:t> de </a:t>
            </a:r>
            <a:r>
              <a:rPr lang="en-US" sz="2500" dirty="0"/>
              <a:t>/ respetuoso de Jesús</a:t>
            </a:r>
          </a:p>
          <a:p>
            <a:pPr algn="l" rtl="0"/>
            <a:r>
              <a:rPr lang="en-US" sz="2500" dirty="0"/>
              <a:t>Creyente impresionado por señales</a:t>
            </a:r>
          </a:p>
          <a:p>
            <a:pPr algn="l" rtl="0"/>
            <a:r>
              <a:rPr lang="en-US" sz="2500" dirty="0" err="1" smtClean="0"/>
              <a:t>Interés</a:t>
            </a:r>
            <a:r>
              <a:rPr lang="en-US" sz="2500" dirty="0" smtClean="0"/>
              <a:t> </a:t>
            </a:r>
            <a:r>
              <a:rPr lang="en-US" sz="2500" dirty="0"/>
              <a:t>en investigar conceptos espirituales</a:t>
            </a:r>
          </a:p>
          <a:p>
            <a:pPr algn="l" rtl="0"/>
            <a:r>
              <a:rPr lang="en-US" sz="2500" dirty="0"/>
              <a:t>Confundido por las declaraciones de Jesús</a:t>
            </a:r>
          </a:p>
          <a:p>
            <a:pPr algn="l" rtl="0"/>
            <a:r>
              <a:rPr lang="en-US" sz="2500" dirty="0"/>
              <a:t>Mundano y carnal en el pensamiento</a:t>
            </a:r>
          </a:p>
          <a:p>
            <a:pPr marL="457200" indent="-457200" algn="l" rtl="0">
              <a:buFont typeface="+mj-lt"/>
              <a:buAutoNum type="arabicPeriod"/>
            </a:pPr>
            <a:endParaRPr lang="en-US" sz="2500" dirty="0">
              <a:solidFill>
                <a:schemeClr val="accent6"/>
              </a:solidFill>
            </a:endParaRPr>
          </a:p>
          <a:p>
            <a:pPr marL="457200" indent="-457200" algn="l" rtl="0">
              <a:buFont typeface="+mj-lt"/>
              <a:buAutoNum type="arabicPeriod"/>
            </a:pPr>
            <a:endParaRPr lang="en-US" sz="2500" dirty="0">
              <a:solidFill>
                <a:schemeClr val="accent6"/>
              </a:solidFill>
            </a:endParaRPr>
          </a:p>
          <a:p>
            <a:pPr marL="457200" indent="-457200" algn="l" rtl="0">
              <a:buFont typeface="+mj-lt"/>
              <a:buAutoNum type="arabicPeriod"/>
            </a:pPr>
            <a:endParaRPr lang="en-US" sz="2500" dirty="0">
              <a:solidFill>
                <a:schemeClr val="accent6"/>
              </a:solidFill>
            </a:endParaRPr>
          </a:p>
          <a:p>
            <a:pPr marL="0" indent="0" algn="l" rtl="0">
              <a:buNone/>
            </a:pPr>
            <a:endParaRPr lang="en-US" dirty="0"/>
          </a:p>
          <a:p>
            <a:pPr marL="0" indent="0" algn="l" rtl="0">
              <a:buNone/>
            </a:pPr>
            <a:endParaRPr lang="en-US" sz="3000" b="1" i="1" dirty="0">
              <a:solidFill>
                <a:schemeClr val="accent6"/>
              </a:solidFill>
            </a:endParaRPr>
          </a:p>
          <a:p>
            <a:pPr algn="l" rtl="0"/>
            <a:endParaRPr lang="en-US" dirty="0">
              <a:solidFill>
                <a:schemeClr val="tx1"/>
              </a:solidFill>
            </a:endParaRPr>
          </a:p>
          <a:p>
            <a:pPr marL="0" indent="0" algn="l" rtl="0">
              <a:buNone/>
            </a:pPr>
            <a:endParaRPr lang="en-US" dirty="0"/>
          </a:p>
        </p:txBody>
      </p:sp>
    </p:spTree>
    <p:extLst>
      <p:ext uri="{BB962C8B-B14F-4D97-AF65-F5344CB8AC3E}">
        <p14:creationId xmlns:p14="http://schemas.microsoft.com/office/powerpoint/2010/main" val="415352257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236" y="495300"/>
            <a:ext cx="7886700" cy="1219200"/>
          </a:xfrm>
        </p:spPr>
        <p:txBody>
          <a:bodyPr>
            <a:normAutofit fontScale="90000"/>
          </a:bodyPr>
          <a:lstStyle/>
          <a:p>
            <a:pPr algn="ctr" rtl="0"/>
            <a:r>
              <a:rPr lang="en-US" b="1" dirty="0">
                <a:solidFill>
                  <a:srgbClr val="D2533C"/>
                </a:solidFill>
              </a:rPr>
              <a:t>Problemas con Nicodemo</a:t>
            </a:r>
            <a:br>
              <a:rPr lang="en-US" b="1" dirty="0">
                <a:solidFill>
                  <a:srgbClr val="D2533C"/>
                </a:solidFill>
              </a:rPr>
            </a:br>
            <a:r>
              <a:rPr lang="en-US" b="1" dirty="0">
                <a:solidFill>
                  <a:srgbClr val="D2533C"/>
                </a:solidFill>
              </a:rPr>
              <a:t>(Y a la gente le gusta hoy)</a:t>
            </a:r>
            <a:endParaRPr lang="en-US" b="1" dirty="0"/>
          </a:p>
        </p:txBody>
      </p:sp>
      <p:sp>
        <p:nvSpPr>
          <p:cNvPr id="3" name="Content Placeholder 2"/>
          <p:cNvSpPr>
            <a:spLocks noGrp="1"/>
          </p:cNvSpPr>
          <p:nvPr>
            <p:ph idx="1"/>
          </p:nvPr>
        </p:nvSpPr>
        <p:spPr>
          <a:xfrm>
            <a:off x="589236" y="2019300"/>
            <a:ext cx="8021364" cy="3352800"/>
          </a:xfrm>
        </p:spPr>
        <p:txBody>
          <a:bodyPr>
            <a:normAutofit/>
          </a:bodyPr>
          <a:lstStyle/>
          <a:p>
            <a:pPr algn="l" rtl="0"/>
            <a:r>
              <a:rPr lang="en-US" sz="3100" dirty="0" err="1" smtClean="0"/>
              <a:t>Miedoso</a:t>
            </a:r>
            <a:r>
              <a:rPr lang="en-US" sz="3100" dirty="0" smtClean="0"/>
              <a:t> (¿?)</a:t>
            </a:r>
            <a:endParaRPr lang="en-US" sz="3100" dirty="0"/>
          </a:p>
          <a:p>
            <a:pPr algn="l" rtl="0"/>
            <a:r>
              <a:rPr lang="en-US" sz="3100" dirty="0" err="1"/>
              <a:t>Arrogancia</a:t>
            </a:r>
            <a:r>
              <a:rPr lang="en-US" sz="3100" dirty="0"/>
              <a:t> </a:t>
            </a:r>
            <a:r>
              <a:rPr lang="en-US" sz="3100" dirty="0" err="1" smtClean="0"/>
              <a:t>intelectual</a:t>
            </a:r>
            <a:endParaRPr lang="en-US" sz="3100" dirty="0"/>
          </a:p>
          <a:p>
            <a:pPr algn="l" rtl="0"/>
            <a:r>
              <a:rPr lang="en-US" sz="3100" dirty="0"/>
              <a:t>Ignorancia</a:t>
            </a:r>
          </a:p>
          <a:p>
            <a:pPr algn="l" rtl="0"/>
            <a:r>
              <a:rPr lang="en-US" sz="3100" dirty="0" smtClean="0"/>
              <a:t>Carnal </a:t>
            </a:r>
            <a:r>
              <a:rPr lang="en-US" sz="3100" dirty="0"/>
              <a:t>y mundano</a:t>
            </a:r>
          </a:p>
          <a:p>
            <a:pPr algn="l" rtl="0"/>
            <a:r>
              <a:rPr lang="en-US" sz="3100" dirty="0"/>
              <a:t>Incrédulo (aunque religioso/espiritual)</a:t>
            </a:r>
            <a:endParaRPr lang="en-US" sz="3200" dirty="0"/>
          </a:p>
          <a:p>
            <a:pPr marL="0" indent="0" algn="ctr" rtl="0">
              <a:buNone/>
            </a:pPr>
            <a:endParaRPr lang="en-US" sz="4000" b="1" spc="-100" dirty="0">
              <a:solidFill>
                <a:srgbClr val="D2533C"/>
              </a:solidFill>
              <a:ea typeface="+mj-ea"/>
              <a:cs typeface="+mj-cs"/>
            </a:endParaRPr>
          </a:p>
        </p:txBody>
      </p:sp>
    </p:spTree>
    <p:extLst>
      <p:ext uri="{BB962C8B-B14F-4D97-AF65-F5344CB8AC3E}">
        <p14:creationId xmlns:p14="http://schemas.microsoft.com/office/powerpoint/2010/main" val="3073785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Cómo </a:t>
            </a:r>
            <a:r>
              <a:rPr lang="en-US" b="1" dirty="0" err="1"/>
              <a:t>Jesús</a:t>
            </a:r>
            <a:r>
              <a:rPr lang="en-US" b="1" dirty="0"/>
              <a:t> </a:t>
            </a:r>
            <a:r>
              <a:rPr lang="en-US" b="1" dirty="0" err="1" smtClean="0"/>
              <a:t>retó</a:t>
            </a:r>
            <a:r>
              <a:rPr lang="en-US" b="1" dirty="0" smtClean="0"/>
              <a:t> </a:t>
            </a:r>
            <a:r>
              <a:rPr lang="en-US" b="1" dirty="0"/>
              <a:t>a los curiosos</a:t>
            </a:r>
          </a:p>
        </p:txBody>
      </p:sp>
      <p:sp>
        <p:nvSpPr>
          <p:cNvPr id="3" name="Content Placeholder 2"/>
          <p:cNvSpPr>
            <a:spLocks noGrp="1"/>
          </p:cNvSpPr>
          <p:nvPr>
            <p:ph idx="1"/>
          </p:nvPr>
        </p:nvSpPr>
        <p:spPr>
          <a:xfrm>
            <a:off x="457200" y="1287628"/>
            <a:ext cx="8229600" cy="4191000"/>
          </a:xfrm>
        </p:spPr>
        <p:txBody>
          <a:bodyPr>
            <a:normAutofit fontScale="77500" lnSpcReduction="20000"/>
          </a:bodyPr>
          <a:lstStyle/>
          <a:p>
            <a:pPr marL="457200" indent="-457200">
              <a:buFont typeface="+mj-lt"/>
              <a:buAutoNum type="arabicPeriod"/>
            </a:pPr>
            <a:r>
              <a:rPr lang="en-US" dirty="0" err="1"/>
              <a:t>Atención</a:t>
            </a:r>
            <a:r>
              <a:rPr lang="en-US" dirty="0"/>
              <a:t> </a:t>
            </a:r>
            <a:r>
              <a:rPr lang="en-US" dirty="0"/>
              <a:t>/ </a:t>
            </a:r>
            <a:r>
              <a:rPr lang="en-US" dirty="0" err="1"/>
              <a:t>énfasis</a:t>
            </a:r>
            <a:r>
              <a:rPr lang="en-US" dirty="0"/>
              <a:t> </a:t>
            </a:r>
            <a:r>
              <a:rPr lang="en-US" dirty="0" err="1" smtClean="0"/>
              <a:t>inmediatos</a:t>
            </a:r>
            <a:r>
              <a:rPr lang="en-US" dirty="0" smtClean="0"/>
              <a:t> </a:t>
            </a:r>
            <a:r>
              <a:rPr lang="en-US" dirty="0"/>
              <a:t>y </a:t>
            </a:r>
            <a:r>
              <a:rPr lang="en-US" dirty="0" err="1" smtClean="0"/>
              <a:t>continuos</a:t>
            </a:r>
            <a:r>
              <a:rPr lang="en-US" dirty="0" smtClean="0"/>
              <a:t> </a:t>
            </a:r>
            <a:r>
              <a:rPr lang="en-US" dirty="0" err="1" smtClean="0"/>
              <a:t>en</a:t>
            </a:r>
            <a:r>
              <a:rPr lang="en-US" dirty="0" smtClean="0"/>
              <a:t> </a:t>
            </a:r>
            <a:r>
              <a:rPr lang="en-US" dirty="0"/>
              <a:t>el </a:t>
            </a:r>
            <a:r>
              <a:rPr lang="en-US" dirty="0" err="1" smtClean="0"/>
              <a:t>Reino</a:t>
            </a:r>
            <a:endParaRPr lang="en-US" dirty="0"/>
          </a:p>
          <a:p>
            <a:pPr marL="457200" indent="-457200" algn="l" rtl="0">
              <a:buFont typeface="+mj-lt"/>
              <a:buAutoNum type="arabicPeriod"/>
            </a:pPr>
            <a:r>
              <a:rPr lang="en-US" dirty="0"/>
              <a:t>Señala la insuficiencia de los esfuerzos anteriores / humanos para la espiritualidad.</a:t>
            </a:r>
          </a:p>
          <a:p>
            <a:pPr lvl="1" algn="l" rtl="0">
              <a:buFont typeface="Wingdings" panose="05000000000000000000" pitchFamily="2" charset="2"/>
              <a:buChar char="Ø"/>
            </a:pPr>
            <a:r>
              <a:rPr lang="en-US" dirty="0"/>
              <a:t>Jesús comienza general </a:t>
            </a:r>
            <a:r>
              <a:rPr lang="en-US" dirty="0" smtClean="0"/>
              <a:t>(“</a:t>
            </a:r>
            <a:r>
              <a:rPr lang="en-US" b="1" i="1" u="sng" dirty="0" smtClean="0"/>
              <a:t>el</a:t>
            </a:r>
            <a:r>
              <a:rPr lang="en-US" dirty="0" smtClean="0"/>
              <a:t> que no…”)</a:t>
            </a:r>
            <a:endParaRPr lang="en-US" dirty="0"/>
          </a:p>
          <a:p>
            <a:pPr lvl="1" algn="l" rtl="0">
              <a:buFont typeface="Wingdings" panose="05000000000000000000" pitchFamily="2" charset="2"/>
              <a:buChar char="Ø"/>
            </a:pPr>
            <a:r>
              <a:rPr lang="en-US" dirty="0"/>
              <a:t>Luego se mueve específicamente a </a:t>
            </a:r>
            <a:r>
              <a:rPr lang="en-US" dirty="0" err="1"/>
              <a:t>Nicodemo</a:t>
            </a:r>
            <a:r>
              <a:rPr lang="en-US" dirty="0"/>
              <a:t> </a:t>
            </a:r>
            <a:r>
              <a:rPr lang="en-US" dirty="0" smtClean="0"/>
              <a:t>(“</a:t>
            </a:r>
            <a:r>
              <a:rPr lang="en-US" dirty="0" err="1" smtClean="0"/>
              <a:t>En</a:t>
            </a:r>
            <a:r>
              <a:rPr lang="en-US" dirty="0" smtClean="0"/>
              <a:t> </a:t>
            </a:r>
            <a:r>
              <a:rPr lang="en-US" dirty="0" err="1" smtClean="0"/>
              <a:t>verdad</a:t>
            </a:r>
            <a:r>
              <a:rPr lang="en-US" dirty="0" smtClean="0"/>
              <a:t> </a:t>
            </a:r>
            <a:r>
              <a:rPr lang="en-US" b="1" i="1" u="sng" dirty="0" err="1" smtClean="0"/>
              <a:t>te</a:t>
            </a:r>
            <a:r>
              <a:rPr lang="en-US" dirty="0" smtClean="0"/>
              <a:t> </a:t>
            </a:r>
            <a:r>
              <a:rPr lang="en-US" dirty="0" err="1" smtClean="0"/>
              <a:t>digo</a:t>
            </a:r>
            <a:r>
              <a:rPr lang="en-US" dirty="0" smtClean="0"/>
              <a:t>”)</a:t>
            </a:r>
            <a:endParaRPr lang="en-US" dirty="0"/>
          </a:p>
          <a:p>
            <a:pPr marL="457200" indent="-457200" algn="l" rtl="0">
              <a:buFont typeface="+mj-lt"/>
              <a:buAutoNum type="arabicPeriod"/>
            </a:pPr>
            <a:r>
              <a:rPr lang="en-US" dirty="0"/>
              <a:t>Llama a la fe, la transformación y el </a:t>
            </a:r>
            <a:r>
              <a:rPr lang="en-US" dirty="0" smtClean="0"/>
              <a:t>compromise </a:t>
            </a:r>
            <a:r>
              <a:rPr lang="en-US" dirty="0" err="1" smtClean="0"/>
              <a:t>verdadero</a:t>
            </a:r>
            <a:r>
              <a:rPr lang="en-US" dirty="0" smtClean="0"/>
              <a:t> para con </a:t>
            </a:r>
            <a:r>
              <a:rPr lang="en-US" dirty="0"/>
              <a:t>Dios</a:t>
            </a:r>
          </a:p>
          <a:p>
            <a:pPr marL="457200" indent="-457200" algn="l" rtl="0">
              <a:buFont typeface="+mj-lt"/>
              <a:buAutoNum type="arabicPeriod"/>
            </a:pPr>
            <a:r>
              <a:rPr lang="en-US" dirty="0"/>
              <a:t>Reitera y explica más la verdad después de la pregunta.</a:t>
            </a:r>
          </a:p>
          <a:p>
            <a:pPr marL="457200" indent="-457200" algn="l" rtl="0">
              <a:buFont typeface="+mj-lt"/>
              <a:buAutoNum type="arabicPeriod"/>
            </a:pPr>
            <a:r>
              <a:rPr lang="en-US" dirty="0"/>
              <a:t>Se mantiene enfocado en el tema en cuestión, no distraído</a:t>
            </a:r>
          </a:p>
          <a:p>
            <a:pPr marL="457200" indent="-457200" algn="l" rtl="0">
              <a:buFont typeface="+mj-lt"/>
              <a:buAutoNum type="arabicPeriod"/>
            </a:pPr>
            <a:r>
              <a:rPr lang="en-US" dirty="0"/>
              <a:t>Usa las Escrituras, el </a:t>
            </a:r>
            <a:r>
              <a:rPr lang="en-US" dirty="0" err="1" smtClean="0"/>
              <a:t>testimonio</a:t>
            </a:r>
            <a:r>
              <a:rPr lang="en-US" dirty="0" smtClean="0"/>
              <a:t> </a:t>
            </a:r>
            <a:r>
              <a:rPr lang="en-US" dirty="0"/>
              <a:t>y la </a:t>
            </a:r>
            <a:r>
              <a:rPr lang="en-US" dirty="0" err="1" smtClean="0"/>
              <a:t>historia</a:t>
            </a:r>
            <a:r>
              <a:rPr lang="en-US" dirty="0" smtClean="0"/>
              <a:t> </a:t>
            </a:r>
            <a:r>
              <a:rPr lang="en-US" dirty="0"/>
              <a:t>en la argumentación.</a:t>
            </a:r>
          </a:p>
          <a:p>
            <a:pPr lvl="1" algn="l" rtl="0">
              <a:buFont typeface="Wingdings" panose="05000000000000000000" pitchFamily="2" charset="2"/>
              <a:buChar char="Ø"/>
            </a:pPr>
            <a:r>
              <a:rPr lang="en-US" dirty="0"/>
              <a:t>“agua…espíritu” alusión a Ezequiel 36:25-26</a:t>
            </a:r>
          </a:p>
          <a:p>
            <a:pPr lvl="1" algn="l" rtl="0">
              <a:buFont typeface="Wingdings" panose="05000000000000000000" pitchFamily="2" charset="2"/>
              <a:buChar char="Ø"/>
            </a:pPr>
            <a:r>
              <a:rPr lang="en-US" dirty="0" err="1" smtClean="0"/>
              <a:t>Hace</a:t>
            </a:r>
            <a:r>
              <a:rPr lang="en-US" dirty="0" smtClean="0"/>
              <a:t> </a:t>
            </a:r>
            <a:r>
              <a:rPr lang="en-US" dirty="0" err="1" smtClean="0"/>
              <a:t>hincapié</a:t>
            </a:r>
            <a:r>
              <a:rPr lang="en-US" dirty="0" smtClean="0"/>
              <a:t> </a:t>
            </a:r>
            <a:r>
              <a:rPr lang="en-US" dirty="0" err="1" smtClean="0"/>
              <a:t>en</a:t>
            </a:r>
            <a:r>
              <a:rPr lang="en-US" dirty="0" smtClean="0"/>
              <a:t> </a:t>
            </a:r>
            <a:r>
              <a:rPr lang="en-US" dirty="0"/>
              <a:t>su testimonio de las cosas de arriba</a:t>
            </a:r>
          </a:p>
          <a:p>
            <a:pPr lvl="1" algn="l" rtl="0">
              <a:buFont typeface="Wingdings" panose="05000000000000000000" pitchFamily="2" charset="2"/>
              <a:buChar char="Ø"/>
            </a:pPr>
            <a:r>
              <a:rPr lang="en-US" dirty="0"/>
              <a:t>Utiliza la historia de la serpiente de Moisés para señalar la cruz</a:t>
            </a:r>
          </a:p>
          <a:p>
            <a:pPr marL="457200" indent="-457200" algn="l" rtl="0">
              <a:buFont typeface="+mj-lt"/>
              <a:buAutoNum type="arabicPeriod"/>
            </a:pPr>
            <a:r>
              <a:rPr lang="en-US" dirty="0"/>
              <a:t>Fuerte </a:t>
            </a:r>
            <a:r>
              <a:rPr lang="en-US" dirty="0" err="1"/>
              <a:t>contraste</a:t>
            </a:r>
            <a:r>
              <a:rPr lang="en-US" dirty="0"/>
              <a:t> </a:t>
            </a:r>
            <a:r>
              <a:rPr lang="en-US" dirty="0" smtClean="0"/>
              <a:t>carne/</a:t>
            </a:r>
            <a:r>
              <a:rPr lang="en-US" dirty="0" err="1" smtClean="0"/>
              <a:t>Espíritu</a:t>
            </a:r>
            <a:r>
              <a:rPr lang="en-US" dirty="0"/>
              <a:t>, </a:t>
            </a:r>
            <a:r>
              <a:rPr lang="en-US" dirty="0" err="1" smtClean="0"/>
              <a:t>terrenal</a:t>
            </a:r>
            <a:r>
              <a:rPr lang="en-US" dirty="0" smtClean="0"/>
              <a:t>/celestial</a:t>
            </a:r>
            <a:endParaRPr lang="en-US" dirty="0"/>
          </a:p>
          <a:p>
            <a:pPr marL="457200" indent="-457200" algn="l" rtl="0">
              <a:buFont typeface="+mj-lt"/>
              <a:buAutoNum type="arabicPeriod"/>
            </a:pPr>
            <a:r>
              <a:rPr lang="en-US" dirty="0"/>
              <a:t>Termina la enseñanza con el </a:t>
            </a:r>
            <a:r>
              <a:rPr lang="en-US" dirty="0" err="1" smtClean="0"/>
              <a:t>amor</a:t>
            </a:r>
            <a:r>
              <a:rPr lang="en-US" dirty="0" smtClean="0"/>
              <a:t> </a:t>
            </a:r>
            <a:r>
              <a:rPr lang="en-US" dirty="0"/>
              <a:t>y </a:t>
            </a:r>
            <a:r>
              <a:rPr lang="en-US" dirty="0" err="1" smtClean="0"/>
              <a:t>juicio</a:t>
            </a:r>
            <a:r>
              <a:rPr lang="en-US" dirty="0" smtClean="0"/>
              <a:t> </a:t>
            </a:r>
            <a:r>
              <a:rPr lang="en-US" dirty="0"/>
              <a:t>de Dios en la </a:t>
            </a:r>
            <a:r>
              <a:rPr lang="en-US" dirty="0" err="1" smtClean="0"/>
              <a:t>cruz</a:t>
            </a:r>
            <a:endParaRPr lang="en-US" dirty="0"/>
          </a:p>
          <a:p>
            <a:pPr marL="457200" indent="-457200" algn="l" rtl="0">
              <a:lnSpc>
                <a:spcPct val="200000"/>
              </a:lnSpc>
              <a:buFont typeface="+mj-lt"/>
              <a:buAutoNum type="arabicPeriod"/>
            </a:pPr>
            <a:endParaRPr lang="en-US" dirty="0"/>
          </a:p>
          <a:p>
            <a:pPr algn="l" rtl="0"/>
            <a:endParaRPr lang="en-US" dirty="0"/>
          </a:p>
        </p:txBody>
      </p:sp>
    </p:spTree>
    <p:extLst>
      <p:ext uri="{BB962C8B-B14F-4D97-AF65-F5344CB8AC3E}">
        <p14:creationId xmlns:p14="http://schemas.microsoft.com/office/powerpoint/2010/main" val="376632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200"/>
            <a:ext cx="8229600" cy="825500"/>
          </a:xfrm>
        </p:spPr>
        <p:txBody>
          <a:bodyPr>
            <a:noAutofit/>
          </a:bodyPr>
          <a:lstStyle/>
          <a:p>
            <a:pPr algn="ctr" rtl="0"/>
            <a:r>
              <a:rPr lang="en-US" b="1" dirty="0" err="1" smtClean="0"/>
              <a:t>Ret</a:t>
            </a:r>
            <a:r>
              <a:rPr lang="en-US" b="1" dirty="0" err="1" smtClean="0"/>
              <a:t>ando</a:t>
            </a:r>
            <a:r>
              <a:rPr lang="en-US" b="1" dirty="0" smtClean="0"/>
              <a:t> </a:t>
            </a:r>
            <a:r>
              <a:rPr lang="en-US" b="1" dirty="0"/>
              <a:t>a los </a:t>
            </a:r>
            <a:r>
              <a:rPr lang="en-US" b="1" dirty="0" err="1"/>
              <a:t>curiosos</a:t>
            </a:r>
            <a:r>
              <a:rPr lang="en-US" b="1" dirty="0"/>
              <a:t> </a:t>
            </a:r>
            <a:r>
              <a:rPr lang="en-US" b="1" dirty="0" err="1" smtClean="0"/>
              <a:t>así</a:t>
            </a:r>
            <a:r>
              <a:rPr lang="en-US" b="1" dirty="0" smtClean="0"/>
              <a:t> </a:t>
            </a:r>
            <a:r>
              <a:rPr lang="en-US" b="1" dirty="0" err="1" smtClean="0"/>
              <a:t>como</a:t>
            </a:r>
            <a:r>
              <a:rPr lang="en-US" b="1" dirty="0" smtClean="0"/>
              <a:t> </a:t>
            </a:r>
            <a:r>
              <a:rPr lang="en-US" b="1" dirty="0" err="1" smtClean="0"/>
              <a:t>Jesús</a:t>
            </a:r>
            <a:endParaRPr lang="en-US" b="1" dirty="0"/>
          </a:p>
        </p:txBody>
      </p:sp>
      <p:sp>
        <p:nvSpPr>
          <p:cNvPr id="3" name="Content Placeholder 2"/>
          <p:cNvSpPr>
            <a:spLocks noGrp="1"/>
          </p:cNvSpPr>
          <p:nvPr>
            <p:ph idx="1"/>
          </p:nvPr>
        </p:nvSpPr>
        <p:spPr>
          <a:xfrm>
            <a:off x="457200" y="1549400"/>
            <a:ext cx="8229600" cy="3848100"/>
          </a:xfrm>
        </p:spPr>
        <p:txBody>
          <a:bodyPr>
            <a:normAutofit fontScale="92500" lnSpcReduction="20000"/>
          </a:bodyPr>
          <a:lstStyle/>
          <a:p>
            <a:pPr marL="514350" indent="-514350" algn="l" rtl="0">
              <a:buFont typeface="+mj-lt"/>
              <a:buAutoNum type="arabicPeriod"/>
            </a:pPr>
            <a:r>
              <a:rPr lang="en-US" sz="2700" b="1" dirty="0"/>
              <a:t>Reconocer la carnalidad y la mundanalidad incluso en discusiones 'espirituales'.</a:t>
            </a:r>
          </a:p>
          <a:p>
            <a:pPr marL="514350" indent="-514350" algn="l" rtl="0">
              <a:buFont typeface="+mj-lt"/>
              <a:buAutoNum type="arabicPeriod"/>
            </a:pPr>
            <a:r>
              <a:rPr lang="en-US" sz="2700" b="1" dirty="0"/>
              <a:t>Alejarse de lo teórico y lo abstracto para hacer personal el Evangelio.</a:t>
            </a:r>
          </a:p>
          <a:p>
            <a:pPr marL="514350" indent="-514350" algn="l" rtl="0">
              <a:buFont typeface="+mj-lt"/>
              <a:buAutoNum type="arabicPeriod"/>
            </a:pPr>
            <a:r>
              <a:rPr lang="en-US" sz="2700" b="1" dirty="0"/>
              <a:t>No </a:t>
            </a:r>
            <a:r>
              <a:rPr lang="en-US" sz="2700" b="1" dirty="0" err="1" smtClean="0"/>
              <a:t>ignorar</a:t>
            </a:r>
            <a:r>
              <a:rPr lang="en-US" sz="2700" b="1" dirty="0" smtClean="0"/>
              <a:t> </a:t>
            </a:r>
            <a:r>
              <a:rPr lang="en-US" sz="2700" b="1" dirty="0"/>
              <a:t>las preguntas, </a:t>
            </a:r>
            <a:r>
              <a:rPr lang="en-US" sz="2700" b="1" dirty="0" err="1"/>
              <a:t>pero</a:t>
            </a:r>
            <a:r>
              <a:rPr lang="en-US" sz="2700" b="1" dirty="0"/>
              <a:t> </a:t>
            </a:r>
            <a:r>
              <a:rPr lang="en-US" sz="2700" b="1" dirty="0" err="1" smtClean="0"/>
              <a:t>redirigir</a:t>
            </a:r>
            <a:r>
              <a:rPr lang="en-US" sz="2700" b="1" dirty="0" smtClean="0"/>
              <a:t> </a:t>
            </a:r>
            <a:r>
              <a:rPr lang="en-US" sz="2700" b="1" dirty="0"/>
              <a:t>la atención a las cosas que son esenciales.</a:t>
            </a:r>
          </a:p>
          <a:p>
            <a:pPr marL="514350" indent="-514350" algn="l" rtl="0">
              <a:buFont typeface="+mj-lt"/>
              <a:buAutoNum type="arabicPeriod"/>
            </a:pPr>
            <a:r>
              <a:rPr lang="en-US" sz="2700" b="1" dirty="0"/>
              <a:t>Las Escrituras </a:t>
            </a:r>
            <a:r>
              <a:rPr lang="en-US" sz="2700" b="1" dirty="0" err="1"/>
              <a:t>siempre</a:t>
            </a:r>
            <a:r>
              <a:rPr lang="en-US" sz="2700" b="1" dirty="0"/>
              <a:t> </a:t>
            </a:r>
            <a:r>
              <a:rPr lang="en-US" sz="2700" b="1" dirty="0" err="1" smtClean="0"/>
              <a:t>deben</a:t>
            </a:r>
            <a:r>
              <a:rPr lang="en-US" sz="2700" b="1" dirty="0" smtClean="0"/>
              <a:t> </a:t>
            </a:r>
            <a:r>
              <a:rPr lang="en-US" sz="2700" b="1" dirty="0"/>
              <a:t>ser el fundamento de la conversación (incluso si el oyente no las conoce, las reconoce o las </a:t>
            </a:r>
            <a:r>
              <a:rPr lang="en-US" sz="2700" b="1" dirty="0" err="1"/>
              <a:t>entiende</a:t>
            </a:r>
            <a:r>
              <a:rPr lang="en-US" sz="2700" b="1" dirty="0"/>
              <a:t> </a:t>
            </a:r>
            <a:r>
              <a:rPr lang="en-US" sz="2700" b="1" dirty="0" err="1" smtClean="0"/>
              <a:t>completamente</a:t>
            </a:r>
            <a:r>
              <a:rPr lang="en-US" sz="2700" b="1" dirty="0" smtClean="0"/>
              <a:t>).</a:t>
            </a:r>
            <a:endParaRPr lang="en-US" sz="2700" b="1" dirty="0"/>
          </a:p>
          <a:p>
            <a:pPr marL="514350" indent="-514350" algn="l" rtl="0">
              <a:buFont typeface="+mj-lt"/>
              <a:buAutoNum type="arabicPeriod"/>
            </a:pPr>
            <a:r>
              <a:rPr lang="en-US" sz="2700" b="1" dirty="0"/>
              <a:t>Mantener énfasis en el </a:t>
            </a:r>
            <a:r>
              <a:rPr lang="en-US" sz="2700" b="1" dirty="0" err="1" smtClean="0"/>
              <a:t>compromiso</a:t>
            </a:r>
            <a:r>
              <a:rPr lang="en-US" sz="2700" b="1" dirty="0" smtClean="0"/>
              <a:t> total </a:t>
            </a:r>
            <a:r>
              <a:rPr lang="en-US" sz="2700" b="1" dirty="0"/>
              <a:t>que exige el Reino y la </a:t>
            </a:r>
            <a:r>
              <a:rPr lang="en-US" sz="2700" b="1" dirty="0" err="1" smtClean="0"/>
              <a:t>cruz</a:t>
            </a:r>
            <a:r>
              <a:rPr lang="en-US" sz="2700" b="1" dirty="0"/>
              <a:t>.</a:t>
            </a:r>
          </a:p>
        </p:txBody>
      </p:sp>
    </p:spTree>
    <p:extLst>
      <p:ext uri="{BB962C8B-B14F-4D97-AF65-F5344CB8AC3E}">
        <p14:creationId xmlns:p14="http://schemas.microsoft.com/office/powerpoint/2010/main" val="165829969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a:t>Evangelizando como Cristo en mi vida</a:t>
            </a:r>
          </a:p>
        </p:txBody>
      </p:sp>
      <p:sp>
        <p:nvSpPr>
          <p:cNvPr id="3" name="Content Placeholder 2"/>
          <p:cNvSpPr>
            <a:spLocks noGrp="1"/>
          </p:cNvSpPr>
          <p:nvPr>
            <p:ph idx="1"/>
          </p:nvPr>
        </p:nvSpPr>
        <p:spPr/>
        <p:txBody>
          <a:bodyPr>
            <a:normAutofit fontScale="92500" lnSpcReduction="20000"/>
          </a:bodyPr>
          <a:lstStyle/>
          <a:p>
            <a:pPr marL="0" indent="0" algn="l" rtl="0">
              <a:buNone/>
            </a:pPr>
            <a:r>
              <a:rPr lang="en-US" sz="2000" b="1" dirty="0"/>
              <a:t>¿Qué esperamos cambiar en nuestra vida para ser más como Cristo?</a:t>
            </a:r>
          </a:p>
          <a:p>
            <a:pPr marL="342900" indent="-342900" algn="l" rtl="0">
              <a:buClrTx/>
              <a:buFont typeface="+mj-lt"/>
              <a:buAutoNum type="arabicPeriod"/>
            </a:pPr>
            <a:r>
              <a:rPr lang="en-US" sz="1600" dirty="0" err="1" smtClean="0"/>
              <a:t>Aprender</a:t>
            </a:r>
            <a:r>
              <a:rPr lang="en-US" sz="1600" dirty="0" smtClean="0"/>
              <a:t> </a:t>
            </a:r>
            <a:r>
              <a:rPr lang="en-US" sz="1600" dirty="0"/>
              <a:t>que Jesús </a:t>
            </a:r>
            <a:r>
              <a:rPr lang="en-US" sz="1600" dirty="0" err="1"/>
              <a:t>siempre</a:t>
            </a:r>
            <a:r>
              <a:rPr lang="en-US" sz="1600" dirty="0"/>
              <a:t> </a:t>
            </a:r>
            <a:r>
              <a:rPr lang="en-US" sz="1600" dirty="0" err="1" smtClean="0"/>
              <a:t>estaba</a:t>
            </a:r>
            <a:r>
              <a:rPr lang="en-US" sz="1600" dirty="0" smtClean="0"/>
              <a:t> </a:t>
            </a:r>
            <a:r>
              <a:rPr lang="en-US" sz="1600" dirty="0"/>
              <a:t>preparado para enseñar.</a:t>
            </a:r>
          </a:p>
          <a:p>
            <a:pPr lvl="1" algn="l" rtl="0">
              <a:buClrTx/>
            </a:pPr>
            <a:r>
              <a:rPr lang="en-US" sz="1600" dirty="0">
                <a:solidFill>
                  <a:srgbClr val="0070C0"/>
                </a:solidFill>
              </a:rPr>
              <a:t>Tratar cada aspecto de mi vida como una oportunidad de evangelización y prepararme con la Palabra de Dios.</a:t>
            </a:r>
            <a:r>
              <a:rPr lang="en-US" sz="1200" dirty="0">
                <a:solidFill>
                  <a:srgbClr val="0070C0"/>
                </a:solidFill>
              </a:rPr>
              <a:t> </a:t>
            </a:r>
            <a:r>
              <a:rPr lang="en-US" sz="1600" dirty="0">
                <a:solidFill>
                  <a:srgbClr val="0070C0"/>
                </a:solidFill>
              </a:rPr>
              <a:t>(1 Pedro 3:15)</a:t>
            </a:r>
          </a:p>
          <a:p>
            <a:pPr marL="342900" indent="-342900" algn="l" rtl="0">
              <a:buClrTx/>
              <a:buFont typeface="+mj-lt"/>
              <a:buAutoNum type="arabicPeriod"/>
            </a:pPr>
            <a:r>
              <a:rPr lang="en-US" sz="1600" dirty="0" err="1" smtClean="0"/>
              <a:t>Aprender</a:t>
            </a:r>
            <a:r>
              <a:rPr lang="en-US" sz="1600" dirty="0" smtClean="0"/>
              <a:t> </a:t>
            </a:r>
            <a:r>
              <a:rPr lang="en-US" sz="1600" dirty="0"/>
              <a:t>que Jesús usó diferentes enfoques para diferentes personas y situaciones.</a:t>
            </a:r>
          </a:p>
          <a:p>
            <a:pPr lvl="1">
              <a:buClrTx/>
            </a:pPr>
            <a:r>
              <a:rPr lang="es-ES" sz="1600" dirty="0" smtClean="0">
                <a:solidFill>
                  <a:srgbClr val="0070C0"/>
                </a:solidFill>
              </a:rPr>
              <a:t>Aumentar </a:t>
            </a:r>
            <a:r>
              <a:rPr lang="es-ES" sz="1600" dirty="0">
                <a:solidFill>
                  <a:srgbClr val="0070C0"/>
                </a:solidFill>
              </a:rPr>
              <a:t>la comprensión de cómo Jesús compartió el Evangelio en situaciones específicas (Mt. 4:19</a:t>
            </a:r>
            <a:r>
              <a:rPr lang="es-ES" sz="1600" dirty="0" smtClean="0">
                <a:solidFill>
                  <a:srgbClr val="0070C0"/>
                </a:solidFill>
              </a:rPr>
              <a:t>)</a:t>
            </a:r>
          </a:p>
          <a:p>
            <a:pPr lvl="1">
              <a:buClrTx/>
            </a:pPr>
            <a:r>
              <a:rPr lang="es-ES" sz="1600" dirty="0" smtClean="0">
                <a:solidFill>
                  <a:srgbClr val="0070C0"/>
                </a:solidFill>
              </a:rPr>
              <a:t>Desarrollar </a:t>
            </a:r>
            <a:r>
              <a:rPr lang="es-ES" sz="1600" dirty="0">
                <a:solidFill>
                  <a:srgbClr val="0070C0"/>
                </a:solidFill>
              </a:rPr>
              <a:t>una mejor percepción de las necesidades de las personas y cómo </a:t>
            </a:r>
            <a:r>
              <a:rPr lang="es-ES" sz="1600" dirty="0" smtClean="0">
                <a:solidFill>
                  <a:srgbClr val="0070C0"/>
                </a:solidFill>
              </a:rPr>
              <a:t>ayudarlas </a:t>
            </a:r>
            <a:r>
              <a:rPr lang="en-US" sz="1600" dirty="0" smtClean="0">
                <a:solidFill>
                  <a:srgbClr val="0070C0"/>
                </a:solidFill>
              </a:rPr>
              <a:t>(Mt. 9:36)</a:t>
            </a:r>
            <a:endParaRPr lang="en-US" sz="1600" dirty="0" smtClean="0"/>
          </a:p>
          <a:p>
            <a:pPr marL="342900" indent="-342900" algn="l" rtl="0">
              <a:buClrTx/>
              <a:buFont typeface="+mj-lt"/>
              <a:buAutoNum type="arabicPeriod" startAt="3"/>
            </a:pPr>
            <a:r>
              <a:rPr lang="en-US" sz="1600" dirty="0" err="1" smtClean="0"/>
              <a:t>Aprender</a:t>
            </a:r>
            <a:r>
              <a:rPr lang="en-US" sz="1600" dirty="0" smtClean="0"/>
              <a:t> </a:t>
            </a:r>
            <a:r>
              <a:rPr lang="en-US" sz="1600" dirty="0" err="1" smtClean="0"/>
              <a:t>cómo</a:t>
            </a:r>
            <a:r>
              <a:rPr lang="en-US" sz="1600" dirty="0" smtClean="0"/>
              <a:t> </a:t>
            </a:r>
            <a:r>
              <a:rPr lang="en-US" sz="1600" dirty="0" err="1" smtClean="0"/>
              <a:t>Jesús</a:t>
            </a:r>
            <a:r>
              <a:rPr lang="en-US" sz="1600" dirty="0" smtClean="0"/>
              <a:t> </a:t>
            </a:r>
            <a:r>
              <a:rPr lang="en-US" sz="1600" dirty="0" err="1" smtClean="0"/>
              <a:t>usó</a:t>
            </a:r>
            <a:r>
              <a:rPr lang="en-US" sz="1600" dirty="0" smtClean="0"/>
              <a:t> la Palabra de Dios y solo </a:t>
            </a:r>
            <a:r>
              <a:rPr lang="en-US" sz="1600" dirty="0" err="1" smtClean="0"/>
              <a:t>hizo</a:t>
            </a:r>
            <a:r>
              <a:rPr lang="en-US" sz="1600" dirty="0" smtClean="0"/>
              <a:t> la </a:t>
            </a:r>
            <a:r>
              <a:rPr lang="en-US" sz="1600" dirty="0" err="1" smtClean="0"/>
              <a:t>voluntad</a:t>
            </a:r>
            <a:r>
              <a:rPr lang="en-US" sz="1600" dirty="0" smtClean="0"/>
              <a:t> de Dios </a:t>
            </a:r>
            <a:r>
              <a:rPr lang="en-US" sz="1600" dirty="0" err="1" smtClean="0"/>
              <a:t>en</a:t>
            </a:r>
            <a:r>
              <a:rPr lang="en-US" sz="1600" dirty="0" smtClean="0"/>
              <a:t> </a:t>
            </a:r>
            <a:r>
              <a:rPr lang="en-US" sz="1600" dirty="0" err="1" smtClean="0"/>
              <a:t>sus</a:t>
            </a:r>
            <a:r>
              <a:rPr lang="en-US" sz="1600" dirty="0" smtClean="0"/>
              <a:t> </a:t>
            </a:r>
            <a:r>
              <a:rPr lang="en-US" sz="1600" dirty="0" err="1" smtClean="0"/>
              <a:t>interacciones</a:t>
            </a:r>
            <a:r>
              <a:rPr lang="en-US" sz="1600" dirty="0" smtClean="0"/>
              <a:t>.</a:t>
            </a:r>
          </a:p>
          <a:p>
            <a:pPr lvl="1">
              <a:buClrTx/>
            </a:pPr>
            <a:r>
              <a:rPr lang="es-ES" sz="1600" dirty="0" smtClean="0">
                <a:solidFill>
                  <a:srgbClr val="0070C0"/>
                </a:solidFill>
              </a:rPr>
              <a:t>Imitar </a:t>
            </a:r>
            <a:r>
              <a:rPr lang="es-ES" sz="1600" dirty="0">
                <a:solidFill>
                  <a:srgbClr val="0070C0"/>
                </a:solidFill>
              </a:rPr>
              <a:t>a Cristo practicando el ministerio del Evangelio como Él (Mt. </a:t>
            </a:r>
            <a:r>
              <a:rPr lang="es-ES" sz="1600" dirty="0" smtClean="0">
                <a:solidFill>
                  <a:srgbClr val="0070C0"/>
                </a:solidFill>
              </a:rPr>
              <a:t>10:24-25)</a:t>
            </a:r>
            <a:endParaRPr lang="en-US" sz="1600" dirty="0" smtClean="0">
              <a:solidFill>
                <a:srgbClr val="0070C0"/>
              </a:solidFill>
            </a:endParaRPr>
          </a:p>
          <a:p>
            <a:pPr marL="342900" indent="-342900" algn="l" rtl="0">
              <a:buClrTx/>
              <a:buFont typeface="+mj-lt"/>
              <a:buAutoNum type="arabicPeriod" startAt="3"/>
            </a:pPr>
            <a:r>
              <a:rPr lang="en-US" sz="1600" dirty="0" err="1" smtClean="0"/>
              <a:t>Ver</a:t>
            </a:r>
            <a:r>
              <a:rPr lang="en-US" sz="1600" dirty="0" smtClean="0"/>
              <a:t> el </a:t>
            </a:r>
            <a:r>
              <a:rPr lang="en-US" sz="1600" dirty="0" err="1" smtClean="0"/>
              <a:t>amor</a:t>
            </a:r>
            <a:r>
              <a:rPr lang="en-US" sz="1600" dirty="0" smtClean="0"/>
              <a:t> y la </a:t>
            </a:r>
            <a:r>
              <a:rPr lang="en-US" sz="1600" dirty="0" err="1" smtClean="0"/>
              <a:t>compasión</a:t>
            </a:r>
            <a:r>
              <a:rPr lang="en-US" sz="1600" dirty="0" smtClean="0"/>
              <a:t> que </a:t>
            </a:r>
            <a:r>
              <a:rPr lang="en-US" sz="1600" dirty="0" err="1" smtClean="0"/>
              <a:t>Jesús</a:t>
            </a:r>
            <a:r>
              <a:rPr lang="en-US" sz="1600" dirty="0" smtClean="0"/>
              <a:t> </a:t>
            </a:r>
            <a:r>
              <a:rPr lang="en-US" sz="1600" dirty="0" err="1" smtClean="0"/>
              <a:t>tenía</a:t>
            </a:r>
            <a:r>
              <a:rPr lang="en-US" sz="1600" dirty="0" smtClean="0"/>
              <a:t> </a:t>
            </a:r>
            <a:r>
              <a:rPr lang="en-US" sz="1600" dirty="0" err="1" smtClean="0"/>
              <a:t>por</a:t>
            </a:r>
            <a:r>
              <a:rPr lang="en-US" sz="1600" dirty="0" smtClean="0"/>
              <a:t> </a:t>
            </a:r>
            <a:r>
              <a:rPr lang="en-US" sz="1600" dirty="0" err="1" smtClean="0"/>
              <a:t>los</a:t>
            </a:r>
            <a:r>
              <a:rPr lang="en-US" sz="1600" dirty="0" smtClean="0"/>
              <a:t> </a:t>
            </a:r>
            <a:r>
              <a:rPr lang="en-US" sz="1600" dirty="0" err="1" smtClean="0"/>
              <a:t>perdidos</a:t>
            </a:r>
            <a:r>
              <a:rPr lang="en-US" sz="1600" dirty="0" smtClean="0"/>
              <a:t>.</a:t>
            </a:r>
          </a:p>
          <a:p>
            <a:pPr lvl="1">
              <a:buClrTx/>
            </a:pPr>
            <a:r>
              <a:rPr lang="es-ES" sz="1600" dirty="0" smtClean="0">
                <a:solidFill>
                  <a:srgbClr val="0070C0"/>
                </a:solidFill>
              </a:rPr>
              <a:t>Cultivar </a:t>
            </a:r>
            <a:r>
              <a:rPr lang="es-ES" sz="1600" dirty="0">
                <a:solidFill>
                  <a:srgbClr val="0070C0"/>
                </a:solidFill>
              </a:rPr>
              <a:t>una vida de oración más sólida, como la de Cristo, para el ministerio del Evangelio (Mt. 11:25-30</a:t>
            </a:r>
            <a:r>
              <a:rPr lang="es-ES" sz="1600" dirty="0" smtClean="0">
                <a:solidFill>
                  <a:srgbClr val="0070C0"/>
                </a:solidFill>
              </a:rPr>
              <a:t>)</a:t>
            </a:r>
          </a:p>
          <a:p>
            <a:pPr lvl="1">
              <a:buClrTx/>
            </a:pPr>
            <a:r>
              <a:rPr lang="en-US" sz="1600" dirty="0" smtClean="0">
                <a:solidFill>
                  <a:srgbClr val="0070C0"/>
                </a:solidFill>
              </a:rPr>
              <a:t>Desarrollar </a:t>
            </a:r>
            <a:r>
              <a:rPr lang="en-US" sz="1600" dirty="0">
                <a:solidFill>
                  <a:srgbClr val="0070C0"/>
                </a:solidFill>
              </a:rPr>
              <a:t>una mejor percepción de las necesidades de las personas y cómo ayudarlas (Mt. 9:36)</a:t>
            </a:r>
          </a:p>
          <a:p>
            <a:pPr marL="342900" indent="-342900" algn="l" rtl="0">
              <a:buClrTx/>
              <a:buFont typeface="+mj-lt"/>
              <a:buAutoNum type="arabicPeriod" startAt="3"/>
            </a:pPr>
            <a:r>
              <a:rPr lang="en-US" sz="1600" dirty="0" err="1" smtClean="0"/>
              <a:t>Recordar</a:t>
            </a:r>
            <a:r>
              <a:rPr lang="en-US" sz="1600" dirty="0" smtClean="0"/>
              <a:t> que </a:t>
            </a:r>
            <a:r>
              <a:rPr lang="en-US" sz="1600" dirty="0" err="1" smtClean="0"/>
              <a:t>en</a:t>
            </a:r>
            <a:r>
              <a:rPr lang="en-US" sz="1600" dirty="0" smtClean="0"/>
              <a:t> un </a:t>
            </a:r>
            <a:r>
              <a:rPr lang="en-US" sz="1600" dirty="0" err="1" smtClean="0"/>
              <a:t>tiempo</a:t>
            </a:r>
            <a:r>
              <a:rPr lang="en-US" sz="1600" dirty="0" smtClean="0"/>
              <a:t> </a:t>
            </a:r>
            <a:r>
              <a:rPr lang="en-US" sz="1600" dirty="0" err="1" smtClean="0"/>
              <a:t>yo</a:t>
            </a:r>
            <a:r>
              <a:rPr lang="en-US" sz="1600" dirty="0" smtClean="0"/>
              <a:t> </a:t>
            </a:r>
            <a:r>
              <a:rPr lang="en-US" sz="1600" dirty="0" err="1" smtClean="0"/>
              <a:t>estaba</a:t>
            </a:r>
            <a:r>
              <a:rPr lang="en-US" sz="1600" dirty="0" smtClean="0"/>
              <a:t> </a:t>
            </a:r>
            <a:r>
              <a:rPr lang="en-US" sz="1600" dirty="0" err="1" smtClean="0"/>
              <a:t>perdido</a:t>
            </a:r>
            <a:r>
              <a:rPr lang="en-US" sz="1600" dirty="0"/>
              <a:t>.</a:t>
            </a:r>
          </a:p>
          <a:p>
            <a:pPr lvl="1" algn="l" rtl="0">
              <a:buClrTx/>
            </a:pPr>
            <a:r>
              <a:rPr lang="en-US" sz="1600" dirty="0">
                <a:solidFill>
                  <a:srgbClr val="0070C0"/>
                </a:solidFill>
              </a:rPr>
              <a:t>Verme como Nicodemo, como la mujer junto al pozo, como Legión, como el paralítico, etc. antes de que Jesús me salvara. Ser humilde en cómo me veo a mí mismo y cómo trato a los demás.</a:t>
            </a:r>
          </a:p>
          <a:p>
            <a:pPr marL="342900" indent="-342900" algn="l" rtl="0">
              <a:buClrTx/>
              <a:buFont typeface="+mj-lt"/>
              <a:buAutoNum type="arabicPeriod" startAt="2"/>
            </a:pPr>
            <a:endParaRPr lang="en-US" sz="1600" dirty="0"/>
          </a:p>
        </p:txBody>
      </p:sp>
    </p:spTree>
    <p:extLst>
      <p:ext uri="{BB962C8B-B14F-4D97-AF65-F5344CB8AC3E}">
        <p14:creationId xmlns:p14="http://schemas.microsoft.com/office/powerpoint/2010/main" val="185649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200"/>
            <a:ext cx="8229600" cy="825500"/>
          </a:xfrm>
        </p:spPr>
        <p:txBody>
          <a:bodyPr>
            <a:normAutofit fontScale="90000"/>
          </a:bodyPr>
          <a:lstStyle/>
          <a:p>
            <a:pPr algn="l" rtl="0"/>
            <a:r>
              <a:rPr lang="en-US" b="1" dirty="0"/>
              <a:t>La lista de oración del embajador</a:t>
            </a:r>
            <a:r>
              <a:rPr lang="en-US" dirty="0"/>
              <a:t/>
            </a:r>
            <a:br>
              <a:rPr lang="en-US" dirty="0"/>
            </a:br>
            <a:r>
              <a:rPr lang="en-US" i="1" dirty="0" smtClean="0"/>
              <a:t>Los </a:t>
            </a:r>
            <a:r>
              <a:rPr lang="en-US" i="1" dirty="0" err="1" smtClean="0"/>
              <a:t>curiosos</a:t>
            </a:r>
            <a:endParaRPr lang="en-US" dirty="0"/>
          </a:p>
        </p:txBody>
      </p:sp>
      <p:sp>
        <p:nvSpPr>
          <p:cNvPr id="3" name="Content Placeholder 2"/>
          <p:cNvSpPr>
            <a:spLocks noGrp="1"/>
          </p:cNvSpPr>
          <p:nvPr>
            <p:ph idx="1"/>
          </p:nvPr>
        </p:nvSpPr>
        <p:spPr>
          <a:xfrm>
            <a:off x="304800" y="1714500"/>
            <a:ext cx="8610600" cy="3683000"/>
          </a:xfrm>
        </p:spPr>
        <p:txBody>
          <a:bodyPr>
            <a:normAutofit/>
          </a:bodyPr>
          <a:lstStyle/>
          <a:p>
            <a:pPr algn="l" rtl="0"/>
            <a:r>
              <a:rPr lang="en-US" b="1" dirty="0"/>
              <a:t>Gente</a:t>
            </a:r>
            <a:r>
              <a:rPr lang="en-US" dirty="0"/>
              <a:t>:</a:t>
            </a:r>
          </a:p>
          <a:p>
            <a:pPr algn="l" rtl="0"/>
            <a:r>
              <a:rPr lang="en-US" b="1" dirty="0"/>
              <a:t>Conocimiento</a:t>
            </a:r>
            <a:r>
              <a:rPr lang="en-US" dirty="0"/>
              <a:t>:</a:t>
            </a:r>
          </a:p>
          <a:p>
            <a:pPr algn="l" rtl="0"/>
            <a:r>
              <a:rPr lang="en-US" b="1" dirty="0"/>
              <a:t>Sabiduría</a:t>
            </a:r>
            <a:r>
              <a:rPr lang="en-US" dirty="0"/>
              <a:t>:</a:t>
            </a:r>
          </a:p>
          <a:p>
            <a:pPr algn="l" rtl="0"/>
            <a:r>
              <a:rPr lang="en-US" b="1" dirty="0" smtClean="0"/>
              <a:t>Valor</a:t>
            </a:r>
            <a:r>
              <a:rPr lang="en-US" dirty="0" smtClean="0"/>
              <a:t>:</a:t>
            </a:r>
            <a:endParaRPr lang="en-US" dirty="0"/>
          </a:p>
          <a:p>
            <a:pPr algn="l" rtl="0"/>
            <a:r>
              <a:rPr lang="en-US" b="1" dirty="0"/>
              <a:t>Amor</a:t>
            </a:r>
            <a:r>
              <a:rPr lang="en-US" dirty="0"/>
              <a:t>:</a:t>
            </a:r>
          </a:p>
        </p:txBody>
      </p:sp>
    </p:spTree>
    <p:extLst>
      <p:ext uri="{BB962C8B-B14F-4D97-AF65-F5344CB8AC3E}">
        <p14:creationId xmlns:p14="http://schemas.microsoft.com/office/powerpoint/2010/main" val="423515254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8077200" cy="1638300"/>
          </a:xfrm>
        </p:spPr>
        <p:txBody>
          <a:bodyPr/>
          <a:lstStyle/>
          <a:p>
            <a:pPr algn="l" rtl="0"/>
            <a:r>
              <a:rPr lang="en-US" sz="4800" dirty="0" err="1"/>
              <a:t>Jesús</a:t>
            </a:r>
            <a:r>
              <a:rPr lang="en-US" sz="4800" dirty="0"/>
              <a:t> </a:t>
            </a:r>
            <a:r>
              <a:rPr lang="en-US" sz="4800" dirty="0" smtClean="0"/>
              <a:t>y </a:t>
            </a:r>
            <a:r>
              <a:rPr lang="en-US" sz="5200" b="1" dirty="0" err="1" smtClean="0">
                <a:solidFill>
                  <a:schemeClr val="accent4">
                    <a:lumMod val="60000"/>
                    <a:lumOff val="40000"/>
                  </a:schemeClr>
                </a:solidFill>
              </a:rPr>
              <a:t>los</a:t>
            </a:r>
            <a:r>
              <a:rPr lang="en-US" sz="5200" b="1" dirty="0" smtClean="0">
                <a:solidFill>
                  <a:schemeClr val="accent4">
                    <a:lumMod val="60000"/>
                    <a:lumOff val="40000"/>
                  </a:schemeClr>
                </a:solidFill>
              </a:rPr>
              <a:t> </a:t>
            </a:r>
            <a:r>
              <a:rPr lang="en-US" sz="5200" b="1" dirty="0" err="1" smtClean="0">
                <a:solidFill>
                  <a:schemeClr val="accent4">
                    <a:lumMod val="60000"/>
                    <a:lumOff val="40000"/>
                  </a:schemeClr>
                </a:solidFill>
              </a:rPr>
              <a:t>indignos</a:t>
            </a:r>
            <a:endParaRPr lang="en-US" sz="5200" b="1" dirty="0">
              <a:solidFill>
                <a:schemeClr val="accent4">
                  <a:lumMod val="60000"/>
                  <a:lumOff val="40000"/>
                </a:schemeClr>
              </a:solidFill>
            </a:endParaRPr>
          </a:p>
        </p:txBody>
      </p:sp>
      <p:sp>
        <p:nvSpPr>
          <p:cNvPr id="3" name="Subtitle 2"/>
          <p:cNvSpPr>
            <a:spLocks noGrp="1"/>
          </p:cNvSpPr>
          <p:nvPr>
            <p:ph type="subTitle" idx="1"/>
          </p:nvPr>
        </p:nvSpPr>
        <p:spPr>
          <a:xfrm>
            <a:off x="685800" y="2921000"/>
            <a:ext cx="7772400" cy="1460500"/>
          </a:xfrm>
        </p:spPr>
        <p:txBody>
          <a:bodyPr/>
          <a:lstStyle/>
          <a:p>
            <a:pPr algn="l" rtl="0"/>
            <a:r>
              <a:rPr lang="en-US" dirty="0" err="1" smtClean="0">
                <a:solidFill>
                  <a:schemeClr val="tx1">
                    <a:lumMod val="50000"/>
                    <a:lumOff val="50000"/>
                  </a:schemeClr>
                </a:solidFill>
              </a:rPr>
              <a:t>Conversando</a:t>
            </a:r>
            <a:r>
              <a:rPr lang="en-US" dirty="0" smtClean="0">
                <a:solidFill>
                  <a:schemeClr val="tx1">
                    <a:lumMod val="50000"/>
                    <a:lumOff val="50000"/>
                  </a:schemeClr>
                </a:solidFill>
              </a:rPr>
              <a:t> </a:t>
            </a:r>
            <a:r>
              <a:rPr lang="en-US" dirty="0" err="1" smtClean="0">
                <a:solidFill>
                  <a:schemeClr val="tx1">
                    <a:lumMod val="50000"/>
                    <a:lumOff val="50000"/>
                  </a:schemeClr>
                </a:solidFill>
              </a:rPr>
              <a:t>como</a:t>
            </a:r>
            <a:r>
              <a:rPr lang="en-US" dirty="0" smtClean="0">
                <a:solidFill>
                  <a:schemeClr val="tx1">
                    <a:lumMod val="50000"/>
                    <a:lumOff val="50000"/>
                  </a:schemeClr>
                </a:solidFill>
              </a:rPr>
              <a:t> Cristo</a:t>
            </a:r>
            <a:endParaRPr lang="en-US" dirty="0">
              <a:solidFill>
                <a:schemeClr val="tx1">
                  <a:lumMod val="50000"/>
                  <a:lumOff val="50000"/>
                </a:schemeClr>
              </a:solidFill>
            </a:endParaRPr>
          </a:p>
          <a:p>
            <a:pPr algn="l" rtl="0"/>
            <a:r>
              <a:rPr lang="en-US" dirty="0" err="1">
                <a:solidFill>
                  <a:schemeClr val="tx1">
                    <a:lumMod val="50000"/>
                    <a:lumOff val="50000"/>
                  </a:schemeClr>
                </a:solidFill>
              </a:rPr>
              <a:t>Lección</a:t>
            </a:r>
            <a:r>
              <a:rPr lang="en-US" dirty="0">
                <a:solidFill>
                  <a:schemeClr val="tx1">
                    <a:lumMod val="50000"/>
                    <a:lumOff val="50000"/>
                  </a:schemeClr>
                </a:solidFill>
              </a:rPr>
              <a:t> </a:t>
            </a:r>
            <a:r>
              <a:rPr lang="en-US" dirty="0" smtClean="0">
                <a:solidFill>
                  <a:schemeClr val="tx1">
                    <a:lumMod val="50000"/>
                    <a:lumOff val="50000"/>
                  </a:schemeClr>
                </a:solidFill>
              </a:rPr>
              <a:t>11</a:t>
            </a:r>
            <a:endParaRPr lang="en-US" dirty="0">
              <a:solidFill>
                <a:schemeClr val="tx1">
                  <a:lumMod val="50000"/>
                  <a:lumOff val="50000"/>
                </a:schemeClr>
              </a:solidFill>
            </a:endParaRPr>
          </a:p>
          <a:p>
            <a:pPr algn="l" rtl="0"/>
            <a:endParaRPr lang="en-US" dirty="0"/>
          </a:p>
        </p:txBody>
      </p:sp>
    </p:spTree>
    <p:extLst>
      <p:ext uri="{BB962C8B-B14F-4D97-AF65-F5344CB8AC3E}">
        <p14:creationId xmlns:p14="http://schemas.microsoft.com/office/powerpoint/2010/main" val="234621519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76300"/>
            <a:ext cx="8229600" cy="4064000"/>
          </a:xfrm>
        </p:spPr>
        <p:txBody>
          <a:bodyPr>
            <a:normAutofit/>
          </a:bodyPr>
          <a:lstStyle/>
          <a:p>
            <a:pPr marL="0" indent="0">
              <a:buNone/>
            </a:pPr>
            <a:r>
              <a:rPr lang="en-US" sz="2700" b="1" dirty="0"/>
              <a:t>Para </a:t>
            </a:r>
            <a:r>
              <a:rPr lang="en-US" sz="2700" b="1" dirty="0" err="1"/>
              <a:t>participar</a:t>
            </a:r>
            <a:r>
              <a:rPr lang="en-US" sz="2700" b="1" dirty="0"/>
              <a:t> </a:t>
            </a:r>
            <a:r>
              <a:rPr lang="en-US" sz="2700" b="1" dirty="0" err="1"/>
              <a:t>en</a:t>
            </a:r>
            <a:r>
              <a:rPr lang="en-US" sz="2700" b="1" dirty="0"/>
              <a:t> las </a:t>
            </a:r>
            <a:r>
              <a:rPr lang="en-US" sz="2700" b="1" dirty="0" err="1"/>
              <a:t>actividades</a:t>
            </a:r>
            <a:r>
              <a:rPr lang="en-US" sz="2700" b="1" dirty="0"/>
              <a:t> de </a:t>
            </a:r>
            <a:r>
              <a:rPr lang="en-US" sz="2700" b="1" dirty="0" err="1"/>
              <a:t>clase</a:t>
            </a:r>
            <a:r>
              <a:rPr lang="en-US" sz="2700" b="1" dirty="0"/>
              <a:t> hoy </a:t>
            </a:r>
            <a:r>
              <a:rPr lang="en-US" sz="2700" b="1" dirty="0">
                <a:solidFill>
                  <a:srgbClr val="FF0000"/>
                </a:solidFill>
              </a:rPr>
              <a:t>hay que </a:t>
            </a:r>
            <a:r>
              <a:rPr lang="en-US" sz="2700" b="1" dirty="0" err="1">
                <a:solidFill>
                  <a:srgbClr val="FF0000"/>
                </a:solidFill>
              </a:rPr>
              <a:t>estar</a:t>
            </a:r>
            <a:r>
              <a:rPr lang="en-US" sz="2700" b="1" dirty="0">
                <a:solidFill>
                  <a:srgbClr val="FF0000"/>
                </a:solidFill>
              </a:rPr>
              <a:t> </a:t>
            </a:r>
            <a:r>
              <a:rPr lang="en-US" sz="2700" b="1" dirty="0" err="1">
                <a:solidFill>
                  <a:srgbClr val="FF0000"/>
                </a:solidFill>
              </a:rPr>
              <a:t>sentado</a:t>
            </a:r>
            <a:r>
              <a:rPr lang="en-US" sz="2700" b="1" dirty="0">
                <a:solidFill>
                  <a:srgbClr val="FF0000"/>
                </a:solidFill>
              </a:rPr>
              <a:t> </a:t>
            </a:r>
            <a:r>
              <a:rPr lang="en-US" sz="2700" b="1" dirty="0" err="1">
                <a:solidFill>
                  <a:srgbClr val="FF0000"/>
                </a:solidFill>
              </a:rPr>
              <a:t>dentro</a:t>
            </a:r>
            <a:r>
              <a:rPr lang="en-US" sz="2700" b="1" dirty="0">
                <a:solidFill>
                  <a:srgbClr val="FF0000"/>
                </a:solidFill>
              </a:rPr>
              <a:t> de la </a:t>
            </a:r>
            <a:r>
              <a:rPr lang="en-US" sz="2700" b="1" dirty="0" err="1">
                <a:solidFill>
                  <a:srgbClr val="FF0000"/>
                </a:solidFill>
              </a:rPr>
              <a:t>distancia</a:t>
            </a:r>
            <a:r>
              <a:rPr lang="en-US" sz="2700" b="1" dirty="0">
                <a:solidFill>
                  <a:srgbClr val="FF0000"/>
                </a:solidFill>
              </a:rPr>
              <a:t> para </a:t>
            </a:r>
            <a:r>
              <a:rPr lang="en-US" sz="2700" b="1" dirty="0" err="1">
                <a:solidFill>
                  <a:srgbClr val="FF0000"/>
                </a:solidFill>
              </a:rPr>
              <a:t>hablar</a:t>
            </a:r>
            <a:r>
              <a:rPr lang="en-US" sz="2700" b="1" dirty="0">
                <a:solidFill>
                  <a:srgbClr val="FF0000"/>
                </a:solidFill>
              </a:rPr>
              <a:t> </a:t>
            </a:r>
            <a:r>
              <a:rPr lang="en-US" sz="2700" b="1" dirty="0"/>
              <a:t>a </a:t>
            </a:r>
            <a:r>
              <a:rPr lang="en-US" sz="2700" b="1" dirty="0" err="1"/>
              <a:t>una</a:t>
            </a:r>
            <a:r>
              <a:rPr lang="en-US" sz="2700" b="1" dirty="0"/>
              <a:t> o </a:t>
            </a:r>
            <a:r>
              <a:rPr lang="en-US" sz="2700" b="1" dirty="0" err="1"/>
              <a:t>más</a:t>
            </a:r>
            <a:r>
              <a:rPr lang="en-US" sz="2700" b="1" dirty="0"/>
              <a:t> personas.</a:t>
            </a:r>
          </a:p>
          <a:p>
            <a:endParaRPr lang="en-US" sz="2800" dirty="0"/>
          </a:p>
          <a:p>
            <a:pPr marL="0" indent="0" algn="ctr">
              <a:buNone/>
            </a:pPr>
            <a:r>
              <a:rPr lang="en-US" sz="3300" b="1" u="sng" dirty="0" err="1"/>
              <a:t>Esté</a:t>
            </a:r>
            <a:r>
              <a:rPr lang="en-US" sz="3300" b="1" u="sng" dirty="0"/>
              <a:t> </a:t>
            </a:r>
            <a:r>
              <a:rPr lang="en-US" sz="3300" b="1" u="sng" dirty="0" err="1"/>
              <a:t>preparado</a:t>
            </a:r>
            <a:r>
              <a:rPr lang="en-US" sz="3300" b="1" u="sng" dirty="0"/>
              <a:t> para </a:t>
            </a:r>
            <a:r>
              <a:rPr lang="en-US" sz="3300" b="1" u="sng" dirty="0" err="1"/>
              <a:t>hablar</a:t>
            </a:r>
            <a:r>
              <a:rPr lang="en-US" sz="3300" b="1" u="sng" dirty="0"/>
              <a:t> </a:t>
            </a:r>
            <a:r>
              <a:rPr lang="en-US" sz="3300" b="1" u="sng" dirty="0" err="1"/>
              <a:t>sobre</a:t>
            </a:r>
            <a:r>
              <a:rPr lang="en-US" sz="3300" b="1" u="sng" dirty="0"/>
              <a:t> la </a:t>
            </a:r>
            <a:r>
              <a:rPr lang="en-US" sz="3300" b="1" u="sng" dirty="0" err="1"/>
              <a:t>siguiente</a:t>
            </a:r>
            <a:r>
              <a:rPr lang="en-US" sz="3300" b="1" u="sng" dirty="0"/>
              <a:t> </a:t>
            </a:r>
            <a:r>
              <a:rPr lang="en-US" sz="3300" b="1" u="sng" dirty="0" err="1"/>
              <a:t>pregunta</a:t>
            </a:r>
            <a:r>
              <a:rPr lang="en-US" sz="3300" b="1" u="sng" dirty="0"/>
              <a:t>...</a:t>
            </a:r>
          </a:p>
          <a:p>
            <a:pPr marL="0" indent="0">
              <a:buNone/>
            </a:pPr>
            <a:r>
              <a:rPr lang="en-US" sz="3300" dirty="0"/>
              <a:t>¿</a:t>
            </a:r>
            <a:r>
              <a:rPr lang="en-US" sz="3300" dirty="0" err="1"/>
              <a:t>Qué</a:t>
            </a:r>
            <a:r>
              <a:rPr lang="en-US" sz="3300" dirty="0"/>
              <a:t> </a:t>
            </a:r>
            <a:r>
              <a:rPr lang="en-US" sz="3300" dirty="0" err="1"/>
              <a:t>elementos</a:t>
            </a:r>
            <a:r>
              <a:rPr lang="en-US" sz="3300" dirty="0"/>
              <a:t> de la </a:t>
            </a:r>
            <a:r>
              <a:rPr lang="en-US" sz="3300" dirty="0" err="1"/>
              <a:t>fe</a:t>
            </a:r>
            <a:r>
              <a:rPr lang="en-US" sz="3300" dirty="0"/>
              <a:t> </a:t>
            </a:r>
            <a:r>
              <a:rPr lang="en-US" sz="3300" dirty="0" err="1"/>
              <a:t>cristiana</a:t>
            </a:r>
            <a:r>
              <a:rPr lang="en-US" sz="3300" dirty="0"/>
              <a:t> son </a:t>
            </a:r>
            <a:r>
              <a:rPr lang="en-US" sz="3300" dirty="0" err="1" smtClean="0"/>
              <a:t>los</a:t>
            </a:r>
            <a:r>
              <a:rPr lang="en-US" sz="3300" dirty="0" smtClean="0"/>
              <a:t> </a:t>
            </a:r>
            <a:r>
              <a:rPr lang="en-US" sz="3300" dirty="0" err="1" smtClean="0"/>
              <a:t>temas</a:t>
            </a:r>
            <a:r>
              <a:rPr lang="en-US" sz="3300" dirty="0" smtClean="0"/>
              <a:t> m</a:t>
            </a:r>
            <a:r>
              <a:rPr lang="es-ES" sz="3300" dirty="0" smtClean="0"/>
              <a:t>as frecuentes </a:t>
            </a:r>
            <a:r>
              <a:rPr lang="en-US" sz="3300" dirty="0" smtClean="0"/>
              <a:t>de </a:t>
            </a:r>
            <a:r>
              <a:rPr lang="en-US" sz="3300" dirty="0" err="1" smtClean="0"/>
              <a:t>conversación</a:t>
            </a:r>
            <a:r>
              <a:rPr lang="en-US" sz="3300" dirty="0" smtClean="0"/>
              <a:t>?</a:t>
            </a:r>
            <a:endParaRPr lang="en-US" sz="3300" dirty="0"/>
          </a:p>
        </p:txBody>
      </p:sp>
    </p:spTree>
    <p:extLst>
      <p:ext uri="{BB962C8B-B14F-4D97-AF65-F5344CB8AC3E}">
        <p14:creationId xmlns:p14="http://schemas.microsoft.com/office/powerpoint/2010/main" val="50842650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Objetivos del curso</a:t>
            </a:r>
          </a:p>
        </p:txBody>
      </p:sp>
      <p:sp>
        <p:nvSpPr>
          <p:cNvPr id="3" name="Content Placeholder 2"/>
          <p:cNvSpPr>
            <a:spLocks noGrp="1"/>
          </p:cNvSpPr>
          <p:nvPr>
            <p:ph idx="1"/>
          </p:nvPr>
        </p:nvSpPr>
        <p:spPr/>
        <p:txBody>
          <a:bodyPr>
            <a:normAutofit/>
          </a:bodyPr>
          <a:lstStyle/>
          <a:p>
            <a:pPr>
              <a:buClrTx/>
            </a:pPr>
            <a:r>
              <a:rPr lang="es-ES" sz="2500" b="1" dirty="0"/>
              <a:t>Aumentar la comprensión de cómo Jesús compartió el Evangelio en situaciones específicas (Mt. 4:19)</a:t>
            </a:r>
          </a:p>
          <a:p>
            <a:pPr>
              <a:buClrTx/>
            </a:pPr>
            <a:r>
              <a:rPr lang="es-ES" sz="2500" b="1" dirty="0" smtClean="0"/>
              <a:t>Desarrollar </a:t>
            </a:r>
            <a:r>
              <a:rPr lang="es-ES" sz="2500" b="1" dirty="0"/>
              <a:t>una mejor percepción de las necesidades de las personas y cómo ayudarlas (Mt. 9:36)</a:t>
            </a:r>
          </a:p>
          <a:p>
            <a:pPr>
              <a:buClrTx/>
            </a:pPr>
            <a:r>
              <a:rPr lang="es-ES" sz="2500" b="1" dirty="0"/>
              <a:t>Imitar a Cristo practicando el ministerio del Evangelio como Él (Mt. 10:24-25)</a:t>
            </a:r>
          </a:p>
          <a:p>
            <a:pPr>
              <a:buClrTx/>
            </a:pPr>
            <a:r>
              <a:rPr lang="es-ES" sz="2500" b="1" dirty="0"/>
              <a:t>Cultivar una vida de oración más sólida, como la de Cristo, para el ministerio del Evangelio (Mt. 11:25-30</a:t>
            </a:r>
            <a:r>
              <a:rPr lang="es-ES" sz="2500" b="1" dirty="0" smtClean="0"/>
              <a:t>)</a:t>
            </a:r>
            <a:endParaRPr lang="en-US" sz="2500" b="1" dirty="0"/>
          </a:p>
          <a:p>
            <a:pPr marL="0" indent="0" algn="l" rtl="0">
              <a:buClrTx/>
              <a:buNone/>
            </a:pPr>
            <a:endParaRPr lang="en-US" sz="1600" dirty="0"/>
          </a:p>
        </p:txBody>
      </p:sp>
    </p:spTree>
    <p:extLst>
      <p:ext uri="{BB962C8B-B14F-4D97-AF65-F5344CB8AC3E}">
        <p14:creationId xmlns:p14="http://schemas.microsoft.com/office/powerpoint/2010/main" val="54803196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0" end="0"/>
                                            </p:txEl>
                                          </p:spTgt>
                                        </p:tgtEl>
                                        <p:attrNameLst>
                                          <p:attrName>style.color</p:attrName>
                                        </p:attrNameLst>
                                      </p:cBhvr>
                                      <p:to>
                                        <a:srgbClr val="D2533C"/>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3">
                                            <p:txEl>
                                              <p:pRg st="1" end="1"/>
                                            </p:txEl>
                                          </p:spTgt>
                                        </p:tgtEl>
                                        <p:attrNameLst>
                                          <p:attrName>style.color</p:attrName>
                                        </p:attrNameLst>
                                      </p:cBhvr>
                                      <p:to>
                                        <a:srgbClr val="D2533C"/>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bg>
      <p:bgPr>
        <a:solidFill>
          <a:srgbClr val="04040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3296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723900"/>
            <a:ext cx="8229600" cy="825500"/>
          </a:xfrm>
        </p:spPr>
        <p:txBody>
          <a:bodyPr>
            <a:normAutofit/>
          </a:bodyPr>
          <a:lstStyle/>
          <a:p>
            <a:pPr algn="ctr" rtl="0"/>
            <a:r>
              <a:rPr lang="en-US" sz="4800" b="1" dirty="0"/>
              <a:t>Perfil de Pedro</a:t>
            </a:r>
          </a:p>
        </p:txBody>
      </p:sp>
      <p:sp>
        <p:nvSpPr>
          <p:cNvPr id="3" name="Content Placeholder 2"/>
          <p:cNvSpPr>
            <a:spLocks noGrp="1"/>
          </p:cNvSpPr>
          <p:nvPr>
            <p:ph idx="1"/>
          </p:nvPr>
        </p:nvSpPr>
        <p:spPr>
          <a:xfrm>
            <a:off x="838200" y="1333500"/>
            <a:ext cx="7391400" cy="4064000"/>
          </a:xfrm>
        </p:spPr>
        <p:txBody>
          <a:bodyPr>
            <a:normAutofit/>
          </a:bodyPr>
          <a:lstStyle/>
          <a:p>
            <a:pPr marL="0" indent="0" algn="l" rtl="0">
              <a:buNone/>
            </a:pPr>
            <a:endParaRPr lang="en-US" sz="3000" b="1" i="1" dirty="0">
              <a:solidFill>
                <a:schemeClr val="accent6"/>
              </a:solidFill>
            </a:endParaRPr>
          </a:p>
          <a:p>
            <a:pPr marL="0" indent="0" algn="l" rtl="0">
              <a:buNone/>
            </a:pPr>
            <a:r>
              <a:rPr lang="en-US" sz="3800" b="1" i="1" dirty="0">
                <a:solidFill>
                  <a:schemeClr val="accent6"/>
                </a:solidFill>
              </a:rPr>
              <a:t>¿Qué nos revela o implica de alguna manera este texto acerca de Pedro?</a:t>
            </a:r>
          </a:p>
          <a:p>
            <a:pPr marL="0" indent="0" algn="l" rtl="0">
              <a:buNone/>
            </a:pPr>
            <a:endParaRPr lang="en-US" sz="3000" b="1" i="1" dirty="0">
              <a:solidFill>
                <a:schemeClr val="accent6"/>
              </a:solidFill>
            </a:endParaRPr>
          </a:p>
          <a:p>
            <a:pPr marL="0" indent="0" algn="l" rtl="0">
              <a:buNone/>
            </a:pPr>
            <a:endParaRPr lang="en-US" dirty="0"/>
          </a:p>
          <a:p>
            <a:pPr marL="0" indent="0" algn="l" rtl="0">
              <a:buNone/>
            </a:pPr>
            <a:endParaRPr lang="en-US" sz="3000" b="1" i="1" dirty="0">
              <a:solidFill>
                <a:schemeClr val="accent6"/>
              </a:solidFill>
            </a:endParaRPr>
          </a:p>
          <a:p>
            <a:pPr algn="l" rtl="0"/>
            <a:endParaRPr lang="en-US" dirty="0">
              <a:solidFill>
                <a:schemeClr val="tx1"/>
              </a:solidFill>
            </a:endParaRPr>
          </a:p>
          <a:p>
            <a:pPr marL="0" indent="0" algn="l" rtl="0">
              <a:buNone/>
            </a:pPr>
            <a:endParaRPr lang="en-US" dirty="0"/>
          </a:p>
        </p:txBody>
      </p:sp>
    </p:spTree>
    <p:extLst>
      <p:ext uri="{BB962C8B-B14F-4D97-AF65-F5344CB8AC3E}">
        <p14:creationId xmlns:p14="http://schemas.microsoft.com/office/powerpoint/2010/main" val="21244599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Perfil de Pedro</a:t>
            </a:r>
          </a:p>
        </p:txBody>
      </p:sp>
      <p:sp>
        <p:nvSpPr>
          <p:cNvPr id="3" name="Content Placeholder 2"/>
          <p:cNvSpPr>
            <a:spLocks noGrp="1"/>
          </p:cNvSpPr>
          <p:nvPr>
            <p:ph idx="1"/>
          </p:nvPr>
        </p:nvSpPr>
        <p:spPr>
          <a:xfrm>
            <a:off x="838200" y="1333500"/>
            <a:ext cx="7391400" cy="4191000"/>
          </a:xfrm>
        </p:spPr>
        <p:txBody>
          <a:bodyPr>
            <a:normAutofit/>
          </a:bodyPr>
          <a:lstStyle/>
          <a:p>
            <a:pPr algn="l" rtl="0"/>
            <a:r>
              <a:rPr lang="en-US" sz="2500" dirty="0"/>
              <a:t>Pescador</a:t>
            </a:r>
          </a:p>
          <a:p>
            <a:pPr algn="l" rtl="0"/>
            <a:r>
              <a:rPr lang="en-US" sz="2500" dirty="0"/>
              <a:t>Trabajo duro</a:t>
            </a:r>
          </a:p>
          <a:p>
            <a:pPr algn="l" rtl="0"/>
            <a:r>
              <a:rPr lang="en-US" sz="2500" dirty="0"/>
              <a:t>Un poco de familiaridad con Jesús</a:t>
            </a:r>
          </a:p>
          <a:p>
            <a:pPr algn="l" rtl="0"/>
            <a:r>
              <a:rPr lang="en-US" sz="2500" dirty="0" smtClean="0"/>
              <a:t>La </a:t>
            </a:r>
            <a:r>
              <a:rPr lang="en-US" sz="2500" dirty="0" err="1"/>
              <a:t>noche</a:t>
            </a:r>
            <a:r>
              <a:rPr lang="en-US" sz="2500" dirty="0"/>
              <a:t> </a:t>
            </a:r>
            <a:r>
              <a:rPr lang="en-US" sz="2500" dirty="0" smtClean="0"/>
              <a:t>anterior </a:t>
            </a:r>
            <a:r>
              <a:rPr lang="en-US" sz="2500" dirty="0" err="1" smtClean="0"/>
              <a:t>fue</a:t>
            </a:r>
            <a:r>
              <a:rPr lang="en-US" sz="2500" dirty="0" smtClean="0"/>
              <a:t> </a:t>
            </a:r>
            <a:r>
              <a:rPr lang="en-US" sz="2500" dirty="0" err="1" smtClean="0"/>
              <a:t>decepcionante</a:t>
            </a:r>
            <a:endParaRPr lang="en-US" sz="2500" dirty="0"/>
          </a:p>
          <a:p>
            <a:pPr algn="l" rtl="0"/>
            <a:r>
              <a:rPr lang="en-US" sz="2500" dirty="0"/>
              <a:t>Escéptico pero obediente</a:t>
            </a:r>
          </a:p>
          <a:p>
            <a:pPr algn="l" rtl="0"/>
            <a:r>
              <a:rPr lang="en-US" sz="2500" dirty="0"/>
              <a:t>Perceptivo de la naturaleza de Jesús</a:t>
            </a:r>
          </a:p>
          <a:p>
            <a:pPr algn="l" rtl="0"/>
            <a:r>
              <a:rPr lang="en-US" sz="2500" dirty="0" err="1" smtClean="0"/>
              <a:t>Miedoso</a:t>
            </a:r>
            <a:r>
              <a:rPr lang="en-US" sz="2500" dirty="0" smtClean="0"/>
              <a:t> </a:t>
            </a:r>
            <a:r>
              <a:rPr lang="en-US" sz="2500" dirty="0"/>
              <a:t>e inseguro</a:t>
            </a:r>
          </a:p>
          <a:p>
            <a:pPr algn="l" rtl="0"/>
            <a:r>
              <a:rPr lang="en-US" sz="2500" dirty="0" err="1" smtClean="0"/>
              <a:t>Consciente</a:t>
            </a:r>
            <a:r>
              <a:rPr lang="en-US" sz="2500" dirty="0" smtClean="0"/>
              <a:t> de </a:t>
            </a:r>
            <a:r>
              <a:rPr lang="en-US" sz="2500" dirty="0" err="1" smtClean="0"/>
              <a:t>su</a:t>
            </a:r>
            <a:r>
              <a:rPr lang="en-US" sz="2500" dirty="0" smtClean="0"/>
              <a:t> </a:t>
            </a:r>
            <a:r>
              <a:rPr lang="en-US" sz="2500" dirty="0" err="1" smtClean="0"/>
              <a:t>pecaminosidad</a:t>
            </a:r>
            <a:endParaRPr lang="en-US" sz="2500" dirty="0"/>
          </a:p>
          <a:p>
            <a:pPr marL="457200" indent="-457200" algn="l" rtl="0">
              <a:buFont typeface="+mj-lt"/>
              <a:buAutoNum type="arabicPeriod"/>
            </a:pPr>
            <a:endParaRPr lang="en-US" sz="2500" dirty="0">
              <a:solidFill>
                <a:schemeClr val="accent6"/>
              </a:solidFill>
            </a:endParaRPr>
          </a:p>
          <a:p>
            <a:pPr marL="457200" indent="-457200" algn="l" rtl="0">
              <a:buFont typeface="+mj-lt"/>
              <a:buAutoNum type="arabicPeriod"/>
            </a:pPr>
            <a:endParaRPr lang="en-US" sz="2500" dirty="0">
              <a:solidFill>
                <a:schemeClr val="accent6"/>
              </a:solidFill>
            </a:endParaRPr>
          </a:p>
          <a:p>
            <a:pPr marL="457200" indent="-457200" algn="l" rtl="0">
              <a:buFont typeface="+mj-lt"/>
              <a:buAutoNum type="arabicPeriod"/>
            </a:pPr>
            <a:endParaRPr lang="en-US" sz="2500" dirty="0">
              <a:solidFill>
                <a:schemeClr val="accent6"/>
              </a:solidFill>
            </a:endParaRPr>
          </a:p>
          <a:p>
            <a:pPr marL="0" indent="0" algn="l" rtl="0">
              <a:buNone/>
            </a:pPr>
            <a:endParaRPr lang="en-US" dirty="0"/>
          </a:p>
          <a:p>
            <a:pPr marL="0" indent="0" algn="l" rtl="0">
              <a:buNone/>
            </a:pPr>
            <a:endParaRPr lang="en-US" sz="3000" b="1" i="1" dirty="0">
              <a:solidFill>
                <a:schemeClr val="accent6"/>
              </a:solidFill>
            </a:endParaRPr>
          </a:p>
          <a:p>
            <a:pPr algn="l" rtl="0"/>
            <a:endParaRPr lang="en-US" dirty="0">
              <a:solidFill>
                <a:schemeClr val="tx1"/>
              </a:solidFill>
            </a:endParaRPr>
          </a:p>
          <a:p>
            <a:pPr marL="0" indent="0" algn="l" rtl="0">
              <a:buNone/>
            </a:pPr>
            <a:endParaRPr lang="en-US" dirty="0"/>
          </a:p>
        </p:txBody>
      </p:sp>
    </p:spTree>
    <p:extLst>
      <p:ext uri="{BB962C8B-B14F-4D97-AF65-F5344CB8AC3E}">
        <p14:creationId xmlns:p14="http://schemas.microsoft.com/office/powerpoint/2010/main" val="276861806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723900"/>
            <a:ext cx="8229600" cy="825500"/>
          </a:xfrm>
        </p:spPr>
        <p:txBody>
          <a:bodyPr/>
          <a:lstStyle/>
          <a:p>
            <a:pPr algn="ctr" rtl="0"/>
            <a:r>
              <a:rPr lang="en-US" b="1" dirty="0" err="1" smtClean="0"/>
              <a:t>Comprendiendo</a:t>
            </a:r>
            <a:r>
              <a:rPr lang="en-US" b="1" dirty="0" smtClean="0"/>
              <a:t> a </a:t>
            </a:r>
            <a:r>
              <a:rPr lang="en-US" b="1" dirty="0"/>
              <a:t>los indignos</a:t>
            </a:r>
          </a:p>
        </p:txBody>
      </p:sp>
      <p:sp>
        <p:nvSpPr>
          <p:cNvPr id="3" name="Content Placeholder 2"/>
          <p:cNvSpPr>
            <a:spLocks noGrp="1"/>
          </p:cNvSpPr>
          <p:nvPr>
            <p:ph idx="1"/>
          </p:nvPr>
        </p:nvSpPr>
        <p:spPr>
          <a:xfrm>
            <a:off x="838200" y="1333500"/>
            <a:ext cx="7391400" cy="4064000"/>
          </a:xfrm>
        </p:spPr>
        <p:txBody>
          <a:bodyPr>
            <a:normAutofit fontScale="92500"/>
          </a:bodyPr>
          <a:lstStyle/>
          <a:p>
            <a:pPr marL="0" indent="0" algn="l" rtl="0">
              <a:buNone/>
            </a:pPr>
            <a:endParaRPr lang="en-US" sz="3000" b="1" i="1" dirty="0">
              <a:solidFill>
                <a:schemeClr val="accent6"/>
              </a:solidFill>
            </a:endParaRPr>
          </a:p>
          <a:p>
            <a:pPr marL="0" indent="0" algn="l" rtl="0">
              <a:buNone/>
            </a:pPr>
            <a:r>
              <a:rPr lang="en-US" sz="3000" b="1" i="1" dirty="0">
                <a:solidFill>
                  <a:schemeClr val="accent6"/>
                </a:solidFill>
              </a:rPr>
              <a:t>¿Cuáles son algunas de las razones por las que las personas pueden sentirse indignas hoy?</a:t>
            </a:r>
          </a:p>
          <a:p>
            <a:pPr marL="0" indent="0" algn="l" rtl="0">
              <a:buNone/>
            </a:pPr>
            <a:r>
              <a:rPr lang="en-US" sz="3000" b="1" i="1" dirty="0">
                <a:solidFill>
                  <a:schemeClr val="accent6"/>
                </a:solidFill>
              </a:rPr>
              <a:t>(Especialmente cuando interactúan con Jesús)</a:t>
            </a:r>
          </a:p>
          <a:p>
            <a:pPr marL="0" indent="0" algn="l" rtl="0">
              <a:buNone/>
            </a:pPr>
            <a:endParaRPr lang="en-US" sz="3000" b="1" i="1" dirty="0">
              <a:solidFill>
                <a:schemeClr val="accent6"/>
              </a:solidFill>
            </a:endParaRPr>
          </a:p>
          <a:p>
            <a:pPr marL="0" indent="0" algn="l" rtl="0">
              <a:buNone/>
            </a:pPr>
            <a:r>
              <a:rPr lang="en-US" sz="3000" b="1" i="1" dirty="0">
                <a:solidFill>
                  <a:schemeClr val="accent6"/>
                </a:solidFill>
              </a:rPr>
              <a:t>¿</a:t>
            </a:r>
            <a:r>
              <a:rPr lang="en-US" sz="3000" b="1" i="1" dirty="0" err="1">
                <a:solidFill>
                  <a:schemeClr val="accent6"/>
                </a:solidFill>
              </a:rPr>
              <a:t>Cómo</a:t>
            </a:r>
            <a:r>
              <a:rPr lang="en-US" sz="3000" b="1" i="1" dirty="0">
                <a:solidFill>
                  <a:schemeClr val="accent6"/>
                </a:solidFill>
              </a:rPr>
              <a:t> </a:t>
            </a:r>
            <a:r>
              <a:rPr lang="en-US" sz="3000" b="1" i="1" dirty="0" err="1" smtClean="0">
                <a:solidFill>
                  <a:schemeClr val="accent6"/>
                </a:solidFill>
              </a:rPr>
              <a:t>suele</a:t>
            </a:r>
            <a:r>
              <a:rPr lang="en-US" sz="3000" b="1" i="1" dirty="0" smtClean="0">
                <a:solidFill>
                  <a:schemeClr val="accent6"/>
                </a:solidFill>
              </a:rPr>
              <a:t> </a:t>
            </a:r>
            <a:r>
              <a:rPr lang="en-US" sz="3000" b="1" i="1" dirty="0" err="1" smtClean="0">
                <a:solidFill>
                  <a:schemeClr val="accent6"/>
                </a:solidFill>
              </a:rPr>
              <a:t>manejar</a:t>
            </a:r>
            <a:r>
              <a:rPr lang="en-US" sz="3000" b="1" i="1" dirty="0" smtClean="0">
                <a:solidFill>
                  <a:schemeClr val="accent6"/>
                </a:solidFill>
              </a:rPr>
              <a:t> la </a:t>
            </a:r>
            <a:r>
              <a:rPr lang="en-US" sz="3000" b="1" i="1" dirty="0" err="1" smtClean="0">
                <a:solidFill>
                  <a:schemeClr val="accent6"/>
                </a:solidFill>
              </a:rPr>
              <a:t>gente</a:t>
            </a:r>
            <a:r>
              <a:rPr lang="en-US" sz="3000" b="1" i="1" dirty="0" smtClean="0">
                <a:solidFill>
                  <a:schemeClr val="accent6"/>
                </a:solidFill>
              </a:rPr>
              <a:t> </a:t>
            </a:r>
            <a:r>
              <a:rPr lang="en-US" sz="3000" b="1" i="1" dirty="0" err="1" smtClean="0">
                <a:solidFill>
                  <a:schemeClr val="accent6"/>
                </a:solidFill>
              </a:rPr>
              <a:t>los</a:t>
            </a:r>
            <a:r>
              <a:rPr lang="en-US" sz="3000" b="1" i="1" dirty="0" smtClean="0">
                <a:solidFill>
                  <a:schemeClr val="accent6"/>
                </a:solidFill>
              </a:rPr>
              <a:t> </a:t>
            </a:r>
            <a:r>
              <a:rPr lang="en-US" sz="3000" b="1" i="1" dirty="0">
                <a:solidFill>
                  <a:schemeClr val="accent6"/>
                </a:solidFill>
              </a:rPr>
              <a:t>sentimientos de indignidad?</a:t>
            </a:r>
          </a:p>
          <a:p>
            <a:pPr marL="0" indent="0" algn="l" rtl="0">
              <a:buNone/>
            </a:pPr>
            <a:endParaRPr lang="en-US" sz="3000" b="1" i="1" dirty="0">
              <a:solidFill>
                <a:schemeClr val="accent6"/>
              </a:solidFill>
            </a:endParaRPr>
          </a:p>
          <a:p>
            <a:pPr marL="0" indent="0" algn="l" rtl="0">
              <a:buNone/>
            </a:pPr>
            <a:endParaRPr lang="en-US" dirty="0"/>
          </a:p>
          <a:p>
            <a:pPr marL="0" indent="0" algn="l" rtl="0">
              <a:buNone/>
            </a:pPr>
            <a:endParaRPr lang="en-US" sz="3000" b="1" i="1" dirty="0">
              <a:solidFill>
                <a:schemeClr val="accent6"/>
              </a:solidFill>
            </a:endParaRPr>
          </a:p>
          <a:p>
            <a:pPr algn="l" rtl="0"/>
            <a:endParaRPr lang="en-US" dirty="0">
              <a:solidFill>
                <a:schemeClr val="tx1"/>
              </a:solidFill>
            </a:endParaRPr>
          </a:p>
          <a:p>
            <a:pPr marL="0" indent="0" algn="l" rtl="0">
              <a:buNone/>
            </a:pPr>
            <a:endParaRPr lang="en-US" dirty="0"/>
          </a:p>
        </p:txBody>
      </p:sp>
    </p:spTree>
    <p:extLst>
      <p:ext uri="{BB962C8B-B14F-4D97-AF65-F5344CB8AC3E}">
        <p14:creationId xmlns:p14="http://schemas.microsoft.com/office/powerpoint/2010/main" val="253287867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700"/>
            <a:ext cx="8229600" cy="825500"/>
          </a:xfrm>
        </p:spPr>
        <p:txBody>
          <a:bodyPr>
            <a:normAutofit/>
          </a:bodyPr>
          <a:lstStyle/>
          <a:p>
            <a:pPr algn="ctr" rtl="0"/>
            <a:r>
              <a:rPr lang="en-US" b="1" dirty="0"/>
              <a:t>Cómo Jesús fortaleció a los indignos</a:t>
            </a:r>
          </a:p>
        </p:txBody>
      </p:sp>
      <p:sp>
        <p:nvSpPr>
          <p:cNvPr id="3" name="Content Placeholder 2"/>
          <p:cNvSpPr>
            <a:spLocks noGrp="1"/>
          </p:cNvSpPr>
          <p:nvPr>
            <p:ph idx="1"/>
          </p:nvPr>
        </p:nvSpPr>
        <p:spPr>
          <a:xfrm>
            <a:off x="457200" y="1638300"/>
            <a:ext cx="8229600" cy="3840328"/>
          </a:xfrm>
        </p:spPr>
        <p:txBody>
          <a:bodyPr>
            <a:normAutofit/>
          </a:bodyPr>
          <a:lstStyle/>
          <a:p>
            <a:pPr marL="457200" indent="-457200" algn="l" rtl="0">
              <a:buFont typeface="+mj-lt"/>
              <a:buAutoNum type="arabicPeriod"/>
            </a:pPr>
            <a:r>
              <a:rPr lang="en-US" dirty="0"/>
              <a:t>Persistió en formar una relación con </a:t>
            </a:r>
            <a:r>
              <a:rPr lang="en-US" dirty="0" smtClean="0"/>
              <a:t>Pedro. </a:t>
            </a:r>
            <a:r>
              <a:rPr lang="en-US" dirty="0"/>
              <a:t>(Ver Juan 1; Marcos 1)</a:t>
            </a:r>
          </a:p>
          <a:p>
            <a:pPr marL="457200" indent="-457200" algn="l" rtl="0">
              <a:buFont typeface="+mj-lt"/>
              <a:buAutoNum type="arabicPeriod"/>
            </a:pPr>
            <a:r>
              <a:rPr lang="en-US" dirty="0" err="1" smtClean="0"/>
              <a:t>Decidió</a:t>
            </a:r>
            <a:r>
              <a:rPr lang="en-US" dirty="0" smtClean="0"/>
              <a:t> </a:t>
            </a:r>
            <a:r>
              <a:rPr lang="en-US" dirty="0"/>
              <a:t>estar cerca de </a:t>
            </a:r>
            <a:r>
              <a:rPr lang="en-US" dirty="0" smtClean="0"/>
              <a:t>Pedro.</a:t>
            </a:r>
            <a:endParaRPr lang="en-US" dirty="0"/>
          </a:p>
          <a:p>
            <a:pPr marL="457200" indent="-457200" algn="l" rtl="0">
              <a:buFont typeface="+mj-lt"/>
              <a:buAutoNum type="arabicPeriod"/>
            </a:pPr>
            <a:r>
              <a:rPr lang="en-US" dirty="0" err="1"/>
              <a:t>Habló</a:t>
            </a:r>
            <a:r>
              <a:rPr lang="en-US" dirty="0"/>
              <a:t> </a:t>
            </a:r>
            <a:r>
              <a:rPr lang="en-US" dirty="0" smtClean="0"/>
              <a:t>de las </a:t>
            </a:r>
            <a:r>
              <a:rPr lang="en-US" dirty="0"/>
              <a:t>cosas de Dios en presencia de Pedro.</a:t>
            </a:r>
          </a:p>
          <a:p>
            <a:pPr marL="457200" indent="-457200" algn="l" rtl="0">
              <a:buFont typeface="+mj-lt"/>
              <a:buAutoNum type="arabicPeriod"/>
            </a:pPr>
            <a:r>
              <a:rPr lang="en-US" dirty="0"/>
              <a:t>Le ordenó a Pedro algo que no tenía sentido.</a:t>
            </a:r>
          </a:p>
          <a:p>
            <a:pPr marL="457200" indent="-457200" algn="l" rtl="0">
              <a:buFont typeface="+mj-lt"/>
              <a:buAutoNum type="arabicPeriod"/>
            </a:pPr>
            <a:r>
              <a:rPr lang="en-US" dirty="0"/>
              <a:t>Hizo algo bueno </a:t>
            </a:r>
            <a:r>
              <a:rPr lang="en-US" dirty="0" err="1"/>
              <a:t>por</a:t>
            </a:r>
            <a:r>
              <a:rPr lang="en-US" dirty="0"/>
              <a:t> </a:t>
            </a:r>
            <a:r>
              <a:rPr lang="en-US" dirty="0" smtClean="0"/>
              <a:t>Pedro </a:t>
            </a:r>
            <a:r>
              <a:rPr lang="en-US" dirty="0"/>
              <a:t>que lo hizo sentir pequeño.</a:t>
            </a:r>
          </a:p>
          <a:p>
            <a:pPr marL="457200" indent="-457200" algn="l" rtl="0">
              <a:buFont typeface="+mj-lt"/>
              <a:buAutoNum type="arabicPeriod"/>
            </a:pPr>
            <a:r>
              <a:rPr lang="en-US" dirty="0"/>
              <a:t>Calmó los temores de Pedro con palabras de consuelo.</a:t>
            </a:r>
          </a:p>
          <a:p>
            <a:pPr marL="457200" indent="-457200" algn="l" rtl="0">
              <a:buFont typeface="+mj-lt"/>
              <a:buAutoNum type="arabicPeriod"/>
            </a:pPr>
            <a:r>
              <a:rPr lang="en-US" dirty="0"/>
              <a:t>Le dio a </a:t>
            </a:r>
            <a:r>
              <a:rPr lang="en-US" dirty="0" smtClean="0"/>
              <a:t>Pedro </a:t>
            </a:r>
            <a:r>
              <a:rPr lang="en-US" dirty="0"/>
              <a:t>un nuevo sentido de dirección y propósito.</a:t>
            </a:r>
          </a:p>
          <a:p>
            <a:pPr marL="457200" indent="-457200" algn="l" rtl="0">
              <a:buFont typeface="+mj-lt"/>
              <a:buAutoNum type="arabicPeriod"/>
            </a:pPr>
            <a:endParaRPr lang="en-US" dirty="0"/>
          </a:p>
          <a:p>
            <a:pPr marL="457200" indent="-457200" algn="l" rtl="0">
              <a:lnSpc>
                <a:spcPct val="200000"/>
              </a:lnSpc>
              <a:buFont typeface="+mj-lt"/>
              <a:buAutoNum type="arabicPeriod"/>
            </a:pPr>
            <a:endParaRPr lang="en-US" dirty="0"/>
          </a:p>
          <a:p>
            <a:pPr algn="l" rtl="0"/>
            <a:endParaRPr lang="en-US" dirty="0"/>
          </a:p>
        </p:txBody>
      </p:sp>
    </p:spTree>
    <p:extLst>
      <p:ext uri="{BB962C8B-B14F-4D97-AF65-F5344CB8AC3E}">
        <p14:creationId xmlns:p14="http://schemas.microsoft.com/office/powerpoint/2010/main" val="314445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
            <a:ext cx="8229600" cy="825500"/>
          </a:xfrm>
        </p:spPr>
        <p:txBody>
          <a:bodyPr>
            <a:noAutofit/>
          </a:bodyPr>
          <a:lstStyle/>
          <a:p>
            <a:pPr algn="ctr" rtl="0"/>
            <a:r>
              <a:rPr lang="en-US" sz="3500" b="1" dirty="0" err="1" smtClean="0"/>
              <a:t>Fortaleciendo</a:t>
            </a:r>
            <a:r>
              <a:rPr lang="en-US" sz="3500" b="1" dirty="0" smtClean="0"/>
              <a:t> a </a:t>
            </a:r>
            <a:r>
              <a:rPr lang="en-US" sz="3500" b="1" dirty="0"/>
              <a:t>los </a:t>
            </a:r>
            <a:r>
              <a:rPr lang="en-US" sz="3500" b="1" dirty="0" err="1"/>
              <a:t>indignos</a:t>
            </a:r>
            <a:r>
              <a:rPr lang="en-US" sz="3500" b="1" dirty="0"/>
              <a:t> </a:t>
            </a:r>
            <a:r>
              <a:rPr lang="en-US" sz="3500" b="1" dirty="0" err="1" smtClean="0"/>
              <a:t>así</a:t>
            </a:r>
            <a:r>
              <a:rPr lang="en-US" sz="3500" b="1" dirty="0" smtClean="0"/>
              <a:t> </a:t>
            </a:r>
            <a:r>
              <a:rPr lang="en-US" sz="3500" b="1" dirty="0" err="1" smtClean="0"/>
              <a:t>como</a:t>
            </a:r>
            <a:r>
              <a:rPr lang="en-US" sz="3500" b="1" dirty="0" smtClean="0"/>
              <a:t> </a:t>
            </a:r>
            <a:r>
              <a:rPr lang="en-US" sz="3500" b="1" dirty="0" err="1" smtClean="0"/>
              <a:t>Jesús</a:t>
            </a:r>
            <a:endParaRPr lang="en-US" sz="3500" b="1" dirty="0"/>
          </a:p>
        </p:txBody>
      </p:sp>
      <p:sp>
        <p:nvSpPr>
          <p:cNvPr id="3" name="Content Placeholder 2"/>
          <p:cNvSpPr>
            <a:spLocks noGrp="1"/>
          </p:cNvSpPr>
          <p:nvPr>
            <p:ph idx="1"/>
          </p:nvPr>
        </p:nvSpPr>
        <p:spPr>
          <a:xfrm>
            <a:off x="457200" y="1333500"/>
            <a:ext cx="8229600" cy="3848100"/>
          </a:xfrm>
        </p:spPr>
        <p:txBody>
          <a:bodyPr>
            <a:normAutofit fontScale="85000" lnSpcReduction="20000"/>
          </a:bodyPr>
          <a:lstStyle/>
          <a:p>
            <a:pPr marL="514350" indent="-514350">
              <a:buFont typeface="+mj-lt"/>
              <a:buAutoNum type="arabicPeriod"/>
            </a:pPr>
            <a:r>
              <a:rPr lang="en-US" sz="2700" b="1" dirty="0"/>
              <a:t>NO </a:t>
            </a:r>
            <a:r>
              <a:rPr lang="en-US" sz="2700" b="1" dirty="0" err="1" smtClean="0"/>
              <a:t>ignorar</a:t>
            </a:r>
            <a:r>
              <a:rPr lang="en-US" sz="2700" b="1" dirty="0" smtClean="0"/>
              <a:t> </a:t>
            </a:r>
            <a:r>
              <a:rPr lang="en-US" sz="2700" b="1" dirty="0" err="1"/>
              <a:t>ni</a:t>
            </a:r>
            <a:r>
              <a:rPr lang="en-US" sz="2700" b="1" dirty="0"/>
              <a:t> </a:t>
            </a:r>
            <a:r>
              <a:rPr lang="en-US" sz="2700" b="1" dirty="0" err="1" smtClean="0"/>
              <a:t>fingir</a:t>
            </a:r>
            <a:r>
              <a:rPr lang="en-US" sz="2700" b="1" dirty="0" smtClean="0"/>
              <a:t> </a:t>
            </a:r>
            <a:r>
              <a:rPr lang="en-US" sz="2700" b="1" dirty="0"/>
              <a:t>que alguien es digno del amor de Dios en función de </a:t>
            </a:r>
            <a:r>
              <a:rPr lang="en-US" sz="2700" b="1" dirty="0" err="1"/>
              <a:t>sus</a:t>
            </a:r>
            <a:r>
              <a:rPr lang="en-US" sz="2700" b="1" dirty="0"/>
              <a:t> </a:t>
            </a:r>
            <a:r>
              <a:rPr lang="en-US" sz="2700" b="1" dirty="0" err="1"/>
              <a:t>méritos</a:t>
            </a:r>
            <a:r>
              <a:rPr lang="en-US" sz="2700" b="1" dirty="0"/>
              <a:t>—</a:t>
            </a:r>
            <a:r>
              <a:rPr lang="en-US" sz="2700" b="1" dirty="0" err="1"/>
              <a:t>ninguno</a:t>
            </a:r>
            <a:r>
              <a:rPr lang="en-US" sz="2700" b="1" dirty="0"/>
              <a:t> </a:t>
            </a:r>
            <a:r>
              <a:rPr lang="en-US" sz="2700" b="1" dirty="0"/>
              <a:t>de nosotros lo es.</a:t>
            </a:r>
          </a:p>
          <a:p>
            <a:pPr marL="514350" indent="-514350" algn="l" rtl="0">
              <a:buFont typeface="+mj-lt"/>
              <a:buAutoNum type="arabicPeriod"/>
            </a:pPr>
            <a:r>
              <a:rPr lang="en-US" sz="2700" b="1" dirty="0" err="1" smtClean="0"/>
              <a:t>Afirmar</a:t>
            </a:r>
            <a:r>
              <a:rPr lang="en-US" sz="2700" b="1" dirty="0" smtClean="0"/>
              <a:t> </a:t>
            </a:r>
            <a:r>
              <a:rPr lang="en-US" sz="2700" b="1" dirty="0"/>
              <a:t>SIEMPRE el </a:t>
            </a:r>
            <a:r>
              <a:rPr lang="en-US" sz="2700" b="1" dirty="0" err="1"/>
              <a:t>amor</a:t>
            </a:r>
            <a:r>
              <a:rPr lang="en-US" sz="2700" b="1" dirty="0"/>
              <a:t> </a:t>
            </a:r>
            <a:r>
              <a:rPr lang="en-US" sz="2700" b="1" dirty="0" smtClean="0"/>
              <a:t>de Dios </a:t>
            </a:r>
            <a:r>
              <a:rPr lang="en-US" sz="2700" b="1" dirty="0" err="1" smtClean="0"/>
              <a:t>por</a:t>
            </a:r>
            <a:r>
              <a:rPr lang="en-US" sz="2700" b="1" dirty="0" smtClean="0"/>
              <a:t> </a:t>
            </a:r>
            <a:r>
              <a:rPr lang="en-US" sz="2700" b="1" dirty="0" err="1" smtClean="0"/>
              <a:t>todos</a:t>
            </a:r>
            <a:r>
              <a:rPr lang="en-US" sz="2700" b="1" dirty="0" smtClean="0"/>
              <a:t>, lo que concede </a:t>
            </a:r>
            <a:r>
              <a:rPr lang="en-US" sz="2700" b="1" dirty="0" err="1" smtClean="0"/>
              <a:t>nuestro</a:t>
            </a:r>
            <a:r>
              <a:rPr lang="en-US" sz="2700" b="1" dirty="0" smtClean="0"/>
              <a:t> valor.</a:t>
            </a:r>
            <a:endParaRPr lang="en-US" sz="2700" b="1" dirty="0"/>
          </a:p>
          <a:p>
            <a:pPr marL="514350" indent="-514350" algn="l" rtl="0">
              <a:buFont typeface="+mj-lt"/>
              <a:buAutoNum type="arabicPeriod"/>
            </a:pPr>
            <a:r>
              <a:rPr lang="en-US" sz="2700" b="1" dirty="0" err="1" smtClean="0"/>
              <a:t>Acercarse</a:t>
            </a:r>
            <a:r>
              <a:rPr lang="en-US" sz="2700" b="1" dirty="0" smtClean="0"/>
              <a:t> </a:t>
            </a:r>
            <a:r>
              <a:rPr lang="en-US" sz="2700" b="1" dirty="0"/>
              <a:t>(</a:t>
            </a:r>
            <a:r>
              <a:rPr lang="en-US" sz="2700" b="1" dirty="0" smtClean="0"/>
              <a:t>'</a:t>
            </a:r>
            <a:r>
              <a:rPr lang="en-US" sz="2700" b="1" dirty="0" err="1" smtClean="0"/>
              <a:t>tocar</a:t>
            </a:r>
            <a:r>
              <a:rPr lang="en-US" sz="2700" b="1" dirty="0" smtClean="0"/>
              <a:t>') </a:t>
            </a:r>
            <a:r>
              <a:rPr lang="en-US" sz="2700" b="1" dirty="0"/>
              <a:t>de manera proactiva a las personas que son desatendidas, ignoradas o rechazadas por otros. (5:12-16)</a:t>
            </a:r>
          </a:p>
          <a:p>
            <a:pPr marL="514350" indent="-514350" algn="l" rtl="0">
              <a:buFont typeface="+mj-lt"/>
              <a:buAutoNum type="arabicPeriod"/>
            </a:pPr>
            <a:r>
              <a:rPr lang="en-US" sz="2700" b="1" dirty="0" err="1" smtClean="0"/>
              <a:t>Reconocer</a:t>
            </a:r>
            <a:r>
              <a:rPr lang="en-US" sz="2700" b="1" dirty="0" smtClean="0"/>
              <a:t> </a:t>
            </a:r>
            <a:r>
              <a:rPr lang="en-US" sz="2700" b="1" dirty="0"/>
              <a:t>el pecado y los problemas relacionados, </a:t>
            </a:r>
            <a:r>
              <a:rPr lang="en-US" sz="2700" b="1" dirty="0" err="1"/>
              <a:t>pero</a:t>
            </a:r>
            <a:r>
              <a:rPr lang="en-US" sz="2700" b="1" dirty="0"/>
              <a:t> </a:t>
            </a:r>
            <a:r>
              <a:rPr lang="en-US" sz="2700" b="1" dirty="0" err="1" smtClean="0"/>
              <a:t>apuntar</a:t>
            </a:r>
            <a:r>
              <a:rPr lang="en-US" sz="2700" b="1" dirty="0" smtClean="0"/>
              <a:t> </a:t>
            </a:r>
            <a:r>
              <a:rPr lang="en-US" sz="2700" b="1" dirty="0"/>
              <a:t>a la solución de la autoridad redentora de Cristo. (5:17-26)</a:t>
            </a:r>
          </a:p>
          <a:p>
            <a:pPr marL="514350" indent="-514350" algn="l" rtl="0">
              <a:buFont typeface="+mj-lt"/>
              <a:buAutoNum type="arabicPeriod"/>
            </a:pPr>
            <a:r>
              <a:rPr lang="en-US" sz="2700" b="1" dirty="0" err="1" smtClean="0"/>
              <a:t>Demostrar</a:t>
            </a:r>
            <a:r>
              <a:rPr lang="en-US" sz="2700" b="1" dirty="0" smtClean="0"/>
              <a:t> </a:t>
            </a:r>
            <a:r>
              <a:rPr lang="en-US" sz="2700" b="1" dirty="0"/>
              <a:t>el valor que </a:t>
            </a:r>
            <a:r>
              <a:rPr lang="en-US" sz="2700" b="1" dirty="0" err="1" smtClean="0"/>
              <a:t>usted</a:t>
            </a:r>
            <a:r>
              <a:rPr lang="en-US" sz="2700" b="1" dirty="0" smtClean="0"/>
              <a:t> les da </a:t>
            </a:r>
            <a:r>
              <a:rPr lang="en-US" sz="2700" b="1" dirty="0"/>
              <a:t>a </a:t>
            </a:r>
            <a:r>
              <a:rPr lang="en-US" sz="2700" b="1" dirty="0" err="1"/>
              <a:t>los</a:t>
            </a:r>
            <a:r>
              <a:rPr lang="en-US" sz="2700" b="1" dirty="0"/>
              <a:t> </a:t>
            </a:r>
            <a:r>
              <a:rPr lang="en-US" sz="2700" b="1" dirty="0" err="1" smtClean="0"/>
              <a:t>demás</a:t>
            </a:r>
            <a:r>
              <a:rPr lang="en-US" sz="2700" b="1" dirty="0"/>
              <a:t> </a:t>
            </a:r>
            <a:r>
              <a:rPr lang="en-US" sz="2700" b="1" dirty="0" err="1" smtClean="0"/>
              <a:t>por</a:t>
            </a:r>
            <a:r>
              <a:rPr lang="en-US" sz="2700" b="1" dirty="0" smtClean="0"/>
              <a:t> </a:t>
            </a:r>
            <a:r>
              <a:rPr lang="en-US" sz="2700" b="1" dirty="0" err="1" smtClean="0"/>
              <a:t>compartir</a:t>
            </a:r>
            <a:r>
              <a:rPr lang="en-US" sz="2700" b="1" dirty="0" smtClean="0"/>
              <a:t>  </a:t>
            </a:r>
            <a:r>
              <a:rPr lang="en-US" sz="2700" b="1" dirty="0" err="1" smtClean="0"/>
              <a:t>su</a:t>
            </a:r>
            <a:r>
              <a:rPr lang="en-US" sz="2700" b="1" dirty="0" smtClean="0"/>
              <a:t> </a:t>
            </a:r>
            <a:r>
              <a:rPr lang="en-US" sz="2700" b="1" dirty="0"/>
              <a:t>vida: comidas, etc. (5:27-32)</a:t>
            </a:r>
          </a:p>
          <a:p>
            <a:pPr marL="514350" indent="-514350" algn="l" rtl="0">
              <a:buFont typeface="+mj-lt"/>
              <a:buAutoNum type="arabicPeriod"/>
            </a:pPr>
            <a:endParaRPr lang="en-US" sz="2700" b="1" dirty="0"/>
          </a:p>
        </p:txBody>
      </p:sp>
    </p:spTree>
    <p:extLst>
      <p:ext uri="{BB962C8B-B14F-4D97-AF65-F5344CB8AC3E}">
        <p14:creationId xmlns:p14="http://schemas.microsoft.com/office/powerpoint/2010/main" val="126804862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a:t>¿El enfoque principal de Cristo?</a:t>
            </a:r>
          </a:p>
        </p:txBody>
      </p:sp>
      <p:sp>
        <p:nvSpPr>
          <p:cNvPr id="3" name="Content Placeholder 2"/>
          <p:cNvSpPr>
            <a:spLocks noGrp="1"/>
          </p:cNvSpPr>
          <p:nvPr>
            <p:ph idx="1"/>
          </p:nvPr>
        </p:nvSpPr>
        <p:spPr/>
        <p:txBody>
          <a:bodyPr>
            <a:normAutofit/>
          </a:bodyPr>
          <a:lstStyle/>
          <a:p>
            <a:pPr marL="0" indent="0">
              <a:buNone/>
            </a:pPr>
            <a:r>
              <a:rPr lang="en-US" sz="1600" b="1" dirty="0"/>
              <a:t>Aunque hubo muchos lugares diferentes, </a:t>
            </a:r>
            <a:r>
              <a:rPr lang="en-US" sz="1600" b="1" dirty="0" err="1" smtClean="0"/>
              <a:t>enfoques</a:t>
            </a:r>
            <a:r>
              <a:rPr lang="en-US" sz="1600" b="1" dirty="0" smtClean="0"/>
              <a:t> </a:t>
            </a:r>
            <a:r>
              <a:rPr lang="en-US" sz="1600" b="1" dirty="0" err="1" smtClean="0"/>
              <a:t>diferentes</a:t>
            </a:r>
            <a:r>
              <a:rPr lang="en-US" sz="1600" b="1" dirty="0" smtClean="0"/>
              <a:t>  </a:t>
            </a:r>
            <a:r>
              <a:rPr lang="en-US" sz="1600" b="1" dirty="0"/>
              <a:t>y </a:t>
            </a:r>
            <a:r>
              <a:rPr lang="en-US" sz="1600" b="1" dirty="0" smtClean="0"/>
              <a:t>personas </a:t>
            </a:r>
            <a:r>
              <a:rPr lang="en-US" sz="1600" b="1" dirty="0" err="1" smtClean="0"/>
              <a:t>diferentes</a:t>
            </a:r>
            <a:r>
              <a:rPr lang="en-US" sz="1600" b="1" dirty="0" smtClean="0"/>
              <a:t>, </a:t>
            </a:r>
            <a:r>
              <a:rPr lang="en-US" sz="1600" b="1" dirty="0"/>
              <a:t>¿</a:t>
            </a:r>
            <a:r>
              <a:rPr lang="en-US" sz="1600" b="1" dirty="0" err="1" smtClean="0"/>
              <a:t>había</a:t>
            </a:r>
            <a:r>
              <a:rPr lang="en-US" sz="1600" b="1" dirty="0" smtClean="0"/>
              <a:t> </a:t>
            </a:r>
            <a:r>
              <a:rPr lang="en-US" sz="1600" b="1" dirty="0"/>
              <a:t>un enfoque principal en las interacciones de Cristo?</a:t>
            </a:r>
          </a:p>
          <a:p>
            <a:pPr algn="l" rtl="0"/>
            <a:r>
              <a:rPr lang="en-US" sz="1600" dirty="0"/>
              <a:t>Jesús vino a dar vida - Juan 10:10</a:t>
            </a:r>
          </a:p>
          <a:p>
            <a:pPr algn="l" rtl="0"/>
            <a:r>
              <a:rPr lang="en-US" sz="1600" dirty="0"/>
              <a:t>Jesús vino a buscar y salvar a los perdidos - Lucas 19:10</a:t>
            </a:r>
          </a:p>
          <a:p>
            <a:pPr algn="l" rtl="0"/>
            <a:r>
              <a:rPr lang="en-US" sz="1600" dirty="0"/>
              <a:t>Jesús vino a salvar a los pecadores - 1 Tim 1:15</a:t>
            </a:r>
          </a:p>
          <a:p>
            <a:pPr algn="l" rtl="0"/>
            <a:r>
              <a:rPr lang="en-US" sz="1600" dirty="0"/>
              <a:t>Jesús vino a reconciliar a los hombres con Dios </a:t>
            </a:r>
            <a:r>
              <a:rPr lang="en-US" sz="1600" dirty="0" smtClean="0"/>
              <a:t>– 2 </a:t>
            </a:r>
            <a:r>
              <a:rPr lang="en-US" sz="1600" dirty="0" err="1" smtClean="0"/>
              <a:t>Cor</a:t>
            </a:r>
            <a:r>
              <a:rPr lang="en-US" sz="1600" dirty="0" smtClean="0"/>
              <a:t> 5:18-20</a:t>
            </a:r>
            <a:endParaRPr lang="en-US" sz="1600" dirty="0"/>
          </a:p>
          <a:p>
            <a:pPr algn="l" rtl="0"/>
            <a:endParaRPr lang="en-US" sz="1600" dirty="0"/>
          </a:p>
          <a:p>
            <a:pPr marL="0" indent="0" algn="l" rtl="0">
              <a:buNone/>
            </a:pPr>
            <a:r>
              <a:rPr lang="en-US" sz="1600" dirty="0"/>
              <a:t>Este es también nuestro propósito para la enseñanza. Como embajadores de Cristo, debemos traer la palabra de reconciliación para que los perdidos sean salvos y tengan vida en Cristo.</a:t>
            </a:r>
            <a:endParaRPr lang="en-US" sz="1600" b="1" dirty="0"/>
          </a:p>
        </p:txBody>
      </p:sp>
    </p:spTree>
    <p:extLst>
      <p:ext uri="{BB962C8B-B14F-4D97-AF65-F5344CB8AC3E}">
        <p14:creationId xmlns:p14="http://schemas.microsoft.com/office/powerpoint/2010/main" val="414996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200"/>
            <a:ext cx="8229600" cy="825500"/>
          </a:xfrm>
        </p:spPr>
        <p:txBody>
          <a:bodyPr>
            <a:normAutofit fontScale="90000"/>
          </a:bodyPr>
          <a:lstStyle/>
          <a:p>
            <a:pPr algn="l" rtl="0"/>
            <a:r>
              <a:rPr lang="en-US" b="1" dirty="0"/>
              <a:t>La lista de oración del embajador</a:t>
            </a:r>
            <a:r>
              <a:rPr lang="en-US" dirty="0"/>
              <a:t/>
            </a:r>
            <a:br>
              <a:rPr lang="en-US" dirty="0"/>
            </a:br>
            <a:r>
              <a:rPr lang="en-US" i="1" dirty="0" smtClean="0"/>
              <a:t>Los </a:t>
            </a:r>
            <a:r>
              <a:rPr lang="en-US" i="1" dirty="0" err="1" smtClean="0"/>
              <a:t>indignos</a:t>
            </a:r>
            <a:endParaRPr lang="en-US" dirty="0"/>
          </a:p>
        </p:txBody>
      </p:sp>
      <p:sp>
        <p:nvSpPr>
          <p:cNvPr id="3" name="Content Placeholder 2"/>
          <p:cNvSpPr>
            <a:spLocks noGrp="1"/>
          </p:cNvSpPr>
          <p:nvPr>
            <p:ph idx="1"/>
          </p:nvPr>
        </p:nvSpPr>
        <p:spPr>
          <a:xfrm>
            <a:off x="304800" y="1714500"/>
            <a:ext cx="8610600" cy="3683000"/>
          </a:xfrm>
        </p:spPr>
        <p:txBody>
          <a:bodyPr>
            <a:normAutofit/>
          </a:bodyPr>
          <a:lstStyle/>
          <a:p>
            <a:pPr algn="l" rtl="0"/>
            <a:r>
              <a:rPr lang="en-US" b="1" dirty="0"/>
              <a:t>Gente</a:t>
            </a:r>
            <a:r>
              <a:rPr lang="en-US" dirty="0"/>
              <a:t>:</a:t>
            </a:r>
          </a:p>
          <a:p>
            <a:pPr algn="l" rtl="0"/>
            <a:r>
              <a:rPr lang="en-US" b="1" dirty="0"/>
              <a:t>Conocimiento</a:t>
            </a:r>
            <a:r>
              <a:rPr lang="en-US" dirty="0"/>
              <a:t>:</a:t>
            </a:r>
          </a:p>
          <a:p>
            <a:pPr algn="l" rtl="0"/>
            <a:r>
              <a:rPr lang="en-US" b="1" dirty="0"/>
              <a:t>Sabiduría</a:t>
            </a:r>
            <a:r>
              <a:rPr lang="en-US" dirty="0"/>
              <a:t>:</a:t>
            </a:r>
          </a:p>
          <a:p>
            <a:pPr algn="l" rtl="0"/>
            <a:r>
              <a:rPr lang="en-US" b="1" dirty="0" smtClean="0"/>
              <a:t>Valor</a:t>
            </a:r>
            <a:r>
              <a:rPr lang="en-US" dirty="0" smtClean="0"/>
              <a:t>:</a:t>
            </a:r>
            <a:endParaRPr lang="en-US" dirty="0"/>
          </a:p>
          <a:p>
            <a:pPr algn="l" rtl="0"/>
            <a:r>
              <a:rPr lang="en-US" b="1" dirty="0"/>
              <a:t>Amor</a:t>
            </a:r>
            <a:r>
              <a:rPr lang="en-US" dirty="0"/>
              <a:t>:</a:t>
            </a:r>
          </a:p>
        </p:txBody>
      </p:sp>
    </p:spTree>
    <p:extLst>
      <p:ext uri="{BB962C8B-B14F-4D97-AF65-F5344CB8AC3E}">
        <p14:creationId xmlns:p14="http://schemas.microsoft.com/office/powerpoint/2010/main" val="421157536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rtl="0"/>
            <a:r>
              <a:rPr lang="en-US" sz="4800" dirty="0" err="1"/>
              <a:t>Jesús</a:t>
            </a:r>
            <a:r>
              <a:rPr lang="en-US" sz="4800" dirty="0"/>
              <a:t> </a:t>
            </a:r>
            <a:r>
              <a:rPr lang="en-US" sz="4800" dirty="0" smtClean="0"/>
              <a:t>y </a:t>
            </a:r>
            <a:r>
              <a:rPr lang="en-US" sz="4800" b="1" dirty="0" smtClean="0">
                <a:solidFill>
                  <a:schemeClr val="accent4">
                    <a:lumMod val="60000"/>
                    <a:lumOff val="40000"/>
                  </a:schemeClr>
                </a:solidFill>
              </a:rPr>
              <a:t>la </a:t>
            </a:r>
            <a:r>
              <a:rPr lang="en-US" sz="4800" b="1" dirty="0">
                <a:solidFill>
                  <a:schemeClr val="accent4">
                    <a:lumMod val="60000"/>
                    <a:lumOff val="40000"/>
                  </a:schemeClr>
                </a:solidFill>
              </a:rPr>
              <a:t>oposición</a:t>
            </a:r>
          </a:p>
        </p:txBody>
      </p:sp>
      <p:sp>
        <p:nvSpPr>
          <p:cNvPr id="3" name="Subtitle 2"/>
          <p:cNvSpPr>
            <a:spLocks noGrp="1"/>
          </p:cNvSpPr>
          <p:nvPr>
            <p:ph type="subTitle" idx="1"/>
          </p:nvPr>
        </p:nvSpPr>
        <p:spPr>
          <a:xfrm>
            <a:off x="685800" y="2921000"/>
            <a:ext cx="7772400" cy="1460500"/>
          </a:xfrm>
        </p:spPr>
        <p:txBody>
          <a:bodyPr/>
          <a:lstStyle/>
          <a:p>
            <a:pPr algn="l" rtl="0"/>
            <a:r>
              <a:rPr lang="en-US" dirty="0" err="1" smtClean="0">
                <a:solidFill>
                  <a:schemeClr val="accent4">
                    <a:lumMod val="60000"/>
                    <a:lumOff val="40000"/>
                  </a:schemeClr>
                </a:solidFill>
              </a:rPr>
              <a:t>Conversando</a:t>
            </a:r>
            <a:r>
              <a:rPr lang="en-US" dirty="0" smtClean="0">
                <a:solidFill>
                  <a:schemeClr val="accent4">
                    <a:lumMod val="60000"/>
                    <a:lumOff val="40000"/>
                  </a:schemeClr>
                </a:solidFill>
              </a:rPr>
              <a:t> </a:t>
            </a:r>
            <a:r>
              <a:rPr lang="en-US" dirty="0" err="1" smtClean="0">
                <a:solidFill>
                  <a:schemeClr val="accent4">
                    <a:lumMod val="60000"/>
                    <a:lumOff val="40000"/>
                  </a:schemeClr>
                </a:solidFill>
              </a:rPr>
              <a:t>como</a:t>
            </a:r>
            <a:r>
              <a:rPr lang="en-US" dirty="0" smtClean="0">
                <a:solidFill>
                  <a:schemeClr val="accent4">
                    <a:lumMod val="60000"/>
                    <a:lumOff val="40000"/>
                  </a:schemeClr>
                </a:solidFill>
              </a:rPr>
              <a:t> Cristo</a:t>
            </a:r>
            <a:endParaRPr lang="en-US" dirty="0">
              <a:solidFill>
                <a:schemeClr val="accent4">
                  <a:lumMod val="60000"/>
                  <a:lumOff val="40000"/>
                </a:schemeClr>
              </a:solidFill>
            </a:endParaRPr>
          </a:p>
          <a:p>
            <a:pPr algn="l" rtl="0"/>
            <a:r>
              <a:rPr lang="en-US" dirty="0" err="1">
                <a:solidFill>
                  <a:schemeClr val="accent4">
                    <a:lumMod val="60000"/>
                    <a:lumOff val="40000"/>
                  </a:schemeClr>
                </a:solidFill>
              </a:rPr>
              <a:t>Lección</a:t>
            </a:r>
            <a:r>
              <a:rPr lang="en-US" dirty="0">
                <a:solidFill>
                  <a:schemeClr val="accent4">
                    <a:lumMod val="60000"/>
                    <a:lumOff val="40000"/>
                  </a:schemeClr>
                </a:solidFill>
              </a:rPr>
              <a:t> </a:t>
            </a:r>
            <a:r>
              <a:rPr lang="en-US" dirty="0" smtClean="0">
                <a:solidFill>
                  <a:schemeClr val="accent4">
                    <a:lumMod val="60000"/>
                    <a:lumOff val="40000"/>
                  </a:schemeClr>
                </a:solidFill>
              </a:rPr>
              <a:t>12</a:t>
            </a:r>
            <a:endParaRPr lang="en-US" dirty="0">
              <a:solidFill>
                <a:schemeClr val="accent4">
                  <a:lumMod val="60000"/>
                  <a:lumOff val="40000"/>
                </a:schemeClr>
              </a:solidFill>
            </a:endParaRPr>
          </a:p>
          <a:p>
            <a:pPr algn="l" rtl="0"/>
            <a:endParaRPr lang="en-US" dirty="0"/>
          </a:p>
        </p:txBody>
      </p:sp>
    </p:spTree>
    <p:extLst>
      <p:ext uri="{BB962C8B-B14F-4D97-AF65-F5344CB8AC3E}">
        <p14:creationId xmlns:p14="http://schemas.microsoft.com/office/powerpoint/2010/main" val="56830950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a:t>Jesús en medio de la oposición</a:t>
            </a:r>
          </a:p>
        </p:txBody>
      </p:sp>
      <p:sp>
        <p:nvSpPr>
          <p:cNvPr id="3" name="Content Placeholder 2"/>
          <p:cNvSpPr>
            <a:spLocks noGrp="1"/>
          </p:cNvSpPr>
          <p:nvPr>
            <p:ph idx="1"/>
          </p:nvPr>
        </p:nvSpPr>
        <p:spPr>
          <a:xfrm>
            <a:off x="600307" y="1485900"/>
            <a:ext cx="8084634" cy="533400"/>
          </a:xfrm>
        </p:spPr>
        <p:txBody>
          <a:bodyPr>
            <a:normAutofit/>
          </a:bodyPr>
          <a:lstStyle/>
          <a:p>
            <a:pPr marL="0" indent="0" algn="ctr" rtl="0">
              <a:buClrTx/>
              <a:buNone/>
            </a:pPr>
            <a:r>
              <a:rPr lang="en-US" sz="2000" dirty="0"/>
              <a:t>Por favor lea lo siguiente y prepárese para </a:t>
            </a:r>
            <a:r>
              <a:rPr lang="en-US" sz="2000" dirty="0" err="1" smtClean="0"/>
              <a:t>hablar</a:t>
            </a:r>
            <a:r>
              <a:rPr lang="en-US" sz="2000" dirty="0" smtClean="0"/>
              <a:t> de </a:t>
            </a:r>
            <a:r>
              <a:rPr lang="en-US" sz="2000" dirty="0" err="1" smtClean="0"/>
              <a:t>ello</a:t>
            </a:r>
            <a:r>
              <a:rPr lang="en-US" sz="2000" dirty="0" smtClean="0"/>
              <a:t>:</a:t>
            </a:r>
            <a:endParaRPr lang="en-US" sz="2000" dirty="0"/>
          </a:p>
        </p:txBody>
      </p:sp>
      <p:sp>
        <p:nvSpPr>
          <p:cNvPr id="4" name="TextBox 3"/>
          <p:cNvSpPr txBox="1"/>
          <p:nvPr/>
        </p:nvSpPr>
        <p:spPr>
          <a:xfrm>
            <a:off x="596590" y="2044700"/>
            <a:ext cx="1676400" cy="381000"/>
          </a:xfrm>
          <a:prstGeom prst="rect">
            <a:avLst/>
          </a:prstGeom>
          <a:noFill/>
        </p:spPr>
        <p:txBody>
          <a:bodyPr wrap="square" rtlCol="0">
            <a:spAutoFit/>
          </a:bodyPr>
          <a:lstStyle/>
          <a:p>
            <a:pPr algn="l" rtl="0"/>
            <a:r>
              <a:rPr lang="en-US" dirty="0" smtClean="0"/>
              <a:t>Mc.2:15-17</a:t>
            </a:r>
            <a:endParaRPr lang="en-US" dirty="0"/>
          </a:p>
        </p:txBody>
      </p:sp>
      <p:sp>
        <p:nvSpPr>
          <p:cNvPr id="5" name="TextBox 4"/>
          <p:cNvSpPr txBox="1"/>
          <p:nvPr/>
        </p:nvSpPr>
        <p:spPr>
          <a:xfrm>
            <a:off x="6781800" y="2019300"/>
            <a:ext cx="1676400" cy="381000"/>
          </a:xfrm>
          <a:prstGeom prst="rect">
            <a:avLst/>
          </a:prstGeom>
          <a:noFill/>
        </p:spPr>
        <p:txBody>
          <a:bodyPr wrap="square" rtlCol="0">
            <a:spAutoFit/>
          </a:bodyPr>
          <a:lstStyle/>
          <a:p>
            <a:pPr algn="l" rtl="0"/>
            <a:r>
              <a:rPr lang="en-US" dirty="0"/>
              <a:t>Juan 2:13-22</a:t>
            </a:r>
          </a:p>
        </p:txBody>
      </p:sp>
      <p:sp>
        <p:nvSpPr>
          <p:cNvPr id="6" name="TextBox 5"/>
          <p:cNvSpPr txBox="1"/>
          <p:nvPr/>
        </p:nvSpPr>
        <p:spPr>
          <a:xfrm>
            <a:off x="2484863" y="2030451"/>
            <a:ext cx="1676400" cy="381000"/>
          </a:xfrm>
          <a:prstGeom prst="rect">
            <a:avLst/>
          </a:prstGeom>
          <a:noFill/>
        </p:spPr>
        <p:txBody>
          <a:bodyPr wrap="square" rtlCol="0">
            <a:spAutoFit/>
          </a:bodyPr>
          <a:lstStyle/>
          <a:p>
            <a:pPr algn="l" rtl="0"/>
            <a:r>
              <a:rPr lang="en-US" dirty="0" smtClean="0"/>
              <a:t>Mc. </a:t>
            </a:r>
            <a:r>
              <a:rPr lang="en-US" dirty="0"/>
              <a:t>12:13-17</a:t>
            </a:r>
          </a:p>
        </p:txBody>
      </p:sp>
      <p:sp>
        <p:nvSpPr>
          <p:cNvPr id="7" name="TextBox 6"/>
          <p:cNvSpPr txBox="1"/>
          <p:nvPr/>
        </p:nvSpPr>
        <p:spPr>
          <a:xfrm>
            <a:off x="4618463" y="2032000"/>
            <a:ext cx="1676400" cy="381000"/>
          </a:xfrm>
          <a:prstGeom prst="rect">
            <a:avLst/>
          </a:prstGeom>
          <a:noFill/>
        </p:spPr>
        <p:txBody>
          <a:bodyPr wrap="square" rtlCol="0">
            <a:spAutoFit/>
          </a:bodyPr>
          <a:lstStyle/>
          <a:p>
            <a:pPr algn="l" rtl="0"/>
            <a:r>
              <a:rPr lang="en-US" dirty="0" smtClean="0"/>
              <a:t>Mc. </a:t>
            </a:r>
            <a:r>
              <a:rPr lang="en-US" dirty="0"/>
              <a:t>12:18-27</a:t>
            </a:r>
          </a:p>
        </p:txBody>
      </p:sp>
      <p:sp>
        <p:nvSpPr>
          <p:cNvPr id="8" name="Content Placeholder 2"/>
          <p:cNvSpPr txBox="1">
            <a:spLocks/>
          </p:cNvSpPr>
          <p:nvPr/>
        </p:nvSpPr>
        <p:spPr>
          <a:xfrm>
            <a:off x="297366" y="2781300"/>
            <a:ext cx="8465634" cy="24384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l" rtl="0">
              <a:buClrTx/>
              <a:buFont typeface="Arial" pitchFamily="34" charset="0"/>
              <a:buNone/>
            </a:pPr>
            <a:r>
              <a:rPr lang="en-US" sz="1800" dirty="0"/>
              <a:t>Algunos pensamientos que puede considerar durante </a:t>
            </a:r>
            <a:r>
              <a:rPr lang="en-US" sz="1800" dirty="0" err="1"/>
              <a:t>su</a:t>
            </a:r>
            <a:r>
              <a:rPr lang="en-US" sz="1800" dirty="0"/>
              <a:t> </a:t>
            </a:r>
            <a:r>
              <a:rPr lang="en-US" sz="1800" dirty="0" err="1" smtClean="0"/>
              <a:t>diálogo</a:t>
            </a:r>
            <a:r>
              <a:rPr lang="en-US" sz="1800" dirty="0" smtClean="0"/>
              <a:t> </a:t>
            </a:r>
            <a:r>
              <a:rPr lang="en-US" sz="1800" dirty="0"/>
              <a:t>(no todos aplican):</a:t>
            </a:r>
          </a:p>
          <a:p>
            <a:pPr algn="l" rtl="0">
              <a:buClrTx/>
              <a:buFontTx/>
              <a:buChar char="-"/>
            </a:pPr>
            <a:r>
              <a:rPr lang="en-US" sz="1800" dirty="0"/>
              <a:t>¿</a:t>
            </a:r>
            <a:r>
              <a:rPr lang="en-US" sz="1800" dirty="0" err="1" smtClean="0"/>
              <a:t>Quiénes</a:t>
            </a:r>
            <a:r>
              <a:rPr lang="en-US" sz="1800" dirty="0" smtClean="0"/>
              <a:t> </a:t>
            </a:r>
            <a:r>
              <a:rPr lang="en-US" sz="1800" dirty="0" err="1" smtClean="0"/>
              <a:t>están</a:t>
            </a:r>
            <a:r>
              <a:rPr lang="en-US" sz="1800" dirty="0" smtClean="0"/>
              <a:t> </a:t>
            </a:r>
            <a:r>
              <a:rPr lang="en-US" sz="1800" dirty="0" err="1" smtClean="0"/>
              <a:t>presentes</a:t>
            </a:r>
            <a:r>
              <a:rPr lang="en-US" sz="1800" dirty="0" smtClean="0"/>
              <a:t>?</a:t>
            </a:r>
            <a:endParaRPr lang="en-US" sz="1800" dirty="0"/>
          </a:p>
          <a:p>
            <a:pPr algn="l" rtl="0">
              <a:buClrTx/>
              <a:buFontTx/>
              <a:buChar char="-"/>
            </a:pPr>
            <a:r>
              <a:rPr lang="en-US" sz="1800" dirty="0"/>
              <a:t>¿Qué se sabe de la oposición? </a:t>
            </a:r>
            <a:r>
              <a:rPr lang="en-US" sz="1800" dirty="0" smtClean="0"/>
              <a:t>¿</a:t>
            </a:r>
            <a:r>
              <a:rPr lang="en-US" sz="1800" dirty="0" err="1" smtClean="0"/>
              <a:t>Cómo</a:t>
            </a:r>
            <a:r>
              <a:rPr lang="en-US" sz="1800" dirty="0" smtClean="0"/>
              <a:t> </a:t>
            </a:r>
            <a:r>
              <a:rPr lang="en-US" sz="1800" dirty="0"/>
              <a:t>sabemos esto?</a:t>
            </a:r>
          </a:p>
          <a:p>
            <a:pPr algn="l" rtl="0">
              <a:buClrTx/>
              <a:buFontTx/>
              <a:buChar char="-"/>
            </a:pPr>
            <a:r>
              <a:rPr lang="en-US" sz="1800" dirty="0"/>
              <a:t>¿Quién inicia el “enfrentamiento”?</a:t>
            </a:r>
          </a:p>
          <a:p>
            <a:pPr algn="l" rtl="0">
              <a:buClrTx/>
              <a:buFontTx/>
              <a:buChar char="-"/>
            </a:pPr>
            <a:r>
              <a:rPr lang="en-US" sz="1800" dirty="0"/>
              <a:t>¿Cuál es la </a:t>
            </a:r>
            <a:r>
              <a:rPr lang="en-US" sz="1800" dirty="0" err="1"/>
              <a:t>intención</a:t>
            </a:r>
            <a:r>
              <a:rPr lang="en-US" sz="1800" dirty="0"/>
              <a:t> </a:t>
            </a:r>
            <a:r>
              <a:rPr lang="en-US" sz="1800" dirty="0" smtClean="0"/>
              <a:t>del “</a:t>
            </a:r>
            <a:r>
              <a:rPr lang="en-US" sz="1800" dirty="0" err="1" smtClean="0"/>
              <a:t>enfrentamiento</a:t>
            </a:r>
            <a:r>
              <a:rPr lang="en-US" sz="1800" dirty="0" smtClean="0"/>
              <a:t>” (de parte de ambos </a:t>
            </a:r>
            <a:r>
              <a:rPr lang="en-US" sz="1800" dirty="0"/>
              <a:t>lados)?</a:t>
            </a:r>
          </a:p>
          <a:p>
            <a:pPr algn="l" rtl="0">
              <a:buClrTx/>
              <a:buFontTx/>
              <a:buChar char="-"/>
            </a:pPr>
            <a:r>
              <a:rPr lang="en-US" sz="1800" dirty="0"/>
              <a:t>¿Se </a:t>
            </a:r>
            <a:r>
              <a:rPr lang="en-US" sz="1800" dirty="0" err="1"/>
              <a:t>presenta</a:t>
            </a:r>
            <a:r>
              <a:rPr lang="en-US" sz="1800" dirty="0"/>
              <a:t> </a:t>
            </a:r>
            <a:r>
              <a:rPr lang="en-US" sz="1800" dirty="0" err="1" smtClean="0"/>
              <a:t>algún</a:t>
            </a:r>
            <a:r>
              <a:rPr lang="en-US" sz="1800" dirty="0" smtClean="0"/>
              <a:t> </a:t>
            </a:r>
            <a:r>
              <a:rPr lang="en-US" sz="1800" dirty="0" err="1" smtClean="0"/>
              <a:t>texto</a:t>
            </a:r>
            <a:r>
              <a:rPr lang="en-US" sz="1800" dirty="0" smtClean="0"/>
              <a:t> de las </a:t>
            </a:r>
            <a:r>
              <a:rPr lang="en-US" sz="1800" dirty="0" err="1" smtClean="0"/>
              <a:t>Escrituras</a:t>
            </a:r>
            <a:r>
              <a:rPr lang="en-US" sz="1800" dirty="0" smtClean="0"/>
              <a:t>?</a:t>
            </a:r>
            <a:endParaRPr lang="en-US" sz="1800" dirty="0"/>
          </a:p>
          <a:p>
            <a:pPr algn="l" rtl="0">
              <a:buClrTx/>
              <a:buFontTx/>
              <a:buChar char="-"/>
            </a:pPr>
            <a:r>
              <a:rPr lang="en-US" sz="1800" dirty="0" smtClean="0"/>
              <a:t>¿</a:t>
            </a:r>
            <a:r>
              <a:rPr lang="en-US" sz="1800" dirty="0" err="1" smtClean="0"/>
              <a:t>Cuál</a:t>
            </a:r>
            <a:r>
              <a:rPr lang="en-US" sz="1800" dirty="0" smtClean="0"/>
              <a:t> </a:t>
            </a:r>
            <a:r>
              <a:rPr lang="en-US" sz="1800" dirty="0"/>
              <a:t>es el resultado?</a:t>
            </a:r>
          </a:p>
          <a:p>
            <a:pPr algn="l" rtl="0">
              <a:buClrTx/>
              <a:buFontTx/>
              <a:buChar char="-"/>
            </a:pPr>
            <a:endParaRPr lang="en-US" sz="1800" dirty="0"/>
          </a:p>
          <a:p>
            <a:pPr algn="l" rtl="0">
              <a:buClrTx/>
              <a:buFontTx/>
              <a:buChar char="-"/>
            </a:pPr>
            <a:endParaRPr lang="en-US" sz="1800" dirty="0"/>
          </a:p>
          <a:p>
            <a:pPr algn="l" rtl="0">
              <a:buClrTx/>
              <a:buFontTx/>
              <a:buChar char="-"/>
            </a:pPr>
            <a:endParaRPr lang="en-US" sz="1800" dirty="0"/>
          </a:p>
        </p:txBody>
      </p:sp>
    </p:spTree>
    <p:extLst>
      <p:ext uri="{BB962C8B-B14F-4D97-AF65-F5344CB8AC3E}">
        <p14:creationId xmlns:p14="http://schemas.microsoft.com/office/powerpoint/2010/main" val="99712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44500"/>
            <a:ext cx="8839200" cy="825500"/>
          </a:xfrm>
        </p:spPr>
        <p:txBody>
          <a:bodyPr>
            <a:normAutofit/>
          </a:bodyPr>
          <a:lstStyle/>
          <a:p>
            <a:pPr algn="ctr" rtl="0"/>
            <a:r>
              <a:rPr lang="en-US" dirty="0"/>
              <a:t>Cómo interactuó Jesús con la oposición</a:t>
            </a:r>
          </a:p>
        </p:txBody>
      </p:sp>
      <p:sp>
        <p:nvSpPr>
          <p:cNvPr id="3" name="Content Placeholder 2"/>
          <p:cNvSpPr>
            <a:spLocks noGrp="1"/>
          </p:cNvSpPr>
          <p:nvPr>
            <p:ph idx="1"/>
          </p:nvPr>
        </p:nvSpPr>
        <p:spPr>
          <a:xfrm>
            <a:off x="457200" y="1257300"/>
            <a:ext cx="8382000" cy="3886200"/>
          </a:xfrm>
        </p:spPr>
        <p:txBody>
          <a:bodyPr>
            <a:normAutofit/>
          </a:bodyPr>
          <a:lstStyle/>
          <a:p>
            <a:pPr algn="l" rtl="0">
              <a:buClrTx/>
              <a:buFontTx/>
              <a:buChar char="-"/>
            </a:pPr>
            <a:r>
              <a:rPr lang="en-US" sz="1800" dirty="0"/>
              <a:t>Jesús usó la oposición para enseñar (Marcos 2:15-17).</a:t>
            </a:r>
          </a:p>
          <a:p>
            <a:pPr algn="l" rtl="0">
              <a:buClrTx/>
              <a:buFontTx/>
              <a:buChar char="-"/>
            </a:pPr>
            <a:r>
              <a:rPr lang="en-US" sz="1800" dirty="0"/>
              <a:t>Jesús reconoció y defendió, sin acepción de personas, a los que humildemente buscaban la verdad (</a:t>
            </a:r>
            <a:r>
              <a:rPr lang="en-US" sz="1800" dirty="0" smtClean="0"/>
              <a:t>Marcos 2:15-17</a:t>
            </a:r>
            <a:r>
              <a:rPr lang="en-US" sz="1800" dirty="0"/>
              <a:t>).</a:t>
            </a:r>
          </a:p>
          <a:p>
            <a:pPr algn="l" rtl="0">
              <a:buClrTx/>
              <a:buFontTx/>
              <a:buChar char="-"/>
            </a:pPr>
            <a:r>
              <a:rPr lang="en-US" sz="1800" dirty="0"/>
              <a:t>Jesús no se dejó atrapar por “asuntos mundanos” (Marcos 12:13-17).</a:t>
            </a:r>
          </a:p>
          <a:p>
            <a:pPr algn="l" rtl="0">
              <a:buClrTx/>
              <a:buFontTx/>
              <a:buChar char="-"/>
            </a:pPr>
            <a:r>
              <a:rPr lang="en-US" sz="1800" dirty="0"/>
              <a:t>La creencia y la acción de Jesús estaban de acuerdo con </a:t>
            </a:r>
            <a:r>
              <a:rPr lang="en-US" sz="1800" dirty="0" smtClean="0"/>
              <a:t>las </a:t>
            </a:r>
            <a:r>
              <a:rPr lang="en-US" sz="1800" dirty="0" err="1" smtClean="0"/>
              <a:t>Escrituras</a:t>
            </a:r>
            <a:r>
              <a:rPr lang="en-US" sz="1800" dirty="0" smtClean="0"/>
              <a:t>, </a:t>
            </a:r>
            <a:r>
              <a:rPr lang="en-US" sz="1800" dirty="0"/>
              <a:t>y </a:t>
            </a:r>
            <a:r>
              <a:rPr lang="en-US" sz="1800" dirty="0" err="1"/>
              <a:t>usó</a:t>
            </a:r>
            <a:r>
              <a:rPr lang="en-US" sz="1800" dirty="0"/>
              <a:t> </a:t>
            </a:r>
            <a:r>
              <a:rPr lang="en-US" sz="1800" dirty="0" err="1" smtClean="0"/>
              <a:t>esas</a:t>
            </a:r>
            <a:r>
              <a:rPr lang="en-US" sz="1800" dirty="0" smtClean="0"/>
              <a:t> </a:t>
            </a:r>
            <a:r>
              <a:rPr lang="en-US" sz="1800" dirty="0" err="1" smtClean="0"/>
              <a:t>Escrituras</a:t>
            </a:r>
            <a:r>
              <a:rPr lang="en-US" sz="1800" dirty="0" smtClean="0"/>
              <a:t> </a:t>
            </a:r>
            <a:r>
              <a:rPr lang="en-US" sz="1800" dirty="0"/>
              <a:t>para </a:t>
            </a:r>
            <a:r>
              <a:rPr lang="en-US" sz="1800" dirty="0" err="1"/>
              <a:t>mostrar</a:t>
            </a:r>
            <a:r>
              <a:rPr lang="en-US" sz="1800" dirty="0"/>
              <a:t> </a:t>
            </a:r>
            <a:r>
              <a:rPr lang="en-US" sz="1800" dirty="0" err="1" smtClean="0"/>
              <a:t>en</a:t>
            </a:r>
            <a:r>
              <a:rPr lang="en-US" sz="1800" dirty="0" smtClean="0"/>
              <a:t> que </a:t>
            </a:r>
            <a:r>
              <a:rPr lang="en-US" sz="1800" dirty="0" err="1" smtClean="0"/>
              <a:t>erraban</a:t>
            </a:r>
            <a:r>
              <a:rPr lang="en-US" sz="1800" dirty="0" smtClean="0"/>
              <a:t> (Marcos </a:t>
            </a:r>
            <a:r>
              <a:rPr lang="en-US" sz="1800" dirty="0"/>
              <a:t>12:18-27).</a:t>
            </a:r>
          </a:p>
          <a:p>
            <a:pPr algn="l" rtl="0">
              <a:buClrTx/>
              <a:buFontTx/>
              <a:buChar char="-"/>
            </a:pPr>
            <a:r>
              <a:rPr lang="en-US" sz="1800" dirty="0" smtClean="0"/>
              <a:t>A </a:t>
            </a:r>
            <a:r>
              <a:rPr lang="en-US" sz="1800" dirty="0" err="1" smtClean="0"/>
              <a:t>Jesús</a:t>
            </a:r>
            <a:r>
              <a:rPr lang="en-US" sz="1800" dirty="0" smtClean="0"/>
              <a:t> le </a:t>
            </a:r>
            <a:r>
              <a:rPr lang="en-US" sz="1800" dirty="0" err="1" smtClean="0"/>
              <a:t>importaban</a:t>
            </a:r>
            <a:r>
              <a:rPr lang="en-US" sz="1800" dirty="0" smtClean="0"/>
              <a:t> </a:t>
            </a:r>
            <a:r>
              <a:rPr lang="en-US" sz="1800" dirty="0" err="1" smtClean="0"/>
              <a:t>los</a:t>
            </a:r>
            <a:r>
              <a:rPr lang="en-US" sz="1800" dirty="0" smtClean="0"/>
              <a:t> </a:t>
            </a:r>
            <a:r>
              <a:rPr lang="en-US" sz="1800" dirty="0"/>
              <a:t>detalles de </a:t>
            </a:r>
            <a:r>
              <a:rPr lang="en-US" sz="1800" dirty="0" smtClean="0"/>
              <a:t>las </a:t>
            </a:r>
            <a:r>
              <a:rPr lang="en-US" sz="1800" dirty="0" err="1" smtClean="0"/>
              <a:t>Escrituras</a:t>
            </a:r>
            <a:r>
              <a:rPr lang="en-US" sz="1800" dirty="0" smtClean="0"/>
              <a:t> </a:t>
            </a:r>
            <a:r>
              <a:rPr lang="en-US" sz="1800" dirty="0"/>
              <a:t>(Marcos 12:18-27).</a:t>
            </a:r>
          </a:p>
          <a:p>
            <a:pPr algn="l" rtl="0">
              <a:buClrTx/>
              <a:buFontTx/>
              <a:buChar char="-"/>
            </a:pPr>
            <a:r>
              <a:rPr lang="en-US" sz="1800" dirty="0"/>
              <a:t>Jesús estaba enojado por las razones correctas (Juan 2:13-22).</a:t>
            </a:r>
          </a:p>
          <a:p>
            <a:pPr algn="l" rtl="0">
              <a:buClrTx/>
              <a:buFontTx/>
              <a:buChar char="-"/>
            </a:pPr>
            <a:r>
              <a:rPr lang="en-US" sz="1800" dirty="0"/>
              <a:t>Jesús usó la resurrección para probar Su autoridad (Juan 2:13-22).</a:t>
            </a:r>
          </a:p>
          <a:p>
            <a:pPr algn="l" rtl="0">
              <a:buClrTx/>
              <a:buFontTx/>
              <a:buChar char="-"/>
            </a:pPr>
            <a:r>
              <a:rPr lang="en-US" sz="1800" dirty="0" err="1"/>
              <a:t>Jesús</a:t>
            </a:r>
            <a:r>
              <a:rPr lang="en-US" sz="1800" dirty="0"/>
              <a:t> </a:t>
            </a:r>
            <a:r>
              <a:rPr lang="en-US" sz="1800" dirty="0" err="1" smtClean="0"/>
              <a:t>llegó</a:t>
            </a:r>
            <a:r>
              <a:rPr lang="en-US" sz="1800" dirty="0" smtClean="0"/>
              <a:t> al </a:t>
            </a:r>
            <a:r>
              <a:rPr lang="en-US" sz="1800" dirty="0"/>
              <a:t>corazón del problema y expuso a aquellos que no buscaban la verdad (Marcos 3:1-5, Juan 2:13-22).</a:t>
            </a:r>
          </a:p>
          <a:p>
            <a:pPr algn="l" rtl="0">
              <a:buClrTx/>
              <a:buFontTx/>
              <a:buChar char="-"/>
            </a:pPr>
            <a:endParaRPr lang="en-US" sz="1800" dirty="0"/>
          </a:p>
          <a:p>
            <a:pPr algn="l" rtl="0">
              <a:buClrTx/>
              <a:buFontTx/>
              <a:buChar char="-"/>
            </a:pPr>
            <a:endParaRPr lang="en-US" sz="1800" dirty="0"/>
          </a:p>
        </p:txBody>
      </p:sp>
    </p:spTree>
    <p:extLst>
      <p:ext uri="{BB962C8B-B14F-4D97-AF65-F5344CB8AC3E}">
        <p14:creationId xmlns:p14="http://schemas.microsoft.com/office/powerpoint/2010/main" val="162208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8077200" cy="1638300"/>
          </a:xfrm>
        </p:spPr>
        <p:txBody>
          <a:bodyPr/>
          <a:lstStyle/>
          <a:p>
            <a:pPr algn="l" rtl="0"/>
            <a:r>
              <a:rPr lang="en-US" sz="4800" b="1" dirty="0"/>
              <a:t>Embajadores de Cristo</a:t>
            </a:r>
            <a:endParaRPr lang="en-US" sz="5200" b="1" dirty="0">
              <a:solidFill>
                <a:schemeClr val="accent4">
                  <a:lumMod val="60000"/>
                  <a:lumOff val="40000"/>
                </a:schemeClr>
              </a:solidFill>
            </a:endParaRPr>
          </a:p>
        </p:txBody>
      </p:sp>
      <p:sp>
        <p:nvSpPr>
          <p:cNvPr id="3" name="Subtitle 2"/>
          <p:cNvSpPr>
            <a:spLocks noGrp="1"/>
          </p:cNvSpPr>
          <p:nvPr>
            <p:ph type="subTitle" idx="1"/>
          </p:nvPr>
        </p:nvSpPr>
        <p:spPr>
          <a:xfrm>
            <a:off x="685800" y="2921000"/>
            <a:ext cx="7772400" cy="1460500"/>
          </a:xfrm>
        </p:spPr>
        <p:txBody>
          <a:bodyPr/>
          <a:lstStyle/>
          <a:p>
            <a:pPr algn="l" rtl="0"/>
            <a:r>
              <a:rPr lang="en-US" dirty="0" err="1" smtClean="0">
                <a:solidFill>
                  <a:schemeClr val="tx1">
                    <a:lumMod val="50000"/>
                    <a:lumOff val="50000"/>
                  </a:schemeClr>
                </a:solidFill>
              </a:rPr>
              <a:t>Conversando</a:t>
            </a:r>
            <a:r>
              <a:rPr lang="en-US" dirty="0" smtClean="0">
                <a:solidFill>
                  <a:schemeClr val="tx1">
                    <a:lumMod val="50000"/>
                    <a:lumOff val="50000"/>
                  </a:schemeClr>
                </a:solidFill>
              </a:rPr>
              <a:t> </a:t>
            </a:r>
            <a:r>
              <a:rPr lang="en-US" dirty="0" err="1" smtClean="0">
                <a:solidFill>
                  <a:schemeClr val="tx1">
                    <a:lumMod val="50000"/>
                    <a:lumOff val="50000"/>
                  </a:schemeClr>
                </a:solidFill>
              </a:rPr>
              <a:t>como</a:t>
            </a:r>
            <a:r>
              <a:rPr lang="en-US" dirty="0" smtClean="0">
                <a:solidFill>
                  <a:schemeClr val="tx1">
                    <a:lumMod val="50000"/>
                    <a:lumOff val="50000"/>
                  </a:schemeClr>
                </a:solidFill>
              </a:rPr>
              <a:t> Cristo</a:t>
            </a:r>
            <a:endParaRPr lang="en-US" dirty="0">
              <a:solidFill>
                <a:schemeClr val="tx1">
                  <a:lumMod val="50000"/>
                  <a:lumOff val="50000"/>
                </a:schemeClr>
              </a:solidFill>
            </a:endParaRPr>
          </a:p>
          <a:p>
            <a:pPr algn="l" rtl="0"/>
            <a:r>
              <a:rPr lang="en-US" dirty="0" err="1">
                <a:solidFill>
                  <a:schemeClr val="tx1">
                    <a:lumMod val="50000"/>
                    <a:lumOff val="50000"/>
                  </a:schemeClr>
                </a:solidFill>
              </a:rPr>
              <a:t>Lección</a:t>
            </a:r>
            <a:r>
              <a:rPr lang="en-US" dirty="0">
                <a:solidFill>
                  <a:schemeClr val="tx1">
                    <a:lumMod val="50000"/>
                    <a:lumOff val="50000"/>
                  </a:schemeClr>
                </a:solidFill>
              </a:rPr>
              <a:t> </a:t>
            </a:r>
            <a:r>
              <a:rPr lang="en-US" dirty="0" smtClean="0">
                <a:solidFill>
                  <a:schemeClr val="tx1">
                    <a:lumMod val="50000"/>
                    <a:lumOff val="50000"/>
                  </a:schemeClr>
                </a:solidFill>
              </a:rPr>
              <a:t>13</a:t>
            </a:r>
            <a:endParaRPr lang="en-US" dirty="0">
              <a:solidFill>
                <a:schemeClr val="tx1">
                  <a:lumMod val="50000"/>
                  <a:lumOff val="50000"/>
                </a:schemeClr>
              </a:solidFill>
            </a:endParaRPr>
          </a:p>
          <a:p>
            <a:pPr algn="l" rtl="0"/>
            <a:endParaRPr lang="en-US" dirty="0"/>
          </a:p>
        </p:txBody>
      </p:sp>
    </p:spTree>
    <p:extLst>
      <p:ext uri="{BB962C8B-B14F-4D97-AF65-F5344CB8AC3E}">
        <p14:creationId xmlns:p14="http://schemas.microsoft.com/office/powerpoint/2010/main" val="73745880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Objetivos del curso</a:t>
            </a:r>
          </a:p>
        </p:txBody>
      </p:sp>
      <p:sp>
        <p:nvSpPr>
          <p:cNvPr id="3" name="Content Placeholder 2"/>
          <p:cNvSpPr>
            <a:spLocks noGrp="1"/>
          </p:cNvSpPr>
          <p:nvPr>
            <p:ph idx="1"/>
          </p:nvPr>
        </p:nvSpPr>
        <p:spPr/>
        <p:txBody>
          <a:bodyPr>
            <a:normAutofit/>
          </a:bodyPr>
          <a:lstStyle/>
          <a:p>
            <a:pPr>
              <a:buClrTx/>
            </a:pPr>
            <a:r>
              <a:rPr lang="es-ES" sz="2500" b="1" dirty="0"/>
              <a:t>Aumentar la comprensión de cómo Jesús compartió el Evangelio en situaciones específicas (Mt. 4:19)</a:t>
            </a:r>
          </a:p>
          <a:p>
            <a:pPr>
              <a:buClrTx/>
            </a:pPr>
            <a:r>
              <a:rPr lang="es-ES" sz="2500" b="1" dirty="0" smtClean="0"/>
              <a:t>Desarrollar </a:t>
            </a:r>
            <a:r>
              <a:rPr lang="es-ES" sz="2500" b="1" dirty="0"/>
              <a:t>una mejor percepción de las necesidades de las personas y cómo ayudarlas (Mt. 9:36)</a:t>
            </a:r>
          </a:p>
          <a:p>
            <a:pPr>
              <a:buClrTx/>
            </a:pPr>
            <a:r>
              <a:rPr lang="es-ES" sz="2500" b="1" dirty="0"/>
              <a:t>Imitar a Cristo practicando el ministerio del Evangelio como Él (Mt. 10:24-25)</a:t>
            </a:r>
          </a:p>
          <a:p>
            <a:pPr>
              <a:buClrTx/>
            </a:pPr>
            <a:r>
              <a:rPr lang="es-ES" sz="2500" b="1" dirty="0"/>
              <a:t>Cultivar una vida de oración más sólida, como la de Cristo, para el ministerio del Evangelio (Mt. 11:25-30</a:t>
            </a:r>
            <a:r>
              <a:rPr lang="es-ES" sz="2500" b="1" dirty="0" smtClean="0"/>
              <a:t>)</a:t>
            </a:r>
            <a:endParaRPr lang="en-US" sz="2500" b="1" dirty="0"/>
          </a:p>
          <a:p>
            <a:pPr marL="0" indent="0" algn="l" rtl="0">
              <a:buClrTx/>
              <a:buNone/>
            </a:pPr>
            <a:endParaRPr lang="en-US" sz="1600" dirty="0"/>
          </a:p>
        </p:txBody>
      </p:sp>
    </p:spTree>
    <p:extLst>
      <p:ext uri="{BB962C8B-B14F-4D97-AF65-F5344CB8AC3E}">
        <p14:creationId xmlns:p14="http://schemas.microsoft.com/office/powerpoint/2010/main" val="315032633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0" end="0"/>
                                            </p:txEl>
                                          </p:spTgt>
                                        </p:tgtEl>
                                        <p:attrNameLst>
                                          <p:attrName>style.color</p:attrName>
                                        </p:attrNameLst>
                                      </p:cBhvr>
                                      <p:to>
                                        <a:srgbClr val="D2533C"/>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3">
                                            <p:txEl>
                                              <p:pRg st="1" end="1"/>
                                            </p:txEl>
                                          </p:spTgt>
                                        </p:tgtEl>
                                        <p:attrNameLst>
                                          <p:attrName>style.color</p:attrName>
                                        </p:attrNameLst>
                                      </p:cBhvr>
                                      <p:to>
                                        <a:srgbClr val="D2533C"/>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bg>
      <p:bgPr>
        <a:solidFill>
          <a:srgbClr val="040404"/>
        </a:solidFill>
        <a:effectLst/>
      </p:bgPr>
    </p:bg>
    <p:spTree>
      <p:nvGrpSpPr>
        <p:cNvPr id="1" name=""/>
        <p:cNvGrpSpPr/>
        <p:nvPr/>
      </p:nvGrpSpPr>
      <p:grpSpPr>
        <a:xfrm>
          <a:off x="0" y="0"/>
          <a:ext cx="0" cy="0"/>
          <a:chOff x="0" y="0"/>
          <a:chExt cx="0" cy="0"/>
        </a:xfrm>
      </p:grpSpPr>
      <p:sp>
        <p:nvSpPr>
          <p:cNvPr id="2" name="Rectangle 1"/>
          <p:cNvSpPr/>
          <p:nvPr/>
        </p:nvSpPr>
        <p:spPr>
          <a:xfrm>
            <a:off x="685800" y="800100"/>
            <a:ext cx="7848600" cy="4462760"/>
          </a:xfrm>
          <a:prstGeom prst="rect">
            <a:avLst/>
          </a:prstGeom>
        </p:spPr>
        <p:txBody>
          <a:bodyPr wrap="square">
            <a:spAutoFit/>
          </a:bodyPr>
          <a:lstStyle/>
          <a:p>
            <a:r>
              <a:rPr lang="es-ES" sz="2400" dirty="0">
                <a:solidFill>
                  <a:schemeClr val="bg1"/>
                </a:solidFill>
              </a:rPr>
              <a:t>Todo esto proviene de Dios, quien por medio de Cristo nos reconcilió consigo mismo y nos dio el ministerio de la reconciliación: </a:t>
            </a:r>
            <a:r>
              <a:rPr lang="es-ES" sz="2400" dirty="0" smtClean="0">
                <a:solidFill>
                  <a:schemeClr val="bg1"/>
                </a:solidFill>
              </a:rPr>
              <a:t>esto es</a:t>
            </a:r>
            <a:r>
              <a:rPr lang="es-ES" sz="2400" dirty="0">
                <a:solidFill>
                  <a:schemeClr val="bg1"/>
                </a:solidFill>
              </a:rPr>
              <a:t>, que en Cristo, Dios estaba reconciliando al mundo consigo mismo, no tomándole en cuenta sus pecados y encargándonos a nosotros el mensaje de la reconciliación. </a:t>
            </a:r>
            <a:r>
              <a:rPr lang="es-ES" sz="2400" dirty="0" smtClean="0">
                <a:solidFill>
                  <a:schemeClr val="bg1"/>
                </a:solidFill>
              </a:rPr>
              <a:t> </a:t>
            </a:r>
            <a:r>
              <a:rPr lang="es-ES" sz="2400" dirty="0">
                <a:solidFill>
                  <a:schemeClr val="bg1"/>
                </a:solidFill>
              </a:rPr>
              <a:t>Así que somos embajadores de Cristo, como si Dios los exhortara a ustedes por medio de nosotros: «En nombre de Cristo les rogamos que se reconcilien con Dios». 21 Al que no cometió pecado alguno, por nosotros Dios lo trató como pecador</a:t>
            </a:r>
            <a:r>
              <a:rPr lang="es-ES" sz="2400" dirty="0" smtClean="0">
                <a:solidFill>
                  <a:schemeClr val="bg1"/>
                </a:solidFill>
              </a:rPr>
              <a:t>, </a:t>
            </a:r>
            <a:r>
              <a:rPr lang="es-ES" sz="2400" dirty="0">
                <a:solidFill>
                  <a:schemeClr val="bg1"/>
                </a:solidFill>
              </a:rPr>
              <a:t>para que en él </a:t>
            </a:r>
            <a:r>
              <a:rPr lang="es-ES" sz="2400" dirty="0" smtClean="0">
                <a:solidFill>
                  <a:schemeClr val="bg1"/>
                </a:solidFill>
              </a:rPr>
              <a:t>recibiéramos </a:t>
            </a:r>
            <a:r>
              <a:rPr lang="es-ES" sz="2400" dirty="0">
                <a:solidFill>
                  <a:schemeClr val="bg1"/>
                </a:solidFill>
              </a:rPr>
              <a:t>la justicia de Dios</a:t>
            </a:r>
            <a:r>
              <a:rPr lang="es-ES" sz="2400" dirty="0" smtClean="0">
                <a:solidFill>
                  <a:schemeClr val="bg1"/>
                </a:solidFill>
              </a:rPr>
              <a:t>. </a:t>
            </a:r>
          </a:p>
          <a:p>
            <a:pPr algn="r"/>
            <a:r>
              <a:rPr lang="en-US" sz="2000" dirty="0" smtClean="0">
                <a:solidFill>
                  <a:schemeClr val="bg1"/>
                </a:solidFill>
              </a:rPr>
              <a:t>2 </a:t>
            </a:r>
            <a:r>
              <a:rPr lang="en-US" sz="2000" dirty="0" err="1">
                <a:solidFill>
                  <a:schemeClr val="bg1"/>
                </a:solidFill>
              </a:rPr>
              <a:t>Corintios</a:t>
            </a:r>
            <a:r>
              <a:rPr lang="en-US" sz="2000" dirty="0">
                <a:solidFill>
                  <a:schemeClr val="bg1"/>
                </a:solidFill>
              </a:rPr>
              <a:t> </a:t>
            </a:r>
            <a:r>
              <a:rPr lang="en-US" sz="2000" dirty="0" smtClean="0">
                <a:solidFill>
                  <a:schemeClr val="bg1"/>
                </a:solidFill>
              </a:rPr>
              <a:t>5:18-21</a:t>
            </a:r>
            <a:r>
              <a:rPr lang="en-US" sz="2000" dirty="0">
                <a:solidFill>
                  <a:schemeClr val="bg1"/>
                </a:solidFill>
              </a:rPr>
              <a:t>, NVI</a:t>
            </a:r>
          </a:p>
        </p:txBody>
      </p:sp>
    </p:spTree>
    <p:extLst>
      <p:ext uri="{BB962C8B-B14F-4D97-AF65-F5344CB8AC3E}">
        <p14:creationId xmlns:p14="http://schemas.microsoft.com/office/powerpoint/2010/main" val="1303617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723900"/>
            <a:ext cx="8229600" cy="825500"/>
          </a:xfrm>
        </p:spPr>
        <p:txBody>
          <a:bodyPr>
            <a:normAutofit fontScale="90000"/>
          </a:bodyPr>
          <a:lstStyle/>
          <a:p>
            <a:pPr algn="ctr" rtl="0"/>
            <a:r>
              <a:rPr lang="en-US" sz="4800" b="1" dirty="0"/>
              <a:t>Embajadores de Cristo como Cristo</a:t>
            </a:r>
          </a:p>
        </p:txBody>
      </p:sp>
      <p:sp>
        <p:nvSpPr>
          <p:cNvPr id="3" name="Content Placeholder 2"/>
          <p:cNvSpPr>
            <a:spLocks noGrp="1"/>
          </p:cNvSpPr>
          <p:nvPr>
            <p:ph idx="1"/>
          </p:nvPr>
        </p:nvSpPr>
        <p:spPr>
          <a:xfrm>
            <a:off x="838200" y="1333500"/>
            <a:ext cx="7391400" cy="4064000"/>
          </a:xfrm>
        </p:spPr>
        <p:txBody>
          <a:bodyPr>
            <a:normAutofit/>
          </a:bodyPr>
          <a:lstStyle/>
          <a:p>
            <a:pPr marL="0" indent="0" algn="l" rtl="0">
              <a:buNone/>
            </a:pPr>
            <a:endParaRPr lang="en-US" sz="3000" b="1" i="1" dirty="0">
              <a:solidFill>
                <a:schemeClr val="accent6"/>
              </a:solidFill>
            </a:endParaRPr>
          </a:p>
          <a:p>
            <a:pPr marL="0" indent="0" algn="l" rtl="0">
              <a:buNone/>
            </a:pPr>
            <a:r>
              <a:rPr lang="en-US" sz="3500" b="1" i="1" dirty="0" smtClean="0">
                <a:solidFill>
                  <a:schemeClr val="accent6"/>
                </a:solidFill>
              </a:rPr>
              <a:t>¿</a:t>
            </a:r>
            <a:r>
              <a:rPr lang="en-US" sz="3500" b="1" i="1" dirty="0" err="1">
                <a:solidFill>
                  <a:schemeClr val="accent6"/>
                </a:solidFill>
              </a:rPr>
              <a:t>Q</a:t>
            </a:r>
            <a:r>
              <a:rPr lang="en-US" sz="3500" b="1" i="1" dirty="0" err="1" smtClean="0">
                <a:solidFill>
                  <a:schemeClr val="accent6"/>
                </a:solidFill>
              </a:rPr>
              <a:t>ué</a:t>
            </a:r>
            <a:r>
              <a:rPr lang="en-US" sz="3500" b="1" i="1" dirty="0" smtClean="0">
                <a:solidFill>
                  <a:schemeClr val="accent6"/>
                </a:solidFill>
              </a:rPr>
              <a:t> </a:t>
            </a:r>
            <a:r>
              <a:rPr lang="en-US" sz="3500" b="1" i="1" dirty="0" err="1">
                <a:solidFill>
                  <a:schemeClr val="accent6"/>
                </a:solidFill>
              </a:rPr>
              <a:t>desafíos</a:t>
            </a:r>
            <a:r>
              <a:rPr lang="en-US" sz="3500" b="1" i="1" dirty="0">
                <a:solidFill>
                  <a:schemeClr val="accent6"/>
                </a:solidFill>
              </a:rPr>
              <a:t> </a:t>
            </a:r>
            <a:r>
              <a:rPr lang="en-US" sz="3500" b="1" i="1" dirty="0" smtClean="0">
                <a:solidFill>
                  <a:schemeClr val="accent6"/>
                </a:solidFill>
              </a:rPr>
              <a:t>ha </a:t>
            </a:r>
            <a:r>
              <a:rPr lang="en-US" sz="3500" b="1" i="1" dirty="0" err="1" smtClean="0">
                <a:solidFill>
                  <a:schemeClr val="accent6"/>
                </a:solidFill>
              </a:rPr>
              <a:t>notado</a:t>
            </a:r>
            <a:r>
              <a:rPr lang="en-US" sz="3500" b="1" i="1" dirty="0" smtClean="0">
                <a:solidFill>
                  <a:schemeClr val="accent6"/>
                </a:solidFill>
              </a:rPr>
              <a:t> </a:t>
            </a:r>
            <a:r>
              <a:rPr lang="en-US" sz="3500" b="1" i="1" dirty="0" err="1" smtClean="0">
                <a:solidFill>
                  <a:schemeClr val="accent6"/>
                </a:solidFill>
              </a:rPr>
              <a:t>usted</a:t>
            </a:r>
            <a:r>
              <a:rPr lang="en-US" sz="3500" b="1" i="1" dirty="0" smtClean="0">
                <a:solidFill>
                  <a:schemeClr val="accent6"/>
                </a:solidFill>
              </a:rPr>
              <a:t> </a:t>
            </a:r>
            <a:r>
              <a:rPr lang="en-US" sz="3500" b="1" i="1" dirty="0">
                <a:solidFill>
                  <a:schemeClr val="accent6"/>
                </a:solidFill>
              </a:rPr>
              <a:t>que </a:t>
            </a:r>
            <a:r>
              <a:rPr lang="en-US" sz="3500" b="1" i="1" dirty="0" err="1" smtClean="0">
                <a:solidFill>
                  <a:schemeClr val="accent6"/>
                </a:solidFill>
              </a:rPr>
              <a:t>tiene</a:t>
            </a:r>
            <a:r>
              <a:rPr lang="en-US" sz="3500" b="1" i="1" dirty="0" smtClean="0">
                <a:solidFill>
                  <a:schemeClr val="accent6"/>
                </a:solidFill>
              </a:rPr>
              <a:t> </a:t>
            </a:r>
            <a:r>
              <a:rPr lang="en-US" sz="3500" b="1" i="1" dirty="0">
                <a:solidFill>
                  <a:schemeClr val="accent6"/>
                </a:solidFill>
              </a:rPr>
              <a:t>personalmente en el evangelismo?</a:t>
            </a:r>
          </a:p>
          <a:p>
            <a:pPr marL="0" indent="0" algn="l" rtl="0">
              <a:buNone/>
            </a:pPr>
            <a:endParaRPr lang="en-US" sz="3000" b="1" i="1" dirty="0">
              <a:solidFill>
                <a:schemeClr val="accent6"/>
              </a:solidFill>
            </a:endParaRPr>
          </a:p>
          <a:p>
            <a:pPr marL="0" indent="0" algn="l" rtl="0">
              <a:buNone/>
            </a:pPr>
            <a:endParaRPr lang="en-US" dirty="0"/>
          </a:p>
          <a:p>
            <a:pPr marL="0" indent="0" algn="l" rtl="0">
              <a:buNone/>
            </a:pPr>
            <a:endParaRPr lang="en-US" sz="3000" b="1" i="1" dirty="0">
              <a:solidFill>
                <a:schemeClr val="accent6"/>
              </a:solidFill>
            </a:endParaRPr>
          </a:p>
          <a:p>
            <a:pPr algn="l" rtl="0"/>
            <a:endParaRPr lang="en-US" dirty="0">
              <a:solidFill>
                <a:schemeClr val="tx1"/>
              </a:solidFill>
            </a:endParaRPr>
          </a:p>
          <a:p>
            <a:pPr marL="0" indent="0" algn="l" rtl="0">
              <a:buNone/>
            </a:pPr>
            <a:endParaRPr lang="en-US" dirty="0"/>
          </a:p>
        </p:txBody>
      </p:sp>
    </p:spTree>
    <p:extLst>
      <p:ext uri="{BB962C8B-B14F-4D97-AF65-F5344CB8AC3E}">
        <p14:creationId xmlns:p14="http://schemas.microsoft.com/office/powerpoint/2010/main" val="204984461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723900"/>
            <a:ext cx="8229600" cy="825500"/>
          </a:xfrm>
        </p:spPr>
        <p:txBody>
          <a:bodyPr>
            <a:normAutofit fontScale="90000"/>
          </a:bodyPr>
          <a:lstStyle/>
          <a:p>
            <a:pPr algn="ctr" rtl="0"/>
            <a:r>
              <a:rPr lang="en-US" sz="4800" b="1" dirty="0"/>
              <a:t>Embajadores de Cristo como Cristo</a:t>
            </a:r>
          </a:p>
        </p:txBody>
      </p:sp>
      <p:sp>
        <p:nvSpPr>
          <p:cNvPr id="3" name="Content Placeholder 2"/>
          <p:cNvSpPr>
            <a:spLocks noGrp="1"/>
          </p:cNvSpPr>
          <p:nvPr>
            <p:ph idx="1"/>
          </p:nvPr>
        </p:nvSpPr>
        <p:spPr>
          <a:xfrm>
            <a:off x="838200" y="1333500"/>
            <a:ext cx="7391400" cy="4064000"/>
          </a:xfrm>
        </p:spPr>
        <p:txBody>
          <a:bodyPr>
            <a:normAutofit/>
          </a:bodyPr>
          <a:lstStyle/>
          <a:p>
            <a:pPr marL="0" indent="0" algn="l" rtl="0">
              <a:buNone/>
            </a:pPr>
            <a:endParaRPr lang="en-US" sz="3000" b="1" i="1" dirty="0">
              <a:solidFill>
                <a:schemeClr val="accent6"/>
              </a:solidFill>
            </a:endParaRPr>
          </a:p>
          <a:p>
            <a:pPr marL="0" indent="0" algn="l" rtl="0">
              <a:buNone/>
            </a:pPr>
            <a:r>
              <a:rPr lang="en-US" sz="3800" b="1" i="1" dirty="0">
                <a:solidFill>
                  <a:schemeClr val="accent6"/>
                </a:solidFill>
              </a:rPr>
              <a:t>¿</a:t>
            </a:r>
            <a:r>
              <a:rPr lang="en-US" sz="3800" b="1" i="1" dirty="0" err="1">
                <a:solidFill>
                  <a:schemeClr val="accent6"/>
                </a:solidFill>
              </a:rPr>
              <a:t>Qué</a:t>
            </a:r>
            <a:r>
              <a:rPr lang="en-US" sz="3800" b="1" i="1" dirty="0">
                <a:solidFill>
                  <a:schemeClr val="accent6"/>
                </a:solidFill>
              </a:rPr>
              <a:t> </a:t>
            </a:r>
            <a:r>
              <a:rPr lang="en-US" sz="3800" b="1" i="1" dirty="0" smtClean="0">
                <a:solidFill>
                  <a:schemeClr val="accent6"/>
                </a:solidFill>
              </a:rPr>
              <a:t>ha </a:t>
            </a:r>
            <a:r>
              <a:rPr lang="en-US" sz="3800" b="1" i="1" dirty="0" err="1" smtClean="0">
                <a:solidFill>
                  <a:schemeClr val="accent6"/>
                </a:solidFill>
              </a:rPr>
              <a:t>aprendido</a:t>
            </a:r>
            <a:r>
              <a:rPr lang="en-US" sz="3800" b="1" i="1" dirty="0" smtClean="0">
                <a:solidFill>
                  <a:schemeClr val="accent6"/>
                </a:solidFill>
              </a:rPr>
              <a:t> </a:t>
            </a:r>
            <a:r>
              <a:rPr lang="en-US" sz="3800" b="1" i="1" dirty="0">
                <a:solidFill>
                  <a:schemeClr val="accent6"/>
                </a:solidFill>
              </a:rPr>
              <a:t>de Jesús en las últimas semanas que </a:t>
            </a:r>
            <a:r>
              <a:rPr lang="en-US" sz="3800" b="1" i="1" dirty="0" err="1" smtClean="0">
                <a:solidFill>
                  <a:schemeClr val="accent6"/>
                </a:solidFill>
              </a:rPr>
              <a:t>quiere</a:t>
            </a:r>
            <a:r>
              <a:rPr lang="en-US" sz="3800" b="1" i="1" dirty="0" smtClean="0">
                <a:solidFill>
                  <a:schemeClr val="accent6"/>
                </a:solidFill>
              </a:rPr>
              <a:t> </a:t>
            </a:r>
            <a:r>
              <a:rPr lang="en-US" sz="3800" b="1" i="1" dirty="0">
                <a:solidFill>
                  <a:schemeClr val="accent6"/>
                </a:solidFill>
              </a:rPr>
              <a:t>empezar a practicar?</a:t>
            </a:r>
          </a:p>
          <a:p>
            <a:pPr marL="0" indent="0" algn="l" rtl="0">
              <a:buNone/>
            </a:pPr>
            <a:endParaRPr lang="en-US" sz="3000" b="1" i="1" dirty="0">
              <a:solidFill>
                <a:schemeClr val="accent6"/>
              </a:solidFill>
            </a:endParaRPr>
          </a:p>
          <a:p>
            <a:pPr marL="0" indent="0" algn="l" rtl="0">
              <a:buNone/>
            </a:pPr>
            <a:endParaRPr lang="en-US" dirty="0"/>
          </a:p>
          <a:p>
            <a:pPr marL="0" indent="0" algn="l" rtl="0">
              <a:buNone/>
            </a:pPr>
            <a:endParaRPr lang="en-US" sz="3000" b="1" i="1" dirty="0">
              <a:solidFill>
                <a:schemeClr val="accent6"/>
              </a:solidFill>
            </a:endParaRPr>
          </a:p>
          <a:p>
            <a:pPr algn="l" rtl="0"/>
            <a:endParaRPr lang="en-US" dirty="0">
              <a:solidFill>
                <a:schemeClr val="tx1"/>
              </a:solidFill>
            </a:endParaRPr>
          </a:p>
          <a:p>
            <a:pPr marL="0" indent="0" algn="l" rtl="0">
              <a:buNone/>
            </a:pPr>
            <a:endParaRPr lang="en-US" dirty="0"/>
          </a:p>
        </p:txBody>
      </p:sp>
    </p:spTree>
    <p:extLst>
      <p:ext uri="{BB962C8B-B14F-4D97-AF65-F5344CB8AC3E}">
        <p14:creationId xmlns:p14="http://schemas.microsoft.com/office/powerpoint/2010/main" val="247661404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0"/>
            <a:r>
              <a:rPr lang="en-US" b="1" dirty="0"/>
              <a:t>Aprendiendo a ser embajadores de Cristo</a:t>
            </a:r>
          </a:p>
        </p:txBody>
      </p:sp>
      <p:sp>
        <p:nvSpPr>
          <p:cNvPr id="3" name="Content Placeholder 2"/>
          <p:cNvSpPr>
            <a:spLocks noGrp="1"/>
          </p:cNvSpPr>
          <p:nvPr>
            <p:ph idx="1"/>
          </p:nvPr>
        </p:nvSpPr>
        <p:spPr>
          <a:xfrm>
            <a:off x="838200" y="1333500"/>
            <a:ext cx="7391400" cy="4191000"/>
          </a:xfrm>
        </p:spPr>
        <p:txBody>
          <a:bodyPr>
            <a:normAutofit/>
          </a:bodyPr>
          <a:lstStyle/>
          <a:p>
            <a:pPr marL="0" indent="0" algn="l" rtl="0">
              <a:buNone/>
            </a:pPr>
            <a:endParaRPr lang="en-US" sz="2500" dirty="0">
              <a:solidFill>
                <a:schemeClr val="accent6"/>
              </a:solidFill>
            </a:endParaRPr>
          </a:p>
          <a:p>
            <a:pPr marL="457200" indent="-457200" algn="l" rtl="0">
              <a:buFont typeface="+mj-lt"/>
              <a:buAutoNum type="arabicPeriod"/>
            </a:pPr>
            <a:endParaRPr lang="en-US" sz="2500" dirty="0">
              <a:solidFill>
                <a:schemeClr val="accent6"/>
              </a:solidFill>
            </a:endParaRPr>
          </a:p>
          <a:p>
            <a:pPr marL="457200" indent="-457200" algn="l" rtl="0">
              <a:buFont typeface="+mj-lt"/>
              <a:buAutoNum type="arabicPeriod"/>
            </a:pPr>
            <a:endParaRPr lang="en-US" sz="2500" dirty="0">
              <a:solidFill>
                <a:schemeClr val="accent6"/>
              </a:solidFill>
            </a:endParaRPr>
          </a:p>
          <a:p>
            <a:pPr marL="0" indent="0" algn="l" rtl="0">
              <a:buNone/>
            </a:pPr>
            <a:endParaRPr lang="en-US" dirty="0"/>
          </a:p>
          <a:p>
            <a:pPr marL="0" indent="0" algn="l" rtl="0">
              <a:buNone/>
            </a:pPr>
            <a:endParaRPr lang="en-US" sz="3000" b="1" i="1" dirty="0">
              <a:solidFill>
                <a:schemeClr val="accent6"/>
              </a:solidFill>
            </a:endParaRPr>
          </a:p>
          <a:p>
            <a:pPr algn="l" rtl="0"/>
            <a:endParaRPr lang="en-US" dirty="0">
              <a:solidFill>
                <a:schemeClr val="tx1"/>
              </a:solidFill>
            </a:endParaRPr>
          </a:p>
          <a:p>
            <a:pPr marL="0" indent="0" algn="l" rtl="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80249365"/>
              </p:ext>
            </p:extLst>
          </p:nvPr>
        </p:nvGraphicFramePr>
        <p:xfrm>
          <a:off x="0" y="1333502"/>
          <a:ext cx="9144001" cy="4170676"/>
        </p:xfrm>
        <a:graphic>
          <a:graphicData uri="http://schemas.openxmlformats.org/drawingml/2006/table">
            <a:tbl>
              <a:tblPr firstRow="1" bandRow="1">
                <a:tableStyleId>{E269D01E-BC32-4049-B463-5C60D7B0CCD2}</a:tableStyleId>
              </a:tblPr>
              <a:tblGrid>
                <a:gridCol w="1270001">
                  <a:extLst>
                    <a:ext uri="{9D8B030D-6E8A-4147-A177-3AD203B41FA5}">
                      <a16:colId xmlns:a16="http://schemas.microsoft.com/office/drawing/2014/main" xmlns="" val="3326686561"/>
                    </a:ext>
                  </a:extLst>
                </a:gridCol>
                <a:gridCol w="3556000">
                  <a:extLst>
                    <a:ext uri="{9D8B030D-6E8A-4147-A177-3AD203B41FA5}">
                      <a16:colId xmlns:a16="http://schemas.microsoft.com/office/drawing/2014/main" xmlns="" val="1020392197"/>
                    </a:ext>
                  </a:extLst>
                </a:gridCol>
                <a:gridCol w="4318000">
                  <a:extLst>
                    <a:ext uri="{9D8B030D-6E8A-4147-A177-3AD203B41FA5}">
                      <a16:colId xmlns:a16="http://schemas.microsoft.com/office/drawing/2014/main" xmlns="" val="2285373153"/>
                    </a:ext>
                  </a:extLst>
                </a:gridCol>
              </a:tblGrid>
              <a:tr h="914398">
                <a:tc>
                  <a:txBody>
                    <a:bodyPr/>
                    <a:lstStyle/>
                    <a:p>
                      <a:pPr algn="ctr" rtl="0"/>
                      <a:r>
                        <a:rPr lang="en-US" sz="2200" b="0" dirty="0"/>
                        <a:t>Texto</a:t>
                      </a:r>
                    </a:p>
                  </a:txBody>
                  <a:tcPr/>
                </a:tc>
                <a:tc>
                  <a:txBody>
                    <a:bodyPr/>
                    <a:lstStyle/>
                    <a:p>
                      <a:pPr algn="ctr" rtl="0"/>
                      <a:r>
                        <a:rPr lang="es-ES" sz="2200" dirty="0" smtClean="0"/>
                        <a:t>Descripción del Ministerio</a:t>
                      </a:r>
                    </a:p>
                    <a:p>
                      <a:pPr algn="ctr" rtl="0"/>
                      <a:r>
                        <a:rPr lang="es-ES" sz="2200" dirty="0" smtClean="0"/>
                        <a:t>(</a:t>
                      </a:r>
                      <a:r>
                        <a:rPr lang="es-ES" sz="2200" i="1" dirty="0" smtClean="0"/>
                        <a:t>'Qué es el evangelismo'</a:t>
                      </a:r>
                      <a:r>
                        <a:rPr lang="es-ES" sz="2200" dirty="0" smtClean="0"/>
                        <a:t>)</a:t>
                      </a:r>
                      <a:endParaRPr lang="es-ES" sz="2200" dirty="0"/>
                    </a:p>
                  </a:txBody>
                  <a:tcPr/>
                </a:tc>
                <a:tc>
                  <a:txBody>
                    <a:bodyPr/>
                    <a:lstStyle/>
                    <a:p>
                      <a:pPr algn="ctr" rtl="0"/>
                      <a:r>
                        <a:rPr lang="en-US" sz="2200" dirty="0" err="1" smtClean="0"/>
                        <a:t>Perspectiva</a:t>
                      </a:r>
                      <a:r>
                        <a:rPr lang="en-US" sz="2200" dirty="0" smtClean="0"/>
                        <a:t> para el </a:t>
                      </a:r>
                      <a:r>
                        <a:rPr lang="en-US" sz="2200" dirty="0" err="1" smtClean="0"/>
                        <a:t>ministerio</a:t>
                      </a:r>
                      <a:endParaRPr lang="en-US" sz="2200" dirty="0" smtClean="0"/>
                    </a:p>
                    <a:p>
                      <a:pPr algn="ctr" rtl="0"/>
                      <a:r>
                        <a:rPr lang="en-US" sz="2200" dirty="0" smtClean="0"/>
                        <a:t>(</a:t>
                      </a:r>
                      <a:r>
                        <a:rPr lang="en-US" sz="2200" i="1" dirty="0" smtClean="0"/>
                        <a:t>'</a:t>
                      </a:r>
                      <a:r>
                        <a:rPr lang="en-US" sz="2200" i="1" dirty="0" err="1" smtClean="0"/>
                        <a:t>Por</a:t>
                      </a:r>
                      <a:r>
                        <a:rPr lang="en-US" sz="2200" i="1" dirty="0" smtClean="0"/>
                        <a:t> </a:t>
                      </a:r>
                      <a:r>
                        <a:rPr lang="en-US" sz="2200" i="1" dirty="0" err="1" smtClean="0"/>
                        <a:t>qué</a:t>
                      </a:r>
                      <a:r>
                        <a:rPr lang="en-US" sz="2200" i="1" dirty="0" smtClean="0"/>
                        <a:t> </a:t>
                      </a:r>
                      <a:r>
                        <a:rPr lang="en-US" sz="2200" i="1" dirty="0" err="1" smtClean="0"/>
                        <a:t>evangelizamos</a:t>
                      </a:r>
                      <a:r>
                        <a:rPr lang="en-US" sz="2200" i="1" dirty="0" smtClean="0"/>
                        <a:t>')</a:t>
                      </a:r>
                    </a:p>
                  </a:txBody>
                  <a:tcPr/>
                </a:tc>
                <a:extLst>
                  <a:ext uri="{0D108BD9-81ED-4DB2-BD59-A6C34878D82A}">
                    <a16:rowId xmlns:a16="http://schemas.microsoft.com/office/drawing/2014/main" xmlns="" val="1940761586"/>
                  </a:ext>
                </a:extLst>
              </a:tr>
              <a:tr h="465666">
                <a:tc>
                  <a:txBody>
                    <a:bodyPr/>
                    <a:lstStyle/>
                    <a:p>
                      <a:pPr algn="ctr" rtl="0"/>
                      <a:r>
                        <a:rPr lang="en-US" sz="2200" b="0" dirty="0"/>
                        <a:t>1:3-7</a:t>
                      </a:r>
                    </a:p>
                  </a:txBody>
                  <a:tcPr/>
                </a:tc>
                <a:tc>
                  <a:txBody>
                    <a:bodyPr/>
                    <a:lstStyle/>
                    <a:p>
                      <a:pPr algn="l" rtl="0"/>
                      <a:r>
                        <a:rPr lang="en-US" sz="2200" i="1" dirty="0" err="1" smtClean="0"/>
                        <a:t>Consolar</a:t>
                      </a:r>
                      <a:r>
                        <a:rPr lang="en-US" sz="2200" i="1" dirty="0" smtClean="0"/>
                        <a:t> a </a:t>
                      </a:r>
                      <a:r>
                        <a:rPr lang="en-US" sz="2200" i="1" baseline="0" dirty="0" err="1" smtClean="0"/>
                        <a:t>los</a:t>
                      </a:r>
                      <a:r>
                        <a:rPr lang="en-US" sz="2200" i="1" baseline="0" dirty="0" smtClean="0"/>
                        <a:t> </a:t>
                      </a:r>
                      <a:r>
                        <a:rPr lang="en-US" sz="2200" i="1" baseline="0" dirty="0"/>
                        <a:t>afligidos</a:t>
                      </a:r>
                      <a:endParaRPr lang="en-US" sz="2200" i="1" dirty="0"/>
                    </a:p>
                  </a:txBody>
                  <a:tcPr/>
                </a:tc>
                <a:tc>
                  <a:txBody>
                    <a:bodyPr/>
                    <a:lstStyle/>
                    <a:p>
                      <a:pPr algn="l" rtl="0"/>
                      <a:r>
                        <a:rPr lang="es-ES" sz="2200" i="1" dirty="0" smtClean="0"/>
                        <a:t>Hemos recibido consuelo de Dios</a:t>
                      </a:r>
                      <a:endParaRPr lang="en-US" sz="2200" i="1" dirty="0"/>
                    </a:p>
                  </a:txBody>
                  <a:tcPr/>
                </a:tc>
                <a:extLst>
                  <a:ext uri="{0D108BD9-81ED-4DB2-BD59-A6C34878D82A}">
                    <a16:rowId xmlns:a16="http://schemas.microsoft.com/office/drawing/2014/main" xmlns="" val="3592277302"/>
                  </a:ext>
                </a:extLst>
              </a:tr>
              <a:tr h="465666">
                <a:tc>
                  <a:txBody>
                    <a:bodyPr/>
                    <a:lstStyle/>
                    <a:p>
                      <a:pPr algn="ctr" rtl="0"/>
                      <a:r>
                        <a:rPr lang="en-US" sz="2200" b="0" dirty="0"/>
                        <a:t>2:14-17</a:t>
                      </a:r>
                    </a:p>
                  </a:txBody>
                  <a:tcPr/>
                </a:tc>
                <a:tc>
                  <a:txBody>
                    <a:bodyPr/>
                    <a:lstStyle/>
                    <a:p>
                      <a:pPr algn="l" rtl="0"/>
                      <a:r>
                        <a:rPr lang="en-US" sz="2200" i="1" dirty="0" err="1" smtClean="0"/>
                        <a:t>Fragancia</a:t>
                      </a:r>
                      <a:r>
                        <a:rPr lang="en-US" sz="2200" i="1" dirty="0" smtClean="0"/>
                        <a:t> </a:t>
                      </a:r>
                      <a:r>
                        <a:rPr lang="en-US" sz="2200" i="1" baseline="0" dirty="0" smtClean="0"/>
                        <a:t>de </a:t>
                      </a:r>
                      <a:r>
                        <a:rPr lang="en-US" sz="2200" i="1" baseline="0" dirty="0"/>
                        <a:t>Cristo</a:t>
                      </a:r>
                      <a:endParaRPr lang="en-US" sz="2200" i="1" dirty="0"/>
                    </a:p>
                  </a:txBody>
                  <a:tcPr/>
                </a:tc>
                <a:tc>
                  <a:txBody>
                    <a:bodyPr/>
                    <a:lstStyle/>
                    <a:p>
                      <a:pPr algn="l" rtl="0"/>
                      <a:r>
                        <a:rPr lang="en-US" sz="2200" i="1" baseline="0" dirty="0" err="1" smtClean="0"/>
                        <a:t>Somos</a:t>
                      </a:r>
                      <a:r>
                        <a:rPr lang="en-US" sz="2200" i="1" baseline="0" dirty="0" smtClean="0"/>
                        <a:t> </a:t>
                      </a:r>
                      <a:r>
                        <a:rPr lang="en-US" sz="2200" i="1" baseline="0" dirty="0" err="1" smtClean="0"/>
                        <a:t>llevados</a:t>
                      </a:r>
                      <a:r>
                        <a:rPr lang="en-US" sz="2200" i="1" baseline="0" dirty="0" smtClean="0"/>
                        <a:t> </a:t>
                      </a:r>
                      <a:r>
                        <a:rPr lang="en-US" sz="2200" i="1" baseline="0" dirty="0" err="1" smtClean="0"/>
                        <a:t>en</a:t>
                      </a:r>
                      <a:r>
                        <a:rPr lang="en-US" sz="2200" i="1" baseline="0" dirty="0" smtClean="0"/>
                        <a:t> </a:t>
                      </a:r>
                      <a:r>
                        <a:rPr lang="en-US" sz="2200" i="1" baseline="0" dirty="0" err="1" smtClean="0"/>
                        <a:t>triunfo</a:t>
                      </a:r>
                      <a:r>
                        <a:rPr lang="en-US" sz="2200" i="1" baseline="0" dirty="0" smtClean="0"/>
                        <a:t> </a:t>
                      </a:r>
                      <a:r>
                        <a:rPr lang="en-US" sz="2200" i="1" baseline="0" dirty="0" err="1" smtClean="0"/>
                        <a:t>en</a:t>
                      </a:r>
                      <a:r>
                        <a:rPr lang="en-US" sz="2200" i="1" baseline="0" dirty="0" smtClean="0"/>
                        <a:t> Cristo</a:t>
                      </a:r>
                      <a:endParaRPr lang="en-US" sz="2200" i="1" dirty="0"/>
                    </a:p>
                  </a:txBody>
                  <a:tcPr/>
                </a:tc>
                <a:extLst>
                  <a:ext uri="{0D108BD9-81ED-4DB2-BD59-A6C34878D82A}">
                    <a16:rowId xmlns:a16="http://schemas.microsoft.com/office/drawing/2014/main" xmlns="" val="1308053072"/>
                  </a:ext>
                </a:extLst>
              </a:tr>
              <a:tr h="465666">
                <a:tc>
                  <a:txBody>
                    <a:bodyPr/>
                    <a:lstStyle/>
                    <a:p>
                      <a:pPr algn="ctr" rtl="0"/>
                      <a:r>
                        <a:rPr lang="en-US" sz="2200" b="0" dirty="0"/>
                        <a:t>3:1-6</a:t>
                      </a:r>
                    </a:p>
                  </a:txBody>
                  <a:tcPr/>
                </a:tc>
                <a:tc>
                  <a:txBody>
                    <a:bodyPr/>
                    <a:lstStyle/>
                    <a:p>
                      <a:pPr algn="l" rtl="0"/>
                      <a:r>
                        <a:rPr lang="en-US" sz="2200" i="1" dirty="0" err="1" smtClean="0"/>
                        <a:t>Escribir</a:t>
                      </a:r>
                      <a:r>
                        <a:rPr lang="en-US" sz="2200" i="1" baseline="0" dirty="0" smtClean="0"/>
                        <a:t> cartas con el </a:t>
                      </a:r>
                      <a:r>
                        <a:rPr lang="en-US" sz="2200" i="1" baseline="0" dirty="0" err="1" smtClean="0"/>
                        <a:t>Espíritu</a:t>
                      </a:r>
                      <a:endParaRPr lang="en-US" sz="2200" i="1" dirty="0"/>
                    </a:p>
                  </a:txBody>
                  <a:tcPr/>
                </a:tc>
                <a:tc>
                  <a:txBody>
                    <a:bodyPr/>
                    <a:lstStyle/>
                    <a:p>
                      <a:pPr algn="l" rtl="0"/>
                      <a:r>
                        <a:rPr lang="en-US" sz="2200" i="1" baseline="0" dirty="0"/>
                        <a:t>Suficiencia en el Nuevo Pacto del Espíritu</a:t>
                      </a:r>
                      <a:endParaRPr lang="en-US" sz="2200" i="1" dirty="0"/>
                    </a:p>
                  </a:txBody>
                  <a:tcPr/>
                </a:tc>
                <a:extLst>
                  <a:ext uri="{0D108BD9-81ED-4DB2-BD59-A6C34878D82A}">
                    <a16:rowId xmlns:a16="http://schemas.microsoft.com/office/drawing/2014/main" xmlns="" val="2601114342"/>
                  </a:ext>
                </a:extLst>
              </a:tr>
              <a:tr h="465666">
                <a:tc>
                  <a:txBody>
                    <a:bodyPr/>
                    <a:lstStyle/>
                    <a:p>
                      <a:pPr algn="ctr" rtl="0"/>
                      <a:r>
                        <a:rPr lang="en-US" sz="2200" b="0" dirty="0"/>
                        <a:t>3:12-4:6</a:t>
                      </a:r>
                    </a:p>
                  </a:txBody>
                  <a:tcPr/>
                </a:tc>
                <a:tc>
                  <a:txBody>
                    <a:bodyPr/>
                    <a:lstStyle/>
                    <a:p>
                      <a:pPr algn="l" rtl="0"/>
                      <a:r>
                        <a:rPr lang="en-US" sz="2200" i="1" dirty="0"/>
                        <a:t>Resplandor abierto y descubierto de la verdad de Cristo</a:t>
                      </a:r>
                    </a:p>
                  </a:txBody>
                  <a:tcPr/>
                </a:tc>
                <a:tc>
                  <a:txBody>
                    <a:bodyPr/>
                    <a:lstStyle/>
                    <a:p>
                      <a:pPr algn="l" rtl="0"/>
                      <a:r>
                        <a:rPr lang="en-US" sz="2200" i="1" dirty="0" err="1" smtClean="0"/>
                        <a:t>Denuedo</a:t>
                      </a:r>
                      <a:r>
                        <a:rPr lang="en-US" sz="2200" i="1" dirty="0" smtClean="0"/>
                        <a:t> </a:t>
                      </a:r>
                      <a:r>
                        <a:rPr lang="en-US" sz="2200" i="1" baseline="0" dirty="0" err="1" smtClean="0"/>
                        <a:t>por</a:t>
                      </a:r>
                      <a:r>
                        <a:rPr lang="en-US" sz="2200" i="1" baseline="0" dirty="0" smtClean="0"/>
                        <a:t> </a:t>
                      </a:r>
                      <a:r>
                        <a:rPr lang="en-US" sz="2200" i="1" baseline="0" dirty="0"/>
                        <a:t>la misericordia y la gloria de Cristo</a:t>
                      </a:r>
                      <a:endParaRPr lang="en-US" sz="2200" i="1" dirty="0"/>
                    </a:p>
                  </a:txBody>
                  <a:tcPr/>
                </a:tc>
                <a:extLst>
                  <a:ext uri="{0D108BD9-81ED-4DB2-BD59-A6C34878D82A}">
                    <a16:rowId xmlns:a16="http://schemas.microsoft.com/office/drawing/2014/main" xmlns="" val="3077743967"/>
                  </a:ext>
                </a:extLst>
              </a:tr>
              <a:tr h="465666">
                <a:tc>
                  <a:txBody>
                    <a:bodyPr/>
                    <a:lstStyle/>
                    <a:p>
                      <a:pPr algn="ctr" rtl="0"/>
                      <a:r>
                        <a:rPr lang="en-US" sz="2200" b="0" dirty="0"/>
                        <a:t>4:7-18</a:t>
                      </a:r>
                    </a:p>
                  </a:txBody>
                  <a:tcPr/>
                </a:tc>
                <a:tc>
                  <a:txBody>
                    <a:bodyPr/>
                    <a:lstStyle/>
                    <a:p>
                      <a:pPr algn="l" rtl="0"/>
                      <a:r>
                        <a:rPr lang="en-US" sz="2200" i="1" dirty="0" err="1" smtClean="0"/>
                        <a:t>Vasijas</a:t>
                      </a:r>
                      <a:r>
                        <a:rPr lang="en-US" sz="2200" i="1" dirty="0" smtClean="0"/>
                        <a:t> </a:t>
                      </a:r>
                      <a:r>
                        <a:rPr lang="en-US" sz="2200" i="1" dirty="0"/>
                        <a:t>de barro con tesoro</a:t>
                      </a:r>
                    </a:p>
                  </a:txBody>
                  <a:tcPr/>
                </a:tc>
                <a:tc>
                  <a:txBody>
                    <a:bodyPr/>
                    <a:lstStyle/>
                    <a:p>
                      <a:pPr algn="l" rtl="0"/>
                      <a:r>
                        <a:rPr lang="en-US" sz="2200" i="1" dirty="0" err="1" smtClean="0"/>
                        <a:t>Resurrección</a:t>
                      </a:r>
                      <a:r>
                        <a:rPr lang="en-US" sz="2200" i="1" dirty="0" smtClean="0"/>
                        <a:t> </a:t>
                      </a:r>
                      <a:r>
                        <a:rPr lang="en-US" sz="2200" i="1" baseline="0" dirty="0" smtClean="0"/>
                        <a:t>de </a:t>
                      </a:r>
                      <a:r>
                        <a:rPr lang="en-US" sz="2200" i="1" baseline="0" dirty="0"/>
                        <a:t>Cristo</a:t>
                      </a:r>
                      <a:endParaRPr lang="en-US" sz="2200" i="1" dirty="0"/>
                    </a:p>
                  </a:txBody>
                  <a:tcPr/>
                </a:tc>
                <a:extLst>
                  <a:ext uri="{0D108BD9-81ED-4DB2-BD59-A6C34878D82A}">
                    <a16:rowId xmlns:a16="http://schemas.microsoft.com/office/drawing/2014/main" xmlns="" val="148841430"/>
                  </a:ext>
                </a:extLst>
              </a:tr>
            </a:tbl>
          </a:graphicData>
        </a:graphic>
      </p:graphicFrame>
    </p:spTree>
    <p:extLst>
      <p:ext uri="{BB962C8B-B14F-4D97-AF65-F5344CB8AC3E}">
        <p14:creationId xmlns:p14="http://schemas.microsoft.com/office/powerpoint/2010/main" val="382671431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rtl="0"/>
            <a:r>
              <a:rPr lang="en-US" dirty="0" err="1"/>
              <a:t>Jesús</a:t>
            </a:r>
            <a:r>
              <a:rPr lang="en-US" dirty="0"/>
              <a:t> </a:t>
            </a:r>
            <a:r>
              <a:rPr lang="en-US" dirty="0" smtClean="0"/>
              <a:t>y </a:t>
            </a:r>
            <a:r>
              <a:rPr lang="en-US" b="1" dirty="0" smtClean="0">
                <a:solidFill>
                  <a:schemeClr val="accent4">
                    <a:lumMod val="60000"/>
                    <a:lumOff val="40000"/>
                  </a:schemeClr>
                </a:solidFill>
              </a:rPr>
              <a:t>Las </a:t>
            </a:r>
            <a:r>
              <a:rPr lang="en-US" b="1" dirty="0">
                <a:solidFill>
                  <a:schemeClr val="accent4">
                    <a:lumMod val="60000"/>
                    <a:lumOff val="40000"/>
                  </a:schemeClr>
                </a:solidFill>
              </a:rPr>
              <a:t>multitudes</a:t>
            </a:r>
          </a:p>
        </p:txBody>
      </p:sp>
      <p:sp>
        <p:nvSpPr>
          <p:cNvPr id="3" name="Subtitle 2"/>
          <p:cNvSpPr>
            <a:spLocks noGrp="1"/>
          </p:cNvSpPr>
          <p:nvPr>
            <p:ph type="subTitle" idx="1"/>
          </p:nvPr>
        </p:nvSpPr>
        <p:spPr>
          <a:xfrm>
            <a:off x="685800" y="2921000"/>
            <a:ext cx="7772400" cy="1460500"/>
          </a:xfrm>
        </p:spPr>
        <p:txBody>
          <a:bodyPr/>
          <a:lstStyle/>
          <a:p>
            <a:pPr algn="l" rtl="0"/>
            <a:r>
              <a:rPr lang="en-US" dirty="0" err="1" smtClean="0">
                <a:solidFill>
                  <a:schemeClr val="accent4">
                    <a:lumMod val="60000"/>
                    <a:lumOff val="40000"/>
                  </a:schemeClr>
                </a:solidFill>
              </a:rPr>
              <a:t>Conversando</a:t>
            </a:r>
            <a:r>
              <a:rPr lang="en-US" dirty="0" smtClean="0">
                <a:solidFill>
                  <a:schemeClr val="accent4">
                    <a:lumMod val="60000"/>
                    <a:lumOff val="40000"/>
                  </a:schemeClr>
                </a:solidFill>
              </a:rPr>
              <a:t> </a:t>
            </a:r>
            <a:r>
              <a:rPr lang="en-US" dirty="0" err="1" smtClean="0">
                <a:solidFill>
                  <a:schemeClr val="accent4">
                    <a:lumMod val="60000"/>
                    <a:lumOff val="40000"/>
                  </a:schemeClr>
                </a:solidFill>
              </a:rPr>
              <a:t>como</a:t>
            </a:r>
            <a:r>
              <a:rPr lang="en-US" dirty="0" smtClean="0">
                <a:solidFill>
                  <a:schemeClr val="accent4">
                    <a:lumMod val="60000"/>
                    <a:lumOff val="40000"/>
                  </a:schemeClr>
                </a:solidFill>
              </a:rPr>
              <a:t> Cristo</a:t>
            </a:r>
            <a:endParaRPr lang="en-US" dirty="0">
              <a:solidFill>
                <a:schemeClr val="accent4">
                  <a:lumMod val="60000"/>
                  <a:lumOff val="40000"/>
                </a:schemeClr>
              </a:solidFill>
            </a:endParaRPr>
          </a:p>
          <a:p>
            <a:pPr algn="l" rtl="0"/>
            <a:r>
              <a:rPr lang="en-US" dirty="0">
                <a:solidFill>
                  <a:schemeClr val="accent4">
                    <a:lumMod val="60000"/>
                    <a:lumOff val="40000"/>
                  </a:schemeClr>
                </a:solidFill>
              </a:rPr>
              <a:t>Lección 2</a:t>
            </a:r>
          </a:p>
          <a:p>
            <a:pPr algn="l" rtl="0"/>
            <a:endParaRPr lang="en-US" dirty="0"/>
          </a:p>
        </p:txBody>
      </p:sp>
    </p:spTree>
    <p:extLst>
      <p:ext uri="{BB962C8B-B14F-4D97-AF65-F5344CB8AC3E}">
        <p14:creationId xmlns:p14="http://schemas.microsoft.com/office/powerpoint/2010/main" val="308540906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
            <a:ext cx="8229600" cy="825500"/>
          </a:xfrm>
        </p:spPr>
        <p:txBody>
          <a:bodyPr>
            <a:noAutofit/>
          </a:bodyPr>
          <a:lstStyle/>
          <a:p>
            <a:pPr algn="ctr" rtl="0"/>
            <a:r>
              <a:rPr lang="en-US" sz="3300" b="1" dirty="0"/>
              <a:t>“…Por tanto, somos embajadores de Cristo”</a:t>
            </a:r>
          </a:p>
        </p:txBody>
      </p:sp>
      <p:sp>
        <p:nvSpPr>
          <p:cNvPr id="3" name="Content Placeholder 2"/>
          <p:cNvSpPr>
            <a:spLocks noGrp="1"/>
          </p:cNvSpPr>
          <p:nvPr>
            <p:ph idx="1"/>
          </p:nvPr>
        </p:nvSpPr>
        <p:spPr>
          <a:xfrm>
            <a:off x="304800" y="1333500"/>
            <a:ext cx="8610600" cy="3886200"/>
          </a:xfrm>
        </p:spPr>
        <p:txBody>
          <a:bodyPr>
            <a:normAutofit fontScale="92500" lnSpcReduction="10000"/>
          </a:bodyPr>
          <a:lstStyle/>
          <a:p>
            <a:pPr marL="514350" indent="-514350" algn="l" rtl="0">
              <a:buFont typeface="+mj-lt"/>
              <a:buAutoNum type="arabicPeriod"/>
            </a:pPr>
            <a:r>
              <a:rPr lang="en-US" sz="2700" b="1" dirty="0"/>
              <a:t>Porque tenemos una perspectiva eterna (1-5)…</a:t>
            </a:r>
          </a:p>
          <a:p>
            <a:pPr marL="514350" indent="-514350" algn="l" rtl="0">
              <a:buFont typeface="+mj-lt"/>
              <a:buAutoNum type="arabicPeriod"/>
            </a:pPr>
            <a:r>
              <a:rPr lang="en-US" sz="2700" b="1" dirty="0"/>
              <a:t>Tenemos buen ánimo por la fe (6-8)…</a:t>
            </a:r>
          </a:p>
          <a:p>
            <a:pPr marL="514350" indent="-514350" algn="l" rtl="0">
              <a:buFont typeface="+mj-lt"/>
              <a:buAutoNum type="arabicPeriod"/>
            </a:pPr>
            <a:r>
              <a:rPr lang="en-US" sz="2700" b="1" dirty="0"/>
              <a:t>Y </a:t>
            </a:r>
            <a:r>
              <a:rPr lang="en-US" sz="2700" b="1" dirty="0" err="1" smtClean="0"/>
              <a:t>ambicionamos</a:t>
            </a:r>
            <a:r>
              <a:rPr lang="en-US" sz="2700" b="1" dirty="0" smtClean="0"/>
              <a:t> </a:t>
            </a:r>
            <a:r>
              <a:rPr lang="en-US" sz="2700" b="1" dirty="0" err="1" smtClean="0"/>
              <a:t>agradar</a:t>
            </a:r>
            <a:r>
              <a:rPr lang="en-US" sz="2700" b="1" dirty="0" smtClean="0"/>
              <a:t> </a:t>
            </a:r>
            <a:r>
              <a:rPr lang="en-US" sz="2700" b="1" dirty="0"/>
              <a:t>a Cristo (9)…</a:t>
            </a:r>
          </a:p>
          <a:p>
            <a:pPr marL="514350" indent="-514350" algn="l" rtl="0">
              <a:buFont typeface="+mj-lt"/>
              <a:buAutoNum type="arabicPeriod"/>
            </a:pPr>
            <a:r>
              <a:rPr lang="en-US" sz="2700" b="1" dirty="0"/>
              <a:t>Con preocupación por el juicio de los demás (10-11)…</a:t>
            </a:r>
          </a:p>
          <a:p>
            <a:pPr marL="514350" indent="-514350" algn="l" rtl="0">
              <a:buFont typeface="+mj-lt"/>
              <a:buAutoNum type="arabicPeriod"/>
            </a:pPr>
            <a:r>
              <a:rPr lang="en-US" sz="2700" b="1" dirty="0" err="1" smtClean="0"/>
              <a:t>Apremiados</a:t>
            </a:r>
            <a:r>
              <a:rPr lang="en-US" sz="2700" b="1" dirty="0" smtClean="0"/>
              <a:t> </a:t>
            </a:r>
            <a:r>
              <a:rPr lang="en-US" sz="2700" b="1" dirty="0" err="1" smtClean="0"/>
              <a:t>por</a:t>
            </a:r>
            <a:r>
              <a:rPr lang="en-US" sz="2700" b="1" dirty="0" smtClean="0"/>
              <a:t> </a:t>
            </a:r>
            <a:r>
              <a:rPr lang="en-US" sz="2700" b="1" dirty="0"/>
              <a:t>el temor y el amor de Cristo (12-15)…</a:t>
            </a:r>
          </a:p>
          <a:p>
            <a:pPr marL="514350" indent="-514350" algn="l" rtl="0">
              <a:buFont typeface="+mj-lt"/>
              <a:buAutoNum type="arabicPeriod"/>
            </a:pPr>
            <a:r>
              <a:rPr lang="en-US" sz="2700" b="1" dirty="0"/>
              <a:t>No </a:t>
            </a:r>
            <a:r>
              <a:rPr lang="en-US" sz="2700" b="1" dirty="0" err="1" smtClean="0"/>
              <a:t>viendo</a:t>
            </a:r>
            <a:r>
              <a:rPr lang="en-US" sz="2700" b="1" dirty="0" smtClean="0"/>
              <a:t> </a:t>
            </a:r>
            <a:r>
              <a:rPr lang="en-US" sz="2700" b="1" dirty="0"/>
              <a:t>a las personas según la carne (16)…</a:t>
            </a:r>
          </a:p>
          <a:p>
            <a:pPr marL="514350" indent="-514350" algn="l" rtl="0">
              <a:buFont typeface="+mj-lt"/>
              <a:buAutoNum type="arabicPeriod"/>
            </a:pPr>
            <a:r>
              <a:rPr lang="en-US" sz="2700" b="1" dirty="0"/>
              <a:t>Ya que somos una nueva creación (17)…</a:t>
            </a:r>
          </a:p>
          <a:p>
            <a:pPr marL="514350" indent="-514350" algn="l" rtl="0">
              <a:buFont typeface="+mj-lt"/>
              <a:buAutoNum type="arabicPeriod"/>
            </a:pPr>
            <a:r>
              <a:rPr lang="en-US" sz="2700" b="1" dirty="0"/>
              <a:t>Sabemos que Dios nos ha reconciliado para reconciliar a los demás (18-19)</a:t>
            </a:r>
          </a:p>
          <a:p>
            <a:pPr marL="514350" indent="-514350" algn="l" rtl="0">
              <a:buFont typeface="+mj-lt"/>
              <a:buAutoNum type="arabicPeriod"/>
            </a:pPr>
            <a:endParaRPr lang="en-US" sz="2700" b="1" dirty="0"/>
          </a:p>
          <a:p>
            <a:pPr marL="514350" indent="-514350" algn="l" rtl="0">
              <a:buFont typeface="+mj-lt"/>
              <a:buAutoNum type="arabicPeriod"/>
            </a:pPr>
            <a:endParaRPr lang="en-US" sz="2700" b="1" dirty="0"/>
          </a:p>
        </p:txBody>
      </p:sp>
    </p:spTree>
    <p:extLst>
      <p:ext uri="{BB962C8B-B14F-4D97-AF65-F5344CB8AC3E}">
        <p14:creationId xmlns:p14="http://schemas.microsoft.com/office/powerpoint/2010/main" val="113704783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2827</TotalTime>
  <Words>6493</Words>
  <Application>Microsoft Office PowerPoint</Application>
  <PresentationFormat>On-screen Show (16:10)</PresentationFormat>
  <Paragraphs>780</Paragraphs>
  <Slides>90</Slides>
  <Notes>51</Notes>
  <HiddenSlides>9</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90</vt:i4>
      </vt:variant>
    </vt:vector>
  </HeadingPairs>
  <TitlesOfParts>
    <vt:vector size="96" baseType="lpstr">
      <vt:lpstr>Arial</vt:lpstr>
      <vt:lpstr>Calibri</vt:lpstr>
      <vt:lpstr>Corbel</vt:lpstr>
      <vt:lpstr>Times New Roman</vt:lpstr>
      <vt:lpstr>Wingdings</vt:lpstr>
      <vt:lpstr>Clarity</vt:lpstr>
      <vt:lpstr>CONVERSANDO COMO CRISTO</vt:lpstr>
      <vt:lpstr>El público de Jesús</vt:lpstr>
      <vt:lpstr>Calendario</vt:lpstr>
      <vt:lpstr>Órdenes de enseñar</vt:lpstr>
      <vt:lpstr>Órdenes de enseñar</vt:lpstr>
      <vt:lpstr>Aprendiendo del Maestro</vt:lpstr>
      <vt:lpstr>Evangelizando como Cristo en mi vida</vt:lpstr>
      <vt:lpstr>¿El enfoque principal de Cristo?</vt:lpstr>
      <vt:lpstr>Jesús y Las multitudes</vt:lpstr>
      <vt:lpstr>Evangelizando como Cristo en mi vida</vt:lpstr>
      <vt:lpstr>El público de Jesús</vt:lpstr>
      <vt:lpstr>Jesús y la multitud</vt:lpstr>
      <vt:lpstr>Jesús enseña: Juan 6:24-40</vt:lpstr>
      <vt:lpstr>Conversando como Cristo</vt:lpstr>
      <vt:lpstr>Jesús enseña: Mateo 5-7</vt:lpstr>
      <vt:lpstr>Jesús enseña: Marcos 4</vt:lpstr>
      <vt:lpstr>¿El enfoque principal de Cristo?</vt:lpstr>
      <vt:lpstr>Jesús y los MarGINADOS</vt:lpstr>
      <vt:lpstr>PowerPoint Presentation</vt:lpstr>
      <vt:lpstr>Objetivos del curso</vt:lpstr>
      <vt:lpstr>PowerPoint Presentation</vt:lpstr>
      <vt:lpstr>PowerPoint Presentation</vt:lpstr>
      <vt:lpstr>Las personas de Jesús</vt:lpstr>
      <vt:lpstr>Amando a los marginados así como Jesús</vt:lpstr>
      <vt:lpstr>La lista de oración del embajador Los marginados</vt:lpstr>
      <vt:lpstr>Jesús y LOS sedientoS</vt:lpstr>
      <vt:lpstr>PowerPoint Presentation</vt:lpstr>
      <vt:lpstr>Objetivos del curso</vt:lpstr>
      <vt:lpstr>PowerPoint Presentation</vt:lpstr>
      <vt:lpstr>PowerPoint Presentation</vt:lpstr>
      <vt:lpstr>Perfil de la mujer samaritana</vt:lpstr>
      <vt:lpstr>Perfil de la Mujer Samaritana</vt:lpstr>
      <vt:lpstr>Perfil de la Mujer Samaritana</vt:lpstr>
      <vt:lpstr>Cómo habló Jesús con los sedientos</vt:lpstr>
      <vt:lpstr>Trabajando en la cosecha (4.27-45)</vt:lpstr>
      <vt:lpstr>PowerPoint Presentation</vt:lpstr>
      <vt:lpstr>La lista de oración del embajador Los sedientos</vt:lpstr>
      <vt:lpstr>Jesús y  Los desordenados</vt:lpstr>
      <vt:lpstr>Jesús y los desordenados</vt:lpstr>
      <vt:lpstr>Cómo interactuó Jesús con los desordenados</vt:lpstr>
      <vt:lpstr>Jesús y los realmente buenos</vt:lpstr>
      <vt:lpstr>Jesús y los realmente buenos</vt:lpstr>
      <vt:lpstr>Cómo interactuó Jesús con los realmente buenos</vt:lpstr>
      <vt:lpstr>Jesús y los determinados</vt:lpstr>
      <vt:lpstr>Jesús y los determinados</vt:lpstr>
      <vt:lpstr>Cómo interactuó Jesús con los determinados</vt:lpstr>
      <vt:lpstr>Jesús y los que dudan</vt:lpstr>
      <vt:lpstr>PowerPoint Presentation</vt:lpstr>
      <vt:lpstr>Objetivos del curso</vt:lpstr>
      <vt:lpstr>PowerPoint Presentation</vt:lpstr>
      <vt:lpstr>PowerPoint Presentation</vt:lpstr>
      <vt:lpstr>La gente en el monte</vt:lpstr>
      <vt:lpstr>Perfil del padre del endemoniado</vt:lpstr>
      <vt:lpstr>Obstáculos a la fe de un padre</vt:lpstr>
      <vt:lpstr>Perfil del padre del endemoniado</vt:lpstr>
      <vt:lpstr>Cómo ayudó Jesús a los que dudaban</vt:lpstr>
      <vt:lpstr>Cómo el incrédulo recibió ayuda de Jesús</vt:lpstr>
      <vt:lpstr>Cómo el incrédulo recibió ayuda de Jesús</vt:lpstr>
      <vt:lpstr>Lidiando con la duda y desarrollando la fe</vt:lpstr>
      <vt:lpstr>La lista de oración del embajador Los que dudan</vt:lpstr>
      <vt:lpstr>Jesús y los curiosos</vt:lpstr>
      <vt:lpstr>PowerPoint Presentation</vt:lpstr>
      <vt:lpstr>Objetivos del curso</vt:lpstr>
      <vt:lpstr>PowerPoint Presentation</vt:lpstr>
      <vt:lpstr>Perfil de Nicodemo</vt:lpstr>
      <vt:lpstr>Perfil de Nicodemo</vt:lpstr>
      <vt:lpstr>Problemas con Nicodemo (Y a la gente le gusta hoy)</vt:lpstr>
      <vt:lpstr>Cómo Jesús retó a los curiosos</vt:lpstr>
      <vt:lpstr>Retando a los curiosos así como Jesús</vt:lpstr>
      <vt:lpstr>La lista de oración del embajador Los curiosos</vt:lpstr>
      <vt:lpstr>Jesús y los indignos</vt:lpstr>
      <vt:lpstr>PowerPoint Presentation</vt:lpstr>
      <vt:lpstr>Objetivos del curso</vt:lpstr>
      <vt:lpstr>PowerPoint Presentation</vt:lpstr>
      <vt:lpstr>Perfil de Pedro</vt:lpstr>
      <vt:lpstr>Perfil de Pedro</vt:lpstr>
      <vt:lpstr>Comprendiendo a los indignos</vt:lpstr>
      <vt:lpstr>Cómo Jesús fortaleció a los indignos</vt:lpstr>
      <vt:lpstr>Fortaleciendo a los indignos así como Jesús</vt:lpstr>
      <vt:lpstr>La lista de oración del embajador Los indignos</vt:lpstr>
      <vt:lpstr>Jesús y la oposición</vt:lpstr>
      <vt:lpstr>Jesús en medio de la oposición</vt:lpstr>
      <vt:lpstr>Cómo interactuó Jesús con la oposición</vt:lpstr>
      <vt:lpstr>Embajadores de Cristo</vt:lpstr>
      <vt:lpstr>Objetivos del curso</vt:lpstr>
      <vt:lpstr>PowerPoint Presentation</vt:lpstr>
      <vt:lpstr>Embajadores de Cristo como Cristo</vt:lpstr>
      <vt:lpstr>Embajadores de Cristo como Cristo</vt:lpstr>
      <vt:lpstr>Aprendiendo a ser embajadores de Cristo</vt:lpstr>
      <vt:lpstr>“…Por tanto, somos embajadores de Cristo”</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dc:creator>
  <cp:lastModifiedBy>Esther Eubanks</cp:lastModifiedBy>
  <cp:revision>152</cp:revision>
  <dcterms:created xsi:type="dcterms:W3CDTF">2016-07-16T23:37:43Z</dcterms:created>
  <dcterms:modified xsi:type="dcterms:W3CDTF">2022-09-20T13:04:17Z</dcterms:modified>
</cp:coreProperties>
</file>