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163"/>
  </p:notesMasterIdLst>
  <p:handoutMasterIdLst>
    <p:handoutMasterId r:id="rId164"/>
  </p:handoutMasterIdLst>
  <p:sldIdLst>
    <p:sldId id="277" r:id="rId3"/>
    <p:sldId id="274" r:id="rId4"/>
    <p:sldId id="278" r:id="rId5"/>
    <p:sldId id="271" r:id="rId6"/>
    <p:sldId id="279" r:id="rId7"/>
    <p:sldId id="280" r:id="rId8"/>
    <p:sldId id="281" r:id="rId9"/>
    <p:sldId id="282" r:id="rId10"/>
    <p:sldId id="297" r:id="rId11"/>
    <p:sldId id="283" r:id="rId12"/>
    <p:sldId id="284" r:id="rId13"/>
    <p:sldId id="285" r:id="rId14"/>
    <p:sldId id="298" r:id="rId15"/>
    <p:sldId id="286" r:id="rId16"/>
    <p:sldId id="287" r:id="rId17"/>
    <p:sldId id="288" r:id="rId18"/>
    <p:sldId id="289" r:id="rId19"/>
    <p:sldId id="290" r:id="rId20"/>
    <p:sldId id="300" r:id="rId21"/>
    <p:sldId id="299" r:id="rId22"/>
    <p:sldId id="291" r:id="rId23"/>
    <p:sldId id="292" r:id="rId24"/>
    <p:sldId id="301" r:id="rId25"/>
    <p:sldId id="294" r:id="rId26"/>
    <p:sldId id="295" r:id="rId27"/>
    <p:sldId id="296" r:id="rId28"/>
    <p:sldId id="302" r:id="rId29"/>
    <p:sldId id="303" r:id="rId30"/>
    <p:sldId id="304" r:id="rId31"/>
    <p:sldId id="305" r:id="rId32"/>
    <p:sldId id="306" r:id="rId33"/>
    <p:sldId id="307" r:id="rId34"/>
    <p:sldId id="308" r:id="rId35"/>
    <p:sldId id="309" r:id="rId36"/>
    <p:sldId id="310" r:id="rId37"/>
    <p:sldId id="311" r:id="rId38"/>
    <p:sldId id="312" r:id="rId39"/>
    <p:sldId id="313" r:id="rId40"/>
    <p:sldId id="314" r:id="rId41"/>
    <p:sldId id="315" r:id="rId42"/>
    <p:sldId id="316" r:id="rId43"/>
    <p:sldId id="317" r:id="rId44"/>
    <p:sldId id="318" r:id="rId45"/>
    <p:sldId id="319" r:id="rId46"/>
    <p:sldId id="320" r:id="rId47"/>
    <p:sldId id="321" r:id="rId48"/>
    <p:sldId id="322" r:id="rId49"/>
    <p:sldId id="323" r:id="rId50"/>
    <p:sldId id="324" r:id="rId51"/>
    <p:sldId id="325" r:id="rId52"/>
    <p:sldId id="326" r:id="rId53"/>
    <p:sldId id="327" r:id="rId54"/>
    <p:sldId id="328" r:id="rId55"/>
    <p:sldId id="329" r:id="rId56"/>
    <p:sldId id="330" r:id="rId57"/>
    <p:sldId id="331" r:id="rId58"/>
    <p:sldId id="332" r:id="rId59"/>
    <p:sldId id="333" r:id="rId60"/>
    <p:sldId id="334" r:id="rId61"/>
    <p:sldId id="335" r:id="rId62"/>
    <p:sldId id="336" r:id="rId63"/>
    <p:sldId id="337" r:id="rId64"/>
    <p:sldId id="338" r:id="rId65"/>
    <p:sldId id="339" r:id="rId66"/>
    <p:sldId id="340" r:id="rId67"/>
    <p:sldId id="341" r:id="rId68"/>
    <p:sldId id="342" r:id="rId69"/>
    <p:sldId id="343" r:id="rId70"/>
    <p:sldId id="344" r:id="rId71"/>
    <p:sldId id="345" r:id="rId72"/>
    <p:sldId id="346" r:id="rId73"/>
    <p:sldId id="347" r:id="rId74"/>
    <p:sldId id="348" r:id="rId75"/>
    <p:sldId id="349" r:id="rId76"/>
    <p:sldId id="350" r:id="rId77"/>
    <p:sldId id="351" r:id="rId78"/>
    <p:sldId id="352" r:id="rId79"/>
    <p:sldId id="353" r:id="rId80"/>
    <p:sldId id="354" r:id="rId81"/>
    <p:sldId id="355" r:id="rId82"/>
    <p:sldId id="356" r:id="rId83"/>
    <p:sldId id="357" r:id="rId84"/>
    <p:sldId id="358" r:id="rId85"/>
    <p:sldId id="359" r:id="rId86"/>
    <p:sldId id="360" r:id="rId87"/>
    <p:sldId id="361" r:id="rId88"/>
    <p:sldId id="362" r:id="rId89"/>
    <p:sldId id="363" r:id="rId90"/>
    <p:sldId id="364" r:id="rId91"/>
    <p:sldId id="365" r:id="rId92"/>
    <p:sldId id="366" r:id="rId93"/>
    <p:sldId id="367" r:id="rId94"/>
    <p:sldId id="368" r:id="rId95"/>
    <p:sldId id="369" r:id="rId96"/>
    <p:sldId id="370" r:id="rId97"/>
    <p:sldId id="371" r:id="rId98"/>
    <p:sldId id="372" r:id="rId99"/>
    <p:sldId id="373" r:id="rId100"/>
    <p:sldId id="374" r:id="rId101"/>
    <p:sldId id="375" r:id="rId102"/>
    <p:sldId id="376" r:id="rId103"/>
    <p:sldId id="377" r:id="rId104"/>
    <p:sldId id="378" r:id="rId105"/>
    <p:sldId id="379" r:id="rId106"/>
    <p:sldId id="380" r:id="rId107"/>
    <p:sldId id="381" r:id="rId108"/>
    <p:sldId id="382" r:id="rId109"/>
    <p:sldId id="383" r:id="rId110"/>
    <p:sldId id="384" r:id="rId111"/>
    <p:sldId id="385" r:id="rId112"/>
    <p:sldId id="386" r:id="rId113"/>
    <p:sldId id="387" r:id="rId114"/>
    <p:sldId id="388" r:id="rId115"/>
    <p:sldId id="389" r:id="rId116"/>
    <p:sldId id="390" r:id="rId117"/>
    <p:sldId id="391" r:id="rId118"/>
    <p:sldId id="392" r:id="rId119"/>
    <p:sldId id="393" r:id="rId120"/>
    <p:sldId id="394" r:id="rId121"/>
    <p:sldId id="395" r:id="rId122"/>
    <p:sldId id="396" r:id="rId123"/>
    <p:sldId id="397" r:id="rId124"/>
    <p:sldId id="398" r:id="rId125"/>
    <p:sldId id="399" r:id="rId126"/>
    <p:sldId id="400" r:id="rId127"/>
    <p:sldId id="401" r:id="rId128"/>
    <p:sldId id="402" r:id="rId129"/>
    <p:sldId id="403" r:id="rId130"/>
    <p:sldId id="404" r:id="rId131"/>
    <p:sldId id="405" r:id="rId132"/>
    <p:sldId id="406" r:id="rId133"/>
    <p:sldId id="407" r:id="rId134"/>
    <p:sldId id="408" r:id="rId135"/>
    <p:sldId id="409" r:id="rId136"/>
    <p:sldId id="410" r:id="rId137"/>
    <p:sldId id="411" r:id="rId138"/>
    <p:sldId id="412" r:id="rId139"/>
    <p:sldId id="413" r:id="rId140"/>
    <p:sldId id="414" r:id="rId141"/>
    <p:sldId id="415" r:id="rId142"/>
    <p:sldId id="416" r:id="rId143"/>
    <p:sldId id="417" r:id="rId144"/>
    <p:sldId id="418" r:id="rId145"/>
    <p:sldId id="419" r:id="rId146"/>
    <p:sldId id="420" r:id="rId147"/>
    <p:sldId id="421" r:id="rId148"/>
    <p:sldId id="422" r:id="rId149"/>
    <p:sldId id="423" r:id="rId150"/>
    <p:sldId id="424" r:id="rId151"/>
    <p:sldId id="425" r:id="rId152"/>
    <p:sldId id="426" r:id="rId153"/>
    <p:sldId id="427" r:id="rId154"/>
    <p:sldId id="428" r:id="rId155"/>
    <p:sldId id="429" r:id="rId156"/>
    <p:sldId id="430" r:id="rId157"/>
    <p:sldId id="431" r:id="rId158"/>
    <p:sldId id="432" r:id="rId159"/>
    <p:sldId id="433" r:id="rId160"/>
    <p:sldId id="434" r:id="rId161"/>
    <p:sldId id="435" r:id="rId1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7E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32" autoAdjust="0"/>
    <p:restoredTop sz="69193" autoAdjust="0"/>
  </p:normalViewPr>
  <p:slideViewPr>
    <p:cSldViewPr snapToGrid="0">
      <p:cViewPr varScale="1">
        <p:scale>
          <a:sx n="48" d="100"/>
          <a:sy n="48" d="100"/>
        </p:scale>
        <p:origin x="1264" y="28"/>
      </p:cViewPr>
      <p:guideLst>
        <p:guide pos="3840"/>
        <p:guide orient="horz" pos="2160"/>
      </p:guideLst>
    </p:cSldViewPr>
  </p:slideViewPr>
  <p:notesTextViewPr>
    <p:cViewPr>
      <p:scale>
        <a:sx n="1" d="1"/>
        <a:sy n="1" d="1"/>
      </p:scale>
      <p:origin x="0" y="0"/>
    </p:cViewPr>
  </p:notesTextViewPr>
  <p:notesViewPr>
    <p:cSldViewPr snapToGrid="0">
      <p:cViewPr varScale="1">
        <p:scale>
          <a:sx n="89" d="100"/>
          <a:sy n="89" d="100"/>
        </p:scale>
        <p:origin x="3788" y="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4ACE92-AC76-4E04-BBE6-8467F614B27D}" type="doc">
      <dgm:prSet loTypeId="urn:microsoft.com/office/officeart/2005/8/layout/lProcess2" loCatId="relationship" qsTypeId="urn:microsoft.com/office/officeart/2005/8/quickstyle/simple1" qsCatId="simple" csTypeId="urn:microsoft.com/office/officeart/2005/8/colors/colorful1" csCatId="colorful" phldr="1"/>
      <dgm:spPr/>
      <dgm:t>
        <a:bodyPr/>
        <a:lstStyle/>
        <a:p>
          <a:endParaRPr lang="en-US"/>
        </a:p>
      </dgm:t>
    </dgm:pt>
    <dgm:pt modelId="{14962942-C1BA-43FE-83C3-3B609BD5A692}">
      <dgm:prSet phldrT="[Text]" custT="1"/>
      <dgm:spPr/>
      <dgm:t>
        <a:bodyPr/>
        <a:lstStyle/>
        <a:p>
          <a:r>
            <a:rPr lang="en-US" sz="3600" b="1" dirty="0" err="1" smtClean="0"/>
            <a:t>Acción</a:t>
          </a:r>
          <a:endParaRPr lang="en-US" sz="5000" b="1" dirty="0"/>
        </a:p>
      </dgm:t>
    </dgm:pt>
    <dgm:pt modelId="{35591ACD-4B6B-452E-AB4A-41AEFF5F3F6A}" type="parTrans" cxnId="{2173ED60-3554-41E4-8281-2A5E3A372F21}">
      <dgm:prSet/>
      <dgm:spPr/>
      <dgm:t>
        <a:bodyPr/>
        <a:lstStyle/>
        <a:p>
          <a:endParaRPr lang="en-US"/>
        </a:p>
      </dgm:t>
    </dgm:pt>
    <dgm:pt modelId="{867BA56F-DFD3-46DF-B7E0-F49A541C9BDA}" type="sibTrans" cxnId="{2173ED60-3554-41E4-8281-2A5E3A372F21}">
      <dgm:prSet/>
      <dgm:spPr/>
      <dgm:t>
        <a:bodyPr/>
        <a:lstStyle/>
        <a:p>
          <a:endParaRPr lang="en-US"/>
        </a:p>
      </dgm:t>
    </dgm:pt>
    <dgm:pt modelId="{1558F922-29AA-4773-9B3C-8DB69E47D598}">
      <dgm:prSet phldrT="[Text]" custT="1"/>
      <dgm:spPr>
        <a:solidFill>
          <a:schemeClr val="accent3"/>
        </a:solidFill>
      </dgm:spPr>
      <dgm:t>
        <a:bodyPr/>
        <a:lstStyle/>
        <a:p>
          <a:r>
            <a:rPr lang="en-US" sz="3600" dirty="0" err="1" smtClean="0"/>
            <a:t>Disciplina</a:t>
          </a:r>
          <a:r>
            <a:rPr lang="en-US" sz="3600" dirty="0" smtClean="0"/>
            <a:t> a </a:t>
          </a:r>
          <a:r>
            <a:rPr lang="en-US" sz="3600" dirty="0" err="1" smtClean="0"/>
            <a:t>tu</a:t>
          </a:r>
          <a:r>
            <a:rPr lang="en-US" sz="3600" dirty="0" smtClean="0"/>
            <a:t> </a:t>
          </a:r>
          <a:r>
            <a:rPr lang="en-US" sz="3600" dirty="0" err="1" smtClean="0"/>
            <a:t>hijo</a:t>
          </a:r>
          <a:endParaRPr lang="en-US" sz="3600" dirty="0"/>
        </a:p>
      </dgm:t>
    </dgm:pt>
    <dgm:pt modelId="{F30EE7EE-58A3-4348-9CD5-7DC4A730A4C0}" type="parTrans" cxnId="{45FF2F66-B60F-4B86-BA94-1CD3441AF409}">
      <dgm:prSet/>
      <dgm:spPr/>
      <dgm:t>
        <a:bodyPr/>
        <a:lstStyle/>
        <a:p>
          <a:endParaRPr lang="en-US"/>
        </a:p>
      </dgm:t>
    </dgm:pt>
    <dgm:pt modelId="{D3C43B7C-B36C-4FBD-AAB6-324033902FAC}" type="sibTrans" cxnId="{45FF2F66-B60F-4B86-BA94-1CD3441AF409}">
      <dgm:prSet/>
      <dgm:spPr/>
      <dgm:t>
        <a:bodyPr/>
        <a:lstStyle/>
        <a:p>
          <a:endParaRPr lang="en-US"/>
        </a:p>
      </dgm:t>
    </dgm:pt>
    <dgm:pt modelId="{4EEBB716-4C09-439B-BFF7-8D828FFB3CD9}">
      <dgm:prSet phldrT="[Text]" custT="1"/>
      <dgm:spPr/>
      <dgm:t>
        <a:bodyPr/>
        <a:lstStyle/>
        <a:p>
          <a:r>
            <a:rPr lang="en-US" sz="3200" b="1" dirty="0" err="1" smtClean="0"/>
            <a:t>Subproducto</a:t>
          </a:r>
          <a:endParaRPr lang="en-US" sz="4700" b="1" dirty="0"/>
        </a:p>
      </dgm:t>
    </dgm:pt>
    <dgm:pt modelId="{A7855570-8E18-4991-88B3-5AD0C9265A90}" type="parTrans" cxnId="{C9BD7EDC-F86B-422E-8864-E04D42A6DA7B}">
      <dgm:prSet/>
      <dgm:spPr/>
      <dgm:t>
        <a:bodyPr/>
        <a:lstStyle/>
        <a:p>
          <a:endParaRPr lang="en-US"/>
        </a:p>
      </dgm:t>
    </dgm:pt>
    <dgm:pt modelId="{65BD162D-441D-4351-B1E7-8BFF7BB679CE}" type="sibTrans" cxnId="{C9BD7EDC-F86B-422E-8864-E04D42A6DA7B}">
      <dgm:prSet/>
      <dgm:spPr/>
      <dgm:t>
        <a:bodyPr/>
        <a:lstStyle/>
        <a:p>
          <a:endParaRPr lang="en-US"/>
        </a:p>
      </dgm:t>
    </dgm:pt>
    <dgm:pt modelId="{52676082-DAD1-431A-BA4C-1D62E730E51F}">
      <dgm:prSet phldrT="[Text]"/>
      <dgm:spPr>
        <a:solidFill>
          <a:schemeClr val="accent5"/>
        </a:solidFill>
      </dgm:spPr>
      <dgm:t>
        <a:bodyPr anchor="ctr"/>
        <a:lstStyle/>
        <a:p>
          <a:pPr algn="ctr"/>
          <a:r>
            <a:rPr lang="en-US" dirty="0" smtClean="0"/>
            <a:t>Niño </a:t>
          </a:r>
          <a:r>
            <a:rPr lang="en-US" dirty="0" err="1" smtClean="0"/>
            <a:t>bien</a:t>
          </a:r>
          <a:r>
            <a:rPr lang="en-US" dirty="0" smtClean="0"/>
            <a:t> </a:t>
          </a:r>
          <a:r>
            <a:rPr lang="en-US" dirty="0" err="1" smtClean="0"/>
            <a:t>portado</a:t>
          </a:r>
          <a:endParaRPr lang="en-US" dirty="0"/>
        </a:p>
      </dgm:t>
    </dgm:pt>
    <dgm:pt modelId="{59CBD7C6-CF85-4F1E-B60E-60B461717184}" type="parTrans" cxnId="{FA8DD80A-AF51-4188-8204-03882A168F2F}">
      <dgm:prSet/>
      <dgm:spPr/>
      <dgm:t>
        <a:bodyPr/>
        <a:lstStyle/>
        <a:p>
          <a:endParaRPr lang="en-US"/>
        </a:p>
      </dgm:t>
    </dgm:pt>
    <dgm:pt modelId="{89328E24-E271-42A9-AFE3-0D5110973451}" type="sibTrans" cxnId="{FA8DD80A-AF51-4188-8204-03882A168F2F}">
      <dgm:prSet/>
      <dgm:spPr/>
      <dgm:t>
        <a:bodyPr/>
        <a:lstStyle/>
        <a:p>
          <a:endParaRPr lang="en-US"/>
        </a:p>
      </dgm:t>
    </dgm:pt>
    <dgm:pt modelId="{1292A05F-2F8C-4F7A-BBAF-9B60E3C810D9}">
      <dgm:prSet phldrT="[Text]" custT="1"/>
      <dgm:spPr/>
      <dgm:t>
        <a:bodyPr/>
        <a:lstStyle/>
        <a:p>
          <a:r>
            <a:rPr lang="en-US" sz="3600" b="1" dirty="0" err="1" smtClean="0"/>
            <a:t>Producto</a:t>
          </a:r>
          <a:endParaRPr lang="en-US" sz="5000" b="1" dirty="0"/>
        </a:p>
      </dgm:t>
    </dgm:pt>
    <dgm:pt modelId="{D29C28B2-6E63-4199-B2AE-C8E5194A7E48}" type="parTrans" cxnId="{275C382A-3F06-456B-B7F5-3D4CE997D5CF}">
      <dgm:prSet/>
      <dgm:spPr/>
      <dgm:t>
        <a:bodyPr/>
        <a:lstStyle/>
        <a:p>
          <a:endParaRPr lang="en-US"/>
        </a:p>
      </dgm:t>
    </dgm:pt>
    <dgm:pt modelId="{4E44A1D4-A2F3-42B3-84ED-9AA7D300F508}" type="sibTrans" cxnId="{275C382A-3F06-456B-B7F5-3D4CE997D5CF}">
      <dgm:prSet/>
      <dgm:spPr/>
      <dgm:t>
        <a:bodyPr/>
        <a:lstStyle/>
        <a:p>
          <a:endParaRPr lang="en-US"/>
        </a:p>
      </dgm:t>
    </dgm:pt>
    <dgm:pt modelId="{6E383B12-3E0B-4494-B7CE-3E917460FDF7}">
      <dgm:prSet phldrT="[Text]" custT="1"/>
      <dgm:spPr/>
      <dgm:t>
        <a:bodyPr/>
        <a:lstStyle/>
        <a:p>
          <a:r>
            <a:rPr lang="en-US" sz="3600" dirty="0" smtClean="0"/>
            <a:t>Dios se </a:t>
          </a:r>
          <a:r>
            <a:rPr lang="en-US" sz="3600" dirty="0" err="1" smtClean="0"/>
            <a:t>glorifica</a:t>
          </a:r>
          <a:endParaRPr lang="en-US" sz="3600" dirty="0"/>
        </a:p>
      </dgm:t>
    </dgm:pt>
    <dgm:pt modelId="{984386A6-B8D3-4D99-AD4B-B3332A3FDEB8}" type="parTrans" cxnId="{BB04E615-9389-4C08-86BF-B30EB6DDB28C}">
      <dgm:prSet/>
      <dgm:spPr/>
      <dgm:t>
        <a:bodyPr/>
        <a:lstStyle/>
        <a:p>
          <a:endParaRPr lang="en-US"/>
        </a:p>
      </dgm:t>
    </dgm:pt>
    <dgm:pt modelId="{4C88BF95-E7F8-4460-856F-1A3BDEF758AC}" type="sibTrans" cxnId="{BB04E615-9389-4C08-86BF-B30EB6DDB28C}">
      <dgm:prSet/>
      <dgm:spPr/>
      <dgm:t>
        <a:bodyPr/>
        <a:lstStyle/>
        <a:p>
          <a:endParaRPr lang="en-US"/>
        </a:p>
      </dgm:t>
    </dgm:pt>
    <dgm:pt modelId="{3046F89C-5EDA-4780-AD3D-1C02EB2D5A4E}">
      <dgm:prSet/>
      <dgm:spPr>
        <a:solidFill>
          <a:schemeClr val="accent5"/>
        </a:solidFill>
      </dgm:spPr>
      <dgm:t>
        <a:bodyPr/>
        <a:lstStyle/>
        <a:p>
          <a:r>
            <a:rPr lang="en-US" dirty="0" err="1" smtClean="0"/>
            <a:t>Evitar</a:t>
          </a:r>
          <a:r>
            <a:rPr lang="en-US" dirty="0" smtClean="0"/>
            <a:t> </a:t>
          </a:r>
          <a:r>
            <a:rPr lang="en-US" dirty="0" err="1" smtClean="0"/>
            <a:t>vergüenza</a:t>
          </a:r>
          <a:r>
            <a:rPr lang="en-US" dirty="0" smtClean="0"/>
            <a:t> </a:t>
          </a:r>
          <a:r>
            <a:rPr lang="en-US" dirty="0" err="1" smtClean="0"/>
            <a:t>futura</a:t>
          </a:r>
          <a:endParaRPr lang="en-US" dirty="0"/>
        </a:p>
      </dgm:t>
    </dgm:pt>
    <dgm:pt modelId="{C6989A46-DABD-4543-A572-33875B15C839}" type="parTrans" cxnId="{FD2CB244-E7C3-4E1B-9467-5D05CBA61B8A}">
      <dgm:prSet/>
      <dgm:spPr/>
      <dgm:t>
        <a:bodyPr/>
        <a:lstStyle/>
        <a:p>
          <a:endParaRPr lang="en-US"/>
        </a:p>
      </dgm:t>
    </dgm:pt>
    <dgm:pt modelId="{783F48D2-186C-40AC-8D00-879C9F670E38}" type="sibTrans" cxnId="{FD2CB244-E7C3-4E1B-9467-5D05CBA61B8A}">
      <dgm:prSet/>
      <dgm:spPr/>
      <dgm:t>
        <a:bodyPr/>
        <a:lstStyle/>
        <a:p>
          <a:endParaRPr lang="en-US"/>
        </a:p>
      </dgm:t>
    </dgm:pt>
    <dgm:pt modelId="{80F61A76-901C-442E-AF11-F16435166BF1}">
      <dgm:prSet/>
      <dgm:spPr/>
      <dgm:t>
        <a:bodyPr/>
        <a:lstStyle/>
        <a:p>
          <a:r>
            <a:rPr lang="es-ES" dirty="0" smtClean="0"/>
            <a:t>Comprender la disciplina de Dios</a:t>
          </a:r>
          <a:endParaRPr lang="en-US" dirty="0"/>
        </a:p>
      </dgm:t>
    </dgm:pt>
    <dgm:pt modelId="{1FA44B14-22B8-4D6C-A87F-B9C47898EE9F}" type="parTrans" cxnId="{E485C0C7-A2B0-40F1-A6FB-FA1F2DE89473}">
      <dgm:prSet/>
      <dgm:spPr/>
      <dgm:t>
        <a:bodyPr/>
        <a:lstStyle/>
        <a:p>
          <a:endParaRPr lang="en-US"/>
        </a:p>
      </dgm:t>
    </dgm:pt>
    <dgm:pt modelId="{042A5BB5-2822-4E8C-BC89-B9A01E79C4CB}" type="sibTrans" cxnId="{E485C0C7-A2B0-40F1-A6FB-FA1F2DE89473}">
      <dgm:prSet/>
      <dgm:spPr/>
      <dgm:t>
        <a:bodyPr/>
        <a:lstStyle/>
        <a:p>
          <a:endParaRPr lang="en-US"/>
        </a:p>
      </dgm:t>
    </dgm:pt>
    <dgm:pt modelId="{16E1FE30-3E9C-4806-8B8D-46B751EF428A}">
      <dgm:prSet/>
      <dgm:spPr>
        <a:solidFill>
          <a:schemeClr val="accent1"/>
        </a:solidFill>
      </dgm:spPr>
      <dgm:t>
        <a:bodyPr/>
        <a:lstStyle/>
        <a:p>
          <a:r>
            <a:rPr lang="en-US" dirty="0" err="1" smtClean="0"/>
            <a:t>Vergüenza</a:t>
          </a:r>
          <a:r>
            <a:rPr lang="en-US" dirty="0" smtClean="0"/>
            <a:t> </a:t>
          </a:r>
          <a:r>
            <a:rPr lang="en-US" dirty="0" err="1" smtClean="0"/>
            <a:t>presente</a:t>
          </a:r>
          <a:endParaRPr lang="en-US" dirty="0"/>
        </a:p>
      </dgm:t>
    </dgm:pt>
    <dgm:pt modelId="{31FB6C8A-EF02-401B-AEFE-484DF5F90AFE}" type="parTrans" cxnId="{99442CC5-6BEE-4788-995A-AFB60B12E99F}">
      <dgm:prSet/>
      <dgm:spPr/>
      <dgm:t>
        <a:bodyPr/>
        <a:lstStyle/>
        <a:p>
          <a:endParaRPr lang="en-US"/>
        </a:p>
      </dgm:t>
    </dgm:pt>
    <dgm:pt modelId="{975A9568-2B1B-4CD9-B6D5-93B6CEFF2D8B}" type="sibTrans" cxnId="{99442CC5-6BEE-4788-995A-AFB60B12E99F}">
      <dgm:prSet/>
      <dgm:spPr/>
      <dgm:t>
        <a:bodyPr/>
        <a:lstStyle/>
        <a:p>
          <a:endParaRPr lang="en-US"/>
        </a:p>
      </dgm:t>
    </dgm:pt>
    <dgm:pt modelId="{5544F5DD-6DAA-4F4B-9FFF-3C30A2225403}">
      <dgm:prSet/>
      <dgm:spPr>
        <a:solidFill>
          <a:schemeClr val="accent1"/>
        </a:solidFill>
      </dgm:spPr>
      <dgm:t>
        <a:bodyPr/>
        <a:lstStyle/>
        <a:p>
          <a:r>
            <a:rPr lang="en-US" dirty="0" err="1" smtClean="0"/>
            <a:t>Inconveniente</a:t>
          </a:r>
          <a:endParaRPr lang="en-US" dirty="0"/>
        </a:p>
      </dgm:t>
    </dgm:pt>
    <dgm:pt modelId="{683334FA-865D-4569-9D3C-B6528C210919}" type="parTrans" cxnId="{06EF9686-8031-483C-B719-529D2038A734}">
      <dgm:prSet/>
      <dgm:spPr/>
      <dgm:t>
        <a:bodyPr/>
        <a:lstStyle/>
        <a:p>
          <a:endParaRPr lang="en-US"/>
        </a:p>
      </dgm:t>
    </dgm:pt>
    <dgm:pt modelId="{22E384FC-A1CB-47E6-A77E-809198841F4D}" type="sibTrans" cxnId="{06EF9686-8031-483C-B719-529D2038A734}">
      <dgm:prSet/>
      <dgm:spPr/>
      <dgm:t>
        <a:bodyPr/>
        <a:lstStyle/>
        <a:p>
          <a:endParaRPr lang="en-US"/>
        </a:p>
      </dgm:t>
    </dgm:pt>
    <dgm:pt modelId="{0DB23D71-77AA-4D98-B4D1-1FEFF60DFA34}">
      <dgm:prSet/>
      <dgm:spPr>
        <a:solidFill>
          <a:schemeClr val="accent1"/>
        </a:solidFill>
      </dgm:spPr>
      <dgm:t>
        <a:bodyPr/>
        <a:lstStyle/>
        <a:p>
          <a:r>
            <a:rPr lang="en-US" dirty="0" err="1" smtClean="0"/>
            <a:t>Estropea</a:t>
          </a:r>
          <a:r>
            <a:rPr lang="en-US" dirty="0" smtClean="0"/>
            <a:t> el </a:t>
          </a:r>
          <a:r>
            <a:rPr lang="en-US" dirty="0" err="1" smtClean="0"/>
            <a:t>ambiente</a:t>
          </a:r>
          <a:endParaRPr lang="en-US" dirty="0"/>
        </a:p>
      </dgm:t>
    </dgm:pt>
    <dgm:pt modelId="{E29FFF68-CC8B-4AB8-8E34-2E822EB3AE7E}" type="parTrans" cxnId="{BB0B1222-AA9F-427A-B892-164DAD7ABB16}">
      <dgm:prSet/>
      <dgm:spPr/>
      <dgm:t>
        <a:bodyPr/>
        <a:lstStyle/>
        <a:p>
          <a:endParaRPr lang="en-US"/>
        </a:p>
      </dgm:t>
    </dgm:pt>
    <dgm:pt modelId="{1A093B20-93A5-40CC-87CD-51EE2A25BDDC}" type="sibTrans" cxnId="{BB0B1222-AA9F-427A-B892-164DAD7ABB16}">
      <dgm:prSet/>
      <dgm:spPr/>
      <dgm:t>
        <a:bodyPr/>
        <a:lstStyle/>
        <a:p>
          <a:endParaRPr lang="en-US"/>
        </a:p>
      </dgm:t>
    </dgm:pt>
    <dgm:pt modelId="{F1077EFB-7798-48AD-83B7-562F50231B65}" type="pres">
      <dgm:prSet presAssocID="{C94ACE92-AC76-4E04-BBE6-8467F614B27D}" presName="theList" presStyleCnt="0">
        <dgm:presLayoutVars>
          <dgm:dir/>
          <dgm:animLvl val="lvl"/>
          <dgm:resizeHandles val="exact"/>
        </dgm:presLayoutVars>
      </dgm:prSet>
      <dgm:spPr/>
      <dgm:t>
        <a:bodyPr/>
        <a:lstStyle/>
        <a:p>
          <a:endParaRPr lang="en-US"/>
        </a:p>
      </dgm:t>
    </dgm:pt>
    <dgm:pt modelId="{8CB4A2FF-A0A9-4635-B6CE-99CF88CE2400}" type="pres">
      <dgm:prSet presAssocID="{14962942-C1BA-43FE-83C3-3B609BD5A692}" presName="compNode" presStyleCnt="0"/>
      <dgm:spPr/>
    </dgm:pt>
    <dgm:pt modelId="{009C529A-E256-4BF8-A542-E2B6218E4E51}" type="pres">
      <dgm:prSet presAssocID="{14962942-C1BA-43FE-83C3-3B609BD5A692}" presName="aNode" presStyleLbl="bgShp" presStyleIdx="0" presStyleCnt="3"/>
      <dgm:spPr/>
      <dgm:t>
        <a:bodyPr/>
        <a:lstStyle/>
        <a:p>
          <a:endParaRPr lang="en-US"/>
        </a:p>
      </dgm:t>
    </dgm:pt>
    <dgm:pt modelId="{04C1A945-11CD-44DB-961C-31F76FF304B7}" type="pres">
      <dgm:prSet presAssocID="{14962942-C1BA-43FE-83C3-3B609BD5A692}" presName="textNode" presStyleLbl="bgShp" presStyleIdx="0" presStyleCnt="3"/>
      <dgm:spPr/>
      <dgm:t>
        <a:bodyPr/>
        <a:lstStyle/>
        <a:p>
          <a:endParaRPr lang="en-US"/>
        </a:p>
      </dgm:t>
    </dgm:pt>
    <dgm:pt modelId="{E2138A20-7B93-4081-888A-5CEECD8FA74F}" type="pres">
      <dgm:prSet presAssocID="{14962942-C1BA-43FE-83C3-3B609BD5A692}" presName="compChildNode" presStyleCnt="0"/>
      <dgm:spPr/>
    </dgm:pt>
    <dgm:pt modelId="{F8C6F893-34B7-47DE-AB2D-DFF8672F375B}" type="pres">
      <dgm:prSet presAssocID="{14962942-C1BA-43FE-83C3-3B609BD5A692}" presName="theInnerList" presStyleCnt="0"/>
      <dgm:spPr/>
    </dgm:pt>
    <dgm:pt modelId="{A4ED029B-9408-44AF-B3C1-2A7D34C07603}" type="pres">
      <dgm:prSet presAssocID="{1558F922-29AA-4773-9B3C-8DB69E47D598}" presName="childNode" presStyleLbl="node1" presStyleIdx="0" presStyleCnt="8">
        <dgm:presLayoutVars>
          <dgm:bulletEnabled val="1"/>
        </dgm:presLayoutVars>
      </dgm:prSet>
      <dgm:spPr/>
      <dgm:t>
        <a:bodyPr/>
        <a:lstStyle/>
        <a:p>
          <a:endParaRPr lang="en-US"/>
        </a:p>
      </dgm:t>
    </dgm:pt>
    <dgm:pt modelId="{00E4EF4A-E6B5-4522-9848-B2E8424DF449}" type="pres">
      <dgm:prSet presAssocID="{14962942-C1BA-43FE-83C3-3B609BD5A692}" presName="aSpace" presStyleCnt="0"/>
      <dgm:spPr/>
    </dgm:pt>
    <dgm:pt modelId="{097D7C33-222B-4A13-B285-E562585ECCA0}" type="pres">
      <dgm:prSet presAssocID="{4EEBB716-4C09-439B-BFF7-8D828FFB3CD9}" presName="compNode" presStyleCnt="0"/>
      <dgm:spPr/>
    </dgm:pt>
    <dgm:pt modelId="{6F0D1D3C-05DC-401E-B4C7-7AD0EBCCFC38}" type="pres">
      <dgm:prSet presAssocID="{4EEBB716-4C09-439B-BFF7-8D828FFB3CD9}" presName="aNode" presStyleLbl="bgShp" presStyleIdx="1" presStyleCnt="3"/>
      <dgm:spPr/>
      <dgm:t>
        <a:bodyPr/>
        <a:lstStyle/>
        <a:p>
          <a:endParaRPr lang="en-US"/>
        </a:p>
      </dgm:t>
    </dgm:pt>
    <dgm:pt modelId="{02501F91-AAF3-4217-A498-A77456700DAB}" type="pres">
      <dgm:prSet presAssocID="{4EEBB716-4C09-439B-BFF7-8D828FFB3CD9}" presName="textNode" presStyleLbl="bgShp" presStyleIdx="1" presStyleCnt="3"/>
      <dgm:spPr/>
      <dgm:t>
        <a:bodyPr/>
        <a:lstStyle/>
        <a:p>
          <a:endParaRPr lang="en-US"/>
        </a:p>
      </dgm:t>
    </dgm:pt>
    <dgm:pt modelId="{A5A48010-F688-43AD-AEA9-86AA66620E77}" type="pres">
      <dgm:prSet presAssocID="{4EEBB716-4C09-439B-BFF7-8D828FFB3CD9}" presName="compChildNode" presStyleCnt="0"/>
      <dgm:spPr/>
    </dgm:pt>
    <dgm:pt modelId="{0116B2A0-E3E2-4E57-9A13-A099ABE0E1E9}" type="pres">
      <dgm:prSet presAssocID="{4EEBB716-4C09-439B-BFF7-8D828FFB3CD9}" presName="theInnerList" presStyleCnt="0"/>
      <dgm:spPr/>
    </dgm:pt>
    <dgm:pt modelId="{E6167C3E-4206-463A-8A0C-8312DE929399}" type="pres">
      <dgm:prSet presAssocID="{52676082-DAD1-431A-BA4C-1D62E730E51F}" presName="childNode" presStyleLbl="node1" presStyleIdx="1" presStyleCnt="8">
        <dgm:presLayoutVars>
          <dgm:bulletEnabled val="1"/>
        </dgm:presLayoutVars>
      </dgm:prSet>
      <dgm:spPr/>
      <dgm:t>
        <a:bodyPr/>
        <a:lstStyle/>
        <a:p>
          <a:endParaRPr lang="en-US"/>
        </a:p>
      </dgm:t>
    </dgm:pt>
    <dgm:pt modelId="{A1CDE1AC-EF85-466B-9B89-369E766D4BAC}" type="pres">
      <dgm:prSet presAssocID="{52676082-DAD1-431A-BA4C-1D62E730E51F}" presName="aSpace2" presStyleCnt="0"/>
      <dgm:spPr/>
    </dgm:pt>
    <dgm:pt modelId="{435BA06C-4105-4B9F-8218-AE6F55760837}" type="pres">
      <dgm:prSet presAssocID="{3046F89C-5EDA-4780-AD3D-1C02EB2D5A4E}" presName="childNode" presStyleLbl="node1" presStyleIdx="2" presStyleCnt="8">
        <dgm:presLayoutVars>
          <dgm:bulletEnabled val="1"/>
        </dgm:presLayoutVars>
      </dgm:prSet>
      <dgm:spPr/>
      <dgm:t>
        <a:bodyPr/>
        <a:lstStyle/>
        <a:p>
          <a:endParaRPr lang="en-US"/>
        </a:p>
      </dgm:t>
    </dgm:pt>
    <dgm:pt modelId="{40E35ABB-7E89-4E8B-AA0E-67E61C422F42}" type="pres">
      <dgm:prSet presAssocID="{3046F89C-5EDA-4780-AD3D-1C02EB2D5A4E}" presName="aSpace2" presStyleCnt="0"/>
      <dgm:spPr/>
    </dgm:pt>
    <dgm:pt modelId="{36E8AE34-89F6-491B-947A-7C56797BE4E0}" type="pres">
      <dgm:prSet presAssocID="{80F61A76-901C-442E-AF11-F16435166BF1}" presName="childNode" presStyleLbl="node1" presStyleIdx="3" presStyleCnt="8">
        <dgm:presLayoutVars>
          <dgm:bulletEnabled val="1"/>
        </dgm:presLayoutVars>
      </dgm:prSet>
      <dgm:spPr/>
      <dgm:t>
        <a:bodyPr/>
        <a:lstStyle/>
        <a:p>
          <a:endParaRPr lang="en-US"/>
        </a:p>
      </dgm:t>
    </dgm:pt>
    <dgm:pt modelId="{A643291C-2953-400B-8253-95A4F64B37D8}" type="pres">
      <dgm:prSet presAssocID="{80F61A76-901C-442E-AF11-F16435166BF1}" presName="aSpace2" presStyleCnt="0"/>
      <dgm:spPr/>
    </dgm:pt>
    <dgm:pt modelId="{E4380A0F-CBE9-4849-859F-A42556C555F5}" type="pres">
      <dgm:prSet presAssocID="{16E1FE30-3E9C-4806-8B8D-46B751EF428A}" presName="childNode" presStyleLbl="node1" presStyleIdx="4" presStyleCnt="8">
        <dgm:presLayoutVars>
          <dgm:bulletEnabled val="1"/>
        </dgm:presLayoutVars>
      </dgm:prSet>
      <dgm:spPr/>
      <dgm:t>
        <a:bodyPr/>
        <a:lstStyle/>
        <a:p>
          <a:endParaRPr lang="en-US"/>
        </a:p>
      </dgm:t>
    </dgm:pt>
    <dgm:pt modelId="{0E66E6EE-82D9-47A4-91C7-C6EF50FCE160}" type="pres">
      <dgm:prSet presAssocID="{16E1FE30-3E9C-4806-8B8D-46B751EF428A}" presName="aSpace2" presStyleCnt="0"/>
      <dgm:spPr/>
    </dgm:pt>
    <dgm:pt modelId="{57B98CA7-8549-43E4-A670-414A1CDA47C9}" type="pres">
      <dgm:prSet presAssocID="{5544F5DD-6DAA-4F4B-9FFF-3C30A2225403}" presName="childNode" presStyleLbl="node1" presStyleIdx="5" presStyleCnt="8">
        <dgm:presLayoutVars>
          <dgm:bulletEnabled val="1"/>
        </dgm:presLayoutVars>
      </dgm:prSet>
      <dgm:spPr/>
      <dgm:t>
        <a:bodyPr/>
        <a:lstStyle/>
        <a:p>
          <a:endParaRPr lang="en-US"/>
        </a:p>
      </dgm:t>
    </dgm:pt>
    <dgm:pt modelId="{49131009-D415-4B78-9752-EC4BD30EBB3D}" type="pres">
      <dgm:prSet presAssocID="{5544F5DD-6DAA-4F4B-9FFF-3C30A2225403}" presName="aSpace2" presStyleCnt="0"/>
      <dgm:spPr/>
    </dgm:pt>
    <dgm:pt modelId="{1BDB7921-A028-4D12-9732-EE6BFF047D89}" type="pres">
      <dgm:prSet presAssocID="{0DB23D71-77AA-4D98-B4D1-1FEFF60DFA34}" presName="childNode" presStyleLbl="node1" presStyleIdx="6" presStyleCnt="8">
        <dgm:presLayoutVars>
          <dgm:bulletEnabled val="1"/>
        </dgm:presLayoutVars>
      </dgm:prSet>
      <dgm:spPr/>
      <dgm:t>
        <a:bodyPr/>
        <a:lstStyle/>
        <a:p>
          <a:endParaRPr lang="en-US"/>
        </a:p>
      </dgm:t>
    </dgm:pt>
    <dgm:pt modelId="{93DE9F6A-C7E6-418E-A63C-1558548E8E13}" type="pres">
      <dgm:prSet presAssocID="{4EEBB716-4C09-439B-BFF7-8D828FFB3CD9}" presName="aSpace" presStyleCnt="0"/>
      <dgm:spPr/>
    </dgm:pt>
    <dgm:pt modelId="{96BB2793-10F1-4239-B865-A7DD1F439640}" type="pres">
      <dgm:prSet presAssocID="{1292A05F-2F8C-4F7A-BBAF-9B60E3C810D9}" presName="compNode" presStyleCnt="0"/>
      <dgm:spPr/>
    </dgm:pt>
    <dgm:pt modelId="{E4DC2047-B157-467E-9DA3-5912068EFD12}" type="pres">
      <dgm:prSet presAssocID="{1292A05F-2F8C-4F7A-BBAF-9B60E3C810D9}" presName="aNode" presStyleLbl="bgShp" presStyleIdx="2" presStyleCnt="3" custLinFactNeighborY="222"/>
      <dgm:spPr/>
      <dgm:t>
        <a:bodyPr/>
        <a:lstStyle/>
        <a:p>
          <a:endParaRPr lang="en-US"/>
        </a:p>
      </dgm:t>
    </dgm:pt>
    <dgm:pt modelId="{6D1F80AD-15AF-4EC1-82FF-DD72C11E97D6}" type="pres">
      <dgm:prSet presAssocID="{1292A05F-2F8C-4F7A-BBAF-9B60E3C810D9}" presName="textNode" presStyleLbl="bgShp" presStyleIdx="2" presStyleCnt="3"/>
      <dgm:spPr/>
      <dgm:t>
        <a:bodyPr/>
        <a:lstStyle/>
        <a:p>
          <a:endParaRPr lang="en-US"/>
        </a:p>
      </dgm:t>
    </dgm:pt>
    <dgm:pt modelId="{FED793C6-6B31-4CA1-9E31-042050D5759A}" type="pres">
      <dgm:prSet presAssocID="{1292A05F-2F8C-4F7A-BBAF-9B60E3C810D9}" presName="compChildNode" presStyleCnt="0"/>
      <dgm:spPr/>
    </dgm:pt>
    <dgm:pt modelId="{9E132824-DAC7-40BF-A6DE-15C4676F213E}" type="pres">
      <dgm:prSet presAssocID="{1292A05F-2F8C-4F7A-BBAF-9B60E3C810D9}" presName="theInnerList" presStyleCnt="0"/>
      <dgm:spPr/>
    </dgm:pt>
    <dgm:pt modelId="{A64C185C-9C4E-4AFD-B5E2-D9A916116B6B}" type="pres">
      <dgm:prSet presAssocID="{6E383B12-3E0B-4494-B7CE-3E917460FDF7}" presName="childNode" presStyleLbl="node1" presStyleIdx="7" presStyleCnt="8">
        <dgm:presLayoutVars>
          <dgm:bulletEnabled val="1"/>
        </dgm:presLayoutVars>
      </dgm:prSet>
      <dgm:spPr/>
      <dgm:t>
        <a:bodyPr/>
        <a:lstStyle/>
        <a:p>
          <a:endParaRPr lang="en-US"/>
        </a:p>
      </dgm:t>
    </dgm:pt>
  </dgm:ptLst>
  <dgm:cxnLst>
    <dgm:cxn modelId="{0A1E212A-78EB-45B2-8FE0-A150981C7912}" type="presOf" srcId="{80F61A76-901C-442E-AF11-F16435166BF1}" destId="{36E8AE34-89F6-491B-947A-7C56797BE4E0}" srcOrd="0" destOrd="0" presId="urn:microsoft.com/office/officeart/2005/8/layout/lProcess2"/>
    <dgm:cxn modelId="{45FF2F66-B60F-4B86-BA94-1CD3441AF409}" srcId="{14962942-C1BA-43FE-83C3-3B609BD5A692}" destId="{1558F922-29AA-4773-9B3C-8DB69E47D598}" srcOrd="0" destOrd="0" parTransId="{F30EE7EE-58A3-4348-9CD5-7DC4A730A4C0}" sibTransId="{D3C43B7C-B36C-4FBD-AAB6-324033902FAC}"/>
    <dgm:cxn modelId="{56052A0C-AA29-4EA0-8A15-F5D84D2091ED}" type="presOf" srcId="{3046F89C-5EDA-4780-AD3D-1C02EB2D5A4E}" destId="{435BA06C-4105-4B9F-8218-AE6F55760837}" srcOrd="0" destOrd="0" presId="urn:microsoft.com/office/officeart/2005/8/layout/lProcess2"/>
    <dgm:cxn modelId="{FA8DD80A-AF51-4188-8204-03882A168F2F}" srcId="{4EEBB716-4C09-439B-BFF7-8D828FFB3CD9}" destId="{52676082-DAD1-431A-BA4C-1D62E730E51F}" srcOrd="0" destOrd="0" parTransId="{59CBD7C6-CF85-4F1E-B60E-60B461717184}" sibTransId="{89328E24-E271-42A9-AFE3-0D5110973451}"/>
    <dgm:cxn modelId="{131AD1D2-0B5F-457C-BD20-A7BC46F00B77}" type="presOf" srcId="{52676082-DAD1-431A-BA4C-1D62E730E51F}" destId="{E6167C3E-4206-463A-8A0C-8312DE929399}" srcOrd="0" destOrd="0" presId="urn:microsoft.com/office/officeart/2005/8/layout/lProcess2"/>
    <dgm:cxn modelId="{9B3A29A5-ED35-41E4-8B89-8BECA0CF7311}" type="presOf" srcId="{4EEBB716-4C09-439B-BFF7-8D828FFB3CD9}" destId="{6F0D1D3C-05DC-401E-B4C7-7AD0EBCCFC38}" srcOrd="0" destOrd="0" presId="urn:microsoft.com/office/officeart/2005/8/layout/lProcess2"/>
    <dgm:cxn modelId="{275C382A-3F06-456B-B7F5-3D4CE997D5CF}" srcId="{C94ACE92-AC76-4E04-BBE6-8467F614B27D}" destId="{1292A05F-2F8C-4F7A-BBAF-9B60E3C810D9}" srcOrd="2" destOrd="0" parTransId="{D29C28B2-6E63-4199-B2AE-C8E5194A7E48}" sibTransId="{4E44A1D4-A2F3-42B3-84ED-9AA7D300F508}"/>
    <dgm:cxn modelId="{8BF53F9D-66BD-4ADE-86A8-788EF9F8C30C}" type="presOf" srcId="{0DB23D71-77AA-4D98-B4D1-1FEFF60DFA34}" destId="{1BDB7921-A028-4D12-9732-EE6BFF047D89}" srcOrd="0" destOrd="0" presId="urn:microsoft.com/office/officeart/2005/8/layout/lProcess2"/>
    <dgm:cxn modelId="{99442CC5-6BEE-4788-995A-AFB60B12E99F}" srcId="{4EEBB716-4C09-439B-BFF7-8D828FFB3CD9}" destId="{16E1FE30-3E9C-4806-8B8D-46B751EF428A}" srcOrd="3" destOrd="0" parTransId="{31FB6C8A-EF02-401B-AEFE-484DF5F90AFE}" sibTransId="{975A9568-2B1B-4CD9-B6D5-93B6CEFF2D8B}"/>
    <dgm:cxn modelId="{FD2CB244-E7C3-4E1B-9467-5D05CBA61B8A}" srcId="{4EEBB716-4C09-439B-BFF7-8D828FFB3CD9}" destId="{3046F89C-5EDA-4780-AD3D-1C02EB2D5A4E}" srcOrd="1" destOrd="0" parTransId="{C6989A46-DABD-4543-A572-33875B15C839}" sibTransId="{783F48D2-186C-40AC-8D00-879C9F670E38}"/>
    <dgm:cxn modelId="{5E8AA69C-C442-4175-9FF7-9E9CB31B3C3C}" type="presOf" srcId="{6E383B12-3E0B-4494-B7CE-3E917460FDF7}" destId="{A64C185C-9C4E-4AFD-B5E2-D9A916116B6B}" srcOrd="0" destOrd="0" presId="urn:microsoft.com/office/officeart/2005/8/layout/lProcess2"/>
    <dgm:cxn modelId="{651B7086-5DDE-4794-9D57-995DB96609EF}" type="presOf" srcId="{4EEBB716-4C09-439B-BFF7-8D828FFB3CD9}" destId="{02501F91-AAF3-4217-A498-A77456700DAB}" srcOrd="1" destOrd="0" presId="urn:microsoft.com/office/officeart/2005/8/layout/lProcess2"/>
    <dgm:cxn modelId="{38405AF4-5FA1-445D-B57A-E76EE30C0ACC}" type="presOf" srcId="{C94ACE92-AC76-4E04-BBE6-8467F614B27D}" destId="{F1077EFB-7798-48AD-83B7-562F50231B65}" srcOrd="0" destOrd="0" presId="urn:microsoft.com/office/officeart/2005/8/layout/lProcess2"/>
    <dgm:cxn modelId="{BB04E615-9389-4C08-86BF-B30EB6DDB28C}" srcId="{1292A05F-2F8C-4F7A-BBAF-9B60E3C810D9}" destId="{6E383B12-3E0B-4494-B7CE-3E917460FDF7}" srcOrd="0" destOrd="0" parTransId="{984386A6-B8D3-4D99-AD4B-B3332A3FDEB8}" sibTransId="{4C88BF95-E7F8-4460-856F-1A3BDEF758AC}"/>
    <dgm:cxn modelId="{C9BD7EDC-F86B-422E-8864-E04D42A6DA7B}" srcId="{C94ACE92-AC76-4E04-BBE6-8467F614B27D}" destId="{4EEBB716-4C09-439B-BFF7-8D828FFB3CD9}" srcOrd="1" destOrd="0" parTransId="{A7855570-8E18-4991-88B3-5AD0C9265A90}" sibTransId="{65BD162D-441D-4351-B1E7-8BFF7BB679CE}"/>
    <dgm:cxn modelId="{BB0B1222-AA9F-427A-B892-164DAD7ABB16}" srcId="{4EEBB716-4C09-439B-BFF7-8D828FFB3CD9}" destId="{0DB23D71-77AA-4D98-B4D1-1FEFF60DFA34}" srcOrd="5" destOrd="0" parTransId="{E29FFF68-CC8B-4AB8-8E34-2E822EB3AE7E}" sibTransId="{1A093B20-93A5-40CC-87CD-51EE2A25BDDC}"/>
    <dgm:cxn modelId="{7FE652B3-6FE9-4BDB-A88B-7EE7047CB8A5}" type="presOf" srcId="{5544F5DD-6DAA-4F4B-9FFF-3C30A2225403}" destId="{57B98CA7-8549-43E4-A670-414A1CDA47C9}" srcOrd="0" destOrd="0" presId="urn:microsoft.com/office/officeart/2005/8/layout/lProcess2"/>
    <dgm:cxn modelId="{0C548536-544C-486E-9120-5B739BB10E13}" type="presOf" srcId="{16E1FE30-3E9C-4806-8B8D-46B751EF428A}" destId="{E4380A0F-CBE9-4849-859F-A42556C555F5}" srcOrd="0" destOrd="0" presId="urn:microsoft.com/office/officeart/2005/8/layout/lProcess2"/>
    <dgm:cxn modelId="{BB085DA2-A45C-4E0D-B02F-3E635D949363}" type="presOf" srcId="{14962942-C1BA-43FE-83C3-3B609BD5A692}" destId="{009C529A-E256-4BF8-A542-E2B6218E4E51}" srcOrd="0" destOrd="0" presId="urn:microsoft.com/office/officeart/2005/8/layout/lProcess2"/>
    <dgm:cxn modelId="{2173ED60-3554-41E4-8281-2A5E3A372F21}" srcId="{C94ACE92-AC76-4E04-BBE6-8467F614B27D}" destId="{14962942-C1BA-43FE-83C3-3B609BD5A692}" srcOrd="0" destOrd="0" parTransId="{35591ACD-4B6B-452E-AB4A-41AEFF5F3F6A}" sibTransId="{867BA56F-DFD3-46DF-B7E0-F49A541C9BDA}"/>
    <dgm:cxn modelId="{06EF9686-8031-483C-B719-529D2038A734}" srcId="{4EEBB716-4C09-439B-BFF7-8D828FFB3CD9}" destId="{5544F5DD-6DAA-4F4B-9FFF-3C30A2225403}" srcOrd="4" destOrd="0" parTransId="{683334FA-865D-4569-9D3C-B6528C210919}" sibTransId="{22E384FC-A1CB-47E6-A77E-809198841F4D}"/>
    <dgm:cxn modelId="{027A7DE9-2B05-4060-8395-E338EAF86725}" type="presOf" srcId="{1558F922-29AA-4773-9B3C-8DB69E47D598}" destId="{A4ED029B-9408-44AF-B3C1-2A7D34C07603}" srcOrd="0" destOrd="0" presId="urn:microsoft.com/office/officeart/2005/8/layout/lProcess2"/>
    <dgm:cxn modelId="{1B9B9E22-DDF5-4B4D-A6C8-A82C7E5444E9}" type="presOf" srcId="{14962942-C1BA-43FE-83C3-3B609BD5A692}" destId="{04C1A945-11CD-44DB-961C-31F76FF304B7}" srcOrd="1" destOrd="0" presId="urn:microsoft.com/office/officeart/2005/8/layout/lProcess2"/>
    <dgm:cxn modelId="{CE5D4A7F-3AAF-40FD-A507-F8F1BED8D21A}" type="presOf" srcId="{1292A05F-2F8C-4F7A-BBAF-9B60E3C810D9}" destId="{6D1F80AD-15AF-4EC1-82FF-DD72C11E97D6}" srcOrd="1" destOrd="0" presId="urn:microsoft.com/office/officeart/2005/8/layout/lProcess2"/>
    <dgm:cxn modelId="{0D080395-1CBA-48AD-B04D-FD9A906F5B72}" type="presOf" srcId="{1292A05F-2F8C-4F7A-BBAF-9B60E3C810D9}" destId="{E4DC2047-B157-467E-9DA3-5912068EFD12}" srcOrd="0" destOrd="0" presId="urn:microsoft.com/office/officeart/2005/8/layout/lProcess2"/>
    <dgm:cxn modelId="{E485C0C7-A2B0-40F1-A6FB-FA1F2DE89473}" srcId="{4EEBB716-4C09-439B-BFF7-8D828FFB3CD9}" destId="{80F61A76-901C-442E-AF11-F16435166BF1}" srcOrd="2" destOrd="0" parTransId="{1FA44B14-22B8-4D6C-A87F-B9C47898EE9F}" sibTransId="{042A5BB5-2822-4E8C-BC89-B9A01E79C4CB}"/>
    <dgm:cxn modelId="{241BAD7E-9C2E-444D-9B0E-1F8559F40A06}" type="presParOf" srcId="{F1077EFB-7798-48AD-83B7-562F50231B65}" destId="{8CB4A2FF-A0A9-4635-B6CE-99CF88CE2400}" srcOrd="0" destOrd="0" presId="urn:microsoft.com/office/officeart/2005/8/layout/lProcess2"/>
    <dgm:cxn modelId="{038593A2-445F-47A5-AF57-0C10BCFA609E}" type="presParOf" srcId="{8CB4A2FF-A0A9-4635-B6CE-99CF88CE2400}" destId="{009C529A-E256-4BF8-A542-E2B6218E4E51}" srcOrd="0" destOrd="0" presId="urn:microsoft.com/office/officeart/2005/8/layout/lProcess2"/>
    <dgm:cxn modelId="{83FCAF42-EDEC-4AFF-B74C-A4144DDB006A}" type="presParOf" srcId="{8CB4A2FF-A0A9-4635-B6CE-99CF88CE2400}" destId="{04C1A945-11CD-44DB-961C-31F76FF304B7}" srcOrd="1" destOrd="0" presId="urn:microsoft.com/office/officeart/2005/8/layout/lProcess2"/>
    <dgm:cxn modelId="{0DA37C3C-ED37-4EF9-9803-6EFCA1DD9AAD}" type="presParOf" srcId="{8CB4A2FF-A0A9-4635-B6CE-99CF88CE2400}" destId="{E2138A20-7B93-4081-888A-5CEECD8FA74F}" srcOrd="2" destOrd="0" presId="urn:microsoft.com/office/officeart/2005/8/layout/lProcess2"/>
    <dgm:cxn modelId="{C1D382BD-50BE-4BC9-9245-572C7E22E953}" type="presParOf" srcId="{E2138A20-7B93-4081-888A-5CEECD8FA74F}" destId="{F8C6F893-34B7-47DE-AB2D-DFF8672F375B}" srcOrd="0" destOrd="0" presId="urn:microsoft.com/office/officeart/2005/8/layout/lProcess2"/>
    <dgm:cxn modelId="{800003F1-B4A6-465D-9F9A-07EAD7EE89E1}" type="presParOf" srcId="{F8C6F893-34B7-47DE-AB2D-DFF8672F375B}" destId="{A4ED029B-9408-44AF-B3C1-2A7D34C07603}" srcOrd="0" destOrd="0" presId="urn:microsoft.com/office/officeart/2005/8/layout/lProcess2"/>
    <dgm:cxn modelId="{B734A564-7494-48E1-A0D1-1687168E2767}" type="presParOf" srcId="{F1077EFB-7798-48AD-83B7-562F50231B65}" destId="{00E4EF4A-E6B5-4522-9848-B2E8424DF449}" srcOrd="1" destOrd="0" presId="urn:microsoft.com/office/officeart/2005/8/layout/lProcess2"/>
    <dgm:cxn modelId="{9AF0220B-493C-4D01-ABEF-85924CE54433}" type="presParOf" srcId="{F1077EFB-7798-48AD-83B7-562F50231B65}" destId="{097D7C33-222B-4A13-B285-E562585ECCA0}" srcOrd="2" destOrd="0" presId="urn:microsoft.com/office/officeart/2005/8/layout/lProcess2"/>
    <dgm:cxn modelId="{276DD148-AD72-452B-BFEE-A80326FDCBFB}" type="presParOf" srcId="{097D7C33-222B-4A13-B285-E562585ECCA0}" destId="{6F0D1D3C-05DC-401E-B4C7-7AD0EBCCFC38}" srcOrd="0" destOrd="0" presId="urn:microsoft.com/office/officeart/2005/8/layout/lProcess2"/>
    <dgm:cxn modelId="{EA9F1FD0-DA68-41C1-82C4-09EADE5522D5}" type="presParOf" srcId="{097D7C33-222B-4A13-B285-E562585ECCA0}" destId="{02501F91-AAF3-4217-A498-A77456700DAB}" srcOrd="1" destOrd="0" presId="urn:microsoft.com/office/officeart/2005/8/layout/lProcess2"/>
    <dgm:cxn modelId="{C004BCC3-CEF8-4166-9C0D-04EA905E87B5}" type="presParOf" srcId="{097D7C33-222B-4A13-B285-E562585ECCA0}" destId="{A5A48010-F688-43AD-AEA9-86AA66620E77}" srcOrd="2" destOrd="0" presId="urn:microsoft.com/office/officeart/2005/8/layout/lProcess2"/>
    <dgm:cxn modelId="{828F42C4-EFFE-469B-93EB-9914DDB6AD3B}" type="presParOf" srcId="{A5A48010-F688-43AD-AEA9-86AA66620E77}" destId="{0116B2A0-E3E2-4E57-9A13-A099ABE0E1E9}" srcOrd="0" destOrd="0" presId="urn:microsoft.com/office/officeart/2005/8/layout/lProcess2"/>
    <dgm:cxn modelId="{CBD14BB6-CDD9-4628-B669-9F7C826D84C2}" type="presParOf" srcId="{0116B2A0-E3E2-4E57-9A13-A099ABE0E1E9}" destId="{E6167C3E-4206-463A-8A0C-8312DE929399}" srcOrd="0" destOrd="0" presId="urn:microsoft.com/office/officeart/2005/8/layout/lProcess2"/>
    <dgm:cxn modelId="{1195BE6A-39D7-4B57-AE80-4F2671442E58}" type="presParOf" srcId="{0116B2A0-E3E2-4E57-9A13-A099ABE0E1E9}" destId="{A1CDE1AC-EF85-466B-9B89-369E766D4BAC}" srcOrd="1" destOrd="0" presId="urn:microsoft.com/office/officeart/2005/8/layout/lProcess2"/>
    <dgm:cxn modelId="{3D9C62F0-442C-49CF-B3A3-50AC78C2F9E0}" type="presParOf" srcId="{0116B2A0-E3E2-4E57-9A13-A099ABE0E1E9}" destId="{435BA06C-4105-4B9F-8218-AE6F55760837}" srcOrd="2" destOrd="0" presId="urn:microsoft.com/office/officeart/2005/8/layout/lProcess2"/>
    <dgm:cxn modelId="{EA64F33F-EA34-4980-BE2F-28F91E6F2BEA}" type="presParOf" srcId="{0116B2A0-E3E2-4E57-9A13-A099ABE0E1E9}" destId="{40E35ABB-7E89-4E8B-AA0E-67E61C422F42}" srcOrd="3" destOrd="0" presId="urn:microsoft.com/office/officeart/2005/8/layout/lProcess2"/>
    <dgm:cxn modelId="{61AE7338-51EE-4342-AF4E-4BA29DE55C63}" type="presParOf" srcId="{0116B2A0-E3E2-4E57-9A13-A099ABE0E1E9}" destId="{36E8AE34-89F6-491B-947A-7C56797BE4E0}" srcOrd="4" destOrd="0" presId="urn:microsoft.com/office/officeart/2005/8/layout/lProcess2"/>
    <dgm:cxn modelId="{ACEA9B79-A9BF-456A-8BD9-A96840EA7381}" type="presParOf" srcId="{0116B2A0-E3E2-4E57-9A13-A099ABE0E1E9}" destId="{A643291C-2953-400B-8253-95A4F64B37D8}" srcOrd="5" destOrd="0" presId="urn:microsoft.com/office/officeart/2005/8/layout/lProcess2"/>
    <dgm:cxn modelId="{C0FDF825-253D-46F5-A620-7D6670AF1B99}" type="presParOf" srcId="{0116B2A0-E3E2-4E57-9A13-A099ABE0E1E9}" destId="{E4380A0F-CBE9-4849-859F-A42556C555F5}" srcOrd="6" destOrd="0" presId="urn:microsoft.com/office/officeart/2005/8/layout/lProcess2"/>
    <dgm:cxn modelId="{9D780060-B16A-4D39-A703-BF8EEE09280F}" type="presParOf" srcId="{0116B2A0-E3E2-4E57-9A13-A099ABE0E1E9}" destId="{0E66E6EE-82D9-47A4-91C7-C6EF50FCE160}" srcOrd="7" destOrd="0" presId="urn:microsoft.com/office/officeart/2005/8/layout/lProcess2"/>
    <dgm:cxn modelId="{2005475F-9908-4029-8C57-1C32449D6E52}" type="presParOf" srcId="{0116B2A0-E3E2-4E57-9A13-A099ABE0E1E9}" destId="{57B98CA7-8549-43E4-A670-414A1CDA47C9}" srcOrd="8" destOrd="0" presId="urn:microsoft.com/office/officeart/2005/8/layout/lProcess2"/>
    <dgm:cxn modelId="{69AA07A8-D609-4D7E-8644-4EE9A505C24D}" type="presParOf" srcId="{0116B2A0-E3E2-4E57-9A13-A099ABE0E1E9}" destId="{49131009-D415-4B78-9752-EC4BD30EBB3D}" srcOrd="9" destOrd="0" presId="urn:microsoft.com/office/officeart/2005/8/layout/lProcess2"/>
    <dgm:cxn modelId="{6EFF5C69-1EF9-41DD-A141-E81C54B4A1D1}" type="presParOf" srcId="{0116B2A0-E3E2-4E57-9A13-A099ABE0E1E9}" destId="{1BDB7921-A028-4D12-9732-EE6BFF047D89}" srcOrd="10" destOrd="0" presId="urn:microsoft.com/office/officeart/2005/8/layout/lProcess2"/>
    <dgm:cxn modelId="{AB52A3D0-3A04-45BA-B371-F1C8EDE425F4}" type="presParOf" srcId="{F1077EFB-7798-48AD-83B7-562F50231B65}" destId="{93DE9F6A-C7E6-418E-A63C-1558548E8E13}" srcOrd="3" destOrd="0" presId="urn:microsoft.com/office/officeart/2005/8/layout/lProcess2"/>
    <dgm:cxn modelId="{1F4C4FDF-8C0B-43F3-BA45-03F82D2B2EC5}" type="presParOf" srcId="{F1077EFB-7798-48AD-83B7-562F50231B65}" destId="{96BB2793-10F1-4239-B865-A7DD1F439640}" srcOrd="4" destOrd="0" presId="urn:microsoft.com/office/officeart/2005/8/layout/lProcess2"/>
    <dgm:cxn modelId="{7D2C8D02-E63F-41DE-9BEA-79F66E2BCDDF}" type="presParOf" srcId="{96BB2793-10F1-4239-B865-A7DD1F439640}" destId="{E4DC2047-B157-467E-9DA3-5912068EFD12}" srcOrd="0" destOrd="0" presId="urn:microsoft.com/office/officeart/2005/8/layout/lProcess2"/>
    <dgm:cxn modelId="{C1266C3E-F0EA-4C7F-8E5B-584B45D6176E}" type="presParOf" srcId="{96BB2793-10F1-4239-B865-A7DD1F439640}" destId="{6D1F80AD-15AF-4EC1-82FF-DD72C11E97D6}" srcOrd="1" destOrd="0" presId="urn:microsoft.com/office/officeart/2005/8/layout/lProcess2"/>
    <dgm:cxn modelId="{DC7E2F48-E496-4730-81C7-87A0EA8FDA43}" type="presParOf" srcId="{96BB2793-10F1-4239-B865-A7DD1F439640}" destId="{FED793C6-6B31-4CA1-9E31-042050D5759A}" srcOrd="2" destOrd="0" presId="urn:microsoft.com/office/officeart/2005/8/layout/lProcess2"/>
    <dgm:cxn modelId="{8552E5B4-9565-4F62-B73F-429E7CFEE2C3}" type="presParOf" srcId="{FED793C6-6B31-4CA1-9E31-042050D5759A}" destId="{9E132824-DAC7-40BF-A6DE-15C4676F213E}" srcOrd="0" destOrd="0" presId="urn:microsoft.com/office/officeart/2005/8/layout/lProcess2"/>
    <dgm:cxn modelId="{E67FED35-72ED-42C4-A1CF-938F5B31FE95}" type="presParOf" srcId="{9E132824-DAC7-40BF-A6DE-15C4676F213E}" destId="{A64C185C-9C4E-4AFD-B5E2-D9A916116B6B}"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4ACE92-AC76-4E04-BBE6-8467F614B27D}" type="doc">
      <dgm:prSet loTypeId="urn:microsoft.com/office/officeart/2005/8/layout/lProcess2" loCatId="relationship" qsTypeId="urn:microsoft.com/office/officeart/2005/8/quickstyle/simple1" qsCatId="simple" csTypeId="urn:microsoft.com/office/officeart/2005/8/colors/colorful1" csCatId="colorful" phldr="1"/>
      <dgm:spPr/>
      <dgm:t>
        <a:bodyPr/>
        <a:lstStyle/>
        <a:p>
          <a:endParaRPr lang="en-US"/>
        </a:p>
      </dgm:t>
    </dgm:pt>
    <dgm:pt modelId="{14962942-C1BA-43FE-83C3-3B609BD5A692}">
      <dgm:prSet phldrT="[Text]" custT="1"/>
      <dgm:spPr/>
      <dgm:t>
        <a:bodyPr/>
        <a:lstStyle/>
        <a:p>
          <a:r>
            <a:rPr lang="en-US" sz="3600" b="1" dirty="0" err="1" smtClean="0"/>
            <a:t>Acción</a:t>
          </a:r>
          <a:endParaRPr lang="en-US" sz="5000" b="1" dirty="0"/>
        </a:p>
      </dgm:t>
    </dgm:pt>
    <dgm:pt modelId="{35591ACD-4B6B-452E-AB4A-41AEFF5F3F6A}" type="parTrans" cxnId="{2173ED60-3554-41E4-8281-2A5E3A372F21}">
      <dgm:prSet/>
      <dgm:spPr/>
      <dgm:t>
        <a:bodyPr/>
        <a:lstStyle/>
        <a:p>
          <a:endParaRPr lang="en-US"/>
        </a:p>
      </dgm:t>
    </dgm:pt>
    <dgm:pt modelId="{867BA56F-DFD3-46DF-B7E0-F49A541C9BDA}" type="sibTrans" cxnId="{2173ED60-3554-41E4-8281-2A5E3A372F21}">
      <dgm:prSet/>
      <dgm:spPr/>
      <dgm:t>
        <a:bodyPr/>
        <a:lstStyle/>
        <a:p>
          <a:endParaRPr lang="en-US"/>
        </a:p>
      </dgm:t>
    </dgm:pt>
    <dgm:pt modelId="{1558F922-29AA-4773-9B3C-8DB69E47D598}">
      <dgm:prSet phldrT="[Text]" custT="1"/>
      <dgm:spPr>
        <a:solidFill>
          <a:schemeClr val="accent3"/>
        </a:solidFill>
      </dgm:spPr>
      <dgm:t>
        <a:bodyPr/>
        <a:lstStyle/>
        <a:p>
          <a:r>
            <a:rPr lang="en-US" sz="3600" dirty="0" err="1" smtClean="0"/>
            <a:t>Ama</a:t>
          </a:r>
          <a:r>
            <a:rPr lang="en-US" sz="3600" dirty="0" smtClean="0"/>
            <a:t> a </a:t>
          </a:r>
          <a:r>
            <a:rPr lang="en-US" sz="3600" dirty="0" err="1" smtClean="0"/>
            <a:t>tu</a:t>
          </a:r>
          <a:r>
            <a:rPr lang="en-US" sz="3600" dirty="0" smtClean="0"/>
            <a:t> </a:t>
          </a:r>
          <a:r>
            <a:rPr lang="en-US" sz="3600" dirty="0" err="1" smtClean="0"/>
            <a:t>prójimo</a:t>
          </a:r>
          <a:r>
            <a:rPr lang="en-US" sz="3600" dirty="0" smtClean="0"/>
            <a:t> </a:t>
          </a:r>
          <a:r>
            <a:rPr lang="en-US" sz="3600" dirty="0" err="1" smtClean="0"/>
            <a:t>como</a:t>
          </a:r>
          <a:r>
            <a:rPr lang="en-US" sz="3600" dirty="0" smtClean="0"/>
            <a:t> a </a:t>
          </a:r>
          <a:r>
            <a:rPr lang="en-US" sz="3600" dirty="0" err="1" smtClean="0"/>
            <a:t>ti</a:t>
          </a:r>
          <a:r>
            <a:rPr lang="en-US" sz="3600" dirty="0" smtClean="0"/>
            <a:t> </a:t>
          </a:r>
          <a:r>
            <a:rPr lang="en-US" sz="3600" dirty="0" err="1" smtClean="0"/>
            <a:t>mismo</a:t>
          </a:r>
          <a:endParaRPr lang="en-US" sz="3600" dirty="0"/>
        </a:p>
      </dgm:t>
    </dgm:pt>
    <dgm:pt modelId="{F30EE7EE-58A3-4348-9CD5-7DC4A730A4C0}" type="parTrans" cxnId="{45FF2F66-B60F-4B86-BA94-1CD3441AF409}">
      <dgm:prSet/>
      <dgm:spPr/>
      <dgm:t>
        <a:bodyPr/>
        <a:lstStyle/>
        <a:p>
          <a:endParaRPr lang="en-US"/>
        </a:p>
      </dgm:t>
    </dgm:pt>
    <dgm:pt modelId="{D3C43B7C-B36C-4FBD-AAB6-324033902FAC}" type="sibTrans" cxnId="{45FF2F66-B60F-4B86-BA94-1CD3441AF409}">
      <dgm:prSet/>
      <dgm:spPr/>
      <dgm:t>
        <a:bodyPr/>
        <a:lstStyle/>
        <a:p>
          <a:endParaRPr lang="en-US"/>
        </a:p>
      </dgm:t>
    </dgm:pt>
    <dgm:pt modelId="{4EEBB716-4C09-439B-BFF7-8D828FFB3CD9}">
      <dgm:prSet phldrT="[Text]" custT="1"/>
      <dgm:spPr/>
      <dgm:t>
        <a:bodyPr/>
        <a:lstStyle/>
        <a:p>
          <a:r>
            <a:rPr lang="en-US" sz="3200" b="1" dirty="0" err="1" smtClean="0"/>
            <a:t>Subproducto</a:t>
          </a:r>
          <a:r>
            <a:rPr lang="en-US" sz="3200" b="1" dirty="0" smtClean="0"/>
            <a:t> </a:t>
          </a:r>
          <a:endParaRPr lang="en-US" sz="4700" b="1" dirty="0"/>
        </a:p>
      </dgm:t>
    </dgm:pt>
    <dgm:pt modelId="{A7855570-8E18-4991-88B3-5AD0C9265A90}" type="parTrans" cxnId="{C9BD7EDC-F86B-422E-8864-E04D42A6DA7B}">
      <dgm:prSet/>
      <dgm:spPr/>
      <dgm:t>
        <a:bodyPr/>
        <a:lstStyle/>
        <a:p>
          <a:endParaRPr lang="en-US"/>
        </a:p>
      </dgm:t>
    </dgm:pt>
    <dgm:pt modelId="{65BD162D-441D-4351-B1E7-8BFF7BB679CE}" type="sibTrans" cxnId="{C9BD7EDC-F86B-422E-8864-E04D42A6DA7B}">
      <dgm:prSet/>
      <dgm:spPr/>
      <dgm:t>
        <a:bodyPr/>
        <a:lstStyle/>
        <a:p>
          <a:endParaRPr lang="en-US"/>
        </a:p>
      </dgm:t>
    </dgm:pt>
    <dgm:pt modelId="{52676082-DAD1-431A-BA4C-1D62E730E51F}">
      <dgm:prSet phldrT="[Text]"/>
      <dgm:spPr>
        <a:solidFill>
          <a:schemeClr val="accent5"/>
        </a:solidFill>
      </dgm:spPr>
      <dgm:t>
        <a:bodyPr anchor="ctr"/>
        <a:lstStyle/>
        <a:p>
          <a:pPr algn="ctr"/>
          <a:r>
            <a:rPr lang="en-US" dirty="0" smtClean="0"/>
            <a:t>Buena </a:t>
          </a:r>
          <a:r>
            <a:rPr lang="en-US" dirty="0" err="1" smtClean="0"/>
            <a:t>relación</a:t>
          </a:r>
          <a:endParaRPr lang="en-US" dirty="0"/>
        </a:p>
      </dgm:t>
    </dgm:pt>
    <dgm:pt modelId="{59CBD7C6-CF85-4F1E-B60E-60B461717184}" type="parTrans" cxnId="{FA8DD80A-AF51-4188-8204-03882A168F2F}">
      <dgm:prSet/>
      <dgm:spPr/>
      <dgm:t>
        <a:bodyPr/>
        <a:lstStyle/>
        <a:p>
          <a:endParaRPr lang="en-US"/>
        </a:p>
      </dgm:t>
    </dgm:pt>
    <dgm:pt modelId="{89328E24-E271-42A9-AFE3-0D5110973451}" type="sibTrans" cxnId="{FA8DD80A-AF51-4188-8204-03882A168F2F}">
      <dgm:prSet/>
      <dgm:spPr/>
      <dgm:t>
        <a:bodyPr/>
        <a:lstStyle/>
        <a:p>
          <a:endParaRPr lang="en-US"/>
        </a:p>
      </dgm:t>
    </dgm:pt>
    <dgm:pt modelId="{1292A05F-2F8C-4F7A-BBAF-9B60E3C810D9}">
      <dgm:prSet phldrT="[Text]" custT="1"/>
      <dgm:spPr/>
      <dgm:t>
        <a:bodyPr/>
        <a:lstStyle/>
        <a:p>
          <a:r>
            <a:rPr lang="en-US" sz="3600" b="1" dirty="0" err="1" smtClean="0"/>
            <a:t>Producto</a:t>
          </a:r>
          <a:endParaRPr lang="en-US" sz="5000" b="1" dirty="0"/>
        </a:p>
      </dgm:t>
    </dgm:pt>
    <dgm:pt modelId="{D29C28B2-6E63-4199-B2AE-C8E5194A7E48}" type="parTrans" cxnId="{275C382A-3F06-456B-B7F5-3D4CE997D5CF}">
      <dgm:prSet/>
      <dgm:spPr/>
      <dgm:t>
        <a:bodyPr/>
        <a:lstStyle/>
        <a:p>
          <a:endParaRPr lang="en-US"/>
        </a:p>
      </dgm:t>
    </dgm:pt>
    <dgm:pt modelId="{4E44A1D4-A2F3-42B3-84ED-9AA7D300F508}" type="sibTrans" cxnId="{275C382A-3F06-456B-B7F5-3D4CE997D5CF}">
      <dgm:prSet/>
      <dgm:spPr/>
      <dgm:t>
        <a:bodyPr/>
        <a:lstStyle/>
        <a:p>
          <a:endParaRPr lang="en-US"/>
        </a:p>
      </dgm:t>
    </dgm:pt>
    <dgm:pt modelId="{6E383B12-3E0B-4494-B7CE-3E917460FDF7}">
      <dgm:prSet phldrT="[Text]" custT="1"/>
      <dgm:spPr/>
      <dgm:t>
        <a:bodyPr/>
        <a:lstStyle/>
        <a:p>
          <a:r>
            <a:rPr lang="en-US" sz="3600" dirty="0" smtClean="0"/>
            <a:t>La </a:t>
          </a:r>
          <a:r>
            <a:rPr lang="en-US" sz="3600" dirty="0" err="1" smtClean="0"/>
            <a:t>voluntad</a:t>
          </a:r>
          <a:r>
            <a:rPr lang="en-US" sz="3600" dirty="0" smtClean="0"/>
            <a:t> de Dios se </a:t>
          </a:r>
          <a:r>
            <a:rPr lang="en-US" sz="3600" dirty="0" err="1" smtClean="0"/>
            <a:t>hace</a:t>
          </a:r>
          <a:endParaRPr lang="en-US" sz="3600" dirty="0"/>
        </a:p>
      </dgm:t>
    </dgm:pt>
    <dgm:pt modelId="{984386A6-B8D3-4D99-AD4B-B3332A3FDEB8}" type="parTrans" cxnId="{BB04E615-9389-4C08-86BF-B30EB6DDB28C}">
      <dgm:prSet/>
      <dgm:spPr/>
      <dgm:t>
        <a:bodyPr/>
        <a:lstStyle/>
        <a:p>
          <a:endParaRPr lang="en-US"/>
        </a:p>
      </dgm:t>
    </dgm:pt>
    <dgm:pt modelId="{4C88BF95-E7F8-4460-856F-1A3BDEF758AC}" type="sibTrans" cxnId="{BB04E615-9389-4C08-86BF-B30EB6DDB28C}">
      <dgm:prSet/>
      <dgm:spPr/>
      <dgm:t>
        <a:bodyPr/>
        <a:lstStyle/>
        <a:p>
          <a:endParaRPr lang="en-US"/>
        </a:p>
      </dgm:t>
    </dgm:pt>
    <dgm:pt modelId="{3046F89C-5EDA-4780-AD3D-1C02EB2D5A4E}">
      <dgm:prSet/>
      <dgm:spPr>
        <a:solidFill>
          <a:schemeClr val="accent5"/>
        </a:solidFill>
      </dgm:spPr>
      <dgm:t>
        <a:bodyPr/>
        <a:lstStyle/>
        <a:p>
          <a:r>
            <a:rPr lang="en-US" dirty="0" err="1" smtClean="0"/>
            <a:t>Comodidad</a:t>
          </a:r>
          <a:r>
            <a:rPr lang="en-US" dirty="0" smtClean="0"/>
            <a:t> </a:t>
          </a:r>
          <a:r>
            <a:rPr lang="en-US" dirty="0" err="1" smtClean="0"/>
            <a:t>física</a:t>
          </a:r>
          <a:r>
            <a:rPr lang="en-US" dirty="0" smtClean="0"/>
            <a:t>, </a:t>
          </a:r>
          <a:r>
            <a:rPr lang="en-US" dirty="0" err="1" smtClean="0"/>
            <a:t>emocional</a:t>
          </a:r>
          <a:r>
            <a:rPr lang="en-US" dirty="0" smtClean="0"/>
            <a:t>, </a:t>
          </a:r>
          <a:r>
            <a:rPr lang="en-US" dirty="0" err="1" smtClean="0"/>
            <a:t>espiritual</a:t>
          </a:r>
          <a:endParaRPr lang="en-US" dirty="0"/>
        </a:p>
      </dgm:t>
    </dgm:pt>
    <dgm:pt modelId="{C6989A46-DABD-4543-A572-33875B15C839}" type="parTrans" cxnId="{FD2CB244-E7C3-4E1B-9467-5D05CBA61B8A}">
      <dgm:prSet/>
      <dgm:spPr/>
      <dgm:t>
        <a:bodyPr/>
        <a:lstStyle/>
        <a:p>
          <a:endParaRPr lang="en-US"/>
        </a:p>
      </dgm:t>
    </dgm:pt>
    <dgm:pt modelId="{783F48D2-186C-40AC-8D00-879C9F670E38}" type="sibTrans" cxnId="{FD2CB244-E7C3-4E1B-9467-5D05CBA61B8A}">
      <dgm:prSet/>
      <dgm:spPr/>
      <dgm:t>
        <a:bodyPr/>
        <a:lstStyle/>
        <a:p>
          <a:endParaRPr lang="en-US"/>
        </a:p>
      </dgm:t>
    </dgm:pt>
    <dgm:pt modelId="{80F61A76-901C-442E-AF11-F16435166BF1}">
      <dgm:prSet/>
      <dgm:spPr/>
      <dgm:t>
        <a:bodyPr/>
        <a:lstStyle/>
        <a:p>
          <a:r>
            <a:rPr lang="en-US" dirty="0" err="1" smtClean="0"/>
            <a:t>Comprender</a:t>
          </a:r>
          <a:r>
            <a:rPr lang="en-US" dirty="0" smtClean="0"/>
            <a:t> a </a:t>
          </a:r>
          <a:r>
            <a:rPr lang="en-US" dirty="0" err="1" smtClean="0"/>
            <a:t>Jesús</a:t>
          </a:r>
          <a:endParaRPr lang="en-US" dirty="0"/>
        </a:p>
      </dgm:t>
    </dgm:pt>
    <dgm:pt modelId="{1FA44B14-22B8-4D6C-A87F-B9C47898EE9F}" type="parTrans" cxnId="{E485C0C7-A2B0-40F1-A6FB-FA1F2DE89473}">
      <dgm:prSet/>
      <dgm:spPr/>
      <dgm:t>
        <a:bodyPr/>
        <a:lstStyle/>
        <a:p>
          <a:endParaRPr lang="en-US"/>
        </a:p>
      </dgm:t>
    </dgm:pt>
    <dgm:pt modelId="{042A5BB5-2822-4E8C-BC89-B9A01E79C4CB}" type="sibTrans" cxnId="{E485C0C7-A2B0-40F1-A6FB-FA1F2DE89473}">
      <dgm:prSet/>
      <dgm:spPr/>
      <dgm:t>
        <a:bodyPr/>
        <a:lstStyle/>
        <a:p>
          <a:endParaRPr lang="en-US"/>
        </a:p>
      </dgm:t>
    </dgm:pt>
    <dgm:pt modelId="{16E1FE30-3E9C-4806-8B8D-46B751EF428A}">
      <dgm:prSet/>
      <dgm:spPr>
        <a:solidFill>
          <a:schemeClr val="accent1"/>
        </a:solidFill>
      </dgm:spPr>
      <dgm:t>
        <a:bodyPr/>
        <a:lstStyle/>
        <a:p>
          <a:r>
            <a:rPr lang="en-US" dirty="0" err="1" smtClean="0"/>
            <a:t>Pérdida</a:t>
          </a:r>
          <a:r>
            <a:rPr lang="en-US" dirty="0" smtClean="0"/>
            <a:t> de </a:t>
          </a:r>
          <a:r>
            <a:rPr lang="en-US" dirty="0" err="1" smtClean="0"/>
            <a:t>dinero</a:t>
          </a:r>
          <a:endParaRPr lang="en-US" dirty="0"/>
        </a:p>
      </dgm:t>
    </dgm:pt>
    <dgm:pt modelId="{31FB6C8A-EF02-401B-AEFE-484DF5F90AFE}" type="parTrans" cxnId="{99442CC5-6BEE-4788-995A-AFB60B12E99F}">
      <dgm:prSet/>
      <dgm:spPr/>
      <dgm:t>
        <a:bodyPr/>
        <a:lstStyle/>
        <a:p>
          <a:endParaRPr lang="en-US"/>
        </a:p>
      </dgm:t>
    </dgm:pt>
    <dgm:pt modelId="{975A9568-2B1B-4CD9-B6D5-93B6CEFF2D8B}" type="sibTrans" cxnId="{99442CC5-6BEE-4788-995A-AFB60B12E99F}">
      <dgm:prSet/>
      <dgm:spPr/>
      <dgm:t>
        <a:bodyPr/>
        <a:lstStyle/>
        <a:p>
          <a:endParaRPr lang="en-US"/>
        </a:p>
      </dgm:t>
    </dgm:pt>
    <dgm:pt modelId="{5544F5DD-6DAA-4F4B-9FFF-3C30A2225403}">
      <dgm:prSet/>
      <dgm:spPr>
        <a:solidFill>
          <a:schemeClr val="accent1"/>
        </a:solidFill>
      </dgm:spPr>
      <dgm:t>
        <a:bodyPr/>
        <a:lstStyle/>
        <a:p>
          <a:r>
            <a:rPr lang="en-US" dirty="0" err="1" smtClean="0"/>
            <a:t>Pérdida</a:t>
          </a:r>
          <a:r>
            <a:rPr lang="en-US" dirty="0" smtClean="0"/>
            <a:t> de </a:t>
          </a:r>
          <a:r>
            <a:rPr lang="en-US" dirty="0" err="1" smtClean="0"/>
            <a:t>tiempo</a:t>
          </a:r>
          <a:endParaRPr lang="en-US" dirty="0"/>
        </a:p>
      </dgm:t>
    </dgm:pt>
    <dgm:pt modelId="{683334FA-865D-4569-9D3C-B6528C210919}" type="parTrans" cxnId="{06EF9686-8031-483C-B719-529D2038A734}">
      <dgm:prSet/>
      <dgm:spPr/>
      <dgm:t>
        <a:bodyPr/>
        <a:lstStyle/>
        <a:p>
          <a:endParaRPr lang="en-US"/>
        </a:p>
      </dgm:t>
    </dgm:pt>
    <dgm:pt modelId="{22E384FC-A1CB-47E6-A77E-809198841F4D}" type="sibTrans" cxnId="{06EF9686-8031-483C-B719-529D2038A734}">
      <dgm:prSet/>
      <dgm:spPr/>
      <dgm:t>
        <a:bodyPr/>
        <a:lstStyle/>
        <a:p>
          <a:endParaRPr lang="en-US"/>
        </a:p>
      </dgm:t>
    </dgm:pt>
    <dgm:pt modelId="{0DB23D71-77AA-4D98-B4D1-1FEFF60DFA34}">
      <dgm:prSet/>
      <dgm:spPr>
        <a:solidFill>
          <a:schemeClr val="accent1"/>
        </a:solidFill>
      </dgm:spPr>
      <dgm:t>
        <a:bodyPr/>
        <a:lstStyle/>
        <a:p>
          <a:r>
            <a:rPr lang="en-US" dirty="0" err="1" smtClean="0"/>
            <a:t>Salir</a:t>
          </a:r>
          <a:r>
            <a:rPr lang="en-US" dirty="0" smtClean="0"/>
            <a:t> de la zona de </a:t>
          </a:r>
          <a:r>
            <a:rPr lang="en-US" dirty="0" err="1" smtClean="0"/>
            <a:t>confort</a:t>
          </a:r>
          <a:endParaRPr lang="en-US" dirty="0"/>
        </a:p>
      </dgm:t>
    </dgm:pt>
    <dgm:pt modelId="{E29FFF68-CC8B-4AB8-8E34-2E822EB3AE7E}" type="parTrans" cxnId="{BB0B1222-AA9F-427A-B892-164DAD7ABB16}">
      <dgm:prSet/>
      <dgm:spPr/>
      <dgm:t>
        <a:bodyPr/>
        <a:lstStyle/>
        <a:p>
          <a:endParaRPr lang="en-US"/>
        </a:p>
      </dgm:t>
    </dgm:pt>
    <dgm:pt modelId="{1A093B20-93A5-40CC-87CD-51EE2A25BDDC}" type="sibTrans" cxnId="{BB0B1222-AA9F-427A-B892-164DAD7ABB16}">
      <dgm:prSet/>
      <dgm:spPr/>
      <dgm:t>
        <a:bodyPr/>
        <a:lstStyle/>
        <a:p>
          <a:endParaRPr lang="en-US"/>
        </a:p>
      </dgm:t>
    </dgm:pt>
    <dgm:pt modelId="{F1077EFB-7798-48AD-83B7-562F50231B65}" type="pres">
      <dgm:prSet presAssocID="{C94ACE92-AC76-4E04-BBE6-8467F614B27D}" presName="theList" presStyleCnt="0">
        <dgm:presLayoutVars>
          <dgm:dir/>
          <dgm:animLvl val="lvl"/>
          <dgm:resizeHandles val="exact"/>
        </dgm:presLayoutVars>
      </dgm:prSet>
      <dgm:spPr/>
      <dgm:t>
        <a:bodyPr/>
        <a:lstStyle/>
        <a:p>
          <a:endParaRPr lang="en-US"/>
        </a:p>
      </dgm:t>
    </dgm:pt>
    <dgm:pt modelId="{8CB4A2FF-A0A9-4635-B6CE-99CF88CE2400}" type="pres">
      <dgm:prSet presAssocID="{14962942-C1BA-43FE-83C3-3B609BD5A692}" presName="compNode" presStyleCnt="0"/>
      <dgm:spPr/>
    </dgm:pt>
    <dgm:pt modelId="{009C529A-E256-4BF8-A542-E2B6218E4E51}" type="pres">
      <dgm:prSet presAssocID="{14962942-C1BA-43FE-83C3-3B609BD5A692}" presName="aNode" presStyleLbl="bgShp" presStyleIdx="0" presStyleCnt="3"/>
      <dgm:spPr/>
      <dgm:t>
        <a:bodyPr/>
        <a:lstStyle/>
        <a:p>
          <a:endParaRPr lang="en-US"/>
        </a:p>
      </dgm:t>
    </dgm:pt>
    <dgm:pt modelId="{04C1A945-11CD-44DB-961C-31F76FF304B7}" type="pres">
      <dgm:prSet presAssocID="{14962942-C1BA-43FE-83C3-3B609BD5A692}" presName="textNode" presStyleLbl="bgShp" presStyleIdx="0" presStyleCnt="3"/>
      <dgm:spPr/>
      <dgm:t>
        <a:bodyPr/>
        <a:lstStyle/>
        <a:p>
          <a:endParaRPr lang="en-US"/>
        </a:p>
      </dgm:t>
    </dgm:pt>
    <dgm:pt modelId="{E2138A20-7B93-4081-888A-5CEECD8FA74F}" type="pres">
      <dgm:prSet presAssocID="{14962942-C1BA-43FE-83C3-3B609BD5A692}" presName="compChildNode" presStyleCnt="0"/>
      <dgm:spPr/>
    </dgm:pt>
    <dgm:pt modelId="{F8C6F893-34B7-47DE-AB2D-DFF8672F375B}" type="pres">
      <dgm:prSet presAssocID="{14962942-C1BA-43FE-83C3-3B609BD5A692}" presName="theInnerList" presStyleCnt="0"/>
      <dgm:spPr/>
    </dgm:pt>
    <dgm:pt modelId="{A4ED029B-9408-44AF-B3C1-2A7D34C07603}" type="pres">
      <dgm:prSet presAssocID="{1558F922-29AA-4773-9B3C-8DB69E47D598}" presName="childNode" presStyleLbl="node1" presStyleIdx="0" presStyleCnt="8">
        <dgm:presLayoutVars>
          <dgm:bulletEnabled val="1"/>
        </dgm:presLayoutVars>
      </dgm:prSet>
      <dgm:spPr/>
      <dgm:t>
        <a:bodyPr/>
        <a:lstStyle/>
        <a:p>
          <a:endParaRPr lang="en-US"/>
        </a:p>
      </dgm:t>
    </dgm:pt>
    <dgm:pt modelId="{00E4EF4A-E6B5-4522-9848-B2E8424DF449}" type="pres">
      <dgm:prSet presAssocID="{14962942-C1BA-43FE-83C3-3B609BD5A692}" presName="aSpace" presStyleCnt="0"/>
      <dgm:spPr/>
    </dgm:pt>
    <dgm:pt modelId="{097D7C33-222B-4A13-B285-E562585ECCA0}" type="pres">
      <dgm:prSet presAssocID="{4EEBB716-4C09-439B-BFF7-8D828FFB3CD9}" presName="compNode" presStyleCnt="0"/>
      <dgm:spPr/>
    </dgm:pt>
    <dgm:pt modelId="{6F0D1D3C-05DC-401E-B4C7-7AD0EBCCFC38}" type="pres">
      <dgm:prSet presAssocID="{4EEBB716-4C09-439B-BFF7-8D828FFB3CD9}" presName="aNode" presStyleLbl="bgShp" presStyleIdx="1" presStyleCnt="3"/>
      <dgm:spPr/>
      <dgm:t>
        <a:bodyPr/>
        <a:lstStyle/>
        <a:p>
          <a:endParaRPr lang="en-US"/>
        </a:p>
      </dgm:t>
    </dgm:pt>
    <dgm:pt modelId="{02501F91-AAF3-4217-A498-A77456700DAB}" type="pres">
      <dgm:prSet presAssocID="{4EEBB716-4C09-439B-BFF7-8D828FFB3CD9}" presName="textNode" presStyleLbl="bgShp" presStyleIdx="1" presStyleCnt="3"/>
      <dgm:spPr/>
      <dgm:t>
        <a:bodyPr/>
        <a:lstStyle/>
        <a:p>
          <a:endParaRPr lang="en-US"/>
        </a:p>
      </dgm:t>
    </dgm:pt>
    <dgm:pt modelId="{A5A48010-F688-43AD-AEA9-86AA66620E77}" type="pres">
      <dgm:prSet presAssocID="{4EEBB716-4C09-439B-BFF7-8D828FFB3CD9}" presName="compChildNode" presStyleCnt="0"/>
      <dgm:spPr/>
    </dgm:pt>
    <dgm:pt modelId="{0116B2A0-E3E2-4E57-9A13-A099ABE0E1E9}" type="pres">
      <dgm:prSet presAssocID="{4EEBB716-4C09-439B-BFF7-8D828FFB3CD9}" presName="theInnerList" presStyleCnt="0"/>
      <dgm:spPr/>
    </dgm:pt>
    <dgm:pt modelId="{E6167C3E-4206-463A-8A0C-8312DE929399}" type="pres">
      <dgm:prSet presAssocID="{52676082-DAD1-431A-BA4C-1D62E730E51F}" presName="childNode" presStyleLbl="node1" presStyleIdx="1" presStyleCnt="8">
        <dgm:presLayoutVars>
          <dgm:bulletEnabled val="1"/>
        </dgm:presLayoutVars>
      </dgm:prSet>
      <dgm:spPr/>
      <dgm:t>
        <a:bodyPr/>
        <a:lstStyle/>
        <a:p>
          <a:endParaRPr lang="en-US"/>
        </a:p>
      </dgm:t>
    </dgm:pt>
    <dgm:pt modelId="{A1CDE1AC-EF85-466B-9B89-369E766D4BAC}" type="pres">
      <dgm:prSet presAssocID="{52676082-DAD1-431A-BA4C-1D62E730E51F}" presName="aSpace2" presStyleCnt="0"/>
      <dgm:spPr/>
    </dgm:pt>
    <dgm:pt modelId="{435BA06C-4105-4B9F-8218-AE6F55760837}" type="pres">
      <dgm:prSet presAssocID="{3046F89C-5EDA-4780-AD3D-1C02EB2D5A4E}" presName="childNode" presStyleLbl="node1" presStyleIdx="2" presStyleCnt="8">
        <dgm:presLayoutVars>
          <dgm:bulletEnabled val="1"/>
        </dgm:presLayoutVars>
      </dgm:prSet>
      <dgm:spPr/>
      <dgm:t>
        <a:bodyPr/>
        <a:lstStyle/>
        <a:p>
          <a:endParaRPr lang="en-US"/>
        </a:p>
      </dgm:t>
    </dgm:pt>
    <dgm:pt modelId="{40E35ABB-7E89-4E8B-AA0E-67E61C422F42}" type="pres">
      <dgm:prSet presAssocID="{3046F89C-5EDA-4780-AD3D-1C02EB2D5A4E}" presName="aSpace2" presStyleCnt="0"/>
      <dgm:spPr/>
    </dgm:pt>
    <dgm:pt modelId="{36E8AE34-89F6-491B-947A-7C56797BE4E0}" type="pres">
      <dgm:prSet presAssocID="{80F61A76-901C-442E-AF11-F16435166BF1}" presName="childNode" presStyleLbl="node1" presStyleIdx="3" presStyleCnt="8">
        <dgm:presLayoutVars>
          <dgm:bulletEnabled val="1"/>
        </dgm:presLayoutVars>
      </dgm:prSet>
      <dgm:spPr/>
      <dgm:t>
        <a:bodyPr/>
        <a:lstStyle/>
        <a:p>
          <a:endParaRPr lang="en-US"/>
        </a:p>
      </dgm:t>
    </dgm:pt>
    <dgm:pt modelId="{A643291C-2953-400B-8253-95A4F64B37D8}" type="pres">
      <dgm:prSet presAssocID="{80F61A76-901C-442E-AF11-F16435166BF1}" presName="aSpace2" presStyleCnt="0"/>
      <dgm:spPr/>
    </dgm:pt>
    <dgm:pt modelId="{E4380A0F-CBE9-4849-859F-A42556C555F5}" type="pres">
      <dgm:prSet presAssocID="{16E1FE30-3E9C-4806-8B8D-46B751EF428A}" presName="childNode" presStyleLbl="node1" presStyleIdx="4" presStyleCnt="8">
        <dgm:presLayoutVars>
          <dgm:bulletEnabled val="1"/>
        </dgm:presLayoutVars>
      </dgm:prSet>
      <dgm:spPr/>
      <dgm:t>
        <a:bodyPr/>
        <a:lstStyle/>
        <a:p>
          <a:endParaRPr lang="en-US"/>
        </a:p>
      </dgm:t>
    </dgm:pt>
    <dgm:pt modelId="{0E66E6EE-82D9-47A4-91C7-C6EF50FCE160}" type="pres">
      <dgm:prSet presAssocID="{16E1FE30-3E9C-4806-8B8D-46B751EF428A}" presName="aSpace2" presStyleCnt="0"/>
      <dgm:spPr/>
    </dgm:pt>
    <dgm:pt modelId="{57B98CA7-8549-43E4-A670-414A1CDA47C9}" type="pres">
      <dgm:prSet presAssocID="{5544F5DD-6DAA-4F4B-9FFF-3C30A2225403}" presName="childNode" presStyleLbl="node1" presStyleIdx="5" presStyleCnt="8">
        <dgm:presLayoutVars>
          <dgm:bulletEnabled val="1"/>
        </dgm:presLayoutVars>
      </dgm:prSet>
      <dgm:spPr/>
      <dgm:t>
        <a:bodyPr/>
        <a:lstStyle/>
        <a:p>
          <a:endParaRPr lang="en-US"/>
        </a:p>
      </dgm:t>
    </dgm:pt>
    <dgm:pt modelId="{49131009-D415-4B78-9752-EC4BD30EBB3D}" type="pres">
      <dgm:prSet presAssocID="{5544F5DD-6DAA-4F4B-9FFF-3C30A2225403}" presName="aSpace2" presStyleCnt="0"/>
      <dgm:spPr/>
    </dgm:pt>
    <dgm:pt modelId="{1BDB7921-A028-4D12-9732-EE6BFF047D89}" type="pres">
      <dgm:prSet presAssocID="{0DB23D71-77AA-4D98-B4D1-1FEFF60DFA34}" presName="childNode" presStyleLbl="node1" presStyleIdx="6" presStyleCnt="8">
        <dgm:presLayoutVars>
          <dgm:bulletEnabled val="1"/>
        </dgm:presLayoutVars>
      </dgm:prSet>
      <dgm:spPr/>
      <dgm:t>
        <a:bodyPr/>
        <a:lstStyle/>
        <a:p>
          <a:endParaRPr lang="en-US"/>
        </a:p>
      </dgm:t>
    </dgm:pt>
    <dgm:pt modelId="{93DE9F6A-C7E6-418E-A63C-1558548E8E13}" type="pres">
      <dgm:prSet presAssocID="{4EEBB716-4C09-439B-BFF7-8D828FFB3CD9}" presName="aSpace" presStyleCnt="0"/>
      <dgm:spPr/>
    </dgm:pt>
    <dgm:pt modelId="{96BB2793-10F1-4239-B865-A7DD1F439640}" type="pres">
      <dgm:prSet presAssocID="{1292A05F-2F8C-4F7A-BBAF-9B60E3C810D9}" presName="compNode" presStyleCnt="0"/>
      <dgm:spPr/>
    </dgm:pt>
    <dgm:pt modelId="{E4DC2047-B157-467E-9DA3-5912068EFD12}" type="pres">
      <dgm:prSet presAssocID="{1292A05F-2F8C-4F7A-BBAF-9B60E3C810D9}" presName="aNode" presStyleLbl="bgShp" presStyleIdx="2" presStyleCnt="3" custLinFactNeighborY="222"/>
      <dgm:spPr/>
      <dgm:t>
        <a:bodyPr/>
        <a:lstStyle/>
        <a:p>
          <a:endParaRPr lang="en-US"/>
        </a:p>
      </dgm:t>
    </dgm:pt>
    <dgm:pt modelId="{6D1F80AD-15AF-4EC1-82FF-DD72C11E97D6}" type="pres">
      <dgm:prSet presAssocID="{1292A05F-2F8C-4F7A-BBAF-9B60E3C810D9}" presName="textNode" presStyleLbl="bgShp" presStyleIdx="2" presStyleCnt="3"/>
      <dgm:spPr/>
      <dgm:t>
        <a:bodyPr/>
        <a:lstStyle/>
        <a:p>
          <a:endParaRPr lang="en-US"/>
        </a:p>
      </dgm:t>
    </dgm:pt>
    <dgm:pt modelId="{FED793C6-6B31-4CA1-9E31-042050D5759A}" type="pres">
      <dgm:prSet presAssocID="{1292A05F-2F8C-4F7A-BBAF-9B60E3C810D9}" presName="compChildNode" presStyleCnt="0"/>
      <dgm:spPr/>
    </dgm:pt>
    <dgm:pt modelId="{9E132824-DAC7-40BF-A6DE-15C4676F213E}" type="pres">
      <dgm:prSet presAssocID="{1292A05F-2F8C-4F7A-BBAF-9B60E3C810D9}" presName="theInnerList" presStyleCnt="0"/>
      <dgm:spPr/>
    </dgm:pt>
    <dgm:pt modelId="{A64C185C-9C4E-4AFD-B5E2-D9A916116B6B}" type="pres">
      <dgm:prSet presAssocID="{6E383B12-3E0B-4494-B7CE-3E917460FDF7}" presName="childNode" presStyleLbl="node1" presStyleIdx="7" presStyleCnt="8">
        <dgm:presLayoutVars>
          <dgm:bulletEnabled val="1"/>
        </dgm:presLayoutVars>
      </dgm:prSet>
      <dgm:spPr/>
      <dgm:t>
        <a:bodyPr/>
        <a:lstStyle/>
        <a:p>
          <a:endParaRPr lang="en-US"/>
        </a:p>
      </dgm:t>
    </dgm:pt>
  </dgm:ptLst>
  <dgm:cxnLst>
    <dgm:cxn modelId="{45FF2F66-B60F-4B86-BA94-1CD3441AF409}" srcId="{14962942-C1BA-43FE-83C3-3B609BD5A692}" destId="{1558F922-29AA-4773-9B3C-8DB69E47D598}" srcOrd="0" destOrd="0" parTransId="{F30EE7EE-58A3-4348-9CD5-7DC4A730A4C0}" sibTransId="{D3C43B7C-B36C-4FBD-AAB6-324033902FAC}"/>
    <dgm:cxn modelId="{28AC0A94-C858-47E7-93E8-A3E29509A8D2}" type="presOf" srcId="{14962942-C1BA-43FE-83C3-3B609BD5A692}" destId="{04C1A945-11CD-44DB-961C-31F76FF304B7}" srcOrd="1" destOrd="0" presId="urn:microsoft.com/office/officeart/2005/8/layout/lProcess2"/>
    <dgm:cxn modelId="{FA8DD80A-AF51-4188-8204-03882A168F2F}" srcId="{4EEBB716-4C09-439B-BFF7-8D828FFB3CD9}" destId="{52676082-DAD1-431A-BA4C-1D62E730E51F}" srcOrd="0" destOrd="0" parTransId="{59CBD7C6-CF85-4F1E-B60E-60B461717184}" sibTransId="{89328E24-E271-42A9-AFE3-0D5110973451}"/>
    <dgm:cxn modelId="{CB6B4859-3C94-412E-93F7-6749CF72A711}" type="presOf" srcId="{3046F89C-5EDA-4780-AD3D-1C02EB2D5A4E}" destId="{435BA06C-4105-4B9F-8218-AE6F55760837}" srcOrd="0" destOrd="0" presId="urn:microsoft.com/office/officeart/2005/8/layout/lProcess2"/>
    <dgm:cxn modelId="{275C382A-3F06-456B-B7F5-3D4CE997D5CF}" srcId="{C94ACE92-AC76-4E04-BBE6-8467F614B27D}" destId="{1292A05F-2F8C-4F7A-BBAF-9B60E3C810D9}" srcOrd="2" destOrd="0" parTransId="{D29C28B2-6E63-4199-B2AE-C8E5194A7E48}" sibTransId="{4E44A1D4-A2F3-42B3-84ED-9AA7D300F508}"/>
    <dgm:cxn modelId="{99442CC5-6BEE-4788-995A-AFB60B12E99F}" srcId="{4EEBB716-4C09-439B-BFF7-8D828FFB3CD9}" destId="{16E1FE30-3E9C-4806-8B8D-46B751EF428A}" srcOrd="3" destOrd="0" parTransId="{31FB6C8A-EF02-401B-AEFE-484DF5F90AFE}" sibTransId="{975A9568-2B1B-4CD9-B6D5-93B6CEFF2D8B}"/>
    <dgm:cxn modelId="{9DF1E5E0-CC1E-4D56-97AD-50F1C3CEA8AF}" type="presOf" srcId="{52676082-DAD1-431A-BA4C-1D62E730E51F}" destId="{E6167C3E-4206-463A-8A0C-8312DE929399}" srcOrd="0" destOrd="0" presId="urn:microsoft.com/office/officeart/2005/8/layout/lProcess2"/>
    <dgm:cxn modelId="{FD2CB244-E7C3-4E1B-9467-5D05CBA61B8A}" srcId="{4EEBB716-4C09-439B-BFF7-8D828FFB3CD9}" destId="{3046F89C-5EDA-4780-AD3D-1C02EB2D5A4E}" srcOrd="1" destOrd="0" parTransId="{C6989A46-DABD-4543-A572-33875B15C839}" sibTransId="{783F48D2-186C-40AC-8D00-879C9F670E38}"/>
    <dgm:cxn modelId="{D34B55A3-1EAD-4015-9085-CA36DFA53158}" type="presOf" srcId="{80F61A76-901C-442E-AF11-F16435166BF1}" destId="{36E8AE34-89F6-491B-947A-7C56797BE4E0}" srcOrd="0" destOrd="0" presId="urn:microsoft.com/office/officeart/2005/8/layout/lProcess2"/>
    <dgm:cxn modelId="{503ADE0B-6B66-48B5-A346-AF3E638A2B7F}" type="presOf" srcId="{4EEBB716-4C09-439B-BFF7-8D828FFB3CD9}" destId="{02501F91-AAF3-4217-A498-A77456700DAB}" srcOrd="1" destOrd="0" presId="urn:microsoft.com/office/officeart/2005/8/layout/lProcess2"/>
    <dgm:cxn modelId="{3F6362F5-9893-409D-969B-DFE5D164129C}" type="presOf" srcId="{1292A05F-2F8C-4F7A-BBAF-9B60E3C810D9}" destId="{6D1F80AD-15AF-4EC1-82FF-DD72C11E97D6}" srcOrd="1" destOrd="0" presId="urn:microsoft.com/office/officeart/2005/8/layout/lProcess2"/>
    <dgm:cxn modelId="{BB04E615-9389-4C08-86BF-B30EB6DDB28C}" srcId="{1292A05F-2F8C-4F7A-BBAF-9B60E3C810D9}" destId="{6E383B12-3E0B-4494-B7CE-3E917460FDF7}" srcOrd="0" destOrd="0" parTransId="{984386A6-B8D3-4D99-AD4B-B3332A3FDEB8}" sibTransId="{4C88BF95-E7F8-4460-856F-1A3BDEF758AC}"/>
    <dgm:cxn modelId="{C9BD7EDC-F86B-422E-8864-E04D42A6DA7B}" srcId="{C94ACE92-AC76-4E04-BBE6-8467F614B27D}" destId="{4EEBB716-4C09-439B-BFF7-8D828FFB3CD9}" srcOrd="1" destOrd="0" parTransId="{A7855570-8E18-4991-88B3-5AD0C9265A90}" sibTransId="{65BD162D-441D-4351-B1E7-8BFF7BB679CE}"/>
    <dgm:cxn modelId="{BB0B1222-AA9F-427A-B892-164DAD7ABB16}" srcId="{4EEBB716-4C09-439B-BFF7-8D828FFB3CD9}" destId="{0DB23D71-77AA-4D98-B4D1-1FEFF60DFA34}" srcOrd="5" destOrd="0" parTransId="{E29FFF68-CC8B-4AB8-8E34-2E822EB3AE7E}" sibTransId="{1A093B20-93A5-40CC-87CD-51EE2A25BDDC}"/>
    <dgm:cxn modelId="{084D1596-D5FC-4917-8386-FA823C22453F}" type="presOf" srcId="{1292A05F-2F8C-4F7A-BBAF-9B60E3C810D9}" destId="{E4DC2047-B157-467E-9DA3-5912068EFD12}" srcOrd="0" destOrd="0" presId="urn:microsoft.com/office/officeart/2005/8/layout/lProcess2"/>
    <dgm:cxn modelId="{480556FB-C31E-459D-8117-413C23DC8727}" type="presOf" srcId="{14962942-C1BA-43FE-83C3-3B609BD5A692}" destId="{009C529A-E256-4BF8-A542-E2B6218E4E51}" srcOrd="0" destOrd="0" presId="urn:microsoft.com/office/officeart/2005/8/layout/lProcess2"/>
    <dgm:cxn modelId="{960C9E89-F2C3-4D3E-AAC0-B70E34B5C492}" type="presOf" srcId="{5544F5DD-6DAA-4F4B-9FFF-3C30A2225403}" destId="{57B98CA7-8549-43E4-A670-414A1CDA47C9}" srcOrd="0" destOrd="0" presId="urn:microsoft.com/office/officeart/2005/8/layout/lProcess2"/>
    <dgm:cxn modelId="{2173ED60-3554-41E4-8281-2A5E3A372F21}" srcId="{C94ACE92-AC76-4E04-BBE6-8467F614B27D}" destId="{14962942-C1BA-43FE-83C3-3B609BD5A692}" srcOrd="0" destOrd="0" parTransId="{35591ACD-4B6B-452E-AB4A-41AEFF5F3F6A}" sibTransId="{867BA56F-DFD3-46DF-B7E0-F49A541C9BDA}"/>
    <dgm:cxn modelId="{5B967010-9AFF-45F4-A8CE-1CD8FC189440}" type="presOf" srcId="{16E1FE30-3E9C-4806-8B8D-46B751EF428A}" destId="{E4380A0F-CBE9-4849-859F-A42556C555F5}" srcOrd="0" destOrd="0" presId="urn:microsoft.com/office/officeart/2005/8/layout/lProcess2"/>
    <dgm:cxn modelId="{1A0841C6-4617-4B43-89AF-96AC743BC9F6}" type="presOf" srcId="{0DB23D71-77AA-4D98-B4D1-1FEFF60DFA34}" destId="{1BDB7921-A028-4D12-9732-EE6BFF047D89}" srcOrd="0" destOrd="0" presId="urn:microsoft.com/office/officeart/2005/8/layout/lProcess2"/>
    <dgm:cxn modelId="{06EF9686-8031-483C-B719-529D2038A734}" srcId="{4EEBB716-4C09-439B-BFF7-8D828FFB3CD9}" destId="{5544F5DD-6DAA-4F4B-9FFF-3C30A2225403}" srcOrd="4" destOrd="0" parTransId="{683334FA-865D-4569-9D3C-B6528C210919}" sibTransId="{22E384FC-A1CB-47E6-A77E-809198841F4D}"/>
    <dgm:cxn modelId="{103E57F0-82E3-4B7A-BDEB-8F8CF49B35B7}" type="presOf" srcId="{1558F922-29AA-4773-9B3C-8DB69E47D598}" destId="{A4ED029B-9408-44AF-B3C1-2A7D34C07603}" srcOrd="0" destOrd="0" presId="urn:microsoft.com/office/officeart/2005/8/layout/lProcess2"/>
    <dgm:cxn modelId="{E4B40F40-EFBB-4956-BB80-5D56F6989404}" type="presOf" srcId="{4EEBB716-4C09-439B-BFF7-8D828FFB3CD9}" destId="{6F0D1D3C-05DC-401E-B4C7-7AD0EBCCFC38}" srcOrd="0" destOrd="0" presId="urn:microsoft.com/office/officeart/2005/8/layout/lProcess2"/>
    <dgm:cxn modelId="{230DCE48-A945-41FC-95DE-B0E1DCE03094}" type="presOf" srcId="{C94ACE92-AC76-4E04-BBE6-8467F614B27D}" destId="{F1077EFB-7798-48AD-83B7-562F50231B65}" srcOrd="0" destOrd="0" presId="urn:microsoft.com/office/officeart/2005/8/layout/lProcess2"/>
    <dgm:cxn modelId="{DF83E5B6-193E-4095-8DB7-CD72AF3B156D}" type="presOf" srcId="{6E383B12-3E0B-4494-B7CE-3E917460FDF7}" destId="{A64C185C-9C4E-4AFD-B5E2-D9A916116B6B}" srcOrd="0" destOrd="0" presId="urn:microsoft.com/office/officeart/2005/8/layout/lProcess2"/>
    <dgm:cxn modelId="{E485C0C7-A2B0-40F1-A6FB-FA1F2DE89473}" srcId="{4EEBB716-4C09-439B-BFF7-8D828FFB3CD9}" destId="{80F61A76-901C-442E-AF11-F16435166BF1}" srcOrd="2" destOrd="0" parTransId="{1FA44B14-22B8-4D6C-A87F-B9C47898EE9F}" sibTransId="{042A5BB5-2822-4E8C-BC89-B9A01E79C4CB}"/>
    <dgm:cxn modelId="{525D16A5-7707-4084-B680-D3BD43D738FC}" type="presParOf" srcId="{F1077EFB-7798-48AD-83B7-562F50231B65}" destId="{8CB4A2FF-A0A9-4635-B6CE-99CF88CE2400}" srcOrd="0" destOrd="0" presId="urn:microsoft.com/office/officeart/2005/8/layout/lProcess2"/>
    <dgm:cxn modelId="{F702839A-F677-4E14-8CD7-0E300B3F668F}" type="presParOf" srcId="{8CB4A2FF-A0A9-4635-B6CE-99CF88CE2400}" destId="{009C529A-E256-4BF8-A542-E2B6218E4E51}" srcOrd="0" destOrd="0" presId="urn:microsoft.com/office/officeart/2005/8/layout/lProcess2"/>
    <dgm:cxn modelId="{61D3D37F-B583-4FFF-BB73-41BE7260E494}" type="presParOf" srcId="{8CB4A2FF-A0A9-4635-B6CE-99CF88CE2400}" destId="{04C1A945-11CD-44DB-961C-31F76FF304B7}" srcOrd="1" destOrd="0" presId="urn:microsoft.com/office/officeart/2005/8/layout/lProcess2"/>
    <dgm:cxn modelId="{D267610C-0399-4855-8237-9B100D84FEEE}" type="presParOf" srcId="{8CB4A2FF-A0A9-4635-B6CE-99CF88CE2400}" destId="{E2138A20-7B93-4081-888A-5CEECD8FA74F}" srcOrd="2" destOrd="0" presId="urn:microsoft.com/office/officeart/2005/8/layout/lProcess2"/>
    <dgm:cxn modelId="{29F398D9-5DF4-4DBC-8B0B-D48623B44B4E}" type="presParOf" srcId="{E2138A20-7B93-4081-888A-5CEECD8FA74F}" destId="{F8C6F893-34B7-47DE-AB2D-DFF8672F375B}" srcOrd="0" destOrd="0" presId="urn:microsoft.com/office/officeart/2005/8/layout/lProcess2"/>
    <dgm:cxn modelId="{41AEFC81-2006-4DC9-82B3-C6C28884581F}" type="presParOf" srcId="{F8C6F893-34B7-47DE-AB2D-DFF8672F375B}" destId="{A4ED029B-9408-44AF-B3C1-2A7D34C07603}" srcOrd="0" destOrd="0" presId="urn:microsoft.com/office/officeart/2005/8/layout/lProcess2"/>
    <dgm:cxn modelId="{18DD4BA4-3360-46F2-A372-C54BD1E717A5}" type="presParOf" srcId="{F1077EFB-7798-48AD-83B7-562F50231B65}" destId="{00E4EF4A-E6B5-4522-9848-B2E8424DF449}" srcOrd="1" destOrd="0" presId="urn:microsoft.com/office/officeart/2005/8/layout/lProcess2"/>
    <dgm:cxn modelId="{B219E915-D72C-4878-AC31-F31A862690B1}" type="presParOf" srcId="{F1077EFB-7798-48AD-83B7-562F50231B65}" destId="{097D7C33-222B-4A13-B285-E562585ECCA0}" srcOrd="2" destOrd="0" presId="urn:microsoft.com/office/officeart/2005/8/layout/lProcess2"/>
    <dgm:cxn modelId="{57A0705C-5FE3-4EF4-B4A4-FD0A5DE8315E}" type="presParOf" srcId="{097D7C33-222B-4A13-B285-E562585ECCA0}" destId="{6F0D1D3C-05DC-401E-B4C7-7AD0EBCCFC38}" srcOrd="0" destOrd="0" presId="urn:microsoft.com/office/officeart/2005/8/layout/lProcess2"/>
    <dgm:cxn modelId="{AD4A3C6D-0CC9-49D7-9EC5-9996B2AB9220}" type="presParOf" srcId="{097D7C33-222B-4A13-B285-E562585ECCA0}" destId="{02501F91-AAF3-4217-A498-A77456700DAB}" srcOrd="1" destOrd="0" presId="urn:microsoft.com/office/officeart/2005/8/layout/lProcess2"/>
    <dgm:cxn modelId="{BD97F9D4-4941-4E25-9D02-4BDCCAFDD333}" type="presParOf" srcId="{097D7C33-222B-4A13-B285-E562585ECCA0}" destId="{A5A48010-F688-43AD-AEA9-86AA66620E77}" srcOrd="2" destOrd="0" presId="urn:microsoft.com/office/officeart/2005/8/layout/lProcess2"/>
    <dgm:cxn modelId="{D8166497-178E-434A-B2CD-699C69AB3F95}" type="presParOf" srcId="{A5A48010-F688-43AD-AEA9-86AA66620E77}" destId="{0116B2A0-E3E2-4E57-9A13-A099ABE0E1E9}" srcOrd="0" destOrd="0" presId="urn:microsoft.com/office/officeart/2005/8/layout/lProcess2"/>
    <dgm:cxn modelId="{69BD6E6E-48DD-43A1-A8B5-40B14C07DF54}" type="presParOf" srcId="{0116B2A0-E3E2-4E57-9A13-A099ABE0E1E9}" destId="{E6167C3E-4206-463A-8A0C-8312DE929399}" srcOrd="0" destOrd="0" presId="urn:microsoft.com/office/officeart/2005/8/layout/lProcess2"/>
    <dgm:cxn modelId="{A03027E7-B8A6-4567-B2F8-3A22630D80D1}" type="presParOf" srcId="{0116B2A0-E3E2-4E57-9A13-A099ABE0E1E9}" destId="{A1CDE1AC-EF85-466B-9B89-369E766D4BAC}" srcOrd="1" destOrd="0" presId="urn:microsoft.com/office/officeart/2005/8/layout/lProcess2"/>
    <dgm:cxn modelId="{7A7584D8-229C-4CF3-A4C9-91510FA1BA07}" type="presParOf" srcId="{0116B2A0-E3E2-4E57-9A13-A099ABE0E1E9}" destId="{435BA06C-4105-4B9F-8218-AE6F55760837}" srcOrd="2" destOrd="0" presId="urn:microsoft.com/office/officeart/2005/8/layout/lProcess2"/>
    <dgm:cxn modelId="{6BB4670D-5D8B-4143-81AA-6DDE7085C0BD}" type="presParOf" srcId="{0116B2A0-E3E2-4E57-9A13-A099ABE0E1E9}" destId="{40E35ABB-7E89-4E8B-AA0E-67E61C422F42}" srcOrd="3" destOrd="0" presId="urn:microsoft.com/office/officeart/2005/8/layout/lProcess2"/>
    <dgm:cxn modelId="{ED9E20F4-BD8F-4621-BE6A-EFEE2D7FD027}" type="presParOf" srcId="{0116B2A0-E3E2-4E57-9A13-A099ABE0E1E9}" destId="{36E8AE34-89F6-491B-947A-7C56797BE4E0}" srcOrd="4" destOrd="0" presId="urn:microsoft.com/office/officeart/2005/8/layout/lProcess2"/>
    <dgm:cxn modelId="{F6C05B26-AA52-4698-BA58-AEE8979D35EC}" type="presParOf" srcId="{0116B2A0-E3E2-4E57-9A13-A099ABE0E1E9}" destId="{A643291C-2953-400B-8253-95A4F64B37D8}" srcOrd="5" destOrd="0" presId="urn:microsoft.com/office/officeart/2005/8/layout/lProcess2"/>
    <dgm:cxn modelId="{EA53C4DB-F95E-4717-A8FD-559ED34A22FB}" type="presParOf" srcId="{0116B2A0-E3E2-4E57-9A13-A099ABE0E1E9}" destId="{E4380A0F-CBE9-4849-859F-A42556C555F5}" srcOrd="6" destOrd="0" presId="urn:microsoft.com/office/officeart/2005/8/layout/lProcess2"/>
    <dgm:cxn modelId="{BF88D195-67C6-4720-A770-4C0BCFB5FC41}" type="presParOf" srcId="{0116B2A0-E3E2-4E57-9A13-A099ABE0E1E9}" destId="{0E66E6EE-82D9-47A4-91C7-C6EF50FCE160}" srcOrd="7" destOrd="0" presId="urn:microsoft.com/office/officeart/2005/8/layout/lProcess2"/>
    <dgm:cxn modelId="{C8631811-ED7B-4398-8297-533E25B7593A}" type="presParOf" srcId="{0116B2A0-E3E2-4E57-9A13-A099ABE0E1E9}" destId="{57B98CA7-8549-43E4-A670-414A1CDA47C9}" srcOrd="8" destOrd="0" presId="urn:microsoft.com/office/officeart/2005/8/layout/lProcess2"/>
    <dgm:cxn modelId="{329D7857-D3A6-4EA3-A4AF-F607A156E593}" type="presParOf" srcId="{0116B2A0-E3E2-4E57-9A13-A099ABE0E1E9}" destId="{49131009-D415-4B78-9752-EC4BD30EBB3D}" srcOrd="9" destOrd="0" presId="urn:microsoft.com/office/officeart/2005/8/layout/lProcess2"/>
    <dgm:cxn modelId="{28DF21EE-15FA-4674-A43B-4AE496A43644}" type="presParOf" srcId="{0116B2A0-E3E2-4E57-9A13-A099ABE0E1E9}" destId="{1BDB7921-A028-4D12-9732-EE6BFF047D89}" srcOrd="10" destOrd="0" presId="urn:microsoft.com/office/officeart/2005/8/layout/lProcess2"/>
    <dgm:cxn modelId="{19B68F2E-936A-4003-8A3D-85754A47A7AE}" type="presParOf" srcId="{F1077EFB-7798-48AD-83B7-562F50231B65}" destId="{93DE9F6A-C7E6-418E-A63C-1558548E8E13}" srcOrd="3" destOrd="0" presId="urn:microsoft.com/office/officeart/2005/8/layout/lProcess2"/>
    <dgm:cxn modelId="{63728591-5B3A-42D4-AE15-E3DEC3D40C45}" type="presParOf" srcId="{F1077EFB-7798-48AD-83B7-562F50231B65}" destId="{96BB2793-10F1-4239-B865-A7DD1F439640}" srcOrd="4" destOrd="0" presId="urn:microsoft.com/office/officeart/2005/8/layout/lProcess2"/>
    <dgm:cxn modelId="{F270CCC7-824A-4F70-A54E-9F59D789A64D}" type="presParOf" srcId="{96BB2793-10F1-4239-B865-A7DD1F439640}" destId="{E4DC2047-B157-467E-9DA3-5912068EFD12}" srcOrd="0" destOrd="0" presId="urn:microsoft.com/office/officeart/2005/8/layout/lProcess2"/>
    <dgm:cxn modelId="{45D757B8-DF1F-4BDD-90CB-9226DE273B5A}" type="presParOf" srcId="{96BB2793-10F1-4239-B865-A7DD1F439640}" destId="{6D1F80AD-15AF-4EC1-82FF-DD72C11E97D6}" srcOrd="1" destOrd="0" presId="urn:microsoft.com/office/officeart/2005/8/layout/lProcess2"/>
    <dgm:cxn modelId="{E8A8FF82-1E92-4758-BD75-4A73F24E5B55}" type="presParOf" srcId="{96BB2793-10F1-4239-B865-A7DD1F439640}" destId="{FED793C6-6B31-4CA1-9E31-042050D5759A}" srcOrd="2" destOrd="0" presId="urn:microsoft.com/office/officeart/2005/8/layout/lProcess2"/>
    <dgm:cxn modelId="{2C4E19F3-F65C-4BEA-BA2E-7F166FC60A0C}" type="presParOf" srcId="{FED793C6-6B31-4CA1-9E31-042050D5759A}" destId="{9E132824-DAC7-40BF-A6DE-15C4676F213E}" srcOrd="0" destOrd="0" presId="urn:microsoft.com/office/officeart/2005/8/layout/lProcess2"/>
    <dgm:cxn modelId="{745ABD41-EA84-4FCE-A935-9B6C1A2040C2}" type="presParOf" srcId="{9E132824-DAC7-40BF-A6DE-15C4676F213E}" destId="{A64C185C-9C4E-4AFD-B5E2-D9A916116B6B}"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4ACE92-AC76-4E04-BBE6-8467F614B27D}" type="doc">
      <dgm:prSet loTypeId="urn:microsoft.com/office/officeart/2005/8/layout/lProcess2" loCatId="relationship" qsTypeId="urn:microsoft.com/office/officeart/2005/8/quickstyle/simple1" qsCatId="simple" csTypeId="urn:microsoft.com/office/officeart/2005/8/colors/colorful1" csCatId="colorful" phldr="1"/>
      <dgm:spPr/>
      <dgm:t>
        <a:bodyPr/>
        <a:lstStyle/>
        <a:p>
          <a:endParaRPr lang="en-US"/>
        </a:p>
      </dgm:t>
    </dgm:pt>
    <dgm:pt modelId="{14962942-C1BA-43FE-83C3-3B609BD5A692}">
      <dgm:prSet phldrT="[Text]" custT="1"/>
      <dgm:spPr/>
      <dgm:t>
        <a:bodyPr/>
        <a:lstStyle/>
        <a:p>
          <a:r>
            <a:rPr lang="en-US" sz="3600" b="1" dirty="0" err="1" smtClean="0"/>
            <a:t>Acción</a:t>
          </a:r>
          <a:endParaRPr lang="en-US" sz="5000" b="1" dirty="0"/>
        </a:p>
      </dgm:t>
    </dgm:pt>
    <dgm:pt modelId="{35591ACD-4B6B-452E-AB4A-41AEFF5F3F6A}" type="parTrans" cxnId="{2173ED60-3554-41E4-8281-2A5E3A372F21}">
      <dgm:prSet/>
      <dgm:spPr/>
      <dgm:t>
        <a:bodyPr/>
        <a:lstStyle/>
        <a:p>
          <a:endParaRPr lang="en-US"/>
        </a:p>
      </dgm:t>
    </dgm:pt>
    <dgm:pt modelId="{867BA56F-DFD3-46DF-B7E0-F49A541C9BDA}" type="sibTrans" cxnId="{2173ED60-3554-41E4-8281-2A5E3A372F21}">
      <dgm:prSet/>
      <dgm:spPr/>
      <dgm:t>
        <a:bodyPr/>
        <a:lstStyle/>
        <a:p>
          <a:endParaRPr lang="en-US"/>
        </a:p>
      </dgm:t>
    </dgm:pt>
    <dgm:pt modelId="{1558F922-29AA-4773-9B3C-8DB69E47D598}">
      <dgm:prSet phldrT="[Text]" custT="1"/>
      <dgm:spPr>
        <a:solidFill>
          <a:schemeClr val="accent3"/>
        </a:solidFill>
      </dgm:spPr>
      <dgm:t>
        <a:bodyPr/>
        <a:lstStyle/>
        <a:p>
          <a:r>
            <a:rPr lang="en-US" sz="3600" dirty="0" err="1" smtClean="0"/>
            <a:t>Obedecer</a:t>
          </a:r>
          <a:r>
            <a:rPr lang="en-US" sz="3600" dirty="0" smtClean="0"/>
            <a:t> a Dios</a:t>
          </a:r>
          <a:endParaRPr lang="en-US" sz="3600" dirty="0"/>
        </a:p>
      </dgm:t>
    </dgm:pt>
    <dgm:pt modelId="{F30EE7EE-58A3-4348-9CD5-7DC4A730A4C0}" type="parTrans" cxnId="{45FF2F66-B60F-4B86-BA94-1CD3441AF409}">
      <dgm:prSet/>
      <dgm:spPr/>
      <dgm:t>
        <a:bodyPr/>
        <a:lstStyle/>
        <a:p>
          <a:endParaRPr lang="en-US"/>
        </a:p>
      </dgm:t>
    </dgm:pt>
    <dgm:pt modelId="{D3C43B7C-B36C-4FBD-AAB6-324033902FAC}" type="sibTrans" cxnId="{45FF2F66-B60F-4B86-BA94-1CD3441AF409}">
      <dgm:prSet/>
      <dgm:spPr/>
      <dgm:t>
        <a:bodyPr/>
        <a:lstStyle/>
        <a:p>
          <a:endParaRPr lang="en-US"/>
        </a:p>
      </dgm:t>
    </dgm:pt>
    <dgm:pt modelId="{4EEBB716-4C09-439B-BFF7-8D828FFB3CD9}">
      <dgm:prSet phldrT="[Text]" custT="1"/>
      <dgm:spPr/>
      <dgm:t>
        <a:bodyPr/>
        <a:lstStyle/>
        <a:p>
          <a:r>
            <a:rPr lang="en-US" sz="3200" b="1" dirty="0" err="1" smtClean="0"/>
            <a:t>Subproducto</a:t>
          </a:r>
          <a:endParaRPr lang="en-US" sz="4700" b="1" dirty="0"/>
        </a:p>
      </dgm:t>
    </dgm:pt>
    <dgm:pt modelId="{A7855570-8E18-4991-88B3-5AD0C9265A90}" type="parTrans" cxnId="{C9BD7EDC-F86B-422E-8864-E04D42A6DA7B}">
      <dgm:prSet/>
      <dgm:spPr/>
      <dgm:t>
        <a:bodyPr/>
        <a:lstStyle/>
        <a:p>
          <a:endParaRPr lang="en-US"/>
        </a:p>
      </dgm:t>
    </dgm:pt>
    <dgm:pt modelId="{65BD162D-441D-4351-B1E7-8BFF7BB679CE}" type="sibTrans" cxnId="{C9BD7EDC-F86B-422E-8864-E04D42A6DA7B}">
      <dgm:prSet/>
      <dgm:spPr/>
      <dgm:t>
        <a:bodyPr/>
        <a:lstStyle/>
        <a:p>
          <a:endParaRPr lang="en-US"/>
        </a:p>
      </dgm:t>
    </dgm:pt>
    <dgm:pt modelId="{52676082-DAD1-431A-BA4C-1D62E730E51F}">
      <dgm:prSet phldrT="[Text]"/>
      <dgm:spPr>
        <a:solidFill>
          <a:schemeClr val="accent5"/>
        </a:solidFill>
      </dgm:spPr>
      <dgm:t>
        <a:bodyPr anchor="ctr"/>
        <a:lstStyle/>
        <a:p>
          <a:pPr algn="ctr"/>
          <a:r>
            <a:rPr lang="en-US" dirty="0" smtClean="0"/>
            <a:t>Se </a:t>
          </a:r>
          <a:r>
            <a:rPr lang="en-US" dirty="0" err="1" smtClean="0"/>
            <a:t>satisfacen</a:t>
          </a:r>
          <a:r>
            <a:rPr lang="en-US" dirty="0" smtClean="0"/>
            <a:t> </a:t>
          </a:r>
          <a:r>
            <a:rPr lang="en-US" dirty="0" err="1" smtClean="0"/>
            <a:t>necesidades</a:t>
          </a:r>
          <a:r>
            <a:rPr lang="en-US" dirty="0" smtClean="0"/>
            <a:t> </a:t>
          </a:r>
          <a:r>
            <a:rPr lang="en-US" dirty="0" err="1" smtClean="0"/>
            <a:t>físicas</a:t>
          </a:r>
          <a:endParaRPr lang="en-US" dirty="0"/>
        </a:p>
      </dgm:t>
    </dgm:pt>
    <dgm:pt modelId="{59CBD7C6-CF85-4F1E-B60E-60B461717184}" type="parTrans" cxnId="{FA8DD80A-AF51-4188-8204-03882A168F2F}">
      <dgm:prSet/>
      <dgm:spPr/>
      <dgm:t>
        <a:bodyPr/>
        <a:lstStyle/>
        <a:p>
          <a:endParaRPr lang="en-US"/>
        </a:p>
      </dgm:t>
    </dgm:pt>
    <dgm:pt modelId="{89328E24-E271-42A9-AFE3-0D5110973451}" type="sibTrans" cxnId="{FA8DD80A-AF51-4188-8204-03882A168F2F}">
      <dgm:prSet/>
      <dgm:spPr/>
      <dgm:t>
        <a:bodyPr/>
        <a:lstStyle/>
        <a:p>
          <a:endParaRPr lang="en-US"/>
        </a:p>
      </dgm:t>
    </dgm:pt>
    <dgm:pt modelId="{1292A05F-2F8C-4F7A-BBAF-9B60E3C810D9}">
      <dgm:prSet phldrT="[Text]" custT="1"/>
      <dgm:spPr/>
      <dgm:t>
        <a:bodyPr/>
        <a:lstStyle/>
        <a:p>
          <a:r>
            <a:rPr lang="en-US" sz="3600" b="1" dirty="0" err="1" smtClean="0"/>
            <a:t>Producto</a:t>
          </a:r>
          <a:endParaRPr lang="en-US" sz="5000" b="1" dirty="0"/>
        </a:p>
      </dgm:t>
    </dgm:pt>
    <dgm:pt modelId="{D29C28B2-6E63-4199-B2AE-C8E5194A7E48}" type="parTrans" cxnId="{275C382A-3F06-456B-B7F5-3D4CE997D5CF}">
      <dgm:prSet/>
      <dgm:spPr/>
      <dgm:t>
        <a:bodyPr/>
        <a:lstStyle/>
        <a:p>
          <a:endParaRPr lang="en-US"/>
        </a:p>
      </dgm:t>
    </dgm:pt>
    <dgm:pt modelId="{4E44A1D4-A2F3-42B3-84ED-9AA7D300F508}" type="sibTrans" cxnId="{275C382A-3F06-456B-B7F5-3D4CE997D5CF}">
      <dgm:prSet/>
      <dgm:spPr/>
      <dgm:t>
        <a:bodyPr/>
        <a:lstStyle/>
        <a:p>
          <a:endParaRPr lang="en-US"/>
        </a:p>
      </dgm:t>
    </dgm:pt>
    <dgm:pt modelId="{6E383B12-3E0B-4494-B7CE-3E917460FDF7}">
      <dgm:prSet phldrT="[Text]" custT="1"/>
      <dgm:spPr/>
      <dgm:t>
        <a:bodyPr/>
        <a:lstStyle/>
        <a:p>
          <a:r>
            <a:rPr lang="en-US" sz="3600" dirty="0" smtClean="0"/>
            <a:t>Dios se </a:t>
          </a:r>
          <a:r>
            <a:rPr lang="en-US" sz="3600" dirty="0" err="1" smtClean="0"/>
            <a:t>honra</a:t>
          </a:r>
          <a:endParaRPr lang="en-US" sz="3600" dirty="0"/>
        </a:p>
      </dgm:t>
    </dgm:pt>
    <dgm:pt modelId="{984386A6-B8D3-4D99-AD4B-B3332A3FDEB8}" type="parTrans" cxnId="{BB04E615-9389-4C08-86BF-B30EB6DDB28C}">
      <dgm:prSet/>
      <dgm:spPr/>
      <dgm:t>
        <a:bodyPr/>
        <a:lstStyle/>
        <a:p>
          <a:endParaRPr lang="en-US"/>
        </a:p>
      </dgm:t>
    </dgm:pt>
    <dgm:pt modelId="{4C88BF95-E7F8-4460-856F-1A3BDEF758AC}" type="sibTrans" cxnId="{BB04E615-9389-4C08-86BF-B30EB6DDB28C}">
      <dgm:prSet/>
      <dgm:spPr/>
      <dgm:t>
        <a:bodyPr/>
        <a:lstStyle/>
        <a:p>
          <a:endParaRPr lang="en-US"/>
        </a:p>
      </dgm:t>
    </dgm:pt>
    <dgm:pt modelId="{3046F89C-5EDA-4780-AD3D-1C02EB2D5A4E}">
      <dgm:prSet/>
      <dgm:spPr>
        <a:solidFill>
          <a:schemeClr val="accent5"/>
        </a:solidFill>
      </dgm:spPr>
      <dgm:t>
        <a:bodyPr/>
        <a:lstStyle/>
        <a:p>
          <a:r>
            <a:rPr lang="en-US" dirty="0" err="1" smtClean="0"/>
            <a:t>Prosperidad</a:t>
          </a:r>
          <a:r>
            <a:rPr lang="en-US" dirty="0" smtClean="0"/>
            <a:t> </a:t>
          </a:r>
          <a:r>
            <a:rPr lang="en-US" dirty="0" err="1" smtClean="0"/>
            <a:t>financiera</a:t>
          </a:r>
          <a:endParaRPr lang="en-US" dirty="0"/>
        </a:p>
      </dgm:t>
    </dgm:pt>
    <dgm:pt modelId="{C6989A46-DABD-4543-A572-33875B15C839}" type="parTrans" cxnId="{FD2CB244-E7C3-4E1B-9467-5D05CBA61B8A}">
      <dgm:prSet/>
      <dgm:spPr/>
      <dgm:t>
        <a:bodyPr/>
        <a:lstStyle/>
        <a:p>
          <a:endParaRPr lang="en-US"/>
        </a:p>
      </dgm:t>
    </dgm:pt>
    <dgm:pt modelId="{783F48D2-186C-40AC-8D00-879C9F670E38}" type="sibTrans" cxnId="{FD2CB244-E7C3-4E1B-9467-5D05CBA61B8A}">
      <dgm:prSet/>
      <dgm:spPr/>
      <dgm:t>
        <a:bodyPr/>
        <a:lstStyle/>
        <a:p>
          <a:endParaRPr lang="en-US"/>
        </a:p>
      </dgm:t>
    </dgm:pt>
    <dgm:pt modelId="{80F61A76-901C-442E-AF11-F16435166BF1}">
      <dgm:prSet/>
      <dgm:spPr/>
      <dgm:t>
        <a:bodyPr/>
        <a:lstStyle/>
        <a:p>
          <a:r>
            <a:rPr lang="en-US" dirty="0" smtClean="0"/>
            <a:t>Paz</a:t>
          </a:r>
          <a:endParaRPr lang="en-US" dirty="0"/>
        </a:p>
      </dgm:t>
    </dgm:pt>
    <dgm:pt modelId="{1FA44B14-22B8-4D6C-A87F-B9C47898EE9F}" type="parTrans" cxnId="{E485C0C7-A2B0-40F1-A6FB-FA1F2DE89473}">
      <dgm:prSet/>
      <dgm:spPr/>
      <dgm:t>
        <a:bodyPr/>
        <a:lstStyle/>
        <a:p>
          <a:endParaRPr lang="en-US"/>
        </a:p>
      </dgm:t>
    </dgm:pt>
    <dgm:pt modelId="{042A5BB5-2822-4E8C-BC89-B9A01E79C4CB}" type="sibTrans" cxnId="{E485C0C7-A2B0-40F1-A6FB-FA1F2DE89473}">
      <dgm:prSet/>
      <dgm:spPr/>
      <dgm:t>
        <a:bodyPr/>
        <a:lstStyle/>
        <a:p>
          <a:endParaRPr lang="en-US"/>
        </a:p>
      </dgm:t>
    </dgm:pt>
    <dgm:pt modelId="{16E1FE30-3E9C-4806-8B8D-46B751EF428A}">
      <dgm:prSet/>
      <dgm:spPr>
        <a:solidFill>
          <a:schemeClr val="accent1"/>
        </a:solidFill>
      </dgm:spPr>
      <dgm:t>
        <a:bodyPr/>
        <a:lstStyle/>
        <a:p>
          <a:r>
            <a:rPr lang="en-US" dirty="0" err="1" smtClean="0"/>
            <a:t>Persecución</a:t>
          </a:r>
          <a:endParaRPr lang="en-US" dirty="0"/>
        </a:p>
      </dgm:t>
    </dgm:pt>
    <dgm:pt modelId="{31FB6C8A-EF02-401B-AEFE-484DF5F90AFE}" type="parTrans" cxnId="{99442CC5-6BEE-4788-995A-AFB60B12E99F}">
      <dgm:prSet/>
      <dgm:spPr/>
      <dgm:t>
        <a:bodyPr/>
        <a:lstStyle/>
        <a:p>
          <a:endParaRPr lang="en-US"/>
        </a:p>
      </dgm:t>
    </dgm:pt>
    <dgm:pt modelId="{975A9568-2B1B-4CD9-B6D5-93B6CEFF2D8B}" type="sibTrans" cxnId="{99442CC5-6BEE-4788-995A-AFB60B12E99F}">
      <dgm:prSet/>
      <dgm:spPr/>
      <dgm:t>
        <a:bodyPr/>
        <a:lstStyle/>
        <a:p>
          <a:endParaRPr lang="en-US"/>
        </a:p>
      </dgm:t>
    </dgm:pt>
    <dgm:pt modelId="{5544F5DD-6DAA-4F4B-9FFF-3C30A2225403}">
      <dgm:prSet/>
      <dgm:spPr>
        <a:solidFill>
          <a:schemeClr val="accent1"/>
        </a:solidFill>
      </dgm:spPr>
      <dgm:t>
        <a:bodyPr/>
        <a:lstStyle/>
        <a:p>
          <a:r>
            <a:rPr lang="en-US" dirty="0" smtClean="0"/>
            <a:t>Uno se </a:t>
          </a:r>
          <a:r>
            <a:rPr lang="en-US" dirty="0" err="1" smtClean="0"/>
            <a:t>niega</a:t>
          </a:r>
          <a:r>
            <a:rPr lang="en-US" dirty="0" smtClean="0"/>
            <a:t> a </a:t>
          </a:r>
          <a:r>
            <a:rPr lang="en-US" dirty="0" err="1" smtClean="0"/>
            <a:t>si</a:t>
          </a:r>
          <a:r>
            <a:rPr lang="en-US" dirty="0" smtClean="0"/>
            <a:t> </a:t>
          </a:r>
          <a:r>
            <a:rPr lang="en-US" dirty="0" err="1" smtClean="0"/>
            <a:t>mismo</a:t>
          </a:r>
          <a:endParaRPr lang="en-US" dirty="0"/>
        </a:p>
      </dgm:t>
    </dgm:pt>
    <dgm:pt modelId="{683334FA-865D-4569-9D3C-B6528C210919}" type="parTrans" cxnId="{06EF9686-8031-483C-B719-529D2038A734}">
      <dgm:prSet/>
      <dgm:spPr/>
      <dgm:t>
        <a:bodyPr/>
        <a:lstStyle/>
        <a:p>
          <a:endParaRPr lang="en-US"/>
        </a:p>
      </dgm:t>
    </dgm:pt>
    <dgm:pt modelId="{22E384FC-A1CB-47E6-A77E-809198841F4D}" type="sibTrans" cxnId="{06EF9686-8031-483C-B719-529D2038A734}">
      <dgm:prSet/>
      <dgm:spPr/>
      <dgm:t>
        <a:bodyPr/>
        <a:lstStyle/>
        <a:p>
          <a:endParaRPr lang="en-US"/>
        </a:p>
      </dgm:t>
    </dgm:pt>
    <dgm:pt modelId="{0DB23D71-77AA-4D98-B4D1-1FEFF60DFA34}">
      <dgm:prSet/>
      <dgm:spPr>
        <a:solidFill>
          <a:schemeClr val="accent1"/>
        </a:solidFill>
      </dgm:spPr>
      <dgm:t>
        <a:bodyPr/>
        <a:lstStyle/>
        <a:p>
          <a:r>
            <a:rPr lang="en-US" dirty="0" err="1" smtClean="0"/>
            <a:t>Pérdida</a:t>
          </a:r>
          <a:r>
            <a:rPr lang="en-US" dirty="0" smtClean="0"/>
            <a:t> de </a:t>
          </a:r>
          <a:r>
            <a:rPr lang="en-US" dirty="0" err="1" smtClean="0"/>
            <a:t>vida</a:t>
          </a:r>
          <a:endParaRPr lang="en-US" dirty="0"/>
        </a:p>
      </dgm:t>
    </dgm:pt>
    <dgm:pt modelId="{E29FFF68-CC8B-4AB8-8E34-2E822EB3AE7E}" type="parTrans" cxnId="{BB0B1222-AA9F-427A-B892-164DAD7ABB16}">
      <dgm:prSet/>
      <dgm:spPr/>
      <dgm:t>
        <a:bodyPr/>
        <a:lstStyle/>
        <a:p>
          <a:endParaRPr lang="en-US"/>
        </a:p>
      </dgm:t>
    </dgm:pt>
    <dgm:pt modelId="{1A093B20-93A5-40CC-87CD-51EE2A25BDDC}" type="sibTrans" cxnId="{BB0B1222-AA9F-427A-B892-164DAD7ABB16}">
      <dgm:prSet/>
      <dgm:spPr/>
      <dgm:t>
        <a:bodyPr/>
        <a:lstStyle/>
        <a:p>
          <a:endParaRPr lang="en-US"/>
        </a:p>
      </dgm:t>
    </dgm:pt>
    <dgm:pt modelId="{F1077EFB-7798-48AD-83B7-562F50231B65}" type="pres">
      <dgm:prSet presAssocID="{C94ACE92-AC76-4E04-BBE6-8467F614B27D}" presName="theList" presStyleCnt="0">
        <dgm:presLayoutVars>
          <dgm:dir/>
          <dgm:animLvl val="lvl"/>
          <dgm:resizeHandles val="exact"/>
        </dgm:presLayoutVars>
      </dgm:prSet>
      <dgm:spPr/>
      <dgm:t>
        <a:bodyPr/>
        <a:lstStyle/>
        <a:p>
          <a:endParaRPr lang="en-US"/>
        </a:p>
      </dgm:t>
    </dgm:pt>
    <dgm:pt modelId="{8CB4A2FF-A0A9-4635-B6CE-99CF88CE2400}" type="pres">
      <dgm:prSet presAssocID="{14962942-C1BA-43FE-83C3-3B609BD5A692}" presName="compNode" presStyleCnt="0"/>
      <dgm:spPr/>
    </dgm:pt>
    <dgm:pt modelId="{009C529A-E256-4BF8-A542-E2B6218E4E51}" type="pres">
      <dgm:prSet presAssocID="{14962942-C1BA-43FE-83C3-3B609BD5A692}" presName="aNode" presStyleLbl="bgShp" presStyleIdx="0" presStyleCnt="3"/>
      <dgm:spPr/>
      <dgm:t>
        <a:bodyPr/>
        <a:lstStyle/>
        <a:p>
          <a:endParaRPr lang="en-US"/>
        </a:p>
      </dgm:t>
    </dgm:pt>
    <dgm:pt modelId="{04C1A945-11CD-44DB-961C-31F76FF304B7}" type="pres">
      <dgm:prSet presAssocID="{14962942-C1BA-43FE-83C3-3B609BD5A692}" presName="textNode" presStyleLbl="bgShp" presStyleIdx="0" presStyleCnt="3"/>
      <dgm:spPr/>
      <dgm:t>
        <a:bodyPr/>
        <a:lstStyle/>
        <a:p>
          <a:endParaRPr lang="en-US"/>
        </a:p>
      </dgm:t>
    </dgm:pt>
    <dgm:pt modelId="{E2138A20-7B93-4081-888A-5CEECD8FA74F}" type="pres">
      <dgm:prSet presAssocID="{14962942-C1BA-43FE-83C3-3B609BD5A692}" presName="compChildNode" presStyleCnt="0"/>
      <dgm:spPr/>
    </dgm:pt>
    <dgm:pt modelId="{F8C6F893-34B7-47DE-AB2D-DFF8672F375B}" type="pres">
      <dgm:prSet presAssocID="{14962942-C1BA-43FE-83C3-3B609BD5A692}" presName="theInnerList" presStyleCnt="0"/>
      <dgm:spPr/>
    </dgm:pt>
    <dgm:pt modelId="{A4ED029B-9408-44AF-B3C1-2A7D34C07603}" type="pres">
      <dgm:prSet presAssocID="{1558F922-29AA-4773-9B3C-8DB69E47D598}" presName="childNode" presStyleLbl="node1" presStyleIdx="0" presStyleCnt="8">
        <dgm:presLayoutVars>
          <dgm:bulletEnabled val="1"/>
        </dgm:presLayoutVars>
      </dgm:prSet>
      <dgm:spPr/>
      <dgm:t>
        <a:bodyPr/>
        <a:lstStyle/>
        <a:p>
          <a:endParaRPr lang="en-US"/>
        </a:p>
      </dgm:t>
    </dgm:pt>
    <dgm:pt modelId="{00E4EF4A-E6B5-4522-9848-B2E8424DF449}" type="pres">
      <dgm:prSet presAssocID="{14962942-C1BA-43FE-83C3-3B609BD5A692}" presName="aSpace" presStyleCnt="0"/>
      <dgm:spPr/>
    </dgm:pt>
    <dgm:pt modelId="{097D7C33-222B-4A13-B285-E562585ECCA0}" type="pres">
      <dgm:prSet presAssocID="{4EEBB716-4C09-439B-BFF7-8D828FFB3CD9}" presName="compNode" presStyleCnt="0"/>
      <dgm:spPr/>
    </dgm:pt>
    <dgm:pt modelId="{6F0D1D3C-05DC-401E-B4C7-7AD0EBCCFC38}" type="pres">
      <dgm:prSet presAssocID="{4EEBB716-4C09-439B-BFF7-8D828FFB3CD9}" presName="aNode" presStyleLbl="bgShp" presStyleIdx="1" presStyleCnt="3"/>
      <dgm:spPr/>
      <dgm:t>
        <a:bodyPr/>
        <a:lstStyle/>
        <a:p>
          <a:endParaRPr lang="en-US"/>
        </a:p>
      </dgm:t>
    </dgm:pt>
    <dgm:pt modelId="{02501F91-AAF3-4217-A498-A77456700DAB}" type="pres">
      <dgm:prSet presAssocID="{4EEBB716-4C09-439B-BFF7-8D828FFB3CD9}" presName="textNode" presStyleLbl="bgShp" presStyleIdx="1" presStyleCnt="3"/>
      <dgm:spPr/>
      <dgm:t>
        <a:bodyPr/>
        <a:lstStyle/>
        <a:p>
          <a:endParaRPr lang="en-US"/>
        </a:p>
      </dgm:t>
    </dgm:pt>
    <dgm:pt modelId="{A5A48010-F688-43AD-AEA9-86AA66620E77}" type="pres">
      <dgm:prSet presAssocID="{4EEBB716-4C09-439B-BFF7-8D828FFB3CD9}" presName="compChildNode" presStyleCnt="0"/>
      <dgm:spPr/>
    </dgm:pt>
    <dgm:pt modelId="{0116B2A0-E3E2-4E57-9A13-A099ABE0E1E9}" type="pres">
      <dgm:prSet presAssocID="{4EEBB716-4C09-439B-BFF7-8D828FFB3CD9}" presName="theInnerList" presStyleCnt="0"/>
      <dgm:spPr/>
    </dgm:pt>
    <dgm:pt modelId="{E6167C3E-4206-463A-8A0C-8312DE929399}" type="pres">
      <dgm:prSet presAssocID="{52676082-DAD1-431A-BA4C-1D62E730E51F}" presName="childNode" presStyleLbl="node1" presStyleIdx="1" presStyleCnt="8">
        <dgm:presLayoutVars>
          <dgm:bulletEnabled val="1"/>
        </dgm:presLayoutVars>
      </dgm:prSet>
      <dgm:spPr/>
      <dgm:t>
        <a:bodyPr/>
        <a:lstStyle/>
        <a:p>
          <a:endParaRPr lang="en-US"/>
        </a:p>
      </dgm:t>
    </dgm:pt>
    <dgm:pt modelId="{A1CDE1AC-EF85-466B-9B89-369E766D4BAC}" type="pres">
      <dgm:prSet presAssocID="{52676082-DAD1-431A-BA4C-1D62E730E51F}" presName="aSpace2" presStyleCnt="0"/>
      <dgm:spPr/>
    </dgm:pt>
    <dgm:pt modelId="{435BA06C-4105-4B9F-8218-AE6F55760837}" type="pres">
      <dgm:prSet presAssocID="{3046F89C-5EDA-4780-AD3D-1C02EB2D5A4E}" presName="childNode" presStyleLbl="node1" presStyleIdx="2" presStyleCnt="8">
        <dgm:presLayoutVars>
          <dgm:bulletEnabled val="1"/>
        </dgm:presLayoutVars>
      </dgm:prSet>
      <dgm:spPr/>
      <dgm:t>
        <a:bodyPr/>
        <a:lstStyle/>
        <a:p>
          <a:endParaRPr lang="en-US"/>
        </a:p>
      </dgm:t>
    </dgm:pt>
    <dgm:pt modelId="{40E35ABB-7E89-4E8B-AA0E-67E61C422F42}" type="pres">
      <dgm:prSet presAssocID="{3046F89C-5EDA-4780-AD3D-1C02EB2D5A4E}" presName="aSpace2" presStyleCnt="0"/>
      <dgm:spPr/>
    </dgm:pt>
    <dgm:pt modelId="{36E8AE34-89F6-491B-947A-7C56797BE4E0}" type="pres">
      <dgm:prSet presAssocID="{80F61A76-901C-442E-AF11-F16435166BF1}" presName="childNode" presStyleLbl="node1" presStyleIdx="3" presStyleCnt="8">
        <dgm:presLayoutVars>
          <dgm:bulletEnabled val="1"/>
        </dgm:presLayoutVars>
      </dgm:prSet>
      <dgm:spPr/>
      <dgm:t>
        <a:bodyPr/>
        <a:lstStyle/>
        <a:p>
          <a:endParaRPr lang="en-US"/>
        </a:p>
      </dgm:t>
    </dgm:pt>
    <dgm:pt modelId="{A643291C-2953-400B-8253-95A4F64B37D8}" type="pres">
      <dgm:prSet presAssocID="{80F61A76-901C-442E-AF11-F16435166BF1}" presName="aSpace2" presStyleCnt="0"/>
      <dgm:spPr/>
    </dgm:pt>
    <dgm:pt modelId="{E4380A0F-CBE9-4849-859F-A42556C555F5}" type="pres">
      <dgm:prSet presAssocID="{16E1FE30-3E9C-4806-8B8D-46B751EF428A}" presName="childNode" presStyleLbl="node1" presStyleIdx="4" presStyleCnt="8">
        <dgm:presLayoutVars>
          <dgm:bulletEnabled val="1"/>
        </dgm:presLayoutVars>
      </dgm:prSet>
      <dgm:spPr/>
      <dgm:t>
        <a:bodyPr/>
        <a:lstStyle/>
        <a:p>
          <a:endParaRPr lang="en-US"/>
        </a:p>
      </dgm:t>
    </dgm:pt>
    <dgm:pt modelId="{0E66E6EE-82D9-47A4-91C7-C6EF50FCE160}" type="pres">
      <dgm:prSet presAssocID="{16E1FE30-3E9C-4806-8B8D-46B751EF428A}" presName="aSpace2" presStyleCnt="0"/>
      <dgm:spPr/>
    </dgm:pt>
    <dgm:pt modelId="{57B98CA7-8549-43E4-A670-414A1CDA47C9}" type="pres">
      <dgm:prSet presAssocID="{5544F5DD-6DAA-4F4B-9FFF-3C30A2225403}" presName="childNode" presStyleLbl="node1" presStyleIdx="5" presStyleCnt="8">
        <dgm:presLayoutVars>
          <dgm:bulletEnabled val="1"/>
        </dgm:presLayoutVars>
      </dgm:prSet>
      <dgm:spPr/>
      <dgm:t>
        <a:bodyPr/>
        <a:lstStyle/>
        <a:p>
          <a:endParaRPr lang="en-US"/>
        </a:p>
      </dgm:t>
    </dgm:pt>
    <dgm:pt modelId="{49131009-D415-4B78-9752-EC4BD30EBB3D}" type="pres">
      <dgm:prSet presAssocID="{5544F5DD-6DAA-4F4B-9FFF-3C30A2225403}" presName="aSpace2" presStyleCnt="0"/>
      <dgm:spPr/>
    </dgm:pt>
    <dgm:pt modelId="{1BDB7921-A028-4D12-9732-EE6BFF047D89}" type="pres">
      <dgm:prSet presAssocID="{0DB23D71-77AA-4D98-B4D1-1FEFF60DFA34}" presName="childNode" presStyleLbl="node1" presStyleIdx="6" presStyleCnt="8">
        <dgm:presLayoutVars>
          <dgm:bulletEnabled val="1"/>
        </dgm:presLayoutVars>
      </dgm:prSet>
      <dgm:spPr/>
      <dgm:t>
        <a:bodyPr/>
        <a:lstStyle/>
        <a:p>
          <a:endParaRPr lang="en-US"/>
        </a:p>
      </dgm:t>
    </dgm:pt>
    <dgm:pt modelId="{93DE9F6A-C7E6-418E-A63C-1558548E8E13}" type="pres">
      <dgm:prSet presAssocID="{4EEBB716-4C09-439B-BFF7-8D828FFB3CD9}" presName="aSpace" presStyleCnt="0"/>
      <dgm:spPr/>
    </dgm:pt>
    <dgm:pt modelId="{96BB2793-10F1-4239-B865-A7DD1F439640}" type="pres">
      <dgm:prSet presAssocID="{1292A05F-2F8C-4F7A-BBAF-9B60E3C810D9}" presName="compNode" presStyleCnt="0"/>
      <dgm:spPr/>
    </dgm:pt>
    <dgm:pt modelId="{E4DC2047-B157-467E-9DA3-5912068EFD12}" type="pres">
      <dgm:prSet presAssocID="{1292A05F-2F8C-4F7A-BBAF-9B60E3C810D9}" presName="aNode" presStyleLbl="bgShp" presStyleIdx="2" presStyleCnt="3" custLinFactNeighborY="222"/>
      <dgm:spPr/>
      <dgm:t>
        <a:bodyPr/>
        <a:lstStyle/>
        <a:p>
          <a:endParaRPr lang="en-US"/>
        </a:p>
      </dgm:t>
    </dgm:pt>
    <dgm:pt modelId="{6D1F80AD-15AF-4EC1-82FF-DD72C11E97D6}" type="pres">
      <dgm:prSet presAssocID="{1292A05F-2F8C-4F7A-BBAF-9B60E3C810D9}" presName="textNode" presStyleLbl="bgShp" presStyleIdx="2" presStyleCnt="3"/>
      <dgm:spPr/>
      <dgm:t>
        <a:bodyPr/>
        <a:lstStyle/>
        <a:p>
          <a:endParaRPr lang="en-US"/>
        </a:p>
      </dgm:t>
    </dgm:pt>
    <dgm:pt modelId="{FED793C6-6B31-4CA1-9E31-042050D5759A}" type="pres">
      <dgm:prSet presAssocID="{1292A05F-2F8C-4F7A-BBAF-9B60E3C810D9}" presName="compChildNode" presStyleCnt="0"/>
      <dgm:spPr/>
    </dgm:pt>
    <dgm:pt modelId="{9E132824-DAC7-40BF-A6DE-15C4676F213E}" type="pres">
      <dgm:prSet presAssocID="{1292A05F-2F8C-4F7A-BBAF-9B60E3C810D9}" presName="theInnerList" presStyleCnt="0"/>
      <dgm:spPr/>
    </dgm:pt>
    <dgm:pt modelId="{A64C185C-9C4E-4AFD-B5E2-D9A916116B6B}" type="pres">
      <dgm:prSet presAssocID="{6E383B12-3E0B-4494-B7CE-3E917460FDF7}" presName="childNode" presStyleLbl="node1" presStyleIdx="7" presStyleCnt="8">
        <dgm:presLayoutVars>
          <dgm:bulletEnabled val="1"/>
        </dgm:presLayoutVars>
      </dgm:prSet>
      <dgm:spPr/>
      <dgm:t>
        <a:bodyPr/>
        <a:lstStyle/>
        <a:p>
          <a:endParaRPr lang="en-US"/>
        </a:p>
      </dgm:t>
    </dgm:pt>
  </dgm:ptLst>
  <dgm:cxnLst>
    <dgm:cxn modelId="{360EE33C-B8D4-4DC9-B661-FF84F210619A}" type="presOf" srcId="{4EEBB716-4C09-439B-BFF7-8D828FFB3CD9}" destId="{02501F91-AAF3-4217-A498-A77456700DAB}" srcOrd="1" destOrd="0" presId="urn:microsoft.com/office/officeart/2005/8/layout/lProcess2"/>
    <dgm:cxn modelId="{45FF2F66-B60F-4B86-BA94-1CD3441AF409}" srcId="{14962942-C1BA-43FE-83C3-3B609BD5A692}" destId="{1558F922-29AA-4773-9B3C-8DB69E47D598}" srcOrd="0" destOrd="0" parTransId="{F30EE7EE-58A3-4348-9CD5-7DC4A730A4C0}" sibTransId="{D3C43B7C-B36C-4FBD-AAB6-324033902FAC}"/>
    <dgm:cxn modelId="{DE6F6BE5-AD76-4560-9609-5387DF746CE0}" type="presOf" srcId="{14962942-C1BA-43FE-83C3-3B609BD5A692}" destId="{04C1A945-11CD-44DB-961C-31F76FF304B7}" srcOrd="1" destOrd="0" presId="urn:microsoft.com/office/officeart/2005/8/layout/lProcess2"/>
    <dgm:cxn modelId="{FA8DD80A-AF51-4188-8204-03882A168F2F}" srcId="{4EEBB716-4C09-439B-BFF7-8D828FFB3CD9}" destId="{52676082-DAD1-431A-BA4C-1D62E730E51F}" srcOrd="0" destOrd="0" parTransId="{59CBD7C6-CF85-4F1E-B60E-60B461717184}" sibTransId="{89328E24-E271-42A9-AFE3-0D5110973451}"/>
    <dgm:cxn modelId="{275C382A-3F06-456B-B7F5-3D4CE997D5CF}" srcId="{C94ACE92-AC76-4E04-BBE6-8467F614B27D}" destId="{1292A05F-2F8C-4F7A-BBAF-9B60E3C810D9}" srcOrd="2" destOrd="0" parTransId="{D29C28B2-6E63-4199-B2AE-C8E5194A7E48}" sibTransId="{4E44A1D4-A2F3-42B3-84ED-9AA7D300F508}"/>
    <dgm:cxn modelId="{99442CC5-6BEE-4788-995A-AFB60B12E99F}" srcId="{4EEBB716-4C09-439B-BFF7-8D828FFB3CD9}" destId="{16E1FE30-3E9C-4806-8B8D-46B751EF428A}" srcOrd="3" destOrd="0" parTransId="{31FB6C8A-EF02-401B-AEFE-484DF5F90AFE}" sibTransId="{975A9568-2B1B-4CD9-B6D5-93B6CEFF2D8B}"/>
    <dgm:cxn modelId="{FD2CB244-E7C3-4E1B-9467-5D05CBA61B8A}" srcId="{4EEBB716-4C09-439B-BFF7-8D828FFB3CD9}" destId="{3046F89C-5EDA-4780-AD3D-1C02EB2D5A4E}" srcOrd="1" destOrd="0" parTransId="{C6989A46-DABD-4543-A572-33875B15C839}" sibTransId="{783F48D2-186C-40AC-8D00-879C9F670E38}"/>
    <dgm:cxn modelId="{8E013F08-31B9-4167-A6D3-F03F171366E1}" type="presOf" srcId="{1558F922-29AA-4773-9B3C-8DB69E47D598}" destId="{A4ED029B-9408-44AF-B3C1-2A7D34C07603}" srcOrd="0" destOrd="0" presId="urn:microsoft.com/office/officeart/2005/8/layout/lProcess2"/>
    <dgm:cxn modelId="{4AE88E92-C9D4-41C2-893D-A5EF4C78A4DB}" type="presOf" srcId="{6E383B12-3E0B-4494-B7CE-3E917460FDF7}" destId="{A64C185C-9C4E-4AFD-B5E2-D9A916116B6B}" srcOrd="0" destOrd="0" presId="urn:microsoft.com/office/officeart/2005/8/layout/lProcess2"/>
    <dgm:cxn modelId="{2DCB976F-DA90-4E14-9E86-3E8EE5427F4E}" type="presOf" srcId="{16E1FE30-3E9C-4806-8B8D-46B751EF428A}" destId="{E4380A0F-CBE9-4849-859F-A42556C555F5}" srcOrd="0" destOrd="0" presId="urn:microsoft.com/office/officeart/2005/8/layout/lProcess2"/>
    <dgm:cxn modelId="{DDFBCD0B-DD43-4F21-BFDA-01A082088F26}" type="presOf" srcId="{14962942-C1BA-43FE-83C3-3B609BD5A692}" destId="{009C529A-E256-4BF8-A542-E2B6218E4E51}" srcOrd="0" destOrd="0" presId="urn:microsoft.com/office/officeart/2005/8/layout/lProcess2"/>
    <dgm:cxn modelId="{BB04E615-9389-4C08-86BF-B30EB6DDB28C}" srcId="{1292A05F-2F8C-4F7A-BBAF-9B60E3C810D9}" destId="{6E383B12-3E0B-4494-B7CE-3E917460FDF7}" srcOrd="0" destOrd="0" parTransId="{984386A6-B8D3-4D99-AD4B-B3332A3FDEB8}" sibTransId="{4C88BF95-E7F8-4460-856F-1A3BDEF758AC}"/>
    <dgm:cxn modelId="{F2FB15FB-B4C2-49C1-A4BC-44D7B15D58C7}" type="presOf" srcId="{4EEBB716-4C09-439B-BFF7-8D828FFB3CD9}" destId="{6F0D1D3C-05DC-401E-B4C7-7AD0EBCCFC38}" srcOrd="0" destOrd="0" presId="urn:microsoft.com/office/officeart/2005/8/layout/lProcess2"/>
    <dgm:cxn modelId="{C9BD7EDC-F86B-422E-8864-E04D42A6DA7B}" srcId="{C94ACE92-AC76-4E04-BBE6-8467F614B27D}" destId="{4EEBB716-4C09-439B-BFF7-8D828FFB3CD9}" srcOrd="1" destOrd="0" parTransId="{A7855570-8E18-4991-88B3-5AD0C9265A90}" sibTransId="{65BD162D-441D-4351-B1E7-8BFF7BB679CE}"/>
    <dgm:cxn modelId="{BB0B1222-AA9F-427A-B892-164DAD7ABB16}" srcId="{4EEBB716-4C09-439B-BFF7-8D828FFB3CD9}" destId="{0DB23D71-77AA-4D98-B4D1-1FEFF60DFA34}" srcOrd="5" destOrd="0" parTransId="{E29FFF68-CC8B-4AB8-8E34-2E822EB3AE7E}" sibTransId="{1A093B20-93A5-40CC-87CD-51EE2A25BDDC}"/>
    <dgm:cxn modelId="{E6D6B0DD-D95D-4C9A-897F-A1AE7D673116}" type="presOf" srcId="{1292A05F-2F8C-4F7A-BBAF-9B60E3C810D9}" destId="{E4DC2047-B157-467E-9DA3-5912068EFD12}" srcOrd="0" destOrd="0" presId="urn:microsoft.com/office/officeart/2005/8/layout/lProcess2"/>
    <dgm:cxn modelId="{984A258C-0DF9-44B9-BF62-C94943CA6BD8}" type="presOf" srcId="{0DB23D71-77AA-4D98-B4D1-1FEFF60DFA34}" destId="{1BDB7921-A028-4D12-9732-EE6BFF047D89}" srcOrd="0" destOrd="0" presId="urn:microsoft.com/office/officeart/2005/8/layout/lProcess2"/>
    <dgm:cxn modelId="{B347370C-D3D3-46EA-BA6E-0A5AB0E0BACD}" type="presOf" srcId="{3046F89C-5EDA-4780-AD3D-1C02EB2D5A4E}" destId="{435BA06C-4105-4B9F-8218-AE6F55760837}" srcOrd="0" destOrd="0" presId="urn:microsoft.com/office/officeart/2005/8/layout/lProcess2"/>
    <dgm:cxn modelId="{2173ED60-3554-41E4-8281-2A5E3A372F21}" srcId="{C94ACE92-AC76-4E04-BBE6-8467F614B27D}" destId="{14962942-C1BA-43FE-83C3-3B609BD5A692}" srcOrd="0" destOrd="0" parTransId="{35591ACD-4B6B-452E-AB4A-41AEFF5F3F6A}" sibTransId="{867BA56F-DFD3-46DF-B7E0-F49A541C9BDA}"/>
    <dgm:cxn modelId="{06EF9686-8031-483C-B719-529D2038A734}" srcId="{4EEBB716-4C09-439B-BFF7-8D828FFB3CD9}" destId="{5544F5DD-6DAA-4F4B-9FFF-3C30A2225403}" srcOrd="4" destOrd="0" parTransId="{683334FA-865D-4569-9D3C-B6528C210919}" sibTransId="{22E384FC-A1CB-47E6-A77E-809198841F4D}"/>
    <dgm:cxn modelId="{37445AF3-FBEC-4FCC-94FB-73E80FDAC0F8}" type="presOf" srcId="{C94ACE92-AC76-4E04-BBE6-8467F614B27D}" destId="{F1077EFB-7798-48AD-83B7-562F50231B65}" srcOrd="0" destOrd="0" presId="urn:microsoft.com/office/officeart/2005/8/layout/lProcess2"/>
    <dgm:cxn modelId="{EF79F9B9-E77B-468D-A921-30EB4DA1151A}" type="presOf" srcId="{1292A05F-2F8C-4F7A-BBAF-9B60E3C810D9}" destId="{6D1F80AD-15AF-4EC1-82FF-DD72C11E97D6}" srcOrd="1" destOrd="0" presId="urn:microsoft.com/office/officeart/2005/8/layout/lProcess2"/>
    <dgm:cxn modelId="{5543BD90-5E4F-4D15-A1DD-3F9F512A0077}" type="presOf" srcId="{80F61A76-901C-442E-AF11-F16435166BF1}" destId="{36E8AE34-89F6-491B-947A-7C56797BE4E0}" srcOrd="0" destOrd="0" presId="urn:microsoft.com/office/officeart/2005/8/layout/lProcess2"/>
    <dgm:cxn modelId="{8824FD90-6709-4CF3-BF78-72D440ECAD82}" type="presOf" srcId="{5544F5DD-6DAA-4F4B-9FFF-3C30A2225403}" destId="{57B98CA7-8549-43E4-A670-414A1CDA47C9}" srcOrd="0" destOrd="0" presId="urn:microsoft.com/office/officeart/2005/8/layout/lProcess2"/>
    <dgm:cxn modelId="{58205203-5DDD-4F55-9820-26D65B861A5F}" type="presOf" srcId="{52676082-DAD1-431A-BA4C-1D62E730E51F}" destId="{E6167C3E-4206-463A-8A0C-8312DE929399}" srcOrd="0" destOrd="0" presId="urn:microsoft.com/office/officeart/2005/8/layout/lProcess2"/>
    <dgm:cxn modelId="{E485C0C7-A2B0-40F1-A6FB-FA1F2DE89473}" srcId="{4EEBB716-4C09-439B-BFF7-8D828FFB3CD9}" destId="{80F61A76-901C-442E-AF11-F16435166BF1}" srcOrd="2" destOrd="0" parTransId="{1FA44B14-22B8-4D6C-A87F-B9C47898EE9F}" sibTransId="{042A5BB5-2822-4E8C-BC89-B9A01E79C4CB}"/>
    <dgm:cxn modelId="{6E7EB317-6232-40DD-BF5D-6407CB0F3D47}" type="presParOf" srcId="{F1077EFB-7798-48AD-83B7-562F50231B65}" destId="{8CB4A2FF-A0A9-4635-B6CE-99CF88CE2400}" srcOrd="0" destOrd="0" presId="urn:microsoft.com/office/officeart/2005/8/layout/lProcess2"/>
    <dgm:cxn modelId="{658D7A44-62BF-4077-B012-44AD3C05BFEB}" type="presParOf" srcId="{8CB4A2FF-A0A9-4635-B6CE-99CF88CE2400}" destId="{009C529A-E256-4BF8-A542-E2B6218E4E51}" srcOrd="0" destOrd="0" presId="urn:microsoft.com/office/officeart/2005/8/layout/lProcess2"/>
    <dgm:cxn modelId="{470E6AFE-27FD-48B0-9233-34A69574417B}" type="presParOf" srcId="{8CB4A2FF-A0A9-4635-B6CE-99CF88CE2400}" destId="{04C1A945-11CD-44DB-961C-31F76FF304B7}" srcOrd="1" destOrd="0" presId="urn:microsoft.com/office/officeart/2005/8/layout/lProcess2"/>
    <dgm:cxn modelId="{799620CB-986D-47FE-BD6F-EC050653F8BE}" type="presParOf" srcId="{8CB4A2FF-A0A9-4635-B6CE-99CF88CE2400}" destId="{E2138A20-7B93-4081-888A-5CEECD8FA74F}" srcOrd="2" destOrd="0" presId="urn:microsoft.com/office/officeart/2005/8/layout/lProcess2"/>
    <dgm:cxn modelId="{FE0CEAAF-B878-4A0D-95B2-B85175FE4066}" type="presParOf" srcId="{E2138A20-7B93-4081-888A-5CEECD8FA74F}" destId="{F8C6F893-34B7-47DE-AB2D-DFF8672F375B}" srcOrd="0" destOrd="0" presId="urn:microsoft.com/office/officeart/2005/8/layout/lProcess2"/>
    <dgm:cxn modelId="{31718032-2F35-4649-9954-DCE568FDEEB3}" type="presParOf" srcId="{F8C6F893-34B7-47DE-AB2D-DFF8672F375B}" destId="{A4ED029B-9408-44AF-B3C1-2A7D34C07603}" srcOrd="0" destOrd="0" presId="urn:microsoft.com/office/officeart/2005/8/layout/lProcess2"/>
    <dgm:cxn modelId="{DF9B56F5-1E9D-4648-BC9D-554FB721FC2E}" type="presParOf" srcId="{F1077EFB-7798-48AD-83B7-562F50231B65}" destId="{00E4EF4A-E6B5-4522-9848-B2E8424DF449}" srcOrd="1" destOrd="0" presId="urn:microsoft.com/office/officeart/2005/8/layout/lProcess2"/>
    <dgm:cxn modelId="{A2A415CF-B067-4C95-B71D-B4B387058C6C}" type="presParOf" srcId="{F1077EFB-7798-48AD-83B7-562F50231B65}" destId="{097D7C33-222B-4A13-B285-E562585ECCA0}" srcOrd="2" destOrd="0" presId="urn:microsoft.com/office/officeart/2005/8/layout/lProcess2"/>
    <dgm:cxn modelId="{09A2B022-3BA8-4BF6-8826-21A73037E30E}" type="presParOf" srcId="{097D7C33-222B-4A13-B285-E562585ECCA0}" destId="{6F0D1D3C-05DC-401E-B4C7-7AD0EBCCFC38}" srcOrd="0" destOrd="0" presId="urn:microsoft.com/office/officeart/2005/8/layout/lProcess2"/>
    <dgm:cxn modelId="{47984E51-7F14-4DA4-A332-DBDF58791495}" type="presParOf" srcId="{097D7C33-222B-4A13-B285-E562585ECCA0}" destId="{02501F91-AAF3-4217-A498-A77456700DAB}" srcOrd="1" destOrd="0" presId="urn:microsoft.com/office/officeart/2005/8/layout/lProcess2"/>
    <dgm:cxn modelId="{64CC5923-8E7E-4DE0-B2FE-1C5391FFAA99}" type="presParOf" srcId="{097D7C33-222B-4A13-B285-E562585ECCA0}" destId="{A5A48010-F688-43AD-AEA9-86AA66620E77}" srcOrd="2" destOrd="0" presId="urn:microsoft.com/office/officeart/2005/8/layout/lProcess2"/>
    <dgm:cxn modelId="{26002598-D96E-47E5-A475-828422AEBDF0}" type="presParOf" srcId="{A5A48010-F688-43AD-AEA9-86AA66620E77}" destId="{0116B2A0-E3E2-4E57-9A13-A099ABE0E1E9}" srcOrd="0" destOrd="0" presId="urn:microsoft.com/office/officeart/2005/8/layout/lProcess2"/>
    <dgm:cxn modelId="{AC551581-A1EB-417B-B14E-1EFFAA7322F5}" type="presParOf" srcId="{0116B2A0-E3E2-4E57-9A13-A099ABE0E1E9}" destId="{E6167C3E-4206-463A-8A0C-8312DE929399}" srcOrd="0" destOrd="0" presId="urn:microsoft.com/office/officeart/2005/8/layout/lProcess2"/>
    <dgm:cxn modelId="{F26B4E7E-36B3-4DEF-902F-B4ACA4A4FB4C}" type="presParOf" srcId="{0116B2A0-E3E2-4E57-9A13-A099ABE0E1E9}" destId="{A1CDE1AC-EF85-466B-9B89-369E766D4BAC}" srcOrd="1" destOrd="0" presId="urn:microsoft.com/office/officeart/2005/8/layout/lProcess2"/>
    <dgm:cxn modelId="{6E5E8DBB-23EA-411C-BE66-C6D7CD0C461F}" type="presParOf" srcId="{0116B2A0-E3E2-4E57-9A13-A099ABE0E1E9}" destId="{435BA06C-4105-4B9F-8218-AE6F55760837}" srcOrd="2" destOrd="0" presId="urn:microsoft.com/office/officeart/2005/8/layout/lProcess2"/>
    <dgm:cxn modelId="{FBB4FA1C-A1F8-48F5-A399-F943CA7CA067}" type="presParOf" srcId="{0116B2A0-E3E2-4E57-9A13-A099ABE0E1E9}" destId="{40E35ABB-7E89-4E8B-AA0E-67E61C422F42}" srcOrd="3" destOrd="0" presId="urn:microsoft.com/office/officeart/2005/8/layout/lProcess2"/>
    <dgm:cxn modelId="{7476623C-F153-4B5E-B585-81B762110F7E}" type="presParOf" srcId="{0116B2A0-E3E2-4E57-9A13-A099ABE0E1E9}" destId="{36E8AE34-89F6-491B-947A-7C56797BE4E0}" srcOrd="4" destOrd="0" presId="urn:microsoft.com/office/officeart/2005/8/layout/lProcess2"/>
    <dgm:cxn modelId="{6D715D23-9F68-4704-87DC-FFAB5CDC8430}" type="presParOf" srcId="{0116B2A0-E3E2-4E57-9A13-A099ABE0E1E9}" destId="{A643291C-2953-400B-8253-95A4F64B37D8}" srcOrd="5" destOrd="0" presId="urn:microsoft.com/office/officeart/2005/8/layout/lProcess2"/>
    <dgm:cxn modelId="{3FAF1FC1-3AC3-4632-9C19-6A33246E8DEC}" type="presParOf" srcId="{0116B2A0-E3E2-4E57-9A13-A099ABE0E1E9}" destId="{E4380A0F-CBE9-4849-859F-A42556C555F5}" srcOrd="6" destOrd="0" presId="urn:microsoft.com/office/officeart/2005/8/layout/lProcess2"/>
    <dgm:cxn modelId="{CC6EF796-9764-4401-A756-9D15A17ABE2E}" type="presParOf" srcId="{0116B2A0-E3E2-4E57-9A13-A099ABE0E1E9}" destId="{0E66E6EE-82D9-47A4-91C7-C6EF50FCE160}" srcOrd="7" destOrd="0" presId="urn:microsoft.com/office/officeart/2005/8/layout/lProcess2"/>
    <dgm:cxn modelId="{7409F79C-B5E7-4365-B6EE-C6582D5AA15B}" type="presParOf" srcId="{0116B2A0-E3E2-4E57-9A13-A099ABE0E1E9}" destId="{57B98CA7-8549-43E4-A670-414A1CDA47C9}" srcOrd="8" destOrd="0" presId="urn:microsoft.com/office/officeart/2005/8/layout/lProcess2"/>
    <dgm:cxn modelId="{38F17DD0-5D52-4922-9B2A-CEF4F4EAEFF3}" type="presParOf" srcId="{0116B2A0-E3E2-4E57-9A13-A099ABE0E1E9}" destId="{49131009-D415-4B78-9752-EC4BD30EBB3D}" srcOrd="9" destOrd="0" presId="urn:microsoft.com/office/officeart/2005/8/layout/lProcess2"/>
    <dgm:cxn modelId="{3A39B339-2D57-417A-A7E6-A936F8BFCAE5}" type="presParOf" srcId="{0116B2A0-E3E2-4E57-9A13-A099ABE0E1E9}" destId="{1BDB7921-A028-4D12-9732-EE6BFF047D89}" srcOrd="10" destOrd="0" presId="urn:microsoft.com/office/officeart/2005/8/layout/lProcess2"/>
    <dgm:cxn modelId="{F19942F6-D3B6-429E-97BA-FE17A3C57AF7}" type="presParOf" srcId="{F1077EFB-7798-48AD-83B7-562F50231B65}" destId="{93DE9F6A-C7E6-418E-A63C-1558548E8E13}" srcOrd="3" destOrd="0" presId="urn:microsoft.com/office/officeart/2005/8/layout/lProcess2"/>
    <dgm:cxn modelId="{53472678-F849-4D81-AA3A-F7EA4AE00FB8}" type="presParOf" srcId="{F1077EFB-7798-48AD-83B7-562F50231B65}" destId="{96BB2793-10F1-4239-B865-A7DD1F439640}" srcOrd="4" destOrd="0" presId="urn:microsoft.com/office/officeart/2005/8/layout/lProcess2"/>
    <dgm:cxn modelId="{82A12301-7DDA-4CE5-9EC7-CADA1ACF308C}" type="presParOf" srcId="{96BB2793-10F1-4239-B865-A7DD1F439640}" destId="{E4DC2047-B157-467E-9DA3-5912068EFD12}" srcOrd="0" destOrd="0" presId="urn:microsoft.com/office/officeart/2005/8/layout/lProcess2"/>
    <dgm:cxn modelId="{D4236931-1E55-4C5C-AAA7-45194D7247F3}" type="presParOf" srcId="{96BB2793-10F1-4239-B865-A7DD1F439640}" destId="{6D1F80AD-15AF-4EC1-82FF-DD72C11E97D6}" srcOrd="1" destOrd="0" presId="urn:microsoft.com/office/officeart/2005/8/layout/lProcess2"/>
    <dgm:cxn modelId="{E5F9D62C-087B-4BC3-93FA-3349095EF9F0}" type="presParOf" srcId="{96BB2793-10F1-4239-B865-A7DD1F439640}" destId="{FED793C6-6B31-4CA1-9E31-042050D5759A}" srcOrd="2" destOrd="0" presId="urn:microsoft.com/office/officeart/2005/8/layout/lProcess2"/>
    <dgm:cxn modelId="{D7AE98A5-56E1-4884-BFB6-C13775492BE8}" type="presParOf" srcId="{FED793C6-6B31-4CA1-9E31-042050D5759A}" destId="{9E132824-DAC7-40BF-A6DE-15C4676F213E}" srcOrd="0" destOrd="0" presId="urn:microsoft.com/office/officeart/2005/8/layout/lProcess2"/>
    <dgm:cxn modelId="{015D89D1-07EF-4809-8EAE-1DDDF3F64E7E}" type="presParOf" srcId="{9E132824-DAC7-40BF-A6DE-15C4676F213E}" destId="{A64C185C-9C4E-4AFD-B5E2-D9A916116B6B}"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DD71D7-55AC-46BD-81B3-09AB2F9EFBD8}" type="datetimeFigureOut">
              <a:rPr lang="en-US" smtClean="0"/>
              <a:t>10/2/2023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40BD58-3BFF-4EAF-BB8B-AC67FE801E47}" type="slidenum">
              <a:rPr lang="en-US" smtClean="0"/>
              <a:t>‹#›</a:t>
            </a:fld>
            <a:endParaRPr lang="en-US"/>
          </a:p>
        </p:txBody>
      </p:sp>
    </p:spTree>
    <p:extLst>
      <p:ext uri="{BB962C8B-B14F-4D97-AF65-F5344CB8AC3E}">
        <p14:creationId xmlns:p14="http://schemas.microsoft.com/office/powerpoint/2010/main" val="4010594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9424F-BB59-4F4E-9822-4CA3E770FFD2}" type="datetimeFigureOut">
              <a:rPr lang="en-US" smtClean="0"/>
              <a:t>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22CDD-9D6C-4F63-9EC2-648226624108}" type="slidenum">
              <a:rPr lang="en-US" smtClean="0"/>
              <a:t>‹#›</a:t>
            </a:fld>
            <a:endParaRPr lang="en-US"/>
          </a:p>
        </p:txBody>
      </p:sp>
    </p:spTree>
    <p:extLst>
      <p:ext uri="{BB962C8B-B14F-4D97-AF65-F5344CB8AC3E}">
        <p14:creationId xmlns:p14="http://schemas.microsoft.com/office/powerpoint/2010/main" val="851026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en-US" dirty="0" smtClean="0"/>
              <a:t>¿Por qué Esdras?</a:t>
            </a:r>
          </a:p>
          <a:p>
            <a:pPr marL="171450" indent="-171450" algn="l" rtl="0">
              <a:buFont typeface="Arial" panose="020B0604020202020204" pitchFamily="34" charset="0"/>
              <a:buChar char="•"/>
            </a:pPr>
            <a:endParaRPr lang="en-US" dirty="0" smtClean="0"/>
          </a:p>
          <a:p>
            <a:pPr marL="171450" indent="-171450" algn="l" rtl="0">
              <a:buFont typeface="Arial" panose="020B0604020202020204" pitchFamily="34" charset="0"/>
              <a:buChar char="•"/>
            </a:pPr>
            <a:r>
              <a:rPr lang="en-US" dirty="0" smtClean="0"/>
              <a:t>Escrito por el </a:t>
            </a:r>
            <a:r>
              <a:rPr lang="en-US" dirty="0" err="1" smtClean="0"/>
              <a:t>escriba</a:t>
            </a:r>
            <a:r>
              <a:rPr lang="en-US" dirty="0" smtClean="0"/>
              <a:t> Esdras </a:t>
            </a:r>
            <a:r>
              <a:rPr lang="en-US" dirty="0" err="1" smtClean="0"/>
              <a:t>durante</a:t>
            </a:r>
            <a:r>
              <a:rPr lang="en-US" dirty="0" smtClean="0"/>
              <a:t> </a:t>
            </a:r>
            <a:r>
              <a:rPr lang="en-US" baseline="0" dirty="0" smtClean="0"/>
              <a:t>el último tercio del 5</a:t>
            </a:r>
            <a:r>
              <a:rPr lang="en-US" baseline="30000" dirty="0" smtClean="0"/>
              <a:t>to </a:t>
            </a:r>
            <a:r>
              <a:rPr lang="en-US" baseline="0" dirty="0" err="1" smtClean="0"/>
              <a:t>siglo</a:t>
            </a:r>
            <a:r>
              <a:rPr lang="en-US" baseline="0" dirty="0" smtClean="0"/>
              <a:t> a.C. En algún momento entre 430 y 424 a.C.</a:t>
            </a:r>
          </a:p>
          <a:p>
            <a:pPr marL="171450" indent="-171450" algn="l" rtl="0">
              <a:buFont typeface="Arial" panose="020B0604020202020204" pitchFamily="34" charset="0"/>
              <a:buChar char="•"/>
            </a:pPr>
            <a:r>
              <a:rPr lang="en-US" baseline="0" dirty="0" smtClean="0"/>
              <a:t>Registra dos períodos de tiempo:</a:t>
            </a:r>
          </a:p>
          <a:p>
            <a:pPr marL="628650" lvl="1" indent="-171450" algn="l" rtl="0">
              <a:buFont typeface="Arial" panose="020B0604020202020204" pitchFamily="34" charset="0"/>
              <a:buChar char="•"/>
            </a:pPr>
            <a:r>
              <a:rPr lang="en-US" baseline="0" dirty="0" smtClean="0"/>
              <a:t>1-6 proporcionan un registro del regreso de Israel del cautiverio durante el período de 23 años entre 538-516 a.C. Durante </a:t>
            </a:r>
            <a:r>
              <a:rPr lang="en-US" baseline="0" dirty="0" err="1" smtClean="0"/>
              <a:t>este</a:t>
            </a:r>
            <a:r>
              <a:rPr lang="en-US" baseline="0" dirty="0" smtClean="0"/>
              <a:t> </a:t>
            </a:r>
            <a:r>
              <a:rPr lang="en-US" baseline="0" dirty="0" err="1" smtClean="0"/>
              <a:t>período</a:t>
            </a:r>
            <a:r>
              <a:rPr lang="en-US" baseline="0" dirty="0" smtClean="0"/>
              <a:t> </a:t>
            </a:r>
            <a:r>
              <a:rPr lang="en-US" baseline="0" dirty="0" err="1" smtClean="0"/>
              <a:t>Zorobabel</a:t>
            </a:r>
            <a:r>
              <a:rPr lang="en-US" baseline="0" dirty="0" smtClean="0"/>
              <a:t> </a:t>
            </a:r>
            <a:r>
              <a:rPr lang="en-US" baseline="0" dirty="0" err="1" smtClean="0"/>
              <a:t>fue</a:t>
            </a:r>
            <a:r>
              <a:rPr lang="en-US" baseline="0" dirty="0" smtClean="0"/>
              <a:t> </a:t>
            </a:r>
            <a:r>
              <a:rPr lang="en-US" baseline="0" dirty="0" err="1" smtClean="0"/>
              <a:t>gobernador</a:t>
            </a:r>
            <a:r>
              <a:rPr lang="en-US" baseline="0" dirty="0" smtClean="0"/>
              <a:t>. </a:t>
            </a:r>
            <a:r>
              <a:rPr lang="en-US" baseline="0" dirty="0" err="1" smtClean="0"/>
              <a:t>Jesúa</a:t>
            </a:r>
            <a:r>
              <a:rPr lang="en-US" baseline="0" dirty="0" smtClean="0"/>
              <a:t> era sumo sacerdote, y Hageo y Zacarías eran profetas.</a:t>
            </a:r>
          </a:p>
          <a:p>
            <a:pPr marL="628650" lvl="1" indent="-171450" algn="l" rtl="0">
              <a:buFont typeface="Arial" panose="020B0604020202020204" pitchFamily="34" charset="0"/>
              <a:buChar char="•"/>
            </a:pPr>
            <a:r>
              <a:rPr lang="en-US" baseline="0" dirty="0" smtClean="0"/>
              <a:t>7-10 saltan un período de 57 años y continúan con la comisión dada por Artajerjes a Esdras en 458 a. C., el viaje de Esdras a Jerusalén y </a:t>
            </a:r>
            <a:r>
              <a:rPr lang="en-US" baseline="0" dirty="0" err="1" smtClean="0"/>
              <a:t>sus</a:t>
            </a:r>
            <a:r>
              <a:rPr lang="en-US" baseline="0" dirty="0" smtClean="0"/>
              <a:t> </a:t>
            </a:r>
            <a:r>
              <a:rPr lang="en-US" baseline="0" dirty="0" err="1" smtClean="0"/>
              <a:t>actividades</a:t>
            </a:r>
            <a:r>
              <a:rPr lang="en-US" baseline="0" dirty="0" smtClean="0"/>
              <a:t> allí entre 458 y 457. Y ese fue el tiempo de Malaquías.</a:t>
            </a:r>
          </a:p>
          <a:p>
            <a:pPr marL="628650" lvl="1" indent="-171450" algn="l" rtl="0">
              <a:buFont typeface="Arial" panose="020B0604020202020204" pitchFamily="34" charset="0"/>
              <a:buChar char="•"/>
            </a:pPr>
            <a:endParaRPr lang="en-US" baseline="0" dirty="0" smtClean="0"/>
          </a:p>
          <a:p>
            <a:pPr marL="171450" lvl="0" indent="-171450" algn="l" rtl="0">
              <a:buFont typeface="Arial" panose="020B0604020202020204" pitchFamily="34" charset="0"/>
              <a:buChar char="•"/>
            </a:pPr>
            <a:r>
              <a:rPr lang="en-US" baseline="0" dirty="0" smtClean="0"/>
              <a:t>Esdras es el trasfondo histórico de todo lo que cubriremos en esta clase.</a:t>
            </a:r>
          </a:p>
          <a:p>
            <a:pPr marL="171450" lvl="0" indent="-171450" algn="l" rtl="0">
              <a:buFont typeface="Arial" panose="020B0604020202020204" pitchFamily="34" charset="0"/>
              <a:buChar char="•"/>
            </a:pPr>
            <a:endParaRPr lang="en-US" baseline="0" dirty="0" smtClean="0"/>
          </a:p>
          <a:p>
            <a:pPr marL="171450" lvl="0" indent="-171450" algn="l" rtl="0">
              <a:buFont typeface="Arial" panose="020B0604020202020204" pitchFamily="34" charset="0"/>
              <a:buChar char="•"/>
            </a:pPr>
            <a:r>
              <a:rPr lang="en-US" baseline="0" dirty="0" smtClean="0"/>
              <a:t>Nos muestra cómo Dios, después de 70 años de exilio, </a:t>
            </a:r>
            <a:r>
              <a:rPr lang="en-US" baseline="0" dirty="0" err="1" smtClean="0"/>
              <a:t>cumplió</a:t>
            </a:r>
            <a:r>
              <a:rPr lang="en-US" baseline="0" dirty="0" smtClean="0"/>
              <a:t> Su </a:t>
            </a:r>
            <a:r>
              <a:rPr lang="en-US" baseline="0" dirty="0" err="1" smtClean="0"/>
              <a:t>promesa</a:t>
            </a:r>
            <a:r>
              <a:rPr lang="en-US" baseline="0" dirty="0" smtClean="0"/>
              <a:t> </a:t>
            </a:r>
            <a:r>
              <a:rPr lang="en-US" baseline="0" dirty="0" err="1" smtClean="0"/>
              <a:t>por</a:t>
            </a:r>
            <a:r>
              <a:rPr lang="en-US" baseline="0" dirty="0" smtClean="0"/>
              <a:t>:</a:t>
            </a:r>
          </a:p>
          <a:p>
            <a:pPr marL="628650" lvl="1" indent="-171450" algn="l" rtl="0">
              <a:buFont typeface="Arial" panose="020B0604020202020204" pitchFamily="34" charset="0"/>
              <a:buChar char="•"/>
            </a:pPr>
            <a:r>
              <a:rPr lang="en-US" baseline="0" dirty="0" smtClean="0"/>
              <a:t>La </a:t>
            </a:r>
            <a:r>
              <a:rPr lang="en-US" baseline="0" dirty="0" err="1" smtClean="0"/>
              <a:t>liberaci</a:t>
            </a:r>
            <a:r>
              <a:rPr lang="es-ES" baseline="0" dirty="0" err="1" smtClean="0"/>
              <a:t>ón</a:t>
            </a:r>
            <a:r>
              <a:rPr lang="es-ES" baseline="0" dirty="0" smtClean="0"/>
              <a:t> de </a:t>
            </a:r>
            <a:r>
              <a:rPr lang="en-US" baseline="0" dirty="0" smtClean="0"/>
              <a:t>Su pueblo de Babilonia</a:t>
            </a:r>
          </a:p>
          <a:p>
            <a:pPr marL="628650" lvl="1" indent="-171450" algn="l" rtl="0">
              <a:buFont typeface="Arial" panose="020B0604020202020204" pitchFamily="34" charset="0"/>
              <a:buChar char="•"/>
            </a:pPr>
            <a:r>
              <a:rPr lang="en-US" baseline="0" dirty="0" smtClean="0"/>
              <a:t>La reconstrucción del templo en Jerusalén</a:t>
            </a:r>
          </a:p>
          <a:p>
            <a:pPr marL="628650" lvl="1" indent="-171450" algn="l" rtl="0">
              <a:buFont typeface="Arial" panose="020B0604020202020204" pitchFamily="34" charset="0"/>
              <a:buChar char="•"/>
            </a:pPr>
            <a:r>
              <a:rPr lang="en-US" baseline="0" dirty="0" smtClean="0"/>
              <a:t>La restauración del culto en el templo según la ley.</a:t>
            </a:r>
          </a:p>
          <a:p>
            <a:pPr marL="628650" lvl="1" indent="-171450" algn="l" rtl="0">
              <a:buFont typeface="Arial" panose="020B0604020202020204" pitchFamily="34" charset="0"/>
              <a:buChar char="•"/>
            </a:pPr>
            <a:r>
              <a:rPr lang="en-US" baseline="0" dirty="0" smtClean="0"/>
              <a:t>Y </a:t>
            </a:r>
            <a:r>
              <a:rPr lang="en-US" baseline="0" dirty="0" err="1" smtClean="0"/>
              <a:t>luego</a:t>
            </a:r>
            <a:r>
              <a:rPr lang="en-US" baseline="0" dirty="0" smtClean="0"/>
              <a:t> la </a:t>
            </a:r>
            <a:r>
              <a:rPr lang="en-US" baseline="0" dirty="0" err="1" smtClean="0"/>
              <a:t>preservación</a:t>
            </a:r>
            <a:r>
              <a:rPr lang="en-US" baseline="0" dirty="0" smtClean="0"/>
              <a:t> a esas personas restauradas de nuevas caídas en pecados como la idolatría y los matrimonios mixtos.</a:t>
            </a:r>
          </a:p>
          <a:p>
            <a:pPr marL="628650" lvl="1" indent="-171450" algn="l" rtl="0">
              <a:buFont typeface="Arial" panose="020B0604020202020204" pitchFamily="34" charset="0"/>
              <a:buChar char="•"/>
            </a:pPr>
            <a:endParaRPr lang="en-US" baseline="0" dirty="0" smtClean="0"/>
          </a:p>
          <a:p>
            <a:pPr marL="171450" lvl="0" indent="-171450" algn="l" rtl="0">
              <a:buFont typeface="Arial" panose="020B0604020202020204" pitchFamily="34" charset="0"/>
              <a:buChar char="•"/>
            </a:pPr>
            <a:r>
              <a:rPr lang="en-US" baseline="0" dirty="0" smtClean="0"/>
              <a:t>Se </a:t>
            </a:r>
            <a:r>
              <a:rPr lang="en-US" baseline="0" dirty="0" err="1" smtClean="0"/>
              <a:t>espera</a:t>
            </a:r>
            <a:r>
              <a:rPr lang="en-US" baseline="0" dirty="0" smtClean="0"/>
              <a:t> que a medida que </a:t>
            </a:r>
            <a:r>
              <a:rPr lang="en-US" baseline="0" dirty="0" err="1" smtClean="0"/>
              <a:t>analicemos</a:t>
            </a:r>
            <a:r>
              <a:rPr lang="en-US" baseline="0" dirty="0" smtClean="0"/>
              <a:t> a estos tres profetas, todo tendrá más sentido ya que habremos visto el panorama general.</a:t>
            </a:r>
          </a:p>
          <a:p>
            <a:pPr marL="628650" lvl="1" indent="-171450" algn="l" rtl="0">
              <a:buFont typeface="Arial" panose="020B0604020202020204" pitchFamily="34" charset="0"/>
              <a:buChar char="•"/>
            </a:pPr>
            <a:endParaRPr lang="en-US" baseline="0" dirty="0" smtClean="0"/>
          </a:p>
          <a:p>
            <a:pPr marL="171450" lvl="0" indent="-171450" algn="l" rtl="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7</a:t>
            </a:fld>
            <a:endParaRPr lang="en-US"/>
          </a:p>
        </p:txBody>
      </p:sp>
    </p:spTree>
    <p:extLst>
      <p:ext uri="{BB962C8B-B14F-4D97-AF65-F5344CB8AC3E}">
        <p14:creationId xmlns:p14="http://schemas.microsoft.com/office/powerpoint/2010/main" val="3719748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23</a:t>
            </a:fld>
            <a:endParaRPr lang="en-US"/>
          </a:p>
        </p:txBody>
      </p:sp>
    </p:spTree>
    <p:extLst>
      <p:ext uri="{BB962C8B-B14F-4D97-AF65-F5344CB8AC3E}">
        <p14:creationId xmlns:p14="http://schemas.microsoft.com/office/powerpoint/2010/main" val="3278320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No leeré todo esto, pero verás que Esdras se está asegurando de </a:t>
            </a:r>
            <a:r>
              <a:rPr lang="en-US" dirty="0" err="1" smtClean="0"/>
              <a:t>buscar</a:t>
            </a:r>
            <a:r>
              <a:rPr lang="en-US" baseline="0" dirty="0" smtClean="0"/>
              <a:t> a </a:t>
            </a:r>
            <a:r>
              <a:rPr lang="en-US" baseline="0" dirty="0" err="1" smtClean="0"/>
              <a:t>levitas</a:t>
            </a:r>
            <a:r>
              <a:rPr lang="en-US" baseline="0" dirty="0" smtClean="0"/>
              <a:t>.</a:t>
            </a:r>
          </a:p>
          <a:p>
            <a:pPr algn="l" rtl="0"/>
            <a:endParaRPr lang="en-US" baseline="0" dirty="0" smtClean="0"/>
          </a:p>
          <a:p>
            <a:pPr algn="l" rtl="0"/>
            <a:r>
              <a:rPr lang="en-US" baseline="0" dirty="0" smtClean="0"/>
              <a:t>Y puedes adivinar por qué tenía problemas para conseguirlos. Si lees Malaquías </a:t>
            </a:r>
            <a:r>
              <a:rPr lang="en-US" baseline="0" dirty="0" err="1" smtClean="0"/>
              <a:t>verás</a:t>
            </a:r>
            <a:r>
              <a:rPr lang="en-US" baseline="0" dirty="0" smtClean="0"/>
              <a:t> un </a:t>
            </a:r>
            <a:r>
              <a:rPr lang="en-US" baseline="0" dirty="0" err="1" smtClean="0"/>
              <a:t>resumen</a:t>
            </a:r>
            <a:r>
              <a:rPr lang="en-US" baseline="0" dirty="0" smtClean="0"/>
              <a:t> </a:t>
            </a:r>
            <a:r>
              <a:rPr lang="en-US" baseline="0" dirty="0" err="1" smtClean="0"/>
              <a:t>muy</a:t>
            </a:r>
            <a:r>
              <a:rPr lang="en-US" baseline="0" dirty="0" smtClean="0"/>
              <a:t> </a:t>
            </a:r>
            <a:r>
              <a:rPr lang="en-US" baseline="0" dirty="0" err="1" smtClean="0"/>
              <a:t>pésimo</a:t>
            </a:r>
            <a:r>
              <a:rPr lang="en-US" baseline="0" dirty="0" smtClean="0"/>
              <a:t> del trabajo que hacían los sacerdotes. Fue criminal, tan </a:t>
            </a:r>
            <a:r>
              <a:rPr lang="en-US" baseline="0" dirty="0" err="1" smtClean="0"/>
              <a:t>malo</a:t>
            </a:r>
            <a:r>
              <a:rPr lang="en-US" baseline="0" dirty="0" smtClean="0"/>
              <a:t> que de </a:t>
            </a:r>
            <a:r>
              <a:rPr lang="en-US" baseline="0" dirty="0" err="1" smtClean="0"/>
              <a:t>hecho</a:t>
            </a:r>
            <a:r>
              <a:rPr lang="en-US" baseline="0" dirty="0" smtClean="0"/>
              <a:t> Dios los maldice. El </a:t>
            </a:r>
            <a:r>
              <a:rPr lang="en-US" baseline="0" dirty="0" err="1" smtClean="0"/>
              <a:t>sacerdocio</a:t>
            </a:r>
            <a:r>
              <a:rPr lang="en-US" baseline="0" dirty="0" smtClean="0"/>
              <a:t> </a:t>
            </a:r>
            <a:r>
              <a:rPr lang="en-US" baseline="0" dirty="0" err="1" smtClean="0"/>
              <a:t>había</a:t>
            </a:r>
            <a:r>
              <a:rPr lang="en-US" baseline="0" dirty="0" smtClean="0"/>
              <a:t> sido severamente corrompido. ¿Quiénes eran las únicas personas que se suponía que eran sacerdotes? Levitas.</a:t>
            </a:r>
          </a:p>
          <a:p>
            <a:pPr algn="l" rtl="0"/>
            <a:endParaRPr lang="en-US" baseline="0" dirty="0" smtClean="0"/>
          </a:p>
          <a:p>
            <a:pPr algn="l" rtl="0"/>
            <a:r>
              <a:rPr lang="en-US" baseline="0" dirty="0" smtClean="0"/>
              <a:t>Entonces ¿por qué leemos en Esdras 2, el capítulo de genealogía, que 4289 sacerdotes </a:t>
            </a:r>
            <a:r>
              <a:rPr lang="en-US" baseline="0" dirty="0" err="1" smtClean="0"/>
              <a:t>regresaron</a:t>
            </a:r>
            <a:r>
              <a:rPr lang="en-US" baseline="0" dirty="0" smtClean="0"/>
              <a:t> con </a:t>
            </a:r>
            <a:r>
              <a:rPr lang="en-US" baseline="0" dirty="0" err="1" smtClean="0"/>
              <a:t>Zorobabel</a:t>
            </a:r>
            <a:r>
              <a:rPr lang="en-US" baseline="0" dirty="0" smtClean="0"/>
              <a:t>, ¿pero sólo 341 levitas? Aproximadamente 1 de cada 12 </a:t>
            </a:r>
            <a:r>
              <a:rPr lang="en-US" baseline="0" dirty="0" err="1" smtClean="0"/>
              <a:t>sacerdotes</a:t>
            </a:r>
            <a:r>
              <a:rPr lang="en-US" baseline="0" dirty="0" smtClean="0"/>
              <a:t> </a:t>
            </a:r>
            <a:r>
              <a:rPr lang="en-US" baseline="0" dirty="0" err="1" smtClean="0"/>
              <a:t>realmente</a:t>
            </a:r>
            <a:r>
              <a:rPr lang="en-US" baseline="0" dirty="0" smtClean="0"/>
              <a:t> era </a:t>
            </a:r>
            <a:r>
              <a:rPr lang="en-US" baseline="0" dirty="0" err="1" smtClean="0"/>
              <a:t>levita</a:t>
            </a:r>
            <a:r>
              <a:rPr lang="en-US" baseline="0" dirty="0" smtClean="0"/>
              <a:t>. Quizás esa sea la razón por la que Esdras tuvo algunos problemas para reunirlos.</a:t>
            </a:r>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24</a:t>
            </a:fld>
            <a:endParaRPr lang="en-US"/>
          </a:p>
        </p:txBody>
      </p:sp>
    </p:spTree>
    <p:extLst>
      <p:ext uri="{BB962C8B-B14F-4D97-AF65-F5344CB8AC3E}">
        <p14:creationId xmlns:p14="http://schemas.microsoft.com/office/powerpoint/2010/main" val="2533353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25</a:t>
            </a:fld>
            <a:endParaRPr lang="en-US"/>
          </a:p>
        </p:txBody>
      </p:sp>
    </p:spTree>
    <p:extLst>
      <p:ext uri="{BB962C8B-B14F-4D97-AF65-F5344CB8AC3E}">
        <p14:creationId xmlns:p14="http://schemas.microsoft.com/office/powerpoint/2010/main" val="2464334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(Presentar 9 y 10 juntos)</a:t>
            </a:r>
          </a:p>
          <a:p>
            <a:pPr algn="l" rtl="0"/>
            <a:endParaRPr lang="en-US" dirty="0" smtClean="0"/>
          </a:p>
          <a:p>
            <a:pPr algn="l" rtl="0"/>
            <a:r>
              <a:rPr lang="en-US" dirty="0" smtClean="0"/>
              <a:t>El juramento que hicieron aquí los israelitas es brutal. Es fácil ver esto y decir "bueno, eso es lo que Dios les dijo que hicieran en primer lugar, muy bien... eso es lo que deben hacer". Pero considere esto en la práctica. Esto significaría que las familias quedarían separadas. Muchos de estos matrimonios mixtos </a:t>
            </a:r>
            <a:r>
              <a:rPr lang="en-US" dirty="0" err="1" smtClean="0"/>
              <a:t>probablemente</a:t>
            </a:r>
            <a:r>
              <a:rPr lang="en-US" dirty="0" smtClean="0"/>
              <a:t> </a:t>
            </a:r>
            <a:r>
              <a:rPr lang="en-US" dirty="0" err="1" smtClean="0"/>
              <a:t>fueron</a:t>
            </a:r>
            <a:r>
              <a:rPr lang="en-US" dirty="0" smtClean="0"/>
              <a:t> </a:t>
            </a:r>
            <a:r>
              <a:rPr lang="en-US" baseline="0" dirty="0" err="1" smtClean="0"/>
              <a:t>matrimonios</a:t>
            </a:r>
            <a:r>
              <a:rPr lang="en-US" baseline="0" dirty="0" smtClean="0"/>
              <a:t> muy felices y productivos.</a:t>
            </a:r>
          </a:p>
          <a:p>
            <a:pPr algn="l" rtl="0"/>
            <a:endParaRPr lang="en-US" baseline="0" dirty="0" smtClean="0"/>
          </a:p>
          <a:p>
            <a:pPr algn="l" rtl="0"/>
            <a:r>
              <a:rPr lang="en-US" baseline="0" dirty="0" smtClean="0"/>
              <a:t>No puedo imaginarme haciendo un juramento como este. Pero este es exactamente el tipo de cosas que todos debemos hacer para eliminar de nuestras vidas las cosas que Dios no aprueba. Es radical y habrá dolor y tristeza. Quizás necesites cambiar de trabajo, vivir en otro lugar, romper relaciones o dejar de usar Internet, </a:t>
            </a:r>
            <a:r>
              <a:rPr lang="en-US" baseline="0" dirty="0" err="1" smtClean="0"/>
              <a:t>pero</a:t>
            </a:r>
            <a:r>
              <a:rPr lang="en-US" baseline="0" dirty="0" smtClean="0"/>
              <a:t> </a:t>
            </a:r>
            <a:r>
              <a:rPr lang="en-US" baseline="0" dirty="0" err="1" smtClean="0"/>
              <a:t>habrá</a:t>
            </a:r>
            <a:r>
              <a:rPr lang="en-US" baseline="0" dirty="0" smtClean="0"/>
              <a:t> </a:t>
            </a:r>
            <a:r>
              <a:rPr lang="en-US" baseline="0" dirty="0" err="1" smtClean="0"/>
              <a:t>mucha</a:t>
            </a:r>
            <a:r>
              <a:rPr lang="en-US" baseline="0" dirty="0" smtClean="0"/>
              <a:t> </a:t>
            </a:r>
            <a:r>
              <a:rPr lang="en-US" baseline="0" dirty="0" err="1" smtClean="0"/>
              <a:t>alegría</a:t>
            </a:r>
            <a:r>
              <a:rPr lang="en-US" baseline="0" dirty="0" smtClean="0"/>
              <a:t> en el cielo cuando Dios te ve poniéndolo a Él en primer lugar.</a:t>
            </a:r>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26</a:t>
            </a:fld>
            <a:endParaRPr lang="en-US"/>
          </a:p>
        </p:txBody>
      </p:sp>
    </p:spTree>
    <p:extLst>
      <p:ext uri="{BB962C8B-B14F-4D97-AF65-F5344CB8AC3E}">
        <p14:creationId xmlns:p14="http://schemas.microsoft.com/office/powerpoint/2010/main" val="404753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27</a:t>
            </a:fld>
            <a:endParaRPr lang="en-US"/>
          </a:p>
        </p:txBody>
      </p:sp>
    </p:spTree>
    <p:extLst>
      <p:ext uri="{BB962C8B-B14F-4D97-AF65-F5344CB8AC3E}">
        <p14:creationId xmlns:p14="http://schemas.microsoft.com/office/powerpoint/2010/main" val="3132820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baseline="0" dirty="0" smtClean="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33</a:t>
            </a:fld>
            <a:endParaRPr lang="en-US"/>
          </a:p>
        </p:txBody>
      </p:sp>
    </p:spTree>
    <p:extLst>
      <p:ext uri="{BB962C8B-B14F-4D97-AF65-F5344CB8AC3E}">
        <p14:creationId xmlns:p14="http://schemas.microsoft.com/office/powerpoint/2010/main" val="1138192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dirty="0" smtClean="0"/>
              <a:t>Punto 1: </a:t>
            </a:r>
            <a:r>
              <a:rPr lang="en-US" baseline="0" dirty="0" smtClean="0"/>
              <a:t>No sé si el significado de su nombre significa que así era Hageo, pero tendría sentido ¿no? Con el objetivo de </a:t>
            </a:r>
            <a:r>
              <a:rPr lang="en-US" baseline="0" dirty="0" err="1" smtClean="0"/>
              <a:t>animar</a:t>
            </a:r>
            <a:r>
              <a:rPr lang="en-US" baseline="0" dirty="0" smtClean="0"/>
              <a:t> al pueblo a continuar reconstruyendo el templo, ¿no contribuiría una personalidad alegre y festiva a </a:t>
            </a:r>
            <a:r>
              <a:rPr lang="en-US" baseline="0" dirty="0" err="1" smtClean="0"/>
              <a:t>animar</a:t>
            </a:r>
            <a:r>
              <a:rPr lang="en-US" baseline="0" dirty="0" smtClean="0"/>
              <a:t> al pueblo? </a:t>
            </a:r>
            <a:r>
              <a:rPr lang="en-US" i="1" baseline="0" dirty="0" smtClean="0"/>
              <a:t>(Recuerde a alguien </a:t>
            </a:r>
            <a:r>
              <a:rPr lang="en-US" i="1" baseline="0" dirty="0" err="1" smtClean="0"/>
              <a:t>en</a:t>
            </a:r>
            <a:r>
              <a:rPr lang="en-US" i="1" baseline="0" dirty="0" smtClean="0"/>
              <a:t> la </a:t>
            </a:r>
            <a:r>
              <a:rPr lang="en-US" i="1" baseline="0" dirty="0" err="1" smtClean="0"/>
              <a:t>clase</a:t>
            </a:r>
            <a:r>
              <a:rPr lang="en-US" i="1" baseline="0" dirty="0" smtClean="0"/>
              <a:t> que tenga una personalidad similar)</a:t>
            </a:r>
          </a:p>
          <a:p>
            <a:pPr algn="l" rtl="0"/>
            <a:endParaRPr lang="en-US" i="1" baseline="0" dirty="0" smtClean="0"/>
          </a:p>
          <a:p>
            <a:pPr algn="l" rtl="0"/>
            <a:r>
              <a:rPr lang="en-US" i="0" baseline="0" dirty="0" err="1" smtClean="0"/>
              <a:t>Hacer</a:t>
            </a:r>
            <a:r>
              <a:rPr lang="en-US" i="0" baseline="0" dirty="0" smtClean="0"/>
              <a:t> </a:t>
            </a:r>
            <a:r>
              <a:rPr lang="en-US" i="0" baseline="0" dirty="0" err="1" smtClean="0"/>
              <a:t>punto</a:t>
            </a:r>
            <a:r>
              <a:rPr lang="en-US" i="0" baseline="0" dirty="0" smtClean="0"/>
              <a:t> </a:t>
            </a:r>
            <a:r>
              <a:rPr lang="en-US" i="0" baseline="0" dirty="0" err="1" smtClean="0"/>
              <a:t>sobre</a:t>
            </a:r>
            <a:r>
              <a:rPr lang="en-US" i="0" baseline="0" dirty="0" smtClean="0"/>
              <a:t> las diferentes personalidades y su eficacia en el reino.</a:t>
            </a:r>
          </a:p>
          <a:p>
            <a:pPr algn="l" rtl="0"/>
            <a:endParaRPr lang="en-US" i="0" baseline="0" dirty="0" smtClean="0"/>
          </a:p>
          <a:p>
            <a:pPr algn="l" rtl="0"/>
            <a:r>
              <a:rPr lang="en-US" b="1" i="0" baseline="0" dirty="0" smtClean="0"/>
              <a:t>Punto 2: </a:t>
            </a:r>
            <a:r>
              <a:rPr lang="en-US" i="0" baseline="0" dirty="0" err="1" smtClean="0"/>
              <a:t>Mencioné</a:t>
            </a:r>
            <a:r>
              <a:rPr lang="en-US" i="0" baseline="0" dirty="0" smtClean="0"/>
              <a:t> este punto sólo porque a veces me ayuda a poder descartar la información que tenemos sobre ciertas personas, eventos o pensamientos en la Biblia.</a:t>
            </a:r>
          </a:p>
          <a:p>
            <a:pPr marL="647824" lvl="1" indent="-176679" algn="l" rtl="0">
              <a:buFont typeface="Arial" panose="020B0604020202020204" pitchFamily="34" charset="0"/>
              <a:buChar char="•"/>
            </a:pPr>
            <a:r>
              <a:rPr lang="en-US" i="0" baseline="0" dirty="0" smtClean="0"/>
              <a:t>La información a veces puede resultar abrumadora cuando ciertos puntos o personajes se </a:t>
            </a:r>
            <a:r>
              <a:rPr lang="en-US" i="0" baseline="0" dirty="0" err="1" smtClean="0"/>
              <a:t>encuentran</a:t>
            </a:r>
            <a:r>
              <a:rPr lang="en-US" i="0" baseline="0" dirty="0" smtClean="0"/>
              <a:t> en 10 libros.</a:t>
            </a:r>
          </a:p>
          <a:p>
            <a:pPr marL="647824" lvl="1" indent="-176679" algn="l" rtl="0">
              <a:buFont typeface="Arial" panose="020B0604020202020204" pitchFamily="34" charset="0"/>
              <a:buChar char="•"/>
            </a:pPr>
            <a:endParaRPr lang="en-US" i="0" baseline="0" dirty="0" smtClean="0"/>
          </a:p>
          <a:p>
            <a:pPr algn="l" rtl="0"/>
            <a:r>
              <a:rPr lang="en-US" b="1" i="0" dirty="0" smtClean="0"/>
              <a:t>Punto 3: </a:t>
            </a:r>
            <a:r>
              <a:rPr lang="en-US" i="0" dirty="0" smtClean="0"/>
              <a:t>¿Por </a:t>
            </a:r>
            <a:r>
              <a:rPr lang="en-US" i="0" dirty="0" err="1" smtClean="0"/>
              <a:t>qué</a:t>
            </a:r>
            <a:r>
              <a:rPr lang="en-US" i="0" dirty="0" smtClean="0"/>
              <a:t> </a:t>
            </a:r>
            <a:r>
              <a:rPr lang="en-US" i="0" dirty="0" err="1" smtClean="0"/>
              <a:t>cree</a:t>
            </a:r>
            <a:r>
              <a:rPr lang="en-US" i="0" baseline="0" dirty="0" smtClean="0"/>
              <a:t> </a:t>
            </a:r>
            <a:r>
              <a:rPr lang="en-US" i="0" baseline="0" dirty="0" err="1" smtClean="0"/>
              <a:t>usted</a:t>
            </a:r>
            <a:r>
              <a:rPr lang="en-US" i="0" dirty="0" smtClean="0"/>
              <a:t> que se refiere a sí mismo de esta manera?</a:t>
            </a:r>
          </a:p>
          <a:p>
            <a:pPr marL="647824" lvl="1" indent="-176679" algn="l" rtl="0">
              <a:buFont typeface="Arial" panose="020B0604020202020204" pitchFamily="34" charset="0"/>
              <a:buChar char="•"/>
            </a:pPr>
            <a:r>
              <a:rPr lang="en-US" i="0" dirty="0" smtClean="0"/>
              <a:t>Da </a:t>
            </a:r>
            <a:r>
              <a:rPr lang="en-US" i="0" dirty="0" err="1" smtClean="0"/>
              <a:t>c</a:t>
            </a:r>
            <a:r>
              <a:rPr lang="en-US" i="0" baseline="0" dirty="0" err="1" smtClean="0"/>
              <a:t>rédito</a:t>
            </a:r>
            <a:r>
              <a:rPr lang="en-US" i="0" baseline="0" dirty="0" smtClean="0"/>
              <a:t> a quien crédito merece</a:t>
            </a:r>
          </a:p>
          <a:p>
            <a:pPr marL="647824" lvl="1" indent="-176679" algn="l" rtl="0">
              <a:buFont typeface="Arial" panose="020B0604020202020204" pitchFamily="34" charset="0"/>
              <a:buChar char="•"/>
            </a:pPr>
            <a:r>
              <a:rPr lang="en-US" i="0" baseline="0" dirty="0" smtClean="0"/>
              <a:t>Da autoridad a sus declaraciones.</a:t>
            </a:r>
          </a:p>
          <a:p>
            <a:pPr marL="647824" lvl="1" indent="-176679" algn="l" rtl="0">
              <a:buFont typeface="Arial" panose="020B0604020202020204" pitchFamily="34" charset="0"/>
              <a:buChar char="•"/>
            </a:pPr>
            <a:r>
              <a:rPr lang="en-US" i="0" baseline="0" dirty="0" smtClean="0"/>
              <a:t>Se recuerda a sí mismo de quién eran estas ideas.</a:t>
            </a:r>
          </a:p>
          <a:p>
            <a:pPr marL="647824" lvl="1" indent="-176679" algn="l" rtl="0">
              <a:buFont typeface="Arial" panose="020B0604020202020204" pitchFamily="34" charset="0"/>
              <a:buChar char="•"/>
            </a:pPr>
            <a:r>
              <a:rPr lang="en-US" i="0" baseline="0" dirty="0" smtClean="0"/>
              <a:t>Nos dice hoy </a:t>
            </a:r>
            <a:r>
              <a:rPr lang="en-US" i="0" baseline="0" dirty="0" err="1" smtClean="0"/>
              <a:t>en</a:t>
            </a:r>
            <a:r>
              <a:rPr lang="en-US" i="0" baseline="0" dirty="0" smtClean="0"/>
              <a:t> </a:t>
            </a:r>
            <a:r>
              <a:rPr lang="en-US" i="0" baseline="0" dirty="0" err="1" smtClean="0"/>
              <a:t>día</a:t>
            </a:r>
            <a:r>
              <a:rPr lang="en-US" i="0" baseline="0" dirty="0" smtClean="0"/>
              <a:t>….</a:t>
            </a:r>
            <a:r>
              <a:rPr lang="en-US" b="1" i="0" baseline="0" dirty="0" smtClean="0"/>
              <a:t>[punto 4]</a:t>
            </a:r>
            <a:endParaRPr lang="en-US" b="1" i="0"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34</a:t>
            </a:fld>
            <a:endParaRPr lang="en-US"/>
          </a:p>
        </p:txBody>
      </p:sp>
    </p:spTree>
    <p:extLst>
      <p:ext uri="{BB962C8B-B14F-4D97-AF65-F5344CB8AC3E}">
        <p14:creationId xmlns:p14="http://schemas.microsoft.com/office/powerpoint/2010/main" val="1426265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¿Quién es el personaje central de Hageo?</a:t>
            </a:r>
          </a:p>
          <a:p>
            <a:pPr algn="l" rtl="0"/>
            <a:endParaRPr lang="en-US" dirty="0" smtClean="0"/>
          </a:p>
          <a:p>
            <a:pPr algn="l" rtl="0"/>
            <a:r>
              <a:rPr lang="en-US" dirty="0" smtClean="0"/>
              <a:t>¿Quién es el personaje central de la Biblia?</a:t>
            </a:r>
          </a:p>
          <a:p>
            <a:pPr algn="l" rtl="0"/>
            <a:endParaRPr lang="en-US" dirty="0" smtClean="0"/>
          </a:p>
          <a:p>
            <a:pPr algn="l" rtl="0"/>
            <a:r>
              <a:rPr lang="en-US" dirty="0" smtClean="0"/>
              <a:t>Hageo</a:t>
            </a:r>
            <a:r>
              <a:rPr lang="en-US" baseline="0" dirty="0" smtClean="0"/>
              <a:t>se asegura de que todos sepan:</a:t>
            </a:r>
          </a:p>
          <a:p>
            <a:pPr marL="647824" lvl="1" indent="-176679" algn="l" rtl="0">
              <a:buFont typeface="Arial" panose="020B0604020202020204" pitchFamily="34" charset="0"/>
              <a:buChar char="•"/>
            </a:pPr>
            <a:r>
              <a:rPr lang="en-US" baseline="0" dirty="0" smtClean="0"/>
              <a:t>De dónde vino la palabra...</a:t>
            </a:r>
          </a:p>
          <a:p>
            <a:pPr marL="647824" lvl="1" indent="-176679" algn="l" rtl="0">
              <a:buFont typeface="Arial" panose="020B0604020202020204" pitchFamily="34" charset="0"/>
              <a:buChar char="•"/>
            </a:pPr>
            <a:r>
              <a:rPr lang="en-US" baseline="0" dirty="0" smtClean="0"/>
              <a:t>Lo que Él está diciendo...</a:t>
            </a:r>
          </a:p>
          <a:p>
            <a:pPr marL="647824" lvl="1" indent="-176679" algn="l" rtl="0">
              <a:buFont typeface="Arial" panose="020B0604020202020204" pitchFamily="34" charset="0"/>
              <a:buChar char="•"/>
            </a:pPr>
            <a:r>
              <a:rPr lang="en-US" baseline="0" dirty="0" smtClean="0"/>
              <a:t>Cómo lo está diciendo...</a:t>
            </a:r>
          </a:p>
          <a:p>
            <a:pPr marL="647824" lvl="1" indent="-176679" algn="l" rtl="0">
              <a:buFont typeface="Arial" panose="020B0604020202020204" pitchFamily="34" charset="0"/>
              <a:buChar char="•"/>
            </a:pPr>
            <a:endParaRPr lang="en-US" baseline="0" dirty="0" smtClean="0"/>
          </a:p>
          <a:p>
            <a:pPr algn="l" rtl="0"/>
            <a:r>
              <a:rPr lang="en-US" baseline="0" dirty="0" smtClean="0"/>
              <a:t>No hay duda de en quién se centra Hageo y quién gobierna Su vida. ¿No es ese un buen ejemplo para nosotros?</a:t>
            </a:r>
          </a:p>
          <a:p>
            <a:pPr algn="l" rtl="0"/>
            <a:endParaRPr lang="en-US" baseline="0" dirty="0" smtClean="0"/>
          </a:p>
          <a:p>
            <a:pPr algn="l" rtl="0"/>
            <a:r>
              <a:rPr lang="en-US" baseline="0" dirty="0" smtClean="0"/>
              <a:t>¿Las personas con las que interactuamos lo saben?</a:t>
            </a:r>
          </a:p>
          <a:p>
            <a:pPr algn="l" rtl="0"/>
            <a:endParaRPr lang="en-US" baseline="0" dirty="0" smtClean="0"/>
          </a:p>
          <a:p>
            <a:pPr algn="l" rtl="0"/>
            <a:r>
              <a:rPr lang="en-US" baseline="0" dirty="0" smtClean="0"/>
              <a:t>¿Cuál es nuestra proporción de menciones de Dios con respecto a la totalidad de nuestro discurso?</a:t>
            </a:r>
          </a:p>
          <a:p>
            <a:pPr algn="l" rtl="0"/>
            <a:endParaRPr lang="en-US" baseline="0" dirty="0" smtClean="0"/>
          </a:p>
          <a:p>
            <a:pPr algn="l" rtl="0"/>
            <a:r>
              <a:rPr lang="en-US" baseline="0" dirty="0" smtClean="0"/>
              <a:t>No tenemos que añadir estas declaraciones a lo que decimos para proyectar a Dios, pero vale la pena pensar en lo que estamos haciendo para mostrárselo y hablar de Él a otras personas.</a:t>
            </a:r>
          </a:p>
          <a:p>
            <a:pPr algn="l" rtl="0"/>
            <a:endParaRPr lang="en-US" baseline="0" dirty="0" smtClean="0"/>
          </a:p>
          <a:p>
            <a:pPr algn="l" rtl="0"/>
            <a:r>
              <a:rPr lang="en-US" baseline="0" dirty="0" smtClean="0"/>
              <a:t>Hageo nos da un buen ejemplo.</a:t>
            </a:r>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35</a:t>
            </a:fld>
            <a:endParaRPr lang="en-US"/>
          </a:p>
        </p:txBody>
      </p:sp>
    </p:spTree>
    <p:extLst>
      <p:ext uri="{BB962C8B-B14F-4D97-AF65-F5344CB8AC3E}">
        <p14:creationId xmlns:p14="http://schemas.microsoft.com/office/powerpoint/2010/main" val="3243374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36</a:t>
            </a:fld>
            <a:endParaRPr lang="en-US"/>
          </a:p>
        </p:txBody>
      </p:sp>
    </p:spTree>
    <p:extLst>
      <p:ext uri="{BB962C8B-B14F-4D97-AF65-F5344CB8AC3E}">
        <p14:creationId xmlns:p14="http://schemas.microsoft.com/office/powerpoint/2010/main" val="2005207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37</a:t>
            </a:fld>
            <a:endParaRPr lang="en-US"/>
          </a:p>
        </p:txBody>
      </p:sp>
    </p:spTree>
    <p:extLst>
      <p:ext uri="{BB962C8B-B14F-4D97-AF65-F5344CB8AC3E}">
        <p14:creationId xmlns:p14="http://schemas.microsoft.com/office/powerpoint/2010/main" val="2545569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8</a:t>
            </a:fld>
            <a:endParaRPr lang="en-US"/>
          </a:p>
        </p:txBody>
      </p:sp>
    </p:spTree>
    <p:extLst>
      <p:ext uri="{BB962C8B-B14F-4D97-AF65-F5344CB8AC3E}">
        <p14:creationId xmlns:p14="http://schemas.microsoft.com/office/powerpoint/2010/main" val="1928228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38</a:t>
            </a:fld>
            <a:endParaRPr lang="en-US"/>
          </a:p>
        </p:txBody>
      </p:sp>
    </p:spTree>
    <p:extLst>
      <p:ext uri="{BB962C8B-B14F-4D97-AF65-F5344CB8AC3E}">
        <p14:creationId xmlns:p14="http://schemas.microsoft.com/office/powerpoint/2010/main" val="1215612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39</a:t>
            </a:fld>
            <a:endParaRPr lang="en-US"/>
          </a:p>
        </p:txBody>
      </p:sp>
    </p:spTree>
    <p:extLst>
      <p:ext uri="{BB962C8B-B14F-4D97-AF65-F5344CB8AC3E}">
        <p14:creationId xmlns:p14="http://schemas.microsoft.com/office/powerpoint/2010/main" val="2152112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Imagen vista </a:t>
            </a:r>
            <a:r>
              <a:rPr lang="en-US" dirty="0" err="1" smtClean="0"/>
              <a:t>en</a:t>
            </a:r>
            <a:r>
              <a:rPr lang="en-US" dirty="0" smtClean="0"/>
              <a:t> </a:t>
            </a:r>
            <a:r>
              <a:rPr lang="en-US" dirty="0" err="1" smtClean="0"/>
              <a:t>sello</a:t>
            </a:r>
            <a:r>
              <a:rPr lang="en-US" dirty="0" smtClean="0"/>
              <a:t> </a:t>
            </a:r>
            <a:r>
              <a:rPr lang="en-US" dirty="0" err="1" smtClean="0"/>
              <a:t>persa</a:t>
            </a:r>
            <a:r>
              <a:rPr lang="en-US" dirty="0" smtClean="0"/>
              <a:t> de </a:t>
            </a:r>
            <a:r>
              <a:rPr lang="en-US" dirty="0" err="1" smtClean="0"/>
              <a:t>este</a:t>
            </a:r>
            <a:r>
              <a:rPr lang="en-US" dirty="0" smtClean="0"/>
              <a:t> </a:t>
            </a:r>
            <a:r>
              <a:rPr lang="en-US" baseline="0" dirty="0" err="1" smtClean="0"/>
              <a:t>periodo</a:t>
            </a:r>
            <a:r>
              <a:rPr lang="en-US" baseline="0" dirty="0" smtClean="0"/>
              <a:t> de tiempo.</a:t>
            </a:r>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40</a:t>
            </a:fld>
            <a:endParaRPr lang="en-US"/>
          </a:p>
        </p:txBody>
      </p:sp>
    </p:spTree>
    <p:extLst>
      <p:ext uri="{BB962C8B-B14F-4D97-AF65-F5344CB8AC3E}">
        <p14:creationId xmlns:p14="http://schemas.microsoft.com/office/powerpoint/2010/main" val="1124188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Imagen vista </a:t>
            </a:r>
            <a:r>
              <a:rPr lang="en-US" dirty="0" err="1" smtClean="0"/>
              <a:t>en</a:t>
            </a:r>
            <a:r>
              <a:rPr lang="en-US" dirty="0" smtClean="0"/>
              <a:t> </a:t>
            </a:r>
            <a:r>
              <a:rPr lang="en-US" dirty="0" err="1" smtClean="0"/>
              <a:t>sello</a:t>
            </a:r>
            <a:r>
              <a:rPr lang="en-US" dirty="0" smtClean="0"/>
              <a:t> </a:t>
            </a:r>
            <a:r>
              <a:rPr lang="en-US" dirty="0" err="1" smtClean="0"/>
              <a:t>persa</a:t>
            </a:r>
            <a:r>
              <a:rPr lang="en-US" dirty="0" smtClean="0"/>
              <a:t> de </a:t>
            </a:r>
            <a:r>
              <a:rPr lang="en-US" dirty="0" err="1" smtClean="0"/>
              <a:t>este</a:t>
            </a:r>
            <a:r>
              <a:rPr lang="en-US" dirty="0" smtClean="0"/>
              <a:t> </a:t>
            </a:r>
            <a:r>
              <a:rPr lang="en-US" baseline="0" dirty="0" err="1" smtClean="0"/>
              <a:t>periodo</a:t>
            </a:r>
            <a:r>
              <a:rPr lang="en-US" baseline="0" dirty="0" smtClean="0"/>
              <a:t> de </a:t>
            </a:r>
            <a:r>
              <a:rPr lang="en-US" baseline="0" dirty="0" err="1" smtClean="0"/>
              <a:t>tiempo</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41</a:t>
            </a:fld>
            <a:endParaRPr lang="en-US"/>
          </a:p>
        </p:txBody>
      </p:sp>
    </p:spTree>
    <p:extLst>
      <p:ext uri="{BB962C8B-B14F-4D97-AF65-F5344CB8AC3E}">
        <p14:creationId xmlns:p14="http://schemas.microsoft.com/office/powerpoint/2010/main" val="2520823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42</a:t>
            </a:fld>
            <a:endParaRPr lang="en-US"/>
          </a:p>
        </p:txBody>
      </p:sp>
    </p:spTree>
    <p:extLst>
      <p:ext uri="{BB962C8B-B14F-4D97-AF65-F5344CB8AC3E}">
        <p14:creationId xmlns:p14="http://schemas.microsoft.com/office/powerpoint/2010/main" val="2733240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43</a:t>
            </a:fld>
            <a:endParaRPr lang="en-US"/>
          </a:p>
        </p:txBody>
      </p:sp>
    </p:spTree>
    <p:extLst>
      <p:ext uri="{BB962C8B-B14F-4D97-AF65-F5344CB8AC3E}">
        <p14:creationId xmlns:p14="http://schemas.microsoft.com/office/powerpoint/2010/main" val="11838843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44</a:t>
            </a:fld>
            <a:endParaRPr lang="en-US"/>
          </a:p>
        </p:txBody>
      </p:sp>
    </p:spTree>
    <p:extLst>
      <p:ext uri="{BB962C8B-B14F-4D97-AF65-F5344CB8AC3E}">
        <p14:creationId xmlns:p14="http://schemas.microsoft.com/office/powerpoint/2010/main" val="1780830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45</a:t>
            </a:fld>
            <a:endParaRPr lang="en-US"/>
          </a:p>
        </p:txBody>
      </p:sp>
    </p:spTree>
    <p:extLst>
      <p:ext uri="{BB962C8B-B14F-4D97-AF65-F5344CB8AC3E}">
        <p14:creationId xmlns:p14="http://schemas.microsoft.com/office/powerpoint/2010/main" val="4063625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baseline="0" dirty="0" smtClean="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48</a:t>
            </a:fld>
            <a:endParaRPr lang="en-US"/>
          </a:p>
        </p:txBody>
      </p:sp>
    </p:spTree>
    <p:extLst>
      <p:ext uri="{BB962C8B-B14F-4D97-AF65-F5344CB8AC3E}">
        <p14:creationId xmlns:p14="http://schemas.microsoft.com/office/powerpoint/2010/main" val="28088104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dirty="0" smtClean="0"/>
              <a:t>Punto 1: </a:t>
            </a:r>
            <a:r>
              <a:rPr lang="en-US" baseline="0" dirty="0" smtClean="0"/>
              <a:t>No sé si el significado de su nombre significa que así era Hageo, pero tendría sentido ¿no? Con el objetivo de </a:t>
            </a:r>
            <a:r>
              <a:rPr lang="en-US" baseline="0" dirty="0" err="1" smtClean="0"/>
              <a:t>animar</a:t>
            </a:r>
            <a:r>
              <a:rPr lang="en-US" baseline="0" dirty="0" smtClean="0"/>
              <a:t> al pueblo a continuar reconstruyendo el templo, ¿no contribuiría una personalidad alegre y festiva a </a:t>
            </a:r>
            <a:r>
              <a:rPr lang="en-US" baseline="0" dirty="0" err="1" smtClean="0"/>
              <a:t>animar</a:t>
            </a:r>
            <a:r>
              <a:rPr lang="en-US" baseline="0" dirty="0" smtClean="0"/>
              <a:t> al pueblo? </a:t>
            </a:r>
            <a:r>
              <a:rPr lang="en-US" i="1" baseline="0" dirty="0" smtClean="0"/>
              <a:t>(Recuerde a alguien </a:t>
            </a:r>
            <a:r>
              <a:rPr lang="en-US" i="1" baseline="0" dirty="0" err="1" smtClean="0"/>
              <a:t>en</a:t>
            </a:r>
            <a:r>
              <a:rPr lang="en-US" i="1" baseline="0" dirty="0" smtClean="0"/>
              <a:t> la </a:t>
            </a:r>
            <a:r>
              <a:rPr lang="en-US" i="1" baseline="0" dirty="0" err="1" smtClean="0"/>
              <a:t>clase</a:t>
            </a:r>
            <a:r>
              <a:rPr lang="en-US" i="1" baseline="0" dirty="0" smtClean="0"/>
              <a:t> que tenga una personalidad similar)</a:t>
            </a:r>
          </a:p>
          <a:p>
            <a:pPr algn="l" rtl="0"/>
            <a:endParaRPr lang="en-US" i="1" baseline="0" dirty="0" smtClean="0"/>
          </a:p>
          <a:p>
            <a:pPr algn="l" rtl="0"/>
            <a:r>
              <a:rPr lang="en-US" i="0" baseline="0" dirty="0" err="1" smtClean="0"/>
              <a:t>Hacer</a:t>
            </a:r>
            <a:r>
              <a:rPr lang="en-US" i="0" baseline="0" dirty="0" smtClean="0"/>
              <a:t> </a:t>
            </a:r>
            <a:r>
              <a:rPr lang="en-US" i="0" baseline="0" dirty="0" err="1" smtClean="0"/>
              <a:t>punto</a:t>
            </a:r>
            <a:r>
              <a:rPr lang="en-US" i="0" baseline="0" dirty="0" smtClean="0"/>
              <a:t> </a:t>
            </a:r>
            <a:r>
              <a:rPr lang="en-US" i="0" baseline="0" dirty="0" err="1" smtClean="0"/>
              <a:t>sobre</a:t>
            </a:r>
            <a:r>
              <a:rPr lang="en-US" i="0" baseline="0" dirty="0" smtClean="0"/>
              <a:t> las diferentes personalidades y su eficacia en el reino.</a:t>
            </a:r>
          </a:p>
          <a:p>
            <a:pPr algn="l" rtl="0"/>
            <a:endParaRPr lang="en-US" i="0" baseline="0" dirty="0" smtClean="0"/>
          </a:p>
          <a:p>
            <a:pPr algn="l" rtl="0"/>
            <a:r>
              <a:rPr lang="en-US" b="1" i="0" baseline="0" dirty="0" smtClean="0"/>
              <a:t>Punto 2: </a:t>
            </a:r>
            <a:r>
              <a:rPr lang="en-US" i="0" baseline="0" dirty="0" err="1" smtClean="0"/>
              <a:t>Mencioné</a:t>
            </a:r>
            <a:r>
              <a:rPr lang="en-US" i="0" baseline="0" dirty="0" smtClean="0"/>
              <a:t> este punto sólo porque a veces me ayuda a poder descartar la información que tenemos sobre ciertas personas, eventos o pensamientos en la Biblia.</a:t>
            </a:r>
          </a:p>
          <a:p>
            <a:pPr marL="647824" lvl="1" indent="-176679" algn="l" rtl="0">
              <a:buFont typeface="Arial" panose="020B0604020202020204" pitchFamily="34" charset="0"/>
              <a:buChar char="•"/>
            </a:pPr>
            <a:r>
              <a:rPr lang="en-US" i="0" baseline="0" dirty="0" smtClean="0"/>
              <a:t>La información a veces puede resultar abrumadora cuando ciertos puntos o personajes se </a:t>
            </a:r>
            <a:r>
              <a:rPr lang="en-US" i="0" baseline="0" dirty="0" err="1" smtClean="0"/>
              <a:t>encuentran</a:t>
            </a:r>
            <a:r>
              <a:rPr lang="en-US" i="0" baseline="0" dirty="0" smtClean="0"/>
              <a:t> en 10 libros.</a:t>
            </a:r>
          </a:p>
          <a:p>
            <a:pPr marL="647824" lvl="1" indent="-176679" algn="l" rtl="0">
              <a:buFont typeface="Arial" panose="020B0604020202020204" pitchFamily="34" charset="0"/>
              <a:buChar char="•"/>
            </a:pPr>
            <a:endParaRPr lang="en-US" i="0" baseline="0" dirty="0" smtClean="0"/>
          </a:p>
          <a:p>
            <a:pPr algn="l" rtl="0"/>
            <a:r>
              <a:rPr lang="en-US" b="1" i="0" dirty="0" smtClean="0"/>
              <a:t>Punto 3: </a:t>
            </a:r>
            <a:r>
              <a:rPr lang="en-US" i="0" dirty="0" smtClean="0"/>
              <a:t>¿Por </a:t>
            </a:r>
            <a:r>
              <a:rPr lang="en-US" i="0" dirty="0" err="1" smtClean="0"/>
              <a:t>qué</a:t>
            </a:r>
            <a:r>
              <a:rPr lang="en-US" i="0" dirty="0" smtClean="0"/>
              <a:t> </a:t>
            </a:r>
            <a:r>
              <a:rPr lang="en-US" i="0" dirty="0" err="1" smtClean="0"/>
              <a:t>cree</a:t>
            </a:r>
            <a:r>
              <a:rPr lang="en-US" i="0" baseline="0" dirty="0" smtClean="0"/>
              <a:t> </a:t>
            </a:r>
            <a:r>
              <a:rPr lang="en-US" i="0" baseline="0" dirty="0" err="1" smtClean="0"/>
              <a:t>usted</a:t>
            </a:r>
            <a:r>
              <a:rPr lang="en-US" i="0" dirty="0" smtClean="0"/>
              <a:t> que se refiere a sí mismo de esta manera?</a:t>
            </a:r>
          </a:p>
          <a:p>
            <a:pPr marL="647824" lvl="1" indent="-176679" algn="l" rtl="0">
              <a:buFont typeface="Arial" panose="020B0604020202020204" pitchFamily="34" charset="0"/>
              <a:buChar char="•"/>
            </a:pPr>
            <a:r>
              <a:rPr lang="en-US" i="0" dirty="0" smtClean="0"/>
              <a:t>Da </a:t>
            </a:r>
            <a:r>
              <a:rPr lang="en-US" i="0" dirty="0" err="1" smtClean="0"/>
              <a:t>c</a:t>
            </a:r>
            <a:r>
              <a:rPr lang="en-US" i="0" baseline="0" dirty="0" err="1" smtClean="0"/>
              <a:t>rédito</a:t>
            </a:r>
            <a:r>
              <a:rPr lang="en-US" i="0" baseline="0" dirty="0" smtClean="0"/>
              <a:t> a quien crédito merece</a:t>
            </a:r>
          </a:p>
          <a:p>
            <a:pPr marL="647824" lvl="1" indent="-176679" algn="l" rtl="0">
              <a:buFont typeface="Arial" panose="020B0604020202020204" pitchFamily="34" charset="0"/>
              <a:buChar char="•"/>
            </a:pPr>
            <a:r>
              <a:rPr lang="en-US" i="0" baseline="0" dirty="0" smtClean="0"/>
              <a:t>Da autoridad a sus declaraciones.</a:t>
            </a:r>
          </a:p>
          <a:p>
            <a:pPr marL="647824" lvl="1" indent="-176679" algn="l" rtl="0">
              <a:buFont typeface="Arial" panose="020B0604020202020204" pitchFamily="34" charset="0"/>
              <a:buChar char="•"/>
            </a:pPr>
            <a:r>
              <a:rPr lang="en-US" i="0" baseline="0" dirty="0" smtClean="0"/>
              <a:t>Se recuerda a sí mismo de quién eran estas ideas.</a:t>
            </a:r>
          </a:p>
          <a:p>
            <a:pPr marL="647824" lvl="1" indent="-176679" algn="l" rtl="0">
              <a:buFont typeface="Arial" panose="020B0604020202020204" pitchFamily="34" charset="0"/>
              <a:buChar char="•"/>
            </a:pPr>
            <a:r>
              <a:rPr lang="en-US" i="0" baseline="0" dirty="0" smtClean="0"/>
              <a:t>Nos dice hoy </a:t>
            </a:r>
            <a:r>
              <a:rPr lang="en-US" i="0" baseline="0" dirty="0" err="1" smtClean="0"/>
              <a:t>en</a:t>
            </a:r>
            <a:r>
              <a:rPr lang="en-US" i="0" baseline="0" dirty="0" smtClean="0"/>
              <a:t> </a:t>
            </a:r>
            <a:r>
              <a:rPr lang="en-US" i="0" baseline="0" dirty="0" err="1" smtClean="0"/>
              <a:t>día</a:t>
            </a:r>
            <a:r>
              <a:rPr lang="en-US" i="0" baseline="0" dirty="0" smtClean="0"/>
              <a:t>….</a:t>
            </a:r>
            <a:r>
              <a:rPr lang="en-US" b="1" i="0" baseline="0" dirty="0" smtClean="0"/>
              <a:t>[punto 4]</a:t>
            </a:r>
            <a:endParaRPr lang="en-US" b="1" i="0"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49</a:t>
            </a:fld>
            <a:endParaRPr lang="en-US"/>
          </a:p>
        </p:txBody>
      </p:sp>
    </p:spTree>
    <p:extLst>
      <p:ext uri="{BB962C8B-B14F-4D97-AF65-F5344CB8AC3E}">
        <p14:creationId xmlns:p14="http://schemas.microsoft.com/office/powerpoint/2010/main" val="421209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err="1" smtClean="0"/>
              <a:t>Esta</a:t>
            </a:r>
            <a:r>
              <a:rPr lang="en-US" dirty="0" smtClean="0"/>
              <a:t> imagen </a:t>
            </a:r>
            <a:r>
              <a:rPr lang="en-US" baseline="0" dirty="0" err="1" smtClean="0"/>
              <a:t>proviene</a:t>
            </a:r>
            <a:r>
              <a:rPr lang="en-US" baseline="0" dirty="0" smtClean="0"/>
              <a:t> de su exhibición en el Museo Metropolitano de Arte de Nueva York, pero creo que su hogar permanente está en el Museo Británico, </a:t>
            </a:r>
            <a:r>
              <a:rPr lang="en-US" baseline="0" dirty="0" err="1" smtClean="0"/>
              <a:t>pero</a:t>
            </a:r>
            <a:r>
              <a:rPr lang="en-US" baseline="0" dirty="0" smtClean="0"/>
              <a:t> </a:t>
            </a:r>
            <a:r>
              <a:rPr lang="en-US" baseline="0" dirty="0" err="1" smtClean="0"/>
              <a:t>podría</a:t>
            </a:r>
            <a:r>
              <a:rPr lang="en-US" baseline="0" dirty="0" smtClean="0"/>
              <a:t> estar equivocado.</a:t>
            </a:r>
          </a:p>
          <a:p>
            <a:pPr algn="l" rtl="0"/>
            <a:endParaRPr lang="en-US" baseline="0" dirty="0" smtClean="0"/>
          </a:p>
          <a:p>
            <a:pPr algn="l" rtl="0"/>
            <a:r>
              <a:rPr lang="en-US" baseline="0" dirty="0" smtClean="0"/>
              <a:t>Lo que </a:t>
            </a:r>
            <a:r>
              <a:rPr lang="en-US" baseline="0" dirty="0" err="1" smtClean="0"/>
              <a:t>Ciro</a:t>
            </a:r>
            <a:r>
              <a:rPr lang="en-US" baseline="0" dirty="0" smtClean="0"/>
              <a:t> hizo aquí fue realmente increíble. Este es su primer año de autoridad sobre el reino caldeo (que en ese momento incluía a Israel), y este gran gobernante de Persia no sólo concede a Israel permiso para regresar a Palestina, sino que les ayuda sustancialmente a hacerlo. No había precedentes para esto. Esto fue muy singular y creo que nos muestra en parte el papel que jugó Dios en el regreso de Israel. Esto no sucedió simplemente por capricho, fue Dios obrando.</a:t>
            </a:r>
          </a:p>
          <a:p>
            <a:pPr algn="l" rtl="0"/>
            <a:endParaRPr lang="en-US" baseline="0" dirty="0" smtClean="0"/>
          </a:p>
          <a:p>
            <a:pPr algn="l" rtl="0"/>
            <a:r>
              <a:rPr lang="en-US" baseline="0" dirty="0" smtClean="0"/>
              <a:t>Jeremías lo profetizó. Isaías lo profetizó, e incluso dio el nombre de Ciro como quien llevaría a cabo esta reconstrucción de Jerusalén y del templo (Is 44:28 – 45:7)</a:t>
            </a:r>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9</a:t>
            </a:fld>
            <a:endParaRPr lang="en-US"/>
          </a:p>
        </p:txBody>
      </p:sp>
    </p:spTree>
    <p:extLst>
      <p:ext uri="{BB962C8B-B14F-4D97-AF65-F5344CB8AC3E}">
        <p14:creationId xmlns:p14="http://schemas.microsoft.com/office/powerpoint/2010/main" val="42663279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¿Quién es el personaje central de Hageo?</a:t>
            </a:r>
          </a:p>
          <a:p>
            <a:pPr algn="l" rtl="0"/>
            <a:endParaRPr lang="en-US" dirty="0" smtClean="0"/>
          </a:p>
          <a:p>
            <a:pPr algn="l" rtl="0"/>
            <a:r>
              <a:rPr lang="en-US" dirty="0" smtClean="0"/>
              <a:t>¿Quién es el personaje central de la Biblia?</a:t>
            </a:r>
          </a:p>
          <a:p>
            <a:pPr algn="l" rtl="0"/>
            <a:endParaRPr lang="en-US" dirty="0" smtClean="0"/>
          </a:p>
          <a:p>
            <a:pPr algn="l" rtl="0"/>
            <a:r>
              <a:rPr lang="en-US" dirty="0" smtClean="0"/>
              <a:t>Hageo</a:t>
            </a:r>
            <a:r>
              <a:rPr lang="en-US" baseline="0" dirty="0" smtClean="0"/>
              <a:t>se asegura de que todos sepan:</a:t>
            </a:r>
          </a:p>
          <a:p>
            <a:pPr marL="647824" lvl="1" indent="-176679" algn="l" rtl="0">
              <a:buFont typeface="Arial" panose="020B0604020202020204" pitchFamily="34" charset="0"/>
              <a:buChar char="•"/>
            </a:pPr>
            <a:r>
              <a:rPr lang="en-US" baseline="0" dirty="0" smtClean="0"/>
              <a:t>De dónde vino la palabra...</a:t>
            </a:r>
          </a:p>
          <a:p>
            <a:pPr marL="647824" lvl="1" indent="-176679" algn="l" rtl="0">
              <a:buFont typeface="Arial" panose="020B0604020202020204" pitchFamily="34" charset="0"/>
              <a:buChar char="•"/>
            </a:pPr>
            <a:r>
              <a:rPr lang="en-US" baseline="0" dirty="0" smtClean="0"/>
              <a:t>Lo que Él está diciendo...</a:t>
            </a:r>
          </a:p>
          <a:p>
            <a:pPr marL="647824" lvl="1" indent="-176679" algn="l" rtl="0">
              <a:buFont typeface="Arial" panose="020B0604020202020204" pitchFamily="34" charset="0"/>
              <a:buChar char="•"/>
            </a:pPr>
            <a:r>
              <a:rPr lang="en-US" baseline="0" dirty="0" smtClean="0"/>
              <a:t>Cómo lo está diciendo...</a:t>
            </a:r>
          </a:p>
          <a:p>
            <a:pPr marL="647824" lvl="1" indent="-176679" algn="l" rtl="0">
              <a:buFont typeface="Arial" panose="020B0604020202020204" pitchFamily="34" charset="0"/>
              <a:buChar char="•"/>
            </a:pPr>
            <a:endParaRPr lang="en-US" baseline="0" dirty="0" smtClean="0"/>
          </a:p>
          <a:p>
            <a:pPr algn="l" rtl="0"/>
            <a:r>
              <a:rPr lang="en-US" baseline="0" dirty="0" smtClean="0"/>
              <a:t>No hay duda de en quién se centra Hageo y quién gobierna Su vida. ¿No es ese un buen ejemplo para nosotros?</a:t>
            </a:r>
          </a:p>
          <a:p>
            <a:pPr algn="l" rtl="0"/>
            <a:endParaRPr lang="en-US" baseline="0" dirty="0" smtClean="0"/>
          </a:p>
          <a:p>
            <a:pPr algn="l" rtl="0"/>
            <a:r>
              <a:rPr lang="en-US" baseline="0" dirty="0" smtClean="0"/>
              <a:t>¿Las personas con las que interactuamos lo saben?</a:t>
            </a:r>
          </a:p>
          <a:p>
            <a:pPr algn="l" rtl="0"/>
            <a:endParaRPr lang="en-US" baseline="0" dirty="0" smtClean="0"/>
          </a:p>
          <a:p>
            <a:pPr algn="l" rtl="0"/>
            <a:r>
              <a:rPr lang="en-US" baseline="0" dirty="0" smtClean="0"/>
              <a:t>¿Cuál es nuestra proporción de menciones de Dios con respecto a la totalidad de nuestro discurso?</a:t>
            </a:r>
          </a:p>
          <a:p>
            <a:pPr algn="l" rtl="0"/>
            <a:endParaRPr lang="en-US" baseline="0" dirty="0" smtClean="0"/>
          </a:p>
          <a:p>
            <a:pPr algn="l" rtl="0"/>
            <a:r>
              <a:rPr lang="en-US" baseline="0" dirty="0" smtClean="0"/>
              <a:t>No tenemos que añadir estas declaraciones a lo que decimos para proyectar a Dios, pero vale la pena pensar en lo que estamos haciendo para mostrárselo y hablar de Él a otras personas.</a:t>
            </a:r>
          </a:p>
          <a:p>
            <a:pPr algn="l" rtl="0"/>
            <a:endParaRPr lang="en-US" baseline="0" dirty="0" smtClean="0"/>
          </a:p>
          <a:p>
            <a:pPr algn="l" rtl="0"/>
            <a:r>
              <a:rPr lang="en-US" baseline="0" dirty="0" smtClean="0"/>
              <a:t>Hageo nos da un buen ejemplo.</a:t>
            </a:r>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50</a:t>
            </a:fld>
            <a:endParaRPr lang="en-US"/>
          </a:p>
        </p:txBody>
      </p:sp>
    </p:spTree>
    <p:extLst>
      <p:ext uri="{BB962C8B-B14F-4D97-AF65-F5344CB8AC3E}">
        <p14:creationId xmlns:p14="http://schemas.microsoft.com/office/powerpoint/2010/main" val="34813492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51</a:t>
            </a:fld>
            <a:endParaRPr lang="en-US"/>
          </a:p>
        </p:txBody>
      </p:sp>
    </p:spTree>
    <p:extLst>
      <p:ext uri="{BB962C8B-B14F-4D97-AF65-F5344CB8AC3E}">
        <p14:creationId xmlns:p14="http://schemas.microsoft.com/office/powerpoint/2010/main" val="504491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52</a:t>
            </a:fld>
            <a:endParaRPr lang="en-US"/>
          </a:p>
        </p:txBody>
      </p:sp>
    </p:spTree>
    <p:extLst>
      <p:ext uri="{BB962C8B-B14F-4D97-AF65-F5344CB8AC3E}">
        <p14:creationId xmlns:p14="http://schemas.microsoft.com/office/powerpoint/2010/main" val="37606535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53</a:t>
            </a:fld>
            <a:endParaRPr lang="en-US"/>
          </a:p>
        </p:txBody>
      </p:sp>
    </p:spTree>
    <p:extLst>
      <p:ext uri="{BB962C8B-B14F-4D97-AF65-F5344CB8AC3E}">
        <p14:creationId xmlns:p14="http://schemas.microsoft.com/office/powerpoint/2010/main" val="32983744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dirty="0" err="1" smtClean="0"/>
              <a:t>Explicar</a:t>
            </a:r>
            <a:r>
              <a:rPr lang="en-US" b="1" dirty="0" smtClean="0"/>
              <a:t> la </a:t>
            </a:r>
            <a:r>
              <a:rPr lang="en-US" b="1" baseline="0" dirty="0" err="1" smtClean="0"/>
              <a:t>línea</a:t>
            </a:r>
            <a:r>
              <a:rPr lang="en-US" b="1" baseline="0" dirty="0" smtClean="0"/>
              <a:t> de tiempo</a:t>
            </a:r>
          </a:p>
          <a:p>
            <a:pPr algn="l" rtl="0"/>
            <a:endParaRPr lang="en-US" b="1" baseline="0" dirty="0" smtClean="0"/>
          </a:p>
          <a:p>
            <a:pPr algn="l" rtl="0"/>
            <a:r>
              <a:rPr lang="en-US" b="1" baseline="0" dirty="0" smtClean="0"/>
              <a:t>Leer capítulo</a:t>
            </a:r>
          </a:p>
          <a:p>
            <a:pPr algn="l" rtl="0"/>
            <a:endParaRPr lang="en-US" b="1" baseline="0" dirty="0" smtClean="0"/>
          </a:p>
          <a:p>
            <a:pPr algn="l" rtl="0"/>
            <a:r>
              <a:rPr lang="en-US" b="1" baseline="0" dirty="0" err="1" smtClean="0"/>
              <a:t>Números</a:t>
            </a:r>
            <a:r>
              <a:rPr lang="en-US" b="1" baseline="0" dirty="0" smtClean="0"/>
              <a:t> 10:10, </a:t>
            </a:r>
            <a:r>
              <a:rPr lang="en-US" b="0" baseline="0" dirty="0" err="1" smtClean="0"/>
              <a:t>Esto</a:t>
            </a:r>
            <a:r>
              <a:rPr lang="en-US" b="0" baseline="0" dirty="0" smtClean="0"/>
              <a:t> viene al final de una sección en Números donde Dios le cuenta a Moisés acerca de estas dos </a:t>
            </a:r>
            <a:r>
              <a:rPr lang="en-US" b="0" baseline="0" dirty="0" err="1" smtClean="0"/>
              <a:t>trompetas</a:t>
            </a:r>
            <a:r>
              <a:rPr lang="en-US" b="0" baseline="0" dirty="0" smtClean="0"/>
              <a:t> que </a:t>
            </a:r>
            <a:r>
              <a:rPr lang="en-US" b="0" baseline="0" dirty="0" err="1" smtClean="0"/>
              <a:t>debe</a:t>
            </a:r>
            <a:r>
              <a:rPr lang="en-US" b="0" baseline="0" dirty="0" smtClean="0"/>
              <a:t> </a:t>
            </a:r>
            <a:r>
              <a:rPr lang="en-US" b="0" baseline="0" dirty="0" err="1" smtClean="0"/>
              <a:t>elaborar</a:t>
            </a:r>
            <a:r>
              <a:rPr lang="en-US" b="0" baseline="0" dirty="0" smtClean="0"/>
              <a:t>, y </a:t>
            </a:r>
            <a:r>
              <a:rPr lang="en-US" b="0" baseline="0" dirty="0" err="1" smtClean="0"/>
              <a:t>cómo</a:t>
            </a:r>
            <a:r>
              <a:rPr lang="en-US" b="0" baseline="0" dirty="0" smtClean="0"/>
              <a:t> </a:t>
            </a:r>
            <a:r>
              <a:rPr lang="en-US" b="0" baseline="0" dirty="0" err="1" smtClean="0"/>
              <a:t>debe</a:t>
            </a:r>
            <a:r>
              <a:rPr lang="en-US" b="0" baseline="0" dirty="0" smtClean="0"/>
              <a:t> usarlas para convocar al pueblo y advertirle, y cómo usarlas en la </a:t>
            </a:r>
            <a:r>
              <a:rPr lang="en-US" b="0" baseline="0" dirty="0" err="1" smtClean="0"/>
              <a:t>batalla</a:t>
            </a:r>
            <a:r>
              <a:rPr lang="en-US" b="0" baseline="0" dirty="0" smtClean="0"/>
              <a:t>, etc., y termina diciéndole que toque las trompetas a principios de mes sobre sus holocaustos y ofrendas de paz para recordar a todos que Jehová es su Dios. Y eso se </a:t>
            </a:r>
            <a:r>
              <a:rPr lang="en-US" b="0" baseline="0" dirty="0" err="1" smtClean="0"/>
              <a:t>coNBLArtió</a:t>
            </a:r>
            <a:r>
              <a:rPr lang="en-US" b="0" baseline="0" dirty="0" smtClean="0"/>
              <a:t> en la fiesta de la luna nueva.</a:t>
            </a:r>
          </a:p>
          <a:p>
            <a:pPr algn="l" rtl="0"/>
            <a:endParaRPr lang="en-US" b="0" baseline="0" dirty="0" smtClean="0"/>
          </a:p>
          <a:p>
            <a:pPr algn="l" rtl="0"/>
            <a:r>
              <a:rPr lang="en-US" b="0" baseline="0" dirty="0" smtClean="0"/>
              <a:t>Así que supuestamente este fue un momento </a:t>
            </a:r>
            <a:r>
              <a:rPr lang="en-US" b="0" baseline="0" dirty="0" err="1" smtClean="0"/>
              <a:t>feliz</a:t>
            </a:r>
            <a:r>
              <a:rPr lang="en-US" b="0" baseline="0" dirty="0" smtClean="0"/>
              <a:t>. </a:t>
            </a:r>
            <a:r>
              <a:rPr lang="en-US" b="1" baseline="0" dirty="0" err="1" smtClean="0"/>
              <a:t>Déjame</a:t>
            </a:r>
            <a:r>
              <a:rPr lang="en-US" b="1" baseline="0" dirty="0" smtClean="0"/>
              <a:t> preguntarte, ¿por qué crees que este sería un buen momento para que Dios entregue Su primer mensaje a través de Hageo?</a:t>
            </a:r>
          </a:p>
          <a:p>
            <a:pPr marL="647824" lvl="1" indent="-176679" algn="l" rtl="0">
              <a:buFont typeface="Arial" panose="020B0604020202020204" pitchFamily="34" charset="0"/>
              <a:buChar char="•"/>
            </a:pPr>
            <a:r>
              <a:rPr lang="en-US" b="0" baseline="0" dirty="0" smtClean="0"/>
              <a:t>Podría haber entregado un mensaje en cualquier momento.</a:t>
            </a:r>
          </a:p>
          <a:p>
            <a:pPr marL="647824" lvl="1" indent="-176679" algn="l" rtl="0">
              <a:buFont typeface="Arial" panose="020B0604020202020204" pitchFamily="34" charset="0"/>
              <a:buChar char="•"/>
            </a:pPr>
            <a:endParaRPr lang="en-US" b="0" baseline="0" dirty="0" smtClean="0"/>
          </a:p>
          <a:p>
            <a:pPr algn="l" rtl="0"/>
            <a:r>
              <a:rPr lang="en-US" b="1" dirty="0" err="1" smtClean="0"/>
              <a:t>Último</a:t>
            </a:r>
            <a:r>
              <a:rPr lang="en-US" b="1" baseline="0" dirty="0" err="1" smtClean="0"/>
              <a:t>s</a:t>
            </a:r>
            <a:r>
              <a:rPr lang="en-US" b="1" baseline="0" dirty="0" smtClean="0"/>
              <a:t> dos </a:t>
            </a:r>
            <a:r>
              <a:rPr lang="en-US" b="1" baseline="0" dirty="0" err="1" smtClean="0"/>
              <a:t>puntos</a:t>
            </a:r>
            <a:r>
              <a:rPr lang="en-US" b="1" baseline="0" dirty="0" smtClean="0"/>
              <a:t>: ¿tiene esto algún significado?</a:t>
            </a:r>
          </a:p>
          <a:p>
            <a:pPr algn="l" rtl="0"/>
            <a:endParaRPr lang="en-US" b="0" dirty="0" smtClean="0"/>
          </a:p>
          <a:p>
            <a:pPr marL="647824" lvl="1" indent="-176679" algn="l" rtl="0">
              <a:buFont typeface="Arial" panose="020B0604020202020204" pitchFamily="34" charset="0"/>
              <a:buChar char="•"/>
            </a:pPr>
            <a:r>
              <a:rPr lang="es-ES" b="0" dirty="0" smtClean="0"/>
              <a:t>¿</a:t>
            </a:r>
            <a:r>
              <a:rPr lang="en-US" b="0" dirty="0" smtClean="0"/>
              <a:t>Qu</a:t>
            </a:r>
            <a:r>
              <a:rPr lang="es-ES" b="0" dirty="0" smtClean="0"/>
              <a:t>é</a:t>
            </a:r>
            <a:r>
              <a:rPr lang="es-ES" b="0" baseline="0" dirty="0" smtClean="0"/>
              <a:t> están tratando </a:t>
            </a:r>
            <a:r>
              <a:rPr lang="en-US" b="0" dirty="0" err="1" smtClean="0"/>
              <a:t>Zorobabel</a:t>
            </a:r>
            <a:r>
              <a:rPr lang="en-US" b="0" dirty="0" smtClean="0"/>
              <a:t> y </a:t>
            </a:r>
            <a:r>
              <a:rPr lang="en-US" b="0" dirty="0" err="1" smtClean="0"/>
              <a:t>Josué</a:t>
            </a:r>
            <a:r>
              <a:rPr lang="en-US" b="0" dirty="0" smtClean="0"/>
              <a:t> de </a:t>
            </a:r>
            <a:r>
              <a:rPr lang="en-US" b="0" dirty="0" err="1" smtClean="0"/>
              <a:t>lograr</a:t>
            </a:r>
            <a:r>
              <a:rPr lang="en-US" b="0" dirty="0" smtClean="0"/>
              <a:t> </a:t>
            </a:r>
            <a:r>
              <a:rPr lang="en-US" b="0" i="1" dirty="0" err="1" smtClean="0"/>
              <a:t>en</a:t>
            </a:r>
            <a:r>
              <a:rPr lang="en-US" b="0" i="1" dirty="0" smtClean="0"/>
              <a:t> general</a:t>
            </a:r>
            <a:r>
              <a:rPr lang="en-US" b="0" i="0" dirty="0" smtClean="0"/>
              <a:t>?</a:t>
            </a:r>
            <a:r>
              <a:rPr lang="en-US" b="0" i="0" baseline="0" dirty="0" smtClean="0"/>
              <a:t> </a:t>
            </a:r>
            <a:r>
              <a:rPr lang="en-US" b="0" i="1" baseline="0" dirty="0" smtClean="0"/>
              <a:t>Restaurar una relación correcta con Dios, lo que incluye reconstruir Su casa.</a:t>
            </a:r>
            <a:endParaRPr lang="en-US" b="0" i="0" baseline="0" dirty="0" smtClean="0"/>
          </a:p>
          <a:p>
            <a:pPr marL="647824" lvl="1" indent="-176679" algn="l" rtl="0">
              <a:buFont typeface="Arial" panose="020B0604020202020204" pitchFamily="34" charset="0"/>
              <a:buChar char="•"/>
            </a:pPr>
            <a:r>
              <a:rPr lang="en-US" b="0" i="0" baseline="0" dirty="0" smtClean="0"/>
              <a:t>Dios está orquestando esto y podría elegir a cualquiera para lograr sus objetivos, pero parece significativo que haya elegido a alguien del linaje real de David y un descendiente directo del primer sumo sacerdote.</a:t>
            </a:r>
          </a:p>
          <a:p>
            <a:pPr marL="647824" lvl="1" indent="-176679" algn="l" rtl="0">
              <a:buFont typeface="Arial" panose="020B0604020202020204" pitchFamily="34" charset="0"/>
              <a:buChar char="•"/>
            </a:pPr>
            <a:r>
              <a:rPr lang="en-US" b="0" i="0" baseline="0" dirty="0" smtClean="0"/>
              <a:t>Él no sólo quiere que se haga, él quiere que se </a:t>
            </a:r>
            <a:r>
              <a:rPr lang="en-US" b="0" i="0" baseline="0" dirty="0" err="1" smtClean="0"/>
              <a:t>haga</a:t>
            </a:r>
            <a:r>
              <a:rPr lang="en-US" b="0" i="0" baseline="0" dirty="0" smtClean="0"/>
              <a:t> </a:t>
            </a:r>
            <a:r>
              <a:rPr lang="en-US" b="0" i="1" baseline="0" dirty="0" err="1" smtClean="0"/>
              <a:t>correctamente</a:t>
            </a:r>
            <a:r>
              <a:rPr lang="en-US" b="0" i="0" baseline="0" dirty="0" smtClean="0"/>
              <a:t>. Y la línea de David y la línea de Aarón parecen ser la manera perfecta de reiniciar.</a:t>
            </a:r>
          </a:p>
          <a:p>
            <a:pPr marL="647824" lvl="1" indent="-176679" algn="l" rtl="0">
              <a:buFont typeface="Arial" panose="020B0604020202020204" pitchFamily="34" charset="0"/>
              <a:buChar char="•"/>
            </a:pPr>
            <a:endParaRPr lang="en-US" b="0" i="0" baseline="0" dirty="0" smtClean="0"/>
          </a:p>
          <a:p>
            <a:pPr algn="l" rtl="0"/>
            <a:r>
              <a:rPr lang="en-US" b="1" i="0" baseline="0" dirty="0" smtClean="0"/>
              <a:t>¿Qué tipo de cosecha había tenido el pueblo ese año?</a:t>
            </a:r>
          </a:p>
          <a:p>
            <a:pPr algn="l" rtl="0"/>
            <a:endParaRPr lang="en-US" b="1" i="0" baseline="0" dirty="0" smtClean="0"/>
          </a:p>
          <a:p>
            <a:pPr algn="l" rtl="0"/>
            <a:r>
              <a:rPr lang="en-US" b="1" i="0" baseline="0" dirty="0" smtClean="0"/>
              <a:t>¿Por qué?</a:t>
            </a:r>
          </a:p>
          <a:p>
            <a:pPr algn="l" rtl="0"/>
            <a:endParaRPr lang="en-US" b="1" i="0" baseline="0" dirty="0" smtClean="0"/>
          </a:p>
          <a:p>
            <a:pPr algn="l" rtl="0"/>
            <a:r>
              <a:rPr lang="en-US" b="0" i="0" baseline="0" dirty="0" smtClean="0"/>
              <a:t>Los mensajes se pueden entregar en cualquier momento.</a:t>
            </a:r>
          </a:p>
          <a:p>
            <a:pPr algn="l" rtl="0"/>
            <a:endParaRPr lang="en-US" b="0" i="0" baseline="0" dirty="0" smtClean="0"/>
          </a:p>
          <a:p>
            <a:pPr algn="l" rtl="0"/>
            <a:r>
              <a:rPr lang="en-US" b="0" i="0" baseline="0" dirty="0" smtClean="0"/>
              <a:t>Puedes contarle a un niño cuando es pequeño las consecuencias de ciertas acciones, lo malo que será, e incluso puede que lo entienda hasta cierto punto.</a:t>
            </a:r>
          </a:p>
          <a:p>
            <a:pPr algn="l" rtl="0"/>
            <a:endParaRPr lang="en-US" b="0" i="0" baseline="0" dirty="0" smtClean="0"/>
          </a:p>
          <a:p>
            <a:pPr algn="l" rtl="0"/>
            <a:r>
              <a:rPr lang="en-US" b="0" i="0" baseline="0" dirty="0" smtClean="0"/>
              <a:t>Pero cuánto </a:t>
            </a:r>
            <a:r>
              <a:rPr lang="en-US" b="0" i="0" baseline="0" dirty="0" err="1" smtClean="0"/>
              <a:t>más</a:t>
            </a:r>
            <a:r>
              <a:rPr lang="en-US" b="0" i="0" baseline="0" dirty="0" smtClean="0"/>
              <a:t> </a:t>
            </a:r>
            <a:r>
              <a:rPr lang="en-US" b="0" i="0" baseline="0" dirty="0" err="1" smtClean="0"/>
              <a:t>impacto</a:t>
            </a:r>
            <a:r>
              <a:rPr lang="en-US" b="0" i="0" baseline="0" dirty="0" smtClean="0"/>
              <a:t> </a:t>
            </a:r>
            <a:r>
              <a:rPr lang="en-US" b="0" i="0" baseline="0" dirty="0" err="1" smtClean="0"/>
              <a:t>tiene</a:t>
            </a:r>
            <a:r>
              <a:rPr lang="en-US" b="0" i="0" baseline="0" dirty="0" smtClean="0"/>
              <a:t> el mensaje </a:t>
            </a:r>
            <a:r>
              <a:rPr lang="en-US" b="0" i="0" baseline="0" dirty="0" err="1" smtClean="0"/>
              <a:t>cuando</a:t>
            </a:r>
            <a:r>
              <a:rPr lang="en-US" b="0" i="0" baseline="0" dirty="0" smtClean="0"/>
              <a:t> se </a:t>
            </a:r>
            <a:r>
              <a:rPr lang="en-US" b="0" i="0" baseline="0" dirty="0" err="1" smtClean="0"/>
              <a:t>está</a:t>
            </a:r>
            <a:r>
              <a:rPr lang="en-US" b="0" i="0" baseline="0" dirty="0" smtClean="0"/>
              <a:t> justo en medio de las consecuencias.</a:t>
            </a:r>
          </a:p>
          <a:p>
            <a:pPr algn="l" rtl="0"/>
            <a:endParaRPr lang="en-US" b="0" i="0" baseline="0" dirty="0" smtClean="0"/>
          </a:p>
          <a:p>
            <a:pPr algn="l" rtl="0"/>
            <a:r>
              <a:rPr lang="en-US" b="0" i="0" baseline="0" dirty="0" smtClean="0"/>
              <a:t>Dios no sólo elige a las personas perfectas para </a:t>
            </a:r>
            <a:r>
              <a:rPr lang="en-US" b="0" i="0" baseline="0" dirty="0" err="1" smtClean="0"/>
              <a:t>Sus</a:t>
            </a:r>
            <a:r>
              <a:rPr lang="en-US" b="0" i="0" baseline="0" dirty="0" smtClean="0"/>
              <a:t> propósitos y Su mensaje, sino que también elige el momento perfecto. Hageo dice, </a:t>
            </a:r>
            <a:r>
              <a:rPr lang="en-US" b="0" i="0" baseline="0" dirty="0" err="1" smtClean="0"/>
              <a:t>consideren</a:t>
            </a:r>
            <a:r>
              <a:rPr lang="en-US" b="0" i="0" baseline="0" dirty="0" smtClean="0"/>
              <a:t> </a:t>
            </a:r>
            <a:r>
              <a:rPr lang="en-US" b="0" i="0" baseline="0" dirty="0" err="1" smtClean="0"/>
              <a:t>sus</a:t>
            </a:r>
            <a:r>
              <a:rPr lang="en-US" b="0" i="0" baseline="0" dirty="0" smtClean="0"/>
              <a:t> </a:t>
            </a:r>
            <a:r>
              <a:rPr lang="en-US" b="0" i="0" baseline="0" dirty="0" err="1" smtClean="0"/>
              <a:t>caminos</a:t>
            </a:r>
            <a:r>
              <a:rPr lang="en-US" b="0" i="0" baseline="0" dirty="0" smtClean="0"/>
              <a:t>, en el versículo 7.</a:t>
            </a:r>
          </a:p>
          <a:p>
            <a:pPr algn="l" rtl="0"/>
            <a:endParaRPr lang="en-US" b="0" i="0" baseline="0" dirty="0" smtClean="0"/>
          </a:p>
          <a:p>
            <a:pPr algn="l" rtl="0"/>
            <a:r>
              <a:rPr lang="en-US" b="0" i="0" baseline="0" dirty="0" smtClean="0"/>
              <a:t>Mire lo que está pasando con el pueblo y este es el motivo. </a:t>
            </a:r>
            <a:r>
              <a:rPr lang="en-US" b="0" i="0" baseline="0" dirty="0" err="1" smtClean="0"/>
              <a:t>Ustedes</a:t>
            </a:r>
            <a:r>
              <a:rPr lang="en-US" b="0" i="0" baseline="0" dirty="0" smtClean="0"/>
              <a:t> no </a:t>
            </a:r>
            <a:r>
              <a:rPr lang="en-US" b="0" i="0" baseline="0" dirty="0" err="1" smtClean="0"/>
              <a:t>están</a:t>
            </a:r>
            <a:r>
              <a:rPr lang="en-US" b="0" i="0" baseline="0" dirty="0" smtClean="0"/>
              <a:t> guardando el pacto, por lo que Dios no </a:t>
            </a:r>
            <a:r>
              <a:rPr lang="en-US" b="0" i="0" baseline="0" dirty="0" err="1" smtClean="0"/>
              <a:t>los</a:t>
            </a:r>
            <a:r>
              <a:rPr lang="en-US" b="0" i="0" baseline="0" dirty="0" smtClean="0"/>
              <a:t> </a:t>
            </a:r>
            <a:r>
              <a:rPr lang="en-US" b="0" i="0" baseline="0" dirty="0" err="1" smtClean="0"/>
              <a:t>está</a:t>
            </a:r>
            <a:r>
              <a:rPr lang="en-US" b="0" i="0" baseline="0" dirty="0" smtClean="0"/>
              <a:t> bendiciendo como nación.</a:t>
            </a:r>
          </a:p>
          <a:p>
            <a:pPr algn="l" rtl="0"/>
            <a:endParaRPr lang="en-US" b="0" i="0" baseline="0" dirty="0" smtClean="0"/>
          </a:p>
          <a:p>
            <a:pPr algn="l" rtl="0"/>
            <a:r>
              <a:rPr lang="en-US" b="0" i="0" baseline="0" dirty="0" smtClean="0"/>
              <a:t>La mala cosecha no </a:t>
            </a:r>
            <a:r>
              <a:rPr lang="en-US" b="0" i="0" baseline="0" dirty="0" err="1" smtClean="0"/>
              <a:t>fue</a:t>
            </a:r>
            <a:r>
              <a:rPr lang="en-US" b="0" i="0" baseline="0" dirty="0" smtClean="0"/>
              <a:t> </a:t>
            </a:r>
            <a:r>
              <a:rPr lang="en-US" b="0" i="0" baseline="0" dirty="0" err="1" smtClean="0"/>
              <a:t>por</a:t>
            </a:r>
            <a:r>
              <a:rPr lang="en-US" b="0" i="0" baseline="0" dirty="0" smtClean="0"/>
              <a:t> la </a:t>
            </a:r>
            <a:r>
              <a:rPr lang="en-US" b="0" i="0" baseline="0" dirty="0" err="1" smtClean="0"/>
              <a:t>casualidad</a:t>
            </a:r>
            <a:r>
              <a:rPr lang="en-US" b="0" i="0" baseline="0" dirty="0" smtClean="0"/>
              <a:t> de la naturaleza, fue el juicio de Dios.</a:t>
            </a:r>
          </a:p>
          <a:p>
            <a:pPr algn="l" rtl="0"/>
            <a:endParaRPr lang="en-US" b="0" i="0" baseline="0" dirty="0" smtClean="0"/>
          </a:p>
          <a:p>
            <a:pPr algn="l" rtl="0"/>
            <a:r>
              <a:rPr lang="en-US" b="1" dirty="0" smtClean="0"/>
              <a:t>Entonces, si baja hasta el versículo 14, el pueblo ha escuchado este mensaje, ¿y qué efecto tiene?</a:t>
            </a:r>
          </a:p>
          <a:p>
            <a:pPr algn="l" rtl="0"/>
            <a:endParaRPr lang="en-US" b="1" dirty="0" smtClean="0"/>
          </a:p>
          <a:p>
            <a:pPr algn="l" rtl="0"/>
            <a:r>
              <a:rPr lang="en-US" b="0" dirty="0" smtClean="0"/>
              <a:t>Dios, a través de buenos líderes, un buen mensajero y buenos tiempos…cumple Su propósito…Exhorta al pueblo y </a:t>
            </a:r>
            <a:r>
              <a:rPr lang="en-US" b="0" dirty="0" err="1" smtClean="0"/>
              <a:t>ellos</a:t>
            </a:r>
            <a:r>
              <a:rPr lang="en-US" b="0" dirty="0" smtClean="0"/>
              <a:t> </a:t>
            </a:r>
            <a:r>
              <a:rPr lang="en-US" b="0" dirty="0" err="1" smtClean="0"/>
              <a:t>comienzan</a:t>
            </a:r>
            <a:r>
              <a:rPr lang="en-US" b="0" dirty="0" smtClean="0"/>
              <a:t> a construir de nuevo.</a:t>
            </a:r>
          </a:p>
          <a:p>
            <a:pPr algn="l" rtl="0"/>
            <a:endParaRPr lang="en-US" b="0" dirty="0" smtClean="0"/>
          </a:p>
          <a:p>
            <a:pPr algn="l" rtl="0"/>
            <a:r>
              <a:rPr lang="en-US" b="1" baseline="0" dirty="0" smtClean="0"/>
              <a:t>¿De </a:t>
            </a:r>
            <a:r>
              <a:rPr lang="en-US" b="1" baseline="0" dirty="0" err="1" smtClean="0"/>
              <a:t>qué</a:t>
            </a:r>
            <a:r>
              <a:rPr lang="en-US" b="1" baseline="0" dirty="0" smtClean="0"/>
              <a:t> se </a:t>
            </a:r>
            <a:r>
              <a:rPr lang="en-US" b="1" baseline="0" dirty="0" err="1" smtClean="0"/>
              <a:t>trata</a:t>
            </a:r>
            <a:r>
              <a:rPr lang="en-US" b="1" baseline="0" dirty="0" smtClean="0"/>
              <a:t> el capítulo 1?</a:t>
            </a:r>
          </a:p>
          <a:p>
            <a:pPr algn="l" rtl="0"/>
            <a:endParaRPr lang="en-US" b="1" baseline="0" dirty="0" smtClean="0"/>
          </a:p>
          <a:p>
            <a:pPr algn="l" rtl="0"/>
            <a:r>
              <a:rPr lang="en-US" b="1" baseline="0" dirty="0" smtClean="0"/>
              <a:t>¿Alguna pregunta?</a:t>
            </a:r>
            <a:endParaRPr lang="en-US" b="1"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54</a:t>
            </a:fld>
            <a:endParaRPr lang="en-US"/>
          </a:p>
        </p:txBody>
      </p:sp>
    </p:spTree>
    <p:extLst>
      <p:ext uri="{BB962C8B-B14F-4D97-AF65-F5344CB8AC3E}">
        <p14:creationId xmlns:p14="http://schemas.microsoft.com/office/powerpoint/2010/main" val="27887869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¿Por </a:t>
            </a:r>
            <a:r>
              <a:rPr lang="en-US" dirty="0" err="1" smtClean="0"/>
              <a:t>qué</a:t>
            </a:r>
            <a:r>
              <a:rPr lang="en-US" dirty="0" smtClean="0"/>
              <a:t> </a:t>
            </a:r>
            <a:r>
              <a:rPr lang="en-US" dirty="0" err="1" smtClean="0"/>
              <a:t>sería</a:t>
            </a:r>
            <a:r>
              <a:rPr lang="en-US" dirty="0" smtClean="0"/>
              <a:t> la </a:t>
            </a:r>
            <a:r>
              <a:rPr lang="en-US" dirty="0" err="1" smtClean="0"/>
              <a:t>prostrera</a:t>
            </a:r>
            <a:r>
              <a:rPr lang="en-US" dirty="0" smtClean="0"/>
              <a:t> casa </a:t>
            </a:r>
            <a:r>
              <a:rPr lang="en-US" dirty="0" err="1" smtClean="0"/>
              <a:t>má</a:t>
            </a:r>
            <a:r>
              <a:rPr lang="en-US" baseline="0" dirty="0" err="1" smtClean="0"/>
              <a:t>s</a:t>
            </a:r>
            <a:r>
              <a:rPr lang="en-US" baseline="0" dirty="0" smtClean="0"/>
              <a:t> </a:t>
            </a:r>
            <a:r>
              <a:rPr lang="en-US" baseline="0" dirty="0" err="1" smtClean="0"/>
              <a:t>gloriosa</a:t>
            </a:r>
            <a:r>
              <a:rPr lang="en-US" baseline="0" dirty="0" smtClean="0"/>
              <a:t>?</a:t>
            </a:r>
          </a:p>
          <a:p>
            <a:pPr algn="l" rtl="0"/>
            <a:endParaRPr lang="en-US" baseline="0" dirty="0" smtClean="0"/>
          </a:p>
          <a:p>
            <a:pPr algn="l" rtl="0"/>
            <a:r>
              <a:rPr lang="en-US" baseline="0" dirty="0" smtClean="0"/>
              <a:t>Leer 2:1-9</a:t>
            </a:r>
          </a:p>
          <a:p>
            <a:pPr algn="l" rtl="0"/>
            <a:endParaRPr lang="en-US" baseline="0" dirty="0" smtClean="0"/>
          </a:p>
          <a:p>
            <a:pPr algn="l" rtl="0"/>
            <a:r>
              <a:rPr lang="en-US" dirty="0" smtClean="0"/>
              <a:t>Leer </a:t>
            </a:r>
            <a:r>
              <a:rPr lang="en-US" dirty="0" err="1" smtClean="0"/>
              <a:t>los</a:t>
            </a:r>
            <a:r>
              <a:rPr lang="en-US" dirty="0" smtClean="0"/>
              <a:t> </a:t>
            </a:r>
            <a:r>
              <a:rPr lang="en-US" baseline="0" dirty="0" err="1" smtClean="0"/>
              <a:t>primeros</a:t>
            </a:r>
            <a:r>
              <a:rPr lang="en-US" baseline="0" dirty="0" smtClean="0"/>
              <a:t> dos puntos de la </a:t>
            </a:r>
            <a:r>
              <a:rPr lang="en-US" baseline="0" dirty="0" err="1" smtClean="0"/>
              <a:t>diapositiva</a:t>
            </a:r>
            <a:endParaRPr lang="en-US" baseline="0" dirty="0" smtClean="0"/>
          </a:p>
          <a:p>
            <a:pPr algn="l" rtl="0"/>
            <a:r>
              <a:rPr lang="en-US" baseline="0" dirty="0" smtClean="0"/>
              <a:t>Segundo punto de la lección</a:t>
            </a:r>
          </a:p>
          <a:p>
            <a:pPr algn="l" rtl="0"/>
            <a:r>
              <a:rPr lang="en-US" baseline="0" dirty="0" smtClean="0"/>
              <a:t>Primeras frases del resumen.</a:t>
            </a:r>
          </a:p>
          <a:p>
            <a:pPr algn="l" rtl="0"/>
            <a:endParaRPr lang="en-US" baseline="0" dirty="0" smtClean="0"/>
          </a:p>
          <a:p>
            <a:pPr algn="l" rtl="0"/>
            <a:r>
              <a:rPr lang="en-US" baseline="0" dirty="0" err="1" smtClean="0"/>
              <a:t>Entonces</a:t>
            </a:r>
            <a:r>
              <a:rPr lang="en-US" baseline="0" dirty="0" smtClean="0"/>
              <a:t> el pueblo </a:t>
            </a:r>
            <a:r>
              <a:rPr lang="en-US" baseline="0" dirty="0" err="1" smtClean="0"/>
              <a:t>necesitaba</a:t>
            </a:r>
            <a:r>
              <a:rPr lang="en-US" baseline="0" dirty="0" smtClean="0"/>
              <a:t> </a:t>
            </a:r>
            <a:r>
              <a:rPr lang="en-US" baseline="0" dirty="0" err="1" smtClean="0"/>
              <a:t>ánimo</a:t>
            </a:r>
            <a:r>
              <a:rPr lang="en-US" baseline="0" dirty="0" smtClean="0"/>
              <a:t>. Y vaya que les da </a:t>
            </a:r>
            <a:r>
              <a:rPr lang="en-US" baseline="0" dirty="0" err="1" smtClean="0"/>
              <a:t>ánimo</a:t>
            </a:r>
            <a:r>
              <a:rPr lang="en-US" baseline="0" dirty="0" smtClean="0"/>
              <a:t> en esta sección….</a:t>
            </a:r>
          </a:p>
          <a:p>
            <a:pPr algn="l" rtl="0"/>
            <a:endParaRPr lang="en-US" baseline="0" dirty="0" smtClean="0"/>
          </a:p>
          <a:p>
            <a:pPr algn="l" rtl="0"/>
            <a:r>
              <a:rPr lang="en-US" baseline="0" dirty="0" smtClean="0"/>
              <a:t>Entonces, ¿qué hace primero en el versículo 3?</a:t>
            </a:r>
          </a:p>
          <a:p>
            <a:pPr algn="l" rtl="0"/>
            <a:r>
              <a:rPr lang="en-US" baseline="0" dirty="0" smtClean="0"/>
              <a:t>- Cuando pregunta quién vio el antiguo templo.</a:t>
            </a:r>
          </a:p>
          <a:p>
            <a:pPr algn="l" rtl="0"/>
            <a:r>
              <a:rPr lang="en-US" baseline="0" dirty="0" smtClean="0"/>
              <a:t>- ¿Y cómo lo ves ahora, que ya sabe la respuesta?</a:t>
            </a:r>
            <a:r>
              <a:rPr lang="en-US" baseline="0" dirty="0"/>
              <a:t> </a:t>
            </a:r>
            <a:r>
              <a:rPr lang="en-US" baseline="0" dirty="0" smtClean="0"/>
              <a:t>cuando dice..</a:t>
            </a:r>
          </a:p>
          <a:p>
            <a:pPr algn="l" rtl="0"/>
            <a:r>
              <a:rPr lang="en-US" baseline="0" dirty="0" smtClean="0"/>
              <a:t>- ¿No es nada en tus ojos?</a:t>
            </a:r>
          </a:p>
          <a:p>
            <a:pPr algn="l" rtl="0"/>
            <a:r>
              <a:rPr lang="en-US" baseline="0" dirty="0" smtClean="0"/>
              <a:t>¿Qué está haciendo primero?</a:t>
            </a:r>
          </a:p>
          <a:p>
            <a:pPr algn="l" rtl="0"/>
            <a:r>
              <a:rPr lang="en-US" baseline="0" dirty="0" smtClean="0"/>
              <a:t>-Reconociendo su desánimo</a:t>
            </a:r>
          </a:p>
          <a:p>
            <a:pPr algn="l" rtl="0"/>
            <a:r>
              <a:rPr lang="en-US" baseline="0" dirty="0" smtClean="0"/>
              <a:t>-Reconociendo su lucha</a:t>
            </a:r>
          </a:p>
          <a:p>
            <a:pPr algn="l" rtl="0"/>
            <a:r>
              <a:rPr lang="en-US" baseline="0" dirty="0" smtClean="0"/>
              <a:t>-Ezra dice que algunas personas estaban llorando en el lugar de esta nueva y insignificante fundación.</a:t>
            </a:r>
          </a:p>
          <a:p>
            <a:pPr algn="l" rtl="0"/>
            <a:r>
              <a:rPr lang="en-US" baseline="0" dirty="0" smtClean="0"/>
              <a:t>-Dios sabe por qué</a:t>
            </a:r>
          </a:p>
          <a:p>
            <a:pPr algn="l" rtl="0"/>
            <a:r>
              <a:rPr lang="en-US" baseline="0" dirty="0" smtClean="0"/>
              <a:t>-Él sabe cómo era el primer templo para la gente.</a:t>
            </a:r>
          </a:p>
          <a:p>
            <a:pPr algn="l" rtl="0"/>
            <a:r>
              <a:rPr lang="en-US" baseline="0" dirty="0" smtClean="0"/>
              <a:t>-Y entonces él sabe con qué está luchando la gente y lo reconoce.</a:t>
            </a:r>
          </a:p>
          <a:p>
            <a:pPr algn="l" rtl="0"/>
            <a:endParaRPr lang="en-US" baseline="0" dirty="0" smtClean="0"/>
          </a:p>
          <a:p>
            <a:pPr algn="l" rtl="0"/>
            <a:r>
              <a:rPr lang="en-US" baseline="0" dirty="0" smtClean="0"/>
              <a:t>¿Cuál es la palabra para eso... cuando reconoces la lucha o el dolor de alguien, porque entiendes exactamente por lo que está pasando... quizás tú también lo hayas experimentado?</a:t>
            </a:r>
          </a:p>
          <a:p>
            <a:pPr algn="l" rtl="0"/>
            <a:r>
              <a:rPr lang="en-US" baseline="0" dirty="0" smtClean="0"/>
              <a:t>-Empatía</a:t>
            </a:r>
          </a:p>
          <a:p>
            <a:pPr algn="l" rtl="0"/>
            <a:endParaRPr lang="en-US" baseline="0" dirty="0" smtClean="0"/>
          </a:p>
          <a:p>
            <a:pPr algn="l" rtl="0"/>
            <a:r>
              <a:rPr lang="en-US" baseline="0" dirty="0" smtClean="0"/>
              <a:t>Dios dice "yo entiendo"</a:t>
            </a:r>
          </a:p>
          <a:p>
            <a:pPr algn="l" rtl="0"/>
            <a:r>
              <a:rPr lang="en-US" baseline="0" dirty="0" smtClean="0"/>
              <a:t>Sé lo importante que era el templo para ustedes... para algunos de ustedes.</a:t>
            </a:r>
          </a:p>
          <a:p>
            <a:pPr algn="l" rtl="0"/>
            <a:r>
              <a:rPr lang="en-US" baseline="0" dirty="0" smtClean="0"/>
              <a:t>Conozco el corazón del hombre</a:t>
            </a:r>
          </a:p>
          <a:p>
            <a:pPr algn="l" rtl="0"/>
            <a:r>
              <a:rPr lang="en-US" baseline="0" dirty="0" smtClean="0"/>
              <a:t>Ustedes son mis hijos, ustedes son mi herencia.</a:t>
            </a:r>
          </a:p>
          <a:p>
            <a:pPr algn="l" rtl="0"/>
            <a:r>
              <a:rPr lang="en-US" baseline="0" dirty="0" smtClean="0"/>
              <a:t>Dios supo animar a sus hijos de la misma manera que ustedes, los padres de aquí, han animado a los suyos.</a:t>
            </a:r>
          </a:p>
          <a:p>
            <a:pPr algn="l" rtl="0"/>
            <a:endParaRPr lang="en-US" baseline="0" dirty="0" smtClean="0"/>
          </a:p>
          <a:p>
            <a:pPr algn="l" rtl="0"/>
            <a:r>
              <a:rPr lang="en-US" baseline="0" dirty="0" smtClean="0"/>
              <a:t>Los conoces... no tan bien como Dios nos conoce a nosotros... pero los conoces... y tienes un corazón tierno por ellos.</a:t>
            </a:r>
          </a:p>
          <a:p>
            <a:pPr algn="l" rtl="0"/>
            <a:endParaRPr lang="en-US" baseline="0" dirty="0" smtClean="0"/>
          </a:p>
          <a:p>
            <a:pPr algn="l" rtl="0"/>
            <a:r>
              <a:rPr lang="en-US" baseline="0" dirty="0" smtClean="0"/>
              <a:t>Me gusta ver ese tipo de amor en nuestro padre.</a:t>
            </a:r>
          </a:p>
          <a:p>
            <a:pPr algn="l" rtl="0"/>
            <a:r>
              <a:rPr lang="en-US" baseline="0" dirty="0" smtClean="0"/>
              <a:t>Los israelitas habían sido una gran decepción,</a:t>
            </a:r>
          </a:p>
          <a:p>
            <a:pPr algn="l" rtl="0"/>
            <a:r>
              <a:rPr lang="en-US" baseline="0" dirty="0" smtClean="0"/>
              <a:t>-Y Dios dice, sé exactamente lo que necesitan... aliento.</a:t>
            </a:r>
          </a:p>
          <a:p>
            <a:pPr algn="l" rtl="0"/>
            <a:r>
              <a:rPr lang="en-US" baseline="0" dirty="0" smtClean="0"/>
              <a:t>-Espero poder tener un corazón así para mis hijos algún día.</a:t>
            </a:r>
          </a:p>
          <a:p>
            <a:pPr algn="l" rtl="0"/>
            <a:r>
              <a:rPr lang="en-US" baseline="0" dirty="0" smtClean="0"/>
              <a:t>-Y para mis hermanos</a:t>
            </a:r>
          </a:p>
          <a:p>
            <a:pPr algn="l" rtl="0"/>
            <a:r>
              <a:rPr lang="en-US" baseline="0" dirty="0" smtClean="0"/>
              <a:t>-Y para gente que apenas conozco.</a:t>
            </a:r>
          </a:p>
          <a:p>
            <a:pPr algn="l" rtl="0"/>
            <a:r>
              <a:rPr lang="en-US" baseline="0" dirty="0" smtClean="0"/>
              <a:t>-Reconocer su lucha y darles lo que necesitan para superar.</a:t>
            </a:r>
          </a:p>
          <a:p>
            <a:pPr algn="l" rtl="0"/>
            <a:endParaRPr lang="en-US" baseline="0" dirty="0" smtClean="0"/>
          </a:p>
          <a:p>
            <a:pPr algn="l" rtl="0"/>
            <a:r>
              <a:rPr lang="en-US" baseline="0" dirty="0" smtClean="0"/>
              <a:t>Mira el versículo 4 (leer)</a:t>
            </a:r>
          </a:p>
          <a:p>
            <a:pPr algn="l" rtl="0"/>
            <a:endParaRPr lang="en-US" baseline="0" dirty="0" smtClean="0"/>
          </a:p>
          <a:p>
            <a:pPr algn="l" rtl="0"/>
            <a:r>
              <a:rPr lang="en-US" baseline="0" dirty="0" smtClean="0"/>
              <a:t>¿No es eso asombroso?</a:t>
            </a:r>
          </a:p>
          <a:p>
            <a:pPr algn="l" rtl="0"/>
            <a:r>
              <a:rPr lang="en-US" baseline="0" dirty="0" smtClean="0"/>
              <a:t>¿No es eso algo que necesitamos escuchar a veces?</a:t>
            </a:r>
          </a:p>
          <a:p>
            <a:pPr algn="l" rtl="0"/>
            <a:endParaRPr lang="en-US" baseline="0" dirty="0" smtClean="0"/>
          </a:p>
          <a:p>
            <a:pPr algn="l" rtl="0"/>
            <a:r>
              <a:rPr lang="en-US" baseline="0" dirty="0" smtClean="0"/>
              <a:t>¿Te das cuenta siquiera de lo olvidadizos que somos?</a:t>
            </a:r>
          </a:p>
          <a:p>
            <a:pPr algn="l" rtl="0"/>
            <a:r>
              <a:rPr lang="en-US" baseline="0" dirty="0" smtClean="0"/>
              <a:t>Acabo de leer ese versículo, pero en algún momento lo olvidaré si no sigo repasándolo.</a:t>
            </a:r>
          </a:p>
          <a:p>
            <a:pPr algn="l" rtl="0"/>
            <a:r>
              <a:rPr lang="en-US" baseline="0" dirty="0" smtClean="0"/>
              <a:t>¿No es fantástico poder recordar este tipo de estímulo en nuestros momentos de necesidad?</a:t>
            </a:r>
          </a:p>
          <a:p>
            <a:pPr algn="l" rtl="0"/>
            <a:endParaRPr lang="en-US" baseline="0" dirty="0" smtClean="0"/>
          </a:p>
          <a:p>
            <a:pPr algn="l" rtl="0"/>
            <a:r>
              <a:rPr lang="en-US" baseline="0" dirty="0" smtClean="0"/>
              <a:t>Dios les dio exactamente lo que necesitaban.</a:t>
            </a:r>
          </a:p>
          <a:p>
            <a:pPr algn="l" rtl="0"/>
            <a:r>
              <a:rPr lang="en-US" baseline="0" dirty="0" smtClean="0"/>
              <a:t>-La gente perfecta</a:t>
            </a:r>
          </a:p>
          <a:p>
            <a:pPr algn="l" rtl="0"/>
            <a:r>
              <a:rPr lang="en-US" baseline="0" dirty="0" smtClean="0"/>
              <a:t>-En el momento perfecto</a:t>
            </a:r>
          </a:p>
          <a:p>
            <a:pPr algn="l" rtl="0"/>
            <a:r>
              <a:rPr lang="en-US" baseline="0" dirty="0" smtClean="0"/>
              <a:t>-Con el mensaje perfecto</a:t>
            </a:r>
          </a:p>
          <a:p>
            <a:pPr algn="l" rtl="0"/>
            <a:r>
              <a:rPr lang="en-US" baseline="0" dirty="0" smtClean="0"/>
              <a:t>-Entregado elocuentemente</a:t>
            </a:r>
          </a:p>
          <a:p>
            <a:pPr algn="l" rtl="0"/>
            <a:endParaRPr lang="en-US" baseline="0" dirty="0" smtClean="0"/>
          </a:p>
          <a:p>
            <a:pPr algn="l" rtl="0"/>
            <a:r>
              <a:rPr lang="en-US" baseline="0" dirty="0" smtClean="0"/>
              <a:t>Me gusta intentar ponerme aquí en el lugar de la gente.</a:t>
            </a:r>
          </a:p>
          <a:p>
            <a:pPr algn="l" rtl="0"/>
            <a:r>
              <a:rPr lang="en-US" baseline="0" dirty="0" smtClean="0"/>
              <a:t>-He experimentado una pérdida.</a:t>
            </a:r>
          </a:p>
          <a:p>
            <a:pPr algn="l" rtl="0"/>
            <a:r>
              <a:rPr lang="en-US" baseline="0" dirty="0" smtClean="0"/>
              <a:t>-He experimentado desesperación</a:t>
            </a:r>
          </a:p>
          <a:p>
            <a:pPr algn="l" rtl="0"/>
            <a:r>
              <a:rPr lang="en-US" baseline="0" dirty="0" smtClean="0"/>
              <a:t>-Me he sentido como una decepción antes.</a:t>
            </a:r>
          </a:p>
          <a:p>
            <a:pPr algn="l" rtl="0"/>
            <a:r>
              <a:rPr lang="en-US" baseline="0" dirty="0" smtClean="0"/>
              <a:t>-Me he sentido deprimido antes….</a:t>
            </a:r>
          </a:p>
          <a:p>
            <a:pPr algn="l" rtl="0"/>
            <a:r>
              <a:rPr lang="en-US" baseline="0" dirty="0" smtClean="0"/>
              <a:t>-Sobre el estado de las cosas</a:t>
            </a:r>
          </a:p>
          <a:p>
            <a:pPr algn="l" rtl="0"/>
            <a:r>
              <a:rPr lang="en-US" baseline="0" dirty="0" smtClean="0"/>
              <a:t>-O el estado de mi vida.</a:t>
            </a:r>
          </a:p>
          <a:p>
            <a:pPr algn="l" rtl="0"/>
            <a:r>
              <a:rPr lang="en-US" baseline="0" dirty="0" smtClean="0"/>
              <a:t>-O las consecuencias de mis malas decisiones.</a:t>
            </a:r>
          </a:p>
          <a:p>
            <a:pPr algn="l" rtl="0"/>
            <a:endParaRPr lang="en-US" baseline="0" dirty="0" smtClean="0"/>
          </a:p>
          <a:p>
            <a:pPr algn="l" rtl="0"/>
            <a:r>
              <a:rPr lang="en-US" baseline="0" dirty="0" smtClean="0"/>
              <a:t>Y es un mal presentimiento….</a:t>
            </a:r>
          </a:p>
          <a:p>
            <a:pPr algn="l" rtl="0"/>
            <a:endParaRPr lang="en-US" baseline="0" dirty="0" smtClean="0"/>
          </a:p>
          <a:p>
            <a:pPr algn="l" rtl="0"/>
            <a:r>
              <a:rPr lang="en-US" baseline="0" dirty="0" smtClean="0"/>
              <a:t>Por eso es realmente agradable ver el tipo de consuelo que Dios puede brindar a sus hijos.</a:t>
            </a:r>
          </a:p>
          <a:p>
            <a:pPr algn="l" rtl="0"/>
            <a:endParaRPr lang="en-US" baseline="0" dirty="0" smtClean="0"/>
          </a:p>
          <a:p>
            <a:pPr algn="l" rtl="0"/>
            <a:r>
              <a:rPr lang="en-US" baseline="0" dirty="0" smtClean="0"/>
              <a:t>"¿Las cosas están mal?" Yo estoy con vosotros, declara Jehová de los ejércitos.</a:t>
            </a:r>
          </a:p>
          <a:p>
            <a:pPr algn="l" rtl="0"/>
            <a:endParaRPr lang="en-US" baseline="0" dirty="0" smtClean="0"/>
          </a:p>
          <a:p>
            <a:pPr algn="l" rtl="0"/>
            <a:r>
              <a:rPr lang="en-US" baseline="0" dirty="0" smtClean="0"/>
              <a:t>(pausa)</a:t>
            </a:r>
          </a:p>
          <a:p>
            <a:pPr algn="l" rtl="0"/>
            <a:endParaRPr lang="en-US" baseline="0" dirty="0" smtClean="0"/>
          </a:p>
          <a:p>
            <a:pPr algn="l" rtl="0"/>
            <a:r>
              <a:rPr lang="en-US" b="1" baseline="0" dirty="0" smtClean="0"/>
              <a:t>¿Y cómo va a estar contigo?</a:t>
            </a:r>
            <a:r>
              <a:rPr lang="en-US" b="0" baseline="0" dirty="0" smtClean="0"/>
              <a:t>Versículo 5 (leer)</a:t>
            </a:r>
          </a:p>
          <a:p>
            <a:pPr algn="l" rtl="0"/>
            <a:r>
              <a:rPr lang="en-US" b="0" baseline="0" dirty="0" smtClean="0"/>
              <a:t>Lea tres puntos de la diapositiva.</a:t>
            </a:r>
          </a:p>
          <a:p>
            <a:pPr algn="l" rtl="0"/>
            <a:endParaRPr lang="en-US" b="0" baseline="0" dirty="0" smtClean="0"/>
          </a:p>
          <a:p>
            <a:pPr algn="l" rtl="0"/>
            <a:r>
              <a:rPr lang="en-US" b="0" baseline="0" dirty="0" smtClean="0"/>
              <a:t>Permítanme preguntar, ¿qué simbolizó para el pueblo la reconstrucción del templo?</a:t>
            </a:r>
          </a:p>
          <a:p>
            <a:pPr algn="l" rtl="0"/>
            <a:r>
              <a:rPr lang="en-US" b="0" baseline="0" dirty="0" smtClean="0"/>
              <a:t>-No era sólo un edificio.</a:t>
            </a:r>
          </a:p>
          <a:p>
            <a:pPr algn="l" rtl="0"/>
            <a:r>
              <a:rPr lang="en-US" b="0" baseline="0" dirty="0" smtClean="0"/>
              <a:t>¿Qué estaban restaurando?</a:t>
            </a:r>
          </a:p>
          <a:p>
            <a:pPr algn="l" rtl="0"/>
            <a:r>
              <a:rPr lang="en-US" b="0" baseline="0" dirty="0" smtClean="0"/>
              <a:t>-¡Una relación con Dios!</a:t>
            </a:r>
          </a:p>
          <a:p>
            <a:pPr algn="l" rtl="0"/>
            <a:endParaRPr lang="en-US" b="0" baseline="0" dirty="0" smtClean="0"/>
          </a:p>
          <a:p>
            <a:pPr algn="l" rtl="0"/>
            <a:r>
              <a:rPr lang="en-US" b="0" baseline="0" dirty="0" smtClean="0"/>
              <a:t>¿Alguno de ustedes ha pasado alguna vez tiempo lejos de Dios como lo hizo Israel aquí?</a:t>
            </a:r>
          </a:p>
          <a:p>
            <a:pPr algn="l" rtl="0"/>
            <a:r>
              <a:rPr lang="en-US" b="0" baseline="0" dirty="0" smtClean="0"/>
              <a:t>-No me refiero a 70 años.</a:t>
            </a:r>
          </a:p>
          <a:p>
            <a:pPr algn="l" rtl="0"/>
            <a:r>
              <a:rPr lang="en-US" b="0" baseline="0" dirty="0" smtClean="0"/>
              <a:t>-Me refiero a la vez que tu relación con Dios no era lo que necesitaba ser.</a:t>
            </a:r>
          </a:p>
          <a:p>
            <a:pPr algn="l" rtl="0"/>
            <a:r>
              <a:rPr lang="en-US" b="0" baseline="0" dirty="0" smtClean="0"/>
              <a:t>-No estabas orando</a:t>
            </a:r>
          </a:p>
          <a:p>
            <a:pPr algn="l" rtl="0"/>
            <a:r>
              <a:rPr lang="en-US" b="0" baseline="0" dirty="0" smtClean="0"/>
              <a:t>-No confiabas</a:t>
            </a:r>
          </a:p>
          <a:p>
            <a:pPr algn="l" rtl="0"/>
            <a:r>
              <a:rPr lang="en-US" b="0" baseline="0" dirty="0" smtClean="0"/>
              <a:t>-No estabas alabando a Dios.</a:t>
            </a:r>
          </a:p>
          <a:p>
            <a:pPr algn="l" rtl="0"/>
            <a:r>
              <a:rPr lang="en-US" b="0" baseline="0" dirty="0" smtClean="0"/>
              <a:t>-O pensar en Él en tu día a día.</a:t>
            </a:r>
          </a:p>
          <a:p>
            <a:pPr algn="l" rtl="0"/>
            <a:r>
              <a:rPr lang="en-US" b="0" baseline="0" dirty="0" smtClean="0"/>
              <a:t>-Cuando reconstruyes esa relación… haces lo que Israel hizo aquí</a:t>
            </a:r>
          </a:p>
          <a:p>
            <a:pPr algn="l" rtl="0"/>
            <a:r>
              <a:rPr lang="en-US" b="0" baseline="0" dirty="0" smtClean="0"/>
              <a:t>-Reconstruyes tu vida de oración</a:t>
            </a:r>
          </a:p>
          <a:p>
            <a:pPr algn="l" rtl="0"/>
            <a:r>
              <a:rPr lang="en-US" b="0" baseline="0" dirty="0" smtClean="0"/>
              <a:t>-Reconstruyes tus procesos de pensamiento.</a:t>
            </a:r>
          </a:p>
          <a:p>
            <a:pPr algn="l" rtl="0"/>
            <a:r>
              <a:rPr lang="en-US" b="0" baseline="0" dirty="0" smtClean="0"/>
              <a:t>-Reconstruyes tu gestión del tiempo.</a:t>
            </a:r>
          </a:p>
          <a:p>
            <a:pPr algn="l" rtl="0"/>
            <a:r>
              <a:rPr lang="en-US" b="0" baseline="0" dirty="0" smtClean="0"/>
              <a:t>-…tú reconstruyes el templo</a:t>
            </a:r>
          </a:p>
          <a:p>
            <a:pPr algn="l" rtl="0"/>
            <a:r>
              <a:rPr lang="en-US" b="0" baseline="0" dirty="0" smtClean="0"/>
              <a:t>-Pero lo que estás haciendo es reconstruir tu relación con Dios.</a:t>
            </a:r>
          </a:p>
          <a:p>
            <a:pPr algn="l" rtl="0"/>
            <a:endParaRPr lang="en-US" b="0" baseline="0" dirty="0" smtClean="0"/>
          </a:p>
          <a:p>
            <a:pPr algn="l" rtl="0"/>
            <a:r>
              <a:rPr lang="en-US" b="0" baseline="0" dirty="0" smtClean="0"/>
              <a:t>Siempre necesitamos recordar lo que somos.</a:t>
            </a:r>
            <a:r>
              <a:rPr lang="en-US" b="0" i="1" baseline="0" dirty="0" smtClean="0"/>
              <a:t>en realidad</a:t>
            </a:r>
            <a:r>
              <a:rPr lang="en-US" b="0" i="0" baseline="0" dirty="0" smtClean="0"/>
              <a:t>haciendo</a:t>
            </a:r>
          </a:p>
          <a:p>
            <a:pPr algn="l" rtl="0"/>
            <a:r>
              <a:rPr lang="en-US" b="0" i="0" baseline="0" dirty="0" smtClean="0"/>
              <a:t>-No estamos cantando canciones, estamos alabando a Dios.</a:t>
            </a:r>
          </a:p>
          <a:p>
            <a:pPr algn="l" rtl="0"/>
            <a:r>
              <a:rPr lang="en-US" b="0" i="0" baseline="0" dirty="0" smtClean="0"/>
              <a:t>-No estamos orando, nos acercamos a Jehová, Dios creador del universo, para darle alabanza, agradecimiento y petición.</a:t>
            </a:r>
          </a:p>
          <a:p>
            <a:pPr algn="l" rtl="0"/>
            <a:r>
              <a:rPr lang="en-US" b="0" i="0" baseline="0" dirty="0" smtClean="0"/>
              <a:t>-La oración es solo una palabra que resume algo muy complejo y sorprendente…hablar con nuestro creador.</a:t>
            </a:r>
          </a:p>
          <a:p>
            <a:pPr algn="l" rtl="0"/>
            <a:endParaRPr lang="en-US" b="0" i="0" baseline="0" dirty="0" smtClean="0"/>
          </a:p>
          <a:p>
            <a:pPr algn="l" rtl="0"/>
            <a:r>
              <a:rPr lang="en-US" b="0" i="0" baseline="0" dirty="0" smtClean="0"/>
              <a:t>Entonces eso es lo que Dios le está recordando a la gente de aquí...</a:t>
            </a:r>
          </a:p>
          <a:p>
            <a:pPr algn="l" rtl="0"/>
            <a:r>
              <a:rPr lang="en-US" b="0" i="0" baseline="0" dirty="0" smtClean="0"/>
              <a:t>-¿Estás molesto por la apariencia del templo?</a:t>
            </a:r>
          </a:p>
          <a:p>
            <a:pPr algn="l" rtl="0"/>
            <a:r>
              <a:rPr lang="en-US" b="0" i="0" baseline="0" dirty="0" smtClean="0"/>
              <a:t>-</a:t>
            </a:r>
            <a:r>
              <a:rPr lang="en-US" b="1" i="0" baseline="0" dirty="0" smtClean="0"/>
              <a:t>Verso 9</a:t>
            </a:r>
            <a:r>
              <a:rPr lang="en-US" b="0" i="0" baseline="0" dirty="0" smtClean="0"/>
              <a:t>(leer)</a:t>
            </a:r>
          </a:p>
          <a:p>
            <a:pPr algn="l" rtl="0"/>
            <a:r>
              <a:rPr lang="en-US" b="0" i="0" baseline="0" dirty="0" smtClean="0"/>
              <a:t>-Soy dueño de la plata y el oro, olvídate de eso, reflexiona sobre la verdadera lección aquí….</a:t>
            </a:r>
          </a:p>
          <a:p>
            <a:pPr algn="l" rtl="0"/>
            <a:r>
              <a:rPr lang="en-US" b="0" i="0" baseline="0" dirty="0" smtClean="0"/>
              <a:t>-Estás restableciendo una relación conmigo para que pueda traerte a mi Hijo.</a:t>
            </a:r>
          </a:p>
          <a:p>
            <a:pPr algn="l" rtl="0"/>
            <a:r>
              <a:rPr lang="en-US" b="0" i="0" baseline="0" dirty="0" smtClean="0"/>
              <a:t>-No sé si podría haber un pensamiento más alentador.</a:t>
            </a:r>
          </a:p>
          <a:p>
            <a:pPr algn="l" rtl="0"/>
            <a:r>
              <a:rPr lang="en-US" b="0" i="0" baseline="0" dirty="0" smtClean="0"/>
              <a:t>-Y eso es lo que Dios le da a la gente de aquí.</a:t>
            </a:r>
          </a:p>
          <a:p>
            <a:pPr algn="l" rtl="0"/>
            <a:endParaRPr lang="en-US" b="0" i="0" baseline="0" dirty="0" smtClean="0"/>
          </a:p>
          <a:p>
            <a:pPr algn="l" rtl="0"/>
            <a:r>
              <a:rPr lang="en-US" b="0" i="0" baseline="0" dirty="0" smtClean="0"/>
              <a:t>¿Pensamientos?</a:t>
            </a:r>
            <a:endParaRPr lang="en-US" b="1" baseline="0" dirty="0" smtClean="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55</a:t>
            </a:fld>
            <a:endParaRPr lang="en-US"/>
          </a:p>
        </p:txBody>
      </p:sp>
    </p:spTree>
    <p:extLst>
      <p:ext uri="{BB962C8B-B14F-4D97-AF65-F5344CB8AC3E}">
        <p14:creationId xmlns:p14="http://schemas.microsoft.com/office/powerpoint/2010/main" val="9791228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Leer 10-19</a:t>
            </a:r>
          </a:p>
          <a:p>
            <a:pPr algn="l" rtl="0"/>
            <a:endParaRPr lang="en-US" dirty="0" smtClean="0"/>
          </a:p>
          <a:p>
            <a:pPr algn="l" rtl="0"/>
            <a:r>
              <a:rPr lang="en-US" dirty="0" smtClean="0"/>
              <a:t>Entonces han pasado tres </a:t>
            </a:r>
            <a:r>
              <a:rPr lang="en-US" dirty="0" err="1" smtClean="0"/>
              <a:t>meses</a:t>
            </a:r>
            <a:r>
              <a:rPr lang="en-US" dirty="0" smtClean="0"/>
              <a:t> </a:t>
            </a:r>
            <a:r>
              <a:rPr lang="en-US" dirty="0" err="1" smtClean="0"/>
              <a:t>desde</a:t>
            </a:r>
            <a:r>
              <a:rPr lang="en-US" dirty="0" smtClean="0"/>
              <a:t> </a:t>
            </a:r>
            <a:r>
              <a:rPr lang="en-US" baseline="0" dirty="0" smtClean="0"/>
              <a:t>el primer mensaje para reanudar la construcción del templo.</a:t>
            </a:r>
          </a:p>
          <a:p>
            <a:pPr algn="l" rtl="0"/>
            <a:endParaRPr lang="en-US" baseline="0" dirty="0" smtClean="0"/>
          </a:p>
          <a:p>
            <a:pPr algn="l" rtl="0"/>
            <a:r>
              <a:rPr lang="en-US" baseline="0" dirty="0" smtClean="0"/>
              <a:t>Ahora </a:t>
            </a:r>
            <a:r>
              <a:rPr lang="en-US" baseline="0" dirty="0" err="1" smtClean="0"/>
              <a:t>es</a:t>
            </a:r>
            <a:r>
              <a:rPr lang="en-US" baseline="0" dirty="0" smtClean="0"/>
              <a:t> </a:t>
            </a:r>
            <a:r>
              <a:rPr lang="en-US" baseline="0" dirty="0" err="1" smtClean="0"/>
              <a:t>invierno</a:t>
            </a:r>
            <a:r>
              <a:rPr lang="en-US" baseline="0" dirty="0" smtClean="0"/>
              <a:t> y han pasado por otra temporada de cosechas, por lo que Dios hace que Hageo llame la atención sobre cómo les ha ido con sus productos en relación con qué tan bien han estado guardando Sus leyes.</a:t>
            </a:r>
          </a:p>
          <a:p>
            <a:pPr algn="l" rtl="0"/>
            <a:endParaRPr lang="en-US" baseline="0" dirty="0" smtClean="0"/>
          </a:p>
          <a:p>
            <a:pPr algn="l" rtl="0"/>
            <a:r>
              <a:rPr lang="en-US" baseline="0" dirty="0" smtClean="0"/>
              <a:t>Y comienza con esta ilustración realmente simple de causa y efecto.</a:t>
            </a:r>
          </a:p>
          <a:p>
            <a:pPr algn="l" rtl="0"/>
            <a:r>
              <a:rPr lang="en-US" baseline="0" dirty="0" smtClean="0"/>
              <a:t>-</a:t>
            </a:r>
            <a:r>
              <a:rPr lang="en-US" baseline="0" dirty="0" err="1" smtClean="0"/>
              <a:t>Versículo</a:t>
            </a:r>
            <a:r>
              <a:rPr lang="en-US" baseline="0" dirty="0" smtClean="0"/>
              <a:t> 12, Si se </a:t>
            </a:r>
            <a:r>
              <a:rPr lang="en-US" baseline="0" dirty="0" err="1" smtClean="0"/>
              <a:t>lleva</a:t>
            </a:r>
            <a:r>
              <a:rPr lang="en-US" baseline="0" dirty="0" smtClean="0"/>
              <a:t> la carne santa de manera incorrecta, ¿es santa?</a:t>
            </a:r>
          </a:p>
          <a:p>
            <a:pPr algn="l" rtl="0"/>
            <a:r>
              <a:rPr lang="en-US" baseline="0" dirty="0" smtClean="0"/>
              <a:t>-No</a:t>
            </a:r>
          </a:p>
          <a:p>
            <a:pPr algn="l" rtl="0"/>
            <a:r>
              <a:rPr lang="en-US" baseline="0" dirty="0" smtClean="0"/>
              <a:t>-Causa y efecto</a:t>
            </a:r>
          </a:p>
          <a:p>
            <a:pPr algn="l" rtl="0"/>
            <a:r>
              <a:rPr lang="en-US" baseline="0" dirty="0" smtClean="0"/>
              <a:t>-No haces las cosas bien, el resultado no es el correcto.</a:t>
            </a:r>
          </a:p>
          <a:p>
            <a:pPr algn="l" rtl="0"/>
            <a:r>
              <a:rPr lang="en-US" baseline="0" dirty="0" smtClean="0"/>
              <a:t>-</a:t>
            </a:r>
            <a:r>
              <a:rPr lang="en-US" baseline="0" dirty="0" err="1" smtClean="0"/>
              <a:t>Versículo</a:t>
            </a:r>
            <a:r>
              <a:rPr lang="en-US" baseline="0" dirty="0" smtClean="0"/>
              <a:t> 13, Si se </a:t>
            </a:r>
            <a:r>
              <a:rPr lang="en-US" baseline="0" dirty="0" err="1" smtClean="0"/>
              <a:t>toca</a:t>
            </a:r>
            <a:r>
              <a:rPr lang="en-US" baseline="0" dirty="0" smtClean="0"/>
              <a:t> algo limpio con </a:t>
            </a:r>
            <a:r>
              <a:rPr lang="en-US" baseline="0" dirty="0" err="1" smtClean="0"/>
              <a:t>algo</a:t>
            </a:r>
            <a:r>
              <a:rPr lang="en-US" baseline="0" dirty="0" smtClean="0"/>
              <a:t> </a:t>
            </a:r>
            <a:r>
              <a:rPr lang="en-US" baseline="0" dirty="0" err="1" smtClean="0"/>
              <a:t>inmundo</a:t>
            </a:r>
            <a:r>
              <a:rPr lang="en-US" baseline="0" dirty="0" smtClean="0"/>
              <a:t>…el </a:t>
            </a:r>
            <a:r>
              <a:rPr lang="en-US" baseline="0" dirty="0" err="1" smtClean="0"/>
              <a:t>todo</a:t>
            </a:r>
            <a:r>
              <a:rPr lang="en-US" baseline="0" dirty="0" smtClean="0"/>
              <a:t> se </a:t>
            </a:r>
            <a:r>
              <a:rPr lang="en-US" baseline="0" dirty="0" err="1" smtClean="0"/>
              <a:t>hace</a:t>
            </a:r>
            <a:r>
              <a:rPr lang="en-US" baseline="0" dirty="0" smtClean="0"/>
              <a:t> inmundo.</a:t>
            </a:r>
          </a:p>
          <a:p>
            <a:pPr algn="l" rtl="0"/>
            <a:r>
              <a:rPr lang="en-US" baseline="0" dirty="0" smtClean="0"/>
              <a:t>-Causa y efecto</a:t>
            </a:r>
          </a:p>
          <a:p>
            <a:pPr algn="l" rtl="0"/>
            <a:r>
              <a:rPr lang="en-US" baseline="0" dirty="0" smtClean="0"/>
              <a:t>-USTEDES </a:t>
            </a:r>
            <a:r>
              <a:rPr lang="en-US" baseline="0" dirty="0" err="1" smtClean="0"/>
              <a:t>hicieron</a:t>
            </a:r>
            <a:r>
              <a:rPr lang="en-US" baseline="0" dirty="0" smtClean="0"/>
              <a:t> algo mal, entonces las cosas no son como se supone que deben ser.</a:t>
            </a:r>
          </a:p>
          <a:p>
            <a:pPr algn="l" rtl="0"/>
            <a:endParaRPr lang="en-US" baseline="0" dirty="0" smtClean="0"/>
          </a:p>
          <a:p>
            <a:pPr algn="l" rtl="0"/>
            <a:r>
              <a:rPr lang="en-US" baseline="0" dirty="0" smtClean="0"/>
              <a:t>Entonces, ¿cuál es la lección?</a:t>
            </a:r>
          </a:p>
          <a:p>
            <a:pPr algn="l" rtl="0"/>
            <a:r>
              <a:rPr lang="en-US" baseline="0" dirty="0" smtClean="0"/>
              <a:t>-Con tu relación con Dios…</a:t>
            </a:r>
          </a:p>
          <a:p>
            <a:pPr algn="l" rtl="0"/>
            <a:r>
              <a:rPr lang="en-US" baseline="0" dirty="0" smtClean="0"/>
              <a:t>-¿</a:t>
            </a:r>
            <a:r>
              <a:rPr lang="en-US" baseline="0" dirty="0" err="1" smtClean="0"/>
              <a:t>Cuáles</a:t>
            </a:r>
            <a:r>
              <a:rPr lang="en-US" baseline="0" dirty="0" smtClean="0"/>
              <a:t> cosechas….?</a:t>
            </a:r>
          </a:p>
          <a:p>
            <a:pPr algn="l" rtl="0"/>
            <a:endParaRPr lang="en-US" baseline="0" dirty="0" smtClean="0"/>
          </a:p>
          <a:p>
            <a:pPr algn="l" rtl="0"/>
            <a:r>
              <a:rPr lang="en-US" baseline="0" dirty="0" smtClean="0"/>
              <a:t>Con dos partes involucradas en tu relación con Dios… tú y Dios… tú eres la única variable.</a:t>
            </a:r>
          </a:p>
          <a:p>
            <a:pPr algn="l" rtl="0"/>
            <a:r>
              <a:rPr lang="en-US" baseline="0" dirty="0" smtClean="0"/>
              <a:t>-Aquí hay algo de lenguaje matemático para ustedes, ingenieros.</a:t>
            </a:r>
          </a:p>
          <a:p>
            <a:pPr algn="l" rtl="0"/>
            <a:r>
              <a:rPr lang="en-US" baseline="0" dirty="0" smtClean="0"/>
              <a:t>-</a:t>
            </a:r>
            <a:r>
              <a:rPr lang="en-US" baseline="0" dirty="0" err="1" smtClean="0"/>
              <a:t>Tú</a:t>
            </a:r>
            <a:r>
              <a:rPr lang="en-US" baseline="0" dirty="0" smtClean="0"/>
              <a:t> eres una variable, Dios es una constante….y aquí les está recordando esto</a:t>
            </a:r>
          </a:p>
          <a:p>
            <a:pPr algn="l" rtl="0"/>
            <a:r>
              <a:rPr lang="en-US" baseline="0" dirty="0" smtClean="0"/>
              <a:t>-Les pregunta en el versículo 15, ¿cómo estaban ustedes antes de comenzar a </a:t>
            </a:r>
            <a:r>
              <a:rPr lang="en-US" baseline="0" dirty="0" err="1" smtClean="0"/>
              <a:t>restaurar</a:t>
            </a:r>
            <a:r>
              <a:rPr lang="en-US" baseline="0" dirty="0" smtClean="0"/>
              <a:t> </a:t>
            </a:r>
            <a:r>
              <a:rPr lang="en-US" baseline="0" dirty="0" err="1" smtClean="0"/>
              <a:t>su</a:t>
            </a:r>
            <a:r>
              <a:rPr lang="en-US" baseline="0" dirty="0" smtClean="0"/>
              <a:t> relación conmigo reconstruyendo el templo?</a:t>
            </a:r>
          </a:p>
          <a:p>
            <a:pPr algn="l" rtl="0"/>
            <a:r>
              <a:rPr lang="en-US" baseline="0" dirty="0" smtClean="0"/>
              <a:t>-No tan bien….</a:t>
            </a:r>
          </a:p>
          <a:p>
            <a:pPr algn="l" rtl="0"/>
            <a:endParaRPr lang="en-US" baseline="0" dirty="0" smtClean="0"/>
          </a:p>
          <a:p>
            <a:pPr algn="l" rtl="0"/>
            <a:r>
              <a:rPr lang="en-US" baseline="0" dirty="0" smtClean="0"/>
              <a:t>Y habrían escuchado y entendido este punto.</a:t>
            </a:r>
          </a:p>
          <a:p>
            <a:pPr algn="l" rtl="0"/>
            <a:endParaRPr lang="en-US" baseline="0" dirty="0" smtClean="0"/>
          </a:p>
          <a:p>
            <a:pPr algn="l" rtl="0"/>
            <a:r>
              <a:rPr lang="en-US" baseline="0" dirty="0" smtClean="0"/>
              <a:t>A veces simplemente necesitamos que nos recuerden nuestra negligencia.</a:t>
            </a:r>
          </a:p>
          <a:p>
            <a:pPr algn="l" rtl="0"/>
            <a:r>
              <a:rPr lang="en-US" baseline="0" dirty="0" smtClean="0"/>
              <a:t>-David tuvo que ser recordado </a:t>
            </a:r>
            <a:r>
              <a:rPr lang="en-US" baseline="0" dirty="0" err="1" smtClean="0"/>
              <a:t>por</a:t>
            </a:r>
            <a:r>
              <a:rPr lang="en-US" baseline="0" dirty="0" smtClean="0"/>
              <a:t> </a:t>
            </a:r>
            <a:r>
              <a:rPr lang="en-US" baseline="0" dirty="0" err="1" smtClean="0"/>
              <a:t>Natán</a:t>
            </a:r>
            <a:endParaRPr lang="en-US" baseline="0" dirty="0" smtClean="0"/>
          </a:p>
          <a:p>
            <a:pPr algn="l" rtl="0"/>
            <a:r>
              <a:rPr lang="en-US" baseline="0" dirty="0" smtClean="0"/>
              <a:t>-A </a:t>
            </a:r>
            <a:r>
              <a:rPr lang="en-US" baseline="0" dirty="0" err="1" smtClean="0"/>
              <a:t>Jonás</a:t>
            </a:r>
            <a:r>
              <a:rPr lang="en-US" baseline="0" dirty="0" smtClean="0"/>
              <a:t> se le </a:t>
            </a:r>
            <a:r>
              <a:rPr lang="en-US" baseline="0" dirty="0" err="1" smtClean="0"/>
              <a:t>dio</a:t>
            </a:r>
            <a:r>
              <a:rPr lang="en-US" baseline="0" dirty="0" smtClean="0"/>
              <a:t> </a:t>
            </a:r>
            <a:r>
              <a:rPr lang="en-US" baseline="0" dirty="0" err="1" smtClean="0"/>
              <a:t>tres</a:t>
            </a:r>
            <a:r>
              <a:rPr lang="en-US" baseline="0" dirty="0" smtClean="0"/>
              <a:t> días </a:t>
            </a:r>
            <a:r>
              <a:rPr lang="en-US" baseline="0" dirty="0" err="1" smtClean="0"/>
              <a:t>en</a:t>
            </a:r>
            <a:r>
              <a:rPr lang="en-US" baseline="0" dirty="0" smtClean="0"/>
              <a:t> el </a:t>
            </a:r>
            <a:r>
              <a:rPr lang="en-US" baseline="0" dirty="0" err="1" smtClean="0"/>
              <a:t>vientre</a:t>
            </a:r>
            <a:r>
              <a:rPr lang="en-US" baseline="0" dirty="0" smtClean="0"/>
              <a:t> de un </a:t>
            </a:r>
            <a:r>
              <a:rPr lang="en-US" baseline="0" dirty="0" err="1" smtClean="0"/>
              <a:t>pez</a:t>
            </a:r>
            <a:r>
              <a:rPr lang="en-US" baseline="0" dirty="0" smtClean="0"/>
              <a:t> para considerar su negligencia.</a:t>
            </a:r>
          </a:p>
          <a:p>
            <a:pPr algn="l" rtl="0"/>
            <a:r>
              <a:rPr lang="en-US" baseline="0" dirty="0" smtClean="0"/>
              <a:t>-No importa lo que Jesús hizo, los discípulos necesitaban que se les recordara que debían poner su fe en Él.</a:t>
            </a:r>
          </a:p>
          <a:p>
            <a:pPr algn="l" rtl="0"/>
            <a:r>
              <a:rPr lang="en-US" baseline="0" dirty="0" smtClean="0"/>
              <a:t>-Israel también necesitaba que se lo recordaran, de hecho varias veces</a:t>
            </a:r>
          </a:p>
          <a:p>
            <a:pPr algn="l" rtl="0"/>
            <a:r>
              <a:rPr lang="en-US" baseline="0" dirty="0" smtClean="0"/>
              <a:t>-Y nosotros también</a:t>
            </a:r>
          </a:p>
          <a:p>
            <a:pPr algn="l" rtl="0"/>
            <a:endParaRPr lang="en-US" baseline="0" dirty="0" smtClean="0"/>
          </a:p>
          <a:p>
            <a:pPr algn="l" rtl="0"/>
            <a:r>
              <a:rPr lang="en-US" baseline="0" dirty="0" smtClean="0"/>
              <a:t>Por eso estamos estudiando esto, ¿verdad?</a:t>
            </a:r>
          </a:p>
          <a:p>
            <a:pPr algn="l" rtl="0"/>
            <a:r>
              <a:rPr lang="en-US" baseline="0" dirty="0" smtClean="0"/>
              <a:t>Para recordar.</a:t>
            </a:r>
          </a:p>
          <a:p>
            <a:pPr algn="l" rtl="0"/>
            <a:endParaRPr lang="en-US" baseline="0" dirty="0" smtClean="0"/>
          </a:p>
          <a:p>
            <a:pPr algn="l" rtl="0"/>
            <a:r>
              <a:rPr lang="en-US" baseline="0" dirty="0" smtClean="0"/>
              <a:t>Les recuerda:</a:t>
            </a:r>
          </a:p>
          <a:p>
            <a:pPr algn="l" rtl="0"/>
            <a:r>
              <a:rPr lang="en-US" baseline="0" dirty="0" smtClean="0"/>
              <a:t>-Que no habían estado cumpliendo la ley.</a:t>
            </a:r>
          </a:p>
          <a:p>
            <a:pPr algn="l" rtl="0"/>
            <a:r>
              <a:rPr lang="en-US" baseline="0" dirty="0" smtClean="0"/>
              <a:t>-Que su relación con Él dependía de ellos mismos, porque Él es fiel</a:t>
            </a:r>
          </a:p>
          <a:p>
            <a:pPr algn="l" rtl="0"/>
            <a:r>
              <a:rPr lang="en-US" baseline="0" dirty="0" smtClean="0"/>
              <a:t>-Cómo eran las cosas antes de reconstruir el templo.</a:t>
            </a:r>
          </a:p>
          <a:p>
            <a:pPr algn="l" rtl="0"/>
            <a:r>
              <a:rPr lang="en-US" baseline="0" dirty="0" smtClean="0"/>
              <a:t>-Y ahora, cómo van a ser las cosas después…</a:t>
            </a:r>
          </a:p>
          <a:p>
            <a:pPr algn="l" rtl="0"/>
            <a:r>
              <a:rPr lang="en-US" baseline="0" dirty="0" smtClean="0"/>
              <a:t>-</a:t>
            </a:r>
            <a:r>
              <a:rPr lang="en-US" b="1" baseline="0" dirty="0" smtClean="0"/>
              <a:t>Versículo 19 - leer</a:t>
            </a:r>
          </a:p>
          <a:p>
            <a:pPr algn="l" rtl="0"/>
            <a:endParaRPr lang="en-US" b="1" baseline="0" dirty="0" smtClean="0"/>
          </a:p>
          <a:p>
            <a:pPr algn="l" rtl="0"/>
            <a:r>
              <a:rPr lang="en-US" b="0" baseline="0" dirty="0" smtClean="0"/>
              <a:t>3 puntos hasta ahora</a:t>
            </a:r>
          </a:p>
          <a:p>
            <a:pPr algn="l" rtl="0"/>
            <a:r>
              <a:rPr lang="en-US" b="0" baseline="0" dirty="0" smtClean="0"/>
              <a:t>-</a:t>
            </a:r>
            <a:r>
              <a:rPr lang="en-US" b="0" baseline="0" dirty="0" err="1" smtClean="0"/>
              <a:t>Construyan</a:t>
            </a:r>
            <a:r>
              <a:rPr lang="en-US" b="0" baseline="0" dirty="0" smtClean="0"/>
              <a:t> el templo</a:t>
            </a:r>
          </a:p>
          <a:p>
            <a:pPr algn="l" rtl="0"/>
            <a:r>
              <a:rPr lang="en-US" b="0" baseline="0" dirty="0" smtClean="0"/>
              <a:t>-Va a ser glorioso porque Dios lo va a llenar de gloria.</a:t>
            </a:r>
          </a:p>
          <a:p>
            <a:pPr algn="l" rtl="0"/>
            <a:r>
              <a:rPr lang="en-US" b="0" baseline="0" dirty="0" smtClean="0"/>
              <a:t>-Y Él los va a bendecir, porque se están alejando de su rebelión.</a:t>
            </a:r>
          </a:p>
          <a:p>
            <a:pPr algn="l" rtl="0"/>
            <a:endParaRPr lang="en-US" b="0" baseline="0" dirty="0" smtClean="0"/>
          </a:p>
          <a:p>
            <a:pPr algn="l" rtl="0"/>
            <a:r>
              <a:rPr lang="en-US" b="0" baseline="0" dirty="0" smtClean="0"/>
              <a:t>¿Ves por qué Hageo </a:t>
            </a:r>
            <a:r>
              <a:rPr lang="en-US" b="0" baseline="0" dirty="0" err="1" smtClean="0"/>
              <a:t>significa</a:t>
            </a:r>
            <a:r>
              <a:rPr lang="en-US" b="0" baseline="0" dirty="0" smtClean="0"/>
              <a:t> festival o </a:t>
            </a:r>
            <a:r>
              <a:rPr lang="en-US" b="0" baseline="0" dirty="0" err="1" smtClean="0"/>
              <a:t>alegre</a:t>
            </a:r>
            <a:r>
              <a:rPr lang="en-US" b="0" baseline="0" dirty="0" smtClean="0"/>
              <a:t>? Estos son algunos mensajes bastante buenos hasta ahora.</a:t>
            </a:r>
          </a:p>
          <a:p>
            <a:pPr algn="l" rtl="0"/>
            <a:endParaRPr lang="en-US" b="0" baseline="0" dirty="0" smtClean="0"/>
          </a:p>
          <a:p>
            <a:pPr algn="l" rtl="0"/>
            <a:r>
              <a:rPr lang="en-US" b="0" baseline="0" dirty="0" smtClean="0"/>
              <a:t>Y tiene uno más...</a:t>
            </a:r>
            <a:endParaRPr lang="en-US" b="0"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56</a:t>
            </a:fld>
            <a:endParaRPr lang="en-US"/>
          </a:p>
        </p:txBody>
      </p:sp>
    </p:spTree>
    <p:extLst>
      <p:ext uri="{BB962C8B-B14F-4D97-AF65-F5344CB8AC3E}">
        <p14:creationId xmlns:p14="http://schemas.microsoft.com/office/powerpoint/2010/main" val="1913626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Leer 20-23</a:t>
            </a:r>
          </a:p>
          <a:p>
            <a:pPr algn="l" rtl="0"/>
            <a:endParaRPr lang="en-US" dirty="0" smtClean="0"/>
          </a:p>
          <a:p>
            <a:pPr algn="l" rtl="0"/>
            <a:r>
              <a:rPr lang="en-US" dirty="0" smtClean="0"/>
              <a:t>Leer </a:t>
            </a:r>
            <a:r>
              <a:rPr lang="en-US" dirty="0" err="1" smtClean="0"/>
              <a:t>puntos</a:t>
            </a:r>
            <a:r>
              <a:rPr lang="en-US" dirty="0" smtClean="0"/>
              <a:t> </a:t>
            </a:r>
            <a:r>
              <a:rPr lang="en-US" baseline="0" dirty="0" err="1" smtClean="0"/>
              <a:t>en</a:t>
            </a:r>
            <a:r>
              <a:rPr lang="en-US" baseline="0" dirty="0" smtClean="0"/>
              <a:t> diapositiva.</a:t>
            </a:r>
          </a:p>
          <a:p>
            <a:pPr algn="l" rtl="0"/>
            <a:endParaRPr lang="en-US" baseline="0" dirty="0" smtClean="0"/>
          </a:p>
          <a:p>
            <a:pPr algn="l" rtl="0"/>
            <a:r>
              <a:rPr lang="en-US" baseline="0" dirty="0" smtClean="0"/>
              <a:t>Pasa de las bendiciones materiales prometidas en 10-19 a esta esperanza </a:t>
            </a:r>
            <a:r>
              <a:rPr lang="en-US" baseline="0" dirty="0" err="1" smtClean="0"/>
              <a:t>espiritual</a:t>
            </a:r>
            <a:r>
              <a:rPr lang="en-US" baseline="0" dirty="0" smtClean="0"/>
              <a:t> </a:t>
            </a:r>
            <a:r>
              <a:rPr lang="en-US" baseline="0" dirty="0" err="1" smtClean="0"/>
              <a:t>en</a:t>
            </a:r>
            <a:r>
              <a:rPr lang="en-US" baseline="0" dirty="0" smtClean="0"/>
              <a:t> </a:t>
            </a:r>
            <a:r>
              <a:rPr lang="en-US" baseline="0" dirty="0" err="1" smtClean="0"/>
              <a:t>Zorobabel</a:t>
            </a:r>
            <a:r>
              <a:rPr lang="en-US" baseline="0" dirty="0" smtClean="0"/>
              <a:t>, como cabeza de una nación y descendiente de David, dando un linaje a Cristo.</a:t>
            </a:r>
          </a:p>
          <a:p>
            <a:pPr algn="l" rtl="0"/>
            <a:endParaRPr lang="en-US" baseline="0" dirty="0" smtClean="0"/>
          </a:p>
          <a:p>
            <a:pPr algn="l" rtl="0"/>
            <a:r>
              <a:rPr lang="en-US" baseline="0" dirty="0" smtClean="0"/>
              <a:t>Y él </a:t>
            </a:r>
            <a:r>
              <a:rPr lang="en-US" baseline="0" dirty="0" err="1" smtClean="0"/>
              <a:t>habla</a:t>
            </a:r>
            <a:r>
              <a:rPr lang="en-US" baseline="0" dirty="0" smtClean="0"/>
              <a:t> con </a:t>
            </a:r>
            <a:r>
              <a:rPr lang="en-US" baseline="0" dirty="0" err="1" smtClean="0"/>
              <a:t>Zorobabel</a:t>
            </a:r>
            <a:r>
              <a:rPr lang="en-US" baseline="0" dirty="0" smtClean="0"/>
              <a:t> </a:t>
            </a:r>
            <a:r>
              <a:rPr lang="en-US" baseline="0" dirty="0" err="1" smtClean="0"/>
              <a:t>directamente</a:t>
            </a:r>
            <a:r>
              <a:rPr lang="en-US" baseline="0" dirty="0" smtClean="0"/>
              <a:t> aquí, nadie más.</a:t>
            </a:r>
          </a:p>
          <a:p>
            <a:pPr algn="l" rtl="0"/>
            <a:endParaRPr lang="en-US" baseline="0" dirty="0" smtClean="0"/>
          </a:p>
          <a:p>
            <a:pPr algn="l" rtl="0"/>
            <a:r>
              <a:rPr lang="en-US" baseline="0" dirty="0" smtClean="0"/>
              <a:t>Entonces, ¿qué crees que está haciendo Dios aquí </a:t>
            </a:r>
            <a:r>
              <a:rPr lang="en-US" baseline="0" dirty="0" err="1" smtClean="0"/>
              <a:t>cuando</a:t>
            </a:r>
            <a:r>
              <a:rPr lang="en-US" baseline="0" dirty="0" smtClean="0"/>
              <a:t> le </a:t>
            </a:r>
            <a:r>
              <a:rPr lang="en-US" baseline="0" dirty="0" err="1" smtClean="0"/>
              <a:t>cuenta</a:t>
            </a:r>
            <a:r>
              <a:rPr lang="en-US" baseline="0" dirty="0" smtClean="0"/>
              <a:t> a </a:t>
            </a:r>
            <a:r>
              <a:rPr lang="en-US" baseline="0" dirty="0" err="1" smtClean="0"/>
              <a:t>Zorobabel</a:t>
            </a:r>
            <a:r>
              <a:rPr lang="en-US" baseline="0" dirty="0" smtClean="0"/>
              <a:t> </a:t>
            </a:r>
            <a:r>
              <a:rPr lang="en-US" baseline="0" dirty="0" err="1" smtClean="0"/>
              <a:t>sobre</a:t>
            </a:r>
            <a:r>
              <a:rPr lang="en-US" baseline="0" dirty="0" smtClean="0"/>
              <a:t> </a:t>
            </a:r>
            <a:r>
              <a:rPr lang="en-US" baseline="0" dirty="0" err="1" smtClean="0"/>
              <a:t>estremecer</a:t>
            </a:r>
            <a:r>
              <a:rPr lang="en-US" baseline="0" dirty="0" smtClean="0"/>
              <a:t> los cielos y la tierra, y derribar naciones y enfrentarlas unas contra otras?</a:t>
            </a:r>
          </a:p>
          <a:p>
            <a:pPr algn="l" rtl="0"/>
            <a:r>
              <a:rPr lang="en-US" baseline="0" dirty="0" smtClean="0"/>
              <a:t>-¿Cuál sería el propósito?</a:t>
            </a:r>
          </a:p>
          <a:p>
            <a:pPr algn="l" rtl="0"/>
            <a:r>
              <a:rPr lang="en-US" baseline="0" dirty="0" smtClean="0"/>
              <a:t> </a:t>
            </a:r>
          </a:p>
          <a:p>
            <a:pPr algn="l" rtl="0"/>
            <a:r>
              <a:rPr lang="en-US" baseline="0" dirty="0" smtClean="0"/>
              <a:t>-No da ningún detalle….no es estrategia militar….</a:t>
            </a:r>
            <a:r>
              <a:rPr lang="en-US" baseline="0" dirty="0" err="1" smtClean="0"/>
              <a:t>ayuda</a:t>
            </a:r>
            <a:r>
              <a:rPr lang="en-US" baseline="0" dirty="0" smtClean="0"/>
              <a:t> a </a:t>
            </a:r>
            <a:r>
              <a:rPr lang="en-US" baseline="0" dirty="0" err="1" smtClean="0"/>
              <a:t>Zorobabel</a:t>
            </a:r>
            <a:r>
              <a:rPr lang="en-US" baseline="0" dirty="0" smtClean="0"/>
              <a:t> a saber qué hacer</a:t>
            </a:r>
          </a:p>
          <a:p>
            <a:pPr algn="l" rtl="0"/>
            <a:r>
              <a:rPr lang="en-US" baseline="0" dirty="0" smtClean="0"/>
              <a:t>-Le recuerda quién tiene el control.</a:t>
            </a:r>
          </a:p>
          <a:p>
            <a:pPr algn="l" rtl="0"/>
            <a:r>
              <a:rPr lang="en-US" baseline="0" dirty="0" smtClean="0"/>
              <a:t>-Vas a ser mi </a:t>
            </a:r>
            <a:r>
              <a:rPr lang="en-US" baseline="0" dirty="0" err="1" smtClean="0"/>
              <a:t>anillo</a:t>
            </a:r>
            <a:r>
              <a:rPr lang="en-US" baseline="0" dirty="0" smtClean="0"/>
              <a:t> de </a:t>
            </a:r>
            <a:r>
              <a:rPr lang="en-US" baseline="0" dirty="0" err="1" smtClean="0"/>
              <a:t>sellar</a:t>
            </a:r>
            <a:r>
              <a:rPr lang="en-US" baseline="0" dirty="0" smtClean="0"/>
              <a:t>, y no te preocupes, yo tengo las cosas bajo control.</a:t>
            </a:r>
          </a:p>
          <a:p>
            <a:pPr algn="l" rtl="0"/>
            <a:r>
              <a:rPr lang="en-US" baseline="0" dirty="0" smtClean="0"/>
              <a:t>-Voy a hacer lo que siempre he hecho, cumplir mis promesas.</a:t>
            </a:r>
          </a:p>
          <a:p>
            <a:pPr algn="l" rtl="0"/>
            <a:r>
              <a:rPr lang="en-US" baseline="0" dirty="0" smtClean="0"/>
              <a:t> </a:t>
            </a:r>
          </a:p>
          <a:p>
            <a:pPr algn="l" rtl="0"/>
            <a:r>
              <a:rPr lang="en-US" baseline="0" dirty="0" smtClean="0"/>
              <a:t>(Si alguien pregunta, 'en el día' es el día del Señor…Isaías 2:11, 17-20; 10:20,27; Zac. 2:11)</a:t>
            </a:r>
          </a:p>
          <a:p>
            <a:pPr algn="l" rtl="0"/>
            <a:endParaRPr lang="en-US" baseline="0" dirty="0" smtClean="0"/>
          </a:p>
          <a:p>
            <a:pPr algn="l" rtl="0"/>
            <a:r>
              <a:rPr lang="en-US" baseline="0" dirty="0" smtClean="0"/>
              <a:t>El </a:t>
            </a:r>
            <a:r>
              <a:rPr lang="en-US" baseline="0" dirty="0" err="1" smtClean="0"/>
              <a:t>hace</a:t>
            </a:r>
            <a:r>
              <a:rPr lang="en-US" baseline="0" dirty="0" smtClean="0"/>
              <a:t> de </a:t>
            </a:r>
            <a:r>
              <a:rPr lang="en-US" baseline="0" dirty="0" err="1" smtClean="0"/>
              <a:t>Zorobabel</a:t>
            </a:r>
            <a:r>
              <a:rPr lang="en-US" baseline="0" dirty="0" smtClean="0"/>
              <a:t> un sello... que dice "Yo te he </a:t>
            </a:r>
            <a:r>
              <a:rPr lang="en-US" baseline="0" dirty="0" err="1" smtClean="0"/>
              <a:t>escogido</a:t>
            </a:r>
            <a:r>
              <a:rPr lang="en-US" baseline="0" dirty="0" smtClean="0"/>
              <a:t>"</a:t>
            </a:r>
          </a:p>
          <a:p>
            <a:pPr algn="l" rtl="0"/>
            <a:endParaRPr lang="en-US" baseline="0" dirty="0" smtClean="0"/>
          </a:p>
          <a:p>
            <a:pPr algn="l" rtl="0"/>
            <a:r>
              <a:rPr lang="en-US" baseline="0" dirty="0" smtClean="0"/>
              <a:t>¿Qué crees que hizo esto por el pueblo de Israel?</a:t>
            </a:r>
          </a:p>
          <a:p>
            <a:pPr algn="l" rtl="0"/>
            <a:r>
              <a:rPr lang="en-US" baseline="0" dirty="0" smtClean="0"/>
              <a:t>¿Por </a:t>
            </a:r>
            <a:r>
              <a:rPr lang="en-US" baseline="0" dirty="0" err="1" smtClean="0"/>
              <a:t>qué</a:t>
            </a:r>
            <a:r>
              <a:rPr lang="en-US" baseline="0" dirty="0" smtClean="0"/>
              <a:t> decide </a:t>
            </a:r>
            <a:r>
              <a:rPr lang="en-US" baseline="0" dirty="0" err="1" smtClean="0"/>
              <a:t>hacer</a:t>
            </a:r>
            <a:r>
              <a:rPr lang="en-US" baseline="0" dirty="0" smtClean="0"/>
              <a:t> </a:t>
            </a:r>
            <a:r>
              <a:rPr lang="en-US" baseline="0" dirty="0" err="1" smtClean="0"/>
              <a:t>esto</a:t>
            </a:r>
            <a:r>
              <a:rPr lang="en-US" baseline="0" dirty="0" smtClean="0"/>
              <a:t> Dios, declarar a este hombre de esta manera?</a:t>
            </a:r>
          </a:p>
          <a:p>
            <a:pPr algn="l" rtl="0"/>
            <a:r>
              <a:rPr lang="en-US" baseline="0" dirty="0" smtClean="0"/>
              <a:t>-Dios conoce a Su pueblo</a:t>
            </a:r>
          </a:p>
          <a:p>
            <a:pPr algn="l" rtl="0"/>
            <a:r>
              <a:rPr lang="en-US" baseline="0" dirty="0" smtClean="0"/>
              <a:t>-Sabía lo que necesitaban.</a:t>
            </a:r>
          </a:p>
          <a:p>
            <a:pPr algn="l" rtl="0"/>
            <a:r>
              <a:rPr lang="en-US" baseline="0" dirty="0" smtClean="0"/>
              <a:t>-Creo que sabía que necesitaban un líder, alguien a quien apoyar.</a:t>
            </a:r>
          </a:p>
          <a:p>
            <a:pPr algn="l" rtl="0"/>
            <a:r>
              <a:rPr lang="en-US" baseline="0" dirty="0" smtClean="0"/>
              <a:t>-Siempre han querido líderes terrenales ¿verdad? Suplicaron reyes, tenían este deseo.</a:t>
            </a:r>
          </a:p>
          <a:p>
            <a:pPr algn="l" rtl="0"/>
            <a:r>
              <a:rPr lang="en-US" baseline="0" dirty="0" smtClean="0"/>
              <a:t>-Entonces les da un líder.</a:t>
            </a:r>
          </a:p>
          <a:p>
            <a:pPr algn="l" rtl="0"/>
            <a:r>
              <a:rPr lang="en-US" baseline="0" dirty="0" smtClean="0"/>
              <a:t>-Y no sólo un líder….un linaje de Cristo, un recordatorio de que Él está </a:t>
            </a:r>
            <a:r>
              <a:rPr lang="en-US" baseline="0" dirty="0" err="1" smtClean="0"/>
              <a:t>cumpliendo</a:t>
            </a:r>
            <a:r>
              <a:rPr lang="en-US" baseline="0" dirty="0" smtClean="0"/>
              <a:t> </a:t>
            </a:r>
            <a:r>
              <a:rPr lang="en-US" baseline="0" dirty="0" err="1" smtClean="0"/>
              <a:t>Sus</a:t>
            </a:r>
            <a:r>
              <a:rPr lang="en-US" baseline="0" dirty="0" smtClean="0"/>
              <a:t> promesas.</a:t>
            </a:r>
          </a:p>
          <a:p>
            <a:pPr algn="l" rtl="0"/>
            <a:endParaRPr lang="en-US" baseline="0" dirty="0" smtClean="0"/>
          </a:p>
          <a:p>
            <a:pPr algn="l" rtl="0"/>
            <a:r>
              <a:rPr lang="en-US" baseline="0" dirty="0" smtClean="0"/>
              <a:t>¿</a:t>
            </a:r>
            <a:r>
              <a:rPr lang="en-US" baseline="0" dirty="0" err="1" smtClean="0"/>
              <a:t>Pensamientos</a:t>
            </a:r>
            <a:r>
              <a:rPr lang="en-US" baseline="0" dirty="0" smtClean="0"/>
              <a:t> antes de las </a:t>
            </a:r>
            <a:r>
              <a:rPr lang="en-US" baseline="0" dirty="0" err="1" smtClean="0"/>
              <a:t>preguntas</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57</a:t>
            </a:fld>
            <a:endParaRPr lang="en-US"/>
          </a:p>
        </p:txBody>
      </p:sp>
    </p:spTree>
    <p:extLst>
      <p:ext uri="{BB962C8B-B14F-4D97-AF65-F5344CB8AC3E}">
        <p14:creationId xmlns:p14="http://schemas.microsoft.com/office/powerpoint/2010/main" val="24044929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dirty="0" smtClean="0"/>
              <a:t>Pregunta</a:t>
            </a:r>
            <a:r>
              <a:rPr lang="en-US" b="1" baseline="0" dirty="0" smtClean="0"/>
              <a:t>1</a:t>
            </a:r>
          </a:p>
          <a:p>
            <a:pPr algn="l" rtl="0"/>
            <a:r>
              <a:rPr lang="en-US" b="0" baseline="0" dirty="0" smtClean="0"/>
              <a:t>-Nos ayuda a comprender las situaciones en las que se entregaron estos mensajes.</a:t>
            </a:r>
          </a:p>
          <a:p>
            <a:pPr algn="l" rtl="0"/>
            <a:r>
              <a:rPr lang="en-US" b="0" baseline="0" dirty="0" smtClean="0"/>
              <a:t>	(Festivales, período de tiempo posterior al primer mensaje)</a:t>
            </a:r>
          </a:p>
          <a:p>
            <a:pPr algn="l" rtl="0"/>
            <a:r>
              <a:rPr lang="en-US" b="0" baseline="0" dirty="0" smtClean="0"/>
              <a:t>-Da una idea de la naturaleza del hombre.</a:t>
            </a:r>
          </a:p>
          <a:p>
            <a:pPr algn="l" rtl="0"/>
            <a:r>
              <a:rPr lang="en-US" b="0" baseline="0" dirty="0" smtClean="0"/>
              <a:t>	-El desánimo tardó meses en superarse.</a:t>
            </a:r>
          </a:p>
          <a:p>
            <a:pPr algn="l" rtl="0"/>
            <a:r>
              <a:rPr lang="en-US" b="0" baseline="0" dirty="0" smtClean="0"/>
              <a:t>-Me gusta ver que estaba recibiendo revelaciones continuas de Dios... en comparación con algunos falsos profetas que afirman tener una visión única en la que eventualmente se basan las religiones, la comunicación de Hageo con Dios fue continua y </a:t>
            </a:r>
            <a:r>
              <a:rPr lang="en-US" b="0" baseline="0" dirty="0" err="1" smtClean="0"/>
              <a:t>relevante</a:t>
            </a:r>
            <a:r>
              <a:rPr lang="en-US" b="0" baseline="0" dirty="0" smtClean="0"/>
              <a:t>. Como dijimos antes, los mensajes perfectos en los momentos perfectos.</a:t>
            </a:r>
          </a:p>
          <a:p>
            <a:pPr algn="l" rtl="0"/>
            <a:endParaRPr lang="en-US" b="0" baseline="0" dirty="0" smtClean="0"/>
          </a:p>
          <a:p>
            <a:pPr algn="l" rtl="0"/>
            <a:r>
              <a:rPr lang="en-US" b="1" baseline="0" dirty="0" smtClean="0"/>
              <a:t>Pregunta 2</a:t>
            </a:r>
          </a:p>
          <a:p>
            <a:pPr algn="l" rtl="0"/>
            <a:r>
              <a:rPr lang="en-US" b="0" baseline="0" dirty="0" smtClean="0"/>
              <a:t>-Debilidad física (por años en cautiverio)</a:t>
            </a:r>
          </a:p>
          <a:p>
            <a:pPr algn="l" rtl="0"/>
            <a:r>
              <a:rPr lang="en-US" b="0" baseline="0" dirty="0" smtClean="0"/>
              <a:t>-Debilidad espiritual</a:t>
            </a:r>
          </a:p>
          <a:p>
            <a:pPr algn="l" rtl="0"/>
            <a:r>
              <a:rPr lang="en-US" b="0" baseline="0" dirty="0" smtClean="0"/>
              <a:t>-Debilidad mental</a:t>
            </a:r>
          </a:p>
          <a:p>
            <a:pPr algn="l" rtl="0"/>
            <a:r>
              <a:rPr lang="en-US" b="0" baseline="0" dirty="0" smtClean="0"/>
              <a:t>-Pobreza</a:t>
            </a:r>
          </a:p>
          <a:p>
            <a:pPr algn="l" rtl="0"/>
            <a:r>
              <a:rPr lang="en-US" b="0" baseline="0" dirty="0" smtClean="0"/>
              <a:t>-Superar miedos (cómo viviré)</a:t>
            </a:r>
          </a:p>
          <a:p>
            <a:pPr algn="l" rtl="0"/>
            <a:r>
              <a:rPr lang="en-US" b="0" baseline="0" dirty="0" smtClean="0"/>
              <a:t>-Distracción</a:t>
            </a:r>
          </a:p>
          <a:p>
            <a:pPr algn="l" rtl="0"/>
            <a:r>
              <a:rPr lang="en-US" b="0" baseline="0" dirty="0" smtClean="0"/>
              <a:t>-Desánimo (templo relativamente decepcionante)</a:t>
            </a:r>
          </a:p>
          <a:p>
            <a:pPr algn="l" rtl="0"/>
            <a:r>
              <a:rPr lang="en-US" b="0" baseline="0" dirty="0" smtClean="0"/>
              <a:t>-</a:t>
            </a:r>
            <a:r>
              <a:rPr lang="en-US" b="1" baseline="0" dirty="0" smtClean="0"/>
              <a:t>Se negaron a si mismos</a:t>
            </a:r>
            <a:r>
              <a:rPr lang="en-US" b="0" baseline="0" dirty="0" smtClean="0"/>
              <a:t>.</a:t>
            </a:r>
          </a:p>
          <a:p>
            <a:pPr algn="l" rtl="0"/>
            <a:r>
              <a:rPr lang="en-US" b="0" baseline="0" dirty="0" smtClean="0"/>
              <a:t>	-Para superar estos desafíos, negaron lo que les decía su cuerpo y su mente, y pusieron su fe en Dios.</a:t>
            </a:r>
          </a:p>
          <a:p>
            <a:pPr algn="l" rtl="0"/>
            <a:r>
              <a:rPr lang="en-US" b="0" baseline="0" dirty="0" smtClean="0"/>
              <a:t>	-¿Es eso algo que se supone que todavía debemos hacer?</a:t>
            </a:r>
          </a:p>
          <a:p>
            <a:pPr algn="l" rtl="0"/>
            <a:endParaRPr lang="en-US" b="0" baseline="0" dirty="0" smtClean="0"/>
          </a:p>
          <a:p>
            <a:pPr algn="l" rtl="0"/>
            <a:r>
              <a:rPr lang="en-US" b="0" baseline="0" dirty="0" smtClean="0"/>
              <a:t>Me </a:t>
            </a:r>
            <a:r>
              <a:rPr lang="en-US" b="0" baseline="0" dirty="0" err="1" smtClean="0"/>
              <a:t>impresiona</a:t>
            </a:r>
            <a:r>
              <a:rPr lang="en-US" b="0" baseline="0" dirty="0" smtClean="0"/>
              <a:t> Israel aquí. Siempre podemos anticiparnos a lo que sucederá después, o a lo que sucedió antes, pero si miramos esta lección en el vacío, es un gran ejemplo de lo que debemos hacer. Si Dios te dice que hagas algo que no entiendes, hazlo de todos modos, Él sabe de lo que habla. Y me alegro que lo haga porque yo ciertamente no.</a:t>
            </a:r>
          </a:p>
          <a:p>
            <a:pPr algn="l" rtl="0"/>
            <a:endParaRPr lang="en-US" b="0" baseline="0" dirty="0" smtClean="0"/>
          </a:p>
          <a:p>
            <a:pPr algn="l" rtl="0"/>
            <a:r>
              <a:rPr lang="en-US" b="1" baseline="0" dirty="0" smtClean="0"/>
              <a:t>Pregunta 3</a:t>
            </a:r>
          </a:p>
          <a:p>
            <a:pPr algn="l" rtl="0"/>
            <a:r>
              <a:rPr lang="en-US" b="0" baseline="0" dirty="0" smtClean="0"/>
              <a:t>-A veces no nos esforzamos mucho</a:t>
            </a:r>
          </a:p>
          <a:p>
            <a:pPr algn="l" rtl="0"/>
            <a:r>
              <a:rPr lang="en-US" b="0" baseline="0" dirty="0" smtClean="0"/>
              <a:t>-A </a:t>
            </a:r>
            <a:r>
              <a:rPr lang="en-US" b="0" baseline="0" dirty="0" err="1" smtClean="0"/>
              <a:t>veces</a:t>
            </a:r>
            <a:r>
              <a:rPr lang="en-US" b="0" baseline="0" dirty="0" smtClean="0"/>
              <a:t> </a:t>
            </a:r>
            <a:r>
              <a:rPr lang="en-US" b="0" baseline="0" dirty="0" err="1" smtClean="0"/>
              <a:t>sí</a:t>
            </a:r>
            <a:endParaRPr lang="en-US" b="0" baseline="0" dirty="0" smtClean="0"/>
          </a:p>
          <a:p>
            <a:pPr algn="l" rtl="0"/>
            <a:r>
              <a:rPr lang="en-US" b="0" baseline="0" dirty="0" smtClean="0"/>
              <a:t>-A veces nos detenemos en cosas que no importan.</a:t>
            </a:r>
          </a:p>
          <a:p>
            <a:pPr algn="l" rtl="0"/>
            <a:r>
              <a:rPr lang="en-US" b="0" baseline="0" dirty="0" smtClean="0"/>
              <a:t>	- De </a:t>
            </a:r>
            <a:r>
              <a:rPr lang="en-US" b="0" baseline="0" dirty="0" err="1" smtClean="0"/>
              <a:t>vez</a:t>
            </a:r>
            <a:r>
              <a:rPr lang="en-US" b="0" baseline="0" dirty="0" smtClean="0"/>
              <a:t> </a:t>
            </a:r>
            <a:r>
              <a:rPr lang="en-US" b="0" baseline="0" dirty="0" err="1" smtClean="0"/>
              <a:t>en</a:t>
            </a:r>
            <a:r>
              <a:rPr lang="en-US" b="0" baseline="0" dirty="0" smtClean="0"/>
              <a:t> </a:t>
            </a:r>
            <a:r>
              <a:rPr lang="en-US" b="0" baseline="0" dirty="0" err="1" smtClean="0"/>
              <a:t>cuando</a:t>
            </a:r>
            <a:r>
              <a:rPr lang="en-US" b="0" baseline="0" dirty="0" smtClean="0"/>
              <a:t> me </a:t>
            </a:r>
            <a:r>
              <a:rPr lang="en-US" b="0" baseline="0" dirty="0" err="1" smtClean="0"/>
              <a:t>pillo</a:t>
            </a:r>
            <a:r>
              <a:rPr lang="en-US" b="0" baseline="0" dirty="0" smtClean="0"/>
              <a:t> </a:t>
            </a:r>
            <a:r>
              <a:rPr lang="en-US" b="0" baseline="0" dirty="0" err="1" smtClean="0"/>
              <a:t>en</a:t>
            </a:r>
            <a:r>
              <a:rPr lang="en-US" b="0" baseline="0" dirty="0" smtClean="0"/>
              <a:t> </a:t>
            </a:r>
            <a:r>
              <a:rPr lang="en-US" b="0" baseline="0" dirty="0" err="1" smtClean="0"/>
              <a:t>este</a:t>
            </a:r>
            <a:r>
              <a:rPr lang="en-US" b="0" baseline="0" dirty="0" smtClean="0"/>
              <a:t> </a:t>
            </a:r>
            <a:r>
              <a:rPr lang="en-US" b="0" baseline="0" dirty="0" err="1" smtClean="0"/>
              <a:t>punto</a:t>
            </a:r>
            <a:r>
              <a:rPr lang="en-US" b="0" baseline="0" dirty="0" smtClean="0"/>
              <a:t>... poniendo un montón de tiempo y energía en algo que simplemente no importa.</a:t>
            </a:r>
          </a:p>
          <a:p>
            <a:pPr algn="l" rtl="0"/>
            <a:r>
              <a:rPr lang="en-US" b="0" baseline="0" dirty="0" smtClean="0"/>
              <a:t>	-Estaban trabajando en sus casas con paneles... Estoy en mi jardín trabajando duro para espesar el pasto.</a:t>
            </a:r>
          </a:p>
          <a:p>
            <a:pPr algn="l" rtl="0"/>
            <a:r>
              <a:rPr lang="en-US" b="0" baseline="0" dirty="0" smtClean="0"/>
              <a:t>	-</a:t>
            </a:r>
            <a:r>
              <a:rPr lang="en-US" b="0" baseline="0" dirty="0" err="1" smtClean="0"/>
              <a:t>Dejé</a:t>
            </a:r>
            <a:r>
              <a:rPr lang="en-US" b="0" baseline="0" dirty="0" smtClean="0"/>
              <a:t> </a:t>
            </a:r>
            <a:r>
              <a:rPr lang="en-US" b="0" baseline="0" dirty="0" err="1" smtClean="0"/>
              <a:t>demasiado</a:t>
            </a:r>
            <a:r>
              <a:rPr lang="en-US" b="0" baseline="0" dirty="0" smtClean="0"/>
              <a:t> </a:t>
            </a:r>
            <a:r>
              <a:rPr lang="en-US" b="0" baseline="0" dirty="0" err="1" smtClean="0"/>
              <a:t>fertilizante</a:t>
            </a:r>
            <a:r>
              <a:rPr lang="en-US" b="0" baseline="0" dirty="0" smtClean="0"/>
              <a:t> </a:t>
            </a:r>
            <a:r>
              <a:rPr lang="en-US" b="0" baseline="0" dirty="0" err="1" smtClean="0"/>
              <a:t>en</a:t>
            </a:r>
            <a:r>
              <a:rPr lang="en-US" b="0" baseline="0" dirty="0" smtClean="0"/>
              <a:t> </a:t>
            </a:r>
            <a:r>
              <a:rPr lang="en-US" b="0" baseline="0" dirty="0" err="1" smtClean="0"/>
              <a:t>una</a:t>
            </a:r>
            <a:r>
              <a:rPr lang="en-US" b="0" baseline="0" dirty="0" smtClean="0"/>
              <a:t> parte y </a:t>
            </a:r>
            <a:r>
              <a:rPr lang="en-US" b="0" baseline="0" dirty="0" err="1" smtClean="0"/>
              <a:t>maté</a:t>
            </a:r>
            <a:r>
              <a:rPr lang="en-US" b="0" baseline="0" dirty="0" smtClean="0"/>
              <a:t> un </a:t>
            </a:r>
            <a:r>
              <a:rPr lang="en-US" b="0" baseline="0" dirty="0" err="1" smtClean="0"/>
              <a:t>poco</a:t>
            </a:r>
            <a:r>
              <a:rPr lang="en-US" b="0" baseline="0" dirty="0" smtClean="0"/>
              <a:t> del </a:t>
            </a:r>
            <a:r>
              <a:rPr lang="en-US" b="0" baseline="0" dirty="0" err="1" smtClean="0"/>
              <a:t>pasto</a:t>
            </a:r>
            <a:r>
              <a:rPr lang="en-US" b="0" baseline="0" dirty="0" smtClean="0"/>
              <a:t>.</a:t>
            </a:r>
          </a:p>
          <a:p>
            <a:pPr algn="l" rtl="0"/>
            <a:r>
              <a:rPr lang="en-US" b="0" baseline="0" dirty="0" smtClean="0"/>
              <a:t>-A veces </a:t>
            </a:r>
            <a:r>
              <a:rPr lang="en-US" b="0" baseline="0" dirty="0" err="1" smtClean="0"/>
              <a:t>necesitamos</a:t>
            </a:r>
            <a:r>
              <a:rPr lang="en-US" b="0" baseline="0" dirty="0" smtClean="0"/>
              <a:t> </a:t>
            </a:r>
            <a:r>
              <a:rPr lang="en-US" b="0" baseline="0" dirty="0" err="1" smtClean="0"/>
              <a:t>ánimo</a:t>
            </a:r>
            <a:r>
              <a:rPr lang="en-US" b="0" baseline="0" dirty="0" smtClean="0"/>
              <a:t>, </a:t>
            </a:r>
            <a:r>
              <a:rPr lang="en-US" b="0" baseline="0" dirty="0" err="1" smtClean="0"/>
              <a:t>aunque</a:t>
            </a:r>
            <a:r>
              <a:rPr lang="en-US" b="0" baseline="0" dirty="0" smtClean="0"/>
              <a:t> hay mucho a nuestra disposición en la Biblia.</a:t>
            </a:r>
          </a:p>
          <a:p>
            <a:pPr algn="l" rtl="0"/>
            <a:r>
              <a:rPr lang="en-US" b="0" baseline="0" dirty="0" smtClean="0"/>
              <a:t>	-Necesitamos a </a:t>
            </a:r>
            <a:r>
              <a:rPr lang="en-US" b="0" baseline="0" dirty="0" err="1" smtClean="0"/>
              <a:t>nuestros</a:t>
            </a:r>
            <a:r>
              <a:rPr lang="en-US" b="0" baseline="0" dirty="0" smtClean="0"/>
              <a:t> </a:t>
            </a:r>
            <a:r>
              <a:rPr lang="en-US" b="0" baseline="0" dirty="0" err="1" smtClean="0"/>
              <a:t>ancianos</a:t>
            </a:r>
            <a:endParaRPr lang="en-US" b="0" baseline="0" dirty="0" smtClean="0"/>
          </a:p>
          <a:p>
            <a:pPr algn="l" rtl="0"/>
            <a:r>
              <a:rPr lang="en-US" b="0" baseline="0" dirty="0" smtClean="0"/>
              <a:t>	-Necesitamos a nuestros cónyuges</a:t>
            </a:r>
          </a:p>
          <a:p>
            <a:pPr algn="l" rtl="0"/>
            <a:r>
              <a:rPr lang="en-US" b="0" baseline="0" dirty="0" smtClean="0"/>
              <a:t>	-Necesitamos que nuestros amigos nos recojan.</a:t>
            </a:r>
          </a:p>
          <a:p>
            <a:pPr algn="l" rtl="0"/>
            <a:endParaRPr lang="en-US" b="0" baseline="0" dirty="0" smtClean="0"/>
          </a:p>
          <a:p>
            <a:pPr algn="l" rtl="0"/>
            <a:r>
              <a:rPr lang="en-US" b="0" baseline="0" dirty="0" smtClean="0"/>
              <a:t>Hageo nos da todo eso.</a:t>
            </a:r>
          </a:p>
          <a:p>
            <a:pPr algn="l" rtl="0"/>
            <a:r>
              <a:rPr lang="en-US" b="0" baseline="0" dirty="0" smtClean="0"/>
              <a:t>	-Anima</a:t>
            </a:r>
          </a:p>
          <a:p>
            <a:pPr algn="l" rtl="0"/>
            <a:r>
              <a:rPr lang="en-US" b="0" baseline="0" dirty="0" smtClean="0"/>
              <a:t>	-Nos enseña acerca de Dios.</a:t>
            </a:r>
          </a:p>
          <a:p>
            <a:pPr algn="l" rtl="0"/>
            <a:r>
              <a:rPr lang="en-US" b="0" baseline="0" dirty="0" smtClean="0"/>
              <a:t>	-Nos enseña sobre la naturaleza del hombre.</a:t>
            </a:r>
          </a:p>
          <a:p>
            <a:pPr algn="l" rtl="0"/>
            <a:r>
              <a:rPr lang="en-US" b="0" baseline="0" dirty="0" smtClean="0"/>
              <a:t>	-Nos recuerda las promesas de Dios.</a:t>
            </a:r>
          </a:p>
          <a:p>
            <a:pPr algn="l" rtl="0"/>
            <a:r>
              <a:rPr lang="en-US" b="0" baseline="0" dirty="0" smtClean="0"/>
              <a:t>	-Nos </a:t>
            </a:r>
            <a:r>
              <a:rPr lang="en-US" b="0" baseline="0" dirty="0" err="1" smtClean="0"/>
              <a:t>recuerda</a:t>
            </a:r>
            <a:r>
              <a:rPr lang="en-US" b="0" baseline="0" dirty="0" smtClean="0"/>
              <a:t> Su gloria.</a:t>
            </a:r>
          </a:p>
          <a:p>
            <a:pPr algn="l" rtl="0"/>
            <a:r>
              <a:rPr lang="en-US" b="0" baseline="0" dirty="0" smtClean="0"/>
              <a:t>	-Y nos enseña cómo reconstruir el templo, restaurar una relación con Dios.</a:t>
            </a:r>
          </a:p>
          <a:p>
            <a:pPr algn="l" rtl="0"/>
            <a:endParaRPr lang="en-US" b="0" baseline="0" dirty="0" smtClean="0"/>
          </a:p>
          <a:p>
            <a:pPr algn="l" rtl="0"/>
            <a:r>
              <a:rPr lang="en-US" b="0" baseline="0" dirty="0" smtClean="0"/>
              <a:t>Es posible que todos tengamos que hacerlo algún día si tenemos dificultades, y aquí hay un buen ejemplo de cómo hacerlo.</a:t>
            </a:r>
            <a:endParaRPr lang="en-US" b="0"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58</a:t>
            </a:fld>
            <a:endParaRPr lang="en-US"/>
          </a:p>
        </p:txBody>
      </p:sp>
    </p:spTree>
    <p:extLst>
      <p:ext uri="{BB962C8B-B14F-4D97-AF65-F5344CB8AC3E}">
        <p14:creationId xmlns:p14="http://schemas.microsoft.com/office/powerpoint/2010/main" val="4970802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pPr algn="l" rtl="0"/>
              <a:t>73</a:t>
            </a:fld>
            <a:endParaRPr lang="en-US"/>
          </a:p>
        </p:txBody>
      </p:sp>
    </p:spTree>
    <p:extLst>
      <p:ext uri="{BB962C8B-B14F-4D97-AF65-F5344CB8AC3E}">
        <p14:creationId xmlns:p14="http://schemas.microsoft.com/office/powerpoint/2010/main" val="473290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7 grupos distintos:</a:t>
            </a:r>
          </a:p>
          <a:p>
            <a:pPr marL="171450" indent="-171450" algn="l" rtl="0">
              <a:buFont typeface="Arial" panose="020B0604020202020204" pitchFamily="34" charset="0"/>
              <a:buChar char="•"/>
            </a:pPr>
            <a:r>
              <a:rPr lang="en-US" dirty="0" smtClean="0"/>
              <a:t>Líderes</a:t>
            </a:r>
          </a:p>
          <a:p>
            <a:pPr marL="171450" indent="-171450" algn="l" rtl="0">
              <a:buFont typeface="Arial" panose="020B0604020202020204" pitchFamily="34" charset="0"/>
              <a:buChar char="•"/>
            </a:pPr>
            <a:r>
              <a:rPr lang="en-US" dirty="0" smtClean="0"/>
              <a:t>Hombres de Israel</a:t>
            </a:r>
          </a:p>
          <a:p>
            <a:pPr marL="171450" indent="-171450" algn="l" rtl="0">
              <a:buFont typeface="Arial" panose="020B0604020202020204" pitchFamily="34" charset="0"/>
              <a:buChar char="•"/>
            </a:pPr>
            <a:r>
              <a:rPr lang="en-US" dirty="0" err="1" smtClean="0"/>
              <a:t>Sacerdotes</a:t>
            </a:r>
            <a:endParaRPr lang="en-US" dirty="0" smtClean="0"/>
          </a:p>
          <a:p>
            <a:pPr marL="171450" indent="-171450" algn="l" rtl="0">
              <a:buFont typeface="Arial" panose="020B0604020202020204" pitchFamily="34" charset="0"/>
              <a:buChar char="•"/>
            </a:pPr>
            <a:r>
              <a:rPr lang="en-US" dirty="0" smtClean="0"/>
              <a:t>Levitas</a:t>
            </a:r>
          </a:p>
          <a:p>
            <a:pPr marL="171450" indent="-171450" algn="l" rtl="0">
              <a:buFont typeface="Arial" panose="020B0604020202020204" pitchFamily="34" charset="0"/>
              <a:buChar char="•"/>
            </a:pPr>
            <a:r>
              <a:rPr lang="en-US" dirty="0" err="1" smtClean="0"/>
              <a:t>Siervos</a:t>
            </a:r>
            <a:r>
              <a:rPr lang="en-US" dirty="0" smtClean="0"/>
              <a:t> del templo</a:t>
            </a:r>
          </a:p>
          <a:p>
            <a:pPr marL="171450" indent="-171450" algn="l" rtl="0">
              <a:buFont typeface="Arial" panose="020B0604020202020204" pitchFamily="34" charset="0"/>
              <a:buChar char="•"/>
            </a:pPr>
            <a:r>
              <a:rPr lang="en-US" dirty="0" smtClean="0"/>
              <a:t>Hijos de los siervos de Salomón</a:t>
            </a:r>
          </a:p>
          <a:p>
            <a:pPr marL="171450" indent="-171450" algn="l" rtl="0">
              <a:buFont typeface="Arial" panose="020B0604020202020204" pitchFamily="34" charset="0"/>
              <a:buChar char="•"/>
            </a:pPr>
            <a:r>
              <a:rPr lang="en-US" dirty="0" smtClean="0"/>
              <a:t>Los de genealogía incierta</a:t>
            </a:r>
          </a:p>
          <a:p>
            <a:pPr marL="171450" indent="-171450" algn="l" rtl="0">
              <a:buFont typeface="Arial" panose="020B0604020202020204" pitchFamily="34" charset="0"/>
              <a:buChar char="•"/>
            </a:pPr>
            <a:endParaRPr lang="en-US" dirty="0" smtClean="0"/>
          </a:p>
          <a:p>
            <a:pPr marL="0" indent="0" algn="l" rtl="0">
              <a:buFont typeface="Arial" panose="020B0604020202020204" pitchFamily="34" charset="0"/>
              <a:buNone/>
            </a:pPr>
            <a:r>
              <a:rPr lang="en-US" dirty="0" smtClean="0"/>
              <a:t>Como muchas otras genealogías que encontramos en la Biblia, esta lista establece continuidad para el pueblo elegido de Dios. La lista </a:t>
            </a:r>
            <a:r>
              <a:rPr lang="en-US" dirty="0" err="1" smtClean="0"/>
              <a:t>probablemente</a:t>
            </a:r>
            <a:r>
              <a:rPr lang="en-US" dirty="0" smtClean="0"/>
              <a:t> </a:t>
            </a:r>
            <a:r>
              <a:rPr lang="en-US" dirty="0" err="1" smtClean="0"/>
              <a:t>tenía</a:t>
            </a:r>
            <a:r>
              <a:rPr lang="en-US" dirty="0" smtClean="0"/>
              <a:t> un </a:t>
            </a:r>
            <a:r>
              <a:rPr lang="en-US" dirty="0" err="1" smtClean="0"/>
              <a:t>significado</a:t>
            </a:r>
            <a:r>
              <a:rPr lang="en-US" dirty="0" smtClean="0"/>
              <a:t> mucho mayor para los lectores inmediatos que para nosotros ahora.</a:t>
            </a:r>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10</a:t>
            </a:fld>
            <a:endParaRPr lang="en-US"/>
          </a:p>
        </p:txBody>
      </p:sp>
    </p:spTree>
    <p:extLst>
      <p:ext uri="{BB962C8B-B14F-4D97-AF65-F5344CB8AC3E}">
        <p14:creationId xmlns:p14="http://schemas.microsoft.com/office/powerpoint/2010/main" val="2623710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77</a:t>
            </a:fld>
            <a:endParaRPr lang="en-US"/>
          </a:p>
        </p:txBody>
      </p:sp>
    </p:spTree>
    <p:extLst>
      <p:ext uri="{BB962C8B-B14F-4D97-AF65-F5344CB8AC3E}">
        <p14:creationId xmlns:p14="http://schemas.microsoft.com/office/powerpoint/2010/main" val="19715847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baseline="0" dirty="0" smtClean="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83</a:t>
            </a:fld>
            <a:endParaRPr lang="en-US"/>
          </a:p>
        </p:txBody>
      </p:sp>
    </p:spTree>
    <p:extLst>
      <p:ext uri="{BB962C8B-B14F-4D97-AF65-F5344CB8AC3E}">
        <p14:creationId xmlns:p14="http://schemas.microsoft.com/office/powerpoint/2010/main" val="2544254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85</a:t>
            </a:fld>
            <a:endParaRPr lang="en-US"/>
          </a:p>
        </p:txBody>
      </p:sp>
    </p:spTree>
    <p:extLst>
      <p:ext uri="{BB962C8B-B14F-4D97-AF65-F5344CB8AC3E}">
        <p14:creationId xmlns:p14="http://schemas.microsoft.com/office/powerpoint/2010/main" val="7378227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88</a:t>
            </a:fld>
            <a:endParaRPr lang="en-US"/>
          </a:p>
        </p:txBody>
      </p:sp>
    </p:spTree>
    <p:extLst>
      <p:ext uri="{BB962C8B-B14F-4D97-AF65-F5344CB8AC3E}">
        <p14:creationId xmlns:p14="http://schemas.microsoft.com/office/powerpoint/2010/main" val="40801466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La ausencia de idolatría en esta lista es </a:t>
            </a:r>
            <a:r>
              <a:rPr lang="en-US" dirty="0" err="1" smtClean="0"/>
              <a:t>significativa</a:t>
            </a:r>
            <a:r>
              <a:rPr lang="en-US" dirty="0" smtClean="0"/>
              <a:t> </a:t>
            </a:r>
            <a:r>
              <a:rPr lang="en-US" dirty="0" err="1" smtClean="0"/>
              <a:t>ya</a:t>
            </a:r>
            <a:r>
              <a:rPr lang="en-US" dirty="0" smtClean="0"/>
              <a:t> que el </a:t>
            </a:r>
            <a:r>
              <a:rPr lang="en-US" dirty="0" err="1" smtClean="0"/>
              <a:t>período</a:t>
            </a:r>
            <a:r>
              <a:rPr lang="en-US" dirty="0" smtClean="0"/>
              <a:t> </a:t>
            </a:r>
            <a:r>
              <a:rPr lang="en-US" baseline="0" dirty="0" smtClean="0"/>
              <a:t>antes del </a:t>
            </a:r>
            <a:r>
              <a:rPr lang="en-US" baseline="0" dirty="0" err="1" smtClean="0"/>
              <a:t>cautiverio</a:t>
            </a:r>
            <a:r>
              <a:rPr lang="en-US" baseline="0" dirty="0" smtClean="0"/>
              <a:t> </a:t>
            </a:r>
            <a:r>
              <a:rPr lang="en-US" baseline="0" dirty="0" err="1" smtClean="0"/>
              <a:t>abundaba</a:t>
            </a:r>
            <a:r>
              <a:rPr lang="en-US" baseline="0" dirty="0" smtClean="0"/>
              <a:t> con </a:t>
            </a:r>
            <a:r>
              <a:rPr lang="en-US" baseline="0" dirty="0" err="1" smtClean="0"/>
              <a:t>ella</a:t>
            </a:r>
            <a:r>
              <a:rPr lang="en-US" baseline="0" dirty="0" smtClean="0"/>
              <a:t>, y el período macabeo habría incluido la adopción de los dioses griegos por parte de los judíos helenísticos.</a:t>
            </a:r>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89</a:t>
            </a:fld>
            <a:endParaRPr lang="en-US"/>
          </a:p>
        </p:txBody>
      </p:sp>
    </p:spTree>
    <p:extLst>
      <p:ext uri="{BB962C8B-B14F-4D97-AF65-F5344CB8AC3E}">
        <p14:creationId xmlns:p14="http://schemas.microsoft.com/office/powerpoint/2010/main" val="20631741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El método se utiliza 10 veces.</a:t>
            </a:r>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91</a:t>
            </a:fld>
            <a:endParaRPr lang="en-US"/>
          </a:p>
        </p:txBody>
      </p:sp>
    </p:spTree>
    <p:extLst>
      <p:ext uri="{BB962C8B-B14F-4D97-AF65-F5344CB8AC3E}">
        <p14:creationId xmlns:p14="http://schemas.microsoft.com/office/powerpoint/2010/main" val="33732866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dirty="0" smtClean="0"/>
              <a:t>Indiferencia hacia los aspectos morales y ceremoniales de la ley.</a:t>
            </a:r>
          </a:p>
          <a:p>
            <a:pPr marL="171450" indent="-171450" algn="l" rtl="0">
              <a:buFontTx/>
              <a:buChar char="-"/>
            </a:pPr>
            <a:r>
              <a:rPr lang="en-US" b="0" dirty="0" smtClean="0"/>
              <a:t>De vuelta en Judea por </a:t>
            </a:r>
            <a:r>
              <a:rPr lang="en-US" b="0" dirty="0" err="1" smtClean="0"/>
              <a:t>más</a:t>
            </a:r>
            <a:r>
              <a:rPr lang="en-US" b="0" dirty="0" smtClean="0"/>
              <a:t> de </a:t>
            </a:r>
            <a:r>
              <a:rPr lang="en-US" b="0" baseline="0" dirty="0" smtClean="0"/>
              <a:t>100 años</a:t>
            </a:r>
          </a:p>
          <a:p>
            <a:pPr marL="171450" indent="-171450" algn="l" rtl="0">
              <a:buFontTx/>
              <a:buChar char="-"/>
            </a:pPr>
            <a:r>
              <a:rPr lang="en-US" b="0" baseline="0" dirty="0" smtClean="0"/>
              <a:t>¡Sin embargo, estaban peor que antes!</a:t>
            </a:r>
          </a:p>
          <a:p>
            <a:pPr marL="171450" indent="-171450" algn="l" rtl="0">
              <a:buFontTx/>
              <a:buChar char="-"/>
            </a:pPr>
            <a:r>
              <a:rPr lang="en-US" b="0" baseline="0" dirty="0" smtClean="0"/>
              <a:t>¡El </a:t>
            </a:r>
            <a:r>
              <a:rPr lang="en-US" b="0" baseline="0" dirty="0" err="1" smtClean="0"/>
              <a:t>ánimo</a:t>
            </a:r>
            <a:r>
              <a:rPr lang="en-US" b="0" baseline="0" dirty="0" smtClean="0"/>
              <a:t> de Dios y las promesas de Zacarías no se cumplieron porque eran condicionales!</a:t>
            </a:r>
          </a:p>
          <a:p>
            <a:pPr marL="171450" indent="-171450" algn="l" rtl="0">
              <a:buFontTx/>
              <a:buChar char="-"/>
            </a:pPr>
            <a:r>
              <a:rPr lang="en-US" b="0" baseline="0" dirty="0" smtClean="0"/>
              <a:t>No habían cumplido la ley.</a:t>
            </a:r>
          </a:p>
          <a:p>
            <a:pPr marL="171450" indent="-171450" algn="l" rtl="0">
              <a:buFontTx/>
              <a:buChar char="-"/>
            </a:pPr>
            <a:endParaRPr lang="en-US" b="0" baseline="0" dirty="0" smtClean="0"/>
          </a:p>
          <a:p>
            <a:pPr marL="628650" lvl="1" indent="-171450" algn="l" rtl="0">
              <a:buFontTx/>
              <a:buChar char="-"/>
            </a:pPr>
            <a:r>
              <a:rPr lang="en-US" b="1" baseline="0" dirty="0" err="1" smtClean="0"/>
              <a:t>Avanzar</a:t>
            </a:r>
            <a:endParaRPr lang="en-US" b="1" baseline="0" dirty="0" smtClean="0"/>
          </a:p>
          <a:p>
            <a:pPr marL="628650" lvl="1" indent="-171450" algn="l" rtl="0">
              <a:buFontTx/>
              <a:buChar char="-"/>
            </a:pPr>
            <a:r>
              <a:rPr lang="en-US" b="0" baseline="0" dirty="0" smtClean="0"/>
              <a:t>¿Alguna vez tratamos el evangelio de la misma manera que ellos trataron la ley?</a:t>
            </a:r>
          </a:p>
          <a:p>
            <a:pPr marL="628650" lvl="1" indent="-171450" algn="l" rtl="0">
              <a:buFontTx/>
              <a:buChar char="-"/>
            </a:pPr>
            <a:r>
              <a:rPr lang="en-US" b="0" baseline="0" dirty="0" smtClean="0"/>
              <a:t>¿Cuáles serían algunos de los aspectos morales del evangelio?</a:t>
            </a:r>
          </a:p>
          <a:p>
            <a:pPr marL="1085850" lvl="2" indent="-171450" algn="l" rtl="0">
              <a:buFontTx/>
              <a:buChar char="-"/>
            </a:pPr>
            <a:r>
              <a:rPr lang="en-US" b="0" baseline="0" dirty="0" smtClean="0"/>
              <a:t>Amar a tu prójimo</a:t>
            </a:r>
          </a:p>
          <a:p>
            <a:pPr marL="1085850" lvl="2" indent="-171450" algn="l" rtl="0">
              <a:buFontTx/>
              <a:buChar char="-"/>
            </a:pPr>
            <a:r>
              <a:rPr lang="en-US" b="0" baseline="0" dirty="0" err="1" smtClean="0"/>
              <a:t>Perdonar</a:t>
            </a:r>
            <a:r>
              <a:rPr lang="en-US" b="0" baseline="0" dirty="0" smtClean="0"/>
              <a:t> 7 x 70</a:t>
            </a:r>
          </a:p>
          <a:p>
            <a:pPr marL="1085850" lvl="2" indent="-171450" algn="l" rtl="0">
              <a:buFontTx/>
              <a:buChar char="-"/>
            </a:pPr>
            <a:r>
              <a:rPr lang="en-US" b="0" baseline="0" dirty="0" err="1" smtClean="0"/>
              <a:t>Honrar</a:t>
            </a:r>
            <a:r>
              <a:rPr lang="en-US" b="0" baseline="0" dirty="0" smtClean="0"/>
              <a:t> a tu cónyuge</a:t>
            </a:r>
          </a:p>
          <a:p>
            <a:pPr marL="1085850" lvl="2" indent="-171450" algn="l" rtl="0">
              <a:buFontTx/>
              <a:buChar char="-"/>
            </a:pPr>
            <a:r>
              <a:rPr lang="en-US" b="0" baseline="0" dirty="0" err="1" smtClean="0"/>
              <a:t>Servir</a:t>
            </a:r>
            <a:r>
              <a:rPr lang="en-US" b="0" baseline="0" dirty="0" smtClean="0"/>
              <a:t> a los demás</a:t>
            </a:r>
          </a:p>
          <a:p>
            <a:pPr marL="1085850" lvl="2" indent="-171450" algn="l" rtl="0">
              <a:buFontTx/>
              <a:buChar char="-"/>
            </a:pPr>
            <a:r>
              <a:rPr lang="en-US" b="0" baseline="0" dirty="0" err="1" smtClean="0"/>
              <a:t>Ayudar</a:t>
            </a:r>
            <a:r>
              <a:rPr lang="en-US" b="0" baseline="0" dirty="0" smtClean="0"/>
              <a:t> a los débiles</a:t>
            </a:r>
          </a:p>
          <a:p>
            <a:pPr marL="1085850" lvl="2" indent="-171450" algn="l" rtl="0">
              <a:buFontTx/>
              <a:buChar char="-"/>
            </a:pPr>
            <a:r>
              <a:rPr lang="en-US" b="0" baseline="0" dirty="0" err="1" smtClean="0"/>
              <a:t>Honrar</a:t>
            </a:r>
            <a:r>
              <a:rPr lang="en-US" b="0" baseline="0" dirty="0" smtClean="0"/>
              <a:t> la Palabra de Dios</a:t>
            </a:r>
          </a:p>
          <a:p>
            <a:pPr marL="1085850" lvl="2" indent="-171450" algn="l" rtl="0">
              <a:buFontTx/>
              <a:buChar char="-"/>
            </a:pPr>
            <a:r>
              <a:rPr lang="en-US" b="0" baseline="0" dirty="0" err="1" smtClean="0"/>
              <a:t>Mantener</a:t>
            </a:r>
            <a:r>
              <a:rPr lang="en-US" b="0" baseline="0" dirty="0" smtClean="0"/>
              <a:t> tu cuerpo y tu mente sexualmente puros.</a:t>
            </a:r>
          </a:p>
          <a:p>
            <a:pPr marL="1085850" lvl="2" indent="-171450" algn="l" rtl="0">
              <a:buFontTx/>
              <a:buChar char="-"/>
            </a:pPr>
            <a:endParaRPr lang="en-US" b="0" baseline="0" dirty="0" smtClean="0"/>
          </a:p>
          <a:p>
            <a:pPr marL="1085850" lvl="2" indent="-171450" algn="l" rtl="0">
              <a:buFontTx/>
              <a:buChar char="-"/>
            </a:pPr>
            <a:r>
              <a:rPr lang="en-US" b="0" baseline="0" dirty="0" smtClean="0"/>
              <a:t>¿Alguna vez mostramos indiferencia ante algunas de estas cosas? ¿Los tomamos tan en serio como Dios?</a:t>
            </a:r>
          </a:p>
          <a:p>
            <a:pPr marL="628650" lvl="1" indent="-171450" algn="l" rtl="0">
              <a:buFontTx/>
              <a:buChar char="-"/>
            </a:pPr>
            <a:endParaRPr lang="en-US" b="0" baseline="0" dirty="0" smtClean="0"/>
          </a:p>
          <a:p>
            <a:pPr marL="628650" lvl="1" indent="-171450" algn="l" rtl="0">
              <a:buFontTx/>
              <a:buChar char="-"/>
            </a:pPr>
            <a:r>
              <a:rPr lang="en-US" b="0" baseline="0" dirty="0" smtClean="0"/>
              <a:t>¿Cuáles son algunos aspectos ceremoniales del evangelio?</a:t>
            </a:r>
          </a:p>
          <a:p>
            <a:pPr marL="1085850" lvl="2" indent="-171450" algn="l" rtl="0">
              <a:buFontTx/>
              <a:buChar char="-"/>
            </a:pPr>
            <a:r>
              <a:rPr lang="en-US" b="0" baseline="0" dirty="0" smtClean="0"/>
              <a:t>La cena del Señor</a:t>
            </a:r>
          </a:p>
          <a:p>
            <a:pPr marL="1085850" lvl="2" indent="-171450" algn="l" rtl="0">
              <a:buFontTx/>
              <a:buChar char="-"/>
            </a:pPr>
            <a:r>
              <a:rPr lang="en-US" b="0" baseline="0" dirty="0" smtClean="0"/>
              <a:t>Reunión el primer día de la semana.</a:t>
            </a:r>
          </a:p>
          <a:p>
            <a:pPr marL="1085850" lvl="2" indent="-171450" algn="l" rtl="0">
              <a:buFontTx/>
              <a:buChar char="-"/>
            </a:pPr>
            <a:r>
              <a:rPr lang="en-US" b="0" baseline="0" dirty="0" smtClean="0"/>
              <a:t>Dentro de nuestra adoración, </a:t>
            </a:r>
            <a:r>
              <a:rPr lang="en-US" b="0" baseline="0" dirty="0" err="1" smtClean="0"/>
              <a:t>prácticamente</a:t>
            </a:r>
            <a:r>
              <a:rPr lang="en-US" b="0" baseline="0" dirty="0" smtClean="0"/>
              <a:t> </a:t>
            </a:r>
            <a:r>
              <a:rPr lang="en-US" b="0" baseline="0" dirty="0" err="1" smtClean="0"/>
              <a:t>hacemos</a:t>
            </a:r>
            <a:r>
              <a:rPr lang="en-US" b="0" baseline="0" dirty="0" smtClean="0"/>
              <a:t> que las cosas sean ceremoniales:</a:t>
            </a:r>
          </a:p>
          <a:p>
            <a:pPr marL="1543050" lvl="3" indent="-171450" algn="l" rtl="0">
              <a:buFontTx/>
              <a:buChar char="-"/>
            </a:pPr>
            <a:r>
              <a:rPr lang="en-US" b="0" baseline="0" dirty="0" err="1" smtClean="0"/>
              <a:t>Lectura</a:t>
            </a:r>
            <a:r>
              <a:rPr lang="en-US" b="0" baseline="0" dirty="0" smtClean="0"/>
              <a:t> de las </a:t>
            </a:r>
            <a:r>
              <a:rPr lang="en-US" b="0" baseline="0" dirty="0" err="1" smtClean="0"/>
              <a:t>Escrituras</a:t>
            </a:r>
            <a:endParaRPr lang="en-US" b="0" baseline="0" dirty="0" smtClean="0"/>
          </a:p>
          <a:p>
            <a:pPr marL="1543050" lvl="3" indent="-171450" algn="l" rtl="0">
              <a:buFontTx/>
              <a:buChar char="-"/>
            </a:pPr>
            <a:r>
              <a:rPr lang="en-US" b="0" baseline="0" dirty="0" smtClean="0"/>
              <a:t>Oración</a:t>
            </a:r>
          </a:p>
          <a:p>
            <a:pPr marL="1543050" lvl="3" indent="-171450" algn="l" rtl="0">
              <a:buFontTx/>
              <a:buChar char="-"/>
            </a:pPr>
            <a:r>
              <a:rPr lang="en-US" b="0" baseline="0" dirty="0" smtClean="0"/>
              <a:t>Cantos</a:t>
            </a:r>
          </a:p>
          <a:p>
            <a:pPr marL="1543050" lvl="3" indent="-171450" algn="l" rtl="0">
              <a:buFontTx/>
              <a:buChar char="-"/>
            </a:pPr>
            <a:r>
              <a:rPr lang="es-ES" b="0" baseline="0" dirty="0" smtClean="0"/>
              <a:t>Cena del Señor</a:t>
            </a:r>
            <a:endParaRPr lang="en-US" b="0" baseline="0" dirty="0" smtClean="0"/>
          </a:p>
          <a:p>
            <a:pPr marL="1543050" lvl="3" indent="-171450" algn="l" rtl="0">
              <a:buFontTx/>
              <a:buChar char="-"/>
            </a:pPr>
            <a:r>
              <a:rPr lang="en-US" b="0" baseline="0" dirty="0" smtClean="0"/>
              <a:t>Cantos</a:t>
            </a:r>
          </a:p>
          <a:p>
            <a:pPr marL="1543050" lvl="3" indent="-171450" algn="l" rtl="0">
              <a:buFontTx/>
              <a:buChar char="-"/>
            </a:pPr>
            <a:r>
              <a:rPr lang="es-ES" b="0" baseline="0" dirty="0" smtClean="0"/>
              <a:t>Ofrenda</a:t>
            </a:r>
            <a:endParaRPr lang="en-US" b="0" baseline="0" dirty="0" smtClean="0"/>
          </a:p>
          <a:p>
            <a:pPr marL="1543050" lvl="3" indent="-171450" algn="l" rtl="0">
              <a:buFontTx/>
              <a:buChar char="-"/>
            </a:pPr>
            <a:r>
              <a:rPr lang="en-US" b="0" baseline="0" dirty="0" smtClean="0"/>
              <a:t>Cantos</a:t>
            </a:r>
          </a:p>
          <a:p>
            <a:pPr marL="1543050" lvl="3" indent="-171450" algn="l" rtl="0">
              <a:buFontTx/>
              <a:buChar char="-"/>
            </a:pPr>
            <a:r>
              <a:rPr lang="en-US" b="0" baseline="0" dirty="0" err="1" smtClean="0"/>
              <a:t>Predicación</a:t>
            </a:r>
            <a:endParaRPr lang="en-US" b="0" baseline="0" dirty="0" smtClean="0"/>
          </a:p>
          <a:p>
            <a:pPr marL="1543050" lvl="3" indent="-171450" algn="l" rtl="0">
              <a:buFontTx/>
              <a:buChar char="-"/>
            </a:pPr>
            <a:r>
              <a:rPr lang="en-US" b="0" baseline="0" dirty="0" err="1" smtClean="0"/>
              <a:t>Oración</a:t>
            </a:r>
            <a:endParaRPr lang="en-US" b="0" baseline="0" dirty="0" smtClean="0"/>
          </a:p>
          <a:p>
            <a:pPr marL="1543050" lvl="3" indent="-171450" algn="l" rtl="0">
              <a:buFontTx/>
              <a:buChar char="-"/>
            </a:pPr>
            <a:endParaRPr lang="en-US" b="0" baseline="0" dirty="0" smtClean="0"/>
          </a:p>
          <a:p>
            <a:pPr marL="1543050" lvl="3" indent="-171450" algn="l" rtl="0">
              <a:buFontTx/>
              <a:buChar char="-"/>
            </a:pPr>
            <a:r>
              <a:rPr lang="en-US" b="0" baseline="0" dirty="0" smtClean="0"/>
              <a:t>¿Alguna vez hacemos estas cosas con indiferencia?</a:t>
            </a:r>
          </a:p>
          <a:p>
            <a:pPr marL="2000250" lvl="4" indent="-171450" algn="l" rtl="0">
              <a:buFontTx/>
              <a:buChar char="-"/>
            </a:pPr>
            <a:r>
              <a:rPr lang="en-US" b="0" baseline="0" dirty="0" err="1" smtClean="0"/>
              <a:t>Pensando</a:t>
            </a:r>
            <a:r>
              <a:rPr lang="en-US" b="0" baseline="0" dirty="0" smtClean="0"/>
              <a:t> en el almuerzo en lugar del sacrificio de Cristo.</a:t>
            </a:r>
          </a:p>
          <a:p>
            <a:pPr marL="2000250" lvl="4" indent="-171450" algn="l" rtl="0">
              <a:buFontTx/>
              <a:buChar char="-"/>
            </a:pPr>
            <a:r>
              <a:rPr lang="en-US" b="0" baseline="0" dirty="0" err="1" smtClean="0"/>
              <a:t>Eso</a:t>
            </a:r>
            <a:r>
              <a:rPr lang="en-US" b="0" baseline="0" dirty="0" smtClean="0"/>
              <a:t> </a:t>
            </a:r>
            <a:r>
              <a:rPr lang="en-US" b="0" baseline="0" dirty="0" err="1" smtClean="0"/>
              <a:t>sucede</a:t>
            </a:r>
            <a:r>
              <a:rPr lang="en-US" b="0" baseline="0" dirty="0" smtClean="0"/>
              <a:t>, todos lo hemos hecho antes.</a:t>
            </a:r>
          </a:p>
          <a:p>
            <a:pPr marL="2000250" lvl="4" indent="-171450" algn="l" rtl="0">
              <a:buFontTx/>
              <a:buChar char="-"/>
            </a:pPr>
            <a:endParaRPr lang="en-US" b="0" baseline="0" dirty="0" smtClean="0"/>
          </a:p>
          <a:p>
            <a:pPr marL="1085850" lvl="2" indent="-171450" algn="l" rtl="0">
              <a:buFontTx/>
              <a:buChar char="-"/>
            </a:pPr>
            <a:r>
              <a:rPr lang="en-US" b="0" baseline="0" dirty="0" smtClean="0"/>
              <a:t>Pero lo que espero que suceda cuando nos demos cuenta de esto en nosotros mismos es que recordemos mensajes como este de Malaquías. Otros antes que nosotros han caído en la indiferencia.</a:t>
            </a:r>
          </a:p>
          <a:p>
            <a:pPr marL="1085850" lvl="2" indent="-171450" algn="l" rtl="0">
              <a:buFontTx/>
              <a:buChar char="-"/>
            </a:pPr>
            <a:endParaRPr lang="en-US" b="0" baseline="0" dirty="0" smtClean="0"/>
          </a:p>
          <a:p>
            <a:pPr marL="1085850" lvl="2" indent="-171450" algn="l" rtl="0">
              <a:buFontTx/>
              <a:buChar char="-"/>
            </a:pPr>
            <a:r>
              <a:rPr lang="en-US" b="0" baseline="0" dirty="0" smtClean="0"/>
              <a:t>A veces ocurre pensar en el almuerzo durante el servicio, pero no permita que se convierta en una señal interna de que su corazón simplemente no está en el servicio. Más bien, que sea un despertar.</a:t>
            </a:r>
          </a:p>
          <a:p>
            <a:pPr marL="1085850" lvl="2" indent="-171450" algn="l" rtl="0">
              <a:buFontTx/>
              <a:buChar char="-"/>
            </a:pPr>
            <a:endParaRPr lang="en-US" b="0" baseline="0" dirty="0" smtClean="0"/>
          </a:p>
          <a:p>
            <a:pPr marL="1085850" lvl="2" indent="-171450" algn="l" rtl="0">
              <a:buFontTx/>
              <a:buChar char="-"/>
            </a:pPr>
            <a:r>
              <a:rPr lang="en-US" b="0" baseline="0" dirty="0" err="1" smtClean="0"/>
              <a:t>Cuando</a:t>
            </a:r>
            <a:r>
              <a:rPr lang="en-US" b="0" baseline="0" dirty="0" smtClean="0"/>
              <a:t> </a:t>
            </a:r>
            <a:r>
              <a:rPr lang="en-US" b="0" baseline="0" dirty="0" err="1" smtClean="0"/>
              <a:t>usted</a:t>
            </a:r>
            <a:r>
              <a:rPr lang="en-US" b="0" baseline="0" dirty="0" smtClean="0"/>
              <a:t> </a:t>
            </a:r>
            <a:r>
              <a:rPr lang="en-US" b="0" baseline="0" dirty="0" err="1" smtClean="0"/>
              <a:t>siente</a:t>
            </a:r>
            <a:r>
              <a:rPr lang="en-US" b="0" baseline="0" dirty="0" smtClean="0"/>
              <a:t> que </a:t>
            </a:r>
            <a:r>
              <a:rPr lang="en-US" b="0" baseline="0" dirty="0" err="1" smtClean="0"/>
              <a:t>está</a:t>
            </a:r>
            <a:r>
              <a:rPr lang="en-US" b="0" baseline="0" dirty="0" smtClean="0"/>
              <a:t> </a:t>
            </a:r>
            <a:r>
              <a:rPr lang="en-US" b="0" baseline="0" dirty="0" err="1" smtClean="0"/>
              <a:t>siendo</a:t>
            </a:r>
            <a:r>
              <a:rPr lang="en-US" b="0" baseline="0" dirty="0" smtClean="0"/>
              <a:t> </a:t>
            </a:r>
            <a:r>
              <a:rPr lang="en-US" b="0" baseline="0" dirty="0" err="1" smtClean="0"/>
              <a:t>despreocupado</a:t>
            </a:r>
            <a:r>
              <a:rPr lang="en-US" b="0" baseline="0" dirty="0" smtClean="0"/>
              <a:t>, o aburrido, o indiferente… </a:t>
            </a:r>
            <a:r>
              <a:rPr lang="en-US" b="0" baseline="0" dirty="0" err="1" smtClean="0"/>
              <a:t>recuerde</a:t>
            </a:r>
            <a:r>
              <a:rPr lang="en-US" b="0" baseline="0" dirty="0" smtClean="0"/>
              <a:t> lo que Dios piensa sobre eso y </a:t>
            </a:r>
            <a:r>
              <a:rPr lang="en-US" b="0" baseline="0" dirty="0" err="1" smtClean="0"/>
              <a:t>trate</a:t>
            </a:r>
            <a:r>
              <a:rPr lang="en-US" b="0" baseline="0" dirty="0" smtClean="0"/>
              <a:t> de ser mejor.</a:t>
            </a:r>
          </a:p>
          <a:p>
            <a:pPr marL="1543050" lvl="3" indent="-171450" algn="l" rtl="0">
              <a:buFontTx/>
              <a:buChar char="-"/>
            </a:pPr>
            <a:r>
              <a:rPr lang="en-US" b="0" baseline="0" dirty="0" smtClean="0"/>
              <a:t>Recuerde, Dios les dio a </a:t>
            </a:r>
            <a:r>
              <a:rPr lang="en-US" b="0" baseline="0" dirty="0" err="1" smtClean="0"/>
              <a:t>estas</a:t>
            </a:r>
            <a:r>
              <a:rPr lang="en-US" b="0" baseline="0" dirty="0" smtClean="0"/>
              <a:t> personas castigo para hacerlos conscientes de sus pecados.</a:t>
            </a:r>
          </a:p>
          <a:p>
            <a:pPr marL="1543050" lvl="3" indent="-171450" algn="l" rtl="0">
              <a:buFontTx/>
              <a:buChar char="-"/>
            </a:pPr>
            <a:r>
              <a:rPr lang="en-US" b="0" baseline="0" dirty="0" smtClean="0"/>
              <a:t>Luego los sacó del destierro y los restauró.</a:t>
            </a:r>
          </a:p>
          <a:p>
            <a:pPr marL="1543050" lvl="3" indent="-171450" algn="l" rtl="0">
              <a:buFontTx/>
              <a:buChar char="-"/>
            </a:pPr>
            <a:r>
              <a:rPr lang="en-US" b="0" baseline="0" dirty="0" smtClean="0"/>
              <a:t>Él los perdonó de sus pecados.</a:t>
            </a:r>
          </a:p>
          <a:p>
            <a:pPr marL="1543050" lvl="3" indent="-171450" algn="l" rtl="0">
              <a:buFontTx/>
              <a:buChar char="-"/>
            </a:pPr>
            <a:r>
              <a:rPr lang="en-US" b="0" baseline="0" dirty="0" smtClean="0"/>
              <a:t>Él los animó</a:t>
            </a:r>
          </a:p>
          <a:p>
            <a:pPr marL="1543050" lvl="3" indent="-171450" algn="l" rtl="0">
              <a:buFontTx/>
              <a:buChar char="-"/>
            </a:pPr>
            <a:r>
              <a:rPr lang="en-US" b="0" baseline="0" dirty="0" smtClean="0"/>
              <a:t>Les dio esperanza </a:t>
            </a:r>
            <a:r>
              <a:rPr lang="en-US" b="0" baseline="0" dirty="0" err="1" smtClean="0"/>
              <a:t>en</a:t>
            </a:r>
            <a:r>
              <a:rPr lang="en-US" b="0" baseline="0" dirty="0" smtClean="0"/>
              <a:t> </a:t>
            </a:r>
            <a:r>
              <a:rPr lang="en-US" b="0" baseline="0" dirty="0" err="1" smtClean="0"/>
              <a:t>Él</a:t>
            </a:r>
            <a:endParaRPr lang="en-US" b="0" baseline="0" dirty="0" smtClean="0"/>
          </a:p>
          <a:p>
            <a:pPr marL="1543050" lvl="3" indent="-171450" algn="l" rtl="0">
              <a:buFontTx/>
              <a:buChar char="-"/>
            </a:pPr>
            <a:endParaRPr lang="en-US" b="0" baseline="0" dirty="0" smtClean="0"/>
          </a:p>
          <a:p>
            <a:pPr marL="1543050" lvl="3" indent="-171450" algn="l" rtl="0">
              <a:buFontTx/>
              <a:buChar char="-"/>
            </a:pPr>
            <a:r>
              <a:rPr lang="en-US" b="0" baseline="0" dirty="0" smtClean="0"/>
              <a:t>Él </a:t>
            </a:r>
            <a:r>
              <a:rPr lang="en-US" b="0" baseline="0" dirty="0" err="1" smtClean="0"/>
              <a:t>nos</a:t>
            </a:r>
            <a:r>
              <a:rPr lang="en-US" b="0" baseline="0" dirty="0" smtClean="0"/>
              <a:t> </a:t>
            </a:r>
            <a:r>
              <a:rPr lang="en-US" b="0" baseline="0" dirty="0" err="1" smtClean="0"/>
              <a:t>dio</a:t>
            </a:r>
            <a:r>
              <a:rPr lang="en-US" b="0" baseline="0" dirty="0" smtClean="0"/>
              <a:t> a </a:t>
            </a:r>
            <a:r>
              <a:rPr lang="en-US" b="0" i="1" baseline="0" dirty="0" smtClean="0"/>
              <a:t>Cristo</a:t>
            </a:r>
            <a:r>
              <a:rPr lang="en-US" b="0" i="0" baseline="0" dirty="0" smtClean="0"/>
              <a:t>….que es infinitamente más que cualquier otra cosa que se pueda dar, tratemos de honrarlo tratando el evangelio con la importancia que merece.</a:t>
            </a:r>
          </a:p>
          <a:p>
            <a:pPr marL="0" lvl="0" indent="0" algn="l" rtl="0">
              <a:buFontTx/>
              <a:buNone/>
            </a:pPr>
            <a:endParaRPr lang="en-US" b="0" i="0" baseline="0" dirty="0" smtClean="0"/>
          </a:p>
          <a:p>
            <a:pPr marL="0" lvl="0" indent="0" algn="l" rtl="0">
              <a:buFontTx/>
              <a:buNone/>
            </a:pPr>
            <a:r>
              <a:rPr lang="en-US" b="1" i="0" baseline="0" dirty="0" smtClean="0"/>
              <a:t>La adoración estaba en un </a:t>
            </a:r>
            <a:r>
              <a:rPr lang="en-US" b="1" i="0" baseline="0" dirty="0" err="1" smtClean="0"/>
              <a:t>estado</a:t>
            </a:r>
            <a:r>
              <a:rPr lang="en-US" b="1" i="0" baseline="0" dirty="0" smtClean="0"/>
              <a:t> de </a:t>
            </a:r>
            <a:r>
              <a:rPr lang="en-US" b="1" i="0" baseline="0" dirty="0" err="1" smtClean="0"/>
              <a:t>decadencia</a:t>
            </a:r>
            <a:endParaRPr lang="en-US" b="1" i="0" baseline="0" dirty="0" smtClean="0"/>
          </a:p>
          <a:p>
            <a:pPr marL="171450" lvl="0" indent="-171450" algn="l" rtl="0">
              <a:buFontTx/>
              <a:buChar char="-"/>
            </a:pPr>
            <a:r>
              <a:rPr lang="en-US" b="0" i="0" baseline="0" dirty="0" smtClean="0"/>
              <a:t>Este </a:t>
            </a:r>
            <a:r>
              <a:rPr lang="en-US" b="0" i="0" baseline="0" dirty="0" err="1" smtClean="0"/>
              <a:t>punto</a:t>
            </a:r>
            <a:r>
              <a:rPr lang="en-US" b="0" i="0" baseline="0" dirty="0" smtClean="0"/>
              <a:t> </a:t>
            </a:r>
            <a:r>
              <a:rPr lang="en-US" b="0" i="0" baseline="0" dirty="0" err="1" smtClean="0"/>
              <a:t>va</a:t>
            </a:r>
            <a:r>
              <a:rPr lang="en-US" b="0" i="0" baseline="0" dirty="0" smtClean="0"/>
              <a:t> de la mano del primero….es el resultado del mismo. Su indiferencia había conducido a un estado de decadencia.</a:t>
            </a:r>
          </a:p>
          <a:p>
            <a:pPr marL="171450" lvl="0" indent="-171450" algn="l" rtl="0">
              <a:buFontTx/>
              <a:buChar char="-"/>
            </a:pPr>
            <a:r>
              <a:rPr lang="en-US" b="0" i="0" baseline="0" dirty="0" smtClean="0"/>
              <a:t>El sacerdocio aceptaba los desechos de los rebaños para los sacrificios.</a:t>
            </a:r>
          </a:p>
          <a:p>
            <a:pPr marL="628650" lvl="1" indent="-171450" algn="l" rtl="0">
              <a:buFontTx/>
              <a:buChar char="-"/>
            </a:pPr>
            <a:r>
              <a:rPr lang="en-US" b="0" i="0" baseline="0" dirty="0" smtClean="0"/>
              <a:t>¿Qué tan avergonzado te sentirías de darle a alguien a quien realmente respetas un regalo realmente terrible?</a:t>
            </a:r>
          </a:p>
          <a:p>
            <a:pPr marL="1085850" lvl="2" indent="-171450" algn="l" rtl="0">
              <a:buFontTx/>
              <a:buChar char="-"/>
            </a:pPr>
            <a:r>
              <a:rPr lang="en-US" b="0" i="0" baseline="0" dirty="0" smtClean="0"/>
              <a:t>En lugar de una tarjeta de regalo para un buen restaurante, les das un pastel de carne sobrante... con un poco de moho.</a:t>
            </a:r>
          </a:p>
          <a:p>
            <a:pPr marL="1543050" lvl="3" indent="-171450" algn="l" rtl="0">
              <a:buFontTx/>
              <a:buChar char="-"/>
            </a:pPr>
            <a:r>
              <a:rPr lang="en-US" b="0" i="0" baseline="0" dirty="0" err="1" smtClean="0"/>
              <a:t>Esos</a:t>
            </a:r>
            <a:r>
              <a:rPr lang="en-US" b="0" i="0" baseline="0" dirty="0" smtClean="0"/>
              <a:t> son </a:t>
            </a:r>
            <a:r>
              <a:rPr lang="en-US" b="0" i="0" baseline="0" dirty="0" err="1" smtClean="0"/>
              <a:t>los</a:t>
            </a:r>
            <a:r>
              <a:rPr lang="en-US" b="0" i="0" baseline="0" dirty="0" smtClean="0"/>
              <a:t> </a:t>
            </a:r>
            <a:r>
              <a:rPr lang="en-US" b="0" i="0" baseline="0" dirty="0" err="1" smtClean="0"/>
              <a:t>desechos</a:t>
            </a:r>
            <a:r>
              <a:rPr lang="en-US" b="0" i="0" baseline="0" dirty="0" smtClean="0"/>
              <a:t> de tu refrigerador.</a:t>
            </a:r>
          </a:p>
          <a:p>
            <a:pPr marL="1085850" lvl="2" indent="-171450" algn="l" rtl="0">
              <a:buFontTx/>
              <a:buChar char="-"/>
            </a:pPr>
            <a:r>
              <a:rPr lang="en-US" b="0" i="0" baseline="0" dirty="0" smtClean="0"/>
              <a:t>En lugar de un suéter nuevo, les das un calcetín viejo y sin </a:t>
            </a:r>
            <a:r>
              <a:rPr lang="en-US" b="0" i="0" baseline="0" dirty="0" err="1" smtClean="0"/>
              <a:t>su</a:t>
            </a:r>
            <a:r>
              <a:rPr lang="en-US" b="0" i="0" baseline="0" dirty="0" smtClean="0"/>
              <a:t> </a:t>
            </a:r>
            <a:r>
              <a:rPr lang="en-US" b="0" i="0" baseline="0" dirty="0" err="1" smtClean="0"/>
              <a:t>pareja</a:t>
            </a:r>
            <a:r>
              <a:rPr lang="en-US" b="0" i="0" baseline="0" dirty="0" smtClean="0"/>
              <a:t>.</a:t>
            </a:r>
          </a:p>
          <a:p>
            <a:pPr marL="1543050" lvl="3" indent="-171450" algn="l" rtl="0">
              <a:buFontTx/>
              <a:buChar char="-"/>
            </a:pPr>
            <a:r>
              <a:rPr lang="en-US" b="0" i="0" baseline="0" dirty="0" smtClean="0"/>
              <a:t>Los </a:t>
            </a:r>
            <a:r>
              <a:rPr lang="en-US" b="0" i="0" baseline="0" dirty="0" err="1" smtClean="0"/>
              <a:t>desechos</a:t>
            </a:r>
            <a:r>
              <a:rPr lang="en-US" b="0" i="0" baseline="0" dirty="0" smtClean="0"/>
              <a:t> de tu tocador</a:t>
            </a:r>
          </a:p>
          <a:p>
            <a:pPr marL="1543050" lvl="3" indent="-171450" algn="l" rtl="0">
              <a:buFontTx/>
              <a:buChar char="-"/>
            </a:pPr>
            <a:r>
              <a:rPr lang="en-US" b="0" i="0" baseline="0" dirty="0" smtClean="0"/>
              <a:t>Aquí tienes... nuestra relación está intacta.</a:t>
            </a:r>
          </a:p>
          <a:p>
            <a:pPr marL="628650" lvl="1" indent="-171450" algn="l" rtl="0">
              <a:buFontTx/>
              <a:buChar char="-"/>
            </a:pPr>
            <a:r>
              <a:rPr lang="en-US" b="0" i="0" baseline="0" dirty="0" smtClean="0"/>
              <a:t>Eso es lo que estaban haciendo los sacerdotes... dándole a Dios lo peor que tenían.</a:t>
            </a:r>
          </a:p>
          <a:p>
            <a:pPr marL="628650" lvl="1" indent="-171450" algn="l" rtl="0">
              <a:buFontTx/>
              <a:buChar char="-"/>
            </a:pPr>
            <a:r>
              <a:rPr lang="en-US" b="0" i="0" baseline="0" dirty="0" smtClean="0"/>
              <a:t>Y esa idea me asusta </a:t>
            </a:r>
            <a:r>
              <a:rPr lang="en-US" b="0" i="0" baseline="0" dirty="0" err="1" smtClean="0"/>
              <a:t>porque</a:t>
            </a:r>
            <a:r>
              <a:rPr lang="en-US" b="0" i="0" baseline="0" dirty="0" smtClean="0"/>
              <a:t> </a:t>
            </a:r>
            <a:r>
              <a:rPr lang="en-US" b="0" i="0" baseline="0" dirty="0" err="1" smtClean="0"/>
              <a:t>todavía</a:t>
            </a:r>
            <a:r>
              <a:rPr lang="en-US" b="0" i="0" baseline="0" dirty="0" smtClean="0"/>
              <a:t> soy </a:t>
            </a:r>
            <a:r>
              <a:rPr lang="en-US" b="0" i="0" baseline="0" dirty="0" err="1" smtClean="0"/>
              <a:t>capaz</a:t>
            </a:r>
            <a:r>
              <a:rPr lang="en-US" b="0" i="0" baseline="0" dirty="0" smtClean="0"/>
              <a:t> de </a:t>
            </a:r>
            <a:r>
              <a:rPr lang="en-US" b="0" i="0" baseline="0" dirty="0" err="1" smtClean="0"/>
              <a:t>hacerlo</a:t>
            </a:r>
            <a:r>
              <a:rPr lang="en-US" b="0" i="0" baseline="0" dirty="0" smtClean="0"/>
              <a:t>. Por tonto que parezca, no le he dado lo mejor a Dios.</a:t>
            </a:r>
          </a:p>
          <a:p>
            <a:pPr marL="628650" lvl="1" indent="-171450" algn="l" rtl="0">
              <a:buFontTx/>
              <a:buChar char="-"/>
            </a:pPr>
            <a:r>
              <a:rPr lang="en-US" b="0" i="0" baseline="0" dirty="0" smtClean="0"/>
              <a:t>A veces doy lo que es cómodo, en lugar de lo que es correcto.</a:t>
            </a:r>
          </a:p>
          <a:p>
            <a:pPr marL="628650" lvl="1" indent="-171450" algn="l" rtl="0">
              <a:buFontTx/>
              <a:buChar char="-"/>
            </a:pPr>
            <a:r>
              <a:rPr lang="en-US" b="0" i="0" baseline="0" dirty="0" smtClean="0"/>
              <a:t>Y no quiero hacer eso</a:t>
            </a:r>
          </a:p>
          <a:p>
            <a:pPr marL="628650" lvl="1" indent="-171450" algn="l" rtl="0">
              <a:buFontTx/>
              <a:buChar char="-"/>
            </a:pPr>
            <a:r>
              <a:rPr lang="en-US" b="0" i="0" baseline="0" dirty="0" smtClean="0"/>
              <a:t>Quiero recordar que Malaquías condena duramente a estos sacerdotes por el estado de su culto.</a:t>
            </a:r>
          </a:p>
          <a:p>
            <a:pPr marL="628650" lvl="1" indent="-171450" algn="l" rtl="0">
              <a:buFontTx/>
              <a:buChar char="-"/>
            </a:pPr>
            <a:r>
              <a:rPr lang="en-US" b="0" i="0" baseline="0" dirty="0" smtClean="0"/>
              <a:t>Este ritual de sacrificio por el que estaban pasando, sólo tiene valor cuando muestra una adoración espiritual profunda y sincera a Dios, no una casilla de verificación sin sentido.</a:t>
            </a:r>
          </a:p>
          <a:p>
            <a:pPr marL="628650" lvl="1" indent="-171450" algn="l" rtl="0">
              <a:buFontTx/>
              <a:buChar char="-"/>
            </a:pPr>
            <a:endParaRPr lang="en-US" b="0" i="0" baseline="0" dirty="0" smtClean="0"/>
          </a:p>
          <a:p>
            <a:pPr marL="628650" lvl="1" indent="-171450" algn="l" rtl="0">
              <a:buFontTx/>
              <a:buChar char="-"/>
            </a:pPr>
            <a:r>
              <a:rPr lang="en-US" b="0" i="0" baseline="0" dirty="0" err="1" smtClean="0"/>
              <a:t>Es</a:t>
            </a:r>
            <a:r>
              <a:rPr lang="en-US" b="0" i="0" baseline="0" dirty="0" smtClean="0"/>
              <a:t> </a:t>
            </a:r>
            <a:r>
              <a:rPr lang="en-US" b="0" i="0" baseline="0" dirty="0" err="1" smtClean="0"/>
              <a:t>difícil</a:t>
            </a:r>
            <a:r>
              <a:rPr lang="en-US" b="0" i="0" baseline="0" dirty="0" smtClean="0"/>
              <a:t> para </a:t>
            </a:r>
            <a:r>
              <a:rPr lang="en-US" b="0" i="0" baseline="0" dirty="0" err="1" smtClean="0"/>
              <a:t>uno</a:t>
            </a:r>
            <a:r>
              <a:rPr lang="en-US" b="0" i="0" baseline="0" dirty="0" smtClean="0"/>
              <a:t> considerarse objetivamente cuando se </a:t>
            </a:r>
            <a:r>
              <a:rPr lang="en-US" b="0" i="0" baseline="0" dirty="0" err="1" smtClean="0"/>
              <a:t>trata</a:t>
            </a:r>
            <a:r>
              <a:rPr lang="en-US" b="0" i="0" baseline="0" dirty="0" smtClean="0"/>
              <a:t> </a:t>
            </a:r>
            <a:r>
              <a:rPr lang="en-US" b="0" i="0" baseline="0" dirty="0" err="1" smtClean="0"/>
              <a:t>delcorazón</a:t>
            </a:r>
            <a:r>
              <a:rPr lang="en-US" b="0" i="0" baseline="0" dirty="0" smtClean="0"/>
              <a:t>. Nos gusta mentirnos a nosotros mismos y hacernos creer que estamos haciendo lo mejor que podemos. Tal vez podamos dar un paso atrás y evaluarnos a nosotros mismos con un poco más de honestidad… y tratar de prestar atención a estas advertencias de Malaquías.</a:t>
            </a:r>
          </a:p>
          <a:p>
            <a:pPr marL="171450" lvl="0" indent="-171450" algn="l" rtl="0">
              <a:buFontTx/>
              <a:buChar char="-"/>
            </a:pPr>
            <a:endParaRPr lang="en-US" b="0" i="0" baseline="0" dirty="0" smtClean="0"/>
          </a:p>
          <a:p>
            <a:pPr marL="0" lvl="0" indent="0" algn="l" rtl="0">
              <a:buFontTx/>
              <a:buNone/>
            </a:pPr>
            <a:r>
              <a:rPr lang="en-US" b="1" i="0" baseline="0" dirty="0" smtClean="0"/>
              <a:t>Los judíos se divorciaban de sus esposas y se casaban con mujeres paganas.</a:t>
            </a:r>
          </a:p>
          <a:p>
            <a:pPr marL="0" lvl="0" indent="0" algn="l" rtl="0">
              <a:buFontTx/>
              <a:buNone/>
            </a:pPr>
            <a:r>
              <a:rPr lang="en-US" b="0" i="0" baseline="0" dirty="0" smtClean="0"/>
              <a:t>-Esto debe haber sido una tentación severa porque parece que no se pueden leer 2 capítulos del Antiguo Testamento sin escuchar sobre esto.</a:t>
            </a:r>
          </a:p>
          <a:p>
            <a:pPr marL="0" lvl="0" indent="0" algn="l" rtl="0">
              <a:buFontTx/>
              <a:buNone/>
            </a:pPr>
            <a:endParaRPr lang="en-US" b="0" i="0" baseline="0" dirty="0" smtClean="0"/>
          </a:p>
          <a:p>
            <a:pPr marL="0" lvl="0" indent="0" algn="l" rtl="0">
              <a:buFontTx/>
              <a:buNone/>
            </a:pPr>
            <a:r>
              <a:rPr lang="en-US" b="0" i="0" baseline="0" dirty="0" smtClean="0"/>
              <a:t>-Dios tenía un pueblo especial ¿no?</a:t>
            </a:r>
          </a:p>
          <a:p>
            <a:pPr marL="0" lvl="0" indent="0" algn="l" rtl="0">
              <a:buFontTx/>
              <a:buNone/>
            </a:pPr>
            <a:r>
              <a:rPr lang="en-US" b="0" i="0" baseline="0" dirty="0" smtClean="0"/>
              <a:t>-Se supone que debe ser apartado</a:t>
            </a:r>
          </a:p>
          <a:p>
            <a:pPr marL="0" lvl="0" indent="0" algn="l" rtl="0">
              <a:buFontTx/>
              <a:buNone/>
            </a:pPr>
            <a:endParaRPr lang="en-US" b="0" i="0" baseline="0" dirty="0" smtClean="0"/>
          </a:p>
          <a:p>
            <a:pPr marL="0" lvl="0" indent="0" algn="l" rtl="0">
              <a:buFontTx/>
              <a:buNone/>
            </a:pPr>
            <a:r>
              <a:rPr lang="en-US" b="0" i="0" baseline="0" dirty="0" smtClean="0"/>
              <a:t>-¿Cómo iba a seguir teniendo un pueblo si seguían </a:t>
            </a:r>
            <a:r>
              <a:rPr lang="en-US" b="0" i="0" baseline="0" dirty="0" err="1" smtClean="0"/>
              <a:t>casándose</a:t>
            </a:r>
            <a:r>
              <a:rPr lang="en-US" b="0" i="0" baseline="0" dirty="0" smtClean="0"/>
              <a:t> con </a:t>
            </a:r>
            <a:r>
              <a:rPr lang="en-US" b="0" i="0" baseline="0" dirty="0" err="1" smtClean="0"/>
              <a:t>otras</a:t>
            </a:r>
            <a:r>
              <a:rPr lang="en-US" b="0" i="0" baseline="0" dirty="0" smtClean="0"/>
              <a:t> </a:t>
            </a:r>
            <a:r>
              <a:rPr lang="en-US" b="0" i="0" baseline="0" dirty="0" err="1" smtClean="0"/>
              <a:t>naciones</a:t>
            </a:r>
            <a:r>
              <a:rPr lang="en-US" b="0" i="0" baseline="0" dirty="0" smtClean="0"/>
              <a:t>?</a:t>
            </a:r>
          </a:p>
          <a:p>
            <a:pPr marL="0" lvl="0" indent="0" algn="l" rtl="0">
              <a:buFontTx/>
              <a:buNone/>
            </a:pPr>
            <a:r>
              <a:rPr lang="en-US" b="0" i="0" baseline="0" dirty="0" smtClean="0"/>
              <a:t>-Se estaban disolviendo en las naciones vecinas.</a:t>
            </a:r>
          </a:p>
          <a:p>
            <a:pPr marL="0" lvl="0" indent="0" algn="l" rtl="0">
              <a:buFontTx/>
              <a:buNone/>
            </a:pPr>
            <a:endParaRPr lang="en-US" b="0" i="0" baseline="0" dirty="0" smtClean="0"/>
          </a:p>
          <a:p>
            <a:pPr marL="171450" lvl="0" indent="-171450" algn="l" rtl="0">
              <a:buFontTx/>
              <a:buChar char="-"/>
            </a:pPr>
            <a:r>
              <a:rPr lang="en-US" b="0" i="0" baseline="0" dirty="0" smtClean="0"/>
              <a:t>No estoy seguro de cuál era la población del mundo en este período de tiempo, pero estoy bastante seguro de que los 43.000 que </a:t>
            </a:r>
            <a:r>
              <a:rPr lang="en-US" b="0" i="0" baseline="0" dirty="0" err="1" smtClean="0"/>
              <a:t>regresaron</a:t>
            </a:r>
            <a:r>
              <a:rPr lang="en-US" b="0" i="0" baseline="0" dirty="0" smtClean="0"/>
              <a:t> con </a:t>
            </a:r>
            <a:r>
              <a:rPr lang="en-US" b="0" i="0" baseline="0" dirty="0" err="1" smtClean="0"/>
              <a:t>Zorobabel</a:t>
            </a:r>
            <a:r>
              <a:rPr lang="en-US" b="0" i="0" baseline="0" dirty="0" smtClean="0"/>
              <a:t> era una pequeña fracción de </a:t>
            </a:r>
            <a:r>
              <a:rPr lang="en-US" b="0" i="0" baseline="0" dirty="0" err="1" smtClean="0"/>
              <a:t>ella</a:t>
            </a:r>
            <a:r>
              <a:rPr lang="en-US" b="0" i="0" baseline="0" dirty="0" smtClean="0"/>
              <a:t>. Su número estaba disminuyendo y había varios entre ese grupo que no podían probar su herencia judía.</a:t>
            </a:r>
          </a:p>
          <a:p>
            <a:pPr marL="171450" lvl="0" indent="-171450" algn="l" rtl="0">
              <a:buFontTx/>
              <a:buChar char="-"/>
            </a:pPr>
            <a:endParaRPr lang="en-US" b="0" i="0" baseline="0" dirty="0" smtClean="0"/>
          </a:p>
          <a:p>
            <a:pPr marL="171450" lvl="0" indent="-171450" algn="l" rtl="0">
              <a:buFontTx/>
              <a:buChar char="-"/>
            </a:pPr>
            <a:r>
              <a:rPr lang="en-US" b="0" i="0" baseline="0" dirty="0" smtClean="0"/>
              <a:t>¿Cuál crees que es la población cristiana hoy en día?</a:t>
            </a:r>
          </a:p>
          <a:p>
            <a:pPr marL="628650" lvl="1" indent="-171450" algn="l" rtl="0">
              <a:buFontTx/>
              <a:buChar char="-"/>
            </a:pPr>
            <a:r>
              <a:rPr lang="en-US" b="0" i="0" baseline="0" dirty="0" smtClean="0"/>
              <a:t>Y no me refiero a todos los que marcan esa casilla en el censo… ¿cuál es la verdadera población?</a:t>
            </a:r>
          </a:p>
          <a:p>
            <a:pPr marL="628650" lvl="1" indent="-171450" algn="l" rtl="0">
              <a:buFontTx/>
              <a:buChar char="-"/>
            </a:pPr>
            <a:r>
              <a:rPr lang="en-US" b="0" i="0" baseline="0" dirty="0" smtClean="0"/>
              <a:t>Es una pequeña fracción de la población mundial.</a:t>
            </a:r>
          </a:p>
          <a:p>
            <a:pPr marL="628650" lvl="1" indent="-171450" algn="l" rtl="0">
              <a:buFontTx/>
              <a:buChar char="-"/>
            </a:pPr>
            <a:endParaRPr lang="en-US" b="0" i="0" baseline="0" dirty="0" smtClean="0"/>
          </a:p>
          <a:p>
            <a:pPr marL="171450" lvl="0" indent="-171450" algn="l" rtl="0">
              <a:buFontTx/>
              <a:buChar char="-"/>
            </a:pPr>
            <a:r>
              <a:rPr lang="en-US" b="0" i="0" baseline="0" dirty="0" smtClean="0"/>
              <a:t>Ahora bien, no me preocupan los matrimonios mixtos hoy... pero todavía hay un paralelo en cómo nos mezclamos con el mundo.</a:t>
            </a:r>
          </a:p>
          <a:p>
            <a:pPr marL="171450" lvl="0" indent="-171450" algn="l" rtl="0">
              <a:buFontTx/>
              <a:buChar char="-"/>
            </a:pPr>
            <a:r>
              <a:rPr lang="en-US" b="0" i="0" baseline="0" dirty="0" smtClean="0"/>
              <a:t>Eso es lo que realmente significaba todo este asunto de los matrimonios mixtos, ¿verdad? Los judíos mezclándose con el mundo… gente que no era de Dios.</a:t>
            </a:r>
          </a:p>
          <a:p>
            <a:pPr marL="171450" lvl="0" indent="-171450" algn="l" rtl="0">
              <a:buFontTx/>
              <a:buChar char="-"/>
            </a:pPr>
            <a:endParaRPr lang="en-US" b="0" i="0" baseline="0" dirty="0" smtClean="0"/>
          </a:p>
          <a:p>
            <a:pPr marL="171450" lvl="0" indent="-171450" algn="l" rtl="0">
              <a:buFontTx/>
              <a:buChar char="-"/>
            </a:pPr>
            <a:r>
              <a:rPr lang="en-US" b="0" i="0" baseline="0" dirty="0" smtClean="0"/>
              <a:t>Y esa es la lección de hoy ¿verdad? No te mezcles con el mundo... lo cual parece ser cada vez más difícil cuanto más conectados estamos como sociedad.</a:t>
            </a:r>
          </a:p>
          <a:p>
            <a:pPr marL="171450" lvl="0" indent="-171450" algn="l" rtl="0">
              <a:buFontTx/>
              <a:buChar char="-"/>
            </a:pPr>
            <a:endParaRPr lang="en-US" b="0" i="0" baseline="0" dirty="0" smtClean="0"/>
          </a:p>
          <a:p>
            <a:pPr marL="171450" lvl="0" indent="-171450" algn="l" rtl="0">
              <a:buFontTx/>
              <a:buChar char="-"/>
            </a:pPr>
            <a:r>
              <a:rPr lang="en-US" b="0" i="0" baseline="0" dirty="0" smtClean="0"/>
              <a:t>No significa que no se asocien... simplemente no se mezclen. </a:t>
            </a:r>
            <a:r>
              <a:rPr lang="en-US" b="0" i="0" baseline="0" dirty="0" err="1" smtClean="0"/>
              <a:t>Ustedes</a:t>
            </a:r>
            <a:r>
              <a:rPr lang="en-US" b="0" i="0" baseline="0" dirty="0" smtClean="0"/>
              <a:t> </a:t>
            </a:r>
            <a:r>
              <a:rPr lang="en-US" b="0" i="0" baseline="0" dirty="0" err="1" smtClean="0"/>
              <a:t>entienden</a:t>
            </a:r>
            <a:r>
              <a:rPr lang="en-US" b="0" i="0" baseline="0" dirty="0" smtClean="0"/>
              <a:t> la diferencia.</a:t>
            </a:r>
          </a:p>
          <a:p>
            <a:pPr marL="171450" lvl="0" indent="-171450" algn="l" rtl="0">
              <a:buFontTx/>
              <a:buChar char="-"/>
            </a:pPr>
            <a:endParaRPr lang="en-US" b="0" i="0" baseline="0" dirty="0" smtClean="0"/>
          </a:p>
          <a:p>
            <a:pPr marL="171450" lvl="0" indent="-171450" algn="l" rtl="0">
              <a:buFontTx/>
              <a:buChar char="-"/>
            </a:pPr>
            <a:r>
              <a:rPr lang="en-US" b="0" i="0" baseline="0" dirty="0" smtClean="0"/>
              <a:t>¿Ves cuántas lecciones importantes hay en Malaquías?</a:t>
            </a:r>
          </a:p>
          <a:p>
            <a:pPr marL="171450" lvl="0" indent="-171450" algn="l" rtl="0">
              <a:buFontTx/>
              <a:buChar char="-"/>
            </a:pPr>
            <a:endParaRPr lang="en-US" b="0" i="0" baseline="0" dirty="0" smtClean="0"/>
          </a:p>
          <a:p>
            <a:pPr marL="171450" lvl="0" indent="-171450" algn="l" rtl="0">
              <a:buFontTx/>
              <a:buChar char="-"/>
            </a:pPr>
            <a:r>
              <a:rPr lang="en-US" b="0" i="0" baseline="0" dirty="0" smtClean="0"/>
              <a:t>¿Tiene la sensación de que Dios está entregando un último mensaje para tratar de preparar a Su pueblo para lo que viene? Creo que este es un buen mensaje para hoy... ¿</a:t>
            </a:r>
            <a:r>
              <a:rPr lang="en-US" b="0" i="0" baseline="0" dirty="0" err="1" smtClean="0"/>
              <a:t>Cuántos</a:t>
            </a:r>
            <a:r>
              <a:rPr lang="en-US" b="0" i="0" baseline="0" dirty="0" smtClean="0"/>
              <a:t> años de silencio llevamos ahora? Si estás hablando de entrega profética….aproximadamente 1900 años, pero es más como 0 </a:t>
            </a:r>
            <a:r>
              <a:rPr lang="en-US" b="0" i="0" baseline="0" dirty="0" err="1" smtClean="0"/>
              <a:t>si</a:t>
            </a:r>
            <a:r>
              <a:rPr lang="en-US" b="0" i="0" baseline="0" dirty="0" smtClean="0"/>
              <a:t> se </a:t>
            </a:r>
            <a:r>
              <a:rPr lang="en-US" b="0" i="0" baseline="0" dirty="0" err="1" smtClean="0"/>
              <a:t>considera</a:t>
            </a:r>
            <a:r>
              <a:rPr lang="en-US" b="0" i="0" baseline="0" dirty="0" smtClean="0"/>
              <a:t> que ahora tenemos la Palabra completa….no solo una parte….como lo </a:t>
            </a:r>
            <a:r>
              <a:rPr lang="en-US" b="0" i="0" baseline="0" dirty="0" err="1" smtClean="0"/>
              <a:t>tenían</a:t>
            </a:r>
            <a:r>
              <a:rPr lang="en-US" b="0" i="0" baseline="0" dirty="0" smtClean="0"/>
              <a:t> </a:t>
            </a:r>
            <a:r>
              <a:rPr lang="en-US" b="0" i="0" baseline="0" dirty="0" err="1" smtClean="0"/>
              <a:t>estas</a:t>
            </a:r>
            <a:r>
              <a:rPr lang="en-US" b="0" i="0" baseline="0" dirty="0" smtClean="0"/>
              <a:t> personas.</a:t>
            </a:r>
          </a:p>
          <a:p>
            <a:pPr marL="171450" lvl="0" indent="-171450" algn="l" rtl="0">
              <a:buFontTx/>
              <a:buChar char="-"/>
            </a:pPr>
            <a:endParaRPr lang="en-US" b="0" i="0" baseline="0" dirty="0" smtClean="0"/>
          </a:p>
          <a:p>
            <a:pPr marL="171450" lvl="0" indent="-171450" algn="l" rtl="0">
              <a:buFontTx/>
              <a:buChar char="-"/>
            </a:pPr>
            <a:r>
              <a:rPr lang="en-US" b="0" i="0" baseline="0" dirty="0" smtClean="0"/>
              <a:t>Por eso creo que es muy importante que usemos esa información para nuestro bien ahora.</a:t>
            </a:r>
          </a:p>
          <a:p>
            <a:pPr marL="171450" lvl="0" indent="-171450" algn="l" rtl="0">
              <a:buFontTx/>
              <a:buChar char="-"/>
            </a:pPr>
            <a:endParaRPr lang="en-US" b="0" i="0" baseline="0" dirty="0" smtClean="0"/>
          </a:p>
          <a:p>
            <a:pPr marL="0" lvl="0" indent="0" algn="l" rtl="0">
              <a:buFontTx/>
              <a:buNone/>
            </a:pPr>
            <a:r>
              <a:rPr lang="en-US" b="1" i="0" baseline="0" dirty="0" smtClean="0"/>
              <a:t>Hay disciplina eterna en la ley.</a:t>
            </a:r>
          </a:p>
          <a:p>
            <a:pPr marL="0" lvl="0" indent="0" algn="l" rtl="0">
              <a:buFontTx/>
              <a:buNone/>
            </a:pPr>
            <a:r>
              <a:rPr lang="en-US" b="0" i="0" baseline="0" dirty="0" smtClean="0"/>
              <a:t>¿</a:t>
            </a:r>
            <a:r>
              <a:rPr lang="en-US" b="0" i="0" baseline="0" dirty="0" err="1" smtClean="0"/>
              <a:t>Qué</a:t>
            </a:r>
            <a:r>
              <a:rPr lang="en-US" b="0" i="0" baseline="0" dirty="0" smtClean="0"/>
              <a:t> </a:t>
            </a:r>
            <a:r>
              <a:rPr lang="en-US" b="0" i="0" baseline="0" dirty="0" err="1" smtClean="0"/>
              <a:t>cree</a:t>
            </a:r>
            <a:r>
              <a:rPr lang="en-US" b="0" i="0" baseline="0" dirty="0" smtClean="0"/>
              <a:t> </a:t>
            </a:r>
            <a:r>
              <a:rPr lang="en-US" b="0" i="0" baseline="0" dirty="0" err="1" smtClean="0"/>
              <a:t>usted</a:t>
            </a:r>
            <a:r>
              <a:rPr lang="en-US" b="0" i="0" baseline="0" dirty="0" smtClean="0"/>
              <a:t> que </a:t>
            </a:r>
            <a:r>
              <a:rPr lang="en-US" b="0" i="0" baseline="0" dirty="0" err="1" smtClean="0"/>
              <a:t>significa</a:t>
            </a:r>
            <a:r>
              <a:rPr lang="en-US" b="0" i="0" baseline="0" dirty="0" smtClean="0"/>
              <a:t> </a:t>
            </a:r>
            <a:r>
              <a:rPr lang="en-US" b="0" i="0" baseline="0" dirty="0" err="1" smtClean="0"/>
              <a:t>esto</a:t>
            </a:r>
            <a:r>
              <a:rPr lang="en-US" b="0" i="0" baseline="0" dirty="0" smtClean="0"/>
              <a:t>?</a:t>
            </a:r>
          </a:p>
          <a:p>
            <a:pPr marL="0" lvl="0" indent="0" algn="l" rtl="0">
              <a:buFontTx/>
              <a:buNone/>
            </a:pPr>
            <a:endParaRPr lang="en-US" b="0" i="0" baseline="0" dirty="0" smtClean="0"/>
          </a:p>
          <a:p>
            <a:pPr marL="0" lvl="0" indent="0" algn="l" rtl="0">
              <a:buFontTx/>
              <a:buNone/>
            </a:pPr>
            <a:r>
              <a:rPr lang="en-US" b="0" i="0" baseline="0" dirty="0" smtClean="0"/>
              <a:t>¿Alguien quiere intentarlo?</a:t>
            </a:r>
          </a:p>
          <a:p>
            <a:pPr marL="0" lvl="0" indent="0" algn="l" rtl="0">
              <a:buFontTx/>
              <a:buNone/>
            </a:pPr>
            <a:endParaRPr lang="en-US" b="0" i="0" baseline="0" dirty="0" smtClean="0"/>
          </a:p>
          <a:p>
            <a:pPr marL="0" lvl="0" indent="0" algn="l" rtl="0">
              <a:buFontTx/>
              <a:buNone/>
            </a:pPr>
            <a:r>
              <a:rPr lang="en-US" b="0" i="0" baseline="0" dirty="0" smtClean="0"/>
              <a:t>¿Qué pasa con una disciplina temporal?</a:t>
            </a:r>
          </a:p>
          <a:p>
            <a:pPr marL="0" lvl="0" indent="0" algn="l" rtl="0">
              <a:buFontTx/>
              <a:buNone/>
            </a:pPr>
            <a:r>
              <a:rPr lang="en-US" b="0" i="0" baseline="0" dirty="0" smtClean="0"/>
              <a:t>	-Aprender obediencia</a:t>
            </a:r>
          </a:p>
          <a:p>
            <a:pPr marL="0" lvl="0" indent="0" algn="l" rtl="0">
              <a:buFontTx/>
              <a:buNone/>
            </a:pPr>
            <a:r>
              <a:rPr lang="en-US" b="0" i="0" baseline="0" dirty="0" smtClean="0"/>
              <a:t>	-</a:t>
            </a:r>
            <a:r>
              <a:rPr lang="en-US" b="0" i="0" baseline="0" dirty="0" err="1" smtClean="0"/>
              <a:t>Aprender</a:t>
            </a:r>
            <a:r>
              <a:rPr lang="en-US" b="0" i="0" baseline="0" dirty="0" smtClean="0"/>
              <a:t> </a:t>
            </a:r>
            <a:r>
              <a:rPr lang="en-US" b="0" i="0" baseline="0" dirty="0" err="1" smtClean="0"/>
              <a:t>sumisión</a:t>
            </a:r>
            <a:endParaRPr lang="en-US" b="0" i="0" baseline="0" dirty="0" smtClean="0"/>
          </a:p>
          <a:p>
            <a:pPr marL="0" lvl="0" indent="0" algn="l" rtl="0">
              <a:buFontTx/>
              <a:buNone/>
            </a:pPr>
            <a:r>
              <a:rPr lang="en-US" b="0" i="0" baseline="0" dirty="0" smtClean="0"/>
              <a:t>	-</a:t>
            </a:r>
            <a:r>
              <a:rPr lang="en-US" b="0" i="0" baseline="0" dirty="0" err="1" smtClean="0"/>
              <a:t>Aprender</a:t>
            </a:r>
            <a:r>
              <a:rPr lang="en-US" b="0" i="0" baseline="0" dirty="0" smtClean="0"/>
              <a:t> sacrificio</a:t>
            </a:r>
          </a:p>
          <a:p>
            <a:pPr marL="0" lvl="0" indent="0" algn="l" rtl="0">
              <a:buFontTx/>
              <a:buNone/>
            </a:pPr>
            <a:r>
              <a:rPr lang="en-US" b="0" i="0" baseline="0" dirty="0" smtClean="0"/>
              <a:t>La </a:t>
            </a:r>
            <a:r>
              <a:rPr lang="en-US" b="0" i="0" baseline="0" dirty="0" err="1" smtClean="0"/>
              <a:t>eterna</a:t>
            </a:r>
            <a:r>
              <a:rPr lang="en-US" b="0" i="0" baseline="0" dirty="0" smtClean="0"/>
              <a:t> sería</a:t>
            </a:r>
          </a:p>
          <a:p>
            <a:pPr marL="0" lvl="0" indent="0" algn="l" rtl="0">
              <a:buFontTx/>
              <a:buNone/>
            </a:pPr>
            <a:r>
              <a:rPr lang="en-US" b="0" i="0" baseline="0" dirty="0" smtClean="0"/>
              <a:t>	-Has aprendido la obediencia en algo tangible, como el sacrificio de animales, para que puedas ser obediente a un mensaje que es espiritual, como amar al prójimo.</a:t>
            </a:r>
          </a:p>
          <a:p>
            <a:pPr marL="0" lvl="0" indent="0" algn="l" rtl="0">
              <a:buFontTx/>
              <a:buNone/>
            </a:pPr>
            <a:r>
              <a:rPr lang="en-US" b="0" i="0" baseline="0" dirty="0" smtClean="0"/>
              <a:t>	-Has sentido la idea de someterte a un Dios que te ordena obedecer ciertas leyes, para que puedas entender lo que significa someterse a Cristo.</a:t>
            </a:r>
          </a:p>
          <a:p>
            <a:pPr marL="0" lvl="0" indent="0" algn="l" rtl="0">
              <a:buFontTx/>
              <a:buNone/>
            </a:pPr>
            <a:r>
              <a:rPr lang="en-US" b="0" i="0" baseline="0" dirty="0" smtClean="0"/>
              <a:t>	-Se obtiene una idea del sacrificio al </a:t>
            </a:r>
            <a:r>
              <a:rPr lang="en-US" b="0" i="0" baseline="0" dirty="0" err="1" smtClean="0"/>
              <a:t>perder</a:t>
            </a:r>
            <a:r>
              <a:rPr lang="en-US" b="0" i="0" baseline="0" dirty="0" smtClean="0"/>
              <a:t> </a:t>
            </a:r>
            <a:r>
              <a:rPr lang="en-US" b="0" i="0" baseline="0" dirty="0" err="1" smtClean="0"/>
              <a:t>posesiones</a:t>
            </a:r>
            <a:r>
              <a:rPr lang="en-US" b="0" i="0" baseline="0" dirty="0" smtClean="0"/>
              <a:t> </a:t>
            </a:r>
            <a:r>
              <a:rPr lang="en-US" b="0" i="0" baseline="0" dirty="0" err="1" smtClean="0"/>
              <a:t>materiales</a:t>
            </a:r>
            <a:r>
              <a:rPr lang="en-US" b="0" i="0" baseline="0" dirty="0" smtClean="0"/>
              <a:t>, para que puedas comenzar a </a:t>
            </a:r>
            <a:r>
              <a:rPr lang="en-US" b="0" i="0" baseline="0" dirty="0" err="1" smtClean="0"/>
              <a:t>comprender</a:t>
            </a:r>
            <a:r>
              <a:rPr lang="en-US" b="0" i="0" baseline="0" dirty="0" smtClean="0"/>
              <a:t> lo que Jesús hizo….y honrarlo.</a:t>
            </a:r>
          </a:p>
          <a:p>
            <a:pPr marL="0" lvl="0" indent="0" algn="l" rtl="0">
              <a:buFontTx/>
              <a:buNone/>
            </a:pPr>
            <a:endParaRPr lang="en-US" b="0" i="0" baseline="0" dirty="0" smtClean="0"/>
          </a:p>
          <a:p>
            <a:pPr marL="0" lvl="0" indent="0" algn="l" rtl="0">
              <a:buFontTx/>
              <a:buNone/>
            </a:pPr>
            <a:r>
              <a:rPr lang="en-US" b="0" i="0" baseline="0" dirty="0" smtClean="0"/>
              <a:t>Hay disciplina eterna en la ley, así como hay disciplina eterna en el evangelio. Eterno </a:t>
            </a:r>
            <a:r>
              <a:rPr lang="en-US" b="0" i="0" baseline="0" dirty="0" err="1" smtClean="0"/>
              <a:t>en</a:t>
            </a:r>
            <a:r>
              <a:rPr lang="en-US" b="0" i="0" baseline="0" dirty="0" smtClean="0"/>
              <a:t> el </a:t>
            </a:r>
            <a:r>
              <a:rPr lang="en-US" b="0" i="0" baseline="0" dirty="0" err="1" smtClean="0"/>
              <a:t>sentido</a:t>
            </a:r>
            <a:r>
              <a:rPr lang="en-US" b="0" i="0" baseline="0" dirty="0" smtClean="0"/>
              <a:t> de que </a:t>
            </a:r>
            <a:r>
              <a:rPr lang="en-US" b="0" i="0" baseline="0" dirty="0" err="1" smtClean="0"/>
              <a:t>este</a:t>
            </a:r>
            <a:r>
              <a:rPr lang="en-US" b="0" i="0" baseline="0" dirty="0" smtClean="0"/>
              <a:t> </a:t>
            </a:r>
            <a:r>
              <a:rPr lang="en-US" b="0" i="0" baseline="0" dirty="0" err="1" smtClean="0"/>
              <a:t>aprendizaje</a:t>
            </a:r>
            <a:r>
              <a:rPr lang="en-US" b="0" i="0" baseline="0" dirty="0" smtClean="0"/>
              <a:t> te afectará eternamente.</a:t>
            </a:r>
          </a:p>
          <a:p>
            <a:pPr marL="0" lvl="0" indent="0" algn="l" rtl="0">
              <a:buFontTx/>
              <a:buNone/>
            </a:pPr>
            <a:endParaRPr lang="en-US" b="1" i="0" baseline="0" dirty="0" smtClean="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96</a:t>
            </a:fld>
            <a:endParaRPr lang="en-US"/>
          </a:p>
        </p:txBody>
      </p:sp>
    </p:spTree>
    <p:extLst>
      <p:ext uri="{BB962C8B-B14F-4D97-AF65-F5344CB8AC3E}">
        <p14:creationId xmlns:p14="http://schemas.microsoft.com/office/powerpoint/2010/main" val="37138911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98</a:t>
            </a:fld>
            <a:endParaRPr lang="en-US"/>
          </a:p>
        </p:txBody>
      </p:sp>
    </p:spTree>
    <p:extLst>
      <p:ext uri="{BB962C8B-B14F-4D97-AF65-F5344CB8AC3E}">
        <p14:creationId xmlns:p14="http://schemas.microsoft.com/office/powerpoint/2010/main" val="20284850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baseline="0" dirty="0" smtClean="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104</a:t>
            </a:fld>
            <a:endParaRPr lang="en-US"/>
          </a:p>
        </p:txBody>
      </p:sp>
    </p:spTree>
    <p:extLst>
      <p:ext uri="{BB962C8B-B14F-4D97-AF65-F5344CB8AC3E}">
        <p14:creationId xmlns:p14="http://schemas.microsoft.com/office/powerpoint/2010/main" val="42158307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106</a:t>
            </a:fld>
            <a:endParaRPr lang="en-US"/>
          </a:p>
        </p:txBody>
      </p:sp>
    </p:spTree>
    <p:extLst>
      <p:ext uri="{BB962C8B-B14F-4D97-AF65-F5344CB8AC3E}">
        <p14:creationId xmlns:p14="http://schemas.microsoft.com/office/powerpoint/2010/main" val="3151337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err="1" smtClean="0"/>
              <a:t>Es</a:t>
            </a:r>
            <a:r>
              <a:rPr lang="en-US" dirty="0" smtClean="0"/>
              <a:t> </a:t>
            </a:r>
            <a:r>
              <a:rPr lang="en-US" dirty="0" err="1" smtClean="0"/>
              <a:t>interesante</a:t>
            </a:r>
            <a:r>
              <a:rPr lang="en-US" dirty="0" smtClean="0"/>
              <a:t> </a:t>
            </a:r>
            <a:r>
              <a:rPr lang="en-US" baseline="0" dirty="0" smtClean="0"/>
              <a:t>al final de este capítulo cuando dice que muchos de los hombres lloraban al ver este nuevo templo. Debe haber habido tantas emociones entre el pueblo… algunos estaban llenos de alegría, pero algunos de los hombres que habían visto el primer templo y ahora veían la relativa insignificancia y pobreza de esta nueva fundación… debe haber sido un poco triste.</a:t>
            </a:r>
          </a:p>
          <a:p>
            <a:pPr algn="l" rtl="0"/>
            <a:endParaRPr lang="en-US" baseline="0" dirty="0" smtClean="0"/>
          </a:p>
          <a:p>
            <a:pPr algn="l" rtl="0"/>
            <a:r>
              <a:rPr lang="en-US" baseline="0" dirty="0" smtClean="0"/>
              <a:t>Tal vez pensaron en lo que los llevó a donde estaban en ese momento, o tal vez fue simplemente así de patético en comparación con lo anterior.</a:t>
            </a:r>
          </a:p>
          <a:p>
            <a:pPr algn="l" rtl="0"/>
            <a:endParaRPr lang="en-US" baseline="0" dirty="0" smtClean="0"/>
          </a:p>
          <a:p>
            <a:pPr algn="l" rtl="0"/>
            <a:r>
              <a:rPr lang="en-US" baseline="0" dirty="0" smtClean="0"/>
              <a:t>Sin embargo, la buena noticia es que la gloria de este segundo templo superó con creces la del de Salomón porque Cristo mismo apareció en éste.</a:t>
            </a:r>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11</a:t>
            </a:fld>
            <a:endParaRPr lang="en-US"/>
          </a:p>
        </p:txBody>
      </p:sp>
    </p:spTree>
    <p:extLst>
      <p:ext uri="{BB962C8B-B14F-4D97-AF65-F5344CB8AC3E}">
        <p14:creationId xmlns:p14="http://schemas.microsoft.com/office/powerpoint/2010/main" val="11042079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La ausencia de idolatría en esta lista es </a:t>
            </a:r>
            <a:r>
              <a:rPr lang="en-US" dirty="0" err="1" smtClean="0"/>
              <a:t>significativa</a:t>
            </a:r>
            <a:r>
              <a:rPr lang="en-US" dirty="0" smtClean="0"/>
              <a:t> </a:t>
            </a:r>
            <a:r>
              <a:rPr lang="en-US" dirty="0" err="1" smtClean="0"/>
              <a:t>ya</a:t>
            </a:r>
            <a:r>
              <a:rPr lang="en-US" dirty="0" smtClean="0"/>
              <a:t> que el </a:t>
            </a:r>
            <a:r>
              <a:rPr lang="en-US" dirty="0" err="1" smtClean="0"/>
              <a:t>período</a:t>
            </a:r>
            <a:r>
              <a:rPr lang="en-US" dirty="0" smtClean="0"/>
              <a:t> </a:t>
            </a:r>
            <a:r>
              <a:rPr lang="en-US" baseline="0" dirty="0" smtClean="0"/>
              <a:t>antes del </a:t>
            </a:r>
            <a:r>
              <a:rPr lang="en-US" baseline="0" dirty="0" err="1" smtClean="0"/>
              <a:t>cautiverio</a:t>
            </a:r>
            <a:r>
              <a:rPr lang="en-US" baseline="0" dirty="0" smtClean="0"/>
              <a:t> </a:t>
            </a:r>
            <a:r>
              <a:rPr lang="en-US" baseline="0" dirty="0" err="1" smtClean="0"/>
              <a:t>abundaba</a:t>
            </a:r>
            <a:r>
              <a:rPr lang="en-US" baseline="0" dirty="0" smtClean="0"/>
              <a:t> con </a:t>
            </a:r>
            <a:r>
              <a:rPr lang="en-US" baseline="0" dirty="0" err="1" smtClean="0"/>
              <a:t>ella</a:t>
            </a:r>
            <a:r>
              <a:rPr lang="en-US" baseline="0" dirty="0" smtClean="0"/>
              <a:t>, y el período macabeo habría incluido la adopción de los dioses griegos por parte de los judíos helenísticos.</a:t>
            </a:r>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107</a:t>
            </a:fld>
            <a:endParaRPr lang="en-US"/>
          </a:p>
        </p:txBody>
      </p:sp>
    </p:spTree>
    <p:extLst>
      <p:ext uri="{BB962C8B-B14F-4D97-AF65-F5344CB8AC3E}">
        <p14:creationId xmlns:p14="http://schemas.microsoft.com/office/powerpoint/2010/main" val="1829970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El método se utiliza 10 veces.</a:t>
            </a:r>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108</a:t>
            </a:fld>
            <a:endParaRPr lang="en-US"/>
          </a:p>
        </p:txBody>
      </p:sp>
    </p:spTree>
    <p:extLst>
      <p:ext uri="{BB962C8B-B14F-4D97-AF65-F5344CB8AC3E}">
        <p14:creationId xmlns:p14="http://schemas.microsoft.com/office/powerpoint/2010/main" val="3807181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dirty="0" smtClean="0"/>
              <a:t>Indiferencia hacia los aspectos morales y ceremoniales de la ley.</a:t>
            </a:r>
          </a:p>
          <a:p>
            <a:pPr marL="171450" indent="-171450" algn="l" rtl="0">
              <a:buFontTx/>
              <a:buChar char="-"/>
            </a:pPr>
            <a:r>
              <a:rPr lang="en-US" b="0" dirty="0" smtClean="0"/>
              <a:t>De vuelta en Judea por </a:t>
            </a:r>
            <a:r>
              <a:rPr lang="en-US" b="0" dirty="0" err="1" smtClean="0"/>
              <a:t>más</a:t>
            </a:r>
            <a:r>
              <a:rPr lang="en-US" b="0" dirty="0" smtClean="0"/>
              <a:t> de </a:t>
            </a:r>
            <a:r>
              <a:rPr lang="en-US" b="0" baseline="0" dirty="0" smtClean="0"/>
              <a:t>100 años</a:t>
            </a:r>
          </a:p>
          <a:p>
            <a:pPr marL="171450" indent="-171450" algn="l" rtl="0">
              <a:buFontTx/>
              <a:buChar char="-"/>
            </a:pPr>
            <a:r>
              <a:rPr lang="en-US" b="0" baseline="0" dirty="0" smtClean="0"/>
              <a:t>¡Sin embargo, estaban peor que antes!</a:t>
            </a:r>
          </a:p>
          <a:p>
            <a:pPr marL="171450" indent="-171450" algn="l" rtl="0">
              <a:buFontTx/>
              <a:buChar char="-"/>
            </a:pPr>
            <a:r>
              <a:rPr lang="en-US" b="0" baseline="0" dirty="0" smtClean="0"/>
              <a:t>¡El </a:t>
            </a:r>
            <a:r>
              <a:rPr lang="en-US" b="0" baseline="0" dirty="0" err="1" smtClean="0"/>
              <a:t>ánimo</a:t>
            </a:r>
            <a:r>
              <a:rPr lang="en-US" b="0" baseline="0" dirty="0" smtClean="0"/>
              <a:t> de Dios y las promesas de Zacarías no se cumplieron porque eran condicionales!</a:t>
            </a:r>
          </a:p>
          <a:p>
            <a:pPr marL="171450" indent="-171450" algn="l" rtl="0">
              <a:buFontTx/>
              <a:buChar char="-"/>
            </a:pPr>
            <a:r>
              <a:rPr lang="en-US" b="0" baseline="0" dirty="0" smtClean="0"/>
              <a:t>No habían cumplido la ley.</a:t>
            </a:r>
          </a:p>
          <a:p>
            <a:pPr marL="171450" indent="-171450" algn="l" rtl="0">
              <a:buFontTx/>
              <a:buChar char="-"/>
            </a:pPr>
            <a:endParaRPr lang="en-US" b="0" baseline="0" dirty="0" smtClean="0"/>
          </a:p>
          <a:p>
            <a:pPr marL="628650" lvl="1" indent="-171450" algn="l" rtl="0">
              <a:buFontTx/>
              <a:buChar char="-"/>
            </a:pPr>
            <a:r>
              <a:rPr lang="en-US" b="1" baseline="0" dirty="0" err="1" smtClean="0"/>
              <a:t>Avanzar</a:t>
            </a:r>
            <a:endParaRPr lang="en-US" b="1" baseline="0" dirty="0" smtClean="0"/>
          </a:p>
          <a:p>
            <a:pPr marL="628650" lvl="1" indent="-171450" algn="l" rtl="0">
              <a:buFontTx/>
              <a:buChar char="-"/>
            </a:pPr>
            <a:r>
              <a:rPr lang="en-US" b="0" baseline="0" dirty="0" smtClean="0"/>
              <a:t>¿Alguna vez tratamos el evangelio de la misma manera que ellos trataron la ley?</a:t>
            </a:r>
          </a:p>
          <a:p>
            <a:pPr marL="628650" lvl="1" indent="-171450" algn="l" rtl="0">
              <a:buFontTx/>
              <a:buChar char="-"/>
            </a:pPr>
            <a:r>
              <a:rPr lang="en-US" b="0" baseline="0" dirty="0" smtClean="0"/>
              <a:t>¿Cuáles serían algunos de los aspectos morales del evangelio?</a:t>
            </a:r>
          </a:p>
          <a:p>
            <a:pPr marL="1085850" lvl="2" indent="-171450" algn="l" rtl="0">
              <a:buFontTx/>
              <a:buChar char="-"/>
            </a:pPr>
            <a:r>
              <a:rPr lang="en-US" b="0" baseline="0" dirty="0" smtClean="0"/>
              <a:t>Amar a tu prójimo</a:t>
            </a:r>
          </a:p>
          <a:p>
            <a:pPr marL="1085850" lvl="2" indent="-171450" algn="l" rtl="0">
              <a:buFontTx/>
              <a:buChar char="-"/>
            </a:pPr>
            <a:r>
              <a:rPr lang="en-US" b="0" baseline="0" dirty="0" err="1" smtClean="0"/>
              <a:t>Perdonar</a:t>
            </a:r>
            <a:r>
              <a:rPr lang="en-US" b="0" baseline="0" dirty="0" smtClean="0"/>
              <a:t> 7 x 70</a:t>
            </a:r>
          </a:p>
          <a:p>
            <a:pPr marL="1085850" lvl="2" indent="-171450" algn="l" rtl="0">
              <a:buFontTx/>
              <a:buChar char="-"/>
            </a:pPr>
            <a:r>
              <a:rPr lang="en-US" b="0" baseline="0" dirty="0" err="1" smtClean="0"/>
              <a:t>Honrar</a:t>
            </a:r>
            <a:r>
              <a:rPr lang="en-US" b="0" baseline="0" dirty="0" smtClean="0"/>
              <a:t> a tu cónyuge</a:t>
            </a:r>
          </a:p>
          <a:p>
            <a:pPr marL="1085850" lvl="2" indent="-171450" algn="l" rtl="0">
              <a:buFontTx/>
              <a:buChar char="-"/>
            </a:pPr>
            <a:r>
              <a:rPr lang="en-US" b="0" baseline="0" dirty="0" err="1" smtClean="0"/>
              <a:t>Servir</a:t>
            </a:r>
            <a:r>
              <a:rPr lang="en-US" b="0" baseline="0" dirty="0" smtClean="0"/>
              <a:t> a los demás</a:t>
            </a:r>
          </a:p>
          <a:p>
            <a:pPr marL="1085850" lvl="2" indent="-171450" algn="l" rtl="0">
              <a:buFontTx/>
              <a:buChar char="-"/>
            </a:pPr>
            <a:r>
              <a:rPr lang="en-US" b="0" baseline="0" dirty="0" err="1" smtClean="0"/>
              <a:t>Ayudar</a:t>
            </a:r>
            <a:r>
              <a:rPr lang="en-US" b="0" baseline="0" dirty="0" smtClean="0"/>
              <a:t> a los débiles</a:t>
            </a:r>
          </a:p>
          <a:p>
            <a:pPr marL="1085850" lvl="2" indent="-171450" algn="l" rtl="0">
              <a:buFontTx/>
              <a:buChar char="-"/>
            </a:pPr>
            <a:r>
              <a:rPr lang="en-US" b="0" baseline="0" dirty="0" err="1" smtClean="0"/>
              <a:t>Honrar</a:t>
            </a:r>
            <a:r>
              <a:rPr lang="en-US" b="0" baseline="0" dirty="0" smtClean="0"/>
              <a:t> la Palabra de Dios</a:t>
            </a:r>
          </a:p>
          <a:p>
            <a:pPr marL="1085850" lvl="2" indent="-171450" algn="l" rtl="0">
              <a:buFontTx/>
              <a:buChar char="-"/>
            </a:pPr>
            <a:r>
              <a:rPr lang="en-US" b="0" baseline="0" dirty="0" err="1" smtClean="0"/>
              <a:t>Mantener</a:t>
            </a:r>
            <a:r>
              <a:rPr lang="en-US" b="0" baseline="0" dirty="0" smtClean="0"/>
              <a:t> tu cuerpo y tu mente sexualmente puros.</a:t>
            </a:r>
          </a:p>
          <a:p>
            <a:pPr marL="1085850" lvl="2" indent="-171450" algn="l" rtl="0">
              <a:buFontTx/>
              <a:buChar char="-"/>
            </a:pPr>
            <a:endParaRPr lang="en-US" b="0" baseline="0" dirty="0" smtClean="0"/>
          </a:p>
          <a:p>
            <a:pPr marL="1085850" lvl="2" indent="-171450" algn="l" rtl="0">
              <a:buFontTx/>
              <a:buChar char="-"/>
            </a:pPr>
            <a:r>
              <a:rPr lang="en-US" b="0" baseline="0" dirty="0" smtClean="0"/>
              <a:t>¿Alguna vez mostramos indiferencia ante algunas de estas cosas? ¿Los tomamos tan en serio como Dios?</a:t>
            </a:r>
          </a:p>
          <a:p>
            <a:pPr marL="628650" lvl="1" indent="-171450" algn="l" rtl="0">
              <a:buFontTx/>
              <a:buChar char="-"/>
            </a:pPr>
            <a:endParaRPr lang="en-US" b="0" baseline="0" dirty="0" smtClean="0"/>
          </a:p>
          <a:p>
            <a:pPr marL="628650" lvl="1" indent="-171450" algn="l" rtl="0">
              <a:buFontTx/>
              <a:buChar char="-"/>
            </a:pPr>
            <a:r>
              <a:rPr lang="en-US" b="0" baseline="0" dirty="0" smtClean="0"/>
              <a:t>¿Cuáles son algunos aspectos ceremoniales del evangelio?</a:t>
            </a:r>
          </a:p>
          <a:p>
            <a:pPr marL="1085850" lvl="2" indent="-171450" algn="l" rtl="0">
              <a:buFontTx/>
              <a:buChar char="-"/>
            </a:pPr>
            <a:r>
              <a:rPr lang="en-US" b="0" baseline="0" dirty="0" smtClean="0"/>
              <a:t>La cena del Señor</a:t>
            </a:r>
          </a:p>
          <a:p>
            <a:pPr marL="1085850" lvl="2" indent="-171450" algn="l" rtl="0">
              <a:buFontTx/>
              <a:buChar char="-"/>
            </a:pPr>
            <a:r>
              <a:rPr lang="en-US" b="0" baseline="0" dirty="0" smtClean="0"/>
              <a:t>Reunión el primer día de la semana.</a:t>
            </a:r>
          </a:p>
          <a:p>
            <a:pPr marL="1085850" lvl="2" indent="-171450" algn="l" rtl="0">
              <a:buFontTx/>
              <a:buChar char="-"/>
            </a:pPr>
            <a:r>
              <a:rPr lang="en-US" b="0" baseline="0" dirty="0" smtClean="0"/>
              <a:t>Dentro de nuestra adoración, </a:t>
            </a:r>
            <a:r>
              <a:rPr lang="en-US" b="0" baseline="0" dirty="0" err="1" smtClean="0"/>
              <a:t>prácticamente</a:t>
            </a:r>
            <a:r>
              <a:rPr lang="en-US" b="0" baseline="0" dirty="0" smtClean="0"/>
              <a:t> </a:t>
            </a:r>
            <a:r>
              <a:rPr lang="en-US" b="0" baseline="0" dirty="0" err="1" smtClean="0"/>
              <a:t>hacemos</a:t>
            </a:r>
            <a:r>
              <a:rPr lang="en-US" b="0" baseline="0" dirty="0" smtClean="0"/>
              <a:t> que las cosas sean ceremoniales:</a:t>
            </a:r>
          </a:p>
          <a:p>
            <a:pPr marL="1543050" lvl="3" indent="-171450" algn="l" rtl="0">
              <a:buFontTx/>
              <a:buChar char="-"/>
            </a:pPr>
            <a:r>
              <a:rPr lang="en-US" b="0" baseline="0" dirty="0" err="1" smtClean="0"/>
              <a:t>Lectura</a:t>
            </a:r>
            <a:r>
              <a:rPr lang="en-US" b="0" baseline="0" dirty="0" smtClean="0"/>
              <a:t> de las </a:t>
            </a:r>
            <a:r>
              <a:rPr lang="en-US" b="0" baseline="0" dirty="0" err="1" smtClean="0"/>
              <a:t>Escrituras</a:t>
            </a:r>
            <a:endParaRPr lang="en-US" b="0" baseline="0" dirty="0" smtClean="0"/>
          </a:p>
          <a:p>
            <a:pPr marL="1543050" lvl="3" indent="-171450" algn="l" rtl="0">
              <a:buFontTx/>
              <a:buChar char="-"/>
            </a:pPr>
            <a:r>
              <a:rPr lang="en-US" b="0" baseline="0" dirty="0" smtClean="0"/>
              <a:t>Oración</a:t>
            </a:r>
          </a:p>
          <a:p>
            <a:pPr marL="1543050" lvl="3" indent="-171450" algn="l" rtl="0">
              <a:buFontTx/>
              <a:buChar char="-"/>
            </a:pPr>
            <a:r>
              <a:rPr lang="en-US" b="0" baseline="0" dirty="0" smtClean="0"/>
              <a:t>Cantos</a:t>
            </a:r>
          </a:p>
          <a:p>
            <a:pPr marL="1543050" lvl="3" indent="-171450" algn="l" rtl="0">
              <a:buFontTx/>
              <a:buChar char="-"/>
            </a:pPr>
            <a:r>
              <a:rPr lang="es-ES" b="0" baseline="0" dirty="0" smtClean="0"/>
              <a:t>Cena del Señor</a:t>
            </a:r>
            <a:endParaRPr lang="en-US" b="0" baseline="0" dirty="0" smtClean="0"/>
          </a:p>
          <a:p>
            <a:pPr marL="1543050" lvl="3" indent="-171450" algn="l" rtl="0">
              <a:buFontTx/>
              <a:buChar char="-"/>
            </a:pPr>
            <a:r>
              <a:rPr lang="en-US" b="0" baseline="0" dirty="0" smtClean="0"/>
              <a:t>Cantos</a:t>
            </a:r>
          </a:p>
          <a:p>
            <a:pPr marL="1543050" lvl="3" indent="-171450" algn="l" rtl="0">
              <a:buFontTx/>
              <a:buChar char="-"/>
            </a:pPr>
            <a:r>
              <a:rPr lang="es-ES" b="0" baseline="0" dirty="0" smtClean="0"/>
              <a:t>Ofrenda</a:t>
            </a:r>
            <a:endParaRPr lang="en-US" b="0" baseline="0" dirty="0" smtClean="0"/>
          </a:p>
          <a:p>
            <a:pPr marL="1543050" lvl="3" indent="-171450" algn="l" rtl="0">
              <a:buFontTx/>
              <a:buChar char="-"/>
            </a:pPr>
            <a:r>
              <a:rPr lang="en-US" b="0" baseline="0" dirty="0" smtClean="0"/>
              <a:t>Cantos</a:t>
            </a:r>
          </a:p>
          <a:p>
            <a:pPr marL="1543050" lvl="3" indent="-171450" algn="l" rtl="0">
              <a:buFontTx/>
              <a:buChar char="-"/>
            </a:pPr>
            <a:r>
              <a:rPr lang="en-US" b="0" baseline="0" dirty="0" err="1" smtClean="0"/>
              <a:t>Predicación</a:t>
            </a:r>
            <a:endParaRPr lang="en-US" b="0" baseline="0" dirty="0" smtClean="0"/>
          </a:p>
          <a:p>
            <a:pPr marL="1543050" lvl="3" indent="-171450" algn="l" rtl="0">
              <a:buFontTx/>
              <a:buChar char="-"/>
            </a:pPr>
            <a:r>
              <a:rPr lang="en-US" b="0" baseline="0" dirty="0" err="1" smtClean="0"/>
              <a:t>Oración</a:t>
            </a:r>
            <a:endParaRPr lang="en-US" b="0" baseline="0" dirty="0" smtClean="0"/>
          </a:p>
          <a:p>
            <a:pPr marL="1543050" lvl="3" indent="-171450" algn="l" rtl="0">
              <a:buFontTx/>
              <a:buChar char="-"/>
            </a:pPr>
            <a:endParaRPr lang="en-US" b="0" baseline="0" dirty="0" smtClean="0"/>
          </a:p>
          <a:p>
            <a:pPr marL="1543050" lvl="3" indent="-171450" algn="l" rtl="0">
              <a:buFontTx/>
              <a:buChar char="-"/>
            </a:pPr>
            <a:r>
              <a:rPr lang="en-US" b="0" baseline="0" dirty="0" smtClean="0"/>
              <a:t>¿Alguna vez hacemos estas cosas con indiferencia?</a:t>
            </a:r>
          </a:p>
          <a:p>
            <a:pPr marL="2000250" lvl="4" indent="-171450" algn="l" rtl="0">
              <a:buFontTx/>
              <a:buChar char="-"/>
            </a:pPr>
            <a:r>
              <a:rPr lang="en-US" b="0" baseline="0" dirty="0" err="1" smtClean="0"/>
              <a:t>Pensando</a:t>
            </a:r>
            <a:r>
              <a:rPr lang="en-US" b="0" baseline="0" dirty="0" smtClean="0"/>
              <a:t> en el almuerzo en lugar del sacrificio de Cristo.</a:t>
            </a:r>
          </a:p>
          <a:p>
            <a:pPr marL="2000250" lvl="4" indent="-171450" algn="l" rtl="0">
              <a:buFontTx/>
              <a:buChar char="-"/>
            </a:pPr>
            <a:r>
              <a:rPr lang="en-US" b="0" baseline="0" dirty="0" err="1" smtClean="0"/>
              <a:t>Eso</a:t>
            </a:r>
            <a:r>
              <a:rPr lang="en-US" b="0" baseline="0" dirty="0" smtClean="0"/>
              <a:t> </a:t>
            </a:r>
            <a:r>
              <a:rPr lang="en-US" b="0" baseline="0" dirty="0" err="1" smtClean="0"/>
              <a:t>sucede</a:t>
            </a:r>
            <a:r>
              <a:rPr lang="en-US" b="0" baseline="0" dirty="0" smtClean="0"/>
              <a:t>, todos lo hemos hecho antes.</a:t>
            </a:r>
          </a:p>
          <a:p>
            <a:pPr marL="2000250" lvl="4" indent="-171450" algn="l" rtl="0">
              <a:buFontTx/>
              <a:buChar char="-"/>
            </a:pPr>
            <a:endParaRPr lang="en-US" b="0" baseline="0" dirty="0" smtClean="0"/>
          </a:p>
          <a:p>
            <a:pPr marL="1085850" lvl="2" indent="-171450" algn="l" rtl="0">
              <a:buFontTx/>
              <a:buChar char="-"/>
            </a:pPr>
            <a:r>
              <a:rPr lang="en-US" b="0" baseline="0" dirty="0" smtClean="0"/>
              <a:t>Pero lo que espero que suceda cuando nos demos cuenta de esto en nosotros mismos es que recordemos mensajes como este de Malaquías. Otros antes que nosotros han caído en la indiferencia.</a:t>
            </a:r>
          </a:p>
          <a:p>
            <a:pPr marL="1085850" lvl="2" indent="-171450" algn="l" rtl="0">
              <a:buFontTx/>
              <a:buChar char="-"/>
            </a:pPr>
            <a:endParaRPr lang="en-US" b="0" baseline="0" dirty="0" smtClean="0"/>
          </a:p>
          <a:p>
            <a:pPr marL="1085850" lvl="2" indent="-171450" algn="l" rtl="0">
              <a:buFontTx/>
              <a:buChar char="-"/>
            </a:pPr>
            <a:r>
              <a:rPr lang="en-US" b="0" baseline="0" dirty="0" smtClean="0"/>
              <a:t>A veces ocurre pensar en el almuerzo durante el servicio, pero no permita que se convierta en una señal interna de que su corazón simplemente no está en el servicio. Más bien, que sea un despertar.</a:t>
            </a:r>
          </a:p>
          <a:p>
            <a:pPr marL="1085850" lvl="2" indent="-171450" algn="l" rtl="0">
              <a:buFontTx/>
              <a:buChar char="-"/>
            </a:pPr>
            <a:endParaRPr lang="en-US" b="0" baseline="0" dirty="0" smtClean="0"/>
          </a:p>
          <a:p>
            <a:pPr marL="1085850" lvl="2" indent="-171450" algn="l" rtl="0">
              <a:buFontTx/>
              <a:buChar char="-"/>
            </a:pPr>
            <a:r>
              <a:rPr lang="en-US" b="0" baseline="0" dirty="0" err="1" smtClean="0"/>
              <a:t>Cuando</a:t>
            </a:r>
            <a:r>
              <a:rPr lang="en-US" b="0" baseline="0" dirty="0" smtClean="0"/>
              <a:t> </a:t>
            </a:r>
            <a:r>
              <a:rPr lang="en-US" b="0" baseline="0" dirty="0" err="1" smtClean="0"/>
              <a:t>usted</a:t>
            </a:r>
            <a:r>
              <a:rPr lang="en-US" b="0" baseline="0" dirty="0" smtClean="0"/>
              <a:t> </a:t>
            </a:r>
            <a:r>
              <a:rPr lang="en-US" b="0" baseline="0" dirty="0" err="1" smtClean="0"/>
              <a:t>siente</a:t>
            </a:r>
            <a:r>
              <a:rPr lang="en-US" b="0" baseline="0" dirty="0" smtClean="0"/>
              <a:t> que </a:t>
            </a:r>
            <a:r>
              <a:rPr lang="en-US" b="0" baseline="0" dirty="0" err="1" smtClean="0"/>
              <a:t>está</a:t>
            </a:r>
            <a:r>
              <a:rPr lang="en-US" b="0" baseline="0" dirty="0" smtClean="0"/>
              <a:t> </a:t>
            </a:r>
            <a:r>
              <a:rPr lang="en-US" b="0" baseline="0" dirty="0" err="1" smtClean="0"/>
              <a:t>siendo</a:t>
            </a:r>
            <a:r>
              <a:rPr lang="en-US" b="0" baseline="0" dirty="0" smtClean="0"/>
              <a:t> </a:t>
            </a:r>
            <a:r>
              <a:rPr lang="en-US" b="0" baseline="0" dirty="0" err="1" smtClean="0"/>
              <a:t>despreocupado</a:t>
            </a:r>
            <a:r>
              <a:rPr lang="en-US" b="0" baseline="0" dirty="0" smtClean="0"/>
              <a:t>, o aburrido, o indiferente… </a:t>
            </a:r>
            <a:r>
              <a:rPr lang="en-US" b="0" baseline="0" dirty="0" err="1" smtClean="0"/>
              <a:t>recuerde</a:t>
            </a:r>
            <a:r>
              <a:rPr lang="en-US" b="0" baseline="0" dirty="0" smtClean="0"/>
              <a:t> lo que Dios piensa sobre eso y </a:t>
            </a:r>
            <a:r>
              <a:rPr lang="en-US" b="0" baseline="0" dirty="0" err="1" smtClean="0"/>
              <a:t>trate</a:t>
            </a:r>
            <a:r>
              <a:rPr lang="en-US" b="0" baseline="0" dirty="0" smtClean="0"/>
              <a:t> de ser mejor.</a:t>
            </a:r>
          </a:p>
          <a:p>
            <a:pPr marL="1543050" lvl="3" indent="-171450" algn="l" rtl="0">
              <a:buFontTx/>
              <a:buChar char="-"/>
            </a:pPr>
            <a:r>
              <a:rPr lang="en-US" b="0" baseline="0" dirty="0" smtClean="0"/>
              <a:t>Recuerde, Dios les dio a </a:t>
            </a:r>
            <a:r>
              <a:rPr lang="en-US" b="0" baseline="0" dirty="0" err="1" smtClean="0"/>
              <a:t>estas</a:t>
            </a:r>
            <a:r>
              <a:rPr lang="en-US" b="0" baseline="0" dirty="0" smtClean="0"/>
              <a:t> personas castigo para hacerlos conscientes de sus pecados.</a:t>
            </a:r>
          </a:p>
          <a:p>
            <a:pPr marL="1543050" lvl="3" indent="-171450" algn="l" rtl="0">
              <a:buFontTx/>
              <a:buChar char="-"/>
            </a:pPr>
            <a:r>
              <a:rPr lang="en-US" b="0" baseline="0" dirty="0" smtClean="0"/>
              <a:t>Luego los sacó del destierro y los restauró.</a:t>
            </a:r>
          </a:p>
          <a:p>
            <a:pPr marL="1543050" lvl="3" indent="-171450" algn="l" rtl="0">
              <a:buFontTx/>
              <a:buChar char="-"/>
            </a:pPr>
            <a:r>
              <a:rPr lang="en-US" b="0" baseline="0" dirty="0" smtClean="0"/>
              <a:t>Él los perdonó de sus pecados.</a:t>
            </a:r>
          </a:p>
          <a:p>
            <a:pPr marL="1543050" lvl="3" indent="-171450" algn="l" rtl="0">
              <a:buFontTx/>
              <a:buChar char="-"/>
            </a:pPr>
            <a:r>
              <a:rPr lang="en-US" b="0" baseline="0" dirty="0" smtClean="0"/>
              <a:t>Él los animó</a:t>
            </a:r>
          </a:p>
          <a:p>
            <a:pPr marL="1543050" lvl="3" indent="-171450" algn="l" rtl="0">
              <a:buFontTx/>
              <a:buChar char="-"/>
            </a:pPr>
            <a:r>
              <a:rPr lang="en-US" b="0" baseline="0" dirty="0" smtClean="0"/>
              <a:t>Les dio esperanza </a:t>
            </a:r>
            <a:r>
              <a:rPr lang="en-US" b="0" baseline="0" dirty="0" err="1" smtClean="0"/>
              <a:t>en</a:t>
            </a:r>
            <a:r>
              <a:rPr lang="en-US" b="0" baseline="0" dirty="0" smtClean="0"/>
              <a:t> </a:t>
            </a:r>
            <a:r>
              <a:rPr lang="en-US" b="0" baseline="0" dirty="0" err="1" smtClean="0"/>
              <a:t>Él</a:t>
            </a:r>
            <a:endParaRPr lang="en-US" b="0" baseline="0" dirty="0" smtClean="0"/>
          </a:p>
          <a:p>
            <a:pPr marL="1543050" lvl="3" indent="-171450" algn="l" rtl="0">
              <a:buFontTx/>
              <a:buChar char="-"/>
            </a:pPr>
            <a:endParaRPr lang="en-US" b="0" baseline="0" dirty="0" smtClean="0"/>
          </a:p>
          <a:p>
            <a:pPr marL="1543050" lvl="3" indent="-171450" algn="l" rtl="0">
              <a:buFontTx/>
              <a:buChar char="-"/>
            </a:pPr>
            <a:r>
              <a:rPr lang="en-US" b="0" baseline="0" dirty="0" smtClean="0"/>
              <a:t>Él </a:t>
            </a:r>
            <a:r>
              <a:rPr lang="en-US" b="0" baseline="0" dirty="0" err="1" smtClean="0"/>
              <a:t>nos</a:t>
            </a:r>
            <a:r>
              <a:rPr lang="en-US" b="0" baseline="0" dirty="0" smtClean="0"/>
              <a:t> </a:t>
            </a:r>
            <a:r>
              <a:rPr lang="en-US" b="0" baseline="0" dirty="0" err="1" smtClean="0"/>
              <a:t>dio</a:t>
            </a:r>
            <a:r>
              <a:rPr lang="en-US" b="0" baseline="0" dirty="0" smtClean="0"/>
              <a:t> a </a:t>
            </a:r>
            <a:r>
              <a:rPr lang="en-US" b="0" i="1" baseline="0" dirty="0" smtClean="0"/>
              <a:t>Cristo</a:t>
            </a:r>
            <a:r>
              <a:rPr lang="en-US" b="0" i="0" baseline="0" dirty="0" smtClean="0"/>
              <a:t>….que es infinitamente más que cualquier otra cosa que se pueda dar, tratemos de honrarlo tratando el evangelio con la importancia que merece.</a:t>
            </a:r>
          </a:p>
          <a:p>
            <a:pPr marL="0" lvl="0" indent="0" algn="l" rtl="0">
              <a:buFontTx/>
              <a:buNone/>
            </a:pPr>
            <a:endParaRPr lang="en-US" b="0" i="0" baseline="0" dirty="0" smtClean="0"/>
          </a:p>
          <a:p>
            <a:pPr marL="0" lvl="0" indent="0" algn="l" rtl="0">
              <a:buFontTx/>
              <a:buNone/>
            </a:pPr>
            <a:r>
              <a:rPr lang="en-US" b="1" i="0" baseline="0" dirty="0" smtClean="0"/>
              <a:t>La adoración estaba en un </a:t>
            </a:r>
            <a:r>
              <a:rPr lang="en-US" b="1" i="0" baseline="0" dirty="0" err="1" smtClean="0"/>
              <a:t>estado</a:t>
            </a:r>
            <a:r>
              <a:rPr lang="en-US" b="1" i="0" baseline="0" dirty="0" smtClean="0"/>
              <a:t> de </a:t>
            </a:r>
            <a:r>
              <a:rPr lang="en-US" b="1" i="0" baseline="0" dirty="0" err="1" smtClean="0"/>
              <a:t>decadencia</a:t>
            </a:r>
            <a:endParaRPr lang="en-US" b="1" i="0" baseline="0" dirty="0" smtClean="0"/>
          </a:p>
          <a:p>
            <a:pPr marL="171450" lvl="0" indent="-171450" algn="l" rtl="0">
              <a:buFontTx/>
              <a:buChar char="-"/>
            </a:pPr>
            <a:r>
              <a:rPr lang="en-US" b="0" i="0" baseline="0" dirty="0" smtClean="0"/>
              <a:t>Este </a:t>
            </a:r>
            <a:r>
              <a:rPr lang="en-US" b="0" i="0" baseline="0" dirty="0" err="1" smtClean="0"/>
              <a:t>punto</a:t>
            </a:r>
            <a:r>
              <a:rPr lang="en-US" b="0" i="0" baseline="0" dirty="0" smtClean="0"/>
              <a:t> </a:t>
            </a:r>
            <a:r>
              <a:rPr lang="en-US" b="0" i="0" baseline="0" dirty="0" err="1" smtClean="0"/>
              <a:t>va</a:t>
            </a:r>
            <a:r>
              <a:rPr lang="en-US" b="0" i="0" baseline="0" dirty="0" smtClean="0"/>
              <a:t> de la mano del primero….es el resultado del mismo. Su indiferencia había conducido a un estado de decadencia.</a:t>
            </a:r>
          </a:p>
          <a:p>
            <a:pPr marL="171450" lvl="0" indent="-171450" algn="l" rtl="0">
              <a:buFontTx/>
              <a:buChar char="-"/>
            </a:pPr>
            <a:r>
              <a:rPr lang="en-US" b="0" i="0" baseline="0" dirty="0" smtClean="0"/>
              <a:t>El sacerdocio aceptaba los desechos de los rebaños para los sacrificios.</a:t>
            </a:r>
          </a:p>
          <a:p>
            <a:pPr marL="628650" lvl="1" indent="-171450" algn="l" rtl="0">
              <a:buFontTx/>
              <a:buChar char="-"/>
            </a:pPr>
            <a:r>
              <a:rPr lang="en-US" b="0" i="0" baseline="0" dirty="0" smtClean="0"/>
              <a:t>¿Qué tan avergonzado te sentirías de darle a alguien a quien realmente respetas un regalo realmente terrible?</a:t>
            </a:r>
          </a:p>
          <a:p>
            <a:pPr marL="1085850" lvl="2" indent="-171450" algn="l" rtl="0">
              <a:buFontTx/>
              <a:buChar char="-"/>
            </a:pPr>
            <a:r>
              <a:rPr lang="en-US" b="0" i="0" baseline="0" dirty="0" smtClean="0"/>
              <a:t>En lugar de una tarjeta de regalo para un buen restaurante, les das un pastel de carne sobrante... con un poco de moho.</a:t>
            </a:r>
          </a:p>
          <a:p>
            <a:pPr marL="1543050" lvl="3" indent="-171450" algn="l" rtl="0">
              <a:buFontTx/>
              <a:buChar char="-"/>
            </a:pPr>
            <a:r>
              <a:rPr lang="en-US" b="0" i="0" baseline="0" dirty="0" err="1" smtClean="0"/>
              <a:t>Esos</a:t>
            </a:r>
            <a:r>
              <a:rPr lang="en-US" b="0" i="0" baseline="0" dirty="0" smtClean="0"/>
              <a:t> son </a:t>
            </a:r>
            <a:r>
              <a:rPr lang="en-US" b="0" i="0" baseline="0" dirty="0" err="1" smtClean="0"/>
              <a:t>los</a:t>
            </a:r>
            <a:r>
              <a:rPr lang="en-US" b="0" i="0" baseline="0" dirty="0" smtClean="0"/>
              <a:t> </a:t>
            </a:r>
            <a:r>
              <a:rPr lang="en-US" b="0" i="0" baseline="0" dirty="0" err="1" smtClean="0"/>
              <a:t>desechos</a:t>
            </a:r>
            <a:r>
              <a:rPr lang="en-US" b="0" i="0" baseline="0" dirty="0" smtClean="0"/>
              <a:t> de tu refrigerador.</a:t>
            </a:r>
          </a:p>
          <a:p>
            <a:pPr marL="1085850" lvl="2" indent="-171450" algn="l" rtl="0">
              <a:buFontTx/>
              <a:buChar char="-"/>
            </a:pPr>
            <a:r>
              <a:rPr lang="en-US" b="0" i="0" baseline="0" dirty="0" smtClean="0"/>
              <a:t>En lugar de un suéter nuevo, les das un calcetín viejo y sin </a:t>
            </a:r>
            <a:r>
              <a:rPr lang="en-US" b="0" i="0" baseline="0" dirty="0" err="1" smtClean="0"/>
              <a:t>su</a:t>
            </a:r>
            <a:r>
              <a:rPr lang="en-US" b="0" i="0" baseline="0" dirty="0" smtClean="0"/>
              <a:t> </a:t>
            </a:r>
            <a:r>
              <a:rPr lang="en-US" b="0" i="0" baseline="0" dirty="0" err="1" smtClean="0"/>
              <a:t>pareja</a:t>
            </a:r>
            <a:r>
              <a:rPr lang="en-US" b="0" i="0" baseline="0" dirty="0" smtClean="0"/>
              <a:t>.</a:t>
            </a:r>
          </a:p>
          <a:p>
            <a:pPr marL="1543050" lvl="3" indent="-171450" algn="l" rtl="0">
              <a:buFontTx/>
              <a:buChar char="-"/>
            </a:pPr>
            <a:r>
              <a:rPr lang="en-US" b="0" i="0" baseline="0" dirty="0" smtClean="0"/>
              <a:t>Los </a:t>
            </a:r>
            <a:r>
              <a:rPr lang="en-US" b="0" i="0" baseline="0" dirty="0" err="1" smtClean="0"/>
              <a:t>desechos</a:t>
            </a:r>
            <a:r>
              <a:rPr lang="en-US" b="0" i="0" baseline="0" dirty="0" smtClean="0"/>
              <a:t> de tu tocador</a:t>
            </a:r>
          </a:p>
          <a:p>
            <a:pPr marL="1543050" lvl="3" indent="-171450" algn="l" rtl="0">
              <a:buFontTx/>
              <a:buChar char="-"/>
            </a:pPr>
            <a:r>
              <a:rPr lang="en-US" b="0" i="0" baseline="0" dirty="0" smtClean="0"/>
              <a:t>Aquí tienes... nuestra relación está intacta.</a:t>
            </a:r>
          </a:p>
          <a:p>
            <a:pPr marL="628650" lvl="1" indent="-171450" algn="l" rtl="0">
              <a:buFontTx/>
              <a:buChar char="-"/>
            </a:pPr>
            <a:r>
              <a:rPr lang="en-US" b="0" i="0" baseline="0" dirty="0" smtClean="0"/>
              <a:t>Eso es lo que estaban haciendo los sacerdotes... dándole a Dios lo peor que tenían.</a:t>
            </a:r>
          </a:p>
          <a:p>
            <a:pPr marL="628650" lvl="1" indent="-171450" algn="l" rtl="0">
              <a:buFontTx/>
              <a:buChar char="-"/>
            </a:pPr>
            <a:r>
              <a:rPr lang="en-US" b="0" i="0" baseline="0" dirty="0" smtClean="0"/>
              <a:t>Y esa idea me asusta </a:t>
            </a:r>
            <a:r>
              <a:rPr lang="en-US" b="0" i="0" baseline="0" dirty="0" err="1" smtClean="0"/>
              <a:t>porque</a:t>
            </a:r>
            <a:r>
              <a:rPr lang="en-US" b="0" i="0" baseline="0" dirty="0" smtClean="0"/>
              <a:t> </a:t>
            </a:r>
            <a:r>
              <a:rPr lang="en-US" b="0" i="0" baseline="0" dirty="0" err="1" smtClean="0"/>
              <a:t>todavía</a:t>
            </a:r>
            <a:r>
              <a:rPr lang="en-US" b="0" i="0" baseline="0" dirty="0" smtClean="0"/>
              <a:t> soy </a:t>
            </a:r>
            <a:r>
              <a:rPr lang="en-US" b="0" i="0" baseline="0" dirty="0" err="1" smtClean="0"/>
              <a:t>capaz</a:t>
            </a:r>
            <a:r>
              <a:rPr lang="en-US" b="0" i="0" baseline="0" dirty="0" smtClean="0"/>
              <a:t> de </a:t>
            </a:r>
            <a:r>
              <a:rPr lang="en-US" b="0" i="0" baseline="0" dirty="0" err="1" smtClean="0"/>
              <a:t>hacerlo</a:t>
            </a:r>
            <a:r>
              <a:rPr lang="en-US" b="0" i="0" baseline="0" dirty="0" smtClean="0"/>
              <a:t>. Por tonto que parezca, no le he dado lo mejor a Dios.</a:t>
            </a:r>
          </a:p>
          <a:p>
            <a:pPr marL="628650" lvl="1" indent="-171450" algn="l" rtl="0">
              <a:buFontTx/>
              <a:buChar char="-"/>
            </a:pPr>
            <a:r>
              <a:rPr lang="en-US" b="0" i="0" baseline="0" dirty="0" smtClean="0"/>
              <a:t>A veces doy lo que es cómodo, en lugar de lo que es correcto.</a:t>
            </a:r>
          </a:p>
          <a:p>
            <a:pPr marL="628650" lvl="1" indent="-171450" algn="l" rtl="0">
              <a:buFontTx/>
              <a:buChar char="-"/>
            </a:pPr>
            <a:r>
              <a:rPr lang="en-US" b="0" i="0" baseline="0" dirty="0" smtClean="0"/>
              <a:t>Y no quiero hacer eso</a:t>
            </a:r>
          </a:p>
          <a:p>
            <a:pPr marL="628650" lvl="1" indent="-171450" algn="l" rtl="0">
              <a:buFontTx/>
              <a:buChar char="-"/>
            </a:pPr>
            <a:r>
              <a:rPr lang="en-US" b="0" i="0" baseline="0" dirty="0" smtClean="0"/>
              <a:t>Quiero recordar que Malaquías condena duramente a estos sacerdotes por el estado de su culto.</a:t>
            </a:r>
          </a:p>
          <a:p>
            <a:pPr marL="628650" lvl="1" indent="-171450" algn="l" rtl="0">
              <a:buFontTx/>
              <a:buChar char="-"/>
            </a:pPr>
            <a:r>
              <a:rPr lang="en-US" b="0" i="0" baseline="0" dirty="0" smtClean="0"/>
              <a:t>Este ritual de sacrificio por el que estaban pasando, sólo tiene valor cuando muestra una adoración espiritual profunda y sincera a Dios, no una casilla de verificación sin sentido.</a:t>
            </a:r>
          </a:p>
          <a:p>
            <a:pPr marL="628650" lvl="1" indent="-171450" algn="l" rtl="0">
              <a:buFontTx/>
              <a:buChar char="-"/>
            </a:pPr>
            <a:endParaRPr lang="en-US" b="0" i="0" baseline="0" dirty="0" smtClean="0"/>
          </a:p>
          <a:p>
            <a:pPr marL="628650" lvl="1" indent="-171450" algn="l" rtl="0">
              <a:buFontTx/>
              <a:buChar char="-"/>
            </a:pPr>
            <a:r>
              <a:rPr lang="en-US" b="0" i="0" baseline="0" dirty="0" err="1" smtClean="0"/>
              <a:t>Es</a:t>
            </a:r>
            <a:r>
              <a:rPr lang="en-US" b="0" i="0" baseline="0" dirty="0" smtClean="0"/>
              <a:t> </a:t>
            </a:r>
            <a:r>
              <a:rPr lang="en-US" b="0" i="0" baseline="0" dirty="0" err="1" smtClean="0"/>
              <a:t>difícil</a:t>
            </a:r>
            <a:r>
              <a:rPr lang="en-US" b="0" i="0" baseline="0" dirty="0" smtClean="0"/>
              <a:t> para </a:t>
            </a:r>
            <a:r>
              <a:rPr lang="en-US" b="0" i="0" baseline="0" dirty="0" err="1" smtClean="0"/>
              <a:t>uno</a:t>
            </a:r>
            <a:r>
              <a:rPr lang="en-US" b="0" i="0" baseline="0" dirty="0" smtClean="0"/>
              <a:t> considerarse objetivamente cuando se </a:t>
            </a:r>
            <a:r>
              <a:rPr lang="en-US" b="0" i="0" baseline="0" dirty="0" err="1" smtClean="0"/>
              <a:t>trata</a:t>
            </a:r>
            <a:r>
              <a:rPr lang="en-US" b="0" i="0" baseline="0" dirty="0" smtClean="0"/>
              <a:t> </a:t>
            </a:r>
            <a:r>
              <a:rPr lang="en-US" b="0" i="0" baseline="0" dirty="0" err="1" smtClean="0"/>
              <a:t>delcorazón</a:t>
            </a:r>
            <a:r>
              <a:rPr lang="en-US" b="0" i="0" baseline="0" dirty="0" smtClean="0"/>
              <a:t>. Nos gusta mentirnos a nosotros mismos y hacernos creer que estamos haciendo lo mejor que podemos. Tal vez podamos dar un paso atrás y evaluarnos a nosotros mismos con un poco más de honestidad… y tratar de prestar atención a estas advertencias de Malaquías.</a:t>
            </a:r>
          </a:p>
          <a:p>
            <a:pPr marL="171450" lvl="0" indent="-171450" algn="l" rtl="0">
              <a:buFontTx/>
              <a:buChar char="-"/>
            </a:pPr>
            <a:endParaRPr lang="en-US" b="0" i="0" baseline="0" dirty="0" smtClean="0"/>
          </a:p>
          <a:p>
            <a:pPr marL="0" lvl="0" indent="0" algn="l" rtl="0">
              <a:buFontTx/>
              <a:buNone/>
            </a:pPr>
            <a:r>
              <a:rPr lang="en-US" b="1" i="0" baseline="0" dirty="0" smtClean="0"/>
              <a:t>Los judíos se divorciaban de sus esposas y se casaban con mujeres paganas.</a:t>
            </a:r>
          </a:p>
          <a:p>
            <a:pPr marL="0" lvl="0" indent="0" algn="l" rtl="0">
              <a:buFontTx/>
              <a:buNone/>
            </a:pPr>
            <a:r>
              <a:rPr lang="en-US" b="0" i="0" baseline="0" dirty="0" smtClean="0"/>
              <a:t>-Esto debe haber sido una tentación severa porque parece que no se pueden leer 2 capítulos del Antiguo Testamento sin escuchar sobre esto.</a:t>
            </a:r>
          </a:p>
          <a:p>
            <a:pPr marL="0" lvl="0" indent="0" algn="l" rtl="0">
              <a:buFontTx/>
              <a:buNone/>
            </a:pPr>
            <a:endParaRPr lang="en-US" b="0" i="0" baseline="0" dirty="0" smtClean="0"/>
          </a:p>
          <a:p>
            <a:pPr marL="0" lvl="0" indent="0" algn="l" rtl="0">
              <a:buFontTx/>
              <a:buNone/>
            </a:pPr>
            <a:r>
              <a:rPr lang="en-US" b="0" i="0" baseline="0" dirty="0" smtClean="0"/>
              <a:t>-Dios tenía un pueblo especial ¿no?</a:t>
            </a:r>
          </a:p>
          <a:p>
            <a:pPr marL="0" lvl="0" indent="0" algn="l" rtl="0">
              <a:buFontTx/>
              <a:buNone/>
            </a:pPr>
            <a:r>
              <a:rPr lang="en-US" b="0" i="0" baseline="0" dirty="0" smtClean="0"/>
              <a:t>-Se supone que debe ser apartado</a:t>
            </a:r>
          </a:p>
          <a:p>
            <a:pPr marL="0" lvl="0" indent="0" algn="l" rtl="0">
              <a:buFontTx/>
              <a:buNone/>
            </a:pPr>
            <a:endParaRPr lang="en-US" b="0" i="0" baseline="0" dirty="0" smtClean="0"/>
          </a:p>
          <a:p>
            <a:pPr marL="0" lvl="0" indent="0" algn="l" rtl="0">
              <a:buFontTx/>
              <a:buNone/>
            </a:pPr>
            <a:r>
              <a:rPr lang="en-US" b="0" i="0" baseline="0" dirty="0" smtClean="0"/>
              <a:t>-¿Cómo iba a seguir teniendo un pueblo si seguían </a:t>
            </a:r>
            <a:r>
              <a:rPr lang="en-US" b="0" i="0" baseline="0" dirty="0" err="1" smtClean="0"/>
              <a:t>casándose</a:t>
            </a:r>
            <a:r>
              <a:rPr lang="en-US" b="0" i="0" baseline="0" dirty="0" smtClean="0"/>
              <a:t> con </a:t>
            </a:r>
            <a:r>
              <a:rPr lang="en-US" b="0" i="0" baseline="0" dirty="0" err="1" smtClean="0"/>
              <a:t>otras</a:t>
            </a:r>
            <a:r>
              <a:rPr lang="en-US" b="0" i="0" baseline="0" dirty="0" smtClean="0"/>
              <a:t> </a:t>
            </a:r>
            <a:r>
              <a:rPr lang="en-US" b="0" i="0" baseline="0" dirty="0" err="1" smtClean="0"/>
              <a:t>naciones</a:t>
            </a:r>
            <a:r>
              <a:rPr lang="en-US" b="0" i="0" baseline="0" dirty="0" smtClean="0"/>
              <a:t>?</a:t>
            </a:r>
          </a:p>
          <a:p>
            <a:pPr marL="0" lvl="0" indent="0" algn="l" rtl="0">
              <a:buFontTx/>
              <a:buNone/>
            </a:pPr>
            <a:r>
              <a:rPr lang="en-US" b="0" i="0" baseline="0" dirty="0" smtClean="0"/>
              <a:t>-Se estaban disolviendo en las naciones vecinas.</a:t>
            </a:r>
          </a:p>
          <a:p>
            <a:pPr marL="0" lvl="0" indent="0" algn="l" rtl="0">
              <a:buFontTx/>
              <a:buNone/>
            </a:pPr>
            <a:endParaRPr lang="en-US" b="0" i="0" baseline="0" dirty="0" smtClean="0"/>
          </a:p>
          <a:p>
            <a:pPr marL="171450" lvl="0" indent="-171450" algn="l" rtl="0">
              <a:buFontTx/>
              <a:buChar char="-"/>
            </a:pPr>
            <a:r>
              <a:rPr lang="en-US" b="0" i="0" baseline="0" dirty="0" smtClean="0"/>
              <a:t>No estoy seguro de cuál era la población del mundo en este período de tiempo, pero estoy bastante seguro de que los 43.000 que </a:t>
            </a:r>
            <a:r>
              <a:rPr lang="en-US" b="0" i="0" baseline="0" dirty="0" err="1" smtClean="0"/>
              <a:t>regresaron</a:t>
            </a:r>
            <a:r>
              <a:rPr lang="en-US" b="0" i="0" baseline="0" dirty="0" smtClean="0"/>
              <a:t> con </a:t>
            </a:r>
            <a:r>
              <a:rPr lang="en-US" b="0" i="0" baseline="0" dirty="0" err="1" smtClean="0"/>
              <a:t>Zorobabel</a:t>
            </a:r>
            <a:r>
              <a:rPr lang="en-US" b="0" i="0" baseline="0" dirty="0" smtClean="0"/>
              <a:t> era una pequeña fracción de </a:t>
            </a:r>
            <a:r>
              <a:rPr lang="en-US" b="0" i="0" baseline="0" dirty="0" err="1" smtClean="0"/>
              <a:t>ella</a:t>
            </a:r>
            <a:r>
              <a:rPr lang="en-US" b="0" i="0" baseline="0" dirty="0" smtClean="0"/>
              <a:t>. Su número estaba disminuyendo y había varios entre ese grupo que no podían probar su herencia judía.</a:t>
            </a:r>
          </a:p>
          <a:p>
            <a:pPr marL="171450" lvl="0" indent="-171450" algn="l" rtl="0">
              <a:buFontTx/>
              <a:buChar char="-"/>
            </a:pPr>
            <a:endParaRPr lang="en-US" b="0" i="0" baseline="0" dirty="0" smtClean="0"/>
          </a:p>
          <a:p>
            <a:pPr marL="171450" lvl="0" indent="-171450" algn="l" rtl="0">
              <a:buFontTx/>
              <a:buChar char="-"/>
            </a:pPr>
            <a:r>
              <a:rPr lang="en-US" b="0" i="0" baseline="0" dirty="0" smtClean="0"/>
              <a:t>¿Cuál crees que es la población cristiana hoy en día?</a:t>
            </a:r>
          </a:p>
          <a:p>
            <a:pPr marL="628650" lvl="1" indent="-171450" algn="l" rtl="0">
              <a:buFontTx/>
              <a:buChar char="-"/>
            </a:pPr>
            <a:r>
              <a:rPr lang="en-US" b="0" i="0" baseline="0" dirty="0" smtClean="0"/>
              <a:t>Y no me refiero a todos los que marcan esa casilla en el censo… ¿cuál es la verdadera población?</a:t>
            </a:r>
          </a:p>
          <a:p>
            <a:pPr marL="628650" lvl="1" indent="-171450" algn="l" rtl="0">
              <a:buFontTx/>
              <a:buChar char="-"/>
            </a:pPr>
            <a:r>
              <a:rPr lang="en-US" b="0" i="0" baseline="0" dirty="0" smtClean="0"/>
              <a:t>Es una pequeña fracción de la población mundial.</a:t>
            </a:r>
          </a:p>
          <a:p>
            <a:pPr marL="628650" lvl="1" indent="-171450" algn="l" rtl="0">
              <a:buFontTx/>
              <a:buChar char="-"/>
            </a:pPr>
            <a:endParaRPr lang="en-US" b="0" i="0" baseline="0" dirty="0" smtClean="0"/>
          </a:p>
          <a:p>
            <a:pPr marL="171450" lvl="0" indent="-171450" algn="l" rtl="0">
              <a:buFontTx/>
              <a:buChar char="-"/>
            </a:pPr>
            <a:r>
              <a:rPr lang="en-US" b="0" i="0" baseline="0" dirty="0" smtClean="0"/>
              <a:t>Ahora bien, no me preocupan los matrimonios mixtos hoy... pero todavía hay un paralelo en cómo nos mezclamos con el mundo.</a:t>
            </a:r>
          </a:p>
          <a:p>
            <a:pPr marL="171450" lvl="0" indent="-171450" algn="l" rtl="0">
              <a:buFontTx/>
              <a:buChar char="-"/>
            </a:pPr>
            <a:r>
              <a:rPr lang="en-US" b="0" i="0" baseline="0" dirty="0" smtClean="0"/>
              <a:t>Eso es lo que realmente significaba todo este asunto de los matrimonios mixtos, ¿verdad? Los judíos mezclándose con el mundo… gente que no era de Dios.</a:t>
            </a:r>
          </a:p>
          <a:p>
            <a:pPr marL="171450" lvl="0" indent="-171450" algn="l" rtl="0">
              <a:buFontTx/>
              <a:buChar char="-"/>
            </a:pPr>
            <a:endParaRPr lang="en-US" b="0" i="0" baseline="0" dirty="0" smtClean="0"/>
          </a:p>
          <a:p>
            <a:pPr marL="171450" lvl="0" indent="-171450" algn="l" rtl="0">
              <a:buFontTx/>
              <a:buChar char="-"/>
            </a:pPr>
            <a:r>
              <a:rPr lang="en-US" b="0" i="0" baseline="0" dirty="0" smtClean="0"/>
              <a:t>Y esa es la lección de hoy ¿verdad? No te mezcles con el mundo... lo cual parece ser cada vez más difícil cuanto más conectados estamos como sociedad.</a:t>
            </a:r>
          </a:p>
          <a:p>
            <a:pPr marL="171450" lvl="0" indent="-171450" algn="l" rtl="0">
              <a:buFontTx/>
              <a:buChar char="-"/>
            </a:pPr>
            <a:endParaRPr lang="en-US" b="0" i="0" baseline="0" dirty="0" smtClean="0"/>
          </a:p>
          <a:p>
            <a:pPr marL="171450" lvl="0" indent="-171450" algn="l" rtl="0">
              <a:buFontTx/>
              <a:buChar char="-"/>
            </a:pPr>
            <a:r>
              <a:rPr lang="en-US" b="0" i="0" baseline="0" dirty="0" smtClean="0"/>
              <a:t>No significa que no se asocien... simplemente no se mezclen. </a:t>
            </a:r>
            <a:r>
              <a:rPr lang="en-US" b="0" i="0" baseline="0" dirty="0" err="1" smtClean="0"/>
              <a:t>Ustedes</a:t>
            </a:r>
            <a:r>
              <a:rPr lang="en-US" b="0" i="0" baseline="0" dirty="0" smtClean="0"/>
              <a:t> </a:t>
            </a:r>
            <a:r>
              <a:rPr lang="en-US" b="0" i="0" baseline="0" dirty="0" err="1" smtClean="0"/>
              <a:t>entienden</a:t>
            </a:r>
            <a:r>
              <a:rPr lang="en-US" b="0" i="0" baseline="0" dirty="0" smtClean="0"/>
              <a:t> la diferencia.</a:t>
            </a:r>
          </a:p>
          <a:p>
            <a:pPr marL="171450" lvl="0" indent="-171450" algn="l" rtl="0">
              <a:buFontTx/>
              <a:buChar char="-"/>
            </a:pPr>
            <a:endParaRPr lang="en-US" b="0" i="0" baseline="0" dirty="0" smtClean="0"/>
          </a:p>
          <a:p>
            <a:pPr marL="171450" lvl="0" indent="-171450" algn="l" rtl="0">
              <a:buFontTx/>
              <a:buChar char="-"/>
            </a:pPr>
            <a:r>
              <a:rPr lang="en-US" b="0" i="0" baseline="0" dirty="0" smtClean="0"/>
              <a:t>¿Ves cuántas lecciones importantes hay en Malaquías?</a:t>
            </a:r>
          </a:p>
          <a:p>
            <a:pPr marL="171450" lvl="0" indent="-171450" algn="l" rtl="0">
              <a:buFontTx/>
              <a:buChar char="-"/>
            </a:pPr>
            <a:endParaRPr lang="en-US" b="0" i="0" baseline="0" dirty="0" smtClean="0"/>
          </a:p>
          <a:p>
            <a:pPr marL="171450" lvl="0" indent="-171450" algn="l" rtl="0">
              <a:buFontTx/>
              <a:buChar char="-"/>
            </a:pPr>
            <a:r>
              <a:rPr lang="en-US" b="0" i="0" baseline="0" dirty="0" smtClean="0"/>
              <a:t>¿Tiene la sensación de que Dios está entregando un último mensaje para tratar de preparar a Su pueblo para lo que viene? Creo que este es un buen mensaje para hoy... ¿</a:t>
            </a:r>
            <a:r>
              <a:rPr lang="en-US" b="0" i="0" baseline="0" dirty="0" err="1" smtClean="0"/>
              <a:t>Cuántos</a:t>
            </a:r>
            <a:r>
              <a:rPr lang="en-US" b="0" i="0" baseline="0" dirty="0" smtClean="0"/>
              <a:t> años de silencio llevamos ahora? Si estás hablando de entrega profética….aproximadamente 1900 años, pero es más como 0 </a:t>
            </a:r>
            <a:r>
              <a:rPr lang="en-US" b="0" i="0" baseline="0" dirty="0" err="1" smtClean="0"/>
              <a:t>si</a:t>
            </a:r>
            <a:r>
              <a:rPr lang="en-US" b="0" i="0" baseline="0" dirty="0" smtClean="0"/>
              <a:t> se </a:t>
            </a:r>
            <a:r>
              <a:rPr lang="en-US" b="0" i="0" baseline="0" dirty="0" err="1" smtClean="0"/>
              <a:t>considera</a:t>
            </a:r>
            <a:r>
              <a:rPr lang="en-US" b="0" i="0" baseline="0" dirty="0" smtClean="0"/>
              <a:t> que ahora tenemos la Palabra completa….no solo una parte….como lo </a:t>
            </a:r>
            <a:r>
              <a:rPr lang="en-US" b="0" i="0" baseline="0" dirty="0" err="1" smtClean="0"/>
              <a:t>tenían</a:t>
            </a:r>
            <a:r>
              <a:rPr lang="en-US" b="0" i="0" baseline="0" dirty="0" smtClean="0"/>
              <a:t> </a:t>
            </a:r>
            <a:r>
              <a:rPr lang="en-US" b="0" i="0" baseline="0" dirty="0" err="1" smtClean="0"/>
              <a:t>estas</a:t>
            </a:r>
            <a:r>
              <a:rPr lang="en-US" b="0" i="0" baseline="0" dirty="0" smtClean="0"/>
              <a:t> personas.</a:t>
            </a:r>
          </a:p>
          <a:p>
            <a:pPr marL="171450" lvl="0" indent="-171450" algn="l" rtl="0">
              <a:buFontTx/>
              <a:buChar char="-"/>
            </a:pPr>
            <a:endParaRPr lang="en-US" b="0" i="0" baseline="0" dirty="0" smtClean="0"/>
          </a:p>
          <a:p>
            <a:pPr marL="171450" lvl="0" indent="-171450" algn="l" rtl="0">
              <a:buFontTx/>
              <a:buChar char="-"/>
            </a:pPr>
            <a:r>
              <a:rPr lang="en-US" b="0" i="0" baseline="0" dirty="0" smtClean="0"/>
              <a:t>Por eso creo que es muy importante que usemos esa información para nuestro bien ahora.</a:t>
            </a:r>
          </a:p>
          <a:p>
            <a:pPr marL="171450" lvl="0" indent="-171450" algn="l" rtl="0">
              <a:buFontTx/>
              <a:buChar char="-"/>
            </a:pPr>
            <a:endParaRPr lang="en-US" b="0" i="0" baseline="0" dirty="0" smtClean="0"/>
          </a:p>
          <a:p>
            <a:pPr marL="0" lvl="0" indent="0" algn="l" rtl="0">
              <a:buFontTx/>
              <a:buNone/>
            </a:pPr>
            <a:r>
              <a:rPr lang="en-US" b="1" i="0" baseline="0" dirty="0" smtClean="0"/>
              <a:t>Hay disciplina eterna en la ley.</a:t>
            </a:r>
          </a:p>
          <a:p>
            <a:pPr marL="0" lvl="0" indent="0" algn="l" rtl="0">
              <a:buFontTx/>
              <a:buNone/>
            </a:pPr>
            <a:r>
              <a:rPr lang="en-US" b="0" i="0" baseline="0" dirty="0" smtClean="0"/>
              <a:t>¿</a:t>
            </a:r>
            <a:r>
              <a:rPr lang="en-US" b="0" i="0" baseline="0" dirty="0" err="1" smtClean="0"/>
              <a:t>Qué</a:t>
            </a:r>
            <a:r>
              <a:rPr lang="en-US" b="0" i="0" baseline="0" dirty="0" smtClean="0"/>
              <a:t> </a:t>
            </a:r>
            <a:r>
              <a:rPr lang="en-US" b="0" i="0" baseline="0" dirty="0" err="1" smtClean="0"/>
              <a:t>cree</a:t>
            </a:r>
            <a:r>
              <a:rPr lang="en-US" b="0" i="0" baseline="0" dirty="0" smtClean="0"/>
              <a:t> </a:t>
            </a:r>
            <a:r>
              <a:rPr lang="en-US" b="0" i="0" baseline="0" dirty="0" err="1" smtClean="0"/>
              <a:t>usted</a:t>
            </a:r>
            <a:r>
              <a:rPr lang="en-US" b="0" i="0" baseline="0" dirty="0" smtClean="0"/>
              <a:t> que </a:t>
            </a:r>
            <a:r>
              <a:rPr lang="en-US" b="0" i="0" baseline="0" dirty="0" err="1" smtClean="0"/>
              <a:t>significa</a:t>
            </a:r>
            <a:r>
              <a:rPr lang="en-US" b="0" i="0" baseline="0" dirty="0" smtClean="0"/>
              <a:t> </a:t>
            </a:r>
            <a:r>
              <a:rPr lang="en-US" b="0" i="0" baseline="0" dirty="0" err="1" smtClean="0"/>
              <a:t>esto</a:t>
            </a:r>
            <a:r>
              <a:rPr lang="en-US" b="0" i="0" baseline="0" dirty="0" smtClean="0"/>
              <a:t>?</a:t>
            </a:r>
          </a:p>
          <a:p>
            <a:pPr marL="0" lvl="0" indent="0" algn="l" rtl="0">
              <a:buFontTx/>
              <a:buNone/>
            </a:pPr>
            <a:endParaRPr lang="en-US" b="0" i="0" baseline="0" dirty="0" smtClean="0"/>
          </a:p>
          <a:p>
            <a:pPr marL="0" lvl="0" indent="0" algn="l" rtl="0">
              <a:buFontTx/>
              <a:buNone/>
            </a:pPr>
            <a:r>
              <a:rPr lang="en-US" b="0" i="0" baseline="0" dirty="0" smtClean="0"/>
              <a:t>¿Alguien quiere intentarlo?</a:t>
            </a:r>
          </a:p>
          <a:p>
            <a:pPr marL="0" lvl="0" indent="0" algn="l" rtl="0">
              <a:buFontTx/>
              <a:buNone/>
            </a:pPr>
            <a:endParaRPr lang="en-US" b="0" i="0" baseline="0" dirty="0" smtClean="0"/>
          </a:p>
          <a:p>
            <a:pPr marL="0" lvl="0" indent="0" algn="l" rtl="0">
              <a:buFontTx/>
              <a:buNone/>
            </a:pPr>
            <a:r>
              <a:rPr lang="en-US" b="0" i="0" baseline="0" dirty="0" smtClean="0"/>
              <a:t>¿Qué pasa con una disciplina temporal?</a:t>
            </a:r>
          </a:p>
          <a:p>
            <a:pPr marL="0" lvl="0" indent="0" algn="l" rtl="0">
              <a:buFontTx/>
              <a:buNone/>
            </a:pPr>
            <a:r>
              <a:rPr lang="en-US" b="0" i="0" baseline="0" dirty="0" smtClean="0"/>
              <a:t>	-Aprender obediencia</a:t>
            </a:r>
          </a:p>
          <a:p>
            <a:pPr marL="0" lvl="0" indent="0" algn="l" rtl="0">
              <a:buFontTx/>
              <a:buNone/>
            </a:pPr>
            <a:r>
              <a:rPr lang="en-US" b="0" i="0" baseline="0" dirty="0" smtClean="0"/>
              <a:t>	-</a:t>
            </a:r>
            <a:r>
              <a:rPr lang="en-US" b="0" i="0" baseline="0" dirty="0" err="1" smtClean="0"/>
              <a:t>Aprender</a:t>
            </a:r>
            <a:r>
              <a:rPr lang="en-US" b="0" i="0" baseline="0" dirty="0" smtClean="0"/>
              <a:t> </a:t>
            </a:r>
            <a:r>
              <a:rPr lang="en-US" b="0" i="0" baseline="0" dirty="0" err="1" smtClean="0"/>
              <a:t>sumisión</a:t>
            </a:r>
            <a:endParaRPr lang="en-US" b="0" i="0" baseline="0" dirty="0" smtClean="0"/>
          </a:p>
          <a:p>
            <a:pPr marL="0" lvl="0" indent="0" algn="l" rtl="0">
              <a:buFontTx/>
              <a:buNone/>
            </a:pPr>
            <a:r>
              <a:rPr lang="en-US" b="0" i="0" baseline="0" dirty="0" smtClean="0"/>
              <a:t>	-</a:t>
            </a:r>
            <a:r>
              <a:rPr lang="en-US" b="0" i="0" baseline="0" dirty="0" err="1" smtClean="0"/>
              <a:t>Aprender</a:t>
            </a:r>
            <a:r>
              <a:rPr lang="en-US" b="0" i="0" baseline="0" dirty="0" smtClean="0"/>
              <a:t> sacrificio</a:t>
            </a:r>
          </a:p>
          <a:p>
            <a:pPr marL="0" lvl="0" indent="0" algn="l" rtl="0">
              <a:buFontTx/>
              <a:buNone/>
            </a:pPr>
            <a:r>
              <a:rPr lang="en-US" b="0" i="0" baseline="0" dirty="0" smtClean="0"/>
              <a:t>La </a:t>
            </a:r>
            <a:r>
              <a:rPr lang="en-US" b="0" i="0" baseline="0" dirty="0" err="1" smtClean="0"/>
              <a:t>eterna</a:t>
            </a:r>
            <a:r>
              <a:rPr lang="en-US" b="0" i="0" baseline="0" dirty="0" smtClean="0"/>
              <a:t> sería</a:t>
            </a:r>
          </a:p>
          <a:p>
            <a:pPr marL="0" lvl="0" indent="0" algn="l" rtl="0">
              <a:buFontTx/>
              <a:buNone/>
            </a:pPr>
            <a:r>
              <a:rPr lang="en-US" b="0" i="0" baseline="0" dirty="0" smtClean="0"/>
              <a:t>	-Has aprendido la obediencia en algo tangible, como el sacrificio de animales, para que puedas ser obediente a un mensaje que es espiritual, como amar al prójimo.</a:t>
            </a:r>
          </a:p>
          <a:p>
            <a:pPr marL="0" lvl="0" indent="0" algn="l" rtl="0">
              <a:buFontTx/>
              <a:buNone/>
            </a:pPr>
            <a:r>
              <a:rPr lang="en-US" b="0" i="0" baseline="0" dirty="0" smtClean="0"/>
              <a:t>	-Has sentido la idea de someterte a un Dios que te ordena obedecer ciertas leyes, para que puedas entender lo que significa someterse a Cristo.</a:t>
            </a:r>
          </a:p>
          <a:p>
            <a:pPr marL="0" lvl="0" indent="0" algn="l" rtl="0">
              <a:buFontTx/>
              <a:buNone/>
            </a:pPr>
            <a:r>
              <a:rPr lang="en-US" b="0" i="0" baseline="0" dirty="0" smtClean="0"/>
              <a:t>	-Se obtiene una idea del sacrificio al </a:t>
            </a:r>
            <a:r>
              <a:rPr lang="en-US" b="0" i="0" baseline="0" dirty="0" err="1" smtClean="0"/>
              <a:t>perder</a:t>
            </a:r>
            <a:r>
              <a:rPr lang="en-US" b="0" i="0" baseline="0" dirty="0" smtClean="0"/>
              <a:t> </a:t>
            </a:r>
            <a:r>
              <a:rPr lang="en-US" b="0" i="0" baseline="0" dirty="0" err="1" smtClean="0"/>
              <a:t>posesiones</a:t>
            </a:r>
            <a:r>
              <a:rPr lang="en-US" b="0" i="0" baseline="0" dirty="0" smtClean="0"/>
              <a:t> </a:t>
            </a:r>
            <a:r>
              <a:rPr lang="en-US" b="0" i="0" baseline="0" dirty="0" err="1" smtClean="0"/>
              <a:t>materiales</a:t>
            </a:r>
            <a:r>
              <a:rPr lang="en-US" b="0" i="0" baseline="0" dirty="0" smtClean="0"/>
              <a:t>, para que puedas comenzar a </a:t>
            </a:r>
            <a:r>
              <a:rPr lang="en-US" b="0" i="0" baseline="0" dirty="0" err="1" smtClean="0"/>
              <a:t>comprender</a:t>
            </a:r>
            <a:r>
              <a:rPr lang="en-US" b="0" i="0" baseline="0" dirty="0" smtClean="0"/>
              <a:t> lo que Jesús hizo….y honrarlo.</a:t>
            </a:r>
          </a:p>
          <a:p>
            <a:pPr marL="0" lvl="0" indent="0" algn="l" rtl="0">
              <a:buFontTx/>
              <a:buNone/>
            </a:pPr>
            <a:endParaRPr lang="en-US" b="0" i="0" baseline="0" dirty="0" smtClean="0"/>
          </a:p>
          <a:p>
            <a:pPr marL="0" lvl="0" indent="0" algn="l" rtl="0">
              <a:buFontTx/>
              <a:buNone/>
            </a:pPr>
            <a:r>
              <a:rPr lang="en-US" b="0" i="0" baseline="0" dirty="0" smtClean="0"/>
              <a:t>Hay disciplina eterna en la ley, así como hay disciplina eterna en el evangelio. Eterno </a:t>
            </a:r>
            <a:r>
              <a:rPr lang="en-US" b="0" i="0" baseline="0" dirty="0" err="1" smtClean="0"/>
              <a:t>en</a:t>
            </a:r>
            <a:r>
              <a:rPr lang="en-US" b="0" i="0" baseline="0" dirty="0" smtClean="0"/>
              <a:t> el </a:t>
            </a:r>
            <a:r>
              <a:rPr lang="en-US" b="0" i="0" baseline="0" dirty="0" err="1" smtClean="0"/>
              <a:t>sentido</a:t>
            </a:r>
            <a:r>
              <a:rPr lang="en-US" b="0" i="0" baseline="0" dirty="0" smtClean="0"/>
              <a:t> de que </a:t>
            </a:r>
            <a:r>
              <a:rPr lang="en-US" b="0" i="0" baseline="0" dirty="0" err="1" smtClean="0"/>
              <a:t>este</a:t>
            </a:r>
            <a:r>
              <a:rPr lang="en-US" b="0" i="0" baseline="0" dirty="0" smtClean="0"/>
              <a:t> </a:t>
            </a:r>
            <a:r>
              <a:rPr lang="en-US" b="0" i="0" baseline="0" dirty="0" err="1" smtClean="0"/>
              <a:t>aprendizaje</a:t>
            </a:r>
            <a:r>
              <a:rPr lang="en-US" b="0" i="0" baseline="0" dirty="0" smtClean="0"/>
              <a:t> te afectará eternamente.</a:t>
            </a:r>
          </a:p>
          <a:p>
            <a:pPr marL="0" lvl="0" indent="0" algn="l" rtl="0">
              <a:buFontTx/>
              <a:buNone/>
            </a:pPr>
            <a:endParaRPr lang="en-US" b="1" i="0" baseline="0" dirty="0" smtClean="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110</a:t>
            </a:fld>
            <a:endParaRPr lang="en-US"/>
          </a:p>
        </p:txBody>
      </p:sp>
    </p:spTree>
    <p:extLst>
      <p:ext uri="{BB962C8B-B14F-4D97-AF65-F5344CB8AC3E}">
        <p14:creationId xmlns:p14="http://schemas.microsoft.com/office/powerpoint/2010/main" val="22942182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Leer el primer párrafo de la lección para establecer el tono de la clase.</a:t>
            </a:r>
          </a:p>
          <a:p>
            <a:pPr algn="l" rtl="0"/>
            <a:endParaRPr lang="en-US" dirty="0" smtClean="0"/>
          </a:p>
          <a:p>
            <a:pPr algn="l" rtl="0"/>
            <a:r>
              <a:rPr lang="en-US" dirty="0" smtClean="0"/>
              <a:t>I</a:t>
            </a:r>
            <a:r>
              <a:rPr lang="en-US" baseline="0" dirty="0" smtClean="0"/>
              <a:t>Creo que este </a:t>
            </a:r>
            <a:r>
              <a:rPr lang="en-US" baseline="0" dirty="0" err="1" smtClean="0"/>
              <a:t>análisis</a:t>
            </a:r>
            <a:r>
              <a:rPr lang="en-US" baseline="0" dirty="0" smtClean="0"/>
              <a:t> del pueblo nos muestra la importante diferencia que hay entre el corazón y la ley.</a:t>
            </a:r>
          </a:p>
          <a:p>
            <a:pPr algn="l" rtl="0"/>
            <a:endParaRPr lang="en-US" baseline="0" dirty="0" smtClean="0"/>
          </a:p>
          <a:p>
            <a:pPr algn="l" rtl="0"/>
            <a:r>
              <a:rPr lang="en-US" baseline="0" dirty="0" smtClean="0"/>
              <a:t>¿</a:t>
            </a:r>
            <a:r>
              <a:rPr lang="en-US" baseline="0" dirty="0" err="1" smtClean="0"/>
              <a:t>Ve</a:t>
            </a:r>
            <a:r>
              <a:rPr lang="en-US" baseline="0" dirty="0" smtClean="0"/>
              <a:t> </a:t>
            </a:r>
            <a:r>
              <a:rPr lang="en-US" baseline="0" dirty="0" err="1" smtClean="0"/>
              <a:t>usted</a:t>
            </a:r>
            <a:r>
              <a:rPr lang="en-US" baseline="0" dirty="0" smtClean="0"/>
              <a:t> la primera oración donde dice "esto no había producido la era mesiánica que </a:t>
            </a:r>
            <a:r>
              <a:rPr lang="en-US" baseline="0" dirty="0" err="1" smtClean="0"/>
              <a:t>muchos</a:t>
            </a:r>
            <a:r>
              <a:rPr lang="en-US" baseline="0" dirty="0" smtClean="0"/>
              <a:t> </a:t>
            </a:r>
            <a:r>
              <a:rPr lang="en-US" baseline="0" dirty="0" err="1" smtClean="0"/>
              <a:t>esperaban</a:t>
            </a:r>
            <a:r>
              <a:rPr lang="en-US" baseline="0" dirty="0" smtClean="0"/>
              <a:t>“?</a:t>
            </a:r>
          </a:p>
          <a:p>
            <a:pPr algn="l" rtl="0"/>
            <a:endParaRPr lang="en-US" baseline="0" dirty="0" smtClean="0"/>
          </a:p>
          <a:p>
            <a:pPr algn="l" rtl="0"/>
            <a:r>
              <a:rPr lang="en-US" baseline="0" dirty="0" smtClean="0"/>
              <a:t>¿Y </a:t>
            </a:r>
            <a:r>
              <a:rPr lang="en-US" baseline="0" dirty="0" err="1" smtClean="0"/>
              <a:t>nosotros</a:t>
            </a:r>
            <a:r>
              <a:rPr lang="en-US" baseline="0" dirty="0" smtClean="0"/>
              <a:t>? ¿Lo hacemos bien?</a:t>
            </a:r>
          </a:p>
          <a:p>
            <a:pPr algn="l" rtl="0"/>
            <a:endParaRPr lang="en-US" baseline="0" dirty="0" smtClean="0"/>
          </a:p>
          <a:p>
            <a:pPr algn="l" rtl="0"/>
            <a:r>
              <a:rPr lang="en-US" baseline="0" dirty="0" smtClean="0"/>
              <a:t>Hice lo que Dios dijo, entonces, ¿dónde está el resultado? Se les prometió un Mesías, entonces, ¿dónde está?</a:t>
            </a:r>
          </a:p>
          <a:p>
            <a:pPr algn="l" rtl="0"/>
            <a:endParaRPr lang="en-US" baseline="0" dirty="0" smtClean="0"/>
          </a:p>
          <a:p>
            <a:pPr algn="l" rtl="0"/>
            <a:r>
              <a:rPr lang="en-US" baseline="0" dirty="0" smtClean="0"/>
              <a:t>Y creo que se trata de dejar que los subproductos nos impulsen, en lugar del producto.</a:t>
            </a:r>
          </a:p>
          <a:p>
            <a:pPr algn="l" rtl="0"/>
            <a:endParaRPr lang="en-US" baseline="0" dirty="0" smtClean="0"/>
          </a:p>
          <a:p>
            <a:pPr algn="l" rtl="0"/>
            <a:r>
              <a:rPr lang="en-US" b="1" baseline="0" dirty="0" smtClean="0"/>
              <a:t>¿Qué quiero decir con esto?</a:t>
            </a:r>
          </a:p>
          <a:p>
            <a:pPr algn="l" rtl="0"/>
            <a:endParaRPr lang="en-US" b="1" baseline="0" dirty="0" smtClean="0"/>
          </a:p>
          <a:p>
            <a:pPr algn="l" rtl="0"/>
            <a:r>
              <a:rPr lang="en-US" b="0" baseline="0" dirty="0" smtClean="0"/>
              <a:t>Leer diapositiva</a:t>
            </a:r>
          </a:p>
          <a:p>
            <a:pPr algn="l" rtl="0"/>
            <a:endParaRPr lang="en-US" b="0" baseline="0" dirty="0" smtClean="0"/>
          </a:p>
          <a:p>
            <a:pPr algn="l" rtl="0"/>
            <a:r>
              <a:rPr lang="en-US" b="0" baseline="0" dirty="0" smtClean="0"/>
              <a:t>A veces dejamos que los subproductos nos impulsen... porque son tangibles... los sentimos</a:t>
            </a:r>
          </a:p>
          <a:p>
            <a:pPr algn="l" rtl="0"/>
            <a:endParaRPr lang="en-US" b="0" baseline="0" dirty="0" smtClean="0"/>
          </a:p>
          <a:p>
            <a:pPr algn="l" rtl="0"/>
            <a:r>
              <a:rPr lang="en-US" b="0" baseline="0" dirty="0" smtClean="0"/>
              <a:t>A veces es difícil saber si Dios fue glorificado por tu acción. No hay señales… ni aplausos… </a:t>
            </a:r>
            <a:r>
              <a:rPr lang="en-US" b="0" baseline="0" dirty="0" err="1" smtClean="0"/>
              <a:t>ni</a:t>
            </a:r>
            <a:r>
              <a:rPr lang="en-US" b="0" baseline="0" dirty="0" smtClean="0"/>
              <a:t> gracias.</a:t>
            </a:r>
          </a:p>
          <a:p>
            <a:pPr algn="l" rtl="0"/>
            <a:endParaRPr lang="en-US" b="0" baseline="0" dirty="0" smtClean="0"/>
          </a:p>
          <a:p>
            <a:pPr algn="l" rtl="0"/>
            <a:r>
              <a:rPr lang="en-US" b="0" baseline="0" dirty="0" smtClean="0"/>
              <a:t>Entonces lo que hace Malaquías... es recordarnos que </a:t>
            </a:r>
            <a:r>
              <a:rPr lang="en-US" b="0" baseline="0" dirty="0" err="1" smtClean="0"/>
              <a:t>los</a:t>
            </a:r>
            <a:r>
              <a:rPr lang="en-US" b="0" baseline="0" dirty="0" smtClean="0"/>
              <a:t> </a:t>
            </a:r>
            <a:r>
              <a:rPr lang="en-US" b="0" i="1" baseline="0" dirty="0" err="1" smtClean="0"/>
              <a:t>productos</a:t>
            </a:r>
            <a:r>
              <a:rPr lang="en-US" b="0" i="1" baseline="0" dirty="0" smtClean="0"/>
              <a:t> </a:t>
            </a:r>
            <a:r>
              <a:rPr lang="en-US" b="0" i="0" baseline="0" dirty="0" smtClean="0"/>
              <a:t>son lo que es más importante. </a:t>
            </a:r>
            <a:r>
              <a:rPr lang="en-US" b="0" i="0" baseline="0" dirty="0" err="1" smtClean="0"/>
              <a:t>Sus</a:t>
            </a:r>
            <a:r>
              <a:rPr lang="en-US" b="0" i="0" baseline="0" dirty="0" smtClean="0"/>
              <a:t> </a:t>
            </a:r>
            <a:r>
              <a:rPr lang="en-US" b="0" i="1" baseline="0" dirty="0" err="1" smtClean="0"/>
              <a:t>corazón</a:t>
            </a:r>
            <a:r>
              <a:rPr lang="en-US" b="0" i="0" baseline="0" dirty="0" err="1" smtClean="0"/>
              <a:t>es</a:t>
            </a:r>
            <a:r>
              <a:rPr lang="en-US" b="0" i="0" baseline="0" dirty="0" smtClean="0"/>
              <a:t> más importante que la ley misma.</a:t>
            </a:r>
          </a:p>
          <a:p>
            <a:pPr algn="l" rtl="0"/>
            <a:endParaRPr lang="en-US" b="0" i="0" baseline="0" dirty="0" smtClean="0"/>
          </a:p>
          <a:p>
            <a:pPr algn="l" rtl="0"/>
            <a:r>
              <a:rPr lang="en-US" b="0" i="0" baseline="0" dirty="0" smtClean="0"/>
              <a:t>Hicieron lo que Dios quería y se arrepintieron… construyeron el muro, restauraron la adoración y pensaron que su recompensa era un Mesías, AHORA. Pero la verdadera recompensa fue que Dios fue honrado. Estas personas nunca verían al Mesías... no obtuvieron el resultado que querían.</a:t>
            </a:r>
          </a:p>
          <a:p>
            <a:pPr algn="l" rtl="0"/>
            <a:endParaRPr lang="en-US" b="0" i="0" baseline="0" dirty="0" smtClean="0"/>
          </a:p>
          <a:p>
            <a:pPr algn="l" rtl="0"/>
            <a:r>
              <a:rPr lang="en-US" b="0" i="0" baseline="0" dirty="0" smtClean="0"/>
              <a:t>Y creo que este es un buen recordatorio para </a:t>
            </a:r>
            <a:r>
              <a:rPr lang="en-US" b="0" i="0" baseline="0" dirty="0" err="1" smtClean="0"/>
              <a:t>nosotros</a:t>
            </a:r>
            <a:r>
              <a:rPr lang="en-US" b="0" i="0" baseline="0" dirty="0" smtClean="0"/>
              <a:t> hoy </a:t>
            </a:r>
            <a:r>
              <a:rPr lang="en-US" b="0" i="0" baseline="0" dirty="0" err="1" smtClean="0"/>
              <a:t>en</a:t>
            </a:r>
            <a:r>
              <a:rPr lang="en-US" b="0" i="0" baseline="0" dirty="0" smtClean="0"/>
              <a:t> </a:t>
            </a:r>
            <a:r>
              <a:rPr lang="en-US" b="0" i="0" baseline="0" dirty="0" err="1" smtClean="0"/>
              <a:t>día</a:t>
            </a:r>
            <a:r>
              <a:rPr lang="en-US" b="0" i="0" baseline="0" dirty="0" smtClean="0"/>
              <a:t>... es posible que nunca obtengamos lo que creemos que se debe. A veces podemos olvidar cuál es el verdadero propósito de nuestras acciones, pero Malaquías nos enseña, en su condena del pueblo en estos dos primeros capítulos, que se suponía que debían obedecer a Dios </a:t>
            </a:r>
            <a:r>
              <a:rPr lang="en-US" b="0" i="1" baseline="0" dirty="0" err="1" smtClean="0"/>
              <a:t>todo</a:t>
            </a:r>
            <a:r>
              <a:rPr lang="en-US" b="0" i="1" baseline="0" dirty="0" smtClean="0"/>
              <a:t> </a:t>
            </a:r>
            <a:r>
              <a:rPr lang="en-US" b="0" i="0" baseline="0" dirty="0" smtClean="0"/>
              <a:t>el </a:t>
            </a:r>
            <a:r>
              <a:rPr lang="en-US" b="0" i="0" baseline="0" dirty="0" err="1" smtClean="0"/>
              <a:t>tiempo</a:t>
            </a:r>
            <a:r>
              <a:rPr lang="en-US" b="0" i="0" baseline="0" dirty="0" smtClean="0"/>
              <a:t>, no sólo hasta que obtengan lo que creen que se les debe.</a:t>
            </a:r>
          </a:p>
          <a:p>
            <a:pPr algn="l" rtl="0"/>
            <a:endParaRPr lang="en-US" b="0" i="0" baseline="0" dirty="0" smtClean="0"/>
          </a:p>
          <a:p>
            <a:pPr algn="l" rtl="0"/>
            <a:r>
              <a:rPr lang="en-US" b="0" i="0" baseline="0" dirty="0" smtClean="0"/>
              <a:t>¿</a:t>
            </a:r>
            <a:r>
              <a:rPr lang="en-US" b="0" i="0" baseline="0" dirty="0" err="1" smtClean="0"/>
              <a:t>Tiene</a:t>
            </a:r>
            <a:r>
              <a:rPr lang="en-US" b="0" i="0" baseline="0" dirty="0" smtClean="0"/>
              <a:t> </a:t>
            </a:r>
            <a:r>
              <a:rPr lang="en-US" b="0" i="0" baseline="0" dirty="0" err="1" smtClean="0"/>
              <a:t>algunos</a:t>
            </a:r>
            <a:r>
              <a:rPr lang="en-US" b="0" i="0" baseline="0" dirty="0" smtClean="0"/>
              <a:t> </a:t>
            </a:r>
            <a:r>
              <a:rPr lang="en-US" b="0" i="0" baseline="0" dirty="0" err="1" smtClean="0"/>
              <a:t>comentarios</a:t>
            </a:r>
            <a:r>
              <a:rPr lang="en-US" b="0" i="0" baseline="0" dirty="0" smtClean="0"/>
              <a:t> sobre esto?</a:t>
            </a:r>
            <a:endParaRPr lang="en-US" b="0" baseline="0" dirty="0" smtClean="0"/>
          </a:p>
          <a:p>
            <a:pPr algn="l" rtl="0"/>
            <a:endParaRPr lang="en-US" b="1" baseline="0" dirty="0" smtClean="0"/>
          </a:p>
          <a:p>
            <a:pPr algn="l" rtl="0"/>
            <a:endParaRPr lang="en-US" b="0" dirty="0" smtClean="0"/>
          </a:p>
          <a:p>
            <a:pPr algn="l" rtl="0"/>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111</a:t>
            </a:fld>
            <a:endParaRPr lang="en-US"/>
          </a:p>
        </p:txBody>
      </p:sp>
    </p:spTree>
    <p:extLst>
      <p:ext uri="{BB962C8B-B14F-4D97-AF65-F5344CB8AC3E}">
        <p14:creationId xmlns:p14="http://schemas.microsoft.com/office/powerpoint/2010/main" val="16384066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112</a:t>
            </a:fld>
            <a:endParaRPr lang="en-US"/>
          </a:p>
        </p:txBody>
      </p:sp>
    </p:spTree>
    <p:extLst>
      <p:ext uri="{BB962C8B-B14F-4D97-AF65-F5344CB8AC3E}">
        <p14:creationId xmlns:p14="http://schemas.microsoft.com/office/powerpoint/2010/main" val="31465041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113</a:t>
            </a:fld>
            <a:endParaRPr lang="en-US"/>
          </a:p>
        </p:txBody>
      </p:sp>
    </p:spTree>
    <p:extLst>
      <p:ext uri="{BB962C8B-B14F-4D97-AF65-F5344CB8AC3E}">
        <p14:creationId xmlns:p14="http://schemas.microsoft.com/office/powerpoint/2010/main" val="4735108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Leer 1:2-5</a:t>
            </a:r>
          </a:p>
          <a:p>
            <a:pPr algn="l" rtl="0"/>
            <a:endParaRPr lang="en-US" dirty="0" smtClean="0"/>
          </a:p>
          <a:p>
            <a:pPr algn="l" rtl="0"/>
            <a:r>
              <a:rPr lang="en-US" dirty="0" smtClean="0"/>
              <a:t>Jacob </a:t>
            </a:r>
            <a:r>
              <a:rPr lang="en-US" baseline="0" dirty="0" smtClean="0"/>
              <a:t>y Esaú son Israel y Edom aquí.</a:t>
            </a:r>
          </a:p>
          <a:p>
            <a:pPr algn="l" rtl="0"/>
            <a:endParaRPr lang="en-US" baseline="0" dirty="0" smtClean="0"/>
          </a:p>
          <a:p>
            <a:pPr algn="l" rtl="0"/>
            <a:r>
              <a:rPr lang="en-US" baseline="0" dirty="0" smtClean="0"/>
              <a:t>Leer diapositiva.</a:t>
            </a:r>
          </a:p>
          <a:p>
            <a:pPr algn="l" rtl="0"/>
            <a:endParaRPr lang="en-US" baseline="0" dirty="0" smtClean="0"/>
          </a:p>
          <a:p>
            <a:pPr algn="l" rtl="0"/>
            <a:r>
              <a:rPr lang="en-US" baseline="0" dirty="0" smtClean="0"/>
              <a:t>Entonces esta siempre ha sido una historia difícil de entender, ¿verdad? ¿</a:t>
            </a:r>
            <a:r>
              <a:rPr lang="en-US" baseline="0" dirty="0" err="1" smtClean="0"/>
              <a:t>Por</a:t>
            </a:r>
            <a:r>
              <a:rPr lang="en-US" baseline="0" dirty="0" smtClean="0"/>
              <a:t> </a:t>
            </a:r>
            <a:r>
              <a:rPr lang="en-US" baseline="0" dirty="0" err="1" smtClean="0"/>
              <a:t>qué</a:t>
            </a:r>
            <a:r>
              <a:rPr lang="en-US" baseline="0" dirty="0" smtClean="0"/>
              <a:t> </a:t>
            </a:r>
            <a:r>
              <a:rPr lang="en-US" baseline="0" dirty="0" err="1" smtClean="0"/>
              <a:t>eligió</a:t>
            </a:r>
            <a:r>
              <a:rPr lang="en-US" baseline="0" dirty="0" smtClean="0"/>
              <a:t> Dios a Jacob en lugar de Esaú mientras aún estaban </a:t>
            </a:r>
            <a:r>
              <a:rPr lang="en-US" baseline="0" dirty="0" err="1" smtClean="0"/>
              <a:t>en</a:t>
            </a:r>
            <a:r>
              <a:rPr lang="en-US" baseline="0" dirty="0" smtClean="0"/>
              <a:t> el </a:t>
            </a:r>
            <a:r>
              <a:rPr lang="en-US" baseline="0" dirty="0" err="1" smtClean="0"/>
              <a:t>vientre</a:t>
            </a:r>
            <a:r>
              <a:rPr lang="en-US" baseline="0" dirty="0" smtClean="0"/>
              <a:t>?</a:t>
            </a:r>
          </a:p>
          <a:p>
            <a:pPr algn="l" rtl="0"/>
            <a:endParaRPr lang="en-US" baseline="0" dirty="0" smtClean="0"/>
          </a:p>
          <a:p>
            <a:pPr algn="l" rtl="0"/>
            <a:r>
              <a:rPr lang="en-US" baseline="0" dirty="0" smtClean="0"/>
              <a:t>¿Por </a:t>
            </a:r>
            <a:r>
              <a:rPr lang="en-US" baseline="0" dirty="0" err="1" smtClean="0"/>
              <a:t>qué</a:t>
            </a:r>
            <a:r>
              <a:rPr lang="en-US" baseline="0" dirty="0" smtClean="0"/>
              <a:t> </a:t>
            </a:r>
            <a:r>
              <a:rPr lang="en-US" baseline="0" dirty="0" err="1" smtClean="0"/>
              <a:t>eligió</a:t>
            </a:r>
            <a:r>
              <a:rPr lang="en-US" baseline="0" dirty="0" smtClean="0"/>
              <a:t> Dios un pueblo?</a:t>
            </a:r>
          </a:p>
          <a:p>
            <a:pPr algn="l" rtl="0"/>
            <a:endParaRPr lang="en-US" baseline="0" dirty="0" smtClean="0"/>
          </a:p>
          <a:p>
            <a:pPr algn="l" rtl="0"/>
            <a:r>
              <a:rPr lang="en-US" baseline="0" dirty="0" smtClean="0"/>
              <a:t>Así que leamos un par de pasajes:</a:t>
            </a:r>
          </a:p>
          <a:p>
            <a:pPr algn="l" rtl="0"/>
            <a:endParaRPr lang="en-US" baseline="0" dirty="0" smtClean="0"/>
          </a:p>
          <a:p>
            <a:pPr algn="l" rtl="0"/>
            <a:r>
              <a:rPr lang="en-US" baseline="0" dirty="0" smtClean="0"/>
              <a:t>Génesis 25:21-23</a:t>
            </a:r>
          </a:p>
          <a:p>
            <a:pPr algn="l" rtl="0"/>
            <a:endParaRPr lang="en-US" baseline="0" dirty="0" smtClean="0"/>
          </a:p>
          <a:p>
            <a:pPr algn="l" rtl="0"/>
            <a:r>
              <a:rPr lang="en-US" baseline="0" dirty="0" smtClean="0"/>
              <a:t>Romanos 9:6-29 (leer)</a:t>
            </a:r>
          </a:p>
          <a:p>
            <a:pPr algn="l" rtl="0"/>
            <a:endParaRPr lang="en-US" baseline="0" dirty="0" smtClean="0"/>
          </a:p>
          <a:p>
            <a:pPr algn="l" rtl="0"/>
            <a:r>
              <a:rPr lang="en-US" baseline="0" dirty="0" smtClean="0"/>
              <a:t>Entonces leemos estos dos pasajes, y </a:t>
            </a:r>
            <a:r>
              <a:rPr lang="en-US" b="1" baseline="0" dirty="0" err="1" smtClean="0"/>
              <a:t>plantean</a:t>
            </a:r>
            <a:r>
              <a:rPr lang="en-US" b="1" baseline="0" dirty="0" smtClean="0"/>
              <a:t> las </a:t>
            </a:r>
            <a:r>
              <a:rPr lang="en-US" b="1" baseline="0" dirty="0" err="1" smtClean="0"/>
              <a:t>preguntas</a:t>
            </a:r>
            <a:r>
              <a:rPr lang="en-US" b="1" baseline="0" dirty="0" smtClean="0"/>
              <a:t>. </a:t>
            </a:r>
            <a:r>
              <a:rPr lang="en-US" b="0" baseline="0" dirty="0" smtClean="0"/>
              <a:t>(leer diapositiva)</a:t>
            </a:r>
          </a:p>
          <a:p>
            <a:pPr algn="l" rtl="0"/>
            <a:endParaRPr lang="en-US" b="0" baseline="0" dirty="0" smtClean="0"/>
          </a:p>
          <a:p>
            <a:pPr lvl="1" algn="l" rtl="0"/>
            <a:r>
              <a:rPr lang="en-US" b="0" baseline="0" dirty="0" smtClean="0"/>
              <a:t>¿Qué es justo?</a:t>
            </a:r>
          </a:p>
          <a:p>
            <a:pPr lvl="1" algn="l" rtl="0"/>
            <a:endParaRPr lang="en-US" b="0" baseline="0" dirty="0" smtClean="0"/>
          </a:p>
          <a:p>
            <a:pPr lvl="1" algn="l" rtl="0"/>
            <a:r>
              <a:rPr lang="en-US" b="0" baseline="0" dirty="0" smtClean="0"/>
              <a:t>¿Quién decide lo justo?</a:t>
            </a:r>
          </a:p>
          <a:p>
            <a:pPr lvl="1" algn="l" rtl="0"/>
            <a:endParaRPr lang="en-US" b="0" baseline="0" dirty="0" smtClean="0"/>
          </a:p>
          <a:p>
            <a:pPr lvl="1" algn="l" rtl="0"/>
            <a:r>
              <a:rPr lang="en-US" b="0" baseline="0" dirty="0" smtClean="0"/>
              <a:t>¿A quién presenta claramente Romanos 9 como en control?</a:t>
            </a:r>
          </a:p>
          <a:p>
            <a:pPr lvl="1" algn="l" rtl="0"/>
            <a:endParaRPr lang="en-US" b="0" baseline="0" dirty="0" smtClean="0"/>
          </a:p>
          <a:p>
            <a:pPr lvl="0" algn="l" rtl="0"/>
            <a:r>
              <a:rPr lang="en-US" b="0" baseline="0" dirty="0" smtClean="0"/>
              <a:t>Lo que aprendo de esta sección de Malaquías, y de </a:t>
            </a:r>
            <a:r>
              <a:rPr lang="en-US" b="0" baseline="0" dirty="0" err="1" smtClean="0"/>
              <a:t>volver</a:t>
            </a:r>
            <a:r>
              <a:rPr lang="en-US" b="0" baseline="0" dirty="0" smtClean="0"/>
              <a:t> a </a:t>
            </a:r>
            <a:r>
              <a:rPr lang="en-US" b="0" baseline="0" dirty="0" err="1" smtClean="0"/>
              <a:t>Génesis</a:t>
            </a:r>
            <a:r>
              <a:rPr lang="en-US" b="0" baseline="0" dirty="0" smtClean="0"/>
              <a:t> y escuchar a Pablo... es que Dios no </a:t>
            </a:r>
            <a:r>
              <a:rPr lang="en-US" b="0" baseline="0" dirty="0" err="1" smtClean="0"/>
              <a:t>explica</a:t>
            </a:r>
            <a:r>
              <a:rPr lang="en-US" b="0" baseline="0" dirty="0" smtClean="0"/>
              <a:t>, y </a:t>
            </a:r>
            <a:r>
              <a:rPr lang="en-US" b="0" i="1" baseline="0" dirty="0" smtClean="0"/>
              <a:t>no </a:t>
            </a:r>
            <a:r>
              <a:rPr lang="en-US" b="0" i="1" baseline="0" dirty="0" err="1" smtClean="0"/>
              <a:t>puede</a:t>
            </a:r>
            <a:r>
              <a:rPr lang="en-US" b="0" i="1" baseline="0" dirty="0" smtClean="0"/>
              <a:t> </a:t>
            </a:r>
            <a:r>
              <a:rPr lang="en-US" b="0" i="0" baseline="0" dirty="0" err="1" smtClean="0"/>
              <a:t>explicar</a:t>
            </a:r>
            <a:r>
              <a:rPr lang="en-US" b="0" i="0" baseline="0" dirty="0" smtClean="0"/>
              <a:t> todas las cosas al hombre.</a:t>
            </a:r>
          </a:p>
          <a:p>
            <a:pPr lvl="0" algn="l" rtl="0"/>
            <a:endParaRPr lang="en-US" b="0" i="0" baseline="0" dirty="0" smtClean="0"/>
          </a:p>
          <a:p>
            <a:pPr lvl="0" algn="l" rtl="0"/>
            <a:r>
              <a:rPr lang="en-US" b="0" i="0" baseline="0" dirty="0" smtClean="0"/>
              <a:t>Ahora no quiero decir que no puede en el sentido de que </a:t>
            </a:r>
            <a:r>
              <a:rPr lang="es-ES" b="0" i="0" baseline="0" dirty="0" smtClean="0"/>
              <a:t>É</a:t>
            </a:r>
            <a:r>
              <a:rPr lang="en-US" b="0" i="0" baseline="0" dirty="0" smtClean="0"/>
              <a:t>l es incapaz, quiero decir que no puede en el sentido de que... en el estado actual del hombre, </a:t>
            </a:r>
            <a:r>
              <a:rPr lang="en-US" b="0" i="0" baseline="0" dirty="0" err="1" smtClean="0"/>
              <a:t>nosotros</a:t>
            </a:r>
            <a:r>
              <a:rPr lang="en-US" b="0" i="0" baseline="0" dirty="0" smtClean="0"/>
              <a:t> </a:t>
            </a:r>
            <a:r>
              <a:rPr lang="en-US" b="0" i="0" baseline="0" dirty="0" err="1" smtClean="0"/>
              <a:t>somos</a:t>
            </a:r>
            <a:r>
              <a:rPr lang="en-US" b="0" i="0" baseline="0" dirty="0" smtClean="0"/>
              <a:t> incapaces de procesar toda la profundidad, sabiduría y complejidad de Dios.</a:t>
            </a:r>
          </a:p>
          <a:p>
            <a:pPr lvl="0" algn="l" rtl="0"/>
            <a:endParaRPr lang="en-US" b="0" i="0" baseline="0" dirty="0" smtClean="0"/>
          </a:p>
          <a:p>
            <a:pPr lvl="0" algn="l" rtl="0"/>
            <a:r>
              <a:rPr lang="en-US" b="0" i="0" baseline="0" dirty="0" smtClean="0"/>
              <a:t>Él hace un trabajo maravilloso al explicarnos tantas cosas a través de Su Palabra escrita. Jesús explica muchas cosas, los profetas nos enseñan muchas cosas, Pablo nos lleva al borde mismo de lo que podemos entender... </a:t>
            </a:r>
            <a:r>
              <a:rPr lang="en-US" b="0" i="0" baseline="0" dirty="0" err="1" smtClean="0"/>
              <a:t>Creo</a:t>
            </a:r>
            <a:r>
              <a:rPr lang="en-US" b="0" i="0" baseline="0" dirty="0" smtClean="0"/>
              <a:t> que </a:t>
            </a:r>
            <a:r>
              <a:rPr lang="en-US" b="0" i="0" baseline="0" dirty="0" err="1" smtClean="0"/>
              <a:t>los</a:t>
            </a:r>
            <a:r>
              <a:rPr lang="en-US" b="0" i="0" baseline="0" dirty="0" smtClean="0"/>
              <a:t> </a:t>
            </a:r>
            <a:r>
              <a:rPr lang="en-US" b="0" i="0" baseline="0" dirty="0" err="1" smtClean="0"/>
              <a:t>escritos</a:t>
            </a:r>
            <a:r>
              <a:rPr lang="en-US" b="0" i="0" baseline="0" dirty="0" smtClean="0"/>
              <a:t> de Pablo son muy difíciles... pero hay algunas cosas que simplemente no sabemos.</a:t>
            </a:r>
          </a:p>
          <a:p>
            <a:pPr lvl="0" algn="l" rtl="0"/>
            <a:endParaRPr lang="en-US" b="0" i="0" baseline="0" dirty="0" smtClean="0"/>
          </a:p>
          <a:p>
            <a:pPr lvl="0" algn="l" rtl="0"/>
            <a:r>
              <a:rPr lang="en-US" b="0" i="0" baseline="0" dirty="0" smtClean="0"/>
              <a:t>Como por qué Dios eligió a Jacob </a:t>
            </a:r>
            <a:r>
              <a:rPr lang="en-US" b="0" i="0" baseline="0" dirty="0" err="1" smtClean="0"/>
              <a:t>en</a:t>
            </a:r>
            <a:r>
              <a:rPr lang="en-US" b="0" i="0" baseline="0" dirty="0" smtClean="0"/>
              <a:t> </a:t>
            </a:r>
            <a:r>
              <a:rPr lang="en-US" b="0" i="0" baseline="0" dirty="0" err="1" smtClean="0"/>
              <a:t>vez</a:t>
            </a:r>
            <a:r>
              <a:rPr lang="en-US" b="0" i="0" baseline="0" dirty="0" smtClean="0"/>
              <a:t> de a Esaú. ¿</a:t>
            </a:r>
            <a:r>
              <a:rPr lang="en-US" b="0" i="0" baseline="0" dirty="0" err="1" smtClean="0"/>
              <a:t>Cómo</a:t>
            </a:r>
            <a:r>
              <a:rPr lang="en-US" b="0" i="0" baseline="0" dirty="0" smtClean="0"/>
              <a:t> </a:t>
            </a:r>
            <a:r>
              <a:rPr lang="en-US" b="0" i="0" baseline="0" dirty="0" err="1" smtClean="0"/>
              <a:t>conquistó</a:t>
            </a:r>
            <a:r>
              <a:rPr lang="en-US" b="0" i="0" baseline="0" dirty="0" smtClean="0"/>
              <a:t> el </a:t>
            </a:r>
            <a:r>
              <a:rPr lang="en-US" b="0" i="0" baseline="0" dirty="0" err="1" smtClean="0"/>
              <a:t>pecado</a:t>
            </a:r>
            <a:r>
              <a:rPr lang="en-US" b="0" i="0" baseline="0" dirty="0" smtClean="0"/>
              <a:t> la muerte de </a:t>
            </a:r>
            <a:r>
              <a:rPr lang="en-US" b="0" i="0" baseline="0" dirty="0" err="1" smtClean="0"/>
              <a:t>Jesús</a:t>
            </a:r>
            <a:r>
              <a:rPr lang="en-US" b="0" i="0" baseline="0" dirty="0" smtClean="0"/>
              <a:t>? No lo sé, pero me alegro de servir a un Dios que sí lo sabe.</a:t>
            </a:r>
          </a:p>
          <a:p>
            <a:pPr lvl="0" algn="l" rtl="0"/>
            <a:endParaRPr lang="en-US" b="0" i="0" baseline="0" dirty="0" smtClean="0"/>
          </a:p>
          <a:p>
            <a:pPr lvl="0" algn="l" rtl="0"/>
            <a:r>
              <a:rPr lang="en-US" b="0" i="0" baseline="0" dirty="0" smtClean="0"/>
              <a:t>En esta situación, Israel quería una respuesta que no </a:t>
            </a:r>
            <a:r>
              <a:rPr lang="en-US" b="0" i="0" baseline="0" dirty="0" err="1" smtClean="0"/>
              <a:t>podía</a:t>
            </a:r>
            <a:r>
              <a:rPr lang="en-US" b="0" i="0" baseline="0" dirty="0" smtClean="0"/>
              <a:t> comprender. No podían entender algunos de los principios básicos de la ley, o principios básicos de un pacto, entonces, ¿cómo podían entender el amor de Dios por ellos? Y Dios básicamente dice: No te debo una explicación... Yo </a:t>
            </a:r>
            <a:r>
              <a:rPr lang="en-US" b="0" i="0" baseline="0" dirty="0" err="1" smtClean="0"/>
              <a:t>te</a:t>
            </a:r>
            <a:r>
              <a:rPr lang="en-US" b="0" i="0" baseline="0" dirty="0" smtClean="0"/>
              <a:t> </a:t>
            </a:r>
            <a:r>
              <a:rPr lang="en-US" b="0" i="0" baseline="0" dirty="0" err="1" smtClean="0"/>
              <a:t>escogí</a:t>
            </a:r>
            <a:r>
              <a:rPr lang="en-US" b="0" i="0" baseline="0" dirty="0" smtClean="0"/>
              <a:t>. Y </a:t>
            </a:r>
            <a:r>
              <a:rPr lang="en-US" b="0" i="0" baseline="0" dirty="0" err="1" smtClean="0"/>
              <a:t>Yo</a:t>
            </a:r>
            <a:r>
              <a:rPr lang="en-US" b="0" i="0" baseline="0" dirty="0" smtClean="0"/>
              <a:t> soy el </a:t>
            </a:r>
            <a:r>
              <a:rPr lang="en-US" b="0" i="0" baseline="0" dirty="0" err="1" smtClean="0"/>
              <a:t>Alfarero</a:t>
            </a:r>
            <a:r>
              <a:rPr lang="en-US" b="0" i="0" baseline="0" dirty="0" smtClean="0"/>
              <a:t>, tú eres el barro.</a:t>
            </a:r>
          </a:p>
          <a:p>
            <a:pPr lvl="0" algn="l" rtl="0"/>
            <a:endParaRPr lang="en-US" b="0" i="0" baseline="0" dirty="0" smtClean="0"/>
          </a:p>
          <a:p>
            <a:pPr lvl="0" algn="l" rtl="0"/>
            <a:r>
              <a:rPr lang="en-US" b="0" i="0" baseline="0" dirty="0" err="1" smtClean="0"/>
              <a:t>Entiéndanlo</a:t>
            </a:r>
            <a:r>
              <a:rPr lang="en-US" b="0" i="0" baseline="0" dirty="0" smtClean="0"/>
              <a:t> de esta manera... </a:t>
            </a:r>
            <a:r>
              <a:rPr lang="en-US" b="0" i="0" baseline="0" dirty="0" err="1" smtClean="0"/>
              <a:t>miren</a:t>
            </a:r>
            <a:r>
              <a:rPr lang="en-US" b="0" i="0" baseline="0" dirty="0" smtClean="0"/>
              <a:t> a Edom. ¿</a:t>
            </a:r>
            <a:r>
              <a:rPr lang="en-US" b="0" i="0" baseline="0" dirty="0" err="1" smtClean="0"/>
              <a:t>En</a:t>
            </a:r>
            <a:r>
              <a:rPr lang="en-US" b="0" i="0" baseline="0" dirty="0" smtClean="0"/>
              <a:t> </a:t>
            </a:r>
            <a:r>
              <a:rPr lang="en-US" b="0" i="0" baseline="0" dirty="0" err="1" smtClean="0"/>
              <a:t>qué</a:t>
            </a:r>
            <a:r>
              <a:rPr lang="en-US" b="0" i="0" baseline="0" dirty="0" smtClean="0"/>
              <a:t> </a:t>
            </a:r>
            <a:r>
              <a:rPr lang="en-US" b="0" i="0" baseline="0" dirty="0" err="1" smtClean="0"/>
              <a:t>los</a:t>
            </a:r>
            <a:r>
              <a:rPr lang="en-US" b="0" i="0" baseline="0" dirty="0" smtClean="0"/>
              <a:t> he amado? Al no </a:t>
            </a:r>
            <a:r>
              <a:rPr lang="en-US" b="0" i="0" baseline="0" dirty="0" err="1" smtClean="0"/>
              <a:t>traer</a:t>
            </a:r>
            <a:r>
              <a:rPr lang="en-US" b="0" i="0" baseline="0" dirty="0" smtClean="0"/>
              <a:t> </a:t>
            </a:r>
            <a:r>
              <a:rPr lang="en-US" b="0" i="0" baseline="0" dirty="0" err="1" smtClean="0"/>
              <a:t>sobre</a:t>
            </a:r>
            <a:r>
              <a:rPr lang="en-US" b="0" i="0" baseline="0" dirty="0" smtClean="0"/>
              <a:t> </a:t>
            </a:r>
            <a:r>
              <a:rPr lang="en-US" b="0" i="0" baseline="0" dirty="0" err="1" smtClean="0"/>
              <a:t>ustedes</a:t>
            </a:r>
            <a:r>
              <a:rPr lang="en-US" b="0" i="0" baseline="0" dirty="0" smtClean="0"/>
              <a:t> el tormento que he </a:t>
            </a:r>
            <a:r>
              <a:rPr lang="en-US" b="0" i="0" baseline="0" dirty="0" err="1" smtClean="0"/>
              <a:t>traído</a:t>
            </a:r>
            <a:r>
              <a:rPr lang="en-US" b="0" i="0" baseline="0" dirty="0" smtClean="0"/>
              <a:t> </a:t>
            </a:r>
            <a:r>
              <a:rPr lang="en-US" b="0" i="0" baseline="0" dirty="0" err="1" smtClean="0"/>
              <a:t>sobre</a:t>
            </a:r>
            <a:r>
              <a:rPr lang="en-US" b="0" i="0" baseline="0" dirty="0" smtClean="0"/>
              <a:t> Edom.</a:t>
            </a:r>
          </a:p>
          <a:p>
            <a:pPr lvl="0" algn="l" rtl="0"/>
            <a:endParaRPr lang="en-US" b="0" i="0" baseline="0" dirty="0" smtClean="0"/>
          </a:p>
          <a:p>
            <a:pPr lvl="0" algn="l" rtl="0"/>
            <a:r>
              <a:rPr lang="en-US" b="0" i="0" baseline="0" dirty="0" smtClean="0"/>
              <a:t>¿</a:t>
            </a:r>
            <a:r>
              <a:rPr lang="en-US" b="0" i="0" baseline="0" dirty="0" err="1" smtClean="0"/>
              <a:t>Algún</a:t>
            </a:r>
            <a:r>
              <a:rPr lang="en-US" b="0" i="0" baseline="0" dirty="0" smtClean="0"/>
              <a:t> </a:t>
            </a:r>
            <a:r>
              <a:rPr lang="en-US" b="0" i="0" baseline="0" dirty="0" err="1" smtClean="0"/>
              <a:t>comentario</a:t>
            </a:r>
            <a:r>
              <a:rPr lang="en-US" b="0" i="0" baseline="0" dirty="0" smtClean="0"/>
              <a:t> a </a:t>
            </a:r>
            <a:r>
              <a:rPr lang="en-US" b="0" i="0" baseline="0" dirty="0" err="1" smtClean="0"/>
              <a:t>compartir</a:t>
            </a:r>
            <a:r>
              <a:rPr lang="en-US" b="0" i="0" baseline="0" dirty="0" smtClean="0"/>
              <a:t>?</a:t>
            </a:r>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114</a:t>
            </a:fld>
            <a:endParaRPr lang="en-US"/>
          </a:p>
        </p:txBody>
      </p:sp>
    </p:spTree>
    <p:extLst>
      <p:ext uri="{BB962C8B-B14F-4D97-AF65-F5344CB8AC3E}">
        <p14:creationId xmlns:p14="http://schemas.microsoft.com/office/powerpoint/2010/main" val="39440850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Leer 1:6-12 </a:t>
            </a:r>
            <a:r>
              <a:rPr lang="en-US" baseline="0" dirty="0" smtClean="0"/>
              <a:t>(12 no es el final de la sección)</a:t>
            </a:r>
            <a:endParaRPr lang="en-US" dirty="0" smtClean="0"/>
          </a:p>
          <a:p>
            <a:pPr algn="l" rtl="0"/>
            <a:endParaRPr lang="en-US" dirty="0" smtClean="0"/>
          </a:p>
          <a:p>
            <a:pPr algn="l" rtl="0"/>
            <a:r>
              <a:rPr lang="en-US" dirty="0" smtClean="0"/>
              <a:t>Leer </a:t>
            </a:r>
            <a:r>
              <a:rPr lang="en-US" baseline="0" dirty="0" err="1" smtClean="0"/>
              <a:t>diapositiva</a:t>
            </a:r>
            <a:r>
              <a:rPr lang="en-US" baseline="0" dirty="0" smtClean="0"/>
              <a:t> (</a:t>
            </a:r>
            <a:r>
              <a:rPr lang="en-US" baseline="0" dirty="0" err="1" smtClean="0"/>
              <a:t>mencionar</a:t>
            </a:r>
            <a:r>
              <a:rPr lang="en-US" baseline="0" dirty="0" smtClean="0"/>
              <a:t> a Esaú quizás planteando las mismas objeciones)</a:t>
            </a:r>
          </a:p>
          <a:p>
            <a:pPr algn="l" rtl="0"/>
            <a:endParaRPr lang="en-US" baseline="0" dirty="0" smtClean="0"/>
          </a:p>
          <a:p>
            <a:pPr algn="l" rtl="0"/>
            <a:r>
              <a:rPr lang="en-US" baseline="0" dirty="0" smtClean="0"/>
              <a:t>Y entonces entendemos esto, ¿verdad? Los sacerdotes estaban </a:t>
            </a:r>
            <a:r>
              <a:rPr lang="en-US" baseline="0" dirty="0" err="1" smtClean="0"/>
              <a:t>dando</a:t>
            </a:r>
            <a:r>
              <a:rPr lang="en-US" baseline="0" dirty="0" smtClean="0"/>
              <a:t> </a:t>
            </a:r>
            <a:r>
              <a:rPr lang="en-US" baseline="0" dirty="0" err="1" smtClean="0"/>
              <a:t>malas</a:t>
            </a:r>
            <a:r>
              <a:rPr lang="en-US" baseline="0" dirty="0" smtClean="0"/>
              <a:t> ofrendas y Dios no está contento.</a:t>
            </a:r>
          </a:p>
          <a:p>
            <a:pPr algn="l" rtl="0"/>
            <a:endParaRPr lang="en-US" baseline="0" dirty="0" smtClean="0"/>
          </a:p>
          <a:p>
            <a:pPr algn="l" rtl="0"/>
            <a:r>
              <a:rPr lang="en-US" baseline="0" dirty="0" smtClean="0"/>
              <a:t>Sin embargo, la parte de esta sección que realmente me llamó la atención es 13-14 (leer)</a:t>
            </a:r>
          </a:p>
          <a:p>
            <a:pPr algn="l" rtl="0"/>
            <a:endParaRPr lang="en-US" baseline="0" dirty="0" smtClean="0"/>
          </a:p>
          <a:p>
            <a:pPr algn="l" rtl="0"/>
            <a:r>
              <a:rPr lang="en-US" baseline="0" dirty="0" smtClean="0"/>
              <a:t>Creo que esto es sólo un gran y severo recordatorio de que hay una gran diferencia entre ir a la </a:t>
            </a:r>
            <a:r>
              <a:rPr lang="en-US" baseline="0" dirty="0" err="1" smtClean="0"/>
              <a:t>iglesia</a:t>
            </a:r>
            <a:r>
              <a:rPr lang="en-US" baseline="0" dirty="0" smtClean="0"/>
              <a:t> y </a:t>
            </a:r>
            <a:r>
              <a:rPr lang="en-US" i="1" baseline="0" dirty="0" err="1" smtClean="0"/>
              <a:t>ser</a:t>
            </a:r>
            <a:r>
              <a:rPr lang="en-US" i="1" baseline="0" dirty="0" smtClean="0"/>
              <a:t> </a:t>
            </a:r>
            <a:r>
              <a:rPr lang="en-US" i="0" baseline="0" dirty="0" smtClean="0"/>
              <a:t>la Iglesia.</a:t>
            </a:r>
          </a:p>
          <a:p>
            <a:pPr algn="l" rtl="0"/>
            <a:endParaRPr lang="en-US" i="0" baseline="0" dirty="0" smtClean="0"/>
          </a:p>
          <a:p>
            <a:pPr algn="l" rtl="0"/>
            <a:r>
              <a:rPr lang="en-US" i="0" baseline="0" dirty="0" smtClean="0"/>
              <a:t>Hay una gran diferencia entre tus acciones y los propósitos que impulsan esas acciones.</a:t>
            </a:r>
          </a:p>
          <a:p>
            <a:pPr algn="l" rtl="0"/>
            <a:endParaRPr lang="en-US" i="0" baseline="0" dirty="0" smtClean="0"/>
          </a:p>
          <a:p>
            <a:pPr algn="l" rtl="0"/>
            <a:r>
              <a:rPr lang="en-US" b="1" i="0" baseline="0" dirty="0" smtClean="0"/>
              <a:t>Esta frase… Ay, </a:t>
            </a:r>
            <a:r>
              <a:rPr lang="en-US" b="1" i="0" baseline="0" dirty="0" err="1" smtClean="0"/>
              <a:t>qué</a:t>
            </a:r>
            <a:r>
              <a:rPr lang="en-US" b="1" i="0" baseline="0" dirty="0" smtClean="0"/>
              <a:t> </a:t>
            </a:r>
            <a:r>
              <a:rPr lang="en-US" i="0" baseline="0" dirty="0" err="1" smtClean="0"/>
              <a:t>fastidio</a:t>
            </a:r>
            <a:r>
              <a:rPr lang="en-US" i="0" baseline="0" dirty="0" smtClean="0"/>
              <a:t>... es una condenación mordaz hacia mí.</a:t>
            </a:r>
          </a:p>
          <a:p>
            <a:pPr algn="l" rtl="0"/>
            <a:endParaRPr lang="en-US" i="0" baseline="0" dirty="0" smtClean="0"/>
          </a:p>
          <a:p>
            <a:pPr algn="l" rtl="0"/>
            <a:r>
              <a:rPr lang="en-US" i="0" baseline="0" dirty="0" smtClean="0"/>
              <a:t>Cuantos hemos pensado esto cuando el predicador se extiende un poco…</a:t>
            </a:r>
          </a:p>
          <a:p>
            <a:pPr algn="l" rtl="0"/>
            <a:r>
              <a:rPr lang="en-US" i="0" baseline="0" dirty="0" smtClean="0"/>
              <a:t>- Cuando ese nuevo líder de la </a:t>
            </a:r>
            <a:r>
              <a:rPr lang="en-US" i="0" baseline="0" dirty="0" err="1" smtClean="0"/>
              <a:t>canción</a:t>
            </a:r>
            <a:r>
              <a:rPr lang="en-US" i="0" baseline="0" dirty="0" smtClean="0"/>
              <a:t> dirige las 6 </a:t>
            </a:r>
            <a:r>
              <a:rPr lang="en-US" i="0" baseline="0" dirty="0" err="1" smtClean="0"/>
              <a:t>etrofas</a:t>
            </a:r>
            <a:r>
              <a:rPr lang="en-US" i="0" baseline="0" dirty="0" smtClean="0"/>
              <a:t>, y toma una eternidad.</a:t>
            </a:r>
          </a:p>
          <a:p>
            <a:pPr algn="l" rtl="0"/>
            <a:r>
              <a:rPr lang="en-US" i="0" baseline="0" dirty="0" smtClean="0"/>
              <a:t>- Cuando la lección bíblica es demasiado larga.</a:t>
            </a:r>
          </a:p>
          <a:p>
            <a:pPr algn="l" rtl="0"/>
            <a:r>
              <a:rPr lang="en-US" i="0" baseline="0" dirty="0" smtClean="0"/>
              <a:t>- Cuando alguien a quien le ofreciste </a:t>
            </a:r>
            <a:r>
              <a:rPr lang="en-US" i="0" baseline="0" dirty="0" err="1" smtClean="0"/>
              <a:t>ayuda</a:t>
            </a:r>
            <a:r>
              <a:rPr lang="en-US" i="0" baseline="0" dirty="0" smtClean="0"/>
              <a:t> </a:t>
            </a:r>
            <a:r>
              <a:rPr lang="en-US" i="0" baseline="0" dirty="0" err="1" smtClean="0"/>
              <a:t>sí</a:t>
            </a:r>
            <a:r>
              <a:rPr lang="en-US" i="0" baseline="0" dirty="0" smtClean="0"/>
              <a:t> la acepta, en el peor momento posible.</a:t>
            </a:r>
          </a:p>
          <a:p>
            <a:pPr algn="l" rtl="0"/>
            <a:r>
              <a:rPr lang="en-US" i="0" baseline="0" dirty="0" smtClean="0"/>
              <a:t>- Cuando llevas a alguien a la iglesia... que vive al otro lado de la ciudad.</a:t>
            </a:r>
          </a:p>
          <a:p>
            <a:pPr algn="l" rtl="0"/>
            <a:endParaRPr lang="en-US" i="0" baseline="0" dirty="0" smtClean="0"/>
          </a:p>
          <a:p>
            <a:pPr algn="l" rtl="0"/>
            <a:r>
              <a:rPr lang="en-US" i="0" baseline="0" dirty="0" smtClean="0"/>
              <a:t>Ay, </a:t>
            </a:r>
            <a:r>
              <a:rPr lang="en-US" i="0" baseline="0" dirty="0" err="1" smtClean="0"/>
              <a:t>qué</a:t>
            </a:r>
            <a:r>
              <a:rPr lang="en-US" i="0" baseline="0" dirty="0" smtClean="0"/>
              <a:t> </a:t>
            </a:r>
            <a:r>
              <a:rPr lang="en-US" i="0" baseline="0" dirty="0" err="1" smtClean="0"/>
              <a:t>fastidio</a:t>
            </a:r>
            <a:endParaRPr lang="en-US" i="0" baseline="0" dirty="0" smtClean="0"/>
          </a:p>
          <a:p>
            <a:pPr algn="l" rtl="0"/>
            <a:endParaRPr lang="en-US" i="0" baseline="0" dirty="0" smtClean="0"/>
          </a:p>
          <a:p>
            <a:pPr algn="l" rtl="0"/>
            <a:r>
              <a:rPr lang="en-US" i="0" baseline="0" dirty="0" smtClean="0"/>
              <a:t>¿Está Dios aceptando mis actos de cristianismo cuando esa es mi actitud? "¿Debo aceptar eso de tu mano?"</a:t>
            </a:r>
          </a:p>
          <a:p>
            <a:pPr algn="l" rtl="0"/>
            <a:endParaRPr lang="en-US" i="0" baseline="0" dirty="0" smtClean="0"/>
          </a:p>
          <a:p>
            <a:pPr algn="l" rtl="0"/>
            <a:r>
              <a:rPr lang="en-US" i="0" baseline="0" dirty="0" smtClean="0"/>
              <a:t>¡No! Claro que no.</a:t>
            </a:r>
          </a:p>
          <a:p>
            <a:pPr algn="l" rtl="0"/>
            <a:r>
              <a:rPr lang="en-US" i="0" baseline="0" dirty="0" smtClean="0"/>
              <a:t>- No lo que </a:t>
            </a:r>
            <a:r>
              <a:rPr lang="en-US" i="0" baseline="0" dirty="0" err="1" smtClean="0"/>
              <a:t>viene</a:t>
            </a:r>
            <a:r>
              <a:rPr lang="en-US" i="0" baseline="0" dirty="0" smtClean="0"/>
              <a:t> </a:t>
            </a:r>
            <a:r>
              <a:rPr lang="en-US" i="0" baseline="0" dirty="0" err="1" smtClean="0"/>
              <a:t>en</a:t>
            </a:r>
            <a:r>
              <a:rPr lang="en-US" i="0" baseline="0" dirty="0" smtClean="0"/>
              <a:t> </a:t>
            </a:r>
            <a:r>
              <a:rPr lang="en-US" i="0" baseline="0" dirty="0" err="1" smtClean="0"/>
              <a:t>segundo</a:t>
            </a:r>
            <a:r>
              <a:rPr lang="en-US" i="0" baseline="0" dirty="0" smtClean="0"/>
              <a:t> </a:t>
            </a:r>
            <a:r>
              <a:rPr lang="en-US" i="0" baseline="0" dirty="0" err="1" smtClean="0"/>
              <a:t>lugar</a:t>
            </a:r>
            <a:endParaRPr lang="en-US" i="0" baseline="0" dirty="0" smtClean="0"/>
          </a:p>
          <a:p>
            <a:pPr algn="l" rtl="0"/>
            <a:r>
              <a:rPr lang="en-US" i="0" baseline="0" dirty="0" smtClean="0"/>
              <a:t>- Ni lo </a:t>
            </a:r>
            <a:r>
              <a:rPr lang="en-US" i="0" baseline="0" dirty="0" err="1" smtClean="0"/>
              <a:t>ciego</a:t>
            </a:r>
            <a:r>
              <a:rPr lang="en-US" i="0" baseline="0" dirty="0" smtClean="0"/>
              <a:t> </a:t>
            </a:r>
            <a:r>
              <a:rPr lang="en-US" i="0" baseline="0" dirty="0" err="1" smtClean="0"/>
              <a:t>ni</a:t>
            </a:r>
            <a:r>
              <a:rPr lang="en-US" i="0" baseline="0" dirty="0" smtClean="0"/>
              <a:t> lo </a:t>
            </a:r>
            <a:r>
              <a:rPr lang="en-US" i="0" baseline="0" dirty="0" err="1" smtClean="0"/>
              <a:t>cojo</a:t>
            </a:r>
            <a:endParaRPr lang="en-US" i="0" baseline="0" dirty="0" smtClean="0"/>
          </a:p>
          <a:p>
            <a:pPr algn="l" rtl="0"/>
            <a:r>
              <a:rPr lang="en-US" i="0" baseline="0" dirty="0" smtClean="0"/>
              <a:t>- Nada de </a:t>
            </a:r>
            <a:r>
              <a:rPr lang="en-US" i="0" baseline="0" dirty="0" err="1" smtClean="0"/>
              <a:t>servicio</a:t>
            </a:r>
            <a:r>
              <a:rPr lang="en-US" i="0" baseline="0" dirty="0" smtClean="0"/>
              <a:t> </a:t>
            </a:r>
            <a:r>
              <a:rPr lang="en-US" i="0" baseline="0" dirty="0" err="1" smtClean="0"/>
              <a:t>tibio</a:t>
            </a:r>
            <a:r>
              <a:rPr lang="en-US" i="0" baseline="0" dirty="0" smtClean="0"/>
              <a:t>, </a:t>
            </a:r>
            <a:r>
              <a:rPr lang="en-US" i="0" baseline="0" dirty="0" err="1" smtClean="0"/>
              <a:t>ni</a:t>
            </a:r>
            <a:r>
              <a:rPr lang="en-US" i="0" baseline="0" dirty="0" smtClean="0"/>
              <a:t> de “</a:t>
            </a:r>
            <a:r>
              <a:rPr lang="en-US" i="0" baseline="0" dirty="0" err="1" smtClean="0"/>
              <a:t>apúrate</a:t>
            </a:r>
            <a:r>
              <a:rPr lang="en-US" i="0" baseline="0" dirty="0" smtClean="0"/>
              <a:t>, </a:t>
            </a:r>
            <a:r>
              <a:rPr lang="en-US" i="0" baseline="0" dirty="0" err="1" smtClean="0"/>
              <a:t>ojalá</a:t>
            </a:r>
            <a:r>
              <a:rPr lang="en-US" i="0" baseline="0" dirty="0" smtClean="0"/>
              <a:t> </a:t>
            </a:r>
            <a:r>
              <a:rPr lang="en-US" i="0" baseline="0" dirty="0" err="1" smtClean="0"/>
              <a:t>acabe</a:t>
            </a:r>
            <a:r>
              <a:rPr lang="en-US" i="0" baseline="0" dirty="0" smtClean="0"/>
              <a:t> pronto”.</a:t>
            </a:r>
          </a:p>
          <a:p>
            <a:pPr algn="l" rtl="0"/>
            <a:endParaRPr lang="en-US" i="0" baseline="0" dirty="0" smtClean="0"/>
          </a:p>
          <a:p>
            <a:pPr algn="l" rtl="0"/>
            <a:r>
              <a:rPr lang="en-US" i="0" baseline="0" dirty="0" smtClean="0"/>
              <a:t>Es inaceptable. Y necesitamos que nos lo recuerden. No </a:t>
            </a:r>
            <a:r>
              <a:rPr lang="en-US" i="0" baseline="0" dirty="0" err="1" smtClean="0"/>
              <a:t>tenemos</a:t>
            </a:r>
            <a:r>
              <a:rPr lang="en-US" i="0" baseline="0" dirty="0" smtClean="0"/>
              <a:t> </a:t>
            </a:r>
            <a:r>
              <a:rPr lang="en-US" i="0" baseline="0" dirty="0" err="1" smtClean="0"/>
              <a:t>presentes</a:t>
            </a:r>
            <a:r>
              <a:rPr lang="en-US" i="0" baseline="0" dirty="0" smtClean="0"/>
              <a:t> </a:t>
            </a:r>
            <a:r>
              <a:rPr lang="en-US" i="0" baseline="0" dirty="0" err="1" smtClean="0"/>
              <a:t>estas</a:t>
            </a:r>
            <a:r>
              <a:rPr lang="en-US" i="0" baseline="0" dirty="0" smtClean="0"/>
              <a:t> lecciones como nos gustaría. </a:t>
            </a:r>
            <a:r>
              <a:rPr lang="en-US" i="0" baseline="0" dirty="0" err="1" smtClean="0"/>
              <a:t>Entonces</a:t>
            </a:r>
            <a:r>
              <a:rPr lang="en-US" i="0" baseline="0" dirty="0" smtClean="0"/>
              <a:t> </a:t>
            </a:r>
            <a:r>
              <a:rPr lang="en-US" b="1" i="0" baseline="0" dirty="0" err="1" smtClean="0"/>
              <a:t>aquí</a:t>
            </a:r>
            <a:r>
              <a:rPr lang="en-US" b="1" i="0" baseline="0" dirty="0" smtClean="0"/>
              <a:t> hay una </a:t>
            </a:r>
            <a:r>
              <a:rPr lang="en-US" b="1" i="0" baseline="0" dirty="0" err="1" smtClean="0"/>
              <a:t>declaración</a:t>
            </a:r>
            <a:r>
              <a:rPr lang="en-US" b="1" i="0" baseline="0" dirty="0" smtClean="0"/>
              <a:t> </a:t>
            </a:r>
            <a:r>
              <a:rPr lang="en-US" b="1" i="0" baseline="0" dirty="0" err="1" smtClean="0"/>
              <a:t>poderosa</a:t>
            </a:r>
            <a:r>
              <a:rPr lang="en-US" b="1" i="0" baseline="0" dirty="0" smtClean="0"/>
              <a:t> que </a:t>
            </a:r>
            <a:r>
              <a:rPr lang="en-US" i="0" baseline="0" dirty="0" err="1" smtClean="0"/>
              <a:t>recordar</a:t>
            </a:r>
            <a:r>
              <a:rPr lang="en-US" i="0" baseline="0" dirty="0" smtClean="0"/>
              <a:t>:</a:t>
            </a:r>
          </a:p>
          <a:p>
            <a:pPr algn="l" rtl="0"/>
            <a:endParaRPr lang="en-US" i="0" baseline="0" dirty="0" smtClean="0"/>
          </a:p>
          <a:p>
            <a:pPr algn="l" rtl="0"/>
            <a:r>
              <a:rPr lang="en-US" i="0" baseline="0" dirty="0" smtClean="0"/>
              <a:t>Leer diapositiva</a:t>
            </a:r>
          </a:p>
          <a:p>
            <a:pPr algn="l" rtl="0"/>
            <a:endParaRPr lang="en-US" i="0" baseline="0" dirty="0" smtClean="0"/>
          </a:p>
          <a:p>
            <a:pPr algn="l" rtl="0"/>
            <a:r>
              <a:rPr lang="en-US" i="0" baseline="0" dirty="0" smtClean="0"/>
              <a:t>¿</a:t>
            </a:r>
            <a:r>
              <a:rPr lang="en-US" i="0" baseline="0" dirty="0" err="1" smtClean="0"/>
              <a:t>Qué</a:t>
            </a:r>
            <a:r>
              <a:rPr lang="en-US" i="0" baseline="0" dirty="0" smtClean="0"/>
              <a:t> </a:t>
            </a:r>
            <a:r>
              <a:rPr lang="en-US" i="0" baseline="0" dirty="0" err="1" smtClean="0"/>
              <a:t>piensan</a:t>
            </a:r>
            <a:r>
              <a:rPr lang="en-US" i="0" baseline="0" dirty="0" smtClean="0"/>
              <a:t> sobre esto?</a:t>
            </a:r>
          </a:p>
          <a:p>
            <a:pPr algn="l" rtl="0"/>
            <a:r>
              <a:rPr lang="en-US" i="0" baseline="0" dirty="0" smtClean="0"/>
              <a:t> </a:t>
            </a:r>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116</a:t>
            </a:fld>
            <a:endParaRPr lang="en-US"/>
          </a:p>
        </p:txBody>
      </p:sp>
    </p:spTree>
    <p:extLst>
      <p:ext uri="{BB962C8B-B14F-4D97-AF65-F5344CB8AC3E}">
        <p14:creationId xmlns:p14="http://schemas.microsoft.com/office/powerpoint/2010/main" val="30191292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Leer 2:1-9</a:t>
            </a:r>
          </a:p>
          <a:p>
            <a:pPr algn="l" rtl="0"/>
            <a:endParaRPr lang="en-US" dirty="0" smtClean="0"/>
          </a:p>
          <a:p>
            <a:pPr algn="l" rtl="0"/>
            <a:r>
              <a:rPr lang="en-US" dirty="0" smtClean="0"/>
              <a:t>Entonces Él está </a:t>
            </a:r>
            <a:r>
              <a:rPr lang="en-US" dirty="0" err="1" smtClean="0"/>
              <a:t>reprendiendo</a:t>
            </a:r>
            <a:r>
              <a:rPr lang="en-US" dirty="0" smtClean="0"/>
              <a:t> a</a:t>
            </a:r>
            <a:r>
              <a:rPr lang="en-US" baseline="0" dirty="0" smtClean="0"/>
              <a:t> </a:t>
            </a:r>
            <a:r>
              <a:rPr lang="en-US" baseline="0" dirty="0" err="1" smtClean="0"/>
              <a:t>los</a:t>
            </a:r>
            <a:r>
              <a:rPr lang="en-US" baseline="0" dirty="0" smtClean="0"/>
              <a:t> </a:t>
            </a:r>
            <a:r>
              <a:rPr lang="en-US" baseline="0" dirty="0" err="1" smtClean="0"/>
              <a:t>sacerdotes</a:t>
            </a:r>
            <a:r>
              <a:rPr lang="en-US" baseline="0" dirty="0" smtClean="0"/>
              <a:t>, y en un lenguaje bastante fuerte. </a:t>
            </a:r>
            <a:r>
              <a:rPr lang="en-US" baseline="0" dirty="0" err="1" smtClean="0"/>
              <a:t>Permítanme</a:t>
            </a:r>
            <a:r>
              <a:rPr lang="en-US" baseline="0" dirty="0" smtClean="0"/>
              <a:t> admitir... Creo que el versículo 3 </a:t>
            </a:r>
            <a:r>
              <a:rPr lang="en-US" baseline="0" dirty="0" err="1" smtClean="0"/>
              <a:t>es</a:t>
            </a:r>
            <a:r>
              <a:rPr lang="en-US" baseline="0" dirty="0" smtClean="0"/>
              <a:t> </a:t>
            </a:r>
            <a:r>
              <a:rPr lang="en-US" baseline="0" dirty="0" err="1" smtClean="0"/>
              <a:t>gracioso</a:t>
            </a:r>
            <a:r>
              <a:rPr lang="en-US" baseline="0" dirty="0" smtClean="0"/>
              <a:t>. Quiero decir, definitivamente no </a:t>
            </a:r>
            <a:r>
              <a:rPr lang="en-US" baseline="0" dirty="0" err="1" smtClean="0"/>
              <a:t>es</a:t>
            </a:r>
            <a:r>
              <a:rPr lang="en-US" baseline="0" dirty="0" smtClean="0"/>
              <a:t> </a:t>
            </a:r>
            <a:r>
              <a:rPr lang="en-US" baseline="0" dirty="0" err="1" smtClean="0"/>
              <a:t>gracioso</a:t>
            </a:r>
            <a:r>
              <a:rPr lang="en-US" baseline="0" dirty="0" smtClean="0"/>
              <a:t> para los sacerdotes, o probablemente para cualquiera que lea esto en el 5</a:t>
            </a:r>
            <a:r>
              <a:rPr lang="en-US" baseline="30000" dirty="0" smtClean="0"/>
              <a:t>to </a:t>
            </a:r>
            <a:r>
              <a:rPr lang="en-US" baseline="0" dirty="0" err="1" smtClean="0"/>
              <a:t>siglo</a:t>
            </a:r>
            <a:r>
              <a:rPr lang="en-US" baseline="0" dirty="0" smtClean="0"/>
              <a:t> antes de Cristo, pero ahora es un poco gracioso. Me imagino a un niño diciendo esto...</a:t>
            </a:r>
          </a:p>
          <a:p>
            <a:pPr algn="l" rtl="0"/>
            <a:endParaRPr lang="en-US" baseline="0" dirty="0" smtClean="0"/>
          </a:p>
          <a:p>
            <a:pPr algn="l" rtl="0"/>
            <a:r>
              <a:rPr lang="en-US" baseline="0" dirty="0" smtClean="0"/>
              <a:t>Pero si puedes superar eso, la idea es muy seria. Es como... tus ofrendas son estiércol y te lo voy a devolver. Porque eso es esencialmente lo que le están haciendo a Dios al darle estos ridículos sacrificios, ¿verdad? Y Dios dice, no, puedes recuperarlo. Las </a:t>
            </a:r>
            <a:r>
              <a:rPr lang="en-US" baseline="0" dirty="0" err="1" smtClean="0"/>
              <a:t>ofrendas</a:t>
            </a:r>
            <a:r>
              <a:rPr lang="en-US" baseline="0" dirty="0" smtClean="0"/>
              <a:t> de </a:t>
            </a:r>
            <a:r>
              <a:rPr lang="en-US" baseline="0" dirty="0" err="1" smtClean="0"/>
              <a:t>ustedes</a:t>
            </a:r>
            <a:r>
              <a:rPr lang="en-US" baseline="0" dirty="0" smtClean="0"/>
              <a:t> son vergonzosas, por </a:t>
            </a:r>
            <a:r>
              <a:rPr lang="en-US" baseline="0" dirty="0" err="1" smtClean="0"/>
              <a:t>eso</a:t>
            </a:r>
            <a:r>
              <a:rPr lang="en-US" baseline="0" dirty="0" smtClean="0"/>
              <a:t> </a:t>
            </a:r>
            <a:r>
              <a:rPr lang="en-US" baseline="0" dirty="0" err="1" smtClean="0"/>
              <a:t>ustedes</a:t>
            </a:r>
            <a:r>
              <a:rPr lang="en-US" baseline="0" dirty="0" smtClean="0"/>
              <a:t> </a:t>
            </a:r>
            <a:r>
              <a:rPr lang="en-US" baseline="0" dirty="0" err="1" smtClean="0"/>
              <a:t>serán</a:t>
            </a:r>
            <a:r>
              <a:rPr lang="en-US" baseline="0" dirty="0" smtClean="0"/>
              <a:t> una vergüenza.</a:t>
            </a:r>
          </a:p>
          <a:p>
            <a:pPr algn="l" rtl="0"/>
            <a:endParaRPr lang="en-US" baseline="0" dirty="0" smtClean="0"/>
          </a:p>
          <a:p>
            <a:pPr algn="l" rtl="0"/>
            <a:r>
              <a:rPr lang="en-US" baseline="0" dirty="0" err="1" smtClean="0"/>
              <a:t>Miren</a:t>
            </a:r>
            <a:r>
              <a:rPr lang="en-US" baseline="0" dirty="0" smtClean="0"/>
              <a:t> cómo debería ser nuestra relación (leer diapositiva)</a:t>
            </a:r>
          </a:p>
          <a:p>
            <a:pPr algn="l" rtl="0"/>
            <a:endParaRPr lang="en-US" baseline="0" dirty="0" smtClean="0"/>
          </a:p>
          <a:p>
            <a:pPr algn="l" rtl="0"/>
            <a:r>
              <a:rPr lang="en-US" baseline="0" dirty="0" smtClean="0"/>
              <a:t>Lo que quiero que </a:t>
            </a:r>
            <a:r>
              <a:rPr lang="en-US" baseline="0" dirty="0" err="1" smtClean="0"/>
              <a:t>entiendan</a:t>
            </a:r>
            <a:r>
              <a:rPr lang="en-US" baseline="0" dirty="0" smtClean="0"/>
              <a:t> de esta sección </a:t>
            </a:r>
            <a:r>
              <a:rPr lang="en-US" baseline="0" dirty="0" err="1" smtClean="0"/>
              <a:t>es</a:t>
            </a:r>
            <a:r>
              <a:rPr lang="en-US" baseline="0" dirty="0" smtClean="0"/>
              <a:t> que </a:t>
            </a:r>
            <a:r>
              <a:rPr lang="en-US" i="1" baseline="0" dirty="0" err="1" smtClean="0"/>
              <a:t>nosotros</a:t>
            </a:r>
            <a:r>
              <a:rPr lang="en-US" i="1" baseline="0" dirty="0" smtClean="0"/>
              <a:t> </a:t>
            </a:r>
            <a:r>
              <a:rPr lang="en-US" i="0" baseline="0" dirty="0" err="1" smtClean="0"/>
              <a:t>somos</a:t>
            </a:r>
            <a:r>
              <a:rPr lang="en-US" i="0" baseline="0" dirty="0" smtClean="0"/>
              <a:t> Leví hoy. Tenemos responsabilidades como cristianos que son muy serias. Estos sacerdotes tenían responsabilidades y defecaban sobre ellas. Entonces necesitamos mirar este pasaje y ver la seriedad de las responsabilidades que Dios nos da.</a:t>
            </a:r>
          </a:p>
          <a:p>
            <a:pPr algn="l" rtl="0"/>
            <a:endParaRPr lang="en-US" i="0" baseline="0" dirty="0" smtClean="0"/>
          </a:p>
          <a:p>
            <a:pPr algn="l" rtl="0"/>
            <a:r>
              <a:rPr lang="en-US" i="0" baseline="0" dirty="0" smtClean="0"/>
              <a:t>Así que veamos algunos de estos buenos ejemplos de Levi y pensemos en ello por un minuto.</a:t>
            </a:r>
          </a:p>
          <a:p>
            <a:pPr algn="l" rtl="0"/>
            <a:endParaRPr lang="en-US" i="0" baseline="0" dirty="0" smtClean="0"/>
          </a:p>
          <a:p>
            <a:pPr algn="l" rtl="0"/>
            <a:r>
              <a:rPr lang="en-US" i="0" baseline="0" dirty="0" smtClean="0"/>
              <a:t>¿Por </a:t>
            </a:r>
            <a:r>
              <a:rPr lang="en-US" i="0" baseline="0" dirty="0" err="1" smtClean="0"/>
              <a:t>qué</a:t>
            </a:r>
            <a:r>
              <a:rPr lang="en-US" i="0" baseline="0" dirty="0" smtClean="0"/>
              <a:t> </a:t>
            </a:r>
            <a:r>
              <a:rPr lang="en-US" i="0" baseline="0" dirty="0" err="1" smtClean="0"/>
              <a:t>es</a:t>
            </a:r>
            <a:r>
              <a:rPr lang="en-US" i="0" baseline="0" dirty="0" smtClean="0"/>
              <a:t> </a:t>
            </a:r>
            <a:r>
              <a:rPr lang="en-US" i="0" baseline="0" dirty="0" err="1" smtClean="0"/>
              <a:t>cada</a:t>
            </a:r>
            <a:r>
              <a:rPr lang="en-US" i="0" baseline="0" dirty="0" smtClean="0"/>
              <a:t> una de estas </a:t>
            </a:r>
            <a:r>
              <a:rPr lang="en-US" i="0" baseline="0" dirty="0" err="1" smtClean="0"/>
              <a:t>cosas</a:t>
            </a:r>
            <a:r>
              <a:rPr lang="en-US" i="0" baseline="0" dirty="0" smtClean="0"/>
              <a:t> </a:t>
            </a:r>
            <a:r>
              <a:rPr lang="en-US" i="0" baseline="0" dirty="0" err="1" smtClean="0"/>
              <a:t>importante</a:t>
            </a:r>
            <a:r>
              <a:rPr lang="en-US" i="0" baseline="0" dirty="0" smtClean="0"/>
              <a:t> para nosotros como cristianos hoy?</a:t>
            </a:r>
          </a:p>
          <a:p>
            <a:pPr algn="l" rtl="0"/>
            <a:r>
              <a:rPr lang="en-US" i="0" baseline="0" dirty="0" smtClean="0"/>
              <a:t>- </a:t>
            </a:r>
            <a:r>
              <a:rPr lang="en-US" i="0" baseline="0" dirty="0" err="1" smtClean="0"/>
              <a:t>Elijan</a:t>
            </a:r>
            <a:r>
              <a:rPr lang="en-US" i="0" baseline="0" dirty="0" smtClean="0"/>
              <a:t> uno de estos y </a:t>
            </a:r>
            <a:r>
              <a:rPr lang="en-US" i="0" baseline="0" dirty="0" err="1" smtClean="0"/>
              <a:t>díganme</a:t>
            </a:r>
            <a:r>
              <a:rPr lang="en-US" i="0" baseline="0" dirty="0" smtClean="0"/>
              <a:t> por qué es importante.</a:t>
            </a:r>
          </a:p>
          <a:p>
            <a:pPr algn="l" rtl="0"/>
            <a:r>
              <a:rPr lang="en-US" i="0" baseline="0" dirty="0" smtClean="0"/>
              <a:t>- Como… ¿por qué es importante para nosotros tener verdadera instrucción en la boca?</a:t>
            </a:r>
          </a:p>
          <a:p>
            <a:pPr algn="l" rtl="0"/>
            <a:r>
              <a:rPr lang="en-US" i="0" baseline="0" dirty="0" smtClean="0"/>
              <a:t>- ¿Por qué es importante para nosotros que no se encuentre nada malo en nuestros labios?</a:t>
            </a:r>
          </a:p>
          <a:p>
            <a:pPr algn="l" rtl="0"/>
            <a:endParaRPr lang="en-US" i="0" baseline="0" dirty="0" smtClean="0"/>
          </a:p>
          <a:p>
            <a:pPr algn="l" rtl="0"/>
            <a:r>
              <a:rPr lang="en-US" b="1" i="0" baseline="0" dirty="0" err="1" smtClean="0"/>
              <a:t>Apartaba</a:t>
            </a:r>
            <a:r>
              <a:rPr lang="en-US" b="1" i="0" baseline="0" dirty="0" smtClean="0"/>
              <a:t> a muchos de la iniquidad</a:t>
            </a:r>
          </a:p>
          <a:p>
            <a:pPr marL="171450" indent="-171450" algn="l" rtl="0">
              <a:buFontTx/>
              <a:buChar char="-"/>
            </a:pPr>
            <a:r>
              <a:rPr lang="en-US" b="0" i="0" baseline="0" dirty="0" smtClean="0"/>
              <a:t>Jesús nos dice que </a:t>
            </a:r>
            <a:r>
              <a:rPr lang="en-US" b="0" i="0" baseline="0" dirty="0" err="1" smtClean="0"/>
              <a:t>prediquemos</a:t>
            </a:r>
            <a:r>
              <a:rPr lang="en-US" b="0" i="0" baseline="0" dirty="0" smtClean="0"/>
              <a:t> Su evangelio.</a:t>
            </a:r>
          </a:p>
          <a:p>
            <a:pPr marL="171450" indent="-171450" algn="l" rtl="0">
              <a:buFontTx/>
              <a:buChar char="-"/>
            </a:pPr>
            <a:r>
              <a:rPr lang="en-US" b="0" i="0" baseline="0" dirty="0" err="1" smtClean="0"/>
              <a:t>Difundir</a:t>
            </a:r>
            <a:r>
              <a:rPr lang="en-US" b="0" i="0" baseline="0" dirty="0" smtClean="0"/>
              <a:t> las buenas noticias</a:t>
            </a:r>
          </a:p>
          <a:p>
            <a:pPr marL="171450" indent="-171450" algn="l" rtl="0">
              <a:buFontTx/>
              <a:buChar char="-"/>
            </a:pPr>
            <a:r>
              <a:rPr lang="en-US" b="0" i="0" baseline="0" dirty="0" smtClean="0"/>
              <a:t>Apartar a otros del mal</a:t>
            </a:r>
          </a:p>
          <a:p>
            <a:pPr marL="171450" indent="-171450" algn="l" rtl="0">
              <a:buFontTx/>
              <a:buChar char="-"/>
            </a:pPr>
            <a:r>
              <a:rPr lang="en-US" b="0" i="0" baseline="0" dirty="0" smtClean="0"/>
              <a:t>Es importante hoy porque así es como la iglesia se propaga... enseñando a gente nueva. Enseñar a la gente a apartarse de la iniquidad.</a:t>
            </a:r>
          </a:p>
          <a:p>
            <a:pPr marL="171450" indent="-171450" algn="l" rtl="0">
              <a:buFontTx/>
              <a:buChar char="-"/>
            </a:pPr>
            <a:r>
              <a:rPr lang="en-US" b="0" i="0" baseline="0" dirty="0" smtClean="0"/>
              <a:t>Es importante porque Dios quiere una relación con todos y nos da la responsabilidad de ayudar a difundir su palabra.</a:t>
            </a:r>
          </a:p>
          <a:p>
            <a:pPr marL="171450" indent="-171450" algn="l" rtl="0">
              <a:buFontTx/>
              <a:buChar char="-"/>
            </a:pPr>
            <a:endParaRPr lang="en-US" b="0" i="0" baseline="0" dirty="0" smtClean="0"/>
          </a:p>
          <a:p>
            <a:pPr marL="171450" indent="-171450" algn="l" rtl="0">
              <a:buFontTx/>
              <a:buChar char="-"/>
            </a:pPr>
            <a:r>
              <a:rPr lang="en-US" b="1" i="0" baseline="0" dirty="0" smtClean="0"/>
              <a:t>Instrucción verdadera, sin error..., caminó </a:t>
            </a:r>
            <a:r>
              <a:rPr lang="en-US" b="1" i="0" baseline="0" dirty="0" err="1" smtClean="0"/>
              <a:t>en</a:t>
            </a:r>
            <a:r>
              <a:rPr lang="en-US" b="1" i="0" baseline="0" dirty="0" smtClean="0"/>
              <a:t> </a:t>
            </a:r>
            <a:r>
              <a:rPr lang="en-US" b="1" i="0" baseline="0" dirty="0" err="1" smtClean="0"/>
              <a:t>paz</a:t>
            </a:r>
            <a:r>
              <a:rPr lang="en-US" b="1" i="0" baseline="0" dirty="0" smtClean="0"/>
              <a:t> y rectitud.</a:t>
            </a:r>
          </a:p>
          <a:p>
            <a:pPr marL="171450" indent="-171450" algn="l" rtl="0">
              <a:buFontTx/>
              <a:buChar char="-"/>
            </a:pPr>
            <a:r>
              <a:rPr lang="en-US" b="0" i="0" baseline="0" dirty="0" smtClean="0"/>
              <a:t>Son importantes porque como cristianos representamos a Cristo. Estamos representando a Dios y Él no </a:t>
            </a:r>
            <a:r>
              <a:rPr lang="en-US" b="0" i="0" baseline="0" dirty="0" err="1" smtClean="0"/>
              <a:t>quiere</a:t>
            </a:r>
            <a:r>
              <a:rPr lang="en-US" b="0" i="0" baseline="0" dirty="0" smtClean="0"/>
              <a:t> que lo </a:t>
            </a:r>
            <a:r>
              <a:rPr lang="en-US" b="0" i="0" baseline="0" dirty="0" err="1" smtClean="0"/>
              <a:t>representemos</a:t>
            </a:r>
            <a:r>
              <a:rPr lang="en-US" b="0" i="0" baseline="0" dirty="0" smtClean="0"/>
              <a:t> mal.</a:t>
            </a:r>
          </a:p>
          <a:p>
            <a:pPr marL="628650" lvl="1" indent="-171450" algn="l" rtl="0">
              <a:buFontTx/>
              <a:buChar char="-"/>
            </a:pPr>
            <a:r>
              <a:rPr lang="en-US" b="0" i="0" baseline="0" dirty="0" smtClean="0"/>
              <a:t>¿Cuántos de ustedes simplemente se estremecen cuando ven a alguien afirmar ser cristiano, mientras lo desobedece descaradamente?</a:t>
            </a:r>
          </a:p>
          <a:p>
            <a:pPr marL="628650" lvl="1" indent="-171450" algn="l" rtl="0">
              <a:buFontTx/>
              <a:buChar char="-"/>
            </a:pPr>
            <a:r>
              <a:rPr lang="en-US" b="0" i="0" baseline="0" dirty="0" smtClean="0"/>
              <a:t>Hay un experto que aparece mucho en ESPN y CNN </a:t>
            </a:r>
            <a:r>
              <a:rPr lang="en-US" b="0" i="0" baseline="0" dirty="0" err="1" smtClean="0"/>
              <a:t>llamado</a:t>
            </a:r>
            <a:r>
              <a:rPr lang="en-US" b="0" i="0" baseline="0" dirty="0" smtClean="0"/>
              <a:t> LZ </a:t>
            </a:r>
            <a:r>
              <a:rPr lang="en-US" b="0" i="0" baseline="0" dirty="0" err="1" smtClean="0"/>
              <a:t>Granderson</a:t>
            </a:r>
            <a:r>
              <a:rPr lang="en-US" b="0" i="0" baseline="0" dirty="0" smtClean="0"/>
              <a:t>, quien con orgullo le dirá a cualquiera que lo escuche que es gay, que es cristiano y que Jesús no lo condena.</a:t>
            </a:r>
          </a:p>
          <a:p>
            <a:pPr marL="628650" lvl="1" indent="-171450" algn="l" rtl="0">
              <a:buFontTx/>
              <a:buChar char="-"/>
            </a:pPr>
            <a:r>
              <a:rPr lang="en-US" b="0" i="0" baseline="0" dirty="0" smtClean="0"/>
              <a:t>Una mujer que es miembro de una banda de rock cristiano recientemente se declaró orgullosamente gay</a:t>
            </a:r>
          </a:p>
          <a:p>
            <a:pPr marL="628650" lvl="1" indent="-171450" algn="l" rtl="0">
              <a:buFontTx/>
              <a:buChar char="-"/>
            </a:pPr>
            <a:endParaRPr lang="en-US" b="0" i="0" baseline="0" dirty="0" smtClean="0"/>
          </a:p>
          <a:p>
            <a:pPr marL="628650" lvl="1" indent="-171450" algn="l" rtl="0">
              <a:buFontTx/>
              <a:buChar char="-"/>
            </a:pPr>
            <a:r>
              <a:rPr lang="en-US" b="0" i="0" baseline="0" dirty="0" smtClean="0"/>
              <a:t>Y entonces puedes ver el enigma aquí. ¿Cómo puede alguien que está tratando de entender el cristianismo reconciliar a estas personas con las enseñanzas que se encuentran en los evangelios y las epístolas?</a:t>
            </a:r>
          </a:p>
          <a:p>
            <a:pPr marL="628650" lvl="1" indent="-171450" algn="l" rtl="0">
              <a:buFontTx/>
              <a:buChar char="-"/>
            </a:pPr>
            <a:r>
              <a:rPr lang="en-US" b="0" i="0" baseline="0" dirty="0" smtClean="0"/>
              <a:t>No pueden, ¿verdad?</a:t>
            </a:r>
          </a:p>
          <a:p>
            <a:pPr marL="628650" lvl="1" indent="-171450" algn="l" rtl="0">
              <a:buFontTx/>
              <a:buChar char="-"/>
            </a:pPr>
            <a:r>
              <a:rPr lang="en-US" b="0" i="0" baseline="0" dirty="0" smtClean="0"/>
              <a:t>Esto no es verdadera instrucción, esto no es caminar en rectitud.</a:t>
            </a:r>
          </a:p>
          <a:p>
            <a:pPr marL="628650" lvl="1" indent="-171450" algn="l" rtl="0">
              <a:buFontTx/>
              <a:buChar char="-"/>
            </a:pPr>
            <a:endParaRPr lang="en-US" b="0" i="0" baseline="0" dirty="0" smtClean="0"/>
          </a:p>
          <a:p>
            <a:pPr marL="628650" lvl="1" indent="-171450" algn="l" rtl="0">
              <a:buFontTx/>
              <a:buChar char="-"/>
            </a:pPr>
            <a:r>
              <a:rPr lang="en-US" b="0" i="0" baseline="0" dirty="0" smtClean="0"/>
              <a:t>Ahora déjenme ser muy claro, ambas personas pueden ser cristianos. Ambos, al igual que este grupo aquí, encarnan varias características cristianas. Son amables, probablemente aman a su prójimo, están agradecidos de que Jesús murió por sus pecados, pero la diferencia clave es que caminan en abierta rebelión, no en paz y rectitud.</a:t>
            </a:r>
          </a:p>
          <a:p>
            <a:pPr marL="628650" lvl="1" indent="-171450" algn="l" rtl="0">
              <a:buFontTx/>
              <a:buChar char="-"/>
            </a:pPr>
            <a:endParaRPr lang="en-US" b="0" i="0" baseline="0" dirty="0" smtClean="0"/>
          </a:p>
          <a:p>
            <a:pPr marL="628650" lvl="1" indent="-171450" algn="l" rtl="0">
              <a:buFontTx/>
              <a:buChar char="-"/>
            </a:pPr>
            <a:r>
              <a:rPr lang="en-US" b="0" i="0" baseline="0" dirty="0" smtClean="0"/>
              <a:t>Puedo sentir el deseo de codiciar, o de ser orgulloso, o de ganar honor... sentarme en los mejores asientos, pero si quiero seguir a Jesús e imitar el ejemplo que Dios nos da aquí de Leví, entonces voy a </a:t>
            </a:r>
            <a:r>
              <a:rPr lang="en-US" b="0" i="0" baseline="0" dirty="0" err="1" smtClean="0"/>
              <a:t>negar</a:t>
            </a:r>
            <a:r>
              <a:rPr lang="en-US" b="0" i="0" baseline="0" dirty="0" smtClean="0"/>
              <a:t> esas cosas, y dar verdadera instrucción, y caminar en paz y rectitud para que la gente conozca al Dios al que sirvo y lo que </a:t>
            </a:r>
            <a:r>
              <a:rPr lang="en-US" b="0" i="0" baseline="0" dirty="0" err="1" smtClean="0"/>
              <a:t>Él</a:t>
            </a:r>
            <a:r>
              <a:rPr lang="en-US" b="0" i="0" baseline="0" dirty="0" smtClean="0"/>
              <a:t> representa... no caminar en rebelión abierta, aferrándose a las cosas que “</a:t>
            </a:r>
            <a:r>
              <a:rPr lang="en-US" b="0" i="0" baseline="0" dirty="0" err="1" smtClean="0"/>
              <a:t>simplemente</a:t>
            </a:r>
            <a:r>
              <a:rPr lang="en-US" b="0" i="0" baseline="0" dirty="0" smtClean="0"/>
              <a:t> soy yo”.</a:t>
            </a:r>
          </a:p>
          <a:p>
            <a:pPr marL="628650" lvl="1" indent="-171450" algn="l" rtl="0">
              <a:buFontTx/>
              <a:buChar char="-"/>
            </a:pPr>
            <a:endParaRPr lang="en-US" b="0" i="0" baseline="0" dirty="0" smtClean="0"/>
          </a:p>
          <a:p>
            <a:pPr marL="628650" lvl="1" indent="-171450" algn="l" rtl="0">
              <a:buFontTx/>
              <a:buChar char="-"/>
            </a:pPr>
            <a:r>
              <a:rPr lang="en-US" b="0" i="0" baseline="0" dirty="0" smtClean="0"/>
              <a:t>Eso es lo que hicieron estos sacerdotes, se </a:t>
            </a:r>
            <a:r>
              <a:rPr lang="en-US" b="0" i="0" baseline="0" dirty="0" err="1" smtClean="0"/>
              <a:t>apartaron</a:t>
            </a:r>
            <a:r>
              <a:rPr lang="en-US" b="0" i="0" baseline="0" dirty="0" smtClean="0"/>
              <a:t> de </a:t>
            </a:r>
            <a:r>
              <a:rPr lang="en-US" b="0" i="1" baseline="0" dirty="0" smtClean="0"/>
              <a:t>el </a:t>
            </a:r>
            <a:r>
              <a:rPr lang="en-US" b="0" i="0" baseline="0" dirty="0" err="1" smtClean="0"/>
              <a:t>camino</a:t>
            </a:r>
            <a:r>
              <a:rPr lang="en-US" b="0" i="0" baseline="0" dirty="0" smtClean="0"/>
              <a:t>, e </a:t>
            </a:r>
            <a:r>
              <a:rPr lang="en-US" b="0" i="0" baseline="0" dirty="0" err="1" smtClean="0"/>
              <a:t>hicieron</a:t>
            </a:r>
            <a:r>
              <a:rPr lang="en-US" b="0" i="0" baseline="0" dirty="0" smtClean="0"/>
              <a:t> las </a:t>
            </a:r>
            <a:r>
              <a:rPr lang="en-US" b="0" i="0" baseline="0" dirty="0" err="1" smtClean="0"/>
              <a:t>cosas</a:t>
            </a:r>
            <a:r>
              <a:rPr lang="en-US" b="0" i="0" baseline="0" dirty="0" smtClean="0"/>
              <a:t> a </a:t>
            </a:r>
            <a:r>
              <a:rPr lang="en-US" b="0" i="1" baseline="0" dirty="0" err="1" smtClean="0"/>
              <a:t>su</a:t>
            </a:r>
            <a:r>
              <a:rPr lang="en-US" b="0" i="1" baseline="0" dirty="0" smtClean="0"/>
              <a:t> </a:t>
            </a:r>
            <a:r>
              <a:rPr lang="en-US" b="0" i="0" baseline="0" dirty="0" err="1" smtClean="0"/>
              <a:t>manera</a:t>
            </a:r>
            <a:r>
              <a:rPr lang="en-US" b="0" i="0" baseline="0" dirty="0" smtClean="0"/>
              <a:t>. Y al </a:t>
            </a:r>
            <a:r>
              <a:rPr lang="en-US" b="0" i="0" baseline="0" dirty="0" err="1" smtClean="0"/>
              <a:t>hacerlo</a:t>
            </a:r>
            <a:r>
              <a:rPr lang="en-US" b="0" i="0" baseline="0" dirty="0" smtClean="0"/>
              <a:t>, hicieron tropezar a muchos, corrompieron el pacto</a:t>
            </a:r>
          </a:p>
          <a:p>
            <a:pPr marL="457200" lvl="1" indent="0" algn="l" rtl="0">
              <a:buFontTx/>
              <a:buNone/>
            </a:pPr>
            <a:endParaRPr lang="en-US" b="0" i="0" baseline="0" dirty="0" smtClean="0"/>
          </a:p>
          <a:p>
            <a:pPr marL="0" lvl="0" indent="0" algn="l" rtl="0">
              <a:buFontTx/>
              <a:buNone/>
            </a:pPr>
            <a:r>
              <a:rPr lang="en-US" b="0" i="0" baseline="0" dirty="0" smtClean="0"/>
              <a:t>¿Alguna otra idea sobre algunos de estos ejemplos de Levi y por qué son importantes?</a:t>
            </a:r>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119</a:t>
            </a:fld>
            <a:endParaRPr lang="en-US"/>
          </a:p>
        </p:txBody>
      </p:sp>
    </p:spTree>
    <p:extLst>
      <p:ext uri="{BB962C8B-B14F-4D97-AF65-F5344CB8AC3E}">
        <p14:creationId xmlns:p14="http://schemas.microsoft.com/office/powerpoint/2010/main" val="10280736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Leer 2:10-16</a:t>
            </a:r>
          </a:p>
          <a:p>
            <a:pPr algn="l" rtl="0"/>
            <a:endParaRPr lang="en-US" dirty="0" smtClean="0"/>
          </a:p>
          <a:p>
            <a:pPr algn="l" rtl="0"/>
            <a:r>
              <a:rPr lang="en-US" dirty="0" smtClean="0"/>
              <a:t>Leer diapositiva: </a:t>
            </a:r>
            <a:r>
              <a:rPr lang="en-US" dirty="0" err="1" smtClean="0"/>
              <a:t>Asignar</a:t>
            </a:r>
            <a:r>
              <a:rPr lang="en-US" dirty="0" smtClean="0"/>
              <a:t> </a:t>
            </a:r>
            <a:r>
              <a:rPr lang="en-US" dirty="0" err="1" smtClean="0"/>
              <a:t>pasajes</a:t>
            </a:r>
            <a:r>
              <a:rPr lang="en-US" dirty="0" smtClean="0"/>
              <a:t> y </a:t>
            </a:r>
            <a:r>
              <a:rPr lang="en-US" dirty="0" err="1" smtClean="0"/>
              <a:t>leerlos</a:t>
            </a:r>
            <a:endParaRPr lang="en-US" dirty="0" smtClean="0"/>
          </a:p>
          <a:p>
            <a:pPr algn="l" rtl="0"/>
            <a:endParaRPr lang="en-US" dirty="0" smtClean="0"/>
          </a:p>
          <a:p>
            <a:pPr algn="l" rtl="0"/>
            <a:r>
              <a:rPr lang="en-US" dirty="0" smtClean="0"/>
              <a:t>La idea aquí es que el pueblo de Dios simplemente no </a:t>
            </a:r>
            <a:r>
              <a:rPr lang="en-US" dirty="0" err="1" smtClean="0"/>
              <a:t>estaba</a:t>
            </a:r>
            <a:r>
              <a:rPr lang="en-US" dirty="0" smtClean="0"/>
              <a:t> </a:t>
            </a:r>
            <a:r>
              <a:rPr lang="en-US" dirty="0" err="1" smtClean="0"/>
              <a:t>haciendo</a:t>
            </a:r>
            <a:r>
              <a:rPr lang="en-US" dirty="0" smtClean="0"/>
              <a:t> </a:t>
            </a:r>
            <a:r>
              <a:rPr lang="en-US" baseline="0" dirty="0" smtClean="0"/>
              <a:t>lo que </a:t>
            </a:r>
            <a:r>
              <a:rPr lang="en-US" baseline="0" dirty="0" err="1" smtClean="0"/>
              <a:t>Él</a:t>
            </a:r>
            <a:r>
              <a:rPr lang="en-US" baseline="0" dirty="0" smtClean="0"/>
              <a:t> </a:t>
            </a:r>
            <a:r>
              <a:rPr lang="en-US" baseline="0" dirty="0" err="1" smtClean="0"/>
              <a:t>dijo</a:t>
            </a:r>
            <a:r>
              <a:rPr lang="en-US" baseline="0" dirty="0" smtClean="0"/>
              <a:t>.</a:t>
            </a:r>
          </a:p>
          <a:p>
            <a:pPr algn="l" rtl="0"/>
            <a:endParaRPr lang="en-US" baseline="0" dirty="0" smtClean="0"/>
          </a:p>
          <a:p>
            <a:pPr algn="l" rtl="0"/>
            <a:r>
              <a:rPr lang="en-US" baseline="0" dirty="0" smtClean="0"/>
              <a:t>Ya sabes, desde el principio de los tiempos, desde el comienzo de la existencia del hombre, Dios quiso que hubiera una mujer para un hombre, divisible sólo por la muerte (Génesis 2:24). E ignorar esto es revestirse de violencia... es un acto violento separar lo que Dios ha unido.</a:t>
            </a:r>
          </a:p>
          <a:p>
            <a:pPr algn="l" rtl="0"/>
            <a:endParaRPr lang="en-US" baseline="0" dirty="0" smtClean="0"/>
          </a:p>
          <a:p>
            <a:pPr algn="l" rtl="0"/>
            <a:r>
              <a:rPr lang="en-US" baseline="0" dirty="0" smtClean="0"/>
              <a:t>Y me gusta lo que dice Hailey sobre esto, y es lo que les dejaré esta noche.</a:t>
            </a:r>
          </a:p>
          <a:p>
            <a:pPr algn="l" rtl="0"/>
            <a:endParaRPr lang="en-US" baseline="0" dirty="0" smtClean="0"/>
          </a:p>
          <a:p>
            <a:pPr algn="l" rtl="0"/>
            <a:r>
              <a:rPr lang="en-US" baseline="0" dirty="0" smtClean="0"/>
              <a:t>“No se debe silenciar una advertencia y exhortación tan vigorosas del Señor en una época anterior decadente y permisiva; su principio debería ser anunciado hasta los confines de la tierra en nuestro tiempo”.</a:t>
            </a:r>
          </a:p>
          <a:p>
            <a:pPr algn="l" rtl="0"/>
            <a:endParaRPr lang="en-US" baseline="0" dirty="0" smtClean="0"/>
          </a:p>
          <a:p>
            <a:pPr algn="l" rtl="0"/>
            <a:r>
              <a:rPr lang="en-US" baseline="0" dirty="0" smtClean="0"/>
              <a:t>Es decir, este mensaje es tan importante para nosotros hoy como lo fue para ellos entonces.</a:t>
            </a:r>
          </a:p>
          <a:p>
            <a:pPr algn="l" rtl="0"/>
            <a:endParaRPr lang="en-US" baseline="0" dirty="0" smtClean="0"/>
          </a:p>
          <a:p>
            <a:pPr algn="l" rtl="0"/>
            <a:r>
              <a:rPr lang="en-US" baseline="0" dirty="0" smtClean="0"/>
              <a:t>¿Y no es eso cierto para todos los profetas menores? Está aquí para nuestro aprendizaje y nuestra comprensión, y sería </a:t>
            </a:r>
            <a:r>
              <a:rPr lang="en-US" baseline="0" dirty="0" err="1" smtClean="0"/>
              <a:t>una</a:t>
            </a:r>
            <a:r>
              <a:rPr lang="en-US" baseline="0" dirty="0" smtClean="0"/>
              <a:t> </a:t>
            </a:r>
            <a:r>
              <a:rPr lang="en-US" baseline="0" dirty="0" err="1" smtClean="0"/>
              <a:t>locura</a:t>
            </a:r>
            <a:r>
              <a:rPr lang="en-US" baseline="0" dirty="0" smtClean="0"/>
              <a:t> no </a:t>
            </a:r>
            <a:r>
              <a:rPr lang="en-US" baseline="0" dirty="0" err="1" smtClean="0"/>
              <a:t>hacer</a:t>
            </a:r>
            <a:r>
              <a:rPr lang="en-US" baseline="0" dirty="0" smtClean="0"/>
              <a:t> </a:t>
            </a:r>
            <a:r>
              <a:rPr lang="en-US" baseline="0" dirty="0" err="1" smtClean="0"/>
              <a:t>caso</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120</a:t>
            </a:fld>
            <a:endParaRPr lang="en-US"/>
          </a:p>
        </p:txBody>
      </p:sp>
    </p:spTree>
    <p:extLst>
      <p:ext uri="{BB962C8B-B14F-4D97-AF65-F5344CB8AC3E}">
        <p14:creationId xmlns:p14="http://schemas.microsoft.com/office/powerpoint/2010/main" val="600622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Este </a:t>
            </a:r>
            <a:r>
              <a:rPr lang="en-US" dirty="0" err="1" smtClean="0"/>
              <a:t>capítulo</a:t>
            </a:r>
            <a:r>
              <a:rPr lang="en-US" dirty="0" smtClean="0"/>
              <a:t> es muy confuso.</a:t>
            </a:r>
          </a:p>
          <a:p>
            <a:pPr algn="l" rtl="0"/>
            <a:endParaRPr lang="en-US" dirty="0" smtClean="0"/>
          </a:p>
          <a:p>
            <a:pPr algn="l" rtl="0"/>
            <a:r>
              <a:rPr lang="en-US" dirty="0" smtClean="0"/>
              <a:t>Dependiendo de con quién hables, este Artajerjes en el versículo 7 es Artajerjes del 465</a:t>
            </a:r>
            <a:r>
              <a:rPr lang="en-US" baseline="0" dirty="0" smtClean="0"/>
              <a:t>– 424 aC, 60-70 años después de Ciro, o en realidad es Cambises… el hijo de Ciro, lo que nos mantiene en el mismo período de tiempo.</a:t>
            </a:r>
          </a:p>
          <a:p>
            <a:pPr algn="l" rtl="0"/>
            <a:endParaRPr lang="en-US" baseline="0" dirty="0" smtClean="0"/>
          </a:p>
          <a:p>
            <a:pPr algn="l" rtl="0"/>
            <a:r>
              <a:rPr lang="en-US" baseline="0" dirty="0" smtClean="0"/>
              <a:t>Sinceramente, no sé cuál es... pero me inclino por ser el Artajerjes de 60-70 años después. El versículo 12 habla de que los muros están siendo reconstruidos y los comandantes circundantes están preocupados por lo que sucederá si la ciudad es completamente reconstruida y esa parecería una carta más apropiada en el tiempo de Nehemías, no ahora que han construido un fundamento que varios hombres están llorando.</a:t>
            </a:r>
          </a:p>
          <a:p>
            <a:pPr algn="l" rtl="0"/>
            <a:endParaRPr lang="en-US" baseline="0" dirty="0" smtClean="0"/>
          </a:p>
          <a:p>
            <a:pPr algn="l" rtl="0"/>
            <a:r>
              <a:rPr lang="en-US" baseline="0" dirty="0" smtClean="0"/>
              <a:t>Por supuesto, si esto es cierto, si se trata de Artajerjes y no Cambises, entonces este es un estilo de escritura muy extraño porque 6-23 es básicamente un aparte muy largo, y luego regresa al presente en el versículo 24.</a:t>
            </a:r>
            <a:endParaRPr lang="en-US" dirty="0" smtClean="0"/>
          </a:p>
          <a:p>
            <a:pPr algn="l" rtl="0"/>
            <a:endParaRPr lang="en-US" dirty="0" smtClean="0"/>
          </a:p>
          <a:p>
            <a:pPr algn="l" rtl="0"/>
            <a:r>
              <a:rPr lang="en-US" dirty="0" smtClean="0"/>
              <a:t>Entonces voy a decir que </a:t>
            </a:r>
            <a:r>
              <a:rPr lang="en-US" dirty="0" err="1" smtClean="0"/>
              <a:t>este</a:t>
            </a:r>
            <a:r>
              <a:rPr lang="en-US" dirty="0" smtClean="0"/>
              <a:t> decreto de Artajerjes no </a:t>
            </a:r>
            <a:r>
              <a:rPr lang="en-US" dirty="0" err="1" smtClean="0"/>
              <a:t>fue</a:t>
            </a:r>
            <a:r>
              <a:rPr lang="en-US" dirty="0" smtClean="0"/>
              <a:t> para detener la construcción del templo, sino detener la construcción de </a:t>
            </a:r>
            <a:r>
              <a:rPr lang="en-US" dirty="0" err="1" smtClean="0"/>
              <a:t>Jerusalén</a:t>
            </a:r>
            <a:r>
              <a:rPr lang="en-US" dirty="0" smtClean="0"/>
              <a:t>. </a:t>
            </a:r>
            <a:r>
              <a:rPr lang="en-US" baseline="0" dirty="0" err="1" smtClean="0"/>
              <a:t>Esto</a:t>
            </a:r>
            <a:r>
              <a:rPr lang="en-US" baseline="0" dirty="0" smtClean="0"/>
              <a:t> es lo que enfrentaba Nehemías a </a:t>
            </a:r>
            <a:r>
              <a:rPr lang="en-US" baseline="0" dirty="0" err="1" smtClean="0"/>
              <a:t>mediados</a:t>
            </a:r>
            <a:r>
              <a:rPr lang="en-US" baseline="0" dirty="0" smtClean="0"/>
              <a:t> de </a:t>
            </a:r>
            <a:r>
              <a:rPr lang="en-US" baseline="0" dirty="0" err="1" smtClean="0"/>
              <a:t>los</a:t>
            </a:r>
            <a:r>
              <a:rPr lang="en-US" baseline="0" dirty="0" smtClean="0"/>
              <a:t> </a:t>
            </a:r>
            <a:r>
              <a:rPr lang="en-US" baseline="0" dirty="0" err="1" smtClean="0"/>
              <a:t>años</a:t>
            </a:r>
            <a:r>
              <a:rPr lang="en-US" baseline="0" dirty="0" smtClean="0"/>
              <a:t> 400 a.C.</a:t>
            </a:r>
          </a:p>
          <a:p>
            <a:pPr algn="l" rtl="0"/>
            <a:endParaRPr lang="en-US" baseline="0" dirty="0" smtClean="0"/>
          </a:p>
          <a:p>
            <a:pPr algn="l" rtl="0"/>
            <a:r>
              <a:rPr lang="en-US" baseline="0" dirty="0" smtClean="0"/>
              <a:t>Lo que este capítulo hace desde el principio es comenzar a hablar de la oposición contra los judíos que reconstruyen el templo, luego se desvía y habla de la oposición que continuó hasta </a:t>
            </a:r>
            <a:r>
              <a:rPr lang="en-US" baseline="0" dirty="0" err="1" smtClean="0"/>
              <a:t>Artajerjes</a:t>
            </a:r>
            <a:r>
              <a:rPr lang="en-US" baseline="0" dirty="0" smtClean="0"/>
              <a:t>. </a:t>
            </a:r>
            <a:r>
              <a:rPr lang="en-US" baseline="0" dirty="0" err="1" smtClean="0"/>
              <a:t>Entonces</a:t>
            </a:r>
            <a:r>
              <a:rPr lang="en-US" baseline="0" dirty="0" smtClean="0"/>
              <a:t> </a:t>
            </a:r>
            <a:r>
              <a:rPr lang="en-US" baseline="0" dirty="0" err="1" smtClean="0"/>
              <a:t>en</a:t>
            </a:r>
            <a:r>
              <a:rPr lang="en-US" baseline="0" dirty="0" smtClean="0"/>
              <a:t> el versículo 24 regresa al tiempo en el que estábamos….la obra </a:t>
            </a:r>
            <a:r>
              <a:rPr lang="en-US" baseline="0" dirty="0" err="1" smtClean="0"/>
              <a:t>en</a:t>
            </a:r>
            <a:r>
              <a:rPr lang="en-US" baseline="0" dirty="0" smtClean="0"/>
              <a:t> el </a:t>
            </a:r>
            <a:r>
              <a:rPr lang="en-US" i="1" baseline="0" dirty="0" err="1" smtClean="0"/>
              <a:t>templo</a:t>
            </a:r>
            <a:r>
              <a:rPr lang="en-US" i="1" baseline="0" dirty="0" smtClean="0"/>
              <a:t> </a:t>
            </a:r>
            <a:r>
              <a:rPr lang="en-US" i="0" baseline="0" dirty="0" smtClean="0"/>
              <a:t>se </a:t>
            </a:r>
            <a:r>
              <a:rPr lang="en-US" i="0" baseline="0" dirty="0" err="1" smtClean="0"/>
              <a:t>detuvo</a:t>
            </a:r>
            <a:r>
              <a:rPr lang="en-US" i="0" baseline="0" dirty="0" smtClean="0"/>
              <a:t> hasta el segundo año de Darío, que fue el año 520.</a:t>
            </a:r>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12</a:t>
            </a:fld>
            <a:endParaRPr lang="en-US"/>
          </a:p>
        </p:txBody>
      </p:sp>
    </p:spTree>
    <p:extLst>
      <p:ext uri="{BB962C8B-B14F-4D97-AF65-F5344CB8AC3E}">
        <p14:creationId xmlns:p14="http://schemas.microsoft.com/office/powerpoint/2010/main" val="16019592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121</a:t>
            </a:fld>
            <a:endParaRPr lang="en-US"/>
          </a:p>
        </p:txBody>
      </p:sp>
    </p:spTree>
    <p:extLst>
      <p:ext uri="{BB962C8B-B14F-4D97-AF65-F5344CB8AC3E}">
        <p14:creationId xmlns:p14="http://schemas.microsoft.com/office/powerpoint/2010/main" val="31691675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baseline="0" dirty="0" smtClean="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127</a:t>
            </a:fld>
            <a:endParaRPr lang="en-US"/>
          </a:p>
        </p:txBody>
      </p:sp>
    </p:spTree>
    <p:extLst>
      <p:ext uri="{BB962C8B-B14F-4D97-AF65-F5344CB8AC3E}">
        <p14:creationId xmlns:p14="http://schemas.microsoft.com/office/powerpoint/2010/main" val="23251069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El método se utiliza 10 veces.</a:t>
            </a:r>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128</a:t>
            </a:fld>
            <a:endParaRPr lang="en-US"/>
          </a:p>
        </p:txBody>
      </p:sp>
    </p:spTree>
    <p:extLst>
      <p:ext uri="{BB962C8B-B14F-4D97-AF65-F5344CB8AC3E}">
        <p14:creationId xmlns:p14="http://schemas.microsoft.com/office/powerpoint/2010/main" val="17985360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buFontTx/>
              <a:buNone/>
            </a:pPr>
            <a:endParaRPr lang="en-US" b="1" i="0" baseline="0" dirty="0" smtClean="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130</a:t>
            </a:fld>
            <a:endParaRPr lang="en-US"/>
          </a:p>
        </p:txBody>
      </p:sp>
    </p:spTree>
    <p:extLst>
      <p:ext uri="{BB962C8B-B14F-4D97-AF65-F5344CB8AC3E}">
        <p14:creationId xmlns:p14="http://schemas.microsoft.com/office/powerpoint/2010/main" val="237243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131</a:t>
            </a:fld>
            <a:endParaRPr lang="en-US"/>
          </a:p>
        </p:txBody>
      </p:sp>
    </p:spTree>
    <p:extLst>
      <p:ext uri="{BB962C8B-B14F-4D97-AF65-F5344CB8AC3E}">
        <p14:creationId xmlns:p14="http://schemas.microsoft.com/office/powerpoint/2010/main" val="36402407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Esta es la idea en la que quiero centrarme al final de este libro.</a:t>
            </a:r>
          </a:p>
          <a:p>
            <a:pPr algn="l" rtl="0"/>
            <a:endParaRPr lang="en-US" dirty="0" smtClean="0"/>
          </a:p>
          <a:p>
            <a:pPr algn="l" rtl="0"/>
            <a:r>
              <a:rPr lang="en-US" dirty="0" smtClean="0"/>
              <a:t>Sabes, esta es la última vez que Dios habló con Su pueblo </a:t>
            </a:r>
            <a:r>
              <a:rPr lang="en-US" dirty="0" err="1" smtClean="0"/>
              <a:t>por</a:t>
            </a:r>
            <a:r>
              <a:rPr lang="en-US" dirty="0" smtClean="0"/>
              <a:t> 400 </a:t>
            </a:r>
            <a:r>
              <a:rPr lang="en-US" dirty="0" err="1" smtClean="0"/>
              <a:t>años</a:t>
            </a:r>
            <a:r>
              <a:rPr lang="en-US" baseline="0" dirty="0" smtClean="0"/>
              <a:t> y necesitaba prepararlos para lo que vendría. Creo que esta es una declaración muy aleccionadora.</a:t>
            </a:r>
          </a:p>
          <a:p>
            <a:pPr algn="l" rtl="0"/>
            <a:endParaRPr lang="en-US" baseline="0" dirty="0" smtClean="0"/>
          </a:p>
          <a:p>
            <a:pPr algn="l" rtl="0"/>
            <a:r>
              <a:rPr lang="en-US" baseline="0" dirty="0" smtClean="0"/>
              <a:t>Me hace pensar en lo que sentí cuando era niño cuando supe que había decepcionado a mis padres. Es un sentimiento muy diferente que cuando están enojados. </a:t>
            </a:r>
            <a:r>
              <a:rPr lang="en-US" baseline="0" dirty="0" err="1" smtClean="0"/>
              <a:t>Decepcionados</a:t>
            </a:r>
            <a:r>
              <a:rPr lang="en-US" baseline="0" dirty="0" smtClean="0"/>
              <a:t> es casi peor.</a:t>
            </a:r>
          </a:p>
          <a:p>
            <a:pPr algn="l" rtl="0"/>
            <a:endParaRPr lang="en-US" baseline="0" dirty="0" smtClean="0"/>
          </a:p>
          <a:p>
            <a:pPr algn="l" rtl="0"/>
            <a:r>
              <a:rPr lang="en-US" baseline="0" dirty="0" smtClean="0"/>
              <a:t>Entonces leí esto y fue como... Dios le ha dado al pueblo </a:t>
            </a:r>
            <a:r>
              <a:rPr lang="en-US" baseline="0" dirty="0" err="1" smtClean="0"/>
              <a:t>tantas</a:t>
            </a:r>
            <a:r>
              <a:rPr lang="en-US" baseline="0" dirty="0" smtClean="0"/>
              <a:t> oportunidades... Me ha dado </a:t>
            </a:r>
            <a:r>
              <a:rPr lang="en-US" i="1" baseline="0" dirty="0" smtClean="0"/>
              <a:t>a </a:t>
            </a:r>
            <a:r>
              <a:rPr lang="en-US" i="1" baseline="0" dirty="0" err="1" smtClean="0"/>
              <a:t>mí</a:t>
            </a:r>
            <a:r>
              <a:rPr lang="en-US" i="0" baseline="0" dirty="0" smtClean="0"/>
              <a:t> tantas oportunidades y aún </a:t>
            </a:r>
            <a:r>
              <a:rPr lang="en-US" i="0" baseline="0" dirty="0" err="1" smtClean="0"/>
              <a:t>así</a:t>
            </a:r>
            <a:r>
              <a:rPr lang="en-US" i="0" baseline="0" dirty="0" smtClean="0"/>
              <a:t> </a:t>
            </a:r>
            <a:r>
              <a:rPr lang="en-US" i="0" baseline="0" dirty="0" err="1" smtClean="0"/>
              <a:t>hago</a:t>
            </a:r>
            <a:r>
              <a:rPr lang="en-US" i="0" baseline="0" dirty="0" smtClean="0"/>
              <a:t> cosas que le roban a Dios lo que </a:t>
            </a:r>
            <a:r>
              <a:rPr lang="en-US" i="0" baseline="0" dirty="0" err="1" smtClean="0"/>
              <a:t>es</a:t>
            </a:r>
            <a:r>
              <a:rPr lang="en-US" i="0" baseline="0" dirty="0" smtClean="0"/>
              <a:t> </a:t>
            </a:r>
            <a:r>
              <a:rPr lang="en-US" i="0" baseline="0" dirty="0" err="1" smtClean="0"/>
              <a:t>Suyo</a:t>
            </a:r>
            <a:r>
              <a:rPr lang="en-US" i="0" baseline="0" dirty="0" smtClean="0"/>
              <a:t>. Él hizo un pacto conmigo, hizo un pacto con el pueblo de Israel y Él estaba cumpliendo su parte... pero ellos no lo hicieron... y a veces nosotros no lo hacemos.</a:t>
            </a:r>
          </a:p>
          <a:p>
            <a:pPr algn="l" rtl="0"/>
            <a:endParaRPr lang="en-US" i="0" baseline="0" dirty="0" smtClean="0"/>
          </a:p>
          <a:p>
            <a:pPr algn="l" rtl="0"/>
            <a:r>
              <a:rPr lang="en-US" i="0" baseline="0" dirty="0" smtClean="0"/>
              <a:t>Y no me gusta ese sentimiento. No quiero robarle a Dios lo que </a:t>
            </a:r>
            <a:r>
              <a:rPr lang="en-US" i="0" baseline="0" dirty="0" err="1" smtClean="0"/>
              <a:t>es</a:t>
            </a:r>
            <a:r>
              <a:rPr lang="en-US" i="0" baseline="0" dirty="0" smtClean="0"/>
              <a:t> </a:t>
            </a:r>
            <a:r>
              <a:rPr lang="en-US" i="0" baseline="0" dirty="0" err="1" smtClean="0"/>
              <a:t>Suyo</a:t>
            </a:r>
            <a:r>
              <a:rPr lang="en-US" i="0" baseline="0" dirty="0" smtClean="0"/>
              <a:t>... No quiero sentirme como una decepción para Él. Así que creo que esta es una declaración poderosa que realmente habría permanecido en mi mente durante los años venideros. No sé qué tipo de efecto tuvo en ellos en ese momento, pero me gusta pensar que es algo que muchos de ellos tomaron en serio y ayudaron a guiar a sus familias para las generaciones venideras.</a:t>
            </a:r>
          </a:p>
          <a:p>
            <a:pPr algn="l" rtl="0"/>
            <a:endParaRPr lang="en-US" i="0" baseline="0" dirty="0" smtClean="0"/>
          </a:p>
          <a:p>
            <a:pPr algn="l" rtl="0"/>
            <a:r>
              <a:rPr lang="en-US" i="0" baseline="0" dirty="0" smtClean="0"/>
              <a:t>¿</a:t>
            </a:r>
            <a:r>
              <a:rPr lang="en-US" i="0" baseline="0" dirty="0" err="1" smtClean="0"/>
              <a:t>Tienen</a:t>
            </a:r>
            <a:r>
              <a:rPr lang="en-US" i="0" baseline="0" dirty="0" smtClean="0"/>
              <a:t> </a:t>
            </a:r>
            <a:r>
              <a:rPr lang="en-US" i="0" baseline="0" dirty="0" err="1" smtClean="0"/>
              <a:t>alg</a:t>
            </a:r>
            <a:r>
              <a:rPr lang="es-ES" i="0" baseline="0" dirty="0" err="1" smtClean="0"/>
              <a:t>ún</a:t>
            </a:r>
            <a:r>
              <a:rPr lang="es-ES" i="0" baseline="0" dirty="0" smtClean="0"/>
              <a:t> comentario </a:t>
            </a:r>
            <a:r>
              <a:rPr lang="en-US" i="0" baseline="0" dirty="0" err="1" smtClean="0"/>
              <a:t>sobre</a:t>
            </a:r>
            <a:r>
              <a:rPr lang="en-US" i="0" baseline="0" dirty="0" smtClean="0"/>
              <a:t> esto antes de leer el texto?</a:t>
            </a:r>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132</a:t>
            </a:fld>
            <a:endParaRPr lang="en-US"/>
          </a:p>
        </p:txBody>
      </p:sp>
    </p:spTree>
    <p:extLst>
      <p:ext uri="{BB962C8B-B14F-4D97-AF65-F5344CB8AC3E}">
        <p14:creationId xmlns:p14="http://schemas.microsoft.com/office/powerpoint/2010/main" val="5138265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Leer 2:17</a:t>
            </a:r>
          </a:p>
          <a:p>
            <a:pPr algn="l" rtl="0"/>
            <a:endParaRPr lang="en-US" dirty="0" smtClean="0"/>
          </a:p>
          <a:p>
            <a:pPr algn="l" rtl="0"/>
            <a:r>
              <a:rPr lang="en-US" dirty="0" smtClean="0"/>
              <a:t>Leer</a:t>
            </a:r>
            <a:r>
              <a:rPr lang="en-US" baseline="0" dirty="0" smtClean="0"/>
              <a:t> </a:t>
            </a:r>
            <a:r>
              <a:rPr lang="en-US" baseline="0" dirty="0" err="1" smtClean="0"/>
              <a:t>diapositiva</a:t>
            </a:r>
            <a:endParaRPr lang="en-US" baseline="0" dirty="0" smtClean="0"/>
          </a:p>
          <a:p>
            <a:pPr algn="l" rtl="0"/>
            <a:endParaRPr lang="en-US" baseline="0" dirty="0" smtClean="0"/>
          </a:p>
          <a:p>
            <a:pPr algn="l" rtl="0"/>
            <a:r>
              <a:rPr lang="en-US" baseline="0" dirty="0" smtClean="0"/>
              <a:t>Lo que me lleva a estas preguntas de la lección…. Consideremos esto por un momento (leer y </a:t>
            </a:r>
            <a:r>
              <a:rPr lang="en-US" baseline="0" dirty="0" err="1" smtClean="0"/>
              <a:t>pedir</a:t>
            </a:r>
            <a:r>
              <a:rPr lang="en-US" baseline="0" dirty="0" smtClean="0"/>
              <a:t> </a:t>
            </a:r>
            <a:r>
              <a:rPr lang="en-US" baseline="0" dirty="0" err="1" smtClean="0"/>
              <a:t>respuestas</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133</a:t>
            </a:fld>
            <a:endParaRPr lang="en-US"/>
          </a:p>
        </p:txBody>
      </p:sp>
    </p:spTree>
    <p:extLst>
      <p:ext uri="{BB962C8B-B14F-4D97-AF65-F5344CB8AC3E}">
        <p14:creationId xmlns:p14="http://schemas.microsoft.com/office/powerpoint/2010/main" val="35089736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1. </a:t>
            </a:r>
            <a:r>
              <a:rPr lang="en-US" dirty="0" err="1" smtClean="0"/>
              <a:t>Yo</a:t>
            </a:r>
            <a:r>
              <a:rPr lang="en-US" baseline="0" dirty="0" smtClean="0"/>
              <a:t> </a:t>
            </a:r>
            <a:r>
              <a:rPr lang="en-US" baseline="0" dirty="0" err="1" smtClean="0"/>
              <a:t>sí</a:t>
            </a:r>
            <a:r>
              <a:rPr lang="en-US" baseline="0" dirty="0" smtClean="0"/>
              <a:t>, l</a:t>
            </a:r>
            <a:r>
              <a:rPr lang="en-US" dirty="0" smtClean="0"/>
              <a:t>o sé. ¿</a:t>
            </a:r>
            <a:r>
              <a:rPr lang="en-US" dirty="0" err="1" smtClean="0"/>
              <a:t>Ve</a:t>
            </a:r>
            <a:r>
              <a:rPr lang="en-US" baseline="0" dirty="0" smtClean="0"/>
              <a:t> </a:t>
            </a:r>
            <a:r>
              <a:rPr lang="en-US" baseline="0" dirty="0" err="1" smtClean="0"/>
              <a:t>usted</a:t>
            </a:r>
            <a:r>
              <a:rPr lang="en-US" dirty="0" smtClean="0"/>
              <a:t> cómo </a:t>
            </a:r>
            <a:r>
              <a:rPr lang="en-US" dirty="0" err="1" smtClean="0"/>
              <a:t>si</a:t>
            </a:r>
            <a:r>
              <a:rPr lang="en-US" dirty="0" smtClean="0"/>
              <a:t> </a:t>
            </a:r>
            <a:r>
              <a:rPr lang="en-US" dirty="0" err="1" smtClean="0"/>
              <a:t>uno</a:t>
            </a:r>
            <a:r>
              <a:rPr lang="en-US" dirty="0" smtClean="0"/>
              <a:t> </a:t>
            </a:r>
            <a:r>
              <a:rPr lang="en-US" dirty="0" err="1" smtClean="0"/>
              <a:t>puede</a:t>
            </a:r>
            <a:r>
              <a:rPr lang="en-US" dirty="0" smtClean="0"/>
              <a:t> </a:t>
            </a:r>
            <a:r>
              <a:rPr lang="en-US" dirty="0" err="1" smtClean="0"/>
              <a:t>entender</a:t>
            </a:r>
            <a:r>
              <a:rPr lang="en-US" dirty="0" smtClean="0"/>
              <a:t> </a:t>
            </a:r>
            <a:r>
              <a:rPr lang="en-US" baseline="0" dirty="0" smtClean="0"/>
              <a:t>que </a:t>
            </a:r>
            <a:r>
              <a:rPr lang="en-US" baseline="0" dirty="0" err="1" smtClean="0"/>
              <a:t>es</a:t>
            </a:r>
            <a:r>
              <a:rPr lang="en-US" baseline="0" dirty="0" smtClean="0"/>
              <a:t> pecador, y que de vez en cuando no </a:t>
            </a:r>
            <a:r>
              <a:rPr lang="en-US" baseline="0" dirty="0" err="1" smtClean="0"/>
              <a:t>alcanza</a:t>
            </a:r>
            <a:r>
              <a:rPr lang="en-US" baseline="0" dirty="0" smtClean="0"/>
              <a:t> el estándar de Dios... </a:t>
            </a:r>
            <a:r>
              <a:rPr lang="en-US" baseline="0" dirty="0" err="1" smtClean="0"/>
              <a:t>ve</a:t>
            </a:r>
            <a:r>
              <a:rPr lang="en-US" baseline="0" dirty="0" smtClean="0"/>
              <a:t> cuán arrogante es esta pregunta cuando preguntan: “¿Cómo lo hemos cansado?” Es una pregunta </a:t>
            </a:r>
            <a:r>
              <a:rPr lang="en-US" baseline="0" dirty="0" err="1" smtClean="0"/>
              <a:t>algo</a:t>
            </a:r>
            <a:r>
              <a:rPr lang="en-US" baseline="0" dirty="0" smtClean="0"/>
              <a:t> </a:t>
            </a:r>
            <a:r>
              <a:rPr lang="en-US" baseline="0" dirty="0" err="1" smtClean="0"/>
              <a:t>vergonzosa</a:t>
            </a:r>
            <a:r>
              <a:rPr lang="en-US" baseline="0" dirty="0" smtClean="0"/>
              <a:t>.</a:t>
            </a:r>
            <a:endParaRPr lang="en-US" dirty="0" smtClean="0"/>
          </a:p>
          <a:p>
            <a:pPr algn="l" rtl="0"/>
            <a:endParaRPr lang="en-US" dirty="0" smtClean="0"/>
          </a:p>
          <a:p>
            <a:pPr marL="228600" indent="-228600" algn="l" rtl="0">
              <a:buAutoNum type="arabicPeriod" startAt="2"/>
            </a:pPr>
            <a:r>
              <a:rPr lang="en-US" dirty="0" smtClean="0"/>
              <a:t>Esto me </a:t>
            </a:r>
            <a:r>
              <a:rPr lang="en-US" dirty="0" err="1" smtClean="0"/>
              <a:t>recuerda</a:t>
            </a:r>
            <a:r>
              <a:rPr lang="en-US" dirty="0" smtClean="0"/>
              <a:t> un </a:t>
            </a:r>
            <a:r>
              <a:rPr lang="en-US" baseline="0" dirty="0" err="1" smtClean="0"/>
              <a:t>libro</a:t>
            </a:r>
            <a:r>
              <a:rPr lang="en-US" baseline="0" dirty="0" smtClean="0"/>
              <a:t> que he estado leyendo donde el autor aborda el pecado y comenta que la mayoría de las personas piensan que tienen solo unos pocos, o incluso un pecado, que los obstaculiza. Así que cada vez que el predicador dice algo acerca de considerar tu pecado, o lees una lista de pecados, o lo que sea... tu mente va a esa única cosa que es la espina en tu costado... la única cosa en la que sabes que eres malo .</a:t>
            </a:r>
          </a:p>
          <a:p>
            <a:pPr marL="228600" indent="-228600" algn="l" rtl="0">
              <a:buAutoNum type="arabicPeriod" startAt="2"/>
            </a:pPr>
            <a:endParaRPr lang="en-US" baseline="0" dirty="0" smtClean="0"/>
          </a:p>
          <a:p>
            <a:pPr marL="457200" lvl="1" indent="0" algn="l" rtl="0">
              <a:buNone/>
            </a:pPr>
            <a:r>
              <a:rPr lang="en-US" baseline="0" dirty="0" smtClean="0"/>
              <a:t>Y entonces el problema es que si alguna vez eres capaz de abordar ese pecado, lo </a:t>
            </a:r>
            <a:r>
              <a:rPr lang="en-US" baseline="0" dirty="0" err="1" smtClean="0"/>
              <a:t>cual</a:t>
            </a:r>
            <a:r>
              <a:rPr lang="en-US" baseline="0" dirty="0" smtClean="0"/>
              <a:t> se </a:t>
            </a:r>
            <a:r>
              <a:rPr lang="en-US" baseline="0" dirty="0" err="1" smtClean="0"/>
              <a:t>espera</a:t>
            </a:r>
            <a:r>
              <a:rPr lang="en-US" baseline="0" dirty="0" smtClean="0"/>
              <a:t> que </a:t>
            </a:r>
            <a:r>
              <a:rPr lang="en-US" baseline="0" dirty="0" err="1" smtClean="0"/>
              <a:t>hagas</a:t>
            </a:r>
            <a:r>
              <a:rPr lang="en-US" baseline="0" dirty="0" smtClean="0"/>
              <a:t>, terminas pensando en ti mismo un poco más alto de lo que deberías. Sabes... has conquistado tu pecado... ahora sólo tienes unos pocos pequeños.</a:t>
            </a:r>
          </a:p>
          <a:p>
            <a:pPr marL="457200" lvl="1" indent="0" algn="l" rtl="0">
              <a:buNone/>
            </a:pPr>
            <a:endParaRPr lang="en-US" baseline="0" dirty="0" smtClean="0"/>
          </a:p>
          <a:p>
            <a:pPr marL="457200" lvl="1" indent="0" algn="l" rtl="0">
              <a:buNone/>
            </a:pPr>
            <a:r>
              <a:rPr lang="en-US" baseline="0" dirty="0" smtClean="0"/>
              <a:t>Lo que puede llevar al tercero aquí:</a:t>
            </a:r>
          </a:p>
          <a:p>
            <a:pPr marL="457200" lvl="1" indent="0" algn="l" rtl="0">
              <a:buNone/>
            </a:pPr>
            <a:endParaRPr lang="en-US" baseline="0" dirty="0" smtClean="0"/>
          </a:p>
          <a:p>
            <a:pPr marL="228600" lvl="0" indent="-228600" algn="l" rtl="0">
              <a:buAutoNum type="arabicPeriod" startAt="3"/>
            </a:pPr>
            <a:r>
              <a:rPr lang="en-US" baseline="0" dirty="0" smtClean="0"/>
              <a:t>El pecado de otras personas parece ser mucho más evidente ¿verdad? Es más fácil de ver. Creo que la mitad de las veces ni siquiera es pecado… simplemente están haciendo las cosas de manera diferente a como las hacemos nosotros… debe ser pecado.</a:t>
            </a:r>
          </a:p>
          <a:p>
            <a:pPr marL="228600" lvl="0" indent="-228600" algn="l" rtl="0">
              <a:buAutoNum type="arabicPeriod" startAt="3"/>
            </a:pPr>
            <a:endParaRPr lang="en-US" baseline="0" dirty="0" smtClean="0"/>
          </a:p>
          <a:p>
            <a:pPr marL="457200" lvl="1" indent="0" algn="l" rtl="0">
              <a:buNone/>
            </a:pPr>
            <a:r>
              <a:rPr lang="en-US" baseline="0" dirty="0" smtClean="0"/>
              <a:t>Sabes que tienes esa mirada de Grinch en tu cara, yo </a:t>
            </a:r>
            <a:r>
              <a:rPr lang="en-US" baseline="0" dirty="0" err="1" smtClean="0"/>
              <a:t>digo</a:t>
            </a:r>
            <a:r>
              <a:rPr lang="en-US" baseline="0" dirty="0" smtClean="0"/>
              <a:t>…”</a:t>
            </a:r>
            <a:r>
              <a:rPr lang="en-US" baseline="0" dirty="0" err="1" smtClean="0"/>
              <a:t>Querida</a:t>
            </a:r>
            <a:r>
              <a:rPr lang="en-US" baseline="0" dirty="0" smtClean="0"/>
              <a:t>….¿viste esas fotos de </a:t>
            </a:r>
            <a:r>
              <a:rPr lang="en-US" baseline="0" dirty="0" err="1" smtClean="0"/>
              <a:t>vacaciones</a:t>
            </a:r>
            <a:r>
              <a:rPr lang="en-US" baseline="0" dirty="0" smtClean="0"/>
              <a:t> que [nombre] </a:t>
            </a:r>
            <a:r>
              <a:rPr lang="en-US" baseline="0" dirty="0" err="1" smtClean="0"/>
              <a:t>publicó</a:t>
            </a:r>
            <a:r>
              <a:rPr lang="en-US" baseline="0" dirty="0" smtClean="0"/>
              <a:t>? </a:t>
            </a:r>
            <a:r>
              <a:rPr lang="en-US" baseline="0" dirty="0" err="1" smtClean="0"/>
              <a:t>Vaya</a:t>
            </a:r>
            <a:r>
              <a:rPr lang="en-US" baseline="0" dirty="0" smtClean="0"/>
              <a:t>, ¿de dónde sacan ese dinero?... hay cosas mejores en las que podrían gastar ese dinero... </a:t>
            </a:r>
            <a:r>
              <a:rPr lang="en-US" baseline="0" dirty="0" err="1" smtClean="0"/>
              <a:t>como</a:t>
            </a:r>
            <a:r>
              <a:rPr lang="en-US" baseline="0" dirty="0" smtClean="0"/>
              <a:t> la </a:t>
            </a:r>
            <a:r>
              <a:rPr lang="en-US" baseline="0" dirty="0" err="1" smtClean="0"/>
              <a:t>ofrenda</a:t>
            </a:r>
            <a:r>
              <a:rPr lang="en-US" baseline="0" dirty="0" smtClean="0"/>
              <a:t>”.</a:t>
            </a:r>
          </a:p>
          <a:p>
            <a:pPr marL="457200" lvl="1" indent="0" algn="l" rtl="0">
              <a:buNone/>
            </a:pPr>
            <a:endParaRPr lang="en-US" baseline="0" dirty="0" smtClean="0"/>
          </a:p>
          <a:p>
            <a:pPr marL="457200" lvl="1" indent="0" algn="l" rtl="0">
              <a:buNone/>
            </a:pPr>
            <a:r>
              <a:rPr lang="en-US" baseline="0" dirty="0" smtClean="0"/>
              <a:t>Ese es un </a:t>
            </a:r>
            <a:r>
              <a:rPr lang="en-US" baseline="0" dirty="0" err="1" smtClean="0"/>
              <a:t>ejemplo</a:t>
            </a:r>
            <a:r>
              <a:rPr lang="en-US" baseline="0" dirty="0" smtClean="0"/>
              <a:t> tonto, </a:t>
            </a:r>
            <a:r>
              <a:rPr lang="en-US" baseline="0" dirty="0" err="1" smtClean="0"/>
              <a:t>pero</a:t>
            </a:r>
            <a:r>
              <a:rPr lang="en-US" baseline="0" dirty="0" smtClean="0"/>
              <a:t> </a:t>
            </a:r>
            <a:r>
              <a:rPr lang="en-US" baseline="0" dirty="0" err="1" smtClean="0"/>
              <a:t>entienden</a:t>
            </a:r>
            <a:r>
              <a:rPr lang="en-US" baseline="0" dirty="0" smtClean="0"/>
              <a:t> lo que quiero decir, ¿verdad? Todos hemos escuchado la lección hecha a medida para su cónyuge o su hermano. “Espero que hayan escuchado eso”</a:t>
            </a:r>
          </a:p>
          <a:p>
            <a:pPr marL="457200" lvl="1" indent="0" algn="l" rtl="0">
              <a:buNone/>
            </a:pPr>
            <a:endParaRPr lang="en-US" baseline="0" dirty="0" smtClean="0"/>
          </a:p>
          <a:p>
            <a:pPr marL="0" lvl="0" indent="0" algn="l" rtl="0">
              <a:buNone/>
            </a:pPr>
            <a:r>
              <a:rPr lang="en-US" baseline="0" dirty="0" smtClean="0"/>
              <a:t>La idea aquí es que podamos observar estas objeciones y refutaciones y aprender sobre el carácter de Dios. ¿Por qué está enojado, qué ve </a:t>
            </a:r>
            <a:r>
              <a:rPr lang="en-US" baseline="0" dirty="0" err="1" smtClean="0"/>
              <a:t>en</a:t>
            </a:r>
            <a:r>
              <a:rPr lang="en-US" baseline="0" dirty="0" smtClean="0"/>
              <a:t> Su pueblo, qué quiere de nosotros, cómo va a reaccionar? Y </a:t>
            </a:r>
            <a:r>
              <a:rPr lang="en-US" baseline="0" dirty="0" err="1" smtClean="0"/>
              <a:t>entonces</a:t>
            </a:r>
            <a:r>
              <a:rPr lang="en-US" baseline="0" dirty="0" smtClean="0"/>
              <a:t>, </a:t>
            </a:r>
            <a:r>
              <a:rPr lang="en-US" baseline="0" dirty="0" err="1" smtClean="0"/>
              <a:t>espero</a:t>
            </a:r>
            <a:r>
              <a:rPr lang="en-US" baseline="0" dirty="0" smtClean="0"/>
              <a:t> que </a:t>
            </a:r>
            <a:r>
              <a:rPr lang="en-US" baseline="0" dirty="0" err="1" smtClean="0"/>
              <a:t>podamos</a:t>
            </a:r>
            <a:r>
              <a:rPr lang="en-US" baseline="0" dirty="0" smtClean="0"/>
              <a:t> considerar preguntas como esta y salir mejor de lo que estábamos al principio.</a:t>
            </a:r>
          </a:p>
          <a:p>
            <a:pPr marL="0" lvl="0" indent="0" algn="l" rtl="0">
              <a:buNone/>
            </a:pPr>
            <a:endParaRPr lang="en-US" baseline="0" dirty="0" smtClean="0"/>
          </a:p>
          <a:p>
            <a:pPr marL="0" lvl="0" indent="0" algn="l" rtl="0">
              <a:buNone/>
            </a:pPr>
            <a:r>
              <a:rPr lang="en-US" baseline="0" dirty="0" smtClean="0"/>
              <a:t>Y todas estas son preguntas que tendremos que considerar de por vida, no sólo ahora. Lo olvidaremos en una semana o dos y volveremos a </a:t>
            </a:r>
            <a:r>
              <a:rPr lang="en-US" baseline="0" dirty="0" err="1" smtClean="0"/>
              <a:t>hacer</a:t>
            </a:r>
            <a:r>
              <a:rPr lang="en-US" baseline="0" dirty="0" smtClean="0"/>
              <a:t> lo </a:t>
            </a:r>
            <a:r>
              <a:rPr lang="en-US" baseline="0" dirty="0" err="1" smtClean="0"/>
              <a:t>mismo</a:t>
            </a:r>
            <a:r>
              <a:rPr lang="en-US" baseline="0" dirty="0" smtClean="0"/>
              <a:t>.</a:t>
            </a:r>
          </a:p>
          <a:p>
            <a:pPr marL="0" lvl="0" indent="0" algn="l" rtl="0">
              <a:buNone/>
            </a:pPr>
            <a:endParaRPr lang="en-US" baseline="0" dirty="0" smtClean="0"/>
          </a:p>
          <a:p>
            <a:pPr marL="0" lvl="0" indent="0" algn="l" rtl="0">
              <a:buNone/>
            </a:pPr>
            <a:r>
              <a:rPr lang="en-US" baseline="0" dirty="0" smtClean="0"/>
              <a:t>¿</a:t>
            </a:r>
            <a:r>
              <a:rPr lang="en-US" baseline="0" dirty="0" err="1" smtClean="0"/>
              <a:t>Algún</a:t>
            </a:r>
            <a:r>
              <a:rPr lang="en-US" baseline="0" dirty="0" smtClean="0"/>
              <a:t> </a:t>
            </a:r>
            <a:r>
              <a:rPr lang="en-US" baseline="0" dirty="0" err="1" smtClean="0"/>
              <a:t>comentario</a:t>
            </a:r>
            <a:r>
              <a:rPr lang="en-US" baseline="0" dirty="0" smtClean="0"/>
              <a:t> antes de continuar?</a:t>
            </a:r>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134</a:t>
            </a:fld>
            <a:endParaRPr lang="en-US"/>
          </a:p>
        </p:txBody>
      </p:sp>
    </p:spTree>
    <p:extLst>
      <p:ext uri="{BB962C8B-B14F-4D97-AF65-F5344CB8AC3E}">
        <p14:creationId xmlns:p14="http://schemas.microsoft.com/office/powerpoint/2010/main" val="42824291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200" kern="1200" dirty="0" smtClean="0">
                <a:solidFill>
                  <a:schemeClr val="tx1"/>
                </a:solidFill>
                <a:effectLst/>
                <a:latin typeface="+mn-lt"/>
                <a:ea typeface="+mn-ea"/>
                <a:cs typeface="+mn-cs"/>
              </a:rPr>
              <a:t>La </a:t>
            </a:r>
            <a:r>
              <a:rPr lang="en-US" sz="1200" kern="1200" dirty="0" err="1" smtClean="0">
                <a:solidFill>
                  <a:schemeClr val="tx1"/>
                </a:solidFill>
                <a:effectLst/>
                <a:latin typeface="+mn-lt"/>
                <a:ea typeface="+mn-ea"/>
                <a:cs typeface="+mn-cs"/>
              </a:rPr>
              <a:t>respuesta</a:t>
            </a:r>
            <a:r>
              <a:rPr lang="en-US" sz="1200" kern="1200" dirty="0" smtClean="0">
                <a:solidFill>
                  <a:schemeClr val="tx1"/>
                </a:solidFill>
                <a:effectLst/>
                <a:latin typeface="+mn-lt"/>
                <a:ea typeface="+mn-ea"/>
                <a:cs typeface="+mn-cs"/>
              </a:rPr>
              <a:t> del SEÑOR a su pregunta: “¿Dónde está el Dios de justicia?”, es que Él mismo vendrá, y de repente. Pero antes de venir enviará a su mensajero para preparar el camino delante de </a:t>
            </a:r>
            <a:r>
              <a:rPr lang="es-ES" sz="1200" kern="1200" dirty="0" smtClean="0">
                <a:solidFill>
                  <a:schemeClr val="tx1"/>
                </a:solidFill>
                <a:effectLst/>
                <a:latin typeface="+mn-lt"/>
                <a:ea typeface="+mn-ea"/>
                <a:cs typeface="+mn-cs"/>
              </a:rPr>
              <a:t>É</a:t>
            </a:r>
            <a:r>
              <a:rPr lang="en-US" sz="1200" kern="1200" dirty="0" smtClean="0">
                <a:solidFill>
                  <a:schemeClr val="tx1"/>
                </a:solidFill>
                <a:effectLst/>
                <a:latin typeface="+mn-lt"/>
                <a:ea typeface="+mn-ea"/>
                <a:cs typeface="+mn-cs"/>
              </a:rPr>
              <a:t>l.</a:t>
            </a:r>
          </a:p>
          <a:p>
            <a:pPr algn="l" rtl="0"/>
            <a:endParaRPr lang="en-US" sz="1200" kern="1200" dirty="0" smtClean="0">
              <a:solidFill>
                <a:schemeClr val="tx1"/>
              </a:solidFill>
              <a:effectLst/>
              <a:latin typeface="+mn-lt"/>
              <a:ea typeface="+mn-ea"/>
              <a:cs typeface="+mn-cs"/>
            </a:endParaRPr>
          </a:p>
          <a:p>
            <a:pPr algn="l" rtl="0"/>
            <a:r>
              <a:rPr lang="en-US" sz="1200" kern="1200" dirty="0" smtClean="0">
                <a:solidFill>
                  <a:schemeClr val="tx1"/>
                </a:solidFill>
                <a:effectLst/>
                <a:latin typeface="+mn-lt"/>
                <a:ea typeface="+mn-ea"/>
                <a:cs typeface="+mn-cs"/>
              </a:rPr>
              <a:t>Leer y revelar</a:t>
            </a:r>
          </a:p>
          <a:p>
            <a:pPr algn="l" rtl="0"/>
            <a:endParaRPr lang="en-US" sz="1200" kern="1200" dirty="0" smtClean="0">
              <a:solidFill>
                <a:schemeClr val="tx1"/>
              </a:solidFill>
              <a:effectLst/>
              <a:latin typeface="+mn-lt"/>
              <a:ea typeface="+mn-ea"/>
              <a:cs typeface="+mn-cs"/>
            </a:endParaRPr>
          </a:p>
          <a:p>
            <a:pPr algn="l" rtl="0"/>
            <a:r>
              <a:rPr lang="en-US" sz="1200" kern="1200" dirty="0" err="1" smtClean="0">
                <a:solidFill>
                  <a:schemeClr val="tx1"/>
                </a:solidFill>
                <a:effectLst/>
                <a:latin typeface="+mn-lt"/>
                <a:ea typeface="+mn-ea"/>
                <a:cs typeface="+mn-cs"/>
              </a:rPr>
              <a:t>Asignar</a:t>
            </a:r>
            <a:r>
              <a:rPr lang="en-US" sz="1200" kern="1200" dirty="0" smtClean="0">
                <a:solidFill>
                  <a:schemeClr val="tx1"/>
                </a:solidFill>
                <a:effectLst/>
                <a:latin typeface="+mn-lt"/>
                <a:ea typeface="+mn-ea"/>
                <a:cs typeface="+mn-cs"/>
              </a:rPr>
              <a:t> y leer Mateo 11:10.</a:t>
            </a:r>
            <a:r>
              <a:rPr lang="en-US" sz="1200" kern="1200" baseline="0" dirty="0" smtClean="0">
                <a:solidFill>
                  <a:schemeClr val="tx1"/>
                </a:solidFill>
                <a:effectLst/>
                <a:latin typeface="+mn-lt"/>
                <a:ea typeface="+mn-ea"/>
                <a:cs typeface="+mn-cs"/>
              </a:rPr>
              <a:t>y Mateo 17:12</a:t>
            </a:r>
          </a:p>
          <a:p>
            <a:pPr algn="l" rtl="0"/>
            <a:endParaRPr lang="en-US" sz="1200" kern="1200" baseline="0" dirty="0" smtClean="0">
              <a:solidFill>
                <a:schemeClr val="tx1"/>
              </a:solidFill>
              <a:effectLst/>
              <a:latin typeface="+mn-lt"/>
              <a:ea typeface="+mn-ea"/>
              <a:cs typeface="+mn-cs"/>
            </a:endParaRPr>
          </a:p>
          <a:p>
            <a:pPr algn="l" rtl="0"/>
            <a:r>
              <a:rPr lang="en-US" sz="1200" kern="1200" baseline="0" dirty="0" smtClean="0">
                <a:solidFill>
                  <a:schemeClr val="tx1"/>
                </a:solidFill>
                <a:effectLst/>
                <a:latin typeface="+mn-lt"/>
                <a:ea typeface="+mn-ea"/>
                <a:cs typeface="+mn-cs"/>
              </a:rPr>
              <a:t>Básicamente, en lo que respecta a las profecías, no hay nada más claro que esto.</a:t>
            </a:r>
          </a:p>
          <a:p>
            <a:pPr algn="l" rtl="0"/>
            <a:endParaRPr lang="en-US" sz="1200" kern="1200" baseline="0" dirty="0" smtClean="0">
              <a:solidFill>
                <a:schemeClr val="tx1"/>
              </a:solidFill>
              <a:effectLst/>
              <a:latin typeface="+mn-lt"/>
              <a:ea typeface="+mn-ea"/>
              <a:cs typeface="+mn-cs"/>
            </a:endParaRPr>
          </a:p>
          <a:p>
            <a:pPr algn="l" rtl="0"/>
            <a:r>
              <a:rPr lang="en-US" sz="1200" kern="1200" baseline="0" dirty="0" smtClean="0">
                <a:solidFill>
                  <a:schemeClr val="tx1"/>
                </a:solidFill>
                <a:effectLst/>
                <a:latin typeface="+mn-lt"/>
                <a:ea typeface="+mn-ea"/>
                <a:cs typeface="+mn-cs"/>
              </a:rPr>
              <a:t>El Señor viene, pero antes de que lo haga, Juan el Bautista allanará el camino... y vemos en los evangelios cómo funcionó. Juan el Bautista tenía muchos seguidores... la gente lo escuchaba... él guió a mucha gente a Jesús. Recuerde incluso en Marcos 11 cuando los principales sacerdotes, los escribas y los ancianos estaban cuestionando la autoridad de Jesús... tratando de hacerlo “blasfemar”, y Jesús les da la vuelta al preguntarles si el bautismo de Juan era del cielo o de los hombres.</a:t>
            </a:r>
          </a:p>
          <a:p>
            <a:pPr algn="l" rtl="0"/>
            <a:endParaRPr lang="en-US" sz="1200" kern="1200" baseline="0" dirty="0" smtClean="0">
              <a:solidFill>
                <a:schemeClr val="tx1"/>
              </a:solidFill>
              <a:effectLst/>
              <a:latin typeface="+mn-lt"/>
              <a:ea typeface="+mn-ea"/>
              <a:cs typeface="+mn-cs"/>
            </a:endParaRPr>
          </a:p>
          <a:p>
            <a:pPr algn="l" rtl="0"/>
            <a:r>
              <a:rPr lang="en-US" sz="1200" kern="1200" baseline="0" dirty="0" smtClean="0">
                <a:solidFill>
                  <a:schemeClr val="tx1"/>
                </a:solidFill>
                <a:effectLst/>
                <a:latin typeface="+mn-lt"/>
                <a:ea typeface="+mn-ea"/>
                <a:cs typeface="+mn-cs"/>
              </a:rPr>
              <a:t>Y no responden porque saben lo que piensa la gente </a:t>
            </a:r>
            <a:r>
              <a:rPr lang="en-US" sz="1200" kern="1200" baseline="0" dirty="0" err="1" smtClean="0">
                <a:solidFill>
                  <a:schemeClr val="tx1"/>
                </a:solidFill>
                <a:effectLst/>
                <a:latin typeface="+mn-lt"/>
                <a:ea typeface="+mn-ea"/>
                <a:cs typeface="+mn-cs"/>
              </a:rPr>
              <a:t>sobre</a:t>
            </a:r>
            <a:r>
              <a:rPr lang="en-US" sz="1200" kern="1200" baseline="0" dirty="0" smtClean="0">
                <a:solidFill>
                  <a:schemeClr val="tx1"/>
                </a:solidFill>
                <a:effectLst/>
                <a:latin typeface="+mn-lt"/>
                <a:ea typeface="+mn-ea"/>
                <a:cs typeface="+mn-cs"/>
              </a:rPr>
              <a:t> Juan. Dice: "Todos consideraban a Juan como un verdadero profeta".</a:t>
            </a:r>
          </a:p>
          <a:p>
            <a:pPr algn="l" rtl="0"/>
            <a:endParaRPr lang="en-US" sz="1200" kern="1200" baseline="0" dirty="0" smtClean="0">
              <a:solidFill>
                <a:schemeClr val="tx1"/>
              </a:solidFill>
              <a:effectLst/>
              <a:latin typeface="+mn-lt"/>
              <a:ea typeface="+mn-ea"/>
              <a:cs typeface="+mn-cs"/>
            </a:endParaRPr>
          </a:p>
          <a:p>
            <a:pPr algn="l" rtl="0"/>
            <a:r>
              <a:rPr lang="en-US" sz="1200" kern="1200" baseline="0" dirty="0" smtClean="0">
                <a:solidFill>
                  <a:schemeClr val="tx1"/>
                </a:solidFill>
                <a:effectLst/>
                <a:latin typeface="+mn-lt"/>
                <a:ea typeface="+mn-ea"/>
                <a:cs typeface="+mn-cs"/>
              </a:rPr>
              <a:t>Así que esta profecía se cumplió definitivamente, y se hizo tal como Dios quería.</a:t>
            </a:r>
          </a:p>
          <a:p>
            <a:pPr algn="l" rtl="0"/>
            <a:endParaRPr lang="en-US" sz="1200" kern="1200" baseline="0" dirty="0" smtClean="0">
              <a:solidFill>
                <a:schemeClr val="tx1"/>
              </a:solidFill>
              <a:effectLst/>
              <a:latin typeface="+mn-lt"/>
              <a:ea typeface="+mn-ea"/>
              <a:cs typeface="+mn-cs"/>
            </a:endParaRPr>
          </a:p>
          <a:p>
            <a:pPr algn="l" rtl="0"/>
            <a:r>
              <a:rPr lang="en-US" sz="1200" kern="1200" baseline="0" dirty="0" smtClean="0">
                <a:solidFill>
                  <a:schemeClr val="tx1"/>
                </a:solidFill>
                <a:effectLst/>
                <a:latin typeface="+mn-lt"/>
                <a:ea typeface="+mn-ea"/>
                <a:cs typeface="+mn-cs"/>
              </a:rPr>
              <a:t>Bien, entonces un mensajero preparará el camino para el Mesías, pero Él no vendrá como ellos suponían.</a:t>
            </a:r>
          </a:p>
          <a:p>
            <a:pPr algn="l" rtl="0"/>
            <a:endParaRPr lang="en-US" sz="1200" kern="1200" baseline="0" dirty="0" smtClean="0">
              <a:solidFill>
                <a:schemeClr val="tx1"/>
              </a:solidFill>
              <a:effectLst/>
              <a:latin typeface="+mn-lt"/>
              <a:ea typeface="+mn-ea"/>
              <a:cs typeface="+mn-cs"/>
            </a:endParaRPr>
          </a:p>
          <a:p>
            <a:pPr algn="l" rtl="0"/>
            <a:r>
              <a:rPr lang="en-US" sz="1200" kern="1200" baseline="0" dirty="0" smtClean="0">
                <a:solidFill>
                  <a:schemeClr val="tx1"/>
                </a:solidFill>
                <a:effectLst/>
                <a:latin typeface="+mn-lt"/>
                <a:ea typeface="+mn-ea"/>
                <a:cs typeface="+mn-cs"/>
              </a:rPr>
              <a:t>No vendría sólo a juzgar a </a:t>
            </a:r>
            <a:r>
              <a:rPr lang="en-US" sz="1200" kern="1200" baseline="0" dirty="0" err="1" smtClean="0">
                <a:solidFill>
                  <a:schemeClr val="tx1"/>
                </a:solidFill>
                <a:effectLst/>
                <a:latin typeface="+mn-lt"/>
                <a:ea typeface="+mn-ea"/>
                <a:cs typeface="+mn-cs"/>
              </a:rPr>
              <a:t>todas</a:t>
            </a:r>
            <a:r>
              <a:rPr lang="en-US" sz="1200" kern="1200" baseline="0" dirty="0" smtClean="0">
                <a:solidFill>
                  <a:schemeClr val="tx1"/>
                </a:solidFill>
                <a:effectLst/>
                <a:latin typeface="+mn-lt"/>
                <a:ea typeface="+mn-ea"/>
                <a:cs typeface="+mn-cs"/>
              </a:rPr>
              <a:t> las </a:t>
            </a:r>
            <a:r>
              <a:rPr lang="en-US" sz="1200" i="1" kern="1200" baseline="0" dirty="0" err="1" smtClean="0">
                <a:solidFill>
                  <a:schemeClr val="tx1"/>
                </a:solidFill>
                <a:effectLst/>
                <a:latin typeface="+mn-lt"/>
                <a:ea typeface="+mn-ea"/>
                <a:cs typeface="+mn-cs"/>
              </a:rPr>
              <a:t>demás</a:t>
            </a:r>
            <a:r>
              <a:rPr lang="en-US" sz="1200" i="1" kern="1200" baseline="0" dirty="0" smtClean="0">
                <a:solidFill>
                  <a:schemeClr val="tx1"/>
                </a:solidFill>
                <a:effectLst/>
                <a:latin typeface="+mn-lt"/>
                <a:ea typeface="+mn-ea"/>
                <a:cs typeface="+mn-cs"/>
              </a:rPr>
              <a:t> </a:t>
            </a:r>
            <a:r>
              <a:rPr lang="en-US" sz="1200" i="0" kern="1200" baseline="0" dirty="0" smtClean="0">
                <a:solidFill>
                  <a:schemeClr val="tx1"/>
                </a:solidFill>
                <a:effectLst/>
                <a:latin typeface="+mn-lt"/>
                <a:ea typeface="+mn-ea"/>
                <a:cs typeface="+mn-cs"/>
              </a:rPr>
              <a:t>personas que estaba pecando y haciendo mal…Él vendría a juzgar a Su propio pueblo también.</a:t>
            </a:r>
          </a:p>
          <a:p>
            <a:pPr algn="l" rtl="0"/>
            <a:endParaRPr lang="en-US" sz="1200" i="0" kern="1200" baseline="0" dirty="0" smtClean="0">
              <a:solidFill>
                <a:schemeClr val="tx1"/>
              </a:solidFill>
              <a:effectLst/>
              <a:latin typeface="+mn-lt"/>
              <a:ea typeface="+mn-ea"/>
              <a:cs typeface="+mn-cs"/>
            </a:endParaRPr>
          </a:p>
          <a:p>
            <a:pPr algn="l" rtl="0"/>
            <a:r>
              <a:rPr lang="en-US" sz="1200" i="0" kern="1200" baseline="0" dirty="0" smtClean="0">
                <a:solidFill>
                  <a:schemeClr val="tx1"/>
                </a:solidFill>
                <a:effectLst/>
                <a:latin typeface="+mn-lt"/>
                <a:ea typeface="+mn-ea"/>
                <a:cs typeface="+mn-cs"/>
              </a:rPr>
              <a:t>Y creo que 3:5 es la respuesta a esa pregunta tonta que hicieron en 2:17.</a:t>
            </a:r>
          </a:p>
          <a:p>
            <a:pPr algn="l" rtl="0"/>
            <a:endParaRPr lang="en-US" sz="1200" i="0" kern="1200" baseline="0" dirty="0" smtClean="0">
              <a:solidFill>
                <a:schemeClr val="tx1"/>
              </a:solidFill>
              <a:effectLst/>
              <a:latin typeface="+mn-lt"/>
              <a:ea typeface="+mn-ea"/>
              <a:cs typeface="+mn-cs"/>
            </a:endParaRPr>
          </a:p>
          <a:p>
            <a:pPr algn="l" rtl="0"/>
            <a:r>
              <a:rPr lang="en-US" sz="1200" i="0" kern="1200" baseline="0" dirty="0" smtClean="0">
                <a:solidFill>
                  <a:schemeClr val="tx1"/>
                </a:solidFill>
                <a:effectLst/>
                <a:latin typeface="+mn-lt"/>
                <a:ea typeface="+mn-ea"/>
                <a:cs typeface="+mn-cs"/>
              </a:rPr>
              <a:t>“¿</a:t>
            </a:r>
            <a:r>
              <a:rPr lang="en-US" sz="1200" i="0" kern="1200" baseline="0" dirty="0" err="1" smtClean="0">
                <a:solidFill>
                  <a:schemeClr val="tx1"/>
                </a:solidFill>
                <a:effectLst/>
                <a:latin typeface="+mn-lt"/>
                <a:ea typeface="+mn-ea"/>
                <a:cs typeface="+mn-cs"/>
              </a:rPr>
              <a:t>En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qué</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Te</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hemos</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cansado</a:t>
            </a:r>
            <a:r>
              <a:rPr lang="en-US" sz="1200" i="0" kern="1200" baseline="0" dirty="0" smtClean="0">
                <a:solidFill>
                  <a:schemeClr val="tx1"/>
                </a:solidFill>
                <a:effectLst/>
                <a:latin typeface="+mn-lt"/>
                <a:ea typeface="+mn-ea"/>
                <a:cs typeface="+mn-cs"/>
              </a:rPr>
              <a:t>?”</a:t>
            </a:r>
          </a:p>
          <a:p>
            <a:pPr algn="l" rtl="0"/>
            <a:endParaRPr lang="en-US" sz="1200" i="0" kern="1200" baseline="0" dirty="0" smtClean="0">
              <a:solidFill>
                <a:schemeClr val="tx1"/>
              </a:solidFill>
              <a:effectLst/>
              <a:latin typeface="+mn-lt"/>
              <a:ea typeface="+mn-ea"/>
              <a:cs typeface="+mn-cs"/>
            </a:endParaRPr>
          </a:p>
          <a:p>
            <a:pPr algn="l" rtl="0"/>
            <a:r>
              <a:rPr lang="en-US" sz="1200" b="1" i="0" kern="1200" baseline="0" dirty="0" err="1" smtClean="0">
                <a:solidFill>
                  <a:schemeClr val="tx1"/>
                </a:solidFill>
                <a:effectLst/>
                <a:latin typeface="+mn-lt"/>
                <a:ea typeface="+mn-ea"/>
                <a:cs typeface="+mn-cs"/>
              </a:rPr>
              <a:t>Avanzar</a:t>
            </a:r>
            <a:r>
              <a:rPr lang="en-US" sz="1200" b="1" i="0" kern="1200" baseline="0" dirty="0" smtClean="0">
                <a:solidFill>
                  <a:schemeClr val="tx1"/>
                </a:solidFill>
                <a:effectLst/>
                <a:latin typeface="+mn-lt"/>
                <a:ea typeface="+mn-ea"/>
                <a:cs typeface="+mn-cs"/>
              </a:rPr>
              <a:t> y </a:t>
            </a:r>
            <a:r>
              <a:rPr lang="en-US" sz="1200" b="1" i="0" kern="1200" baseline="0" dirty="0" err="1" smtClean="0">
                <a:solidFill>
                  <a:schemeClr val="tx1"/>
                </a:solidFill>
                <a:effectLst/>
                <a:latin typeface="+mn-lt"/>
                <a:ea typeface="+mn-ea"/>
                <a:cs typeface="+mn-cs"/>
              </a:rPr>
              <a:t>parafrasear</a:t>
            </a:r>
            <a:r>
              <a:rPr lang="en-US" sz="1200" b="1" i="0" kern="1200" baseline="0" dirty="0" smtClean="0">
                <a:solidFill>
                  <a:schemeClr val="tx1"/>
                </a:solidFill>
                <a:effectLst/>
                <a:latin typeface="+mn-lt"/>
                <a:ea typeface="+mn-ea"/>
                <a:cs typeface="+mn-cs"/>
              </a:rPr>
              <a:t> 3:5</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135</a:t>
            </a:fld>
            <a:endParaRPr lang="en-US"/>
          </a:p>
        </p:txBody>
      </p:sp>
    </p:spTree>
    <p:extLst>
      <p:ext uri="{BB962C8B-B14F-4D97-AF65-F5344CB8AC3E}">
        <p14:creationId xmlns:p14="http://schemas.microsoft.com/office/powerpoint/2010/main" val="41915611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Y </a:t>
            </a:r>
            <a:r>
              <a:rPr lang="en-US" dirty="0" err="1" smtClean="0"/>
              <a:t>miren</a:t>
            </a:r>
            <a:r>
              <a:rPr lang="en-US" dirty="0" smtClean="0"/>
              <a:t> cuán grave era la pena por estas cosas según la ley:</a:t>
            </a:r>
          </a:p>
          <a:p>
            <a:pPr algn="l" rtl="0"/>
            <a:endParaRPr lang="en-US" dirty="0" smtClean="0"/>
          </a:p>
          <a:p>
            <a:pPr algn="l" rtl="0"/>
            <a:r>
              <a:rPr lang="en-US" dirty="0" smtClean="0"/>
              <a:t>¿Cuál fue el resultado de la brujería?</a:t>
            </a:r>
          </a:p>
          <a:p>
            <a:pPr algn="l" rtl="0"/>
            <a:r>
              <a:rPr lang="en-US" dirty="0" smtClean="0"/>
              <a:t>Etc.</a:t>
            </a:r>
          </a:p>
          <a:p>
            <a:pPr algn="l" rtl="0"/>
            <a:r>
              <a:rPr lang="en-US" dirty="0" smtClean="0"/>
              <a:t>Etc.</a:t>
            </a:r>
          </a:p>
          <a:p>
            <a:pPr algn="l" rtl="0"/>
            <a:endParaRPr lang="en-US" dirty="0" smtClean="0"/>
          </a:p>
          <a:p>
            <a:pPr algn="l" rtl="0"/>
            <a:r>
              <a:rPr lang="en-US" dirty="0" smtClean="0"/>
              <a:t>Dios </a:t>
            </a:r>
            <a:r>
              <a:rPr lang="en-US" dirty="0" err="1" smtClean="0"/>
              <a:t>y</a:t>
            </a:r>
            <a:r>
              <a:rPr lang="en-US" baseline="0" dirty="0" err="1" smtClean="0"/>
              <a:t>a</a:t>
            </a:r>
            <a:r>
              <a:rPr lang="en-US" baseline="0" dirty="0" smtClean="0"/>
              <a:t> ha </a:t>
            </a:r>
            <a:r>
              <a:rPr lang="en-US" baseline="0" dirty="0" err="1" smtClean="0"/>
              <a:t>llamado</a:t>
            </a:r>
            <a:r>
              <a:rPr lang="en-US" baseline="0" dirty="0" smtClean="0"/>
              <a:t> la </a:t>
            </a:r>
            <a:r>
              <a:rPr lang="en-US" baseline="0" dirty="0" err="1" smtClean="0"/>
              <a:t>atención</a:t>
            </a:r>
            <a:r>
              <a:rPr lang="en-US" baseline="0" dirty="0" smtClean="0"/>
              <a:t> a </a:t>
            </a:r>
            <a:r>
              <a:rPr lang="en-US" baseline="0" dirty="0" err="1" smtClean="0"/>
              <a:t>los</a:t>
            </a:r>
            <a:r>
              <a:rPr lang="en-US" baseline="0" dirty="0" smtClean="0"/>
              <a:t> sacerdotes, pero Él está </a:t>
            </a:r>
            <a:r>
              <a:rPr lang="en-US" baseline="0" dirty="0" err="1" smtClean="0"/>
              <a:t>llamando</a:t>
            </a:r>
            <a:r>
              <a:rPr lang="en-US" baseline="0" dirty="0" smtClean="0"/>
              <a:t> la </a:t>
            </a:r>
            <a:r>
              <a:rPr lang="en-US" baseline="0" dirty="0" err="1" smtClean="0"/>
              <a:t>atención</a:t>
            </a:r>
            <a:r>
              <a:rPr lang="en-US" baseline="0" dirty="0" smtClean="0"/>
              <a:t> al pueblo también. Y </a:t>
            </a:r>
            <a:r>
              <a:rPr lang="en-US" baseline="0" dirty="0" err="1" smtClean="0"/>
              <a:t>recuerden</a:t>
            </a:r>
            <a:r>
              <a:rPr lang="en-US" baseline="0" dirty="0" smtClean="0"/>
              <a:t> que necesitaban escuchar esto en preparación para el Mesías.</a:t>
            </a:r>
          </a:p>
          <a:p>
            <a:pPr algn="l" rtl="0"/>
            <a:endParaRPr lang="en-US" baseline="0" dirty="0" smtClean="0"/>
          </a:p>
          <a:p>
            <a:pPr algn="l" rtl="0"/>
            <a:r>
              <a:rPr lang="en-US" baseline="0" dirty="0" smtClean="0"/>
              <a:t>Dios sabía cómo pensaban que iba a ser... como dijo Ryan hace unas clases... David 2.0, así que esto era para decirles... no, no del todo... presten atención a estas advertencias.</a:t>
            </a:r>
          </a:p>
          <a:p>
            <a:pPr algn="l" rtl="0"/>
            <a:endParaRPr lang="en-US" baseline="0" dirty="0" smtClean="0"/>
          </a:p>
          <a:p>
            <a:pPr algn="l" rtl="0"/>
            <a:r>
              <a:rPr lang="en-US" baseline="0" dirty="0" smtClean="0"/>
              <a:t>Y entonces podemos ver cuán serias fueron estas advertencias en aquel entonces... lo que creo que da importancia a las advertencias que leemos hoy en el Nuevo Testamento. Jesús ha hecho las mismas cosas por nosotros.</a:t>
            </a:r>
          </a:p>
          <a:p>
            <a:pPr algn="l" rtl="0"/>
            <a:endParaRPr lang="en-US" baseline="0" dirty="0" smtClean="0"/>
          </a:p>
          <a:p>
            <a:pPr algn="l" rtl="0"/>
            <a:r>
              <a:rPr lang="en-US" baseline="0" dirty="0" smtClean="0"/>
              <a:t>“</a:t>
            </a:r>
            <a:r>
              <a:rPr lang="en-US" baseline="0" dirty="0" err="1" smtClean="0"/>
              <a:t>Voy</a:t>
            </a:r>
            <a:r>
              <a:rPr lang="en-US" baseline="0" dirty="0" smtClean="0"/>
              <a:t> a </a:t>
            </a:r>
            <a:r>
              <a:rPr lang="en-US" baseline="0" dirty="0" err="1" smtClean="0"/>
              <a:t>volver</a:t>
            </a:r>
            <a:r>
              <a:rPr lang="en-US" baseline="0" dirty="0" smtClean="0"/>
              <a:t> y </a:t>
            </a:r>
            <a:r>
              <a:rPr lang="en-US" baseline="0" dirty="0" err="1" smtClean="0"/>
              <a:t>los</a:t>
            </a:r>
            <a:r>
              <a:rPr lang="en-US" baseline="0" dirty="0" smtClean="0"/>
              <a:t> </a:t>
            </a:r>
            <a:r>
              <a:rPr lang="en-US" baseline="0" dirty="0" err="1" smtClean="0"/>
              <a:t>voy</a:t>
            </a:r>
            <a:r>
              <a:rPr lang="en-US" baseline="0" dirty="0" smtClean="0"/>
              <a:t> a </a:t>
            </a:r>
            <a:r>
              <a:rPr lang="en-US" baseline="0" dirty="0" err="1" smtClean="0"/>
              <a:t>juzgar</a:t>
            </a:r>
            <a:r>
              <a:rPr lang="en-US" baseline="0" dirty="0" smtClean="0"/>
              <a:t>” “Y esto es lo que </a:t>
            </a:r>
            <a:r>
              <a:rPr lang="en-US" baseline="0" dirty="0" err="1" smtClean="0"/>
              <a:t>deben</a:t>
            </a:r>
            <a:r>
              <a:rPr lang="en-US" baseline="0" dirty="0" smtClean="0"/>
              <a:t> hacer… y lo que no </a:t>
            </a:r>
            <a:r>
              <a:rPr lang="en-US" baseline="0" dirty="0" err="1" smtClean="0"/>
              <a:t>deben</a:t>
            </a:r>
            <a:r>
              <a:rPr lang="en-US" baseline="0" dirty="0" smtClean="0"/>
              <a:t> hacer”. Por eso deberíamos tomarnos en serio esas advertencias.</a:t>
            </a:r>
          </a:p>
          <a:p>
            <a:pPr algn="l" rtl="0"/>
            <a:endParaRPr lang="en-US" baseline="0" dirty="0" smtClean="0"/>
          </a:p>
          <a:p>
            <a:pPr algn="l" rtl="0"/>
            <a:r>
              <a:rPr lang="en-US" baseline="0" dirty="0" smtClean="0"/>
              <a:t>¿</a:t>
            </a:r>
            <a:r>
              <a:rPr lang="en-US" baseline="0" dirty="0" err="1" smtClean="0"/>
              <a:t>Algún</a:t>
            </a:r>
            <a:r>
              <a:rPr lang="en-US" baseline="0" dirty="0" smtClean="0"/>
              <a:t> </a:t>
            </a:r>
            <a:r>
              <a:rPr lang="en-US" baseline="0" dirty="0" err="1" smtClean="0"/>
              <a:t>comentario</a:t>
            </a:r>
            <a:r>
              <a:rPr lang="en-US" baseline="0" dirty="0" smtClean="0"/>
              <a:t> antes de pasar a la siguiente sección?</a:t>
            </a:r>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136</a:t>
            </a:fld>
            <a:endParaRPr lang="en-US"/>
          </a:p>
        </p:txBody>
      </p:sp>
    </p:spTree>
    <p:extLst>
      <p:ext uri="{BB962C8B-B14F-4D97-AF65-F5344CB8AC3E}">
        <p14:creationId xmlns:p14="http://schemas.microsoft.com/office/powerpoint/2010/main" val="1904991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Una cosa más sobre el capítulo 5. </a:t>
            </a:r>
            <a:r>
              <a:rPr lang="en-US" baseline="0" dirty="0" smtClean="0"/>
              <a:t>El versículo 6 hasta el final es una carta </a:t>
            </a:r>
            <a:r>
              <a:rPr lang="en-US" baseline="0" dirty="0" err="1" smtClean="0"/>
              <a:t>escrita</a:t>
            </a:r>
            <a:r>
              <a:rPr lang="en-US" baseline="0" dirty="0" smtClean="0"/>
              <a:t> </a:t>
            </a:r>
            <a:r>
              <a:rPr lang="en-US" baseline="0" dirty="0" err="1" smtClean="0"/>
              <a:t>por</a:t>
            </a:r>
            <a:r>
              <a:rPr lang="en-US" baseline="0" dirty="0" smtClean="0"/>
              <a:t> </a:t>
            </a:r>
            <a:r>
              <a:rPr lang="en-US" baseline="0" dirty="0" err="1" smtClean="0"/>
              <a:t>Tatnai</a:t>
            </a:r>
            <a:r>
              <a:rPr lang="en-US" baseline="0" dirty="0" smtClean="0"/>
              <a:t> el gobernador de la </a:t>
            </a:r>
            <a:r>
              <a:rPr lang="en-US" baseline="0" dirty="0" err="1" smtClean="0"/>
              <a:t>provincia</a:t>
            </a:r>
            <a:r>
              <a:rPr lang="en-US" baseline="0" dirty="0" smtClean="0"/>
              <a:t> al </a:t>
            </a:r>
            <a:r>
              <a:rPr lang="en-US" baseline="0" dirty="0" err="1" smtClean="0"/>
              <a:t>otro</a:t>
            </a:r>
            <a:r>
              <a:rPr lang="en-US" baseline="0" dirty="0" smtClean="0"/>
              <a:t> </a:t>
            </a:r>
            <a:r>
              <a:rPr lang="en-US" baseline="0" dirty="0" err="1" smtClean="0"/>
              <a:t>lado</a:t>
            </a:r>
            <a:r>
              <a:rPr lang="en-US" baseline="0" dirty="0" smtClean="0"/>
              <a:t> del </a:t>
            </a:r>
            <a:r>
              <a:rPr lang="en-US" baseline="0" dirty="0" err="1" smtClean="0"/>
              <a:t>río</a:t>
            </a:r>
            <a:r>
              <a:rPr lang="en-US" baseline="0" dirty="0" smtClean="0"/>
              <a:t>, también conocido como alguien que tenía interés en lo que estaban haciendo los judíos. Así que esta carta no se parece en nada a la carta de </a:t>
            </a:r>
            <a:r>
              <a:rPr lang="en-US" baseline="0" dirty="0" err="1" smtClean="0"/>
              <a:t>Rehum</a:t>
            </a:r>
            <a:r>
              <a:rPr lang="en-US" baseline="0" dirty="0" smtClean="0"/>
              <a:t> a Artajerjes en el capítulo 4. El suyo era prejuicioso y despectivo, pero éste es justo. Él declara lo que sabe, luego en el versículo 17 le pide al rey que revise los archivos y se asegure de que los judíos estuvieran diciendo la verdad, que Ciro había emitido un decreto.</a:t>
            </a:r>
          </a:p>
          <a:p>
            <a:pPr algn="l" rtl="0"/>
            <a:endParaRPr lang="en-US" baseline="0" dirty="0" smtClean="0"/>
          </a:p>
          <a:p>
            <a:pPr algn="l" rtl="0"/>
            <a:r>
              <a:rPr lang="en-US" baseline="0" dirty="0" smtClean="0"/>
              <a:t>Y esto fue un gran </a:t>
            </a:r>
            <a:r>
              <a:rPr lang="en-US" baseline="0" dirty="0" err="1" smtClean="0"/>
              <a:t>problema</a:t>
            </a:r>
            <a:r>
              <a:rPr lang="en-US" baseline="0" dirty="0" smtClean="0"/>
              <a:t> </a:t>
            </a:r>
            <a:r>
              <a:rPr lang="en-US" baseline="0" dirty="0" err="1" smtClean="0"/>
              <a:t>porque</a:t>
            </a:r>
            <a:r>
              <a:rPr lang="en-US" baseline="0" dirty="0" smtClean="0"/>
              <a:t> la ley </a:t>
            </a:r>
            <a:r>
              <a:rPr lang="en-US" baseline="0" dirty="0" err="1" smtClean="0"/>
              <a:t>medo-persa</a:t>
            </a:r>
            <a:r>
              <a:rPr lang="en-US" baseline="0" dirty="0" smtClean="0"/>
              <a:t> decía que si el rey dictaba un decreto, no podía cambiarse. Daniel hizo referencia a esto en Daniel 6:15 cuando dijo: “</a:t>
            </a:r>
            <a:r>
              <a:rPr lang="es-ES" sz="1200" b="0" i="0" u="none" strike="noStrike" kern="1200" baseline="0" dirty="0" smtClean="0">
                <a:solidFill>
                  <a:schemeClr val="tx1"/>
                </a:solidFill>
                <a:latin typeface="+mn-lt"/>
                <a:ea typeface="+mn-ea"/>
                <a:cs typeface="+mn-cs"/>
              </a:rPr>
              <a:t>es ley de los medos y persas que ningún mandato o edicto que el rey establezca puede ser revocado</a:t>
            </a:r>
            <a:r>
              <a:rPr lang="en-US" baseline="0" dirty="0" smtClean="0"/>
              <a:t>”. Entonces con esta carta de </a:t>
            </a:r>
            <a:r>
              <a:rPr lang="en-US" baseline="0" dirty="0" err="1" smtClean="0"/>
              <a:t>Tatnai</a:t>
            </a:r>
            <a:r>
              <a:rPr lang="en-US" baseline="0" dirty="0" smtClean="0"/>
              <a:t>, si el rey descubría que se había emitido el decreto, los judíos quedarían en paz.</a:t>
            </a:r>
          </a:p>
          <a:p>
            <a:pPr algn="l" rtl="0"/>
            <a:endParaRPr lang="en-US" baseline="0" dirty="0" smtClean="0"/>
          </a:p>
          <a:p>
            <a:pPr algn="l" rtl="0"/>
            <a:r>
              <a:rPr lang="en-US" baseline="0" dirty="0" smtClean="0"/>
              <a:t>Lo que nos lleva al capítulo 6.</a:t>
            </a:r>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17</a:t>
            </a:fld>
            <a:endParaRPr lang="en-US"/>
          </a:p>
        </p:txBody>
      </p:sp>
    </p:spTree>
    <p:extLst>
      <p:ext uri="{BB962C8B-B14F-4D97-AF65-F5344CB8AC3E}">
        <p14:creationId xmlns:p14="http://schemas.microsoft.com/office/powerpoint/2010/main" val="31933827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Leer 3:6-12</a:t>
            </a:r>
          </a:p>
          <a:p>
            <a:pPr algn="l" rtl="0"/>
            <a:endParaRPr lang="en-US" dirty="0" smtClean="0"/>
          </a:p>
          <a:p>
            <a:pPr algn="l" rtl="0"/>
            <a:r>
              <a:rPr lang="en-US" dirty="0" smtClean="0"/>
              <a:t>Leer de la lección hasta la cita.</a:t>
            </a:r>
          </a:p>
          <a:p>
            <a:pPr algn="l" rtl="0"/>
            <a:endParaRPr lang="en-US" dirty="0" smtClean="0"/>
          </a:p>
          <a:p>
            <a:pPr algn="l" rtl="0"/>
            <a:r>
              <a:rPr lang="en-US" dirty="0" smtClean="0"/>
              <a:t>Esta es una afirmación tan básica, tan poderosamente cierta.</a:t>
            </a:r>
            <a:endParaRPr lang="en-US" baseline="0" dirty="0" smtClean="0"/>
          </a:p>
          <a:p>
            <a:pPr algn="l" rtl="0"/>
            <a:endParaRPr lang="en-US" baseline="0" dirty="0" smtClean="0"/>
          </a:p>
          <a:p>
            <a:pPr algn="l" rtl="0"/>
            <a:r>
              <a:rPr lang="en-US" baseline="0" dirty="0" smtClean="0"/>
              <a:t>No da calificaciones como:</a:t>
            </a:r>
          </a:p>
          <a:p>
            <a:pPr lvl="1" algn="l" rtl="0"/>
            <a:r>
              <a:rPr lang="en-US" baseline="0" dirty="0" smtClean="0"/>
              <a:t>Si </a:t>
            </a:r>
            <a:r>
              <a:rPr lang="en-US" baseline="0" dirty="0" err="1" smtClean="0"/>
              <a:t>su</a:t>
            </a:r>
            <a:r>
              <a:rPr lang="en-US" baseline="0" dirty="0" smtClean="0"/>
              <a:t> pecado no </a:t>
            </a:r>
            <a:r>
              <a:rPr lang="en-US" baseline="0" dirty="0" err="1" smtClean="0"/>
              <a:t>fuera</a:t>
            </a:r>
            <a:r>
              <a:rPr lang="en-US" baseline="0" dirty="0" smtClean="0"/>
              <a:t> </a:t>
            </a:r>
            <a:r>
              <a:rPr lang="en-US" i="1" baseline="0" dirty="0" err="1" smtClean="0"/>
              <a:t>demasiado</a:t>
            </a:r>
            <a:r>
              <a:rPr lang="en-US" i="1" baseline="0" dirty="0" smtClean="0"/>
              <a:t> </a:t>
            </a:r>
            <a:r>
              <a:rPr lang="en-US" i="0" baseline="0" dirty="0" smtClean="0"/>
              <a:t>horrible</a:t>
            </a:r>
          </a:p>
          <a:p>
            <a:pPr lvl="1" algn="l" rtl="0"/>
            <a:endParaRPr lang="en-US" i="0" baseline="0" dirty="0" smtClean="0"/>
          </a:p>
          <a:p>
            <a:pPr lvl="1" algn="l" rtl="0"/>
            <a:r>
              <a:rPr lang="en-US" i="0" baseline="0" dirty="0" smtClean="0"/>
              <a:t>Si </a:t>
            </a:r>
            <a:r>
              <a:rPr lang="en-US" i="0" baseline="0" dirty="0" err="1" smtClean="0"/>
              <a:t>regresan</a:t>
            </a:r>
            <a:r>
              <a:rPr lang="en-US" i="0" baseline="0" dirty="0" smtClean="0"/>
              <a:t> dentro de los 30 días</a:t>
            </a:r>
          </a:p>
          <a:p>
            <a:pPr lvl="1" algn="l" rtl="0"/>
            <a:endParaRPr lang="en-US" i="0" baseline="0" dirty="0" smtClean="0"/>
          </a:p>
          <a:p>
            <a:pPr lvl="1" algn="l" rtl="0"/>
            <a:r>
              <a:rPr lang="en-US" i="0" baseline="0" dirty="0" smtClean="0"/>
              <a:t>Leer la cita nuevamente.</a:t>
            </a:r>
          </a:p>
          <a:p>
            <a:pPr lvl="1" algn="l" rtl="0"/>
            <a:endParaRPr lang="en-US" i="0" baseline="0" dirty="0" smtClean="0"/>
          </a:p>
          <a:p>
            <a:pPr lvl="0" algn="l" rtl="0"/>
            <a:r>
              <a:rPr lang="en-US" i="0" baseline="0" dirty="0" smtClean="0"/>
              <a:t>Esto es lo que Dios quiere. Él enseña, consuela y castiga, </a:t>
            </a:r>
            <a:r>
              <a:rPr lang="en-US" i="0" baseline="0" dirty="0" err="1" smtClean="0"/>
              <a:t>pero</a:t>
            </a:r>
            <a:r>
              <a:rPr lang="en-US" i="0" baseline="0" dirty="0" smtClean="0"/>
              <a:t> lo principal que quiere... es que Israel regrese. Vuelve a mí... y yo volveré a ti.</a:t>
            </a:r>
          </a:p>
          <a:p>
            <a:pPr lvl="0" algn="l" rtl="0"/>
            <a:endParaRPr lang="en-US" i="0" baseline="0" dirty="0" smtClean="0"/>
          </a:p>
          <a:p>
            <a:pPr lvl="0" algn="l" rtl="0"/>
            <a:r>
              <a:rPr lang="en-US" i="0" baseline="0" dirty="0" smtClean="0"/>
              <a:t>Le estaban robando. </a:t>
            </a:r>
            <a:r>
              <a:rPr lang="en-US" i="0" baseline="0" dirty="0" err="1" smtClean="0"/>
              <a:t>Sólo</a:t>
            </a:r>
            <a:r>
              <a:rPr lang="en-US" i="0" baseline="0" dirty="0" smtClean="0"/>
              <a:t> </a:t>
            </a:r>
            <a:r>
              <a:rPr lang="en-US" i="0" baseline="0" dirty="0" err="1" smtClean="0"/>
              <a:t>piensen</a:t>
            </a:r>
            <a:r>
              <a:rPr lang="en-US" i="0" baseline="0" dirty="0" smtClean="0"/>
              <a:t> </a:t>
            </a:r>
            <a:r>
              <a:rPr lang="en-US" i="0" baseline="0" dirty="0" err="1" smtClean="0"/>
              <a:t>en</a:t>
            </a:r>
            <a:r>
              <a:rPr lang="en-US" i="0" baseline="0" dirty="0" smtClean="0"/>
              <a:t> </a:t>
            </a:r>
            <a:r>
              <a:rPr lang="en-US" i="0" baseline="0" dirty="0" err="1" smtClean="0"/>
              <a:t>esa</a:t>
            </a:r>
            <a:r>
              <a:rPr lang="en-US" i="0" baseline="0" dirty="0" smtClean="0"/>
              <a:t> </a:t>
            </a:r>
            <a:r>
              <a:rPr lang="en-US" i="0" baseline="0" dirty="0" err="1" smtClean="0"/>
              <a:t>declaración</a:t>
            </a:r>
            <a:r>
              <a:rPr lang="en-US" i="0" baseline="0" dirty="0" smtClean="0"/>
              <a:t>...</a:t>
            </a:r>
            <a:r>
              <a:rPr lang="en-US" i="1" baseline="0" dirty="0" err="1" smtClean="0"/>
              <a:t>robando</a:t>
            </a:r>
            <a:r>
              <a:rPr lang="en-US" i="1" baseline="0" dirty="0" smtClean="0"/>
              <a:t> a </a:t>
            </a:r>
            <a:r>
              <a:rPr lang="en-US" i="0" baseline="0" dirty="0" smtClean="0"/>
              <a:t>Dios. ¿Te imaginas </a:t>
            </a:r>
            <a:r>
              <a:rPr lang="en-US" i="0" baseline="0" dirty="0" err="1" smtClean="0"/>
              <a:t>escabulléndote</a:t>
            </a:r>
            <a:r>
              <a:rPr lang="en-US" i="0" baseline="0" dirty="0" smtClean="0"/>
              <a:t> y </a:t>
            </a:r>
            <a:r>
              <a:rPr lang="en-US" i="1" baseline="0" dirty="0" err="1" smtClean="0"/>
              <a:t>robando</a:t>
            </a:r>
            <a:r>
              <a:rPr lang="en-US" i="1" baseline="0" dirty="0" smtClean="0"/>
              <a:t> </a:t>
            </a:r>
            <a:r>
              <a:rPr lang="en-US" i="0" baseline="0" dirty="0" err="1" smtClean="0"/>
              <a:t>algo</a:t>
            </a:r>
            <a:r>
              <a:rPr lang="en-US" i="0" baseline="0" dirty="0" smtClean="0"/>
              <a:t> de Dios... qué ridículo te sentirías cuando él te lo dijera. Eso es lo que Él está haciendo aquí... Los está </a:t>
            </a:r>
            <a:r>
              <a:rPr lang="en-US" i="0" baseline="0" dirty="0" err="1" smtClean="0"/>
              <a:t>llamando</a:t>
            </a:r>
            <a:r>
              <a:rPr lang="en-US" i="0" baseline="0" dirty="0" smtClean="0"/>
              <a:t> y </a:t>
            </a:r>
            <a:r>
              <a:rPr lang="en-US" i="0" baseline="0" dirty="0" err="1" smtClean="0"/>
              <a:t>s</a:t>
            </a:r>
            <a:r>
              <a:rPr lang="en-US" i="1" baseline="0" dirty="0" err="1" smtClean="0"/>
              <a:t>uplicando</a:t>
            </a:r>
            <a:r>
              <a:rPr lang="en-US" i="0" baseline="0" dirty="0" smtClean="0"/>
              <a:t> que </a:t>
            </a:r>
            <a:r>
              <a:rPr lang="en-US" i="0" baseline="0" dirty="0" err="1" smtClean="0"/>
              <a:t>dejen</a:t>
            </a:r>
            <a:r>
              <a:rPr lang="en-US" i="0" baseline="0" dirty="0" smtClean="0"/>
              <a:t> de </a:t>
            </a:r>
            <a:r>
              <a:rPr lang="en-US" i="0" baseline="0" dirty="0" err="1" smtClean="0"/>
              <a:t>hacerlo</a:t>
            </a:r>
            <a:r>
              <a:rPr lang="en-US" i="0" baseline="0" dirty="0" smtClean="0"/>
              <a:t>.</a:t>
            </a:r>
          </a:p>
          <a:p>
            <a:pPr lvl="0" algn="l" rtl="0"/>
            <a:endParaRPr lang="en-US" i="0" baseline="0" dirty="0" smtClean="0"/>
          </a:p>
          <a:p>
            <a:pPr lvl="0" algn="l" rtl="0"/>
            <a:r>
              <a:rPr lang="en-US" i="0" baseline="0" dirty="0" smtClean="0"/>
              <a:t>No </a:t>
            </a:r>
            <a:r>
              <a:rPr lang="en-US" i="0" baseline="0" dirty="0" err="1" smtClean="0"/>
              <a:t>estaban</a:t>
            </a:r>
            <a:r>
              <a:rPr lang="en-US" i="0" baseline="0" dirty="0" smtClean="0"/>
              <a:t> </a:t>
            </a:r>
            <a:r>
              <a:rPr lang="en-US" i="0" baseline="0" dirty="0" err="1" smtClean="0"/>
              <a:t>dando</a:t>
            </a:r>
            <a:r>
              <a:rPr lang="en-US" i="0" baseline="0" dirty="0" smtClean="0"/>
              <a:t> </a:t>
            </a:r>
            <a:r>
              <a:rPr lang="en-US" i="1" baseline="0" dirty="0" err="1" smtClean="0"/>
              <a:t>todo</a:t>
            </a:r>
            <a:r>
              <a:rPr lang="en-US" i="1" baseline="0" dirty="0" smtClean="0"/>
              <a:t> </a:t>
            </a:r>
            <a:r>
              <a:rPr lang="en-US" i="0" baseline="0" dirty="0" smtClean="0"/>
              <a:t>para Él... sólo estas ofrendas a medias y sin sentido.</a:t>
            </a:r>
          </a:p>
          <a:p>
            <a:pPr lvl="0" algn="l" rtl="0"/>
            <a:endParaRPr lang="en-US" i="0" baseline="0" dirty="0" smtClean="0"/>
          </a:p>
          <a:p>
            <a:pPr lvl="0" algn="l" rtl="0"/>
            <a:r>
              <a:rPr lang="en-US" i="0" baseline="0" dirty="0" smtClean="0"/>
              <a:t>Lo que me lleva a esta pregunta de discusión en clase en la lección: Leer el párrafo</a:t>
            </a:r>
          </a:p>
          <a:p>
            <a:pPr lvl="0" algn="l" rtl="0"/>
            <a:endParaRPr lang="en-US" i="0" baseline="0" dirty="0" smtClean="0"/>
          </a:p>
          <a:p>
            <a:pPr lvl="0" algn="l" rtl="0"/>
            <a:r>
              <a:rPr lang="en-US" i="0" baseline="0" dirty="0" smtClean="0"/>
              <a:t>¿Qué se les ocurrió para esto?</a:t>
            </a:r>
          </a:p>
          <a:p>
            <a:pPr lvl="0" algn="l" rtl="0"/>
            <a:r>
              <a:rPr lang="en-US" i="0" baseline="0" dirty="0" smtClean="0"/>
              <a:t>¿Cuáles son algunos ejemplos de que esto suceda?</a:t>
            </a:r>
          </a:p>
          <a:p>
            <a:pPr lvl="0" algn="l" rtl="0"/>
            <a:endParaRPr lang="en-US" i="0" baseline="0" dirty="0" smtClean="0"/>
          </a:p>
          <a:p>
            <a:pPr lvl="1" algn="l" rtl="0"/>
            <a:r>
              <a:rPr lang="en-US" i="0" baseline="0" dirty="0" smtClean="0"/>
              <a:t>Caín y Abel</a:t>
            </a:r>
          </a:p>
          <a:p>
            <a:pPr lvl="1" algn="l" rtl="0"/>
            <a:endParaRPr lang="en-US" i="0" baseline="0" dirty="0" smtClean="0"/>
          </a:p>
          <a:p>
            <a:pPr lvl="1" algn="l" rtl="0"/>
            <a:r>
              <a:rPr lang="en-US" dirty="0" smtClean="0"/>
              <a:t>Isaías 1:10-15</a:t>
            </a:r>
          </a:p>
          <a:p>
            <a:pPr lvl="1" algn="l" rtl="0"/>
            <a:endParaRPr lang="en-US" dirty="0" smtClean="0"/>
          </a:p>
          <a:p>
            <a:pPr lvl="1" algn="l" rtl="0"/>
            <a:r>
              <a:rPr lang="en-US" dirty="0" err="1" smtClean="0"/>
              <a:t>Deuteronomio</a:t>
            </a:r>
            <a:r>
              <a:rPr lang="en-US" dirty="0" smtClean="0"/>
              <a:t> 7:2 a Jueces 1:27 (</a:t>
            </a:r>
            <a:r>
              <a:rPr lang="en-US" dirty="0" err="1" smtClean="0"/>
              <a:t>lugares</a:t>
            </a:r>
            <a:r>
              <a:rPr lang="en-US" dirty="0" smtClean="0"/>
              <a:t> no conquistados)</a:t>
            </a:r>
          </a:p>
          <a:p>
            <a:pPr lvl="1" algn="l" rtl="0"/>
            <a:endParaRPr lang="en-US" dirty="0" smtClean="0"/>
          </a:p>
          <a:p>
            <a:pPr lvl="0" algn="l" rtl="0"/>
            <a:r>
              <a:rPr lang="en-US" baseline="0" dirty="0" smtClean="0"/>
              <a:t>La idea es simplemente que servir a Dios requiere obediencia total, no parcial. Y es una lección difícil de aprender porque la obediencia total a veces puede resultar muy difícil. </a:t>
            </a:r>
            <a:r>
              <a:rPr lang="en-US" baseline="0" dirty="0" err="1" smtClean="0"/>
              <a:t>Puede</a:t>
            </a:r>
            <a:r>
              <a:rPr lang="en-US" baseline="0" dirty="0" smtClean="0"/>
              <a:t> </a:t>
            </a:r>
            <a:r>
              <a:rPr lang="en-US" baseline="0" dirty="0" err="1" smtClean="0"/>
              <a:t>exigir</a:t>
            </a:r>
            <a:r>
              <a:rPr lang="en-US" baseline="0" dirty="0" smtClean="0"/>
              <a:t> </a:t>
            </a:r>
            <a:r>
              <a:rPr lang="en-US" baseline="0" dirty="0" err="1" smtClean="0"/>
              <a:t>una</a:t>
            </a:r>
            <a:r>
              <a:rPr lang="en-US" baseline="0" dirty="0" smtClean="0"/>
              <a:t> </a:t>
            </a:r>
            <a:r>
              <a:rPr lang="en-US" baseline="0" dirty="0" err="1" smtClean="0"/>
              <a:t>inconveniencia</a:t>
            </a:r>
            <a:r>
              <a:rPr lang="en-US" baseline="0" dirty="0" smtClean="0"/>
              <a:t> extrema, una incomodidad extrema.</a:t>
            </a:r>
          </a:p>
          <a:p>
            <a:pPr lvl="0" algn="l" rtl="0"/>
            <a:endParaRPr lang="en-US" baseline="0" dirty="0" smtClean="0"/>
          </a:p>
          <a:p>
            <a:pPr lvl="0" algn="l" rtl="0"/>
            <a:r>
              <a:rPr lang="en-US" baseline="0" dirty="0" smtClean="0"/>
              <a:t>Y a veces tenemos que negarnos a nosotros mismos, ¿no? Puedo ver algún valor en mi obediencia parcial... como... puedo lograr lo que </a:t>
            </a:r>
            <a:r>
              <a:rPr lang="en-US" baseline="0" dirty="0" err="1" smtClean="0"/>
              <a:t>fue</a:t>
            </a:r>
            <a:r>
              <a:rPr lang="en-US" baseline="0" dirty="0" smtClean="0"/>
              <a:t> la </a:t>
            </a:r>
            <a:r>
              <a:rPr lang="en-US" baseline="0" dirty="0" err="1" smtClean="0"/>
              <a:t>intención</a:t>
            </a:r>
            <a:r>
              <a:rPr lang="en-US" baseline="0" dirty="0" smtClean="0"/>
              <a:t> de Dios</a:t>
            </a:r>
            <a:r>
              <a:rPr lang="en-US" i="0" baseline="0" dirty="0" smtClean="0"/>
              <a:t>. Israel pensó: Dios quiere que tomemos la tierra, así que lo hicimos... ¿qué tal si hacemos esclavos a algunas de estas personas en lugar de destruirlas? Tiene sentido desde una perspectiva humana, con sabiduría humana.</a:t>
            </a:r>
          </a:p>
          <a:p>
            <a:pPr lvl="0" algn="l" rtl="0"/>
            <a:endParaRPr lang="en-US" i="0" baseline="0" dirty="0" smtClean="0"/>
          </a:p>
          <a:p>
            <a:pPr lvl="0" algn="l" rtl="0"/>
            <a:r>
              <a:rPr lang="en-US" i="0" baseline="0" dirty="0" smtClean="0"/>
              <a:t>Pero, por supuesto, nuestra sabiduría se queda corta.</a:t>
            </a:r>
          </a:p>
          <a:p>
            <a:pPr lvl="0" algn="l" rtl="0"/>
            <a:endParaRPr lang="en-US" i="0" baseline="0" dirty="0" smtClean="0"/>
          </a:p>
          <a:p>
            <a:pPr lvl="0" algn="l" rtl="0"/>
            <a:r>
              <a:rPr lang="en-US" i="0" baseline="0" dirty="0" smtClean="0"/>
              <a:t>Y como la mayoría de los mensajes del Antiguo Testamento… esta lección sigue siendo válida hoy en día. Pienso en Pedro caminando sobre el agua y luego hundiéndose debido a su fe parcial.</a:t>
            </a:r>
          </a:p>
          <a:p>
            <a:pPr lvl="0" algn="l" rtl="0"/>
            <a:endParaRPr lang="en-US" i="0" baseline="0" dirty="0" smtClean="0"/>
          </a:p>
          <a:p>
            <a:pPr lvl="0" algn="l" rtl="0"/>
            <a:r>
              <a:rPr lang="en-US" i="0" baseline="0" dirty="0" smtClean="0"/>
              <a:t>Pienso en </a:t>
            </a:r>
            <a:r>
              <a:rPr lang="en-US" i="0" baseline="0" dirty="0" err="1" smtClean="0"/>
              <a:t>Jesús</a:t>
            </a:r>
            <a:r>
              <a:rPr lang="en-US" i="0" baseline="0" dirty="0" smtClean="0"/>
              <a:t> </a:t>
            </a:r>
            <a:r>
              <a:rPr lang="en-US" i="0" baseline="0" dirty="0" err="1" smtClean="0"/>
              <a:t>limpiando</a:t>
            </a:r>
            <a:r>
              <a:rPr lang="en-US" i="0" baseline="0" dirty="0" smtClean="0"/>
              <a:t> el templo debido a la </a:t>
            </a:r>
            <a:r>
              <a:rPr lang="en-US" i="0" baseline="0" dirty="0" err="1" smtClean="0"/>
              <a:t>disposición</a:t>
            </a:r>
            <a:r>
              <a:rPr lang="en-US" i="0" baseline="0" dirty="0" smtClean="0"/>
              <a:t> tibia de todos hacia la ley.</a:t>
            </a:r>
          </a:p>
          <a:p>
            <a:pPr lvl="0" algn="l" rtl="0"/>
            <a:endParaRPr lang="en-US" i="0" baseline="0" dirty="0" smtClean="0"/>
          </a:p>
          <a:p>
            <a:pPr lvl="0" algn="l" rtl="0"/>
            <a:r>
              <a:rPr lang="en-US" i="0" baseline="0" dirty="0" smtClean="0"/>
              <a:t>Y pienso especialmente en Apocalipsis 3:15-16 cuando dice “</a:t>
            </a:r>
            <a:r>
              <a:rPr lang="es-ES" i="0" baseline="0" dirty="0" smtClean="0"/>
              <a:t>‘Yo conozco tus obras, que ni eres frío ni caliente. ¡Ojalá fueras frío o caliente! Así, puesto que eres tibio, y no frío ni caliente, te vomitaré de Mi boca</a:t>
            </a:r>
            <a:r>
              <a:rPr lang="en-US" i="0" baseline="0" dirty="0" smtClean="0"/>
              <a:t>”.</a:t>
            </a:r>
          </a:p>
          <a:p>
            <a:pPr lvl="0" algn="l" rtl="0"/>
            <a:endParaRPr lang="en-US" i="0" baseline="0" dirty="0" smtClean="0"/>
          </a:p>
          <a:p>
            <a:pPr lvl="0" algn="l" rtl="0"/>
            <a:r>
              <a:rPr lang="en-US" i="0" baseline="0" dirty="0" smtClean="0"/>
              <a:t>Señalar la pantalla****</a:t>
            </a:r>
          </a:p>
          <a:p>
            <a:pPr lvl="0" algn="l" rtl="0"/>
            <a:endParaRPr lang="en-US" i="0" baseline="0" dirty="0" smtClean="0"/>
          </a:p>
          <a:p>
            <a:pPr lvl="0" algn="l" rtl="0"/>
            <a:r>
              <a:rPr lang="en-US" i="0" baseline="0" dirty="0" err="1" smtClean="0"/>
              <a:t>Vuelvan</a:t>
            </a:r>
            <a:r>
              <a:rPr lang="en-US" i="0" baseline="0" dirty="0" smtClean="0"/>
              <a:t> a a mí PLENAMENTE, y yo volveré a </a:t>
            </a:r>
            <a:r>
              <a:rPr lang="en-US" i="0" baseline="0" dirty="0" err="1" smtClean="0"/>
              <a:t>ustedes</a:t>
            </a:r>
            <a:r>
              <a:rPr lang="en-US" i="0" baseline="0" dirty="0" smtClean="0"/>
              <a:t>, dice el SEÑOR de los ejércitos.</a:t>
            </a:r>
          </a:p>
          <a:p>
            <a:pPr lvl="0" algn="l" rtl="0"/>
            <a:endParaRPr lang="en-US" i="0" baseline="0" dirty="0" smtClean="0"/>
          </a:p>
          <a:p>
            <a:pPr lvl="0" algn="l" rtl="0"/>
            <a:r>
              <a:rPr lang="en-US" i="0" baseline="0" dirty="0" smtClean="0"/>
              <a:t>No robes a Dios sirviéndole a medias. Lo odia.</a:t>
            </a:r>
          </a:p>
          <a:p>
            <a:pPr lvl="0" algn="l" rtl="0"/>
            <a:endParaRPr lang="en-US" i="0" baseline="0" dirty="0" smtClean="0"/>
          </a:p>
          <a:p>
            <a:pPr lvl="0" algn="l" rtl="0"/>
            <a:r>
              <a:rPr lang="en-US" i="0" baseline="0" dirty="0" smtClean="0"/>
              <a:t>¿Bueno? ¿Algo más antes de continuar?</a:t>
            </a:r>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137</a:t>
            </a:fld>
            <a:endParaRPr lang="en-US"/>
          </a:p>
        </p:txBody>
      </p:sp>
    </p:spTree>
    <p:extLst>
      <p:ext uri="{BB962C8B-B14F-4D97-AF65-F5344CB8AC3E}">
        <p14:creationId xmlns:p14="http://schemas.microsoft.com/office/powerpoint/2010/main" val="38774332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Leer 3:16-18</a:t>
            </a:r>
          </a:p>
          <a:p>
            <a:pPr algn="l" rtl="0"/>
            <a:endParaRPr lang="en-US" dirty="0" smtClean="0"/>
          </a:p>
          <a:p>
            <a:pPr algn="l" rtl="0"/>
            <a:r>
              <a:rPr lang="en-US" dirty="0" smtClean="0"/>
              <a:t>Entonces hay varios escritores </a:t>
            </a:r>
            <a:r>
              <a:rPr lang="en-US" dirty="0" err="1" smtClean="0"/>
              <a:t>en</a:t>
            </a:r>
            <a:r>
              <a:rPr lang="en-US" dirty="0" smtClean="0"/>
              <a:t> la</a:t>
            </a:r>
            <a:r>
              <a:rPr lang="en-US" baseline="0" dirty="0" smtClean="0"/>
              <a:t> </a:t>
            </a:r>
            <a:r>
              <a:rPr lang="en-US" baseline="0" dirty="0" err="1" smtClean="0"/>
              <a:t>Biblia</a:t>
            </a:r>
            <a:r>
              <a:rPr lang="en-US" baseline="0" dirty="0" smtClean="0"/>
              <a:t> que hacen referencia al </a:t>
            </a:r>
            <a:r>
              <a:rPr lang="en-US" baseline="0" dirty="0" err="1" smtClean="0"/>
              <a:t>Libro</a:t>
            </a:r>
            <a:r>
              <a:rPr lang="en-US" baseline="0" dirty="0" smtClean="0"/>
              <a:t> Memorial:</a:t>
            </a:r>
            <a:endParaRPr lang="en-US" dirty="0" smtClean="0"/>
          </a:p>
          <a:p>
            <a:pPr algn="l" rtl="0"/>
            <a:endParaRPr lang="en-US" dirty="0" smtClean="0"/>
          </a:p>
          <a:p>
            <a:pPr algn="l" rtl="0"/>
            <a:r>
              <a:rPr lang="en-US" dirty="0" smtClean="0"/>
              <a:t>Leer y avanzar por la diapositiva.</a:t>
            </a:r>
          </a:p>
          <a:p>
            <a:pPr algn="l" rtl="0"/>
            <a:endParaRPr lang="en-US" dirty="0" smtClean="0"/>
          </a:p>
          <a:p>
            <a:pPr algn="l" rtl="0"/>
            <a:r>
              <a:rPr lang="en-US" baseline="0" dirty="0" smtClean="0"/>
              <a:t>Lo que quiero que recordemos acerca de este pasaje de Malaquías es que Dios sabe lo que estás haciendo. </a:t>
            </a:r>
            <a:r>
              <a:rPr lang="en-US" baseline="0" dirty="0" err="1" smtClean="0"/>
              <a:t>Todo</a:t>
            </a:r>
            <a:r>
              <a:rPr lang="en-US" baseline="0" dirty="0" smtClean="0"/>
              <a:t>, sea </a:t>
            </a:r>
            <a:r>
              <a:rPr lang="en-US" baseline="0" dirty="0" err="1" smtClean="0"/>
              <a:t>bueno</a:t>
            </a:r>
            <a:r>
              <a:rPr lang="en-US" baseline="0" dirty="0" smtClean="0"/>
              <a:t> o </a:t>
            </a:r>
            <a:r>
              <a:rPr lang="en-US" baseline="0" dirty="0" err="1" smtClean="0"/>
              <a:t>malo</a:t>
            </a:r>
            <a:r>
              <a:rPr lang="en-US" baseline="0" dirty="0" smtClean="0"/>
              <a:t>. Este pasaje es para recordarles que serán juzgados </a:t>
            </a:r>
            <a:r>
              <a:rPr lang="en-US" baseline="0" dirty="0" err="1" smtClean="0"/>
              <a:t>por</a:t>
            </a:r>
            <a:r>
              <a:rPr lang="en-US" baseline="0" dirty="0" smtClean="0"/>
              <a:t> Su maldad, pero también es un recordatorio de que si Dios está tomando nota de lo que están haciendo... eso significa que también está recordando lo bueno.</a:t>
            </a:r>
          </a:p>
          <a:p>
            <a:pPr algn="l" rtl="0"/>
            <a:endParaRPr lang="en-US" baseline="0" dirty="0" smtClean="0"/>
          </a:p>
          <a:p>
            <a:pPr algn="l" rtl="0"/>
            <a:r>
              <a:rPr lang="en-US" baseline="0" dirty="0" err="1" smtClean="0"/>
              <a:t>Déjame</a:t>
            </a:r>
            <a:r>
              <a:rPr lang="en-US" baseline="0" dirty="0" smtClean="0"/>
              <a:t> </a:t>
            </a:r>
            <a:r>
              <a:rPr lang="en-US" baseline="0" dirty="0" err="1" smtClean="0"/>
              <a:t>leerles</a:t>
            </a:r>
            <a:r>
              <a:rPr lang="en-US" baseline="0" dirty="0" smtClean="0"/>
              <a:t> </a:t>
            </a:r>
            <a:r>
              <a:rPr lang="en-US" baseline="0" dirty="0" err="1" smtClean="0"/>
              <a:t>Filipenses</a:t>
            </a:r>
            <a:r>
              <a:rPr lang="en-US" baseline="0" dirty="0" smtClean="0"/>
              <a:t> 4:8:</a:t>
            </a:r>
          </a:p>
          <a:p>
            <a:pPr algn="l" rtl="0"/>
            <a:endParaRPr lang="en-US" baseline="0" dirty="0" smtClean="0"/>
          </a:p>
          <a:p>
            <a:pPr algn="l" rtl="0"/>
            <a:r>
              <a:rPr lang="en-US" baseline="0" dirty="0" smtClean="0"/>
              <a:t>“</a:t>
            </a:r>
            <a:r>
              <a:rPr lang="es-ES" baseline="0" dirty="0" smtClean="0"/>
              <a:t>Por lo demás, hermanos, todo lo que es verdadero, todo lo digno, todo lo justo, todo lo puro, todo lo amable, todo lo honorable, si hay alguna virtud o algo que merece elogio, en esto mediten</a:t>
            </a:r>
            <a:r>
              <a:rPr lang="en-US" baseline="0" dirty="0" smtClean="0"/>
              <a:t>”.</a:t>
            </a:r>
          </a:p>
          <a:p>
            <a:pPr algn="l" rtl="0"/>
            <a:endParaRPr lang="en-US" baseline="0" dirty="0" smtClean="0"/>
          </a:p>
          <a:p>
            <a:pPr algn="l" rtl="0"/>
            <a:r>
              <a:rPr lang="en-US" baseline="0" dirty="0" smtClean="0"/>
              <a:t>Dios nos enseña a recordar y valorar el bien que hacen las personas, y Dios hace lo mismo, lo cual es un consuelo tremendo.</a:t>
            </a:r>
          </a:p>
          <a:p>
            <a:pPr algn="l" rtl="0"/>
            <a:endParaRPr lang="en-US" baseline="0" dirty="0" smtClean="0"/>
          </a:p>
          <a:p>
            <a:pPr algn="l" rtl="0"/>
            <a:r>
              <a:rPr lang="en-US" dirty="0" smtClean="0"/>
              <a:t>Creo que todos lo sabemos, y </a:t>
            </a:r>
            <a:r>
              <a:rPr lang="en-US" i="1" dirty="0" err="1" smtClean="0"/>
              <a:t>sentimos</a:t>
            </a:r>
            <a:r>
              <a:rPr lang="en-US" i="1" dirty="0" smtClean="0"/>
              <a:t> </a:t>
            </a:r>
            <a:r>
              <a:rPr lang="en-US" i="0" dirty="0" smtClean="0"/>
              <a:t>que Dios </a:t>
            </a:r>
            <a:r>
              <a:rPr lang="en-US" i="0" dirty="0" err="1" smtClean="0"/>
              <a:t>esta</a:t>
            </a:r>
            <a:r>
              <a:rPr lang="en-US" i="0" dirty="0" smtClean="0"/>
              <a:t> </a:t>
            </a:r>
            <a:r>
              <a:rPr lang="en-US" i="0" dirty="0" err="1" smtClean="0"/>
              <a:t>recordando</a:t>
            </a:r>
            <a:r>
              <a:rPr lang="en-US" i="0" dirty="0" smtClean="0"/>
              <a:t> </a:t>
            </a:r>
            <a:r>
              <a:rPr lang="en-US" i="0" baseline="0" dirty="0" err="1" smtClean="0"/>
              <a:t>nuestros</a:t>
            </a:r>
            <a:r>
              <a:rPr lang="en-US" i="0" baseline="0" dirty="0" smtClean="0"/>
              <a:t> pecados... y a veces podemos insistir en eso. Pero por muy poderoso que pueda ser el motivador del </a:t>
            </a:r>
            <a:r>
              <a:rPr lang="en-US" i="0" baseline="0" dirty="0" err="1" smtClean="0"/>
              <a:t>temor</a:t>
            </a:r>
            <a:r>
              <a:rPr lang="en-US" i="0" baseline="0" dirty="0" smtClean="0"/>
              <a:t>... que Dios esté recordando esos pecados y seamos juzgados por ellos... Creo que el aspecto positivo de ese juicio es aún más poderoso. Dios está recordando lo bueno… entonces, qué mejor motivador para servirle fielmente.</a:t>
            </a:r>
          </a:p>
          <a:p>
            <a:pPr algn="l" rtl="0"/>
            <a:endParaRPr lang="en-US" i="0" baseline="0" dirty="0" smtClean="0"/>
          </a:p>
          <a:p>
            <a:pPr algn="l" rtl="0"/>
            <a:r>
              <a:rPr lang="en-US" i="0" baseline="0" dirty="0" smtClean="0"/>
              <a:t>Y me gusta especialmente el versículo 17 donde Él llama al pueblo de Israel Su propia posesión.</a:t>
            </a:r>
          </a:p>
          <a:p>
            <a:pPr algn="l" rtl="0"/>
            <a:endParaRPr lang="en-US" i="0" baseline="0" dirty="0" smtClean="0"/>
          </a:p>
          <a:p>
            <a:pPr algn="l" rtl="0"/>
            <a:r>
              <a:rPr lang="en-US" i="0" baseline="0" dirty="0" smtClean="0"/>
              <a:t>Creo que lo emocionante de estas palabras es que podemos sentir el orgullo que Dios tiene en Sus hijos. La palabra hebrea aquí puede traducirse como "posesión propia" o "joyas" o mi favorita, "tesoro especial". Es un término entrañable que se usa en el Antiguo Testamento sólo para referirse al pueblo de Israel, ya que son valorados por Dios.</a:t>
            </a:r>
          </a:p>
          <a:p>
            <a:pPr algn="l" rtl="0"/>
            <a:endParaRPr lang="en-US" i="0" baseline="0" dirty="0" smtClean="0"/>
          </a:p>
          <a:p>
            <a:pPr algn="l" rtl="0"/>
            <a:r>
              <a:rPr lang="en-US" i="0" baseline="0" dirty="0" smtClean="0"/>
              <a:t>Y así, este pasaje que a veces puede infundir miedo en los lectores, y con razón, también puede ser reconfortante y motivador... como debe estar aquí... es un consuelo.</a:t>
            </a:r>
          </a:p>
          <a:p>
            <a:pPr algn="l" rtl="0"/>
            <a:endParaRPr lang="en-US" i="0" baseline="0" dirty="0" smtClean="0"/>
          </a:p>
          <a:p>
            <a:pPr algn="l" rtl="0"/>
            <a:r>
              <a:rPr lang="en-US" i="0" baseline="0" dirty="0" smtClean="0"/>
              <a:t>La lección pidió que pensaran en algunos momentos específicos en los que este pensamiento podría ser un gran consuelo para nosotros. ¿Alguien tenía uno que quisiera compartir antes de continuar?</a:t>
            </a:r>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138</a:t>
            </a:fld>
            <a:endParaRPr lang="en-US"/>
          </a:p>
        </p:txBody>
      </p:sp>
    </p:spTree>
    <p:extLst>
      <p:ext uri="{BB962C8B-B14F-4D97-AF65-F5344CB8AC3E}">
        <p14:creationId xmlns:p14="http://schemas.microsoft.com/office/powerpoint/2010/main" val="34045125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Leer </a:t>
            </a:r>
            <a:r>
              <a:rPr lang="en-US" baseline="0" dirty="0" err="1" smtClean="0"/>
              <a:t>Capítulo</a:t>
            </a:r>
            <a:r>
              <a:rPr lang="en-US" baseline="0" dirty="0" smtClean="0"/>
              <a:t> 4</a:t>
            </a:r>
          </a:p>
          <a:p>
            <a:pPr algn="l" rtl="0"/>
            <a:endParaRPr lang="en-US" baseline="0" dirty="0" smtClean="0"/>
          </a:p>
          <a:p>
            <a:pPr algn="l" rtl="0"/>
            <a:r>
              <a:rPr lang="en-US" dirty="0" smtClean="0"/>
              <a:t>Entonces lo que tienes </a:t>
            </a:r>
            <a:r>
              <a:rPr lang="en-US" dirty="0" err="1" smtClean="0"/>
              <a:t>en</a:t>
            </a:r>
            <a:r>
              <a:rPr lang="en-US" dirty="0" smtClean="0"/>
              <a:t> </a:t>
            </a:r>
            <a:r>
              <a:rPr lang="en-US" dirty="0" err="1" smtClean="0"/>
              <a:t>este</a:t>
            </a:r>
            <a:r>
              <a:rPr lang="en-US" baseline="0" dirty="0" smtClean="0"/>
              <a:t> </a:t>
            </a:r>
            <a:r>
              <a:rPr lang="en-US" baseline="0" dirty="0" err="1" smtClean="0"/>
              <a:t>capítulo</a:t>
            </a:r>
            <a:r>
              <a:rPr lang="en-US" baseline="0" dirty="0" smtClean="0"/>
              <a:t> final </a:t>
            </a:r>
            <a:r>
              <a:rPr lang="en-US" baseline="0" dirty="0" err="1" smtClean="0"/>
              <a:t>muy</a:t>
            </a:r>
            <a:r>
              <a:rPr lang="en-US" baseline="0" dirty="0" smtClean="0"/>
              <a:t> poético, es una amonestación, una promesa final y una amenaza… algo así como… lo que sucederá si no prestas atención a la amonestación.</a:t>
            </a:r>
          </a:p>
          <a:p>
            <a:pPr algn="l" rtl="0"/>
            <a:endParaRPr lang="en-US" baseline="0" dirty="0" smtClean="0"/>
          </a:p>
          <a:p>
            <a:pPr algn="l" rtl="0"/>
            <a:r>
              <a:rPr lang="en-US" baseline="0" dirty="0" smtClean="0"/>
              <a:t>Leer diapositiva</a:t>
            </a:r>
          </a:p>
          <a:p>
            <a:pPr algn="l" rtl="0"/>
            <a:endParaRPr lang="en-US" baseline="0" dirty="0" smtClean="0"/>
          </a:p>
          <a:p>
            <a:pPr algn="l" rtl="0"/>
            <a:r>
              <a:rPr lang="en-US" baseline="0" dirty="0" smtClean="0"/>
              <a:t>No había nada más que Dios pudiera hacer, por lo que no volvieron a </a:t>
            </a:r>
            <a:r>
              <a:rPr lang="en-US" baseline="0" dirty="0" err="1" smtClean="0"/>
              <a:t>oír</a:t>
            </a:r>
            <a:r>
              <a:rPr lang="en-US" baseline="0" dirty="0" smtClean="0"/>
              <a:t> de Su parte hasta que llegó este mensajero.</a:t>
            </a:r>
          </a:p>
          <a:p>
            <a:pPr algn="l" rtl="0"/>
            <a:endParaRPr lang="en-US" baseline="0" dirty="0" smtClean="0"/>
          </a:p>
          <a:p>
            <a:pPr algn="l" rtl="0"/>
            <a:r>
              <a:rPr lang="en-US" baseline="0" dirty="0" smtClean="0"/>
              <a:t>Y entonces no puedes evitar mirar esto y pensar en el día de hoy... cuando estamos en otro período de silencio. Pero creo que la razón es la misma...</a:t>
            </a:r>
          </a:p>
          <a:p>
            <a:pPr algn="l" rtl="0"/>
            <a:endParaRPr lang="en-US" baseline="0" dirty="0" smtClean="0"/>
          </a:p>
          <a:p>
            <a:pPr algn="l" rtl="0"/>
            <a:r>
              <a:rPr lang="en-US" baseline="0" dirty="0" smtClean="0"/>
              <a:t>No hay nada más que Dios pueda hacer. La Palabra está completa. El sacrificio de Jesús fue completo.</a:t>
            </a:r>
          </a:p>
          <a:p>
            <a:pPr algn="l" rtl="0"/>
            <a:endParaRPr lang="en-US" baseline="0" dirty="0" smtClean="0"/>
          </a:p>
          <a:p>
            <a:pPr algn="l" rtl="0"/>
            <a:r>
              <a:rPr lang="en-US" baseline="0" dirty="0" smtClean="0"/>
              <a:t>Y entonces, como estos israelitas, debemos mirar la Palabra que tenemos y realizar nuestra tarea. Esto es lo que debemos hacer hasta que Jesús regrese.</a:t>
            </a:r>
          </a:p>
          <a:p>
            <a:pPr algn="l" rtl="0"/>
            <a:endParaRPr lang="en-US" baseline="0" dirty="0" smtClean="0"/>
          </a:p>
          <a:p>
            <a:pPr algn="l" rtl="0"/>
            <a:r>
              <a:rPr lang="en-US" baseline="0" dirty="0" err="1" smtClean="0"/>
              <a:t>Recuerden</a:t>
            </a:r>
            <a:r>
              <a:rPr lang="en-US" baseline="0" dirty="0" smtClean="0"/>
              <a:t> el evangelio que fue dado por Jesús. He aquí, Jesús vendrá otra vez. Y </a:t>
            </a:r>
            <a:r>
              <a:rPr lang="en-US" baseline="0" dirty="0" err="1" smtClean="0"/>
              <a:t>cuando</a:t>
            </a:r>
            <a:r>
              <a:rPr lang="en-US" baseline="0" dirty="0" smtClean="0"/>
              <a:t> </a:t>
            </a:r>
            <a:r>
              <a:rPr lang="en-US" baseline="0" dirty="0" err="1" smtClean="0"/>
              <a:t>venga</a:t>
            </a:r>
            <a:r>
              <a:rPr lang="en-US" baseline="0" dirty="0" smtClean="0"/>
              <a:t>… </a:t>
            </a:r>
            <a:r>
              <a:rPr lang="en-US" baseline="0" dirty="0" err="1" smtClean="0"/>
              <a:t>esperemos</a:t>
            </a:r>
            <a:r>
              <a:rPr lang="en-US" baseline="0" dirty="0" smtClean="0"/>
              <a:t> que </a:t>
            </a:r>
            <a:r>
              <a:rPr lang="en-US" baseline="0" dirty="0" err="1" smtClean="0"/>
              <a:t>hayas</a:t>
            </a:r>
            <a:r>
              <a:rPr lang="en-US" baseline="0" dirty="0" smtClean="0"/>
              <a:t> prestado atención a la advertencia de recordar el evangelio, porque de lo contrario serás juzgado y destruido.</a:t>
            </a:r>
          </a:p>
          <a:p>
            <a:pPr algn="l" rtl="0"/>
            <a:endParaRPr lang="en-US" baseline="0" dirty="0" smtClean="0"/>
          </a:p>
          <a:p>
            <a:pPr algn="l" rtl="0"/>
            <a:r>
              <a:rPr lang="en-US" baseline="0" dirty="0" smtClean="0"/>
              <a:t>Creo que este último capítulo realmente habría permanecido en la mente de muchos de los judíos. Esperemos que este mismo mensaje permanezca con nosotros hoy.</a:t>
            </a:r>
          </a:p>
          <a:p>
            <a:pPr algn="l" rtl="0"/>
            <a:endParaRPr lang="en-US" baseline="0" dirty="0" smtClean="0"/>
          </a:p>
          <a:p>
            <a:pPr algn="l" rtl="0"/>
            <a:r>
              <a:rPr lang="en-US" b="1" baseline="0" dirty="0" err="1" smtClean="0"/>
              <a:t>Recordar</a:t>
            </a:r>
            <a:r>
              <a:rPr lang="en-US" b="1" baseline="0" dirty="0" smtClean="0"/>
              <a:t> a todos que hagan la siguiente lección y comenten al menos 1 lección de cada libro..</a:t>
            </a:r>
          </a:p>
          <a:p>
            <a:pPr algn="l" rtl="0"/>
            <a:endParaRPr lang="en-US" b="1" baseline="0" dirty="0" smtClean="0"/>
          </a:p>
          <a:p>
            <a:pPr algn="l" rtl="0"/>
            <a:r>
              <a:rPr lang="en-US" b="1" baseline="0" dirty="0" err="1" smtClean="0"/>
              <a:t>Pedirles</a:t>
            </a:r>
            <a:r>
              <a:rPr lang="en-US" b="1" baseline="0" dirty="0" smtClean="0"/>
              <a:t> que traten las respuestas como si fueran a enseñar una pequeña lección al respecto... </a:t>
            </a:r>
            <a:r>
              <a:rPr lang="en-US" b="1" baseline="0" dirty="0" err="1" smtClean="0"/>
              <a:t>Sube</a:t>
            </a:r>
            <a:r>
              <a:rPr lang="en-US" b="1" baseline="0" dirty="0" smtClean="0"/>
              <a:t> a </a:t>
            </a:r>
            <a:r>
              <a:rPr lang="en-US" b="1" baseline="0" dirty="0" err="1" smtClean="0"/>
              <a:t>tu</a:t>
            </a:r>
            <a:r>
              <a:rPr lang="en-US" b="1" baseline="0" dirty="0" smtClean="0"/>
              <a:t> </a:t>
            </a:r>
            <a:r>
              <a:rPr lang="en-US" b="1" baseline="0" dirty="0" err="1" smtClean="0"/>
              <a:t>tribuna</a:t>
            </a:r>
            <a:r>
              <a:rPr lang="en-US" b="1" baseline="0" dirty="0" smtClean="0"/>
              <a:t>... Hay mucha sabiduría en esta sala que podemos compartir unos con otros.</a:t>
            </a:r>
            <a:endParaRPr lang="en-US" b="1"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139</a:t>
            </a:fld>
            <a:endParaRPr lang="en-US"/>
          </a:p>
        </p:txBody>
      </p:sp>
    </p:spTree>
    <p:extLst>
      <p:ext uri="{BB962C8B-B14F-4D97-AF65-F5344CB8AC3E}">
        <p14:creationId xmlns:p14="http://schemas.microsoft.com/office/powerpoint/2010/main" val="9279869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140</a:t>
            </a:fld>
            <a:endParaRPr lang="en-US"/>
          </a:p>
        </p:txBody>
      </p:sp>
    </p:spTree>
    <p:extLst>
      <p:ext uri="{BB962C8B-B14F-4D97-AF65-F5344CB8AC3E}">
        <p14:creationId xmlns:p14="http://schemas.microsoft.com/office/powerpoint/2010/main" val="3411529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Me </a:t>
            </a:r>
            <a:r>
              <a:rPr lang="en-US" dirty="0" err="1" smtClean="0"/>
              <a:t>gusta</a:t>
            </a:r>
            <a:r>
              <a:rPr lang="en-US" dirty="0" smtClean="0"/>
              <a:t> </a:t>
            </a:r>
            <a:r>
              <a:rPr lang="en-US" dirty="0" err="1" smtClean="0"/>
              <a:t>pensar</a:t>
            </a:r>
            <a:r>
              <a:rPr lang="en-US" dirty="0" smtClean="0"/>
              <a:t> </a:t>
            </a:r>
            <a:r>
              <a:rPr lang="en-US" baseline="0" dirty="0" err="1" smtClean="0"/>
              <a:t>en</a:t>
            </a:r>
            <a:r>
              <a:rPr lang="en-US" baseline="0" dirty="0" smtClean="0"/>
              <a:t> </a:t>
            </a:r>
            <a:r>
              <a:rPr lang="en-US" baseline="0" dirty="0" smtClean="0"/>
              <a:t>esta pregunta como una buena pregunta para tenerla en mente en todo momento.</a:t>
            </a:r>
          </a:p>
          <a:p>
            <a:pPr algn="l" rtl="0"/>
            <a:endParaRPr lang="en-US" baseline="0" dirty="0" smtClean="0"/>
          </a:p>
          <a:p>
            <a:pPr algn="l" rtl="0"/>
            <a:r>
              <a:rPr lang="en-US" baseline="0" dirty="0" smtClean="0"/>
              <a:t>No sé cómo es la rutina de todos aquí, pero lo sé por mí... cada </a:t>
            </a:r>
            <a:r>
              <a:rPr lang="en-US" baseline="0" dirty="0" err="1" smtClean="0"/>
              <a:t>día</a:t>
            </a:r>
            <a:r>
              <a:rPr lang="en-US" baseline="0" dirty="0" smtClean="0"/>
              <a:t> </a:t>
            </a:r>
            <a:r>
              <a:rPr lang="en-US" baseline="0" dirty="0" err="1" smtClean="0"/>
              <a:t>estoy</a:t>
            </a:r>
            <a:r>
              <a:rPr lang="en-US" baseline="0" dirty="0" smtClean="0"/>
              <a:t> </a:t>
            </a:r>
            <a:r>
              <a:rPr lang="en-US" baseline="0" dirty="0" smtClean="0"/>
              <a:t>consciente de </a:t>
            </a:r>
            <a:r>
              <a:rPr lang="en-US" i="1" baseline="0" dirty="0" err="1" smtClean="0"/>
              <a:t>algo</a:t>
            </a:r>
            <a:r>
              <a:rPr lang="en-US" i="0" baseline="0" dirty="0" smtClean="0"/>
              <a:t> que </a:t>
            </a:r>
            <a:r>
              <a:rPr lang="en-US" i="0" baseline="0" dirty="0" err="1" smtClean="0"/>
              <a:t>podría</a:t>
            </a:r>
            <a:r>
              <a:rPr lang="en-US" i="0" baseline="0" dirty="0" smtClean="0"/>
              <a:t> </a:t>
            </a:r>
            <a:r>
              <a:rPr lang="en-US" i="0" baseline="0" dirty="0" smtClean="0"/>
              <a:t>estar haciendo algo relacionado con el trabajo de la iglesia.</a:t>
            </a:r>
          </a:p>
          <a:p>
            <a:pPr algn="l" rtl="0"/>
            <a:endParaRPr lang="en-US" i="0" baseline="0" dirty="0" smtClean="0"/>
          </a:p>
          <a:p>
            <a:pPr lvl="1" algn="l" rtl="0"/>
            <a:r>
              <a:rPr lang="en-US" i="0" baseline="0" dirty="0" smtClean="0"/>
              <a:t>La mayoría de las veces son cosas de clase... material de </a:t>
            </a:r>
            <a:r>
              <a:rPr lang="en-US" i="0" baseline="0" dirty="0" err="1" smtClean="0"/>
              <a:t>lecciónes</a:t>
            </a:r>
            <a:r>
              <a:rPr lang="en-US" i="0" baseline="0" dirty="0" smtClean="0"/>
              <a:t>...</a:t>
            </a:r>
            <a:r>
              <a:rPr lang="en-US" i="0" baseline="0" dirty="0" smtClean="0"/>
              <a:t>PowerPoint, </a:t>
            </a:r>
            <a:r>
              <a:rPr lang="en-US" i="0" baseline="0" dirty="0" err="1" smtClean="0"/>
              <a:t>cosas</a:t>
            </a:r>
            <a:r>
              <a:rPr lang="en-US" i="0" baseline="0" dirty="0" smtClean="0"/>
              <a:t> </a:t>
            </a:r>
            <a:r>
              <a:rPr lang="en-US" i="0" baseline="0" dirty="0" err="1" smtClean="0"/>
              <a:t>así</a:t>
            </a:r>
            <a:endParaRPr lang="en-US" i="0" baseline="0" dirty="0" smtClean="0"/>
          </a:p>
          <a:p>
            <a:pPr lvl="1" algn="l" rtl="0"/>
            <a:endParaRPr lang="en-US" i="0" baseline="0" dirty="0" smtClean="0"/>
          </a:p>
          <a:p>
            <a:pPr lvl="1" algn="l" rtl="0"/>
            <a:r>
              <a:rPr lang="en-US" i="0" baseline="0" dirty="0" smtClean="0"/>
              <a:t>Pero también hay estudios bíblicos en la ciudad.</a:t>
            </a:r>
          </a:p>
          <a:p>
            <a:pPr lvl="1" algn="l" rtl="0"/>
            <a:endParaRPr lang="en-US" i="0" baseline="0" dirty="0" smtClean="0"/>
          </a:p>
          <a:p>
            <a:pPr lvl="1" algn="l" rtl="0"/>
            <a:r>
              <a:rPr lang="en-US" i="0" baseline="0" dirty="0" smtClean="0"/>
              <a:t>Hay oportunidades de evangelización como las que Ben ha estado organizando.</a:t>
            </a:r>
          </a:p>
          <a:p>
            <a:pPr lvl="1" algn="l" rtl="0"/>
            <a:endParaRPr lang="en-US" i="0" baseline="0" dirty="0" smtClean="0"/>
          </a:p>
          <a:p>
            <a:pPr lvl="1" algn="l" rtl="0"/>
            <a:r>
              <a:rPr lang="en-US" i="0" baseline="0" dirty="0" smtClean="0"/>
              <a:t>Hay </a:t>
            </a:r>
            <a:r>
              <a:rPr lang="en-US" i="0" baseline="0" dirty="0" err="1" smtClean="0"/>
              <a:t>estudios</a:t>
            </a:r>
            <a:r>
              <a:rPr lang="en-US" i="0" baseline="0" dirty="0" smtClean="0"/>
              <a:t> </a:t>
            </a:r>
            <a:r>
              <a:rPr lang="en-US" i="0" baseline="0" dirty="0" err="1" smtClean="0"/>
              <a:t>bíblicos</a:t>
            </a:r>
            <a:r>
              <a:rPr lang="en-US" i="0" baseline="0" dirty="0" smtClean="0"/>
              <a:t> </a:t>
            </a:r>
            <a:r>
              <a:rPr lang="en-US" i="0" baseline="0" dirty="0" err="1" smtClean="0"/>
              <a:t>personales</a:t>
            </a:r>
            <a:r>
              <a:rPr lang="en-US" i="0" baseline="0" dirty="0" smtClean="0"/>
              <a:t>.</a:t>
            </a:r>
            <a:endParaRPr lang="en-US" i="0" baseline="0" dirty="0" smtClean="0"/>
          </a:p>
          <a:p>
            <a:pPr lvl="1" algn="l" rtl="0"/>
            <a:endParaRPr lang="en-US" i="0" baseline="0" dirty="0" smtClean="0"/>
          </a:p>
          <a:p>
            <a:pPr lvl="1" algn="l" rtl="0"/>
            <a:r>
              <a:rPr lang="en-US" i="0" baseline="0" dirty="0" smtClean="0"/>
              <a:t>Hay miembros que podría visitar.</a:t>
            </a:r>
          </a:p>
          <a:p>
            <a:pPr lvl="1" algn="l" rtl="0"/>
            <a:endParaRPr lang="en-US" i="0" baseline="0" dirty="0" smtClean="0"/>
          </a:p>
          <a:p>
            <a:pPr lvl="1" algn="l" rtl="0"/>
            <a:r>
              <a:rPr lang="en-US" i="0" baseline="0" dirty="0" smtClean="0"/>
              <a:t>Personas a las que </a:t>
            </a:r>
            <a:r>
              <a:rPr lang="en-US" i="0" baseline="0" dirty="0" err="1" smtClean="0"/>
              <a:t>podría</a:t>
            </a:r>
            <a:r>
              <a:rPr lang="en-US" i="0" baseline="0" dirty="0" smtClean="0"/>
              <a:t> </a:t>
            </a:r>
            <a:r>
              <a:rPr lang="en-US" i="0" baseline="0" dirty="0" err="1" smtClean="0"/>
              <a:t>enviarles</a:t>
            </a:r>
            <a:r>
              <a:rPr lang="en-US" i="0" baseline="0" dirty="0" smtClean="0"/>
              <a:t> </a:t>
            </a:r>
            <a:r>
              <a:rPr lang="en-US" i="0" baseline="0" dirty="0" smtClean="0"/>
              <a:t>tarjetas</a:t>
            </a:r>
          </a:p>
          <a:p>
            <a:pPr lvl="1" algn="l" rtl="0"/>
            <a:endParaRPr lang="en-US" i="0" baseline="0" dirty="0" smtClean="0"/>
          </a:p>
          <a:p>
            <a:pPr lvl="1" algn="l" rtl="0"/>
            <a:r>
              <a:rPr lang="en-US" i="0" baseline="0" dirty="0" smtClean="0"/>
              <a:t>Etc.</a:t>
            </a:r>
          </a:p>
          <a:p>
            <a:pPr lvl="1" algn="l" rtl="0"/>
            <a:endParaRPr lang="en-US" i="0" baseline="0" dirty="0" smtClean="0"/>
          </a:p>
          <a:p>
            <a:pPr lvl="0" algn="l" rtl="0"/>
            <a:r>
              <a:rPr lang="en-US" i="0" baseline="0" dirty="0" smtClean="0"/>
              <a:t>Ahora bien, no estoy diciendo que debamos sentirnos culpables cada vez que hacemos </a:t>
            </a:r>
            <a:r>
              <a:rPr lang="en-US" i="0" baseline="0" dirty="0" err="1" smtClean="0"/>
              <a:t>algo</a:t>
            </a:r>
            <a:r>
              <a:rPr lang="en-US" i="0" baseline="0" dirty="0" smtClean="0"/>
              <a:t> </a:t>
            </a:r>
            <a:r>
              <a:rPr lang="en-US" i="0" baseline="0" dirty="0" err="1" smtClean="0"/>
              <a:t>aparte</a:t>
            </a:r>
            <a:r>
              <a:rPr lang="en-US" i="0" baseline="0" dirty="0" smtClean="0"/>
              <a:t> de </a:t>
            </a:r>
            <a:r>
              <a:rPr lang="en-US" i="0" baseline="0" dirty="0" smtClean="0"/>
              <a:t>estudiar la Biblia, pero sí creo que es algo en lo que vale la pena pensar cuando terminamos descuidando la obra de Dios en favor de </a:t>
            </a:r>
            <a:r>
              <a:rPr lang="en-US" i="0" baseline="0" dirty="0" err="1" smtClean="0"/>
              <a:t>algo</a:t>
            </a:r>
            <a:r>
              <a:rPr lang="en-US" i="0" baseline="0" dirty="0" smtClean="0"/>
              <a:t> </a:t>
            </a:r>
            <a:r>
              <a:rPr lang="en-US" i="0" baseline="0" dirty="0" err="1" smtClean="0"/>
              <a:t>inútil</a:t>
            </a:r>
            <a:r>
              <a:rPr lang="en-US" i="0" baseline="0" dirty="0" smtClean="0"/>
              <a:t>.</a:t>
            </a:r>
            <a:endParaRPr lang="en-US" i="0" baseline="0" dirty="0" smtClean="0"/>
          </a:p>
          <a:p>
            <a:pPr lvl="0" algn="l" rtl="0"/>
            <a:endParaRPr lang="en-US" i="0" baseline="0" dirty="0" smtClean="0"/>
          </a:p>
          <a:p>
            <a:pPr lvl="0" algn="l" rtl="0"/>
            <a:r>
              <a:rPr lang="en-US" i="0" baseline="0" dirty="0" smtClean="0"/>
              <a:t>Es simplemente un buen pasaje para tener en cuenta cuando tomo una decisión. No estoy aquí para imponer nuestras reglas sobre cuándo debemos hacer las cosas por nosotros mismos y cuándo debemos hacer las cosas para Dios... hay un millón de </a:t>
            </a:r>
            <a:r>
              <a:rPr lang="en-US" i="0" baseline="0" dirty="0" err="1" smtClean="0"/>
              <a:t>aspectos</a:t>
            </a:r>
            <a:r>
              <a:rPr lang="en-US" i="0" baseline="0" dirty="0" smtClean="0"/>
              <a:t> que </a:t>
            </a:r>
            <a:r>
              <a:rPr lang="en-US" i="0" baseline="0" dirty="0" smtClean="0"/>
              <a:t>harían de </a:t>
            </a:r>
            <a:r>
              <a:rPr lang="en-US" i="0" baseline="0" dirty="0" err="1" smtClean="0"/>
              <a:t>esa</a:t>
            </a:r>
            <a:r>
              <a:rPr lang="en-US" i="0" baseline="0" dirty="0" smtClean="0"/>
              <a:t> </a:t>
            </a:r>
            <a:r>
              <a:rPr lang="en-US" i="0" baseline="0" dirty="0" smtClean="0"/>
              <a:t>una conversación muy profunda y compleja...</a:t>
            </a:r>
          </a:p>
          <a:p>
            <a:pPr lvl="0" algn="l" rtl="0"/>
            <a:endParaRPr lang="en-US" i="0" baseline="0" dirty="0" smtClean="0"/>
          </a:p>
          <a:p>
            <a:pPr lvl="0" algn="l" rtl="0"/>
            <a:r>
              <a:rPr lang="en-US" i="0" baseline="0" dirty="0" smtClean="0"/>
              <a:t>Pero sí sé que ninguno de nosotros necesita ayuda para </a:t>
            </a:r>
            <a:r>
              <a:rPr lang="en-US" i="0" baseline="0" dirty="0" err="1" smtClean="0"/>
              <a:t>dedicar</a:t>
            </a:r>
            <a:r>
              <a:rPr lang="en-US" i="0" baseline="0" dirty="0" smtClean="0"/>
              <a:t> </a:t>
            </a:r>
            <a:r>
              <a:rPr lang="en-US" i="0" baseline="0" dirty="0" smtClean="0"/>
              <a:t>nuestro tiempo a hacer las cosas que nos gustan... eso es fácil... pasajes como este pueden ayudarnos a </a:t>
            </a:r>
            <a:r>
              <a:rPr lang="en-US" i="0" baseline="0" dirty="0" err="1" smtClean="0"/>
              <a:t>dedicar</a:t>
            </a:r>
            <a:r>
              <a:rPr lang="en-US" i="0" baseline="0" dirty="0" smtClean="0"/>
              <a:t> </a:t>
            </a:r>
            <a:r>
              <a:rPr lang="en-US" i="0" baseline="0" dirty="0" err="1" smtClean="0"/>
              <a:t>mejor</a:t>
            </a:r>
            <a:r>
              <a:rPr lang="en-US" i="0" baseline="0" dirty="0" smtClean="0"/>
              <a:t> </a:t>
            </a:r>
            <a:r>
              <a:rPr lang="en-US" i="0" baseline="0" dirty="0" smtClean="0"/>
              <a:t>nuestro tiempo para Dios.</a:t>
            </a:r>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146</a:t>
            </a:fld>
            <a:endParaRPr lang="en-US"/>
          </a:p>
        </p:txBody>
      </p:sp>
    </p:spTree>
    <p:extLst>
      <p:ext uri="{BB962C8B-B14F-4D97-AF65-F5344CB8AC3E}">
        <p14:creationId xmlns:p14="http://schemas.microsoft.com/office/powerpoint/2010/main" val="36865998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A veces todos tenemos la tendencia a hacer lo </a:t>
            </a:r>
            <a:r>
              <a:rPr lang="en-US" dirty="0" err="1" smtClean="0"/>
              <a:t>contrario</a:t>
            </a:r>
            <a:r>
              <a:rPr lang="en-US" baseline="0" dirty="0" smtClean="0"/>
              <a:t> de </a:t>
            </a:r>
            <a:r>
              <a:rPr lang="en-US" baseline="0" dirty="0" smtClean="0"/>
              <a:t>lo que el remanente hizo aquí.</a:t>
            </a:r>
          </a:p>
          <a:p>
            <a:pPr algn="l" rtl="0"/>
            <a:endParaRPr lang="en-US" baseline="0" dirty="0" smtClean="0"/>
          </a:p>
          <a:p>
            <a:pPr algn="l" rtl="0"/>
            <a:r>
              <a:rPr lang="en-US" baseline="0" dirty="0" smtClean="0"/>
              <a:t>Cuanto peores son las cosas, cuantas más pruebas y tribulaciones atravesamos, más enojados nos volvemos y más rebeldes somos.</a:t>
            </a:r>
          </a:p>
          <a:p>
            <a:pPr algn="l" rtl="0"/>
            <a:endParaRPr lang="en-US" baseline="0" dirty="0" smtClean="0"/>
          </a:p>
          <a:p>
            <a:pPr lvl="1" algn="l" rtl="0"/>
            <a:r>
              <a:rPr lang="en-US" baseline="0" dirty="0" smtClean="0"/>
              <a:t>Y para </a:t>
            </a:r>
            <a:r>
              <a:rPr lang="en-US" baseline="0" dirty="0" err="1" smtClean="0"/>
              <a:t>ser</a:t>
            </a:r>
            <a:r>
              <a:rPr lang="en-US" baseline="0" dirty="0" smtClean="0"/>
              <a:t> </a:t>
            </a:r>
            <a:r>
              <a:rPr lang="en-US" baseline="0" dirty="0" err="1" smtClean="0"/>
              <a:t>justo</a:t>
            </a:r>
            <a:r>
              <a:rPr lang="en-US" baseline="0" dirty="0" smtClean="0"/>
              <a:t>, </a:t>
            </a:r>
            <a:r>
              <a:rPr lang="en-US" baseline="0" dirty="0" smtClean="0"/>
              <a:t>creo que eso probablemente sucede más cuando consideramos que los problemas que enfrentamos son injustos. Alguien </a:t>
            </a:r>
            <a:r>
              <a:rPr lang="en-US" baseline="0" dirty="0" err="1" smtClean="0"/>
              <a:t>te</a:t>
            </a:r>
            <a:r>
              <a:rPr lang="en-US" baseline="0" dirty="0" smtClean="0"/>
              <a:t> </a:t>
            </a:r>
            <a:r>
              <a:rPr lang="en-US" baseline="0" dirty="0" err="1" smtClean="0"/>
              <a:t>perjudica</a:t>
            </a:r>
            <a:r>
              <a:rPr lang="en-US" baseline="0" dirty="0" smtClean="0"/>
              <a:t> </a:t>
            </a:r>
            <a:r>
              <a:rPr lang="en-US" baseline="0" dirty="0" err="1" smtClean="0"/>
              <a:t>injustamente</a:t>
            </a:r>
            <a:r>
              <a:rPr lang="en-US" baseline="0" dirty="0" smtClean="0"/>
              <a:t>.</a:t>
            </a:r>
          </a:p>
          <a:p>
            <a:pPr lvl="1" algn="l" rtl="0"/>
            <a:endParaRPr lang="en-US" baseline="0" dirty="0" smtClean="0"/>
          </a:p>
          <a:p>
            <a:pPr lvl="1" algn="l" rtl="0"/>
            <a:r>
              <a:rPr lang="en-US" baseline="0" dirty="0" smtClean="0"/>
              <a:t>Es difícil lograr la reacción correcta en esos momentos... que puede ser paciencia, perdón o </a:t>
            </a:r>
            <a:r>
              <a:rPr lang="en-US" baseline="0" dirty="0" err="1" smtClean="0"/>
              <a:t>dar</a:t>
            </a:r>
            <a:r>
              <a:rPr lang="en-US" baseline="0" dirty="0" smtClean="0"/>
              <a:t> </a:t>
            </a:r>
            <a:r>
              <a:rPr lang="en-US" baseline="0" dirty="0" smtClean="0"/>
              <a:t>la otra mejilla.</a:t>
            </a:r>
          </a:p>
          <a:p>
            <a:pPr lvl="1" algn="l" rtl="0"/>
            <a:endParaRPr lang="en-US" baseline="0" dirty="0" smtClean="0"/>
          </a:p>
          <a:p>
            <a:pPr lvl="1" algn="l" rtl="0"/>
            <a:r>
              <a:rPr lang="en-US" baseline="0" dirty="0" smtClean="0"/>
              <a:t>Pero lo que puede suceder es que… las dificultades que enfrentamos cuando lidiamos con un trato injusto pueden extenderse a la forma en que abordamos el trato justo… como en este caso.</a:t>
            </a:r>
          </a:p>
          <a:p>
            <a:pPr lvl="1" algn="l" rtl="0"/>
            <a:endParaRPr lang="en-US" baseline="0" dirty="0" smtClean="0"/>
          </a:p>
          <a:p>
            <a:pPr lvl="1" algn="l" rtl="0"/>
            <a:r>
              <a:rPr lang="en-US" baseline="0" dirty="0" smtClean="0"/>
              <a:t>El pueblo de Dios estaba siendo tratado como se merecía. Él les dijo que reconstruyeran Su casa...aún está en ruinas...por lo tanto, versículo 10.</a:t>
            </a:r>
          </a:p>
          <a:p>
            <a:pPr lvl="1" algn="l" rtl="0"/>
            <a:endParaRPr lang="en-US" baseline="0" dirty="0" smtClean="0"/>
          </a:p>
          <a:p>
            <a:pPr lvl="1" algn="l" rtl="0"/>
            <a:r>
              <a:rPr lang="en-US" baseline="0" dirty="0" smtClean="0"/>
              <a:t>Por lo tanto, todos tendremos que tomar una decisión cuando se nos presente este tipo de pruebas.</a:t>
            </a:r>
          </a:p>
          <a:p>
            <a:pPr lvl="1" algn="l" rtl="0"/>
            <a:endParaRPr lang="en-US" baseline="0" dirty="0" smtClean="0"/>
          </a:p>
          <a:p>
            <a:pPr lvl="2" algn="l" rtl="0"/>
            <a:r>
              <a:rPr lang="en-US" baseline="0" dirty="0" smtClean="0"/>
              <a:t>Podemos levantar nuestras defensas, cavar un hoyo más profundo… mostrar nuestra vergüenza a través de la ira… ¿sabes cómo hacen eso los chicos? Nos avergonzamos por algo estúpido que hicimos y se manifiesta en forma de enojo, lo cual es aún más vergonzoso.</a:t>
            </a:r>
          </a:p>
          <a:p>
            <a:pPr lvl="2" algn="l" rtl="0"/>
            <a:endParaRPr lang="en-US" baseline="0" dirty="0" smtClean="0"/>
          </a:p>
          <a:p>
            <a:pPr lvl="2" algn="l" rtl="0"/>
            <a:r>
              <a:rPr lang="en-US" baseline="0" dirty="0" err="1" smtClean="0"/>
              <a:t>Espero</a:t>
            </a:r>
            <a:r>
              <a:rPr lang="en-US" baseline="0" dirty="0" smtClean="0"/>
              <a:t> que </a:t>
            </a:r>
            <a:r>
              <a:rPr lang="en-US" baseline="0" dirty="0" err="1" smtClean="0"/>
              <a:t>intentemos</a:t>
            </a:r>
            <a:r>
              <a:rPr lang="en-US" baseline="0" dirty="0" smtClean="0"/>
              <a:t> </a:t>
            </a:r>
            <a:r>
              <a:rPr lang="en-US" baseline="0" dirty="0" smtClean="0"/>
              <a:t>no hacer eso.</a:t>
            </a:r>
          </a:p>
          <a:p>
            <a:pPr lvl="2" algn="l" rtl="0"/>
            <a:endParaRPr lang="en-US" baseline="0" dirty="0" smtClean="0"/>
          </a:p>
          <a:p>
            <a:pPr lvl="2" algn="l" rtl="0"/>
            <a:r>
              <a:rPr lang="en-US" baseline="0" dirty="0" smtClean="0"/>
              <a:t>El versículo 12 implica que el pueblo escuchó lo que Dios les decía… y entendió. Ahora ven, estas cosas fueron un juicio de Dios debido a sus pecados... y entonces obedecen al Señor.</a:t>
            </a:r>
          </a:p>
          <a:p>
            <a:pPr lvl="2" algn="l" rtl="0"/>
            <a:endParaRPr lang="en-US" baseline="0" dirty="0" smtClean="0"/>
          </a:p>
          <a:p>
            <a:pPr lvl="1" algn="l" rtl="0"/>
            <a:r>
              <a:rPr lang="en-US" baseline="0" dirty="0" smtClean="0"/>
              <a:t>Ésa es la reacción adecuada ante las pruebas y tribulaciones.</a:t>
            </a:r>
          </a:p>
          <a:p>
            <a:pPr lvl="1" algn="l" rtl="0"/>
            <a:endParaRPr lang="en-US" baseline="0" dirty="0" smtClean="0"/>
          </a:p>
          <a:p>
            <a:pPr lvl="1" algn="l" rtl="0"/>
            <a:r>
              <a:rPr lang="en-US" baseline="0" dirty="0" err="1" smtClean="0"/>
              <a:t>Considerar</a:t>
            </a:r>
            <a:r>
              <a:rPr lang="en-US" baseline="0" dirty="0" smtClean="0"/>
              <a:t> </a:t>
            </a:r>
            <a:r>
              <a:rPr lang="en-US" baseline="0" dirty="0" smtClean="0"/>
              <a:t>la situación y </a:t>
            </a:r>
            <a:r>
              <a:rPr lang="en-US" baseline="0" dirty="0" err="1" smtClean="0"/>
              <a:t>tratarla</a:t>
            </a:r>
            <a:r>
              <a:rPr lang="en-US" baseline="0" dirty="0" smtClean="0"/>
              <a:t> </a:t>
            </a:r>
            <a:r>
              <a:rPr lang="en-US" baseline="0" dirty="0" smtClean="0"/>
              <a:t>con un enfoque en la obediencia a Dios... temer a Dios.</a:t>
            </a:r>
          </a:p>
          <a:p>
            <a:pPr lvl="1" algn="l" rtl="0"/>
            <a:endParaRPr lang="en-US" baseline="0" dirty="0" smtClean="0"/>
          </a:p>
          <a:p>
            <a:pPr lvl="1" algn="l" rtl="0"/>
            <a:r>
              <a:rPr lang="en-US" baseline="0" dirty="0" smtClean="0"/>
              <a:t>Y eso puede aplicarse a cualquier cosa.</a:t>
            </a:r>
          </a:p>
          <a:p>
            <a:pPr lvl="1" algn="l" rtl="0"/>
            <a:endParaRPr lang="en-US" baseline="0" dirty="0" smtClean="0"/>
          </a:p>
          <a:p>
            <a:pPr lvl="1" algn="l" rtl="0"/>
            <a:r>
              <a:rPr lang="en-US" baseline="0" dirty="0" err="1" smtClean="0"/>
              <a:t>Te</a:t>
            </a:r>
            <a:r>
              <a:rPr lang="en-US" baseline="0" dirty="0" smtClean="0"/>
              <a:t> </a:t>
            </a:r>
            <a:r>
              <a:rPr lang="en-US" baseline="0" dirty="0" err="1" smtClean="0"/>
              <a:t>está</a:t>
            </a:r>
            <a:r>
              <a:rPr lang="en-US" baseline="0" dirty="0" smtClean="0"/>
              <a:t> </a:t>
            </a:r>
            <a:r>
              <a:rPr lang="en-US" baseline="0" dirty="0" err="1" smtClean="0"/>
              <a:t>dando</a:t>
            </a:r>
            <a:r>
              <a:rPr lang="en-US" baseline="0" dirty="0" smtClean="0"/>
              <a:t> </a:t>
            </a:r>
            <a:r>
              <a:rPr lang="en-US" baseline="0" dirty="0" err="1" smtClean="0"/>
              <a:t>duro</a:t>
            </a:r>
            <a:r>
              <a:rPr lang="en-US" baseline="0" dirty="0" smtClean="0"/>
              <a:t> </a:t>
            </a:r>
            <a:r>
              <a:rPr lang="en-US" baseline="0" dirty="0" err="1" smtClean="0"/>
              <a:t>tu</a:t>
            </a:r>
            <a:r>
              <a:rPr lang="en-US" baseline="0" dirty="0" smtClean="0"/>
              <a:t> </a:t>
            </a:r>
            <a:r>
              <a:rPr lang="en-US" baseline="0" dirty="0" smtClean="0"/>
              <a:t>cónyuge... </a:t>
            </a:r>
            <a:r>
              <a:rPr lang="en-US" baseline="0" dirty="0" err="1" smtClean="0"/>
              <a:t>esa</a:t>
            </a:r>
            <a:r>
              <a:rPr lang="en-US" baseline="0" dirty="0" smtClean="0"/>
              <a:t> </a:t>
            </a:r>
            <a:r>
              <a:rPr lang="en-US" baseline="0" dirty="0" smtClean="0"/>
              <a:t>es una prueba... ¿</a:t>
            </a:r>
            <a:r>
              <a:rPr lang="en-US" baseline="0" dirty="0" err="1" smtClean="0"/>
              <a:t>cómo</a:t>
            </a:r>
            <a:r>
              <a:rPr lang="en-US" baseline="0" dirty="0" smtClean="0"/>
              <a:t> </a:t>
            </a:r>
            <a:r>
              <a:rPr lang="en-US" baseline="0" dirty="0" err="1" smtClean="0"/>
              <a:t>reaccionas</a:t>
            </a:r>
            <a:r>
              <a:rPr lang="en-US" baseline="0" dirty="0" smtClean="0"/>
              <a:t>?</a:t>
            </a:r>
            <a:endParaRPr lang="en-US" baseline="0" dirty="0" smtClean="0"/>
          </a:p>
          <a:p>
            <a:pPr lvl="2" algn="l" rtl="0"/>
            <a:r>
              <a:rPr lang="en-US" baseline="0" dirty="0" smtClean="0"/>
              <a:t>Al considerar la situación, obedecer los mandamientos de Dios sobre cómo tratar a su cónyuge, sobre cómo </a:t>
            </a:r>
            <a:r>
              <a:rPr lang="en-US" baseline="0" dirty="0" err="1" smtClean="0"/>
              <a:t>controlarse</a:t>
            </a:r>
            <a:r>
              <a:rPr lang="en-US" baseline="0" dirty="0" smtClean="0"/>
              <a:t>…</a:t>
            </a:r>
            <a:r>
              <a:rPr lang="en-US" baseline="0" dirty="0" err="1" smtClean="0"/>
              <a:t>probablemente</a:t>
            </a:r>
            <a:r>
              <a:rPr lang="en-US" baseline="0" dirty="0" smtClean="0"/>
              <a:t> </a:t>
            </a:r>
            <a:r>
              <a:rPr lang="en-US" baseline="0" dirty="0" err="1" smtClean="0"/>
              <a:t>te</a:t>
            </a:r>
            <a:r>
              <a:rPr lang="en-US" baseline="0" dirty="0" smtClean="0"/>
              <a:t> </a:t>
            </a:r>
            <a:r>
              <a:rPr lang="en-US" baseline="0" dirty="0" err="1" smtClean="0"/>
              <a:t>está</a:t>
            </a:r>
            <a:r>
              <a:rPr lang="en-US" baseline="0" dirty="0" smtClean="0"/>
              <a:t> </a:t>
            </a:r>
            <a:r>
              <a:rPr lang="en-US" baseline="0" dirty="0" err="1" smtClean="0"/>
              <a:t>dando</a:t>
            </a:r>
            <a:r>
              <a:rPr lang="en-US" baseline="0" dirty="0" smtClean="0"/>
              <a:t> </a:t>
            </a:r>
            <a:r>
              <a:rPr lang="en-US" baseline="0" dirty="0" err="1" smtClean="0"/>
              <a:t>duro</a:t>
            </a:r>
            <a:r>
              <a:rPr lang="en-US" baseline="0" dirty="0" smtClean="0"/>
              <a:t> </a:t>
            </a:r>
            <a:r>
              <a:rPr lang="en-US" baseline="0" dirty="0" err="1" smtClean="0"/>
              <a:t>porque</a:t>
            </a:r>
            <a:r>
              <a:rPr lang="en-US" baseline="0" dirty="0" smtClean="0"/>
              <a:t> </a:t>
            </a:r>
            <a:r>
              <a:rPr lang="en-US" baseline="0" dirty="0" err="1" smtClean="0"/>
              <a:t>hiciste</a:t>
            </a:r>
            <a:r>
              <a:rPr lang="en-US" baseline="0" dirty="0" smtClean="0"/>
              <a:t> </a:t>
            </a:r>
            <a:r>
              <a:rPr lang="en-US" baseline="0" dirty="0" err="1" smtClean="0"/>
              <a:t>algo</a:t>
            </a:r>
            <a:r>
              <a:rPr lang="en-US" baseline="0" dirty="0" smtClean="0"/>
              <a:t> </a:t>
            </a:r>
            <a:r>
              <a:rPr lang="en-US" baseline="0" dirty="0" smtClean="0"/>
              <a:t>para </a:t>
            </a:r>
            <a:r>
              <a:rPr lang="en-US" baseline="0" dirty="0" err="1" smtClean="0"/>
              <a:t>merecértelo</a:t>
            </a:r>
            <a:r>
              <a:rPr lang="en-US" baseline="0" dirty="0" smtClean="0"/>
              <a:t>…</a:t>
            </a:r>
            <a:r>
              <a:rPr lang="en-US" baseline="0" dirty="0" err="1" smtClean="0"/>
              <a:t>considera</a:t>
            </a:r>
            <a:r>
              <a:rPr lang="en-US" baseline="0" dirty="0" smtClean="0"/>
              <a:t> </a:t>
            </a:r>
            <a:r>
              <a:rPr lang="en-US" baseline="0" dirty="0" err="1" smtClean="0"/>
              <a:t>eso</a:t>
            </a:r>
            <a:r>
              <a:rPr lang="en-US" baseline="0" dirty="0" smtClean="0"/>
              <a:t>…que </a:t>
            </a:r>
            <a:r>
              <a:rPr lang="en-US" baseline="0" dirty="0" err="1" smtClean="0"/>
              <a:t>estés</a:t>
            </a:r>
            <a:r>
              <a:rPr lang="en-US" baseline="0" dirty="0" smtClean="0"/>
              <a:t> </a:t>
            </a:r>
            <a:r>
              <a:rPr lang="en-US" baseline="0" dirty="0" smtClean="0"/>
              <a:t>preparado para admitir su culpa…. Es mucho </a:t>
            </a:r>
            <a:r>
              <a:rPr lang="en-US" baseline="0" dirty="0" err="1" smtClean="0"/>
              <a:t>mejor</a:t>
            </a:r>
            <a:r>
              <a:rPr lang="en-US" baseline="0" dirty="0" smtClean="0"/>
              <a:t> </a:t>
            </a:r>
            <a:r>
              <a:rPr lang="en-US" baseline="0" dirty="0" err="1" smtClean="0"/>
              <a:t>ser</a:t>
            </a:r>
            <a:r>
              <a:rPr lang="en-US" baseline="0" dirty="0" smtClean="0"/>
              <a:t> </a:t>
            </a:r>
            <a:r>
              <a:rPr lang="en-US" baseline="0" dirty="0" err="1" smtClean="0"/>
              <a:t>inteligente</a:t>
            </a:r>
            <a:r>
              <a:rPr lang="en-US" baseline="0" dirty="0" smtClean="0"/>
              <a:t> y </a:t>
            </a:r>
            <a:r>
              <a:rPr lang="en-US" baseline="0" dirty="0" err="1" smtClean="0"/>
              <a:t>hacer</a:t>
            </a:r>
            <a:r>
              <a:rPr lang="en-US" baseline="0" dirty="0" smtClean="0"/>
              <a:t> </a:t>
            </a:r>
            <a:r>
              <a:rPr lang="en-US" baseline="0" dirty="0" smtClean="0"/>
              <a:t>eso en el </a:t>
            </a:r>
            <a:r>
              <a:rPr lang="en-US" baseline="0" dirty="0" err="1" smtClean="0"/>
              <a:t>momento</a:t>
            </a:r>
            <a:r>
              <a:rPr lang="en-US" baseline="0" dirty="0" smtClean="0"/>
              <a:t>... </a:t>
            </a:r>
            <a:r>
              <a:rPr lang="en-US" baseline="0" dirty="0" smtClean="0"/>
              <a:t>que actuar como un tonto y </a:t>
            </a:r>
            <a:r>
              <a:rPr lang="en-US" baseline="0" dirty="0" err="1" smtClean="0"/>
              <a:t>disculparte</a:t>
            </a:r>
            <a:r>
              <a:rPr lang="en-US" baseline="0" dirty="0" smtClean="0"/>
              <a:t> </a:t>
            </a:r>
            <a:r>
              <a:rPr lang="en-US" baseline="0" dirty="0" smtClean="0"/>
              <a:t>días después.</a:t>
            </a:r>
          </a:p>
          <a:p>
            <a:pPr lvl="2" algn="l" rtl="0"/>
            <a:endParaRPr lang="en-US" baseline="0" dirty="0" smtClean="0"/>
          </a:p>
          <a:p>
            <a:pPr lvl="1" algn="l" rtl="0"/>
            <a:r>
              <a:rPr lang="en-US" baseline="0" dirty="0" smtClean="0"/>
              <a:t>Siempre hay una reacción adecuada ante los problemas... y lo que queda aquí nos da un </a:t>
            </a:r>
            <a:r>
              <a:rPr lang="en-US" baseline="0" dirty="0" err="1" smtClean="0"/>
              <a:t>modelo</a:t>
            </a:r>
            <a:r>
              <a:rPr lang="en-US" baseline="0" dirty="0" smtClean="0"/>
              <a:t> para </a:t>
            </a:r>
            <a:r>
              <a:rPr lang="en-US" baseline="0" dirty="0" err="1" smtClean="0"/>
              <a:t>eso</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147</a:t>
            </a:fld>
            <a:endParaRPr lang="en-US"/>
          </a:p>
        </p:txBody>
      </p:sp>
    </p:spTree>
    <p:extLst>
      <p:ext uri="{BB962C8B-B14F-4D97-AF65-F5344CB8AC3E}">
        <p14:creationId xmlns:p14="http://schemas.microsoft.com/office/powerpoint/2010/main" val="150871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Algo que pensé que podría resultarte interesante.</a:t>
            </a:r>
          </a:p>
          <a:p>
            <a:pPr algn="l" rtl="0"/>
            <a:endParaRPr lang="en-US" dirty="0" smtClean="0"/>
          </a:p>
          <a:p>
            <a:pPr algn="l" rtl="0"/>
            <a:r>
              <a:rPr lang="en-US" dirty="0" smtClean="0"/>
              <a:t>en el </a:t>
            </a:r>
            <a:r>
              <a:rPr lang="en-US" dirty="0" err="1" smtClean="0"/>
              <a:t>capitulo</a:t>
            </a:r>
            <a:r>
              <a:rPr lang="en-US" dirty="0" smtClean="0"/>
              <a:t> </a:t>
            </a:r>
            <a:r>
              <a:rPr lang="en-US" baseline="0" dirty="0" smtClean="0"/>
              <a:t>6 versículo 2 ¿quién comienza con “Y en Ecbatana”?</a:t>
            </a:r>
          </a:p>
          <a:p>
            <a:pPr algn="l" rtl="0"/>
            <a:endParaRPr lang="en-US" baseline="0" dirty="0" smtClean="0"/>
          </a:p>
          <a:p>
            <a:pPr algn="l" rtl="0"/>
            <a:r>
              <a:rPr lang="en-US" baseline="0" dirty="0" smtClean="0"/>
              <a:t>¿</a:t>
            </a:r>
            <a:r>
              <a:rPr lang="en-US" baseline="0" dirty="0" err="1" smtClean="0"/>
              <a:t>En</a:t>
            </a:r>
            <a:r>
              <a:rPr lang="en-US" baseline="0" dirty="0" smtClean="0"/>
              <a:t> la </a:t>
            </a:r>
            <a:r>
              <a:rPr lang="en-US" baseline="0" dirty="0" err="1" smtClean="0"/>
              <a:t>Biblia</a:t>
            </a:r>
            <a:r>
              <a:rPr lang="en-US" baseline="0" dirty="0" smtClean="0"/>
              <a:t> de </a:t>
            </a:r>
            <a:r>
              <a:rPr lang="en-US" baseline="0" dirty="0" err="1" smtClean="0"/>
              <a:t>alguien</a:t>
            </a:r>
            <a:r>
              <a:rPr lang="en-US" baseline="0" dirty="0" smtClean="0"/>
              <a:t> dice </a:t>
            </a:r>
            <a:r>
              <a:rPr lang="en-US" baseline="0" dirty="0" err="1" smtClean="0"/>
              <a:t>Acmeta</a:t>
            </a:r>
            <a:r>
              <a:rPr lang="en-US" baseline="0" dirty="0" smtClean="0"/>
              <a:t>?</a:t>
            </a:r>
          </a:p>
          <a:p>
            <a:pPr algn="l" rtl="0"/>
            <a:endParaRPr lang="en-US" baseline="0" dirty="0" smtClean="0"/>
          </a:p>
          <a:p>
            <a:pPr algn="l" rtl="0"/>
            <a:r>
              <a:rPr lang="en-US" dirty="0" smtClean="0"/>
              <a:t>Esta inscripción está en Ecbatana en la ladera de una montaña, que </a:t>
            </a:r>
            <a:r>
              <a:rPr lang="en-US" baseline="0" dirty="0" smtClean="0"/>
              <a:t>hoy </a:t>
            </a:r>
            <a:r>
              <a:rPr lang="en-US" baseline="0" dirty="0" err="1" smtClean="0"/>
              <a:t>en</a:t>
            </a:r>
            <a:r>
              <a:rPr lang="en-US" baseline="0" dirty="0" smtClean="0"/>
              <a:t> </a:t>
            </a:r>
            <a:r>
              <a:rPr lang="en-US" baseline="0" dirty="0" err="1" smtClean="0"/>
              <a:t>día</a:t>
            </a:r>
            <a:r>
              <a:rPr lang="en-US" baseline="0" dirty="0" smtClean="0"/>
              <a:t> </a:t>
            </a:r>
            <a:r>
              <a:rPr lang="en-US" baseline="0" dirty="0" err="1" smtClean="0"/>
              <a:t>es</a:t>
            </a:r>
            <a:r>
              <a:rPr lang="en-US" baseline="0" dirty="0" smtClean="0"/>
              <a:t> </a:t>
            </a:r>
            <a:r>
              <a:rPr lang="en-US" baseline="0" dirty="0" err="1" smtClean="0"/>
              <a:t>Irán</a:t>
            </a:r>
            <a:r>
              <a:rPr lang="en-US" baseline="0" dirty="0" smtClean="0"/>
              <a:t>. Y ahora llaman al lugar Ecbatana porque esta inscripción nos dice que ese es el nombre </a:t>
            </a:r>
            <a:r>
              <a:rPr lang="en-US" baseline="0" dirty="0" err="1" smtClean="0"/>
              <a:t>persa</a:t>
            </a:r>
            <a:r>
              <a:rPr lang="en-US" baseline="0" dirty="0" smtClean="0"/>
              <a:t> de </a:t>
            </a:r>
            <a:r>
              <a:rPr lang="en-US" baseline="0" dirty="0" err="1" smtClean="0"/>
              <a:t>Acmeta</a:t>
            </a:r>
            <a:r>
              <a:rPr lang="en-US" baseline="0" dirty="0" smtClean="0"/>
              <a:t>. Hay tres idiomas diferentes en esto, </a:t>
            </a:r>
            <a:r>
              <a:rPr lang="en-US" baseline="0" dirty="0" err="1" smtClean="0"/>
              <a:t>persa</a:t>
            </a:r>
            <a:r>
              <a:rPr lang="en-US" baseline="0" dirty="0" smtClean="0"/>
              <a:t>, </a:t>
            </a:r>
            <a:r>
              <a:rPr lang="en-US" baseline="0" dirty="0" err="1" smtClean="0"/>
              <a:t>elamita</a:t>
            </a:r>
            <a:r>
              <a:rPr lang="en-US" baseline="0" dirty="0" smtClean="0"/>
              <a:t>, y babilónico, y está escrito en cuneiforme (marcas en forma de cuña en tablillas de arcilla). Lo que hace que esta inscripción sea algo así como una Piedra Rosetta... si conoces uno de los idiomas, puedes entenderlos todos.</a:t>
            </a:r>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20</a:t>
            </a:fld>
            <a:endParaRPr lang="en-US"/>
          </a:p>
        </p:txBody>
      </p:sp>
    </p:spTree>
    <p:extLst>
      <p:ext uri="{BB962C8B-B14F-4D97-AF65-F5344CB8AC3E}">
        <p14:creationId xmlns:p14="http://schemas.microsoft.com/office/powerpoint/2010/main" val="3472450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La ilustración es de principios del 8</a:t>
            </a:r>
            <a:r>
              <a:rPr lang="en-US" baseline="30000" dirty="0" smtClean="0"/>
              <a:t>vo </a:t>
            </a:r>
            <a:r>
              <a:rPr lang="en-US" dirty="0" err="1" smtClean="0"/>
              <a:t>siglo</a:t>
            </a:r>
            <a:r>
              <a:rPr lang="en-US" dirty="0" smtClean="0"/>
              <a:t> </a:t>
            </a:r>
            <a:r>
              <a:rPr lang="en-US" dirty="0" err="1" smtClean="0"/>
              <a:t>desde</a:t>
            </a:r>
            <a:r>
              <a:rPr lang="en-US" dirty="0" smtClean="0"/>
              <a:t> el </a:t>
            </a:r>
            <a:r>
              <a:rPr lang="en-US" sz="1200" b="0" i="0" kern="1200" dirty="0" err="1" smtClean="0">
                <a:solidFill>
                  <a:schemeClr val="tx1"/>
                </a:solidFill>
                <a:effectLst/>
                <a:latin typeface="+mn-lt"/>
                <a:ea typeface="+mn-ea"/>
                <a:cs typeface="+mn-cs"/>
              </a:rPr>
              <a:t>Códice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Amiatino</a:t>
            </a:r>
            <a:r>
              <a:rPr lang="en-US" sz="1200" b="0" i="0" kern="1200" dirty="0" smtClean="0">
                <a:solidFill>
                  <a:schemeClr val="tx1"/>
                </a:solidFill>
                <a:effectLst/>
                <a:latin typeface="+mn-lt"/>
                <a:ea typeface="+mn-ea"/>
                <a:cs typeface="+mn-cs"/>
              </a:rPr>
              <a:t>, que es el manuscrito más antiguo que se conserva de la Biblia casi completa </a:t>
            </a:r>
            <a:r>
              <a:rPr lang="en-US" sz="1200" b="0" i="0" kern="1200" dirty="0" err="1" smtClean="0">
                <a:solidFill>
                  <a:schemeClr val="tx1"/>
                </a:solidFill>
                <a:effectLst/>
                <a:latin typeface="+mn-lt"/>
                <a:ea typeface="+mn-ea"/>
                <a:cs typeface="+mn-cs"/>
              </a:rPr>
              <a:t>en</a:t>
            </a:r>
            <a:r>
              <a:rPr lang="en-US" sz="1200" b="0" i="0" kern="1200" dirty="0" smtClean="0">
                <a:solidFill>
                  <a:schemeClr val="tx1"/>
                </a:solidFill>
                <a:effectLst/>
                <a:latin typeface="+mn-lt"/>
                <a:ea typeface="+mn-ea"/>
                <a:cs typeface="+mn-cs"/>
              </a:rPr>
              <a:t> la </a:t>
            </a:r>
            <a:r>
              <a:rPr lang="en-US" sz="1200" b="0" i="0" kern="1200" dirty="0" err="1" smtClean="0">
                <a:solidFill>
                  <a:schemeClr val="tx1"/>
                </a:solidFill>
                <a:effectLst/>
                <a:latin typeface="+mn-lt"/>
                <a:ea typeface="+mn-ea"/>
                <a:cs typeface="+mn-cs"/>
              </a:rPr>
              <a:t>v</a:t>
            </a:r>
            <a:r>
              <a:rPr lang="en-US" sz="1200" b="0" i="0" kern="1200" baseline="0" dirty="0" err="1" smtClean="0">
                <a:solidFill>
                  <a:schemeClr val="tx1"/>
                </a:solidFill>
                <a:effectLst/>
                <a:latin typeface="+mn-lt"/>
                <a:ea typeface="+mn-ea"/>
                <a:cs typeface="+mn-cs"/>
              </a:rPr>
              <a:t>ersión</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Vulgata</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en</a:t>
            </a:r>
            <a:r>
              <a:rPr lang="en-US" sz="1200" b="0" i="0" kern="1200" baseline="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latín</a:t>
            </a:r>
            <a:r>
              <a:rPr lang="en-US" sz="1200" b="0" i="0" kern="1200" baseline="0" dirty="0" smtClean="0">
                <a:solidFill>
                  <a:schemeClr val="tx1"/>
                </a:solidFill>
                <a:effectLst/>
                <a:latin typeface="+mn-lt"/>
                <a:ea typeface="+mn-ea"/>
                <a:cs typeface="+mn-cs"/>
              </a:rPr>
              <a:t>. Esta era una ilustración en ese manuscrito de “Esdras el escriba”.</a:t>
            </a:r>
            <a:endParaRPr lang="en-US" dirty="0"/>
          </a:p>
        </p:txBody>
      </p:sp>
      <p:sp>
        <p:nvSpPr>
          <p:cNvPr id="4" name="Slide Number Placeholder 3"/>
          <p:cNvSpPr>
            <a:spLocks noGrp="1"/>
          </p:cNvSpPr>
          <p:nvPr>
            <p:ph type="sldNum" sz="quarter" idx="10"/>
          </p:nvPr>
        </p:nvSpPr>
        <p:spPr/>
        <p:txBody>
          <a:bodyPr/>
          <a:lstStyle/>
          <a:p>
            <a:pPr algn="l" rtl="0"/>
            <a:fld id="{68322CDD-9D6C-4F63-9EC2-648226624108}" type="slidenum">
              <a:rPr lang="en-US" smtClean="0"/>
              <a:t>21</a:t>
            </a:fld>
            <a:endParaRPr lang="en-US"/>
          </a:p>
        </p:txBody>
      </p:sp>
    </p:spTree>
    <p:extLst>
      <p:ext uri="{BB962C8B-B14F-4D97-AF65-F5344CB8AC3E}">
        <p14:creationId xmlns:p14="http://schemas.microsoft.com/office/powerpoint/2010/main" val="39106141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2606040"/>
            <a:ext cx="10058400" cy="2743200"/>
          </a:xfrm>
        </p:spPr>
        <p:txBody>
          <a:bodyPr anchor="b">
            <a:normAutofit/>
          </a:bodyPr>
          <a:lstStyle>
            <a:lvl1pPr algn="l">
              <a:lnSpc>
                <a:spcPct val="80000"/>
              </a:lnSpc>
              <a:defRPr sz="6800">
                <a:solidFill>
                  <a:schemeClr val="tx1"/>
                </a:solidFill>
                <a:effectLst>
                  <a:outerShdw blurRad="38100" dist="25400" dir="18900000" algn="bl" rotWithShape="0">
                    <a:schemeClr val="bg1">
                      <a:alpha val="80000"/>
                    </a:schemeClr>
                  </a:outerShdw>
                </a:effectLst>
              </a:defRPr>
            </a:lvl1pPr>
          </a:lstStyle>
          <a:p>
            <a:r>
              <a:rPr lang="en-US" smtClean="0"/>
              <a:t>Click to edit Master title style</a:t>
            </a:r>
            <a:endParaRPr lang="en-US"/>
          </a:p>
        </p:txBody>
      </p:sp>
      <p:sp>
        <p:nvSpPr>
          <p:cNvPr id="3" name="Subtitle 2"/>
          <p:cNvSpPr>
            <a:spLocks noGrp="1"/>
          </p:cNvSpPr>
          <p:nvPr>
            <p:ph type="subTitle" idx="1"/>
          </p:nvPr>
        </p:nvSpPr>
        <p:spPr>
          <a:xfrm>
            <a:off x="1066800" y="5360437"/>
            <a:ext cx="10058400" cy="365760"/>
          </a:xfrm>
        </p:spPr>
        <p:txBody>
          <a:bodyPr>
            <a:normAutofit/>
          </a:bodyPr>
          <a:lstStyle>
            <a:lvl1pPr marL="0" indent="0" algn="l">
              <a:spcBef>
                <a:spcPts val="0"/>
              </a:spcBef>
              <a:buNone/>
              <a:defRPr sz="2000" b="1" cap="all" baseline="0">
                <a:solidFill>
                  <a:schemeClr val="accent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8" name="Rectangle 7"/>
          <p:cNvSpPr/>
          <p:nvPr userDrawn="1"/>
        </p:nvSpPr>
        <p:spPr>
          <a:xfrm>
            <a:off x="0" y="5888736"/>
            <a:ext cx="12192000" cy="109728"/>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5888736"/>
            <a:ext cx="12192000" cy="109728"/>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25000" y="382230"/>
            <a:ext cx="1371600" cy="55613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382230"/>
            <a:ext cx="7863840" cy="556137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hidden">
          <a:xfrm>
            <a:off x="7753739" y="283"/>
            <a:ext cx="4435717" cy="6856286"/>
          </a:xfrm>
          <a:prstGeom prst="rect">
            <a:avLst/>
          </a:prstGeom>
        </p:spPr>
      </p:pic>
      <p:sp>
        <p:nvSpPr>
          <p:cNvPr id="2" name="Title 1"/>
          <p:cNvSpPr>
            <a:spLocks noGrp="1"/>
          </p:cNvSpPr>
          <p:nvPr>
            <p:ph type="title"/>
          </p:nvPr>
        </p:nvSpPr>
        <p:spPr>
          <a:xfrm>
            <a:off x="1066800" y="1565829"/>
            <a:ext cx="5943600" cy="4114800"/>
          </a:xfrm>
        </p:spPr>
        <p:txBody>
          <a:bodyPr anchor="b">
            <a:normAutofit/>
          </a:bodyPr>
          <a:lstStyle>
            <a:lvl1pPr>
              <a:lnSpc>
                <a:spcPct val="80000"/>
              </a:lnSpc>
              <a:defRPr sz="5400">
                <a:effectLst>
                  <a:outerShdw blurRad="38100" dist="25400" dir="18900000" algn="bl" rotWithShape="0">
                    <a:schemeClr val="bg1">
                      <a:alpha val="80000"/>
                    </a:scheme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1066801" y="5682343"/>
            <a:ext cx="5943600" cy="410547"/>
          </a:xfrm>
        </p:spPr>
        <p:txBody>
          <a:bodyPr>
            <a:normAutofit/>
          </a:bodyPr>
          <a:lstStyle>
            <a:lvl1pPr marL="0" indent="0">
              <a:spcBef>
                <a:spcPts val="0"/>
              </a:spcBef>
              <a:buNone/>
              <a:defRPr sz="2200" b="1" cap="all" baseline="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9" name="Rectangle 8"/>
          <p:cNvSpPr/>
          <p:nvPr userDrawn="1"/>
        </p:nvSpPr>
        <p:spPr>
          <a:xfrm>
            <a:off x="7707084"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7707084" y="0"/>
            <a:ext cx="54864" cy="6858000"/>
          </a:xfrm>
          <a:prstGeom prst="rect">
            <a:avLst/>
          </a:prstGeom>
          <a:ln>
            <a:noFill/>
          </a:ln>
          <a:effectLst>
            <a:innerShdw blurRad="25400" dist="127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5400" y="1825625"/>
            <a:ext cx="4724400" cy="41179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199" y="1825625"/>
            <a:ext cx="4724400" cy="41179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a:xfrm>
            <a:off x="1295400" y="1828800"/>
            <a:ext cx="4727448" cy="641350"/>
          </a:xfrm>
        </p:spPr>
        <p:txBody>
          <a:bodyPr anchor="ctr">
            <a:normAutofit/>
          </a:bodyPr>
          <a:lstStyle>
            <a:lvl1pPr marL="0" indent="0">
              <a:spcBef>
                <a:spcPts val="0"/>
              </a:spcBef>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2470151"/>
            <a:ext cx="4727448" cy="347345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67628" y="1828800"/>
            <a:ext cx="4727448" cy="641350"/>
          </a:xfrm>
        </p:spPr>
        <p:txBody>
          <a:bodyPr anchor="ctr">
            <a:normAutofit/>
          </a:bodyPr>
          <a:lstStyle>
            <a:lvl1pPr marL="0" indent="0">
              <a:spcBef>
                <a:spcPts val="0"/>
              </a:spcBef>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69152" y="2470151"/>
            <a:ext cx="4727448" cy="347345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hidden">
          <a:xfrm>
            <a:off x="7753739" y="283"/>
            <a:ext cx="4435717" cy="6856286"/>
          </a:xfrm>
          <a:prstGeom prst="rect">
            <a:avLst/>
          </a:prstGeom>
        </p:spPr>
      </p:pic>
      <p:sp>
        <p:nvSpPr>
          <p:cNvPr id="10" name="Rectangle 9"/>
          <p:cNvSpPr/>
          <p:nvPr userDrawn="1"/>
        </p:nvSpPr>
        <p:spPr>
          <a:xfrm>
            <a:off x="7707084"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7707084" y="0"/>
            <a:ext cx="54864" cy="6858000"/>
          </a:xfrm>
          <a:prstGeom prst="rect">
            <a:avLst/>
          </a:prstGeom>
          <a:ln>
            <a:noFill/>
          </a:ln>
          <a:effectLst>
            <a:innerShdw blurRad="25400" dist="127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29601" y="2514600"/>
            <a:ext cx="3474720"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790302" y="685800"/>
            <a:ext cx="6126480" cy="54864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229600" y="4343400"/>
            <a:ext cx="3474720" cy="1188720"/>
          </a:xfrm>
        </p:spPr>
        <p:txBody>
          <a:bodyPr>
            <a:normAutofit/>
          </a:bodyPr>
          <a:lstStyle>
            <a:lvl1pPr marL="0" indent="0">
              <a:spcBef>
                <a:spcPts val="8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7753739" y="283"/>
            <a:ext cx="4435717" cy="6856286"/>
          </a:xfrm>
          <a:prstGeom prst="rect">
            <a:avLst/>
          </a:prstGeom>
        </p:spPr>
      </p:pic>
      <p:sp>
        <p:nvSpPr>
          <p:cNvPr id="9" name="Rectangle 8"/>
          <p:cNvSpPr/>
          <p:nvPr/>
        </p:nvSpPr>
        <p:spPr>
          <a:xfrm>
            <a:off x="7707084"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707084" y="0"/>
            <a:ext cx="54864" cy="6858000"/>
          </a:xfrm>
          <a:prstGeom prst="rect">
            <a:avLst/>
          </a:prstGeom>
          <a:ln>
            <a:noFill/>
          </a:ln>
          <a:effectLst>
            <a:innerShdw blurRad="25400" dist="127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29600" y="2514600"/>
            <a:ext cx="3474720"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0" y="1325880"/>
            <a:ext cx="6858000" cy="4206240"/>
          </a:xfrm>
          <a:solidFill>
            <a:schemeClr val="bg2"/>
          </a:solidFill>
          <a:effectLst>
            <a:outerShdw blurRad="63500" sx="101000" sy="101000" algn="ctr" rotWithShape="0">
              <a:prstClr val="black">
                <a:alpha val="15000"/>
              </a:prst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229600" y="4343400"/>
            <a:ext cx="3474720" cy="1188720"/>
          </a:xfrm>
        </p:spPr>
        <p:txBody>
          <a:bodyPr>
            <a:normAutofit/>
          </a:bodyPr>
          <a:lstStyle>
            <a:lvl1pPr marL="0" indent="0">
              <a:spcBef>
                <a:spcPts val="8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0" y="6257036"/>
            <a:ext cx="12192000" cy="54864"/>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295400" y="381000"/>
            <a:ext cx="96012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0" y="1828800"/>
            <a:ext cx="96012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56170" y="6419462"/>
            <a:ext cx="1351383" cy="238902"/>
          </a:xfrm>
          <a:prstGeom prst="rect">
            <a:avLst/>
          </a:prstGeom>
        </p:spPr>
        <p:txBody>
          <a:bodyPr vert="horz" lIns="91440" tIns="45720" rIns="91440" bIns="45720" rtlCol="0" anchor="ctr"/>
          <a:lstStyle>
            <a:lvl1pPr algn="r">
              <a:defRPr sz="1000">
                <a:solidFill>
                  <a:schemeClr val="tx1"/>
                </a:solidFill>
              </a:defRPr>
            </a:lvl1pPr>
          </a:lstStyle>
          <a:p>
            <a:endParaRPr lang="en-US"/>
          </a:p>
        </p:txBody>
      </p:sp>
      <p:sp>
        <p:nvSpPr>
          <p:cNvPr id="5" name="Footer Placeholder 4"/>
          <p:cNvSpPr>
            <a:spLocks noGrp="1"/>
          </p:cNvSpPr>
          <p:nvPr>
            <p:ph type="ftr" sz="quarter" idx="3"/>
          </p:nvPr>
        </p:nvSpPr>
        <p:spPr>
          <a:xfrm>
            <a:off x="1295400" y="6419462"/>
            <a:ext cx="5181600" cy="238902"/>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198358" y="6419462"/>
            <a:ext cx="698241" cy="238902"/>
          </a:xfrm>
          <a:prstGeom prst="rect">
            <a:avLst/>
          </a:prstGeom>
        </p:spPr>
        <p:txBody>
          <a:bodyPr vert="horz" lIns="91440" tIns="45720" rIns="91440" bIns="45720" rtlCol="0" anchor="ctr"/>
          <a:lstStyle>
            <a:lvl1pPr algn="r">
              <a:defRPr sz="1000">
                <a:solidFill>
                  <a:schemeClr val="tx1"/>
                </a:solidFill>
              </a:defRPr>
            </a:lvl1pPr>
          </a:lstStyle>
          <a:p>
            <a:fld id="{E31375A4-56A4-47D6-9801-1991572033F7}" type="slidenum">
              <a:rPr lang="en-US" smtClean="0"/>
              <a:pPr/>
              <a:t>‹#›</a:t>
            </a:fld>
            <a:endParaRPr lang="en-US"/>
          </a:p>
        </p:txBody>
      </p:sp>
      <p:sp>
        <p:nvSpPr>
          <p:cNvPr id="8" name="Rectangle 7"/>
          <p:cNvSpPr/>
          <p:nvPr userDrawn="1"/>
        </p:nvSpPr>
        <p:spPr>
          <a:xfrm>
            <a:off x="0" y="6257036"/>
            <a:ext cx="12192000" cy="54864"/>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p:titleStyle>
    <p:body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10"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9.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3.jpe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5.png"/><Relationship Id="rId14" Type="http://schemas.microsoft.com/office/2007/relationships/hdphoto" Target="../media/hdphoto4.wdp"/></Relationships>
</file>

<file path=ppt/slides/_rels/slide3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20.jpg"/><Relationship Id="rId4" Type="http://schemas.openxmlformats.org/officeDocument/2006/relationships/image" Target="../media/image19.jpg"/></Relationships>
</file>

<file path=ppt/slides/_rels/slide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17.jpg"/><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4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6.xml"/><Relationship Id="rId5" Type="http://schemas.openxmlformats.org/officeDocument/2006/relationships/image" Target="../media/image35.gif"/><Relationship Id="rId4" Type="http://schemas.openxmlformats.org/officeDocument/2006/relationships/image" Target="../media/image34.jpg"/></Relationships>
</file>

<file path=ppt/slides/_rels/slide9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l" rtl="0"/>
            <a:r>
              <a:rPr lang="en-US" sz="4400" dirty="0" smtClean="0"/>
              <a:t>Hageo, Zacarías, Malaquías</a:t>
            </a:r>
            <a:endParaRPr lang="en-US" sz="4400" dirty="0"/>
          </a:p>
        </p:txBody>
      </p:sp>
      <p:sp>
        <p:nvSpPr>
          <p:cNvPr id="3" name="Subtitle 2"/>
          <p:cNvSpPr>
            <a:spLocks noGrp="1"/>
          </p:cNvSpPr>
          <p:nvPr>
            <p:ph type="subTitle" idx="1"/>
          </p:nvPr>
        </p:nvSpPr>
        <p:spPr/>
        <p:txBody>
          <a:bodyPr/>
          <a:lstStyle/>
          <a:p>
            <a:pPr algn="l" rtl="0"/>
            <a:r>
              <a:rPr lang="en-US" dirty="0" smtClean="0"/>
              <a:t>Lección 1: Introducción a la clase</a:t>
            </a:r>
            <a:endParaRPr lang="en-US" dirty="0"/>
          </a:p>
        </p:txBody>
      </p:sp>
    </p:spTree>
    <p:extLst>
      <p:ext uri="{BB962C8B-B14F-4D97-AF65-F5344CB8AC3E}">
        <p14:creationId xmlns:p14="http://schemas.microsoft.com/office/powerpoint/2010/main" val="35322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Capitulo 2</a:t>
            </a:r>
            <a:endParaRPr lang="en-US" dirty="0"/>
          </a:p>
        </p:txBody>
      </p:sp>
      <p:sp>
        <p:nvSpPr>
          <p:cNvPr id="3" name="Content Placeholder 2"/>
          <p:cNvSpPr>
            <a:spLocks noGrp="1"/>
          </p:cNvSpPr>
          <p:nvPr>
            <p:ph idx="1"/>
          </p:nvPr>
        </p:nvSpPr>
        <p:spPr>
          <a:xfrm>
            <a:off x="1295400" y="1500316"/>
            <a:ext cx="9601200" cy="381740"/>
          </a:xfrm>
        </p:spPr>
        <p:txBody>
          <a:bodyPr/>
          <a:lstStyle/>
          <a:p>
            <a:pPr marL="45720" indent="0" algn="l" rtl="0">
              <a:buNone/>
            </a:pPr>
            <a:r>
              <a:rPr lang="en-US" b="1" dirty="0" smtClean="0"/>
              <a:t>¿Qué hacen muchos de </a:t>
            </a:r>
            <a:r>
              <a:rPr lang="en-US" b="1" dirty="0" err="1" smtClean="0"/>
              <a:t>los</a:t>
            </a:r>
            <a:r>
              <a:rPr lang="en-US" b="1" dirty="0" smtClean="0"/>
              <a:t> </a:t>
            </a:r>
            <a:r>
              <a:rPr lang="en-US" b="1" dirty="0" err="1" smtClean="0"/>
              <a:t>desterrados</a:t>
            </a:r>
            <a:r>
              <a:rPr lang="en-US" b="1" dirty="0" smtClean="0"/>
              <a:t> </a:t>
            </a:r>
            <a:r>
              <a:rPr lang="en-US" b="1" dirty="0" err="1" smtClean="0"/>
              <a:t>en</a:t>
            </a:r>
            <a:r>
              <a:rPr lang="en-US" b="1" dirty="0" smtClean="0"/>
              <a:t> </a:t>
            </a:r>
            <a:r>
              <a:rPr lang="en-US" b="1" dirty="0" err="1" smtClean="0"/>
              <a:t>reacci</a:t>
            </a:r>
            <a:r>
              <a:rPr lang="es-ES" b="1" dirty="0" err="1" smtClean="0"/>
              <a:t>ón</a:t>
            </a:r>
            <a:r>
              <a:rPr lang="en-US" b="1" dirty="0" smtClean="0"/>
              <a:t> a la proclamación de Ciro?</a:t>
            </a:r>
            <a:endParaRPr lang="en-US" b="1" dirty="0"/>
          </a:p>
        </p:txBody>
      </p:sp>
      <p:sp>
        <p:nvSpPr>
          <p:cNvPr id="4" name="Content Placeholder 2"/>
          <p:cNvSpPr txBox="1">
            <a:spLocks/>
          </p:cNvSpPr>
          <p:nvPr/>
        </p:nvSpPr>
        <p:spPr>
          <a:xfrm>
            <a:off x="1287996" y="2114356"/>
            <a:ext cx="4808004" cy="3798171"/>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l" rtl="0">
              <a:buNone/>
            </a:pPr>
            <a:r>
              <a:rPr lang="en-US" baseline="30000" dirty="0"/>
              <a:t>1</a:t>
            </a:r>
            <a:r>
              <a:rPr lang="en-US" dirty="0" smtClean="0"/>
              <a:t>…Volvieron a Jerusalén y a Judá, cada uno a </a:t>
            </a:r>
            <a:r>
              <a:rPr lang="en-US" dirty="0" err="1" smtClean="0"/>
              <a:t>su</a:t>
            </a:r>
            <a:r>
              <a:rPr lang="en-US" dirty="0" smtClean="0"/>
              <a:t> ciudad, </a:t>
            </a:r>
            <a:r>
              <a:rPr lang="en-US" baseline="30000" dirty="0" smtClean="0"/>
              <a:t>2 </a:t>
            </a:r>
            <a:r>
              <a:rPr lang="en-US" dirty="0" err="1" smtClean="0"/>
              <a:t>los</a:t>
            </a:r>
            <a:r>
              <a:rPr lang="en-US" dirty="0" smtClean="0"/>
              <a:t> </a:t>
            </a:r>
            <a:r>
              <a:rPr lang="en-US" dirty="0" err="1" smtClean="0"/>
              <a:t>cuales</a:t>
            </a:r>
            <a:r>
              <a:rPr lang="en-US" dirty="0" smtClean="0"/>
              <a:t> </a:t>
            </a:r>
            <a:r>
              <a:rPr lang="en-US" dirty="0" err="1" smtClean="0"/>
              <a:t>vinieron</a:t>
            </a:r>
            <a:r>
              <a:rPr lang="en-US" dirty="0" smtClean="0"/>
              <a:t> con </a:t>
            </a:r>
            <a:r>
              <a:rPr lang="en-US" dirty="0" err="1" smtClean="0"/>
              <a:t>Zorobabel</a:t>
            </a:r>
            <a:r>
              <a:rPr lang="en-US" dirty="0" smtClean="0"/>
              <a:t>, </a:t>
            </a:r>
            <a:r>
              <a:rPr lang="en-US" dirty="0" err="1" smtClean="0"/>
              <a:t>Jesúa</a:t>
            </a:r>
            <a:r>
              <a:rPr lang="en-US" dirty="0" smtClean="0"/>
              <a:t>, </a:t>
            </a:r>
            <a:r>
              <a:rPr lang="en-US" dirty="0" err="1" smtClean="0"/>
              <a:t>Nehemías</a:t>
            </a:r>
            <a:r>
              <a:rPr lang="en-US" dirty="0" smtClean="0"/>
              <a:t>, </a:t>
            </a:r>
            <a:r>
              <a:rPr lang="en-US" dirty="0" err="1" smtClean="0"/>
              <a:t>Seraías</a:t>
            </a:r>
            <a:r>
              <a:rPr lang="en-US" dirty="0" smtClean="0"/>
              <a:t>, </a:t>
            </a:r>
            <a:r>
              <a:rPr lang="en-US" dirty="0" err="1" smtClean="0"/>
              <a:t>Reelaías</a:t>
            </a:r>
            <a:r>
              <a:rPr lang="en-US" dirty="0" smtClean="0"/>
              <a:t>, </a:t>
            </a:r>
            <a:r>
              <a:rPr lang="en-US" dirty="0" err="1" smtClean="0"/>
              <a:t>Mardoqueo</a:t>
            </a:r>
            <a:r>
              <a:rPr lang="en-US" dirty="0" smtClean="0"/>
              <a:t>, </a:t>
            </a:r>
            <a:r>
              <a:rPr lang="en-US" dirty="0" err="1" smtClean="0"/>
              <a:t>Bilsán</a:t>
            </a:r>
            <a:r>
              <a:rPr lang="en-US" dirty="0" smtClean="0"/>
              <a:t>, </a:t>
            </a:r>
            <a:r>
              <a:rPr lang="en-US" dirty="0" err="1" smtClean="0"/>
              <a:t>Mispar</a:t>
            </a:r>
            <a:r>
              <a:rPr lang="en-US" dirty="0" smtClean="0"/>
              <a:t>, </a:t>
            </a:r>
            <a:r>
              <a:rPr lang="en-US" dirty="0" err="1" smtClean="0"/>
              <a:t>Bigvai</a:t>
            </a:r>
            <a:r>
              <a:rPr lang="en-US" dirty="0" smtClean="0"/>
              <a:t>, </a:t>
            </a:r>
            <a:r>
              <a:rPr lang="en-US" dirty="0" err="1" smtClean="0"/>
              <a:t>Rehum</a:t>
            </a:r>
            <a:r>
              <a:rPr lang="en-US" dirty="0" smtClean="0"/>
              <a:t>, y </a:t>
            </a:r>
            <a:r>
              <a:rPr lang="en-US" dirty="0" err="1" smtClean="0"/>
              <a:t>Baana</a:t>
            </a:r>
            <a:r>
              <a:rPr lang="en-US" dirty="0" smtClean="0"/>
              <a:t>.</a:t>
            </a:r>
          </a:p>
          <a:p>
            <a:pPr marL="45720" indent="0" algn="l" rtl="0">
              <a:buNone/>
            </a:pPr>
            <a:r>
              <a:rPr lang="en-US" dirty="0" smtClean="0"/>
              <a:t>Esdras 2:1b-2 (NBLA)</a:t>
            </a:r>
            <a:endParaRPr lang="en-US" dirty="0"/>
          </a:p>
        </p:txBody>
      </p:sp>
      <p:sp>
        <p:nvSpPr>
          <p:cNvPr id="5" name="Content Placeholder 2"/>
          <p:cNvSpPr txBox="1">
            <a:spLocks/>
          </p:cNvSpPr>
          <p:nvPr/>
        </p:nvSpPr>
        <p:spPr>
          <a:xfrm>
            <a:off x="6110069" y="2115831"/>
            <a:ext cx="4808004" cy="4089659"/>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buNone/>
            </a:pPr>
            <a:r>
              <a:rPr lang="en-US" baseline="30000" dirty="0" smtClean="0"/>
              <a:t>64</a:t>
            </a:r>
            <a:r>
              <a:rPr lang="en-US" dirty="0" smtClean="0"/>
              <a:t>Toda </a:t>
            </a:r>
            <a:r>
              <a:rPr lang="es-ES" dirty="0" smtClean="0"/>
              <a:t>la </a:t>
            </a:r>
            <a:r>
              <a:rPr lang="es-ES" dirty="0"/>
              <a:t>asamblea reunida era de </a:t>
            </a:r>
            <a:r>
              <a:rPr lang="es-ES" dirty="0" smtClean="0"/>
              <a:t>42,360, 65</a:t>
            </a:r>
            <a:r>
              <a:rPr lang="es-ES" dirty="0"/>
              <a:t>  sin contar sus siervos y siervas, que eran 7,337; y tenían 200 cantores y cantoras. </a:t>
            </a:r>
            <a:r>
              <a:rPr lang="es-ES" dirty="0" smtClean="0"/>
              <a:t>66</a:t>
            </a:r>
            <a:r>
              <a:rPr lang="es-ES" dirty="0"/>
              <a:t>  Sus caballos eran 736; sus mulos, </a:t>
            </a:r>
            <a:r>
              <a:rPr lang="es-ES" dirty="0" smtClean="0"/>
              <a:t>245; 67</a:t>
            </a:r>
            <a:r>
              <a:rPr lang="es-ES" dirty="0"/>
              <a:t>  sus camellos, 435; sus asnos, 6,720. </a:t>
            </a:r>
            <a:endParaRPr lang="es-ES" dirty="0" smtClean="0"/>
          </a:p>
          <a:p>
            <a:pPr marL="45720" indent="0" algn="r">
              <a:buNone/>
            </a:pPr>
            <a:r>
              <a:rPr lang="en-US" dirty="0" smtClean="0"/>
              <a:t>Esdras 2:64-67 (NBLA)</a:t>
            </a:r>
            <a:endParaRPr lang="en-US" dirty="0"/>
          </a:p>
        </p:txBody>
      </p:sp>
    </p:spTree>
    <p:extLst>
      <p:ext uri="{BB962C8B-B14F-4D97-AF65-F5344CB8AC3E}">
        <p14:creationId xmlns:p14="http://schemas.microsoft.com/office/powerpoint/2010/main" val="199695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95400" y="381000"/>
            <a:ext cx="9601200" cy="1143000"/>
          </a:xfrm>
          <a:prstGeom prst="rect">
            <a:avLst/>
          </a:prstGeom>
        </p:spPr>
        <p:txBody>
          <a:bodyPr anchor="ct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l" rtl="0"/>
            <a:r>
              <a:rPr lang="en-US" dirty="0" smtClean="0"/>
              <a:t>Línea de tiempo #2</a:t>
            </a:r>
            <a:endParaRPr lang="en-US" dirty="0"/>
          </a:p>
        </p:txBody>
      </p:sp>
      <p:graphicFrame>
        <p:nvGraphicFramePr>
          <p:cNvPr id="3" name="Content Placeholder 4" descr="Sample table with 3 columns, 4 rows" title="Table"/>
          <p:cNvGraphicFramePr>
            <a:graphicFrameLocks/>
          </p:cNvGraphicFramePr>
          <p:nvPr>
            <p:extLst/>
          </p:nvPr>
        </p:nvGraphicFramePr>
        <p:xfrm>
          <a:off x="1295400" y="1248575"/>
          <a:ext cx="9601202" cy="365760"/>
        </p:xfrm>
        <a:graphic>
          <a:graphicData uri="http://schemas.openxmlformats.org/drawingml/2006/table">
            <a:tbl>
              <a:tblPr firstRow="1" bandRow="1">
                <a:tableStyleId>{9DCAF9ED-07DC-4A11-8D7F-57B35C25682E}</a:tableStyleId>
              </a:tblPr>
              <a:tblGrid>
                <a:gridCol w="1261369"/>
                <a:gridCol w="2938509"/>
                <a:gridCol w="1864310"/>
                <a:gridCol w="3537014"/>
              </a:tblGrid>
              <a:tr h="2973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Cambises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Darío I</a:t>
                      </a:r>
                    </a:p>
                  </a:txBody>
                  <a:tcPr anchor="ctr">
                    <a:solidFill>
                      <a:srgbClr val="847E5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Jerjes I</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Artajerjes I</a:t>
                      </a:r>
                    </a:p>
                  </a:txBody>
                  <a:tcPr anchor="ctr">
                    <a:solidFill>
                      <a:srgbClr val="847E5E"/>
                    </a:solidFill>
                  </a:tcPr>
                </a:tc>
              </a:tr>
            </a:tbl>
          </a:graphicData>
        </a:graphic>
      </p:graphicFrame>
      <p:cxnSp>
        <p:nvCxnSpPr>
          <p:cNvPr id="57" name="Straight Connector 56"/>
          <p:cNvCxnSpPr/>
          <p:nvPr/>
        </p:nvCxnSpPr>
        <p:spPr>
          <a:xfrm>
            <a:off x="1296136" y="1615738"/>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558245" y="1617212"/>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489356" y="1618686"/>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364025" y="1620160"/>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0884411" y="1612756"/>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985042" y="1941838"/>
            <a:ext cx="817503" cy="276999"/>
          </a:xfrm>
          <a:prstGeom prst="rect">
            <a:avLst/>
          </a:prstGeom>
          <a:noFill/>
        </p:spPr>
        <p:txBody>
          <a:bodyPr wrap="square" rtlCol="0">
            <a:spAutoFit/>
          </a:bodyPr>
          <a:lstStyle/>
          <a:p>
            <a:pPr algn="l" rtl="0"/>
            <a:r>
              <a:rPr lang="en-US" sz="1200" dirty="0" smtClean="0"/>
              <a:t>530 aC</a:t>
            </a:r>
            <a:endParaRPr lang="en-US" sz="1200" dirty="0"/>
          </a:p>
        </p:txBody>
      </p:sp>
      <p:sp>
        <p:nvSpPr>
          <p:cNvPr id="63" name="TextBox 62"/>
          <p:cNvSpPr txBox="1"/>
          <p:nvPr/>
        </p:nvSpPr>
        <p:spPr>
          <a:xfrm>
            <a:off x="2312803" y="1941838"/>
            <a:ext cx="470176" cy="276999"/>
          </a:xfrm>
          <a:prstGeom prst="rect">
            <a:avLst/>
          </a:prstGeom>
          <a:noFill/>
        </p:spPr>
        <p:txBody>
          <a:bodyPr wrap="square" rtlCol="0">
            <a:spAutoFit/>
          </a:bodyPr>
          <a:lstStyle/>
          <a:p>
            <a:pPr algn="l" rtl="0"/>
            <a:r>
              <a:rPr lang="en-US" sz="1200" dirty="0" smtClean="0"/>
              <a:t>522</a:t>
            </a:r>
            <a:endParaRPr lang="en-US" sz="1200" dirty="0"/>
          </a:p>
        </p:txBody>
      </p:sp>
      <p:sp>
        <p:nvSpPr>
          <p:cNvPr id="65" name="TextBox 64"/>
          <p:cNvSpPr txBox="1"/>
          <p:nvPr/>
        </p:nvSpPr>
        <p:spPr>
          <a:xfrm>
            <a:off x="5254268" y="1941838"/>
            <a:ext cx="470176" cy="276999"/>
          </a:xfrm>
          <a:prstGeom prst="rect">
            <a:avLst/>
          </a:prstGeom>
          <a:noFill/>
        </p:spPr>
        <p:txBody>
          <a:bodyPr wrap="square" rtlCol="0">
            <a:spAutoFit/>
          </a:bodyPr>
          <a:lstStyle/>
          <a:p>
            <a:pPr algn="l" rtl="0"/>
            <a:r>
              <a:rPr lang="en-US" sz="1200" dirty="0" smtClean="0"/>
              <a:t>486</a:t>
            </a:r>
            <a:endParaRPr lang="en-US" sz="1200" dirty="0"/>
          </a:p>
        </p:txBody>
      </p:sp>
      <p:sp>
        <p:nvSpPr>
          <p:cNvPr id="66" name="TextBox 65"/>
          <p:cNvSpPr txBox="1"/>
          <p:nvPr/>
        </p:nvSpPr>
        <p:spPr>
          <a:xfrm>
            <a:off x="7128937" y="1941838"/>
            <a:ext cx="470176" cy="276999"/>
          </a:xfrm>
          <a:prstGeom prst="rect">
            <a:avLst/>
          </a:prstGeom>
          <a:noFill/>
        </p:spPr>
        <p:txBody>
          <a:bodyPr wrap="square" rtlCol="0">
            <a:spAutoFit/>
          </a:bodyPr>
          <a:lstStyle/>
          <a:p>
            <a:pPr algn="l" rtl="0"/>
            <a:r>
              <a:rPr lang="en-US" sz="1200" dirty="0" smtClean="0"/>
              <a:t>465</a:t>
            </a:r>
            <a:endParaRPr lang="en-US" sz="1200" dirty="0"/>
          </a:p>
        </p:txBody>
      </p:sp>
      <p:sp>
        <p:nvSpPr>
          <p:cNvPr id="67" name="TextBox 66"/>
          <p:cNvSpPr txBox="1"/>
          <p:nvPr/>
        </p:nvSpPr>
        <p:spPr>
          <a:xfrm>
            <a:off x="10475659" y="1941838"/>
            <a:ext cx="817503" cy="276999"/>
          </a:xfrm>
          <a:prstGeom prst="rect">
            <a:avLst/>
          </a:prstGeom>
          <a:noFill/>
        </p:spPr>
        <p:txBody>
          <a:bodyPr wrap="square" rtlCol="0">
            <a:spAutoFit/>
          </a:bodyPr>
          <a:lstStyle/>
          <a:p>
            <a:pPr algn="l" rtl="0"/>
            <a:r>
              <a:rPr lang="en-US" sz="1200" dirty="0" smtClean="0"/>
              <a:t>424 a.C.</a:t>
            </a:r>
            <a:endParaRPr lang="en-US" sz="1200" dirty="0"/>
          </a:p>
        </p:txBody>
      </p:sp>
      <p:cxnSp>
        <p:nvCxnSpPr>
          <p:cNvPr id="68" name="Straight Connector 67"/>
          <p:cNvCxnSpPr/>
          <p:nvPr/>
        </p:nvCxnSpPr>
        <p:spPr>
          <a:xfrm>
            <a:off x="2710645" y="1618686"/>
            <a:ext cx="0" cy="99134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013971" y="1620160"/>
            <a:ext cx="0" cy="147814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800541" y="3025784"/>
            <a:ext cx="470176" cy="276999"/>
          </a:xfrm>
          <a:prstGeom prst="rect">
            <a:avLst/>
          </a:prstGeom>
          <a:noFill/>
        </p:spPr>
        <p:txBody>
          <a:bodyPr wrap="square" rtlCol="0">
            <a:spAutoFit/>
          </a:bodyPr>
          <a:lstStyle/>
          <a:p>
            <a:pPr algn="l" rtl="0"/>
            <a:r>
              <a:rPr lang="en-US" sz="1200" dirty="0" smtClean="0"/>
              <a:t>516</a:t>
            </a:r>
            <a:endParaRPr lang="en-US" sz="1200" dirty="0"/>
          </a:p>
        </p:txBody>
      </p:sp>
      <p:cxnSp>
        <p:nvCxnSpPr>
          <p:cNvPr id="76" name="Straight Connector 75"/>
          <p:cNvCxnSpPr/>
          <p:nvPr/>
        </p:nvCxnSpPr>
        <p:spPr>
          <a:xfrm>
            <a:off x="3021366" y="3252189"/>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041251" y="1620160"/>
            <a:ext cx="0" cy="73907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5822102" y="2288079"/>
            <a:ext cx="470176" cy="276999"/>
          </a:xfrm>
          <a:prstGeom prst="rect">
            <a:avLst/>
          </a:prstGeom>
          <a:noFill/>
        </p:spPr>
        <p:txBody>
          <a:bodyPr wrap="square" rtlCol="0">
            <a:spAutoFit/>
          </a:bodyPr>
          <a:lstStyle/>
          <a:p>
            <a:pPr algn="l" rtl="0"/>
            <a:r>
              <a:rPr lang="en-US" sz="1200" dirty="0" smtClean="0"/>
              <a:t>479</a:t>
            </a:r>
            <a:endParaRPr lang="en-US" sz="1200" dirty="0"/>
          </a:p>
        </p:txBody>
      </p:sp>
      <p:cxnSp>
        <p:nvCxnSpPr>
          <p:cNvPr id="80" name="Straight Connector 79"/>
          <p:cNvCxnSpPr/>
          <p:nvPr/>
        </p:nvCxnSpPr>
        <p:spPr>
          <a:xfrm>
            <a:off x="6041251" y="2511799"/>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9105528" y="1621634"/>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8888196" y="1941837"/>
            <a:ext cx="470176" cy="276999"/>
          </a:xfrm>
          <a:prstGeom prst="rect">
            <a:avLst/>
          </a:prstGeom>
          <a:noFill/>
        </p:spPr>
        <p:txBody>
          <a:bodyPr wrap="square" rtlCol="0">
            <a:spAutoFit/>
          </a:bodyPr>
          <a:lstStyle/>
          <a:p>
            <a:pPr algn="l" rtl="0"/>
            <a:r>
              <a:rPr lang="en-US" sz="1200" dirty="0" smtClean="0"/>
              <a:t>445</a:t>
            </a:r>
            <a:endParaRPr lang="en-US" sz="1200" dirty="0"/>
          </a:p>
        </p:txBody>
      </p:sp>
      <p:cxnSp>
        <p:nvCxnSpPr>
          <p:cNvPr id="83" name="Straight Connector 82"/>
          <p:cNvCxnSpPr/>
          <p:nvPr/>
        </p:nvCxnSpPr>
        <p:spPr>
          <a:xfrm>
            <a:off x="9105528" y="2163778"/>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8084594" y="1611282"/>
            <a:ext cx="0" cy="92535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7867262" y="2467409"/>
            <a:ext cx="470176" cy="276999"/>
          </a:xfrm>
          <a:prstGeom prst="rect">
            <a:avLst/>
          </a:prstGeom>
          <a:noFill/>
        </p:spPr>
        <p:txBody>
          <a:bodyPr wrap="square" rtlCol="0">
            <a:spAutoFit/>
          </a:bodyPr>
          <a:lstStyle/>
          <a:p>
            <a:pPr algn="l" rtl="0"/>
            <a:r>
              <a:rPr lang="en-US" sz="1200" dirty="0" smtClean="0"/>
              <a:t>458</a:t>
            </a:r>
            <a:endParaRPr lang="en-US" sz="1200" dirty="0"/>
          </a:p>
        </p:txBody>
      </p:sp>
      <p:cxnSp>
        <p:nvCxnSpPr>
          <p:cNvPr id="88" name="Straight Connector 87"/>
          <p:cNvCxnSpPr/>
          <p:nvPr/>
        </p:nvCxnSpPr>
        <p:spPr>
          <a:xfrm>
            <a:off x="8084594" y="2684029"/>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2483520" y="294859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800541" y="3962131"/>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814126" y="3252189"/>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7857469" y="344897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8878403" y="294859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7982674" y="3962131"/>
            <a:ext cx="2361460"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8904123" y="4409245"/>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7" name="Content Placeholder 2"/>
          <p:cNvSpPr txBox="1">
            <a:spLocks/>
          </p:cNvSpPr>
          <p:nvPr/>
        </p:nvSpPr>
        <p:spPr>
          <a:xfrm>
            <a:off x="4056365" y="4290867"/>
            <a:ext cx="5460507" cy="2407355"/>
          </a:xfrm>
          <a:prstGeom prst="rect">
            <a:avLst/>
          </a:prstGeom>
        </p:spPr>
        <p:txBody>
          <a:bodyPr>
            <a:normAutofit fontScale="85000" lnSpcReduction="20000"/>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502920" indent="-457200" algn="l" rtl="0">
              <a:buFont typeface="+mj-lt"/>
              <a:buAutoNum type="alphaLcParenR"/>
            </a:pPr>
            <a:r>
              <a:rPr lang="en-US" dirty="0" smtClean="0"/>
              <a:t>Ester </a:t>
            </a:r>
            <a:r>
              <a:rPr lang="en-US" dirty="0" err="1" smtClean="0"/>
              <a:t>llega</a:t>
            </a:r>
            <a:r>
              <a:rPr lang="en-US" dirty="0" smtClean="0"/>
              <a:t> a </a:t>
            </a:r>
            <a:r>
              <a:rPr lang="en-US" dirty="0" err="1" smtClean="0"/>
              <a:t>ser</a:t>
            </a:r>
            <a:r>
              <a:rPr lang="en-US" dirty="0" smtClean="0"/>
              <a:t> </a:t>
            </a:r>
            <a:r>
              <a:rPr lang="en-US" dirty="0" err="1" smtClean="0"/>
              <a:t>reina</a:t>
            </a:r>
            <a:endParaRPr lang="en-US" dirty="0" smtClean="0"/>
          </a:p>
          <a:p>
            <a:pPr marL="502920" indent="-457200" algn="l" rtl="0">
              <a:buFont typeface="+mj-lt"/>
              <a:buAutoNum type="alphaLcParenR"/>
            </a:pPr>
            <a:r>
              <a:rPr lang="en-US" dirty="0" smtClean="0"/>
              <a:t>Esdras regresa</a:t>
            </a:r>
          </a:p>
          <a:p>
            <a:pPr marL="502920" indent="-457200" algn="l" rtl="0">
              <a:buFont typeface="+mj-lt"/>
              <a:buAutoNum type="alphaLcParenR"/>
            </a:pPr>
            <a:r>
              <a:rPr lang="en-US" dirty="0" smtClean="0"/>
              <a:t>Hageo y Zacarías predican y profetizan</a:t>
            </a:r>
          </a:p>
          <a:p>
            <a:pPr marL="502920" indent="-457200" algn="l" rtl="0">
              <a:buFont typeface="+mj-lt"/>
              <a:buAutoNum type="alphaLcParenR"/>
            </a:pPr>
            <a:r>
              <a:rPr lang="en-US" dirty="0" smtClean="0"/>
              <a:t>Templo completado</a:t>
            </a:r>
          </a:p>
          <a:p>
            <a:pPr marL="502920" indent="-457200" algn="l" rtl="0">
              <a:buFont typeface="+mj-lt"/>
              <a:buAutoNum type="alphaLcParenR"/>
            </a:pPr>
            <a:r>
              <a:rPr lang="en-US" dirty="0" smtClean="0"/>
              <a:t>Malaquías predica y profetiza</a:t>
            </a:r>
          </a:p>
          <a:p>
            <a:pPr marL="502920" indent="-457200" algn="l" rtl="0">
              <a:buFont typeface="+mj-lt"/>
              <a:buAutoNum type="alphaLcParenR"/>
            </a:pPr>
            <a:r>
              <a:rPr lang="en-US" dirty="0" smtClean="0"/>
              <a:t>Nehemías regresa</a:t>
            </a:r>
            <a:endParaRPr lang="en-US" dirty="0"/>
          </a:p>
        </p:txBody>
      </p:sp>
      <p:sp>
        <p:nvSpPr>
          <p:cNvPr id="98" name="TextBox 97"/>
          <p:cNvSpPr txBox="1"/>
          <p:nvPr/>
        </p:nvSpPr>
        <p:spPr>
          <a:xfrm>
            <a:off x="2532444" y="2522998"/>
            <a:ext cx="399495" cy="523220"/>
          </a:xfrm>
          <a:prstGeom prst="rect">
            <a:avLst/>
          </a:prstGeom>
          <a:noFill/>
        </p:spPr>
        <p:txBody>
          <a:bodyPr wrap="square" rtlCol="0">
            <a:spAutoFit/>
          </a:bodyPr>
          <a:lstStyle/>
          <a:p>
            <a:pPr algn="l" rtl="0"/>
            <a:r>
              <a:rPr lang="en-US" sz="2800" dirty="0" smtClean="0">
                <a:solidFill>
                  <a:schemeClr val="accent1"/>
                </a:solidFill>
              </a:rPr>
              <a:t>c</a:t>
            </a:r>
            <a:endParaRPr lang="en-US" sz="2800" dirty="0">
              <a:solidFill>
                <a:schemeClr val="accent1"/>
              </a:solidFill>
            </a:endParaRPr>
          </a:p>
        </p:txBody>
      </p:sp>
      <p:sp>
        <p:nvSpPr>
          <p:cNvPr id="99" name="TextBox 98"/>
          <p:cNvSpPr txBox="1"/>
          <p:nvPr/>
        </p:nvSpPr>
        <p:spPr>
          <a:xfrm>
            <a:off x="2827003" y="3533023"/>
            <a:ext cx="399495" cy="523220"/>
          </a:xfrm>
          <a:prstGeom prst="rect">
            <a:avLst/>
          </a:prstGeom>
          <a:noFill/>
        </p:spPr>
        <p:txBody>
          <a:bodyPr wrap="square" rtlCol="0">
            <a:spAutoFit/>
          </a:bodyPr>
          <a:lstStyle/>
          <a:p>
            <a:pPr algn="l" rtl="0"/>
            <a:r>
              <a:rPr lang="en-US" sz="2800" dirty="0" smtClean="0">
                <a:solidFill>
                  <a:schemeClr val="accent1"/>
                </a:solidFill>
              </a:rPr>
              <a:t>d</a:t>
            </a:r>
            <a:endParaRPr lang="en-US" sz="2800" dirty="0">
              <a:solidFill>
                <a:schemeClr val="accent1"/>
              </a:solidFill>
            </a:endParaRPr>
          </a:p>
        </p:txBody>
      </p:sp>
      <p:sp>
        <p:nvSpPr>
          <p:cNvPr id="100" name="TextBox 99"/>
          <p:cNvSpPr txBox="1"/>
          <p:nvPr/>
        </p:nvSpPr>
        <p:spPr>
          <a:xfrm>
            <a:off x="5868136" y="2824571"/>
            <a:ext cx="399495" cy="523220"/>
          </a:xfrm>
          <a:prstGeom prst="rect">
            <a:avLst/>
          </a:prstGeom>
          <a:noFill/>
        </p:spPr>
        <p:txBody>
          <a:bodyPr wrap="square" rtlCol="0">
            <a:spAutoFit/>
          </a:bodyPr>
          <a:lstStyle/>
          <a:p>
            <a:pPr algn="l" rtl="0"/>
            <a:r>
              <a:rPr lang="en-US" sz="2800" dirty="0" smtClean="0">
                <a:solidFill>
                  <a:schemeClr val="accent1"/>
                </a:solidFill>
              </a:rPr>
              <a:t>a</a:t>
            </a:r>
            <a:endParaRPr lang="en-US" sz="2800" dirty="0">
              <a:solidFill>
                <a:schemeClr val="accent1"/>
              </a:solidFill>
            </a:endParaRPr>
          </a:p>
        </p:txBody>
      </p:sp>
      <p:sp>
        <p:nvSpPr>
          <p:cNvPr id="101" name="TextBox 100"/>
          <p:cNvSpPr txBox="1"/>
          <p:nvPr/>
        </p:nvSpPr>
        <p:spPr>
          <a:xfrm>
            <a:off x="7911652" y="3026953"/>
            <a:ext cx="399495" cy="523220"/>
          </a:xfrm>
          <a:prstGeom prst="rect">
            <a:avLst/>
          </a:prstGeom>
          <a:noFill/>
        </p:spPr>
        <p:txBody>
          <a:bodyPr wrap="square" rtlCol="0">
            <a:spAutoFit/>
          </a:bodyPr>
          <a:lstStyle/>
          <a:p>
            <a:pPr algn="l" rtl="0"/>
            <a:r>
              <a:rPr lang="en-US" sz="2800" dirty="0" smtClean="0">
                <a:solidFill>
                  <a:schemeClr val="accent1"/>
                </a:solidFill>
              </a:rPr>
              <a:t>b</a:t>
            </a:r>
            <a:endParaRPr lang="en-US" sz="2800" dirty="0">
              <a:solidFill>
                <a:schemeClr val="accent1"/>
              </a:solidFill>
            </a:endParaRPr>
          </a:p>
        </p:txBody>
      </p:sp>
      <p:sp>
        <p:nvSpPr>
          <p:cNvPr id="102" name="TextBox 101"/>
          <p:cNvSpPr txBox="1"/>
          <p:nvPr/>
        </p:nvSpPr>
        <p:spPr>
          <a:xfrm>
            <a:off x="8959791" y="2520194"/>
            <a:ext cx="399495" cy="523220"/>
          </a:xfrm>
          <a:prstGeom prst="rect">
            <a:avLst/>
          </a:prstGeom>
          <a:noFill/>
        </p:spPr>
        <p:txBody>
          <a:bodyPr wrap="square" rtlCol="0">
            <a:spAutoFit/>
          </a:bodyPr>
          <a:lstStyle/>
          <a:p>
            <a:pPr algn="l" rtl="0"/>
            <a:r>
              <a:rPr lang="en-US" sz="2800" dirty="0" smtClean="0">
                <a:solidFill>
                  <a:schemeClr val="accent1"/>
                </a:solidFill>
              </a:rPr>
              <a:t>f</a:t>
            </a:r>
            <a:endParaRPr lang="en-US" sz="2800" dirty="0">
              <a:solidFill>
                <a:schemeClr val="accent1"/>
              </a:solidFill>
            </a:endParaRPr>
          </a:p>
        </p:txBody>
      </p:sp>
      <p:sp>
        <p:nvSpPr>
          <p:cNvPr id="103" name="TextBox 102"/>
          <p:cNvSpPr txBox="1"/>
          <p:nvPr/>
        </p:nvSpPr>
        <p:spPr>
          <a:xfrm>
            <a:off x="8959791" y="3986490"/>
            <a:ext cx="399495" cy="523220"/>
          </a:xfrm>
          <a:prstGeom prst="rect">
            <a:avLst/>
          </a:prstGeom>
          <a:noFill/>
        </p:spPr>
        <p:txBody>
          <a:bodyPr wrap="square" rtlCol="0">
            <a:spAutoFit/>
          </a:bodyPr>
          <a:lstStyle/>
          <a:p>
            <a:pPr algn="l" rtl="0"/>
            <a:r>
              <a:rPr lang="en-US" sz="2800" dirty="0" smtClean="0">
                <a:solidFill>
                  <a:schemeClr val="accent1"/>
                </a:solidFill>
              </a:rPr>
              <a:t>e</a:t>
            </a:r>
            <a:endParaRPr lang="en-US" sz="2800" dirty="0">
              <a:solidFill>
                <a:schemeClr val="accent1"/>
              </a:solidFill>
            </a:endParaRPr>
          </a:p>
        </p:txBody>
      </p:sp>
      <p:sp>
        <p:nvSpPr>
          <p:cNvPr id="104" name="TextBox 103"/>
          <p:cNvSpPr txBox="1"/>
          <p:nvPr/>
        </p:nvSpPr>
        <p:spPr>
          <a:xfrm>
            <a:off x="7596608" y="3823631"/>
            <a:ext cx="470176" cy="276999"/>
          </a:xfrm>
          <a:prstGeom prst="rect">
            <a:avLst/>
          </a:prstGeom>
          <a:noFill/>
        </p:spPr>
        <p:txBody>
          <a:bodyPr wrap="square" rtlCol="0">
            <a:spAutoFit/>
          </a:bodyPr>
          <a:lstStyle/>
          <a:p>
            <a:pPr algn="l" rtl="0"/>
            <a:r>
              <a:rPr lang="en-US" sz="1200" dirty="0" smtClean="0"/>
              <a:t>460</a:t>
            </a:r>
            <a:endParaRPr lang="en-US" sz="1200" dirty="0"/>
          </a:p>
        </p:txBody>
      </p:sp>
      <p:sp>
        <p:nvSpPr>
          <p:cNvPr id="105" name="TextBox 104"/>
          <p:cNvSpPr txBox="1"/>
          <p:nvPr/>
        </p:nvSpPr>
        <p:spPr>
          <a:xfrm>
            <a:off x="10296725" y="3823631"/>
            <a:ext cx="470176" cy="276999"/>
          </a:xfrm>
          <a:prstGeom prst="rect">
            <a:avLst/>
          </a:prstGeom>
          <a:noFill/>
        </p:spPr>
        <p:txBody>
          <a:bodyPr wrap="square" rtlCol="0">
            <a:spAutoFit/>
          </a:bodyPr>
          <a:lstStyle/>
          <a:p>
            <a:pPr algn="l" rtl="0"/>
            <a:r>
              <a:rPr lang="en-US" sz="1200" dirty="0" smtClean="0"/>
              <a:t>432</a:t>
            </a:r>
            <a:endParaRPr lang="en-US" sz="1200" dirty="0"/>
          </a:p>
        </p:txBody>
      </p:sp>
    </p:spTree>
    <p:extLst>
      <p:ext uri="{BB962C8B-B14F-4D97-AF65-F5344CB8AC3E}">
        <p14:creationId xmlns:p14="http://schemas.microsoft.com/office/powerpoint/2010/main" val="34888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5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500"/>
                                        <p:tgtEl>
                                          <p:spTgt spid="1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2"/>
                                        </p:tgtEl>
                                        <p:attrNameLst>
                                          <p:attrName>style.visibility</p:attrName>
                                        </p:attrNameLst>
                                      </p:cBhvr>
                                      <p:to>
                                        <p:strVal val="visible"/>
                                      </p:to>
                                    </p:set>
                                    <p:animEffect transition="in" filter="fade">
                                      <p:cBhvr>
                                        <p:cTn id="27" dur="500"/>
                                        <p:tgtEl>
                                          <p:spTgt spid="10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3"/>
                                        </p:tgtEl>
                                        <p:attrNameLst>
                                          <p:attrName>style.visibility</p:attrName>
                                        </p:attrNameLst>
                                      </p:cBhvr>
                                      <p:to>
                                        <p:strVal val="visible"/>
                                      </p:to>
                                    </p:set>
                                    <p:animEffect transition="in" filter="fade">
                                      <p:cBhvr>
                                        <p:cTn id="32"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0" grpId="0"/>
      <p:bldP spid="101" grpId="0"/>
      <p:bldP spid="102" grpId="0"/>
      <p:bldP spid="10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031286" y="772977"/>
            <a:ext cx="5943600" cy="410547"/>
          </a:xfrm>
        </p:spPr>
        <p:txBody>
          <a:bodyPr>
            <a:normAutofit fontScale="85000" lnSpcReduction="10000"/>
          </a:bodyPr>
          <a:lstStyle/>
          <a:p>
            <a:pPr algn="l" rtl="0"/>
            <a:r>
              <a:rPr lang="en-US" dirty="0" err="1" smtClean="0"/>
              <a:t>RelacionE</a:t>
            </a:r>
            <a:r>
              <a:rPr lang="en-US" dirty="0" smtClean="0"/>
              <a:t> lo siguiente con el libro asociado</a:t>
            </a:r>
            <a:endParaRPr lang="en-US" dirty="0"/>
          </a:p>
        </p:txBody>
      </p:sp>
      <p:sp>
        <p:nvSpPr>
          <p:cNvPr id="6" name="Content Placeholder 2"/>
          <p:cNvSpPr txBox="1">
            <a:spLocks/>
          </p:cNvSpPr>
          <p:nvPr/>
        </p:nvSpPr>
        <p:spPr>
          <a:xfrm>
            <a:off x="247838" y="1422145"/>
            <a:ext cx="7475735" cy="4986298"/>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l" rtl="0">
              <a:buNone/>
            </a:pPr>
            <a:r>
              <a:rPr lang="en-US" dirty="0" smtClean="0"/>
              <a:t>_____ 	“¿Robará el hombre a Dios?”</a:t>
            </a:r>
          </a:p>
          <a:p>
            <a:pPr marL="45720" indent="0" algn="l" rtl="0">
              <a:buNone/>
            </a:pPr>
            <a:r>
              <a:rPr lang="en-US" dirty="0" smtClean="0"/>
              <a:t>_____	</a:t>
            </a:r>
            <a:r>
              <a:rPr lang="en-US" dirty="0" err="1" smtClean="0"/>
              <a:t>Zorobabel</a:t>
            </a:r>
            <a:r>
              <a:rPr lang="en-US" dirty="0" smtClean="0"/>
              <a:t> elegido como sello</a:t>
            </a:r>
          </a:p>
          <a:p>
            <a:pPr marL="45720" indent="0" algn="l" rtl="0">
              <a:buNone/>
            </a:pPr>
            <a:r>
              <a:rPr lang="en-US" dirty="0" smtClean="0"/>
              <a:t>_____	</a:t>
            </a:r>
            <a:r>
              <a:rPr lang="en-US" dirty="0" err="1" smtClean="0"/>
              <a:t>Ocho</a:t>
            </a:r>
            <a:r>
              <a:rPr lang="en-US" dirty="0" smtClean="0"/>
              <a:t> profecías mesiánicas</a:t>
            </a:r>
          </a:p>
          <a:p>
            <a:pPr marL="45720" indent="0">
              <a:buNone/>
            </a:pPr>
            <a:r>
              <a:rPr lang="en-US" dirty="0" smtClean="0"/>
              <a:t>_____	“</a:t>
            </a:r>
            <a:r>
              <a:rPr lang="es-ES" dirty="0"/>
              <a:t>¿Es acaso tiempo para que ustedes habiten en sus casas </a:t>
            </a:r>
            <a:r>
              <a:rPr lang="es-ES" dirty="0" smtClean="0"/>
              <a:t/>
            </a:r>
            <a:br>
              <a:rPr lang="es-ES" dirty="0" smtClean="0"/>
            </a:br>
            <a:r>
              <a:rPr lang="es-ES" dirty="0" smtClean="0"/>
              <a:t>	artesonadas </a:t>
            </a:r>
            <a:r>
              <a:rPr lang="es-ES" dirty="0"/>
              <a:t>mientras esta casa está desolada</a:t>
            </a:r>
            <a:r>
              <a:rPr lang="es-ES" dirty="0" smtClean="0"/>
              <a:t>?”</a:t>
            </a:r>
          </a:p>
          <a:p>
            <a:pPr marL="45720" indent="0">
              <a:buNone/>
            </a:pPr>
            <a:r>
              <a:rPr lang="en-US" dirty="0" smtClean="0"/>
              <a:t>_____	</a:t>
            </a:r>
            <a:r>
              <a:rPr lang="en-US" dirty="0" err="1" smtClean="0"/>
              <a:t>Sacerdotes</a:t>
            </a:r>
            <a:r>
              <a:rPr lang="en-US" dirty="0" smtClean="0"/>
              <a:t> específicamente condenados</a:t>
            </a:r>
          </a:p>
          <a:p>
            <a:pPr marL="45720" indent="0" algn="l" rtl="0">
              <a:buNone/>
            </a:pPr>
            <a:r>
              <a:rPr lang="en-US" dirty="0" smtClean="0"/>
              <a:t>_____	Primero en ordenar que se reconstruyera el templo</a:t>
            </a:r>
          </a:p>
          <a:p>
            <a:pPr marL="45720" indent="0" algn="l" rtl="0">
              <a:buNone/>
            </a:pPr>
            <a:r>
              <a:rPr lang="en-US" dirty="0" smtClean="0"/>
              <a:t>_____	</a:t>
            </a:r>
            <a:r>
              <a:rPr lang="en-US" dirty="0" err="1" smtClean="0"/>
              <a:t>Ocho</a:t>
            </a:r>
            <a:r>
              <a:rPr lang="en-US" dirty="0" smtClean="0"/>
              <a:t> visiones nocturnas</a:t>
            </a:r>
          </a:p>
          <a:p>
            <a:pPr marL="45720" indent="0" algn="l" rtl="0">
              <a:buNone/>
            </a:pPr>
            <a:r>
              <a:rPr lang="en-US" dirty="0" smtClean="0"/>
              <a:t>_____	</a:t>
            </a:r>
            <a:r>
              <a:rPr lang="en-US" dirty="0" err="1" smtClean="0"/>
              <a:t>Alienta</a:t>
            </a:r>
            <a:r>
              <a:rPr lang="en-US" dirty="0" smtClean="0"/>
              <a:t> al pueblo a reconstruir el templo.</a:t>
            </a:r>
          </a:p>
          <a:p>
            <a:pPr marL="45720" indent="0" algn="l" rtl="0">
              <a:buNone/>
            </a:pPr>
            <a:r>
              <a:rPr lang="en-US" dirty="0" smtClean="0"/>
              <a:t>____	Juan el Bautista </a:t>
            </a:r>
            <a:r>
              <a:rPr lang="en-US" dirty="0" err="1" smtClean="0"/>
              <a:t>predicho</a:t>
            </a:r>
            <a:endParaRPr lang="en-US" dirty="0"/>
          </a:p>
          <a:p>
            <a:pPr marL="45720" indent="0" algn="l" rtl="0">
              <a:buNone/>
            </a:pPr>
            <a:endParaRPr lang="en-US" dirty="0"/>
          </a:p>
          <a:p>
            <a:pPr marL="45720" indent="0" algn="l" rtl="0">
              <a:buNone/>
            </a:pPr>
            <a:endParaRPr lang="en-US" dirty="0" smtClean="0"/>
          </a:p>
        </p:txBody>
      </p:sp>
      <p:sp>
        <p:nvSpPr>
          <p:cNvPr id="7" name="Text Placeholder 3"/>
          <p:cNvSpPr txBox="1">
            <a:spLocks/>
          </p:cNvSpPr>
          <p:nvPr/>
        </p:nvSpPr>
        <p:spPr>
          <a:xfrm>
            <a:off x="8691239" y="38715"/>
            <a:ext cx="3500761" cy="636972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accent1"/>
              </a:buClr>
              <a:buFont typeface="Arial" pitchFamily="34" charset="0"/>
              <a:buNone/>
              <a:defRPr sz="2200" b="1" kern="1200" cap="all" baseline="0">
                <a:solidFill>
                  <a:schemeClr val="tx1"/>
                </a:solidFill>
                <a:latin typeface="+mn-lt"/>
                <a:ea typeface="+mn-ea"/>
                <a:cs typeface="+mn-cs"/>
              </a:defRPr>
            </a:lvl1pPr>
            <a:lvl2pPr marL="457200" indent="0" algn="l" defTabSz="914400" rtl="0" eaLnBrk="1" latinLnBrk="0" hangingPunct="1">
              <a:lnSpc>
                <a:spcPct val="90000"/>
              </a:lnSpc>
              <a:spcBef>
                <a:spcPts val="1000"/>
              </a:spcBef>
              <a:buClr>
                <a:schemeClr val="accent1"/>
              </a:buClr>
              <a:buFont typeface="Arial"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800"/>
              </a:spcBef>
              <a:buClr>
                <a:schemeClr val="accent1"/>
              </a:buClr>
              <a:buFont typeface="Arial"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5pPr>
            <a:lvl6pPr marL="22860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6pPr>
            <a:lvl7pPr marL="27432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7pPr>
            <a:lvl8pPr marL="32004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8pPr>
            <a:lvl9pPr marL="36576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9pPr>
          </a:lstStyle>
          <a:p>
            <a:pPr marL="457200" indent="-457200" algn="l" rtl="0">
              <a:buAutoNum type="alphaLcPeriod" startAt="8"/>
            </a:pPr>
            <a:endParaRPr lang="en-US" dirty="0" smtClean="0"/>
          </a:p>
          <a:p>
            <a:pPr marL="457200" indent="-457200" algn="l" rtl="0">
              <a:buAutoNum type="alphaLcPeriod" startAt="8"/>
            </a:pPr>
            <a:endParaRPr lang="en-US" dirty="0"/>
          </a:p>
          <a:p>
            <a:pPr marL="457200" indent="-457200" algn="l" rtl="0">
              <a:buAutoNum type="alphaLcPeriod" startAt="8"/>
            </a:pPr>
            <a:endParaRPr lang="en-US" dirty="0" smtClean="0"/>
          </a:p>
          <a:p>
            <a:pPr marL="457200" indent="-457200" algn="l" rtl="0">
              <a:buAutoNum type="alphaLcPeriod" startAt="8"/>
            </a:pPr>
            <a:endParaRPr lang="en-US" dirty="0"/>
          </a:p>
          <a:p>
            <a:pPr marL="457200" indent="-457200" algn="l" rtl="0">
              <a:buAutoNum type="alphaLcPeriod" startAt="8"/>
            </a:pPr>
            <a:endParaRPr lang="en-US" dirty="0" smtClean="0"/>
          </a:p>
          <a:p>
            <a:pPr marL="457200" indent="-457200" algn="l" rtl="0">
              <a:buAutoNum type="alphaLcPeriod" startAt="8"/>
            </a:pPr>
            <a:endParaRPr lang="en-US" dirty="0"/>
          </a:p>
          <a:p>
            <a:pPr marL="457200" indent="-457200" algn="l" rtl="0">
              <a:buAutoNum type="alphaLcPeriod" startAt="8"/>
            </a:pPr>
            <a:endParaRPr lang="en-US" dirty="0" smtClean="0"/>
          </a:p>
          <a:p>
            <a:pPr marL="457200" indent="-457200" algn="l" rtl="0">
              <a:buAutoNum type="alphaLcPeriod" startAt="8"/>
            </a:pPr>
            <a:endParaRPr lang="en-US" dirty="0"/>
          </a:p>
          <a:p>
            <a:pPr marL="457200" indent="-457200" algn="l" rtl="0">
              <a:buFont typeface="+mj-lt"/>
              <a:buAutoNum type="alphaLcPeriod" startAt="8"/>
            </a:pPr>
            <a:r>
              <a:rPr lang="en-US" dirty="0" smtClean="0"/>
              <a:t>Hageo</a:t>
            </a:r>
          </a:p>
          <a:p>
            <a:pPr marL="457200" indent="-457200" algn="l" rtl="0">
              <a:buAutoNum type="alphaLcPeriod" startAt="8"/>
            </a:pPr>
            <a:endParaRPr lang="en-US" dirty="0"/>
          </a:p>
          <a:p>
            <a:pPr marL="457200" indent="-457200" algn="l" rtl="0">
              <a:buFont typeface="+mj-lt"/>
              <a:buAutoNum type="alphaLcPeriod" startAt="26"/>
            </a:pPr>
            <a:r>
              <a:rPr lang="en-US" dirty="0" smtClean="0"/>
              <a:t>Zacarías</a:t>
            </a:r>
          </a:p>
          <a:p>
            <a:pPr marL="457200" indent="-457200" algn="l" rtl="0">
              <a:buAutoNum type="alphaLcPeriod" startAt="26"/>
            </a:pPr>
            <a:endParaRPr lang="en-US" dirty="0"/>
          </a:p>
          <a:p>
            <a:pPr marL="457200" indent="-457200" algn="l" rtl="0">
              <a:buFont typeface="+mj-lt"/>
              <a:buAutoNum type="alphaLcPeriod" startAt="13"/>
            </a:pPr>
            <a:r>
              <a:rPr lang="en-US" dirty="0" smtClean="0"/>
              <a:t>malaquías</a:t>
            </a:r>
            <a:endParaRPr lang="en-US" dirty="0"/>
          </a:p>
        </p:txBody>
      </p:sp>
      <p:sp>
        <p:nvSpPr>
          <p:cNvPr id="8" name="TextBox 7"/>
          <p:cNvSpPr txBox="1"/>
          <p:nvPr/>
        </p:nvSpPr>
        <p:spPr>
          <a:xfrm>
            <a:off x="381733" y="1279856"/>
            <a:ext cx="399495" cy="523220"/>
          </a:xfrm>
          <a:prstGeom prst="rect">
            <a:avLst/>
          </a:prstGeom>
          <a:noFill/>
        </p:spPr>
        <p:txBody>
          <a:bodyPr wrap="square" rtlCol="0">
            <a:spAutoFit/>
          </a:bodyPr>
          <a:lstStyle/>
          <a:p>
            <a:pPr algn="l" rtl="0"/>
            <a:r>
              <a:rPr lang="en-US" sz="2800" dirty="0" smtClean="0">
                <a:solidFill>
                  <a:schemeClr val="accent1"/>
                </a:solidFill>
              </a:rPr>
              <a:t>m</a:t>
            </a:r>
            <a:endParaRPr lang="en-US" sz="2800" dirty="0">
              <a:solidFill>
                <a:schemeClr val="accent1"/>
              </a:solidFill>
            </a:endParaRPr>
          </a:p>
        </p:txBody>
      </p:sp>
      <p:sp>
        <p:nvSpPr>
          <p:cNvPr id="9" name="TextBox 8"/>
          <p:cNvSpPr txBox="1"/>
          <p:nvPr/>
        </p:nvSpPr>
        <p:spPr>
          <a:xfrm>
            <a:off x="381733" y="5563294"/>
            <a:ext cx="399495" cy="523220"/>
          </a:xfrm>
          <a:prstGeom prst="rect">
            <a:avLst/>
          </a:prstGeom>
          <a:noFill/>
        </p:spPr>
        <p:txBody>
          <a:bodyPr wrap="square" rtlCol="0">
            <a:spAutoFit/>
          </a:bodyPr>
          <a:lstStyle/>
          <a:p>
            <a:pPr algn="l" rtl="0"/>
            <a:r>
              <a:rPr lang="en-US" sz="2800" dirty="0" smtClean="0">
                <a:solidFill>
                  <a:schemeClr val="accent1"/>
                </a:solidFill>
              </a:rPr>
              <a:t>m</a:t>
            </a:r>
            <a:endParaRPr lang="en-US" sz="2800" dirty="0">
              <a:solidFill>
                <a:schemeClr val="accent1"/>
              </a:solidFill>
            </a:endParaRPr>
          </a:p>
        </p:txBody>
      </p:sp>
      <p:sp>
        <p:nvSpPr>
          <p:cNvPr id="10" name="TextBox 9"/>
          <p:cNvSpPr txBox="1"/>
          <p:nvPr/>
        </p:nvSpPr>
        <p:spPr>
          <a:xfrm>
            <a:off x="381732" y="3552380"/>
            <a:ext cx="399495" cy="523220"/>
          </a:xfrm>
          <a:prstGeom prst="rect">
            <a:avLst/>
          </a:prstGeom>
          <a:noFill/>
        </p:spPr>
        <p:txBody>
          <a:bodyPr wrap="square" rtlCol="0">
            <a:spAutoFit/>
          </a:bodyPr>
          <a:lstStyle/>
          <a:p>
            <a:pPr algn="l" rtl="0"/>
            <a:r>
              <a:rPr lang="en-US" sz="2800" dirty="0" smtClean="0">
                <a:solidFill>
                  <a:schemeClr val="accent1"/>
                </a:solidFill>
              </a:rPr>
              <a:t>m</a:t>
            </a:r>
            <a:endParaRPr lang="en-US" sz="2800" dirty="0">
              <a:solidFill>
                <a:schemeClr val="accent1"/>
              </a:solidFill>
            </a:endParaRPr>
          </a:p>
        </p:txBody>
      </p:sp>
      <p:sp>
        <p:nvSpPr>
          <p:cNvPr id="11" name="TextBox 10"/>
          <p:cNvSpPr txBox="1"/>
          <p:nvPr/>
        </p:nvSpPr>
        <p:spPr>
          <a:xfrm>
            <a:off x="435721" y="1779849"/>
            <a:ext cx="399495" cy="523220"/>
          </a:xfrm>
          <a:prstGeom prst="rect">
            <a:avLst/>
          </a:prstGeom>
          <a:noFill/>
        </p:spPr>
        <p:txBody>
          <a:bodyPr wrap="square" rtlCol="0">
            <a:spAutoFit/>
          </a:bodyPr>
          <a:lstStyle/>
          <a:p>
            <a:pPr algn="l" rtl="0"/>
            <a:r>
              <a:rPr lang="en-US" sz="2800" dirty="0" smtClean="0">
                <a:solidFill>
                  <a:schemeClr val="accent1"/>
                </a:solidFill>
              </a:rPr>
              <a:t>h</a:t>
            </a:r>
            <a:endParaRPr lang="en-US" sz="2800" dirty="0">
              <a:solidFill>
                <a:schemeClr val="accent1"/>
              </a:solidFill>
            </a:endParaRPr>
          </a:p>
        </p:txBody>
      </p:sp>
      <p:sp>
        <p:nvSpPr>
          <p:cNvPr id="12" name="TextBox 11"/>
          <p:cNvSpPr txBox="1"/>
          <p:nvPr/>
        </p:nvSpPr>
        <p:spPr>
          <a:xfrm>
            <a:off x="435721" y="2773787"/>
            <a:ext cx="399495" cy="523220"/>
          </a:xfrm>
          <a:prstGeom prst="rect">
            <a:avLst/>
          </a:prstGeom>
          <a:noFill/>
        </p:spPr>
        <p:txBody>
          <a:bodyPr wrap="square" rtlCol="0">
            <a:spAutoFit/>
          </a:bodyPr>
          <a:lstStyle/>
          <a:p>
            <a:pPr algn="l" rtl="0"/>
            <a:r>
              <a:rPr lang="en-US" sz="2800" dirty="0" smtClean="0">
                <a:solidFill>
                  <a:schemeClr val="accent1"/>
                </a:solidFill>
              </a:rPr>
              <a:t>h</a:t>
            </a:r>
            <a:endParaRPr lang="en-US" sz="2800" dirty="0">
              <a:solidFill>
                <a:schemeClr val="accent1"/>
              </a:solidFill>
            </a:endParaRPr>
          </a:p>
        </p:txBody>
      </p:sp>
      <p:sp>
        <p:nvSpPr>
          <p:cNvPr id="13" name="TextBox 12"/>
          <p:cNvSpPr txBox="1"/>
          <p:nvPr/>
        </p:nvSpPr>
        <p:spPr>
          <a:xfrm>
            <a:off x="435720" y="4069363"/>
            <a:ext cx="399495" cy="523220"/>
          </a:xfrm>
          <a:prstGeom prst="rect">
            <a:avLst/>
          </a:prstGeom>
          <a:noFill/>
        </p:spPr>
        <p:txBody>
          <a:bodyPr wrap="square" rtlCol="0">
            <a:spAutoFit/>
          </a:bodyPr>
          <a:lstStyle/>
          <a:p>
            <a:pPr algn="l" rtl="0"/>
            <a:r>
              <a:rPr lang="en-US" sz="2800" dirty="0" smtClean="0">
                <a:solidFill>
                  <a:schemeClr val="accent1"/>
                </a:solidFill>
              </a:rPr>
              <a:t>h</a:t>
            </a:r>
            <a:endParaRPr lang="en-US" sz="2800" dirty="0">
              <a:solidFill>
                <a:schemeClr val="accent1"/>
              </a:solidFill>
            </a:endParaRPr>
          </a:p>
        </p:txBody>
      </p:sp>
      <p:sp>
        <p:nvSpPr>
          <p:cNvPr id="14" name="TextBox 13"/>
          <p:cNvSpPr txBox="1"/>
          <p:nvPr/>
        </p:nvSpPr>
        <p:spPr>
          <a:xfrm>
            <a:off x="453475" y="2286832"/>
            <a:ext cx="399495" cy="954107"/>
          </a:xfrm>
          <a:prstGeom prst="rect">
            <a:avLst/>
          </a:prstGeom>
          <a:noFill/>
        </p:spPr>
        <p:txBody>
          <a:bodyPr wrap="square" rtlCol="0">
            <a:spAutoFit/>
          </a:bodyPr>
          <a:lstStyle/>
          <a:p>
            <a:pPr algn="l" rtl="0"/>
            <a:r>
              <a:rPr lang="en-US" sz="2800" dirty="0" smtClean="0">
                <a:solidFill>
                  <a:schemeClr val="accent1"/>
                </a:solidFill>
              </a:rPr>
              <a:t>z	</a:t>
            </a:r>
            <a:endParaRPr lang="en-US" sz="2800" dirty="0">
              <a:solidFill>
                <a:schemeClr val="accent1"/>
              </a:solidFill>
            </a:endParaRPr>
          </a:p>
        </p:txBody>
      </p:sp>
      <p:sp>
        <p:nvSpPr>
          <p:cNvPr id="15" name="TextBox 14"/>
          <p:cNvSpPr txBox="1"/>
          <p:nvPr/>
        </p:nvSpPr>
        <p:spPr>
          <a:xfrm>
            <a:off x="435719" y="4562169"/>
            <a:ext cx="399495" cy="523220"/>
          </a:xfrm>
          <a:prstGeom prst="rect">
            <a:avLst/>
          </a:prstGeom>
          <a:noFill/>
        </p:spPr>
        <p:txBody>
          <a:bodyPr wrap="square" rtlCol="0">
            <a:spAutoFit/>
          </a:bodyPr>
          <a:lstStyle/>
          <a:p>
            <a:pPr algn="l" rtl="0"/>
            <a:r>
              <a:rPr lang="en-US" sz="2800" dirty="0">
                <a:solidFill>
                  <a:schemeClr val="accent1"/>
                </a:solidFill>
              </a:rPr>
              <a:t>z</a:t>
            </a:r>
          </a:p>
        </p:txBody>
      </p:sp>
      <p:sp>
        <p:nvSpPr>
          <p:cNvPr id="16" name="TextBox 15"/>
          <p:cNvSpPr txBox="1"/>
          <p:nvPr/>
        </p:nvSpPr>
        <p:spPr>
          <a:xfrm>
            <a:off x="435718" y="5070488"/>
            <a:ext cx="399495" cy="523220"/>
          </a:xfrm>
          <a:prstGeom prst="rect">
            <a:avLst/>
          </a:prstGeom>
          <a:noFill/>
        </p:spPr>
        <p:txBody>
          <a:bodyPr wrap="square" rtlCol="0">
            <a:spAutoFit/>
          </a:bodyPr>
          <a:lstStyle/>
          <a:p>
            <a:pPr algn="l" rtl="0"/>
            <a:r>
              <a:rPr lang="en-US" sz="2800" dirty="0">
                <a:solidFill>
                  <a:schemeClr val="accent1"/>
                </a:solidFill>
              </a:rPr>
              <a:t>z</a:t>
            </a:r>
          </a:p>
        </p:txBody>
      </p:sp>
    </p:spTree>
    <p:extLst>
      <p:ext uri="{BB962C8B-B14F-4D97-AF65-F5344CB8AC3E}">
        <p14:creationId xmlns:p14="http://schemas.microsoft.com/office/powerpoint/2010/main" val="144496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4" descr="Sample table with 3 columns, 4 rows" title="Table"/>
          <p:cNvGraphicFramePr>
            <a:graphicFrameLocks/>
          </p:cNvGraphicFramePr>
          <p:nvPr>
            <p:extLst/>
          </p:nvPr>
        </p:nvGraphicFramePr>
        <p:xfrm>
          <a:off x="1192783" y="1194345"/>
          <a:ext cx="4724400" cy="4832685"/>
        </p:xfrm>
        <a:graphic>
          <a:graphicData uri="http://schemas.openxmlformats.org/drawingml/2006/table">
            <a:tbl>
              <a:tblPr firstRow="1" bandRow="1">
                <a:tableStyleId>{9DCAF9ED-07DC-4A11-8D7F-57B35C25682E}</a:tableStyleId>
              </a:tblPr>
              <a:tblGrid>
                <a:gridCol w="1574800"/>
                <a:gridCol w="3149600"/>
              </a:tblGrid>
              <a:tr h="536965">
                <a:tc gridSpan="2">
                  <a:txBody>
                    <a:bodyPr/>
                    <a:lstStyle/>
                    <a:p>
                      <a:pPr algn="ctr" rtl="0"/>
                      <a:r>
                        <a:rPr lang="en-US" dirty="0" smtClean="0"/>
                        <a:t>Estructura</a:t>
                      </a:r>
                      <a:r>
                        <a:rPr lang="en-US" baseline="0" dirty="0" smtClean="0"/>
                        <a:t>de ocho visiones nocturnas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rtl="0"/>
                      <a:endParaRPr lang="en-US" dirty="0"/>
                    </a:p>
                  </a:txBody>
                  <a:tcPr anchor="ctr"/>
                </a:tc>
              </a:tr>
              <a:tr h="536965">
                <a:tc>
                  <a:txBody>
                    <a:bodyPr/>
                    <a:lstStyle/>
                    <a:p>
                      <a:pPr algn="l" rtl="0"/>
                      <a:r>
                        <a:rPr lang="en-US" dirty="0" smtClean="0"/>
                        <a:t>Primero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6965">
                <a:tc>
                  <a:txBody>
                    <a:bodyPr/>
                    <a:lstStyle/>
                    <a:p>
                      <a:pPr algn="l" rtl="0"/>
                      <a:r>
                        <a:rPr lang="en-US" dirty="0" smtClean="0"/>
                        <a:t>Segundo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rtl="0"/>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6965">
                <a:tc>
                  <a:txBody>
                    <a:bodyPr/>
                    <a:lstStyle/>
                    <a:p>
                      <a:pPr algn="l" rtl="0"/>
                      <a:r>
                        <a:rPr lang="en-US" dirty="0" smtClean="0"/>
                        <a:t>Tercero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rtl="0"/>
                      <a:endParaRPr lang="en-US" dirty="0"/>
                    </a:p>
                  </a:txBody>
                  <a:tcPr anchor="ctr"/>
                </a:tc>
              </a:tr>
              <a:tr h="536965">
                <a:tc>
                  <a:txBody>
                    <a:bodyPr/>
                    <a:lstStyle/>
                    <a:p>
                      <a:pPr algn="l" rtl="0"/>
                      <a:r>
                        <a:rPr lang="en-US" dirty="0" smtClean="0"/>
                        <a:t>Cuatro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rtl="0"/>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6965">
                <a:tc>
                  <a:txBody>
                    <a:bodyPr/>
                    <a:lstStyle/>
                    <a:p>
                      <a:pPr algn="l" rtl="0"/>
                      <a:r>
                        <a:rPr lang="en-US" dirty="0" smtClean="0"/>
                        <a:t>Quinto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rtl="0"/>
                      <a:endParaRPr lang="en-US" dirty="0"/>
                    </a:p>
                  </a:txBody>
                  <a:tcPr anchor="ctr"/>
                </a:tc>
              </a:tr>
              <a:tr h="536965">
                <a:tc>
                  <a:txBody>
                    <a:bodyPr/>
                    <a:lstStyle/>
                    <a:p>
                      <a:pPr algn="l" rtl="0"/>
                      <a:r>
                        <a:rPr lang="en-US" dirty="0" smtClean="0"/>
                        <a:t>Sexto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rtl="0"/>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6965">
                <a:tc>
                  <a:txBody>
                    <a:bodyPr/>
                    <a:lstStyle/>
                    <a:p>
                      <a:pPr algn="l" rtl="0"/>
                      <a:r>
                        <a:rPr lang="en-US" dirty="0" smtClean="0"/>
                        <a:t>Séptimo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rtl="0"/>
                      <a:endParaRPr lang="en-US" dirty="0"/>
                    </a:p>
                  </a:txBody>
                  <a:tcPr anchor="ctr"/>
                </a:tc>
              </a:tr>
              <a:tr h="536965">
                <a:tc>
                  <a:txBody>
                    <a:bodyPr/>
                    <a:lstStyle/>
                    <a:p>
                      <a:pPr algn="l" rtl="0"/>
                      <a:r>
                        <a:rPr lang="en-US" dirty="0" smtClean="0"/>
                        <a:t>Octavo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Text Placeholder 3"/>
          <p:cNvSpPr txBox="1">
            <a:spLocks/>
          </p:cNvSpPr>
          <p:nvPr/>
        </p:nvSpPr>
        <p:spPr>
          <a:xfrm>
            <a:off x="1031286" y="772977"/>
            <a:ext cx="8040286" cy="410547"/>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l" rtl="0">
              <a:buNone/>
            </a:pPr>
            <a:r>
              <a:rPr lang="en-US" sz="1700" b="1" dirty="0" smtClean="0"/>
              <a:t>COMPLETE LA ESTRUCTURA DE LAS OCHO VISIONES NOCTURNAS</a:t>
            </a:r>
            <a:endParaRPr lang="en-US" sz="1700" b="1" dirty="0"/>
          </a:p>
        </p:txBody>
      </p:sp>
      <p:sp>
        <p:nvSpPr>
          <p:cNvPr id="5" name="Content Placeholder 2"/>
          <p:cNvSpPr txBox="1">
            <a:spLocks/>
          </p:cNvSpPr>
          <p:nvPr/>
        </p:nvSpPr>
        <p:spPr>
          <a:xfrm>
            <a:off x="6240998" y="2663301"/>
            <a:ext cx="5578136" cy="2396971"/>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502920" indent="-457200" algn="l" rtl="0">
              <a:buFont typeface="+mj-lt"/>
              <a:buAutoNum type="alphaLcParenR"/>
            </a:pPr>
            <a:r>
              <a:rPr lang="en-US" dirty="0" smtClean="0"/>
              <a:t>Dios patrullando la tierra</a:t>
            </a:r>
          </a:p>
          <a:p>
            <a:pPr marL="502920" indent="-457200" algn="l" rtl="0">
              <a:buFont typeface="+mj-lt"/>
              <a:buAutoNum type="alphaLcParenR"/>
            </a:pPr>
            <a:r>
              <a:rPr lang="en-US" dirty="0" smtClean="0"/>
              <a:t>La </a:t>
            </a:r>
            <a:r>
              <a:rPr lang="en-US" dirty="0" err="1" smtClean="0"/>
              <a:t>limpieza</a:t>
            </a:r>
            <a:r>
              <a:rPr lang="en-US" dirty="0" smtClean="0"/>
              <a:t> de la </a:t>
            </a:r>
            <a:r>
              <a:rPr lang="en-US" dirty="0" err="1" smtClean="0"/>
              <a:t>tierra</a:t>
            </a:r>
            <a:endParaRPr lang="en-US" dirty="0" smtClean="0"/>
          </a:p>
          <a:p>
            <a:pPr marL="502920" indent="-457200" algn="l" rtl="0">
              <a:buFont typeface="+mj-lt"/>
              <a:buAutoNum type="alphaLcParenR"/>
            </a:pPr>
            <a:r>
              <a:rPr lang="en-US" dirty="0" smtClean="0"/>
              <a:t>Dios patrullando la tierra</a:t>
            </a:r>
          </a:p>
          <a:p>
            <a:pPr marL="502920" indent="-457200" algn="l" rtl="0">
              <a:buFont typeface="+mj-lt"/>
              <a:buAutoNum type="alphaLcParenR"/>
            </a:pPr>
            <a:r>
              <a:rPr lang="en-US" dirty="0" smtClean="0"/>
              <a:t>Los dos líderes ungidos del Judá post-exílico</a:t>
            </a:r>
          </a:p>
          <a:p>
            <a:pPr marL="502920" indent="-457200" algn="l" rtl="0">
              <a:buFont typeface="+mj-lt"/>
              <a:buAutoNum type="alphaLcParenR"/>
            </a:pPr>
            <a:r>
              <a:rPr lang="en-US" dirty="0" smtClean="0"/>
              <a:t>La amenaza de las naciones contra Judá</a:t>
            </a:r>
            <a:endParaRPr lang="en-US" dirty="0"/>
          </a:p>
        </p:txBody>
      </p:sp>
      <p:sp>
        <p:nvSpPr>
          <p:cNvPr id="6" name="TextBox 5"/>
          <p:cNvSpPr txBox="1"/>
          <p:nvPr/>
        </p:nvSpPr>
        <p:spPr>
          <a:xfrm>
            <a:off x="3977191" y="1705980"/>
            <a:ext cx="790119" cy="523220"/>
          </a:xfrm>
          <a:prstGeom prst="rect">
            <a:avLst/>
          </a:prstGeom>
          <a:noFill/>
        </p:spPr>
        <p:txBody>
          <a:bodyPr wrap="square" rtlCol="0">
            <a:spAutoFit/>
          </a:bodyPr>
          <a:lstStyle/>
          <a:p>
            <a:pPr algn="l" rtl="0"/>
            <a:r>
              <a:rPr lang="en-US" sz="2800" dirty="0" smtClean="0">
                <a:solidFill>
                  <a:schemeClr val="accent1"/>
                </a:solidFill>
              </a:rPr>
              <a:t>a/c</a:t>
            </a:r>
            <a:endParaRPr lang="en-US" sz="2800" dirty="0">
              <a:solidFill>
                <a:schemeClr val="accent1"/>
              </a:solidFill>
            </a:endParaRPr>
          </a:p>
        </p:txBody>
      </p:sp>
      <p:sp>
        <p:nvSpPr>
          <p:cNvPr id="7" name="TextBox 6"/>
          <p:cNvSpPr txBox="1"/>
          <p:nvPr/>
        </p:nvSpPr>
        <p:spPr>
          <a:xfrm>
            <a:off x="3977191" y="5471593"/>
            <a:ext cx="790119" cy="523220"/>
          </a:xfrm>
          <a:prstGeom prst="rect">
            <a:avLst/>
          </a:prstGeom>
          <a:noFill/>
        </p:spPr>
        <p:txBody>
          <a:bodyPr wrap="square" rtlCol="0">
            <a:spAutoFit/>
          </a:bodyPr>
          <a:lstStyle/>
          <a:p>
            <a:pPr algn="l" rtl="0"/>
            <a:r>
              <a:rPr lang="en-US" sz="2800" dirty="0" smtClean="0">
                <a:solidFill>
                  <a:schemeClr val="accent1"/>
                </a:solidFill>
              </a:rPr>
              <a:t>a/c</a:t>
            </a:r>
            <a:endParaRPr lang="en-US" sz="2800" dirty="0">
              <a:solidFill>
                <a:schemeClr val="accent1"/>
              </a:solidFill>
            </a:endParaRPr>
          </a:p>
        </p:txBody>
      </p:sp>
      <p:sp>
        <p:nvSpPr>
          <p:cNvPr id="8" name="TextBox 7"/>
          <p:cNvSpPr txBox="1"/>
          <p:nvPr/>
        </p:nvSpPr>
        <p:spPr>
          <a:xfrm>
            <a:off x="4150303" y="2489462"/>
            <a:ext cx="355115" cy="523220"/>
          </a:xfrm>
          <a:prstGeom prst="rect">
            <a:avLst/>
          </a:prstGeom>
          <a:noFill/>
        </p:spPr>
        <p:txBody>
          <a:bodyPr wrap="square" rtlCol="0">
            <a:spAutoFit/>
          </a:bodyPr>
          <a:lstStyle/>
          <a:p>
            <a:pPr algn="l" rtl="0"/>
            <a:r>
              <a:rPr lang="en-US" sz="2800" dirty="0" smtClean="0">
                <a:solidFill>
                  <a:schemeClr val="accent1"/>
                </a:solidFill>
              </a:rPr>
              <a:t>e</a:t>
            </a:r>
            <a:endParaRPr lang="en-US" sz="2800" dirty="0">
              <a:solidFill>
                <a:schemeClr val="accent1"/>
              </a:solidFill>
            </a:endParaRPr>
          </a:p>
        </p:txBody>
      </p:sp>
      <p:sp>
        <p:nvSpPr>
          <p:cNvPr id="9" name="TextBox 8"/>
          <p:cNvSpPr txBox="1"/>
          <p:nvPr/>
        </p:nvSpPr>
        <p:spPr>
          <a:xfrm>
            <a:off x="4150303" y="3628737"/>
            <a:ext cx="355115" cy="523220"/>
          </a:xfrm>
          <a:prstGeom prst="rect">
            <a:avLst/>
          </a:prstGeom>
          <a:noFill/>
        </p:spPr>
        <p:txBody>
          <a:bodyPr wrap="square" rtlCol="0">
            <a:spAutoFit/>
          </a:bodyPr>
          <a:lstStyle/>
          <a:p>
            <a:pPr algn="l" rtl="0"/>
            <a:r>
              <a:rPr lang="en-US" sz="2800" dirty="0" smtClean="0">
                <a:solidFill>
                  <a:schemeClr val="accent1"/>
                </a:solidFill>
              </a:rPr>
              <a:t>d</a:t>
            </a:r>
            <a:endParaRPr lang="en-US" sz="2800" dirty="0">
              <a:solidFill>
                <a:schemeClr val="accent1"/>
              </a:solidFill>
            </a:endParaRPr>
          </a:p>
        </p:txBody>
      </p:sp>
      <p:sp>
        <p:nvSpPr>
          <p:cNvPr id="10" name="TextBox 9"/>
          <p:cNvSpPr txBox="1"/>
          <p:nvPr/>
        </p:nvSpPr>
        <p:spPr>
          <a:xfrm>
            <a:off x="4150303" y="4686659"/>
            <a:ext cx="355115" cy="523220"/>
          </a:xfrm>
          <a:prstGeom prst="rect">
            <a:avLst/>
          </a:prstGeom>
          <a:noFill/>
        </p:spPr>
        <p:txBody>
          <a:bodyPr wrap="square" rtlCol="0">
            <a:spAutoFit/>
          </a:bodyPr>
          <a:lstStyle/>
          <a:p>
            <a:pPr algn="l" rtl="0"/>
            <a:r>
              <a:rPr lang="en-US" sz="2800" dirty="0">
                <a:solidFill>
                  <a:schemeClr val="accent1"/>
                </a:solidFill>
              </a:rPr>
              <a:t>b</a:t>
            </a:r>
          </a:p>
        </p:txBody>
      </p:sp>
    </p:spTree>
    <p:extLst>
      <p:ext uri="{BB962C8B-B14F-4D97-AF65-F5344CB8AC3E}">
        <p14:creationId xmlns:p14="http://schemas.microsoft.com/office/powerpoint/2010/main" val="37764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txBox="1">
            <a:spLocks/>
          </p:cNvSpPr>
          <p:nvPr/>
        </p:nvSpPr>
        <p:spPr>
          <a:xfrm>
            <a:off x="1031286" y="772977"/>
            <a:ext cx="8040286" cy="410547"/>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l" rtl="0">
              <a:buNone/>
            </a:pPr>
            <a:r>
              <a:rPr lang="en-US" sz="1700" b="1" dirty="0" smtClean="0"/>
              <a:t>RESPONDA A LAS SIGUIENTES PREGUNTAS</a:t>
            </a:r>
            <a:endParaRPr lang="en-US" sz="1700" b="1" dirty="0"/>
          </a:p>
        </p:txBody>
      </p:sp>
      <p:sp>
        <p:nvSpPr>
          <p:cNvPr id="5" name="Content Placeholder 2"/>
          <p:cNvSpPr txBox="1">
            <a:spLocks/>
          </p:cNvSpPr>
          <p:nvPr/>
        </p:nvSpPr>
        <p:spPr>
          <a:xfrm>
            <a:off x="1031286" y="1722270"/>
            <a:ext cx="10438664" cy="4465467"/>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502920" indent="-457200" algn="l" rtl="0">
              <a:buFont typeface="+mj-lt"/>
              <a:buAutoNum type="arabicPeriod"/>
            </a:pPr>
            <a:r>
              <a:rPr lang="en-US" dirty="0" smtClean="0"/>
              <a:t>¿Qué libro del Antiguo Testamento ofrece un buen trasfondo histórico de los escritos de Hageo, Zacarías y Malaquías?</a:t>
            </a:r>
          </a:p>
          <a:p>
            <a:pPr marL="45720" indent="0" algn="l" rtl="0">
              <a:buNone/>
            </a:pPr>
            <a:endParaRPr lang="en-US" dirty="0" smtClean="0"/>
          </a:p>
          <a:p>
            <a:pPr marL="502920" indent="-457200" algn="l" rtl="0">
              <a:buFont typeface="+mj-lt"/>
              <a:buAutoNum type="arabicPeriod" startAt="2"/>
            </a:pPr>
            <a:r>
              <a:rPr lang="en-US" dirty="0" smtClean="0"/>
              <a:t>¿Qué libro del Antiguo </a:t>
            </a:r>
            <a:r>
              <a:rPr lang="en-US" dirty="0" err="1" smtClean="0"/>
              <a:t>Testamento</a:t>
            </a:r>
            <a:r>
              <a:rPr lang="en-US" dirty="0" smtClean="0"/>
              <a:t> </a:t>
            </a:r>
            <a:r>
              <a:rPr lang="en-US" dirty="0" err="1" smtClean="0"/>
              <a:t>relata</a:t>
            </a:r>
            <a:r>
              <a:rPr lang="en-US" dirty="0" smtClean="0"/>
              <a:t> la reconstrucción de los muros de Jerusalén menos de cien años después de la finalización del templo?</a:t>
            </a:r>
          </a:p>
          <a:p>
            <a:pPr marL="45720" indent="0" algn="l" rtl="0">
              <a:buNone/>
            </a:pPr>
            <a:endParaRPr lang="en-US" dirty="0" smtClean="0"/>
          </a:p>
          <a:p>
            <a:pPr marL="502920" indent="-457200" algn="l" rtl="0">
              <a:buFont typeface="+mj-lt"/>
              <a:buAutoNum type="arabicPeriod" startAt="3"/>
            </a:pPr>
            <a:r>
              <a:rPr lang="en-US" dirty="0" smtClean="0"/>
              <a:t>Además de Hageo, Zacarías, Malaquías y la respuesta a los números 1 y 2, ¿cuál es el único otro libro del Antiguo Testamento que detalla eventos en el período post-exílico (post-cautiverio babilónico)?</a:t>
            </a:r>
          </a:p>
        </p:txBody>
      </p:sp>
      <p:sp>
        <p:nvSpPr>
          <p:cNvPr id="7" name="TextBox 6"/>
          <p:cNvSpPr txBox="1"/>
          <p:nvPr/>
        </p:nvSpPr>
        <p:spPr>
          <a:xfrm>
            <a:off x="3835147" y="2320021"/>
            <a:ext cx="3444541" cy="523220"/>
          </a:xfrm>
          <a:prstGeom prst="rect">
            <a:avLst/>
          </a:prstGeom>
          <a:noFill/>
        </p:spPr>
        <p:txBody>
          <a:bodyPr wrap="square" rtlCol="0">
            <a:spAutoFit/>
          </a:bodyPr>
          <a:lstStyle/>
          <a:p>
            <a:pPr algn="l" rtl="0"/>
            <a:r>
              <a:rPr lang="en-US" sz="2800" dirty="0" smtClean="0">
                <a:solidFill>
                  <a:schemeClr val="accent1"/>
                </a:solidFill>
              </a:rPr>
              <a:t>Esdras</a:t>
            </a:r>
            <a:endParaRPr lang="en-US" sz="2800" dirty="0">
              <a:solidFill>
                <a:schemeClr val="accent1"/>
              </a:solidFill>
            </a:endParaRPr>
          </a:p>
        </p:txBody>
      </p:sp>
      <p:sp>
        <p:nvSpPr>
          <p:cNvPr id="11" name="TextBox 10"/>
          <p:cNvSpPr txBox="1"/>
          <p:nvPr/>
        </p:nvSpPr>
        <p:spPr>
          <a:xfrm>
            <a:off x="3835147" y="3630293"/>
            <a:ext cx="3444541" cy="523220"/>
          </a:xfrm>
          <a:prstGeom prst="rect">
            <a:avLst/>
          </a:prstGeom>
          <a:noFill/>
        </p:spPr>
        <p:txBody>
          <a:bodyPr wrap="square" rtlCol="0">
            <a:spAutoFit/>
          </a:bodyPr>
          <a:lstStyle/>
          <a:p>
            <a:pPr algn="l" rtl="0"/>
            <a:r>
              <a:rPr lang="en-US" sz="2800" dirty="0" smtClean="0">
                <a:solidFill>
                  <a:schemeClr val="accent1"/>
                </a:solidFill>
              </a:rPr>
              <a:t>Nehemías</a:t>
            </a:r>
            <a:endParaRPr lang="en-US" sz="2800" dirty="0">
              <a:solidFill>
                <a:schemeClr val="accent1"/>
              </a:solidFill>
            </a:endParaRPr>
          </a:p>
        </p:txBody>
      </p:sp>
      <p:sp>
        <p:nvSpPr>
          <p:cNvPr id="12" name="TextBox 11"/>
          <p:cNvSpPr txBox="1"/>
          <p:nvPr/>
        </p:nvSpPr>
        <p:spPr>
          <a:xfrm>
            <a:off x="3835147" y="5146170"/>
            <a:ext cx="3444541" cy="523220"/>
          </a:xfrm>
          <a:prstGeom prst="rect">
            <a:avLst/>
          </a:prstGeom>
          <a:noFill/>
        </p:spPr>
        <p:txBody>
          <a:bodyPr wrap="square" rtlCol="0">
            <a:spAutoFit/>
          </a:bodyPr>
          <a:lstStyle/>
          <a:p>
            <a:pPr algn="l" rtl="0"/>
            <a:r>
              <a:rPr lang="en-US" sz="2800" dirty="0" smtClean="0">
                <a:solidFill>
                  <a:schemeClr val="accent1"/>
                </a:solidFill>
              </a:rPr>
              <a:t>Ester</a:t>
            </a:r>
            <a:endParaRPr lang="en-US" sz="2800" dirty="0">
              <a:solidFill>
                <a:schemeClr val="accent1"/>
              </a:solidFill>
            </a:endParaRPr>
          </a:p>
        </p:txBody>
      </p:sp>
    </p:spTree>
    <p:extLst>
      <p:ext uri="{BB962C8B-B14F-4D97-AF65-F5344CB8AC3E}">
        <p14:creationId xmlns:p14="http://schemas.microsoft.com/office/powerpoint/2010/main" val="262941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l" rtl="0"/>
            <a:r>
              <a:rPr lang="en-US" sz="5400" dirty="0" smtClean="0"/>
              <a:t>Malaquías 1-2, condenación</a:t>
            </a:r>
            <a:endParaRPr lang="en-US" sz="5400" dirty="0"/>
          </a:p>
        </p:txBody>
      </p:sp>
      <p:sp>
        <p:nvSpPr>
          <p:cNvPr id="3" name="Subtitle 2"/>
          <p:cNvSpPr>
            <a:spLocks noGrp="1"/>
          </p:cNvSpPr>
          <p:nvPr>
            <p:ph type="subTitle" idx="1"/>
          </p:nvPr>
        </p:nvSpPr>
        <p:spPr/>
        <p:txBody>
          <a:bodyPr/>
          <a:lstStyle/>
          <a:p>
            <a:pPr algn="l" rtl="0"/>
            <a:r>
              <a:rPr lang="en-US" dirty="0" smtClean="0"/>
              <a:t>Lección 11</a:t>
            </a:r>
            <a:endParaRPr lang="en-US" dirty="0"/>
          </a:p>
        </p:txBody>
      </p:sp>
    </p:spTree>
    <p:extLst>
      <p:ext uri="{BB962C8B-B14F-4D97-AF65-F5344CB8AC3E}">
        <p14:creationId xmlns:p14="http://schemas.microsoft.com/office/powerpoint/2010/main" val="174268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autor</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9419" y="163772"/>
            <a:ext cx="2163746" cy="5936777"/>
          </a:xfrm>
          <a:prstGeom prst="rect">
            <a:avLst/>
          </a:prstGeom>
        </p:spPr>
      </p:pic>
      <p:sp>
        <p:nvSpPr>
          <p:cNvPr id="5" name="Content Placeholder 2"/>
          <p:cNvSpPr txBox="1">
            <a:spLocks/>
          </p:cNvSpPr>
          <p:nvPr/>
        </p:nvSpPr>
        <p:spPr>
          <a:xfrm>
            <a:off x="1269242" y="1760561"/>
            <a:ext cx="7970292" cy="4367284"/>
          </a:xfrm>
          <a:prstGeom prst="rect">
            <a:avLst/>
          </a:prstGeom>
        </p:spPr>
        <p:txBody>
          <a:bodyPr>
            <a:normAutofit lnSpcReduction="10000"/>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algn="l" rtl="0"/>
            <a:r>
              <a:rPr lang="en-US" sz="2800" dirty="0" smtClean="0"/>
              <a:t>Malaquías significa "mi mensajero"</a:t>
            </a:r>
          </a:p>
          <a:p>
            <a:pPr algn="l" rtl="0"/>
            <a:endParaRPr lang="en-US" sz="2800" dirty="0"/>
          </a:p>
          <a:p>
            <a:pPr algn="l" rtl="0"/>
            <a:r>
              <a:rPr lang="en-US" sz="2800" i="1" dirty="0" smtClean="0"/>
              <a:t>¡Eso </a:t>
            </a:r>
            <a:r>
              <a:rPr lang="en-US" sz="2800" i="1" dirty="0" err="1" smtClean="0"/>
              <a:t>es</a:t>
            </a:r>
            <a:r>
              <a:rPr lang="en-US" sz="2800" i="1" dirty="0" smtClean="0"/>
              <a:t> lo </a:t>
            </a:r>
            <a:r>
              <a:rPr lang="es-ES" sz="2800" i="1" dirty="0" smtClean="0"/>
              <a:t>único</a:t>
            </a:r>
            <a:r>
              <a:rPr lang="en-US" sz="2800" i="1" dirty="0" smtClean="0"/>
              <a:t> que sabemos!</a:t>
            </a:r>
          </a:p>
          <a:p>
            <a:pPr algn="l" rtl="0"/>
            <a:endParaRPr lang="en-US" sz="2800" dirty="0"/>
          </a:p>
          <a:p>
            <a:pPr algn="l" rtl="0"/>
            <a:r>
              <a:rPr lang="en-US" sz="2800" dirty="0" smtClean="0"/>
              <a:t>Algunos especulan:</a:t>
            </a:r>
          </a:p>
          <a:p>
            <a:pPr lvl="1" algn="l" rtl="0"/>
            <a:r>
              <a:rPr lang="en-US" sz="2600" dirty="0" smtClean="0"/>
              <a:t>“</a:t>
            </a:r>
            <a:r>
              <a:rPr lang="en-US" sz="2600" dirty="0" err="1" smtClean="0"/>
              <a:t>Mi</a:t>
            </a:r>
            <a:r>
              <a:rPr lang="en-US" sz="2600" dirty="0" smtClean="0"/>
              <a:t> mensajero” es una descripción, no el significado de un nombre propio</a:t>
            </a:r>
          </a:p>
          <a:p>
            <a:pPr lvl="1" algn="l" rtl="0"/>
            <a:r>
              <a:rPr lang="en-US" sz="2600" dirty="0" smtClean="0"/>
              <a:t>Escrito por Esdras, </a:t>
            </a:r>
            <a:r>
              <a:rPr lang="en-US" sz="2600" dirty="0" err="1" smtClean="0"/>
              <a:t>Nehemías</a:t>
            </a:r>
            <a:r>
              <a:rPr lang="en-US" sz="2600" dirty="0" smtClean="0"/>
              <a:t>, </a:t>
            </a:r>
            <a:r>
              <a:rPr lang="en-US" sz="2600" dirty="0" err="1" smtClean="0"/>
              <a:t>Zorobabel</a:t>
            </a:r>
            <a:r>
              <a:rPr lang="en-US" sz="2600" dirty="0" smtClean="0"/>
              <a:t>…</a:t>
            </a:r>
          </a:p>
          <a:p>
            <a:pPr lvl="1" algn="l" rtl="0"/>
            <a:r>
              <a:rPr lang="en-US" sz="2600" dirty="0" smtClean="0"/>
              <a:t>Él era </a:t>
            </a:r>
            <a:r>
              <a:rPr lang="en-US" sz="2600" dirty="0" err="1" smtClean="0"/>
              <a:t>levita</a:t>
            </a:r>
            <a:endParaRPr lang="en-US" sz="2600" dirty="0" smtClean="0"/>
          </a:p>
        </p:txBody>
      </p:sp>
    </p:spTree>
    <p:extLst>
      <p:ext uri="{BB962C8B-B14F-4D97-AF65-F5344CB8AC3E}">
        <p14:creationId xmlns:p14="http://schemas.microsoft.com/office/powerpoint/2010/main" val="179513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p:cNvCxnSpPr/>
          <p:nvPr/>
        </p:nvCxnSpPr>
        <p:spPr>
          <a:xfrm>
            <a:off x="5023624" y="2376982"/>
            <a:ext cx="0" cy="913767"/>
          </a:xfrm>
          <a:prstGeom prst="line">
            <a:avLst/>
          </a:prstGeom>
          <a:ln w="28575">
            <a:solidFill>
              <a:srgbClr val="514A40">
                <a:alpha val="5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711160" y="2374710"/>
            <a:ext cx="0" cy="913767"/>
          </a:xfrm>
          <a:prstGeom prst="line">
            <a:avLst/>
          </a:prstGeom>
          <a:ln w="28575">
            <a:solidFill>
              <a:srgbClr val="514A40">
                <a:alpha val="50196"/>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pPr algn="l" rtl="0"/>
            <a:r>
              <a:rPr lang="en-US" dirty="0" smtClean="0"/>
              <a:t>fecha</a:t>
            </a:r>
            <a:endParaRPr lang="en-US" dirty="0"/>
          </a:p>
        </p:txBody>
      </p:sp>
      <p:graphicFrame>
        <p:nvGraphicFramePr>
          <p:cNvPr id="3" name="Content Placeholder 4" descr="Sample table with 3 columns, 4 rows" title="Table"/>
          <p:cNvGraphicFramePr>
            <a:graphicFrameLocks/>
          </p:cNvGraphicFramePr>
          <p:nvPr>
            <p:extLst/>
          </p:nvPr>
        </p:nvGraphicFramePr>
        <p:xfrm>
          <a:off x="1295400" y="3310060"/>
          <a:ext cx="9601200" cy="365760"/>
        </p:xfrm>
        <a:graphic>
          <a:graphicData uri="http://schemas.openxmlformats.org/drawingml/2006/table">
            <a:tbl>
              <a:tblPr firstRow="1" bandRow="1">
                <a:tableStyleId>{9DCAF9ED-07DC-4A11-8D7F-57B35C25682E}</a:tableStyleId>
              </a:tblPr>
              <a:tblGrid>
                <a:gridCol w="9601200"/>
              </a:tblGrid>
              <a:tr h="2973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470 aC 465 458 445 424 200 aC</a:t>
                      </a:r>
                      <a:endParaRPr lang="en-US" dirty="0"/>
                    </a:p>
                  </a:txBody>
                  <a:tcPr anchor="ctr"/>
                </a:tc>
              </a:tr>
            </a:tbl>
          </a:graphicData>
        </a:graphic>
      </p:graphicFrame>
      <p:sp>
        <p:nvSpPr>
          <p:cNvPr id="6" name="TextBox 5"/>
          <p:cNvSpPr txBox="1"/>
          <p:nvPr/>
        </p:nvSpPr>
        <p:spPr>
          <a:xfrm>
            <a:off x="3230615" y="1704508"/>
            <a:ext cx="945604" cy="584775"/>
          </a:xfrm>
          <a:prstGeom prst="rect">
            <a:avLst/>
          </a:prstGeom>
          <a:noFill/>
        </p:spPr>
        <p:txBody>
          <a:bodyPr wrap="square" rtlCol="0">
            <a:spAutoFit/>
          </a:bodyPr>
          <a:lstStyle/>
          <a:p>
            <a:pPr algn="ctr" rtl="0"/>
            <a:r>
              <a:rPr lang="en-US" sz="1600" b="1" dirty="0" smtClean="0"/>
              <a:t>Esdras regresa</a:t>
            </a:r>
            <a:endParaRPr lang="en-US" sz="1600" b="1" dirty="0"/>
          </a:p>
        </p:txBody>
      </p:sp>
      <p:cxnSp>
        <p:nvCxnSpPr>
          <p:cNvPr id="18" name="Straight Connector 17"/>
          <p:cNvCxnSpPr/>
          <p:nvPr/>
        </p:nvCxnSpPr>
        <p:spPr>
          <a:xfrm>
            <a:off x="8772205" y="3295478"/>
            <a:ext cx="0" cy="3728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282890" y="3698543"/>
            <a:ext cx="1433014" cy="2538483"/>
          </a:xfrm>
          <a:prstGeom prst="rect">
            <a:avLst/>
          </a:prstGeom>
          <a:solidFill>
            <a:srgbClr val="A8522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9" name="Rectangle 18"/>
          <p:cNvSpPr/>
          <p:nvPr/>
        </p:nvSpPr>
        <p:spPr>
          <a:xfrm>
            <a:off x="3318679" y="3700815"/>
            <a:ext cx="3150359" cy="2538483"/>
          </a:xfrm>
          <a:prstGeom prst="rect">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0" name="Rectangle 19"/>
          <p:cNvSpPr/>
          <p:nvPr/>
        </p:nvSpPr>
        <p:spPr>
          <a:xfrm>
            <a:off x="8775510" y="3700815"/>
            <a:ext cx="2131348" cy="2538483"/>
          </a:xfrm>
          <a:prstGeom prst="rect">
            <a:avLst/>
          </a:prstGeom>
          <a:solidFill>
            <a:srgbClr val="A8522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1" name="TextBox 20"/>
          <p:cNvSpPr txBox="1"/>
          <p:nvPr/>
        </p:nvSpPr>
        <p:spPr>
          <a:xfrm>
            <a:off x="1337482" y="4708477"/>
            <a:ext cx="1323832" cy="1015663"/>
          </a:xfrm>
          <a:prstGeom prst="rect">
            <a:avLst/>
          </a:prstGeom>
          <a:noFill/>
        </p:spPr>
        <p:txBody>
          <a:bodyPr wrap="square" rtlCol="0">
            <a:spAutoFit/>
          </a:bodyPr>
          <a:lstStyle/>
          <a:p>
            <a:pPr algn="ctr" rtl="0"/>
            <a:r>
              <a:rPr lang="en-US" sz="2000" dirty="0" smtClean="0"/>
              <a:t>Lo </a:t>
            </a:r>
            <a:r>
              <a:rPr lang="en-US" sz="2000" dirty="0" err="1" smtClean="0"/>
              <a:t>más</a:t>
            </a:r>
            <a:r>
              <a:rPr lang="en-US" sz="2000" dirty="0" smtClean="0"/>
              <a:t> </a:t>
            </a:r>
            <a:r>
              <a:rPr lang="en-US" sz="2000" dirty="0" err="1" smtClean="0"/>
              <a:t>temprano</a:t>
            </a:r>
            <a:endParaRPr lang="en-US" sz="2000" dirty="0" smtClean="0"/>
          </a:p>
          <a:p>
            <a:pPr algn="ctr" rtl="0"/>
            <a:r>
              <a:rPr lang="es-ES" sz="2000" dirty="0" smtClean="0"/>
              <a:t>posible</a:t>
            </a:r>
            <a:endParaRPr lang="en-US" sz="2000" dirty="0"/>
          </a:p>
        </p:txBody>
      </p:sp>
      <p:sp>
        <p:nvSpPr>
          <p:cNvPr id="22" name="TextBox 21"/>
          <p:cNvSpPr txBox="1"/>
          <p:nvPr/>
        </p:nvSpPr>
        <p:spPr>
          <a:xfrm>
            <a:off x="4055660" y="4697101"/>
            <a:ext cx="1649101" cy="830997"/>
          </a:xfrm>
          <a:prstGeom prst="rect">
            <a:avLst/>
          </a:prstGeom>
          <a:noFill/>
        </p:spPr>
        <p:txBody>
          <a:bodyPr wrap="square" rtlCol="0">
            <a:spAutoFit/>
          </a:bodyPr>
          <a:lstStyle/>
          <a:p>
            <a:pPr algn="ctr" rtl="0"/>
            <a:r>
              <a:rPr lang="en-US" sz="2400" dirty="0" smtClean="0"/>
              <a:t>Probable</a:t>
            </a:r>
          </a:p>
          <a:p>
            <a:pPr algn="ctr" rtl="0"/>
            <a:r>
              <a:rPr lang="en-US" sz="2400" dirty="0" smtClean="0"/>
              <a:t>460-432</a:t>
            </a:r>
            <a:endParaRPr lang="en-US" sz="2400" dirty="0"/>
          </a:p>
        </p:txBody>
      </p:sp>
      <p:sp>
        <p:nvSpPr>
          <p:cNvPr id="23" name="TextBox 22"/>
          <p:cNvSpPr txBox="1"/>
          <p:nvPr/>
        </p:nvSpPr>
        <p:spPr>
          <a:xfrm>
            <a:off x="9039376" y="4699373"/>
            <a:ext cx="1649101" cy="707886"/>
          </a:xfrm>
          <a:prstGeom prst="rect">
            <a:avLst/>
          </a:prstGeom>
          <a:noFill/>
        </p:spPr>
        <p:txBody>
          <a:bodyPr wrap="square" rtlCol="0">
            <a:spAutoFit/>
          </a:bodyPr>
          <a:lstStyle/>
          <a:p>
            <a:pPr algn="ctr" rtl="0"/>
            <a:r>
              <a:rPr lang="en-US" sz="2000" dirty="0" smtClean="0"/>
              <a:t>Lo </a:t>
            </a:r>
            <a:r>
              <a:rPr lang="en-US" sz="2000" dirty="0" err="1" smtClean="0"/>
              <a:t>más</a:t>
            </a:r>
            <a:r>
              <a:rPr lang="en-US" sz="2000" dirty="0" smtClean="0"/>
              <a:t> </a:t>
            </a:r>
            <a:r>
              <a:rPr lang="en-US" sz="2000" dirty="0" err="1" smtClean="0"/>
              <a:t>tarde</a:t>
            </a:r>
            <a:r>
              <a:rPr lang="en-US" sz="2000" dirty="0" smtClean="0"/>
              <a:t> </a:t>
            </a:r>
            <a:r>
              <a:rPr lang="en-US" sz="2000" dirty="0" err="1" smtClean="0"/>
              <a:t>posible</a:t>
            </a:r>
            <a:endParaRPr lang="en-US" sz="2000" dirty="0"/>
          </a:p>
        </p:txBody>
      </p:sp>
      <p:graphicFrame>
        <p:nvGraphicFramePr>
          <p:cNvPr id="24" name="Content Placeholder 4" descr="Sample table with 3 columns, 4 rows" title="Table"/>
          <p:cNvGraphicFramePr>
            <a:graphicFrameLocks/>
          </p:cNvGraphicFramePr>
          <p:nvPr>
            <p:extLst/>
          </p:nvPr>
        </p:nvGraphicFramePr>
        <p:xfrm>
          <a:off x="2688608" y="2943845"/>
          <a:ext cx="4462819" cy="365760"/>
        </p:xfrm>
        <a:graphic>
          <a:graphicData uri="http://schemas.openxmlformats.org/drawingml/2006/table">
            <a:tbl>
              <a:tblPr firstRow="1" bandRow="1">
                <a:tableStyleId>{9DCAF9ED-07DC-4A11-8D7F-57B35C25682E}</a:tableStyleId>
              </a:tblPr>
              <a:tblGrid>
                <a:gridCol w="4462819"/>
              </a:tblGrid>
              <a:tr h="2973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Artajerjes</a:t>
                      </a:r>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8916E">
                        <a:alpha val="50196"/>
                      </a:srgbClr>
                    </a:solidFill>
                  </a:tcPr>
                </a:tc>
              </a:tr>
            </a:tbl>
          </a:graphicData>
        </a:graphic>
      </p:graphicFrame>
      <p:sp>
        <p:nvSpPr>
          <p:cNvPr id="30" name="TextBox 29"/>
          <p:cNvSpPr txBox="1"/>
          <p:nvPr/>
        </p:nvSpPr>
        <p:spPr>
          <a:xfrm>
            <a:off x="4447543" y="1706780"/>
            <a:ext cx="1134390" cy="584775"/>
          </a:xfrm>
          <a:prstGeom prst="rect">
            <a:avLst/>
          </a:prstGeom>
          <a:noFill/>
        </p:spPr>
        <p:txBody>
          <a:bodyPr wrap="square" rtlCol="0">
            <a:spAutoFit/>
          </a:bodyPr>
          <a:lstStyle/>
          <a:p>
            <a:pPr algn="ctr" rtl="0"/>
            <a:r>
              <a:rPr lang="en-US" sz="1600" b="1" dirty="0" smtClean="0"/>
              <a:t>Nehemías regresa</a:t>
            </a:r>
            <a:endParaRPr lang="en-US" sz="1600" b="1" dirty="0"/>
          </a:p>
        </p:txBody>
      </p:sp>
    </p:spTree>
    <p:extLst>
      <p:ext uri="{BB962C8B-B14F-4D97-AF65-F5344CB8AC3E}">
        <p14:creationId xmlns:p14="http://schemas.microsoft.com/office/powerpoint/2010/main" val="36818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3"/>
          <p:cNvSpPr txBox="1">
            <a:spLocks/>
          </p:cNvSpPr>
          <p:nvPr/>
        </p:nvSpPr>
        <p:spPr>
          <a:xfrm>
            <a:off x="1526243" y="3635806"/>
            <a:ext cx="9184950" cy="2497540"/>
          </a:xfrm>
          <a:prstGeom prst="rect">
            <a:avLst/>
          </a:prstGeom>
        </p:spPr>
        <p:txBody>
          <a:bodyPr>
            <a:no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0" indent="-457200" algn="l" rtl="0">
              <a:buFont typeface="+mj-lt"/>
              <a:buAutoNum type="arabicPeriod"/>
            </a:pPr>
            <a:r>
              <a:rPr lang="en-US" b="1" dirty="0" err="1" smtClean="0"/>
              <a:t>Matrimonio</a:t>
            </a:r>
            <a:r>
              <a:rPr lang="en-US" b="1" dirty="0" smtClean="0"/>
              <a:t> con esposas </a:t>
            </a:r>
            <a:r>
              <a:rPr lang="en-US" b="1" dirty="0" err="1" smtClean="0"/>
              <a:t>paganas</a:t>
            </a:r>
            <a:r>
              <a:rPr lang="en-US" b="1" dirty="0" smtClean="0"/>
              <a:t> 	Mal 2:11-15	</a:t>
            </a:r>
            <a:r>
              <a:rPr lang="en-US" dirty="0" smtClean="0"/>
              <a:t>→	</a:t>
            </a:r>
            <a:r>
              <a:rPr lang="en-US" b="1" dirty="0" err="1" smtClean="0"/>
              <a:t>Neh</a:t>
            </a:r>
            <a:r>
              <a:rPr lang="en-US" b="1" dirty="0" smtClean="0"/>
              <a:t> 13:23-27</a:t>
            </a:r>
          </a:p>
          <a:p>
            <a:pPr marL="457200" indent="-457200" algn="l" rtl="0">
              <a:buFont typeface="+mj-lt"/>
              <a:buAutoNum type="arabicPeriod"/>
            </a:pPr>
            <a:r>
              <a:rPr lang="en-US" b="1" dirty="0" smtClean="0"/>
              <a:t>Negligencia en el pago del </a:t>
            </a:r>
            <a:r>
              <a:rPr lang="en-US" b="1" dirty="0" err="1" smtClean="0"/>
              <a:t>diezmo</a:t>
            </a:r>
            <a:r>
              <a:rPr lang="en-US" b="1" dirty="0" smtClean="0"/>
              <a:t> 	Mal 3:8-10	</a:t>
            </a:r>
            <a:r>
              <a:rPr lang="en-US" dirty="0" smtClean="0"/>
              <a:t>→	</a:t>
            </a:r>
            <a:r>
              <a:rPr lang="en-US" b="1" dirty="0" err="1" smtClean="0"/>
              <a:t>Neh</a:t>
            </a:r>
            <a:r>
              <a:rPr lang="en-US" b="1" dirty="0" smtClean="0"/>
              <a:t> 13:10-14</a:t>
            </a:r>
          </a:p>
          <a:p>
            <a:pPr marL="457200" indent="-457200" algn="l" rtl="0">
              <a:buFont typeface="+mj-lt"/>
              <a:buAutoNum type="arabicPeriod"/>
            </a:pPr>
            <a:r>
              <a:rPr lang="en-US" b="1" dirty="0" smtClean="0"/>
              <a:t>Desprecio del </a:t>
            </a:r>
            <a:r>
              <a:rPr lang="en-US" b="1" dirty="0" err="1" smtClean="0"/>
              <a:t>día</a:t>
            </a:r>
            <a:r>
              <a:rPr lang="en-US" b="1" dirty="0" smtClean="0"/>
              <a:t> de </a:t>
            </a:r>
            <a:r>
              <a:rPr lang="en-US" b="1" dirty="0" err="1" smtClean="0"/>
              <a:t>reposo</a:t>
            </a:r>
            <a:r>
              <a:rPr lang="en-US" b="1" dirty="0" smtClean="0"/>
              <a:t>	Mal 2:8-9	</a:t>
            </a:r>
            <a:r>
              <a:rPr lang="en-US" dirty="0" smtClean="0"/>
              <a:t>→	</a:t>
            </a:r>
            <a:r>
              <a:rPr lang="en-US" b="1" dirty="0" err="1" smtClean="0"/>
              <a:t>Neh</a:t>
            </a:r>
            <a:r>
              <a:rPr lang="en-US" b="1" dirty="0" smtClean="0"/>
              <a:t> 13:15-22</a:t>
            </a:r>
            <a:endParaRPr lang="en-US" b="1" dirty="0"/>
          </a:p>
          <a:p>
            <a:pPr marL="457200" indent="-457200" algn="l" rtl="0">
              <a:buFont typeface="+mj-lt"/>
              <a:buAutoNum type="arabicPeriod"/>
            </a:pPr>
            <a:r>
              <a:rPr lang="en-US" b="1" dirty="0" smtClean="0"/>
              <a:t>Corrupción del </a:t>
            </a:r>
            <a:r>
              <a:rPr lang="en-US" b="1" dirty="0" err="1" smtClean="0"/>
              <a:t>sacerdocio</a:t>
            </a:r>
            <a:r>
              <a:rPr lang="en-US" b="1" dirty="0" smtClean="0"/>
              <a:t>		Mal 1:6-2:9	</a:t>
            </a:r>
            <a:r>
              <a:rPr lang="en-US" dirty="0" smtClean="0"/>
              <a:t>→	</a:t>
            </a:r>
            <a:r>
              <a:rPr lang="en-US" b="1" dirty="0" err="1" smtClean="0"/>
              <a:t>Neh</a:t>
            </a:r>
            <a:r>
              <a:rPr lang="en-US" b="1" dirty="0" smtClean="0"/>
              <a:t> 13:7-9</a:t>
            </a:r>
            <a:endParaRPr lang="en-US" b="1" dirty="0"/>
          </a:p>
          <a:p>
            <a:pPr marL="457200" indent="-457200" algn="l" rtl="0">
              <a:buFont typeface="+mj-lt"/>
              <a:buAutoNum type="arabicPeriod"/>
            </a:pPr>
            <a:r>
              <a:rPr lang="en-US" b="1" dirty="0" smtClean="0"/>
              <a:t>Existencia de mal social		Mal 3:5		</a:t>
            </a:r>
            <a:r>
              <a:rPr lang="en-US" dirty="0" smtClean="0"/>
              <a:t>→	</a:t>
            </a:r>
            <a:r>
              <a:rPr lang="en-US" b="1" dirty="0" err="1" smtClean="0"/>
              <a:t>Neh</a:t>
            </a:r>
            <a:r>
              <a:rPr lang="en-US" b="1" dirty="0" smtClean="0"/>
              <a:t> 5:1-13</a:t>
            </a:r>
            <a:endParaRPr lang="en-US" b="1" dirty="0"/>
          </a:p>
          <a:p>
            <a:pPr marL="457200" indent="-457200" algn="l" rtl="0">
              <a:buFont typeface="+mj-lt"/>
              <a:buAutoNum type="arabicPeriod"/>
            </a:pPr>
            <a:endParaRPr lang="en-US" dirty="0"/>
          </a:p>
          <a:p>
            <a:pPr marL="457200" indent="-457200" algn="l" rtl="0">
              <a:buFont typeface="+mj-lt"/>
              <a:buAutoNum type="arabicPeriod"/>
            </a:pPr>
            <a:endParaRPr lang="en-US" b="1" dirty="0"/>
          </a:p>
        </p:txBody>
      </p:sp>
      <p:graphicFrame>
        <p:nvGraphicFramePr>
          <p:cNvPr id="28" name="Content Placeholder 4" descr="Sample table with 3 columns, 4 rows" title="Table"/>
          <p:cNvGraphicFramePr>
            <a:graphicFrameLocks/>
          </p:cNvGraphicFramePr>
          <p:nvPr>
            <p:extLst/>
          </p:nvPr>
        </p:nvGraphicFramePr>
        <p:xfrm>
          <a:off x="1244285" y="407834"/>
          <a:ext cx="9601200" cy="365760"/>
        </p:xfrm>
        <a:graphic>
          <a:graphicData uri="http://schemas.openxmlformats.org/drawingml/2006/table">
            <a:tbl>
              <a:tblPr firstRow="1" bandRow="1">
                <a:tableStyleId>{9DCAF9ED-07DC-4A11-8D7F-57B35C25682E}</a:tableStyleId>
              </a:tblPr>
              <a:tblGrid>
                <a:gridCol w="9601200"/>
              </a:tblGrid>
              <a:tr h="2973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470 aC 465 458 445 424 200 aC</a:t>
                      </a:r>
                      <a:endParaRPr lang="en-US" dirty="0"/>
                    </a:p>
                  </a:txBody>
                  <a:tcPr anchor="ctr"/>
                </a:tc>
              </a:tr>
            </a:tbl>
          </a:graphicData>
        </a:graphic>
      </p:graphicFrame>
      <p:cxnSp>
        <p:nvCxnSpPr>
          <p:cNvPr id="31" name="Straight Connector 30"/>
          <p:cNvCxnSpPr/>
          <p:nvPr/>
        </p:nvCxnSpPr>
        <p:spPr>
          <a:xfrm>
            <a:off x="8721090" y="393252"/>
            <a:ext cx="0" cy="3728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231775" y="796317"/>
            <a:ext cx="1433014" cy="2538483"/>
          </a:xfrm>
          <a:prstGeom prst="rect">
            <a:avLst/>
          </a:prstGeom>
          <a:solidFill>
            <a:srgbClr val="A8522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3" name="Rectangle 32"/>
          <p:cNvSpPr/>
          <p:nvPr/>
        </p:nvSpPr>
        <p:spPr>
          <a:xfrm>
            <a:off x="3267564" y="798589"/>
            <a:ext cx="3150359" cy="2538483"/>
          </a:xfrm>
          <a:prstGeom prst="rect">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4" name="Rectangle 33"/>
          <p:cNvSpPr/>
          <p:nvPr/>
        </p:nvSpPr>
        <p:spPr>
          <a:xfrm>
            <a:off x="8724395" y="798589"/>
            <a:ext cx="2131348" cy="2538483"/>
          </a:xfrm>
          <a:prstGeom prst="rect">
            <a:avLst/>
          </a:prstGeom>
          <a:solidFill>
            <a:srgbClr val="A8522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5" name="TextBox 34"/>
          <p:cNvSpPr txBox="1"/>
          <p:nvPr/>
        </p:nvSpPr>
        <p:spPr>
          <a:xfrm>
            <a:off x="1286367" y="1806251"/>
            <a:ext cx="1323832" cy="1015663"/>
          </a:xfrm>
          <a:prstGeom prst="rect">
            <a:avLst/>
          </a:prstGeom>
          <a:noFill/>
        </p:spPr>
        <p:txBody>
          <a:bodyPr wrap="square" rtlCol="0">
            <a:spAutoFit/>
          </a:bodyPr>
          <a:lstStyle/>
          <a:p>
            <a:pPr algn="ctr" rtl="0"/>
            <a:r>
              <a:rPr lang="en-US" sz="2000" dirty="0" smtClean="0"/>
              <a:t>Lo </a:t>
            </a:r>
            <a:r>
              <a:rPr lang="en-US" sz="2000" dirty="0" err="1" smtClean="0"/>
              <a:t>más</a:t>
            </a:r>
            <a:r>
              <a:rPr lang="en-US" sz="2000" dirty="0" smtClean="0"/>
              <a:t> </a:t>
            </a:r>
            <a:r>
              <a:rPr lang="en-US" sz="2000" dirty="0" err="1" smtClean="0"/>
              <a:t>temprano</a:t>
            </a:r>
            <a:endParaRPr lang="en-US" sz="2000" dirty="0" smtClean="0"/>
          </a:p>
          <a:p>
            <a:pPr algn="ctr" rtl="0"/>
            <a:r>
              <a:rPr lang="es-ES" sz="2000" dirty="0" smtClean="0"/>
              <a:t>posible</a:t>
            </a:r>
            <a:endParaRPr lang="en-US" sz="2000" dirty="0"/>
          </a:p>
        </p:txBody>
      </p:sp>
      <p:sp>
        <p:nvSpPr>
          <p:cNvPr id="36" name="TextBox 35"/>
          <p:cNvSpPr txBox="1"/>
          <p:nvPr/>
        </p:nvSpPr>
        <p:spPr>
          <a:xfrm>
            <a:off x="4004545" y="1794875"/>
            <a:ext cx="1649101" cy="830997"/>
          </a:xfrm>
          <a:prstGeom prst="rect">
            <a:avLst/>
          </a:prstGeom>
          <a:noFill/>
        </p:spPr>
        <p:txBody>
          <a:bodyPr wrap="square" rtlCol="0">
            <a:spAutoFit/>
          </a:bodyPr>
          <a:lstStyle/>
          <a:p>
            <a:pPr algn="ctr" rtl="0"/>
            <a:r>
              <a:rPr lang="en-US" sz="2400" dirty="0" smtClean="0"/>
              <a:t>Probable</a:t>
            </a:r>
          </a:p>
          <a:p>
            <a:pPr algn="ctr" rtl="0"/>
            <a:r>
              <a:rPr lang="en-US" sz="2400" dirty="0" smtClean="0"/>
              <a:t>460-432</a:t>
            </a:r>
            <a:endParaRPr lang="en-US" sz="2400" dirty="0"/>
          </a:p>
        </p:txBody>
      </p:sp>
      <p:sp>
        <p:nvSpPr>
          <p:cNvPr id="37" name="TextBox 36"/>
          <p:cNvSpPr txBox="1"/>
          <p:nvPr/>
        </p:nvSpPr>
        <p:spPr>
          <a:xfrm>
            <a:off x="8988261" y="1797147"/>
            <a:ext cx="1649101" cy="707886"/>
          </a:xfrm>
          <a:prstGeom prst="rect">
            <a:avLst/>
          </a:prstGeom>
          <a:noFill/>
        </p:spPr>
        <p:txBody>
          <a:bodyPr wrap="square" rtlCol="0">
            <a:spAutoFit/>
          </a:bodyPr>
          <a:lstStyle/>
          <a:p>
            <a:pPr algn="ctr" rtl="0"/>
            <a:r>
              <a:rPr lang="en-US" sz="2000" dirty="0" smtClean="0"/>
              <a:t>Lo </a:t>
            </a:r>
            <a:r>
              <a:rPr lang="en-US" sz="2000" dirty="0" err="1" smtClean="0"/>
              <a:t>más</a:t>
            </a:r>
            <a:r>
              <a:rPr lang="en-US" sz="2000" dirty="0" smtClean="0"/>
              <a:t> </a:t>
            </a:r>
            <a:r>
              <a:rPr lang="en-US" sz="2000" dirty="0" err="1" smtClean="0"/>
              <a:t>tarde</a:t>
            </a:r>
            <a:r>
              <a:rPr lang="en-US" sz="2000" dirty="0" smtClean="0"/>
              <a:t> </a:t>
            </a:r>
            <a:r>
              <a:rPr lang="en-US" sz="2000" dirty="0" err="1" smtClean="0"/>
              <a:t>posible</a:t>
            </a:r>
            <a:endParaRPr lang="en-US" sz="2000" dirty="0"/>
          </a:p>
        </p:txBody>
      </p:sp>
      <p:graphicFrame>
        <p:nvGraphicFramePr>
          <p:cNvPr id="38" name="Content Placeholder 4" descr="Sample table with 3 columns, 4 rows" title="Table"/>
          <p:cNvGraphicFramePr>
            <a:graphicFrameLocks/>
          </p:cNvGraphicFramePr>
          <p:nvPr>
            <p:extLst/>
          </p:nvPr>
        </p:nvGraphicFramePr>
        <p:xfrm>
          <a:off x="2637493" y="41619"/>
          <a:ext cx="4462819" cy="365760"/>
        </p:xfrm>
        <a:graphic>
          <a:graphicData uri="http://schemas.openxmlformats.org/drawingml/2006/table">
            <a:tbl>
              <a:tblPr firstRow="1" bandRow="1">
                <a:tableStyleId>{9DCAF9ED-07DC-4A11-8D7F-57B35C25682E}</a:tableStyleId>
              </a:tblPr>
              <a:tblGrid>
                <a:gridCol w="4462819"/>
              </a:tblGrid>
              <a:tr h="2973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Artajerjes</a:t>
                      </a:r>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8916E">
                        <a:alpha val="50196"/>
                      </a:srgbClr>
                    </a:solidFill>
                  </a:tcPr>
                </a:tc>
              </a:tr>
            </a:tbl>
          </a:graphicData>
        </a:graphic>
      </p:graphicFrame>
    </p:spTree>
    <p:extLst>
      <p:ext uri="{BB962C8B-B14F-4D97-AF65-F5344CB8AC3E}">
        <p14:creationId xmlns:p14="http://schemas.microsoft.com/office/powerpoint/2010/main" val="143110310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estilo</a:t>
            </a:r>
            <a:endParaRPr lang="en-US" dirty="0"/>
          </a:p>
        </p:txBody>
      </p:sp>
      <p:graphicFrame>
        <p:nvGraphicFramePr>
          <p:cNvPr id="4" name="Table 3"/>
          <p:cNvGraphicFramePr>
            <a:graphicFrameLocks noGrp="1"/>
          </p:cNvGraphicFramePr>
          <p:nvPr>
            <p:extLst/>
          </p:nvPr>
        </p:nvGraphicFramePr>
        <p:xfrm>
          <a:off x="1363260" y="1511237"/>
          <a:ext cx="10373814" cy="4572000"/>
        </p:xfrm>
        <a:graphic>
          <a:graphicData uri="http://schemas.openxmlformats.org/drawingml/2006/table">
            <a:tbl>
              <a:tblPr firstRow="1" bandRow="1">
                <a:tableStyleId>{1FECB4D8-DB02-4DC6-A0A2-4F2EBAE1DC90}</a:tableStyleId>
              </a:tblPr>
              <a:tblGrid>
                <a:gridCol w="3457938"/>
                <a:gridCol w="3457938"/>
                <a:gridCol w="3457938"/>
              </a:tblGrid>
              <a:tr h="548640">
                <a:tc gridSpan="3">
                  <a:txBody>
                    <a:bodyPr/>
                    <a:lstStyle/>
                    <a:p>
                      <a:pPr algn="l" rtl="0"/>
                      <a:r>
                        <a:rPr lang="en-US" sz="2800" dirty="0" smtClean="0"/>
                        <a:t>El </a:t>
                      </a:r>
                      <a:r>
                        <a:rPr lang="en-US" sz="2800" dirty="0" err="1" smtClean="0"/>
                        <a:t>método</a:t>
                      </a:r>
                      <a:r>
                        <a:rPr lang="en-US" sz="2800" dirty="0" smtClean="0"/>
                        <a:t> </a:t>
                      </a:r>
                      <a:r>
                        <a:rPr lang="en-US" sz="2800" dirty="0" err="1" smtClean="0"/>
                        <a:t>didáctico-dialéctic</a:t>
                      </a:r>
                      <a:r>
                        <a:rPr lang="en-US" sz="2800" baseline="0" dirty="0" err="1" smtClean="0"/>
                        <a:t>o</a:t>
                      </a:r>
                      <a:endParaRPr lang="en-US" sz="2800" dirty="0"/>
                    </a:p>
                  </a:txBody>
                  <a:tcPr/>
                </a:tc>
                <a:tc hMerge="1">
                  <a:txBody>
                    <a:bodyPr/>
                    <a:lstStyle/>
                    <a:p>
                      <a:pPr algn="l" rtl="0"/>
                      <a:endParaRPr lang="en-US" dirty="0"/>
                    </a:p>
                  </a:txBody>
                  <a:tcPr/>
                </a:tc>
                <a:tc hMerge="1">
                  <a:txBody>
                    <a:bodyPr/>
                    <a:lstStyle/>
                    <a:p>
                      <a:pPr algn="l" rtl="0"/>
                      <a:endParaRPr lang="en-US" dirty="0"/>
                    </a:p>
                  </a:txBody>
                  <a:tcPr/>
                </a:tc>
              </a:tr>
              <a:tr h="3200400">
                <a:tc>
                  <a:txBody>
                    <a:bodyPr/>
                    <a:lstStyle/>
                    <a:p>
                      <a:pPr algn="l" rtl="0"/>
                      <a:endParaRPr lang="en-US" sz="2800" dirty="0"/>
                    </a:p>
                  </a:txBody>
                  <a:tcPr>
                    <a:lnR w="12700" cap="flat" cmpd="sng" algn="ctr">
                      <a:solidFill>
                        <a:schemeClr val="tx1"/>
                      </a:solidFill>
                      <a:prstDash val="solid"/>
                      <a:round/>
                      <a:headEnd type="none" w="med" len="med"/>
                      <a:tailEnd type="none" w="med" len="med"/>
                    </a:lnR>
                  </a:tcPr>
                </a:tc>
                <a:tc>
                  <a:txBody>
                    <a:bodyPr/>
                    <a:lstStyle/>
                    <a:p>
                      <a:pPr algn="l" rtl="0"/>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rtl="0"/>
                      <a:endParaRPr lang="en-US" sz="2800" dirty="0"/>
                    </a:p>
                  </a:txBody>
                  <a:tcPr>
                    <a:lnL w="12700" cap="flat" cmpd="sng" algn="ctr">
                      <a:solidFill>
                        <a:schemeClr val="tx1"/>
                      </a:solidFill>
                      <a:prstDash val="solid"/>
                      <a:round/>
                      <a:headEnd type="none" w="med" len="med"/>
                      <a:tailEnd type="none" w="med" len="med"/>
                    </a:lnL>
                  </a:tcPr>
                </a:tc>
              </a:tr>
              <a:tr h="822960">
                <a:tc>
                  <a:txBody>
                    <a:bodyPr/>
                    <a:lstStyle/>
                    <a:p>
                      <a:pPr algn="ctr" rtl="0"/>
                      <a:r>
                        <a:rPr lang="en-US" sz="2400" dirty="0" smtClean="0"/>
                        <a:t>Se </a:t>
                      </a:r>
                      <a:r>
                        <a:rPr lang="en-US" sz="2400" dirty="0" err="1" smtClean="0"/>
                        <a:t>hace</a:t>
                      </a:r>
                      <a:r>
                        <a:rPr lang="en-US" sz="2400" dirty="0" smtClean="0"/>
                        <a:t> </a:t>
                      </a:r>
                      <a:r>
                        <a:rPr lang="en-US" sz="2400" dirty="0" err="1" smtClean="0"/>
                        <a:t>una</a:t>
                      </a:r>
                      <a:r>
                        <a:rPr lang="en-US" sz="2400" dirty="0" smtClean="0"/>
                        <a:t> </a:t>
                      </a:r>
                      <a:r>
                        <a:rPr lang="en-US" sz="2400" b="1" dirty="0" err="1" smtClean="0"/>
                        <a:t>afirmación</a:t>
                      </a:r>
                      <a:r>
                        <a:rPr lang="en-US" sz="2400" b="0" baseline="0" dirty="0" smtClean="0"/>
                        <a:t> o </a:t>
                      </a:r>
                      <a:r>
                        <a:rPr lang="en-US" sz="2400" b="0" baseline="0" dirty="0" err="1" smtClean="0"/>
                        <a:t>acusación</a:t>
                      </a:r>
                      <a:endParaRPr lang="en-US" sz="2400" dirty="0"/>
                    </a:p>
                  </a:txBody>
                  <a:tcPr/>
                </a:tc>
                <a:tc>
                  <a:txBody>
                    <a:bodyPr/>
                    <a:lstStyle/>
                    <a:p>
                      <a:pPr algn="ctr" rtl="0"/>
                      <a:r>
                        <a:rPr lang="en-US" sz="2400" dirty="0" smtClean="0"/>
                        <a:t>Se </a:t>
                      </a:r>
                      <a:r>
                        <a:rPr lang="en-US" sz="2400" dirty="0" err="1" smtClean="0"/>
                        <a:t>plantea</a:t>
                      </a:r>
                      <a:r>
                        <a:rPr lang="en-US" sz="2400" baseline="0" dirty="0" smtClean="0"/>
                        <a:t> </a:t>
                      </a:r>
                      <a:r>
                        <a:rPr lang="en-US" sz="2400" dirty="0" err="1" smtClean="0"/>
                        <a:t>una</a:t>
                      </a:r>
                      <a:r>
                        <a:rPr lang="en-US" sz="2400" dirty="0" smtClean="0"/>
                        <a:t> </a:t>
                      </a:r>
                      <a:r>
                        <a:rPr lang="en-US" sz="2400" dirty="0" err="1" smtClean="0"/>
                        <a:t>supuesta</a:t>
                      </a:r>
                      <a:r>
                        <a:rPr lang="en-US" sz="2400" baseline="0" dirty="0" smtClean="0"/>
                        <a:t>  </a:t>
                      </a:r>
                      <a:r>
                        <a:rPr lang="en-US" sz="2400" b="1" dirty="0" err="1" smtClean="0"/>
                        <a:t>objeción</a:t>
                      </a:r>
                      <a:endParaRPr lang="en-US" sz="2400" dirty="0"/>
                    </a:p>
                  </a:txBody>
                  <a:tcPr/>
                </a:tc>
                <a:tc>
                  <a:txBody>
                    <a:bodyPr/>
                    <a:lstStyle/>
                    <a:p>
                      <a:pPr algn="ctr" rtl="0"/>
                      <a:r>
                        <a:rPr lang="en-US" sz="2400" dirty="0" smtClean="0"/>
                        <a:t>Se </a:t>
                      </a:r>
                      <a:r>
                        <a:rPr lang="en-US" sz="2400" dirty="0" err="1" smtClean="0"/>
                        <a:t>presenta</a:t>
                      </a:r>
                      <a:r>
                        <a:rPr lang="en-US" sz="2400" dirty="0" smtClean="0"/>
                        <a:t> </a:t>
                      </a:r>
                      <a:r>
                        <a:rPr lang="en-US" sz="2400" dirty="0" err="1" smtClean="0"/>
                        <a:t>una</a:t>
                      </a:r>
                      <a:r>
                        <a:rPr lang="en-US" sz="2400" dirty="0" smtClean="0"/>
                        <a:t> </a:t>
                      </a:r>
                      <a:r>
                        <a:rPr lang="en-US" sz="2400" b="1" dirty="0" err="1" smtClean="0"/>
                        <a:t>refutación</a:t>
                      </a:r>
                      <a:r>
                        <a:rPr lang="en-US" sz="2400" b="1" dirty="0" smtClean="0"/>
                        <a:t> </a:t>
                      </a:r>
                      <a:r>
                        <a:rPr lang="en-US" sz="2400" baseline="0" dirty="0" smtClean="0"/>
                        <a:t>a la </a:t>
                      </a:r>
                      <a:r>
                        <a:rPr lang="en-US" sz="2400" baseline="0" dirty="0" err="1" smtClean="0"/>
                        <a:t>objeción</a:t>
                      </a:r>
                      <a:endParaRPr lang="en-US" sz="2400" dirty="0"/>
                    </a:p>
                  </a:txBody>
                  <a:tcPr/>
                </a:tc>
              </a:tr>
            </a:tbl>
          </a:graphicData>
        </a:graphic>
      </p:graphicFrame>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2430329" y="2116941"/>
            <a:ext cx="1363748" cy="3061498"/>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flipH="1">
            <a:off x="5769591" y="2183322"/>
            <a:ext cx="1409131" cy="2982660"/>
          </a:xfrm>
          <a:prstGeom prst="rect">
            <a:avLst/>
          </a:prstGeom>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flipH="1">
            <a:off x="9311073" y="2132861"/>
            <a:ext cx="1363748" cy="3061498"/>
          </a:xfrm>
          <a:prstGeom prst="rect">
            <a:avLst/>
          </a:prstGeom>
        </p:spPr>
      </p:pic>
    </p:spTree>
    <p:extLst>
      <p:ext uri="{BB962C8B-B14F-4D97-AF65-F5344CB8AC3E}">
        <p14:creationId xmlns:p14="http://schemas.microsoft.com/office/powerpoint/2010/main" val="196872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0"/>
            <a:r>
              <a:rPr lang="en-US" dirty="0" smtClean="0"/>
              <a:t>Jehová como fuente de su mensaje</a:t>
            </a:r>
            <a:endParaRPr lang="en-US" dirty="0"/>
          </a:p>
        </p:txBody>
      </p:sp>
      <p:graphicFrame>
        <p:nvGraphicFramePr>
          <p:cNvPr id="3" name="Table 2"/>
          <p:cNvGraphicFramePr>
            <a:graphicFrameLocks noGrp="1"/>
          </p:cNvGraphicFramePr>
          <p:nvPr>
            <p:extLst/>
          </p:nvPr>
        </p:nvGraphicFramePr>
        <p:xfrm>
          <a:off x="541361" y="2384695"/>
          <a:ext cx="11109279" cy="2468880"/>
        </p:xfrm>
        <a:graphic>
          <a:graphicData uri="http://schemas.openxmlformats.org/drawingml/2006/table">
            <a:tbl>
              <a:tblPr firstRow="1" bandRow="1">
                <a:tableStyleId>{EB9631B5-78F2-41C9-869B-9F39066F8104}</a:tableStyleId>
              </a:tblPr>
              <a:tblGrid>
                <a:gridCol w="3703093"/>
                <a:gridCol w="3703093"/>
                <a:gridCol w="3703093"/>
              </a:tblGrid>
              <a:tr h="370840">
                <a:tc>
                  <a:txBody>
                    <a:bodyPr/>
                    <a:lstStyle/>
                    <a:p>
                      <a:pPr algn="ctr" rtl="0"/>
                      <a:r>
                        <a:rPr lang="en-US" sz="2400" dirty="0" smtClean="0"/>
                        <a:t>Dice el SEÑOR</a:t>
                      </a:r>
                      <a:endParaRPr lang="en-US" sz="24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rtl="0"/>
                      <a:r>
                        <a:rPr lang="en-US" sz="2400" dirty="0" smtClean="0"/>
                        <a:t>Dice el SEÑOR de los ejércitos</a:t>
                      </a:r>
                      <a:endParaRPr lang="en-US" sz="2400" dirty="0"/>
                    </a:p>
                  </a:txBody>
                  <a:tcPr anchor="ctr">
                    <a:lnT w="12700" cap="flat" cmpd="sng" algn="ctr">
                      <a:solidFill>
                        <a:schemeClr val="tx1"/>
                      </a:solidFill>
                      <a:prstDash val="solid"/>
                      <a:round/>
                      <a:headEnd type="none" w="med" len="med"/>
                      <a:tailEnd type="none" w="med" len="med"/>
                    </a:lnT>
                  </a:tcPr>
                </a:tc>
                <a:tc>
                  <a:txBody>
                    <a:bodyPr/>
                    <a:lstStyle/>
                    <a:p>
                      <a:pPr algn="ctr" rtl="0"/>
                      <a:r>
                        <a:rPr lang="en-US" sz="2400" dirty="0" smtClean="0"/>
                        <a:t>Dice el SEÑOR, </a:t>
                      </a:r>
                      <a:r>
                        <a:rPr lang="en-US" sz="2400" baseline="0" dirty="0" smtClean="0"/>
                        <a:t>el Dios de Israel</a:t>
                      </a:r>
                      <a:endParaRPr lang="en-US" sz="24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70840">
                <a:tc>
                  <a:txBody>
                    <a:bodyPr/>
                    <a:lstStyle/>
                    <a:p>
                      <a:pPr algn="ctr" rtl="0"/>
                      <a:r>
                        <a:rPr lang="en-US" sz="2400" dirty="0" smtClean="0"/>
                        <a:t>3 veces</a:t>
                      </a:r>
                      <a:endParaRPr lang="en-US" sz="2400" dirty="0"/>
                    </a:p>
                  </a:txBody>
                  <a:tcPr anchor="ctr">
                    <a:lnL w="12700" cap="flat" cmpd="sng" algn="ctr">
                      <a:solidFill>
                        <a:schemeClr val="tx1"/>
                      </a:solidFill>
                      <a:prstDash val="solid"/>
                      <a:round/>
                      <a:headEnd type="none" w="med" len="med"/>
                      <a:tailEnd type="none" w="med" len="med"/>
                    </a:lnL>
                  </a:tcPr>
                </a:tc>
                <a:tc>
                  <a:txBody>
                    <a:bodyPr/>
                    <a:lstStyle/>
                    <a:p>
                      <a:pPr algn="ctr" rtl="0"/>
                      <a:r>
                        <a:rPr lang="en-US" sz="2400" dirty="0" smtClean="0"/>
                        <a:t>21 veces</a:t>
                      </a:r>
                      <a:endParaRPr lang="en-US" sz="2400" dirty="0"/>
                    </a:p>
                  </a:txBody>
                  <a:tcPr anchor="ctr"/>
                </a:tc>
                <a:tc>
                  <a:txBody>
                    <a:bodyPr/>
                    <a:lstStyle/>
                    <a:p>
                      <a:pPr algn="ctr" rtl="0"/>
                      <a:r>
                        <a:rPr lang="en-US" sz="2400" dirty="0" smtClean="0"/>
                        <a:t>1 vez</a:t>
                      </a:r>
                      <a:endParaRPr lang="en-US" sz="2400" dirty="0"/>
                    </a:p>
                  </a:txBody>
                  <a:tcPr anchor="ctr">
                    <a:lnR w="12700" cap="flat" cmpd="sng" algn="ctr">
                      <a:solidFill>
                        <a:schemeClr val="tx1"/>
                      </a:solidFill>
                      <a:prstDash val="solid"/>
                      <a:round/>
                      <a:headEnd type="none" w="med" len="med"/>
                      <a:tailEnd type="none" w="med" len="med"/>
                    </a:lnR>
                  </a:tcPr>
                </a:tc>
              </a:tr>
              <a:tr h="1188720">
                <a:tc gridSpan="3">
                  <a:txBody>
                    <a:bodyPr/>
                    <a:lstStyle/>
                    <a:p>
                      <a:pPr algn="ctr" rtl="0"/>
                      <a:r>
                        <a:rPr lang="en-US" sz="6600" dirty="0" smtClean="0"/>
                        <a:t>25 veces</a:t>
                      </a:r>
                      <a:endParaRPr lang="en-US" sz="6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rtl="0"/>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ctr" rtl="0"/>
                      <a:endParaRPr lang="en-US" sz="2400" dirty="0"/>
                    </a:p>
                  </a:txBody>
                  <a:tcPr anchor="ctr">
                    <a:lnL w="12700" cap="flat" cmpd="sng" algn="ctr">
                      <a:solidFill>
                        <a:schemeClr val="tx1"/>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val="382639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err="1" smtClean="0"/>
              <a:t>Capítulo</a:t>
            </a:r>
            <a:r>
              <a:rPr lang="en-US" dirty="0" smtClean="0"/>
              <a:t> 3</a:t>
            </a:r>
            <a:endParaRPr lang="en-US" dirty="0"/>
          </a:p>
        </p:txBody>
      </p:sp>
      <p:sp>
        <p:nvSpPr>
          <p:cNvPr id="3" name="Content Placeholder 2"/>
          <p:cNvSpPr>
            <a:spLocks noGrp="1"/>
          </p:cNvSpPr>
          <p:nvPr>
            <p:ph idx="1"/>
          </p:nvPr>
        </p:nvSpPr>
        <p:spPr>
          <a:xfrm>
            <a:off x="1295400" y="1500316"/>
            <a:ext cx="9601200" cy="381740"/>
          </a:xfrm>
        </p:spPr>
        <p:txBody>
          <a:bodyPr/>
          <a:lstStyle/>
          <a:p>
            <a:pPr marL="45720" indent="0" algn="l" rtl="0">
              <a:buNone/>
            </a:pPr>
            <a:r>
              <a:rPr lang="en-US" b="1" dirty="0" smtClean="0"/>
              <a:t>¿Qué lograron los israelitas?</a:t>
            </a:r>
            <a:endParaRPr lang="en-US" b="1" dirty="0"/>
          </a:p>
        </p:txBody>
      </p:sp>
      <p:sp>
        <p:nvSpPr>
          <p:cNvPr id="4" name="Content Placeholder 2"/>
          <p:cNvSpPr txBox="1">
            <a:spLocks/>
          </p:cNvSpPr>
          <p:nvPr/>
        </p:nvSpPr>
        <p:spPr>
          <a:xfrm>
            <a:off x="1287996" y="2114356"/>
            <a:ext cx="4808004" cy="3798171"/>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l" rtl="0">
              <a:buNone/>
            </a:pPr>
            <a:r>
              <a:rPr lang="en-US" baseline="30000" dirty="0"/>
              <a:t>2</a:t>
            </a:r>
            <a:r>
              <a:rPr lang="en-US" dirty="0" smtClean="0"/>
              <a:t>Entonces surgió</a:t>
            </a:r>
            <a:r>
              <a:rPr lang="en-US" dirty="0" err="1" smtClean="0"/>
              <a:t>Jesúa</a:t>
            </a:r>
            <a:r>
              <a:rPr lang="en-US" dirty="0" smtClean="0"/>
              <a:t>el hijo de</a:t>
            </a:r>
            <a:r>
              <a:rPr lang="en-US" dirty="0" err="1" smtClean="0"/>
              <a:t>Jozadak</a:t>
            </a:r>
            <a:r>
              <a:rPr lang="en-US" dirty="0" smtClean="0"/>
              <a:t>, con sus compañeros sacerdotes, y</a:t>
            </a:r>
            <a:r>
              <a:rPr lang="en-US" dirty="0" err="1" smtClean="0"/>
              <a:t>Zorobabel</a:t>
            </a:r>
            <a:r>
              <a:rPr lang="en-US" dirty="0" smtClean="0"/>
              <a:t>el hijo de</a:t>
            </a:r>
            <a:r>
              <a:rPr lang="en-US" dirty="0" err="1" smtClean="0"/>
              <a:t>Shealtiel</a:t>
            </a:r>
            <a:r>
              <a:rPr lang="en-US" dirty="0" smtClean="0"/>
              <a:t>con sus hermanos, y edificaron el altar del Dios de Israel, para ofrecer sobre él holocaustos, como está escrito en la ley de Moisés, varón de Dios.</a:t>
            </a:r>
          </a:p>
          <a:p>
            <a:pPr marL="45720" indent="0" algn="l" rtl="0">
              <a:buNone/>
            </a:pPr>
            <a:r>
              <a:rPr lang="en-US" dirty="0" smtClean="0"/>
              <a:t>Esdras 3:2 (NBLA)</a:t>
            </a:r>
            <a:endParaRPr lang="en-US" dirty="0"/>
          </a:p>
        </p:txBody>
      </p:sp>
      <p:sp>
        <p:nvSpPr>
          <p:cNvPr id="5" name="Content Placeholder 2"/>
          <p:cNvSpPr txBox="1">
            <a:spLocks/>
          </p:cNvSpPr>
          <p:nvPr/>
        </p:nvSpPr>
        <p:spPr>
          <a:xfrm>
            <a:off x="6110069" y="2115831"/>
            <a:ext cx="4808004" cy="4089659"/>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l" rtl="0">
              <a:buNone/>
            </a:pPr>
            <a:r>
              <a:rPr lang="en-US" baseline="30000" dirty="0" smtClean="0"/>
              <a:t>10</a:t>
            </a:r>
            <a:r>
              <a:rPr lang="en-US" dirty="0" smtClean="0"/>
              <a:t>Y cuando los constructores pusieron los cimientos del templo de Jehová, los sacerdotes con sus vestiduras se acercaron con trompetas, y los levitas, hijos </a:t>
            </a:r>
            <a:r>
              <a:rPr lang="en-US" dirty="0" err="1" smtClean="0"/>
              <a:t>deAsaf</a:t>
            </a:r>
            <a:r>
              <a:rPr lang="en-US" dirty="0" smtClean="0"/>
              <a:t>, con címbalos, para alabar a Jehová, conforme a las instrucciones de David rey de Israel.</a:t>
            </a:r>
          </a:p>
          <a:p>
            <a:pPr marL="45720" indent="0" algn="l" rtl="0">
              <a:buNone/>
            </a:pPr>
            <a:r>
              <a:rPr lang="en-US" dirty="0" smtClean="0"/>
              <a:t>Esdras 3:10 (NBLA)</a:t>
            </a:r>
            <a:endParaRPr lang="en-US" dirty="0"/>
          </a:p>
        </p:txBody>
      </p:sp>
    </p:spTree>
    <p:extLst>
      <p:ext uri="{BB962C8B-B14F-4D97-AF65-F5344CB8AC3E}">
        <p14:creationId xmlns:p14="http://schemas.microsoft.com/office/powerpoint/2010/main" val="408061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Mensaje o lecciones</a:t>
            </a:r>
            <a:endParaRPr lang="en-US" dirty="0"/>
          </a:p>
        </p:txBody>
      </p:sp>
      <p:graphicFrame>
        <p:nvGraphicFramePr>
          <p:cNvPr id="3" name="Table 2"/>
          <p:cNvGraphicFramePr>
            <a:graphicFrameLocks noGrp="1"/>
          </p:cNvGraphicFramePr>
          <p:nvPr>
            <p:extLst/>
          </p:nvPr>
        </p:nvGraphicFramePr>
        <p:xfrm>
          <a:off x="213056" y="2275502"/>
          <a:ext cx="11765888" cy="2944368"/>
        </p:xfrm>
        <a:graphic>
          <a:graphicData uri="http://schemas.openxmlformats.org/drawingml/2006/table">
            <a:tbl>
              <a:tblPr firstRow="1" bandRow="1">
                <a:tableStyleId>{9DCAF9ED-07DC-4A11-8D7F-57B35C25682E}</a:tableStyleId>
              </a:tblPr>
              <a:tblGrid>
                <a:gridCol w="2941472"/>
                <a:gridCol w="2941472"/>
                <a:gridCol w="2941472"/>
                <a:gridCol w="2941472"/>
              </a:tblGrid>
              <a:tr h="2944368">
                <a:tc>
                  <a:txBody>
                    <a:bodyPr/>
                    <a:lstStyle/>
                    <a:p>
                      <a:pPr algn="ctr" rtl="0"/>
                      <a:r>
                        <a:rPr lang="en-US" sz="2800" dirty="0" smtClean="0"/>
                        <a:t>Indiferencia </a:t>
                      </a:r>
                      <a:r>
                        <a:rPr lang="en-US" sz="2800" dirty="0" err="1" smtClean="0"/>
                        <a:t>hacia</a:t>
                      </a:r>
                      <a:r>
                        <a:rPr lang="en-US" sz="2800" dirty="0" smtClean="0"/>
                        <a:t> </a:t>
                      </a:r>
                      <a:r>
                        <a:rPr lang="en-US" sz="2800" dirty="0" err="1" smtClean="0"/>
                        <a:t>tanto</a:t>
                      </a:r>
                      <a:r>
                        <a:rPr lang="en-US" sz="2800" dirty="0" smtClean="0"/>
                        <a:t> </a:t>
                      </a:r>
                      <a:r>
                        <a:rPr lang="en-US" sz="2800" dirty="0" err="1" smtClean="0"/>
                        <a:t>los</a:t>
                      </a:r>
                      <a:r>
                        <a:rPr lang="en-US" sz="2800" dirty="0" smtClean="0"/>
                        <a:t> aspectos </a:t>
                      </a:r>
                      <a:r>
                        <a:rPr lang="en-US" sz="2800" dirty="0" err="1" smtClean="0"/>
                        <a:t>morales</a:t>
                      </a:r>
                      <a:r>
                        <a:rPr lang="en-US" sz="2800" dirty="0" smtClean="0"/>
                        <a:t> </a:t>
                      </a:r>
                      <a:r>
                        <a:rPr lang="en-US" sz="2800" dirty="0" err="1" smtClean="0"/>
                        <a:t>como</a:t>
                      </a:r>
                      <a:r>
                        <a:rPr lang="en-US" sz="2800" dirty="0" smtClean="0"/>
                        <a:t> ceremoniales de la ley.</a:t>
                      </a:r>
                      <a:endParaRPr lang="en-US" sz="2800" dirty="0"/>
                    </a:p>
                  </a:txBody>
                  <a:tcPr anchor="ctr">
                    <a:solidFill>
                      <a:schemeClr val="accent3"/>
                    </a:solidFill>
                  </a:tcPr>
                </a:tc>
                <a:tc>
                  <a:txBody>
                    <a:bodyPr/>
                    <a:lstStyle/>
                    <a:p>
                      <a:pPr algn="ctr" rtl="0"/>
                      <a:r>
                        <a:rPr lang="en-US" sz="2800" dirty="0" smtClean="0"/>
                        <a:t>La adoración estaba en un estado de decadencia.</a:t>
                      </a:r>
                      <a:endParaRPr lang="en-US" sz="2800" dirty="0"/>
                    </a:p>
                  </a:txBody>
                  <a:tcPr anchor="ctr">
                    <a:solidFill>
                      <a:schemeClr val="accent4"/>
                    </a:solidFill>
                  </a:tcPr>
                </a:tc>
                <a:tc>
                  <a:txBody>
                    <a:bodyPr/>
                    <a:lstStyle/>
                    <a:p>
                      <a:pPr algn="ctr" rtl="0"/>
                      <a:r>
                        <a:rPr lang="en-US" sz="2800" dirty="0" smtClean="0"/>
                        <a:t>Los judíos se divorciaban de sus esposas y se casaban con mujeres paganas.</a:t>
                      </a:r>
                      <a:endParaRPr lang="en-US" sz="2800" dirty="0"/>
                    </a:p>
                  </a:txBody>
                  <a:tcPr anchor="ctr">
                    <a:solidFill>
                      <a:schemeClr val="accent5"/>
                    </a:solidFill>
                  </a:tcPr>
                </a:tc>
                <a:tc>
                  <a:txBody>
                    <a:bodyPr/>
                    <a:lstStyle/>
                    <a:p>
                      <a:pPr algn="ctr" rtl="0"/>
                      <a:r>
                        <a:rPr lang="en-US" sz="2800" dirty="0" smtClean="0"/>
                        <a:t>Hay eternal</a:t>
                      </a:r>
                      <a:r>
                        <a:rPr lang="en-US" sz="2800" baseline="0" dirty="0" smtClean="0"/>
                        <a:t> </a:t>
                      </a:r>
                      <a:r>
                        <a:rPr lang="en-US" sz="2800" baseline="0" dirty="0" err="1" smtClean="0"/>
                        <a:t>disciplina</a:t>
                      </a:r>
                      <a:r>
                        <a:rPr lang="en-US" sz="2800" baseline="0" dirty="0" smtClean="0"/>
                        <a:t> en la ley.</a:t>
                      </a:r>
                      <a:endParaRPr lang="en-US" sz="2800" dirty="0"/>
                    </a:p>
                  </a:txBody>
                  <a:tcPr anchor="ctr">
                    <a:solidFill>
                      <a:schemeClr val="accent6"/>
                    </a:solidFill>
                  </a:tcPr>
                </a:tc>
              </a:tr>
            </a:tbl>
          </a:graphicData>
        </a:graphic>
      </p:graphicFrame>
    </p:spTree>
    <p:extLst>
      <p:ext uri="{BB962C8B-B14F-4D97-AF65-F5344CB8AC3E}">
        <p14:creationId xmlns:p14="http://schemas.microsoft.com/office/powerpoint/2010/main" val="425473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1492251" y="54592"/>
          <a:ext cx="9207499" cy="6138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033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009C529A-E256-4BF8-A542-E2B6218E4E51}"/>
                                            </p:graphicEl>
                                          </p:spTgt>
                                        </p:tgtEl>
                                        <p:attrNameLst>
                                          <p:attrName>style.visibility</p:attrName>
                                        </p:attrNameLst>
                                      </p:cBhvr>
                                      <p:to>
                                        <p:strVal val="visible"/>
                                      </p:to>
                                    </p:set>
                                    <p:animEffect transition="in" filter="fade">
                                      <p:cBhvr>
                                        <p:cTn id="7" dur="500"/>
                                        <p:tgtEl>
                                          <p:spTgt spid="5">
                                            <p:graphicEl>
                                              <a:dgm id="{009C529A-E256-4BF8-A542-E2B6218E4E51}"/>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6F0D1D3C-05DC-401E-B4C7-7AD0EBCCFC38}"/>
                                            </p:graphicEl>
                                          </p:spTgt>
                                        </p:tgtEl>
                                        <p:attrNameLst>
                                          <p:attrName>style.visibility</p:attrName>
                                        </p:attrNameLst>
                                      </p:cBhvr>
                                      <p:to>
                                        <p:strVal val="visible"/>
                                      </p:to>
                                    </p:set>
                                    <p:animEffect transition="in" filter="fade">
                                      <p:cBhvr>
                                        <p:cTn id="10" dur="500"/>
                                        <p:tgtEl>
                                          <p:spTgt spid="5">
                                            <p:graphicEl>
                                              <a:dgm id="{6F0D1D3C-05DC-401E-B4C7-7AD0EBCCFC38}"/>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graphicEl>
                                              <a:dgm id="{E4DC2047-B157-467E-9DA3-5912068EFD12}"/>
                                            </p:graphicEl>
                                          </p:spTgt>
                                        </p:tgtEl>
                                        <p:attrNameLst>
                                          <p:attrName>style.visibility</p:attrName>
                                        </p:attrNameLst>
                                      </p:cBhvr>
                                      <p:to>
                                        <p:strVal val="visible"/>
                                      </p:to>
                                    </p:set>
                                    <p:animEffect transition="in" filter="fade">
                                      <p:cBhvr>
                                        <p:cTn id="13" dur="500"/>
                                        <p:tgtEl>
                                          <p:spTgt spid="5">
                                            <p:graphicEl>
                                              <a:dgm id="{E4DC2047-B157-467E-9DA3-5912068EFD12}"/>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graphicEl>
                                              <a:dgm id="{A4ED029B-9408-44AF-B3C1-2A7D34C07603}"/>
                                            </p:graphicEl>
                                          </p:spTgt>
                                        </p:tgtEl>
                                        <p:attrNameLst>
                                          <p:attrName>style.visibility</p:attrName>
                                        </p:attrNameLst>
                                      </p:cBhvr>
                                      <p:to>
                                        <p:strVal val="visible"/>
                                      </p:to>
                                    </p:set>
                                    <p:animEffect transition="in" filter="fade">
                                      <p:cBhvr>
                                        <p:cTn id="18" dur="500"/>
                                        <p:tgtEl>
                                          <p:spTgt spid="5">
                                            <p:graphicEl>
                                              <a:dgm id="{A4ED029B-9408-44AF-B3C1-2A7D34C07603}"/>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graphicEl>
                                              <a:dgm id="{E6167C3E-4206-463A-8A0C-8312DE929399}"/>
                                            </p:graphicEl>
                                          </p:spTgt>
                                        </p:tgtEl>
                                        <p:attrNameLst>
                                          <p:attrName>style.visibility</p:attrName>
                                        </p:attrNameLst>
                                      </p:cBhvr>
                                      <p:to>
                                        <p:strVal val="visible"/>
                                      </p:to>
                                    </p:set>
                                    <p:animEffect transition="in" filter="fade">
                                      <p:cBhvr>
                                        <p:cTn id="23" dur="500"/>
                                        <p:tgtEl>
                                          <p:spTgt spid="5">
                                            <p:graphicEl>
                                              <a:dgm id="{E6167C3E-4206-463A-8A0C-8312DE929399}"/>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graphicEl>
                                              <a:dgm id="{435BA06C-4105-4B9F-8218-AE6F55760837}"/>
                                            </p:graphicEl>
                                          </p:spTgt>
                                        </p:tgtEl>
                                        <p:attrNameLst>
                                          <p:attrName>style.visibility</p:attrName>
                                        </p:attrNameLst>
                                      </p:cBhvr>
                                      <p:to>
                                        <p:strVal val="visible"/>
                                      </p:to>
                                    </p:set>
                                    <p:animEffect transition="in" filter="fade">
                                      <p:cBhvr>
                                        <p:cTn id="26" dur="500"/>
                                        <p:tgtEl>
                                          <p:spTgt spid="5">
                                            <p:graphicEl>
                                              <a:dgm id="{435BA06C-4105-4B9F-8218-AE6F55760837}"/>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graphicEl>
                                              <a:dgm id="{36E8AE34-89F6-491B-947A-7C56797BE4E0}"/>
                                            </p:graphicEl>
                                          </p:spTgt>
                                        </p:tgtEl>
                                        <p:attrNameLst>
                                          <p:attrName>style.visibility</p:attrName>
                                        </p:attrNameLst>
                                      </p:cBhvr>
                                      <p:to>
                                        <p:strVal val="visible"/>
                                      </p:to>
                                    </p:set>
                                    <p:animEffect transition="in" filter="fade">
                                      <p:cBhvr>
                                        <p:cTn id="29" dur="500"/>
                                        <p:tgtEl>
                                          <p:spTgt spid="5">
                                            <p:graphicEl>
                                              <a:dgm id="{36E8AE34-89F6-491B-947A-7C56797BE4E0}"/>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graphicEl>
                                              <a:dgm id="{E4380A0F-CBE9-4849-859F-A42556C555F5}"/>
                                            </p:graphicEl>
                                          </p:spTgt>
                                        </p:tgtEl>
                                        <p:attrNameLst>
                                          <p:attrName>style.visibility</p:attrName>
                                        </p:attrNameLst>
                                      </p:cBhvr>
                                      <p:to>
                                        <p:strVal val="visible"/>
                                      </p:to>
                                    </p:set>
                                    <p:animEffect transition="in" filter="fade">
                                      <p:cBhvr>
                                        <p:cTn id="34" dur="500"/>
                                        <p:tgtEl>
                                          <p:spTgt spid="5">
                                            <p:graphicEl>
                                              <a:dgm id="{E4380A0F-CBE9-4849-859F-A42556C555F5}"/>
                                            </p:graphic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
                                            <p:graphicEl>
                                              <a:dgm id="{57B98CA7-8549-43E4-A670-414A1CDA47C9}"/>
                                            </p:graphicEl>
                                          </p:spTgt>
                                        </p:tgtEl>
                                        <p:attrNameLst>
                                          <p:attrName>style.visibility</p:attrName>
                                        </p:attrNameLst>
                                      </p:cBhvr>
                                      <p:to>
                                        <p:strVal val="visible"/>
                                      </p:to>
                                    </p:set>
                                    <p:animEffect transition="in" filter="fade">
                                      <p:cBhvr>
                                        <p:cTn id="37" dur="500"/>
                                        <p:tgtEl>
                                          <p:spTgt spid="5">
                                            <p:graphicEl>
                                              <a:dgm id="{57B98CA7-8549-43E4-A670-414A1CDA47C9}"/>
                                            </p:graphic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
                                            <p:graphicEl>
                                              <a:dgm id="{1BDB7921-A028-4D12-9732-EE6BFF047D89}"/>
                                            </p:graphicEl>
                                          </p:spTgt>
                                        </p:tgtEl>
                                        <p:attrNameLst>
                                          <p:attrName>style.visibility</p:attrName>
                                        </p:attrNameLst>
                                      </p:cBhvr>
                                      <p:to>
                                        <p:strVal val="visible"/>
                                      </p:to>
                                    </p:set>
                                    <p:animEffect transition="in" filter="fade">
                                      <p:cBhvr>
                                        <p:cTn id="40" dur="500"/>
                                        <p:tgtEl>
                                          <p:spTgt spid="5">
                                            <p:graphicEl>
                                              <a:dgm id="{1BDB7921-A028-4D12-9732-EE6BFF047D89}"/>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
                                            <p:graphicEl>
                                              <a:dgm id="{A64C185C-9C4E-4AFD-B5E2-D9A916116B6B}"/>
                                            </p:graphicEl>
                                          </p:spTgt>
                                        </p:tgtEl>
                                        <p:attrNameLst>
                                          <p:attrName>style.visibility</p:attrName>
                                        </p:attrNameLst>
                                      </p:cBhvr>
                                      <p:to>
                                        <p:strVal val="visible"/>
                                      </p:to>
                                    </p:set>
                                    <p:animEffect transition="in" filter="fade">
                                      <p:cBhvr>
                                        <p:cTn id="45" dur="500"/>
                                        <p:tgtEl>
                                          <p:spTgt spid="5">
                                            <p:graphicEl>
                                              <a:dgm id="{A64C185C-9C4E-4AFD-B5E2-D9A916116B6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1492251" y="54592"/>
          <a:ext cx="9207499" cy="6138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803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A4ED029B-9408-44AF-B3C1-2A7D34C07603}"/>
                                            </p:graphicEl>
                                          </p:spTgt>
                                        </p:tgtEl>
                                        <p:attrNameLst>
                                          <p:attrName>style.visibility</p:attrName>
                                        </p:attrNameLst>
                                      </p:cBhvr>
                                      <p:to>
                                        <p:strVal val="visible"/>
                                      </p:to>
                                    </p:set>
                                    <p:animEffect transition="in" filter="fade">
                                      <p:cBhvr>
                                        <p:cTn id="7" dur="500"/>
                                        <p:tgtEl>
                                          <p:spTgt spid="5">
                                            <p:graphicEl>
                                              <a:dgm id="{A4ED029B-9408-44AF-B3C1-2A7D34C0760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E6167C3E-4206-463A-8A0C-8312DE929399}"/>
                                            </p:graphicEl>
                                          </p:spTgt>
                                        </p:tgtEl>
                                        <p:attrNameLst>
                                          <p:attrName>style.visibility</p:attrName>
                                        </p:attrNameLst>
                                      </p:cBhvr>
                                      <p:to>
                                        <p:strVal val="visible"/>
                                      </p:to>
                                    </p:set>
                                    <p:animEffect transition="in" filter="fade">
                                      <p:cBhvr>
                                        <p:cTn id="12" dur="500"/>
                                        <p:tgtEl>
                                          <p:spTgt spid="5">
                                            <p:graphicEl>
                                              <a:dgm id="{E6167C3E-4206-463A-8A0C-8312DE929399}"/>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435BA06C-4105-4B9F-8218-AE6F55760837}"/>
                                            </p:graphicEl>
                                          </p:spTgt>
                                        </p:tgtEl>
                                        <p:attrNameLst>
                                          <p:attrName>style.visibility</p:attrName>
                                        </p:attrNameLst>
                                      </p:cBhvr>
                                      <p:to>
                                        <p:strVal val="visible"/>
                                      </p:to>
                                    </p:set>
                                    <p:animEffect transition="in" filter="fade">
                                      <p:cBhvr>
                                        <p:cTn id="15" dur="500"/>
                                        <p:tgtEl>
                                          <p:spTgt spid="5">
                                            <p:graphicEl>
                                              <a:dgm id="{435BA06C-4105-4B9F-8218-AE6F55760837}"/>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graphicEl>
                                              <a:dgm id="{36E8AE34-89F6-491B-947A-7C56797BE4E0}"/>
                                            </p:graphicEl>
                                          </p:spTgt>
                                        </p:tgtEl>
                                        <p:attrNameLst>
                                          <p:attrName>style.visibility</p:attrName>
                                        </p:attrNameLst>
                                      </p:cBhvr>
                                      <p:to>
                                        <p:strVal val="visible"/>
                                      </p:to>
                                    </p:set>
                                    <p:animEffect transition="in" filter="fade">
                                      <p:cBhvr>
                                        <p:cTn id="18" dur="500"/>
                                        <p:tgtEl>
                                          <p:spTgt spid="5">
                                            <p:graphicEl>
                                              <a:dgm id="{36E8AE34-89F6-491B-947A-7C56797BE4E0}"/>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graphicEl>
                                              <a:dgm id="{E4380A0F-CBE9-4849-859F-A42556C555F5}"/>
                                            </p:graphicEl>
                                          </p:spTgt>
                                        </p:tgtEl>
                                        <p:attrNameLst>
                                          <p:attrName>style.visibility</p:attrName>
                                        </p:attrNameLst>
                                      </p:cBhvr>
                                      <p:to>
                                        <p:strVal val="visible"/>
                                      </p:to>
                                    </p:set>
                                    <p:animEffect transition="in" filter="fade">
                                      <p:cBhvr>
                                        <p:cTn id="23" dur="500"/>
                                        <p:tgtEl>
                                          <p:spTgt spid="5">
                                            <p:graphicEl>
                                              <a:dgm id="{E4380A0F-CBE9-4849-859F-A42556C555F5}"/>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graphicEl>
                                              <a:dgm id="{57B98CA7-8549-43E4-A670-414A1CDA47C9}"/>
                                            </p:graphicEl>
                                          </p:spTgt>
                                        </p:tgtEl>
                                        <p:attrNameLst>
                                          <p:attrName>style.visibility</p:attrName>
                                        </p:attrNameLst>
                                      </p:cBhvr>
                                      <p:to>
                                        <p:strVal val="visible"/>
                                      </p:to>
                                    </p:set>
                                    <p:animEffect transition="in" filter="fade">
                                      <p:cBhvr>
                                        <p:cTn id="26" dur="500"/>
                                        <p:tgtEl>
                                          <p:spTgt spid="5">
                                            <p:graphicEl>
                                              <a:dgm id="{57B98CA7-8549-43E4-A670-414A1CDA47C9}"/>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graphicEl>
                                              <a:dgm id="{1BDB7921-A028-4D12-9732-EE6BFF047D89}"/>
                                            </p:graphicEl>
                                          </p:spTgt>
                                        </p:tgtEl>
                                        <p:attrNameLst>
                                          <p:attrName>style.visibility</p:attrName>
                                        </p:attrNameLst>
                                      </p:cBhvr>
                                      <p:to>
                                        <p:strVal val="visible"/>
                                      </p:to>
                                    </p:set>
                                    <p:animEffect transition="in" filter="fade">
                                      <p:cBhvr>
                                        <p:cTn id="29" dur="500"/>
                                        <p:tgtEl>
                                          <p:spTgt spid="5">
                                            <p:graphicEl>
                                              <a:dgm id="{1BDB7921-A028-4D12-9732-EE6BFF047D89}"/>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graphicEl>
                                              <a:dgm id="{A64C185C-9C4E-4AFD-B5E2-D9A916116B6B}"/>
                                            </p:graphicEl>
                                          </p:spTgt>
                                        </p:tgtEl>
                                        <p:attrNameLst>
                                          <p:attrName>style.visibility</p:attrName>
                                        </p:attrNameLst>
                                      </p:cBhvr>
                                      <p:to>
                                        <p:strVal val="visible"/>
                                      </p:to>
                                    </p:set>
                                    <p:animEffect transition="in" filter="fade">
                                      <p:cBhvr>
                                        <p:cTn id="34" dur="500"/>
                                        <p:tgtEl>
                                          <p:spTgt spid="5">
                                            <p:graphicEl>
                                              <a:dgm id="{A64C185C-9C4E-4AFD-B5E2-D9A916116B6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1492251" y="54592"/>
          <a:ext cx="9207499" cy="6138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901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A4ED029B-9408-44AF-B3C1-2A7D34C07603}"/>
                                            </p:graphicEl>
                                          </p:spTgt>
                                        </p:tgtEl>
                                        <p:attrNameLst>
                                          <p:attrName>style.visibility</p:attrName>
                                        </p:attrNameLst>
                                      </p:cBhvr>
                                      <p:to>
                                        <p:strVal val="visible"/>
                                      </p:to>
                                    </p:set>
                                    <p:animEffect transition="in" filter="fade">
                                      <p:cBhvr>
                                        <p:cTn id="7" dur="500"/>
                                        <p:tgtEl>
                                          <p:spTgt spid="5">
                                            <p:graphicEl>
                                              <a:dgm id="{A4ED029B-9408-44AF-B3C1-2A7D34C0760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E6167C3E-4206-463A-8A0C-8312DE929399}"/>
                                            </p:graphicEl>
                                          </p:spTgt>
                                        </p:tgtEl>
                                        <p:attrNameLst>
                                          <p:attrName>style.visibility</p:attrName>
                                        </p:attrNameLst>
                                      </p:cBhvr>
                                      <p:to>
                                        <p:strVal val="visible"/>
                                      </p:to>
                                    </p:set>
                                    <p:animEffect transition="in" filter="fade">
                                      <p:cBhvr>
                                        <p:cTn id="12" dur="500"/>
                                        <p:tgtEl>
                                          <p:spTgt spid="5">
                                            <p:graphicEl>
                                              <a:dgm id="{E6167C3E-4206-463A-8A0C-8312DE929399}"/>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435BA06C-4105-4B9F-8218-AE6F55760837}"/>
                                            </p:graphicEl>
                                          </p:spTgt>
                                        </p:tgtEl>
                                        <p:attrNameLst>
                                          <p:attrName>style.visibility</p:attrName>
                                        </p:attrNameLst>
                                      </p:cBhvr>
                                      <p:to>
                                        <p:strVal val="visible"/>
                                      </p:to>
                                    </p:set>
                                    <p:animEffect transition="in" filter="fade">
                                      <p:cBhvr>
                                        <p:cTn id="15" dur="500"/>
                                        <p:tgtEl>
                                          <p:spTgt spid="5">
                                            <p:graphicEl>
                                              <a:dgm id="{435BA06C-4105-4B9F-8218-AE6F55760837}"/>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graphicEl>
                                              <a:dgm id="{36E8AE34-89F6-491B-947A-7C56797BE4E0}"/>
                                            </p:graphicEl>
                                          </p:spTgt>
                                        </p:tgtEl>
                                        <p:attrNameLst>
                                          <p:attrName>style.visibility</p:attrName>
                                        </p:attrNameLst>
                                      </p:cBhvr>
                                      <p:to>
                                        <p:strVal val="visible"/>
                                      </p:to>
                                    </p:set>
                                    <p:animEffect transition="in" filter="fade">
                                      <p:cBhvr>
                                        <p:cTn id="18" dur="500"/>
                                        <p:tgtEl>
                                          <p:spTgt spid="5">
                                            <p:graphicEl>
                                              <a:dgm id="{36E8AE34-89F6-491B-947A-7C56797BE4E0}"/>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graphicEl>
                                              <a:dgm id="{E4380A0F-CBE9-4849-859F-A42556C555F5}"/>
                                            </p:graphicEl>
                                          </p:spTgt>
                                        </p:tgtEl>
                                        <p:attrNameLst>
                                          <p:attrName>style.visibility</p:attrName>
                                        </p:attrNameLst>
                                      </p:cBhvr>
                                      <p:to>
                                        <p:strVal val="visible"/>
                                      </p:to>
                                    </p:set>
                                    <p:animEffect transition="in" filter="fade">
                                      <p:cBhvr>
                                        <p:cTn id="23" dur="500"/>
                                        <p:tgtEl>
                                          <p:spTgt spid="5">
                                            <p:graphicEl>
                                              <a:dgm id="{E4380A0F-CBE9-4849-859F-A42556C555F5}"/>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graphicEl>
                                              <a:dgm id="{57B98CA7-8549-43E4-A670-414A1CDA47C9}"/>
                                            </p:graphicEl>
                                          </p:spTgt>
                                        </p:tgtEl>
                                        <p:attrNameLst>
                                          <p:attrName>style.visibility</p:attrName>
                                        </p:attrNameLst>
                                      </p:cBhvr>
                                      <p:to>
                                        <p:strVal val="visible"/>
                                      </p:to>
                                    </p:set>
                                    <p:animEffect transition="in" filter="fade">
                                      <p:cBhvr>
                                        <p:cTn id="26" dur="500"/>
                                        <p:tgtEl>
                                          <p:spTgt spid="5">
                                            <p:graphicEl>
                                              <a:dgm id="{57B98CA7-8549-43E4-A670-414A1CDA47C9}"/>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graphicEl>
                                              <a:dgm id="{1BDB7921-A028-4D12-9732-EE6BFF047D89}"/>
                                            </p:graphicEl>
                                          </p:spTgt>
                                        </p:tgtEl>
                                        <p:attrNameLst>
                                          <p:attrName>style.visibility</p:attrName>
                                        </p:attrNameLst>
                                      </p:cBhvr>
                                      <p:to>
                                        <p:strVal val="visible"/>
                                      </p:to>
                                    </p:set>
                                    <p:animEffect transition="in" filter="fade">
                                      <p:cBhvr>
                                        <p:cTn id="29" dur="500"/>
                                        <p:tgtEl>
                                          <p:spTgt spid="5">
                                            <p:graphicEl>
                                              <a:dgm id="{1BDB7921-A028-4D12-9732-EE6BFF047D89}"/>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graphicEl>
                                              <a:dgm id="{A64C185C-9C4E-4AFD-B5E2-D9A916116B6B}"/>
                                            </p:graphicEl>
                                          </p:spTgt>
                                        </p:tgtEl>
                                        <p:attrNameLst>
                                          <p:attrName>style.visibility</p:attrName>
                                        </p:attrNameLst>
                                      </p:cBhvr>
                                      <p:to>
                                        <p:strVal val="visible"/>
                                      </p:to>
                                    </p:set>
                                    <p:animEffect transition="in" filter="fade">
                                      <p:cBhvr>
                                        <p:cTn id="34" dur="500"/>
                                        <p:tgtEl>
                                          <p:spTgt spid="5">
                                            <p:graphicEl>
                                              <a:dgm id="{A64C185C-9C4E-4AFD-B5E2-D9A916116B6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El amor del Señor por Israel</a:t>
            </a:r>
            <a:br>
              <a:rPr lang="en-US" dirty="0" smtClean="0"/>
            </a:br>
            <a:r>
              <a:rPr lang="en-US" sz="2400" dirty="0" smtClean="0">
                <a:solidFill>
                  <a:schemeClr val="tx1"/>
                </a:solidFill>
              </a:rPr>
              <a:t>Malaquías 1:2-5</a:t>
            </a:r>
            <a:endParaRPr lang="en-US" sz="2400" dirty="0">
              <a:solidFill>
                <a:schemeClr val="tx1"/>
              </a:solidFill>
            </a:endParaRPr>
          </a:p>
        </p:txBody>
      </p:sp>
      <p:graphicFrame>
        <p:nvGraphicFramePr>
          <p:cNvPr id="3" name="Table 2"/>
          <p:cNvGraphicFramePr>
            <a:graphicFrameLocks noGrp="1"/>
          </p:cNvGraphicFramePr>
          <p:nvPr>
            <p:extLst/>
          </p:nvPr>
        </p:nvGraphicFramePr>
        <p:xfrm>
          <a:off x="1405721" y="1879728"/>
          <a:ext cx="9471546" cy="4145280"/>
        </p:xfrm>
        <a:graphic>
          <a:graphicData uri="http://schemas.openxmlformats.org/drawingml/2006/table">
            <a:tbl>
              <a:tblPr firstRow="1" bandRow="1">
                <a:tableStyleId>{1E171933-4619-4E11-9A3F-F7608DF75F80}</a:tableStyleId>
              </a:tblPr>
              <a:tblGrid>
                <a:gridCol w="3157182"/>
                <a:gridCol w="3157182"/>
                <a:gridCol w="3157182"/>
              </a:tblGrid>
              <a:tr h="370840">
                <a:tc>
                  <a:txBody>
                    <a:bodyPr/>
                    <a:lstStyle/>
                    <a:p>
                      <a:pPr algn="ctr" rtl="0"/>
                      <a:r>
                        <a:rPr lang="en-US" sz="2400" dirty="0" smtClean="0"/>
                        <a:t>Afirmación</a:t>
                      </a:r>
                      <a:endParaRPr lang="en-US" sz="2400" dirty="0"/>
                    </a:p>
                  </a:txBody>
                  <a:tcPr/>
                </a:tc>
                <a:tc>
                  <a:txBody>
                    <a:bodyPr/>
                    <a:lstStyle/>
                    <a:p>
                      <a:pPr algn="ctr" rtl="0"/>
                      <a:r>
                        <a:rPr lang="en-US" sz="2400" dirty="0" smtClean="0"/>
                        <a:t>Objeción</a:t>
                      </a:r>
                      <a:endParaRPr lang="en-US" sz="2400" dirty="0"/>
                    </a:p>
                  </a:txBody>
                  <a:tcPr/>
                </a:tc>
                <a:tc>
                  <a:txBody>
                    <a:bodyPr/>
                    <a:lstStyle/>
                    <a:p>
                      <a:pPr algn="ctr" rtl="0"/>
                      <a:r>
                        <a:rPr lang="en-US" sz="2400" dirty="0" smtClean="0"/>
                        <a:t>Refutación</a:t>
                      </a:r>
                      <a:endParaRPr lang="en-US" sz="2400" dirty="0"/>
                    </a:p>
                  </a:txBody>
                  <a:tcPr/>
                </a:tc>
              </a:tr>
              <a:tr h="370840">
                <a:tc>
                  <a:txBody>
                    <a:bodyPr/>
                    <a:lstStyle/>
                    <a:p>
                      <a:pPr algn="ctr" rtl="0"/>
                      <a:r>
                        <a:rPr lang="en-US" sz="2400" dirty="0" smtClean="0"/>
                        <a:t>“</a:t>
                      </a:r>
                      <a:r>
                        <a:rPr lang="en-US" sz="2400" baseline="30000" dirty="0" smtClean="0"/>
                        <a:t>2</a:t>
                      </a:r>
                      <a:r>
                        <a:rPr lang="en-US" sz="2400" baseline="0" dirty="0" smtClean="0"/>
                        <a:t>Yo </a:t>
                      </a:r>
                      <a:r>
                        <a:rPr lang="en-US" sz="2400" baseline="0" dirty="0" err="1" smtClean="0"/>
                        <a:t>los</a:t>
                      </a:r>
                      <a:r>
                        <a:rPr lang="en-US" sz="2400" baseline="0" dirty="0" smtClean="0"/>
                        <a:t> he amado…"</a:t>
                      </a:r>
                      <a:endParaRPr lang="en-US" sz="2400" dirty="0"/>
                    </a:p>
                  </a:txBody>
                  <a:tcPr anchor="ctr">
                    <a:lnR w="12700" cap="flat" cmpd="sng" algn="ctr">
                      <a:solidFill>
                        <a:schemeClr val="tx1"/>
                      </a:solidFill>
                      <a:prstDash val="solid"/>
                      <a:round/>
                      <a:headEnd type="none" w="med" len="med"/>
                      <a:tailEnd type="none" w="med" len="med"/>
                    </a:lnR>
                  </a:tcPr>
                </a:tc>
                <a:tc>
                  <a:txBody>
                    <a:bodyPr/>
                    <a:lstStyle/>
                    <a:p>
                      <a:pPr algn="ctr" rtl="0"/>
                      <a:r>
                        <a:rPr lang="en-US" sz="2400" dirty="0" smtClean="0"/>
                        <a:t>“…¿</a:t>
                      </a:r>
                      <a:r>
                        <a:rPr lang="en-US" sz="2400" dirty="0" err="1" smtClean="0"/>
                        <a:t>En</a:t>
                      </a:r>
                      <a:r>
                        <a:rPr lang="en-US" sz="2400" dirty="0" smtClean="0"/>
                        <a:t> </a:t>
                      </a:r>
                      <a:r>
                        <a:rPr lang="en-US" sz="2400" dirty="0" err="1" smtClean="0"/>
                        <a:t>qué</a:t>
                      </a:r>
                      <a:r>
                        <a:rPr lang="en-US" sz="2400" dirty="0" smtClean="0"/>
                        <a:t> nos has amado?…”</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rtl="0"/>
                      <a:r>
                        <a:rPr lang="en-US" sz="2400" dirty="0" smtClean="0"/>
                        <a:t>“…¿No era Esaú hermano de Jacob?...Sin embargo, </a:t>
                      </a:r>
                      <a:r>
                        <a:rPr lang="en-US" sz="2400" dirty="0" err="1" smtClean="0"/>
                        <a:t>Yo</a:t>
                      </a:r>
                      <a:r>
                        <a:rPr lang="en-US" sz="2400" dirty="0" smtClean="0"/>
                        <a:t> </a:t>
                      </a:r>
                      <a:r>
                        <a:rPr lang="en-US" sz="2400" dirty="0" err="1" smtClean="0"/>
                        <a:t>amé</a:t>
                      </a:r>
                      <a:r>
                        <a:rPr lang="en-US" sz="2400" baseline="0" dirty="0" smtClean="0"/>
                        <a:t> a Jacob”</a:t>
                      </a:r>
                      <a:endParaRPr lang="en-US" sz="2400" dirty="0"/>
                    </a:p>
                  </a:txBody>
                  <a:tcPr anchor="ctr">
                    <a:lnL w="12700" cap="flat" cmpd="sng" algn="ctr">
                      <a:solidFill>
                        <a:schemeClr val="tx1"/>
                      </a:solidFill>
                      <a:prstDash val="solid"/>
                      <a:round/>
                      <a:headEnd type="none" w="med" len="med"/>
                      <a:tailEnd type="none" w="med" len="med"/>
                    </a:ln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dirty="0" smtClean="0">
                          <a:solidFill>
                            <a:schemeClr val="dk1"/>
                          </a:solidFill>
                          <a:latin typeface="+mn-lt"/>
                          <a:ea typeface="+mn-ea"/>
                          <a:cs typeface="+mn-cs"/>
                        </a:rPr>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dirty="0" smtClean="0">
                          <a:solidFill>
                            <a:schemeClr val="dk1"/>
                          </a:solidFill>
                          <a:latin typeface="+mn-lt"/>
                          <a:ea typeface="+mn-ea"/>
                          <a:cs typeface="+mn-cs"/>
                        </a:rPr>
                        <a:t>↓</a:t>
                      </a:r>
                      <a:endParaRPr lang="en-US" sz="28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dirty="0" smtClean="0">
                          <a:solidFill>
                            <a:schemeClr val="dk1"/>
                          </a:solidFill>
                          <a:latin typeface="+mn-lt"/>
                          <a:ea typeface="+mn-ea"/>
                          <a:cs typeface="+mn-cs"/>
                        </a:rPr>
                        <a:t>↓</a:t>
                      </a:r>
                    </a:p>
                  </a:txBody>
                  <a:tcPr anchor="ctr"/>
                </a:tc>
              </a:tr>
              <a:tr h="370840">
                <a:tc>
                  <a:txBody>
                    <a:bodyPr/>
                    <a:lstStyle/>
                    <a:p>
                      <a:pPr algn="ctr" rtl="0"/>
                      <a:r>
                        <a:rPr lang="en-US" sz="2000" dirty="0" err="1" smtClean="0"/>
                        <a:t>Jehová</a:t>
                      </a:r>
                      <a:r>
                        <a:rPr lang="en-US" sz="2000" dirty="0" smtClean="0"/>
                        <a:t> </a:t>
                      </a:r>
                      <a:r>
                        <a:rPr lang="en-US" sz="2000" dirty="0" err="1" smtClean="0"/>
                        <a:t>declara</a:t>
                      </a:r>
                      <a:r>
                        <a:rPr lang="en-US" sz="2000" dirty="0" smtClean="0"/>
                        <a:t> Su </a:t>
                      </a:r>
                      <a:r>
                        <a:rPr lang="en-US" sz="2000" dirty="0" err="1" smtClean="0"/>
                        <a:t>amor</a:t>
                      </a:r>
                      <a:r>
                        <a:rPr lang="en-US" sz="2000" dirty="0" smtClean="0"/>
                        <a:t> por el pueblo, y con este amor muestra a los oyentes su </a:t>
                      </a:r>
                      <a:r>
                        <a:rPr lang="en-US" sz="2000" dirty="0" err="1" smtClean="0"/>
                        <a:t>propia</a:t>
                      </a:r>
                      <a:r>
                        <a:rPr lang="en-US" sz="2000" dirty="0" smtClean="0"/>
                        <a:t> ingratitude</a:t>
                      </a:r>
                      <a:r>
                        <a:rPr lang="en-US" sz="2000" baseline="0" dirty="0" smtClean="0"/>
                        <a:t> y falta de </a:t>
                      </a:r>
                      <a:r>
                        <a:rPr lang="en-US" sz="2000" baseline="0" dirty="0" err="1" smtClean="0"/>
                        <a:t>dedicación</a:t>
                      </a:r>
                      <a:r>
                        <a:rPr lang="en-US" sz="2000" baseline="0" dirty="0" smtClean="0"/>
                        <a:t> hacia Él.</a:t>
                      </a:r>
                      <a:endParaRPr lang="en-US" sz="2000" dirty="0"/>
                    </a:p>
                  </a:txBody>
                  <a:tcPr anchor="ctr">
                    <a:lnR w="12700" cap="flat" cmpd="sng" algn="ctr">
                      <a:solidFill>
                        <a:schemeClr val="tx1"/>
                      </a:solidFill>
                      <a:prstDash val="solid"/>
                      <a:round/>
                      <a:headEnd type="none" w="med" len="med"/>
                      <a:tailEnd type="none" w="med" len="med"/>
                    </a:lnR>
                  </a:tcPr>
                </a:tc>
                <a:tc>
                  <a:txBody>
                    <a:bodyPr/>
                    <a:lstStyle/>
                    <a:p>
                      <a:pPr algn="ctr" rtl="0"/>
                      <a:r>
                        <a:rPr lang="en-US" sz="2000" dirty="0" smtClean="0"/>
                        <a:t>Su duda interior se revela. Creían que el Señor no los amaba; de lo contrario las </a:t>
                      </a:r>
                      <a:r>
                        <a:rPr lang="en-US" sz="2000" dirty="0" err="1" smtClean="0"/>
                        <a:t>cosas</a:t>
                      </a:r>
                      <a:r>
                        <a:rPr lang="en-US" sz="2000" dirty="0" smtClean="0"/>
                        <a:t> </a:t>
                      </a:r>
                      <a:r>
                        <a:rPr lang="en-US" sz="2000" dirty="0" err="1" smtClean="0"/>
                        <a:t>serían</a:t>
                      </a:r>
                      <a:r>
                        <a:rPr lang="en-US" sz="2000" dirty="0" smtClean="0"/>
                        <a:t> </a:t>
                      </a:r>
                      <a:r>
                        <a:rPr lang="en-US" sz="2000" baseline="0" dirty="0" err="1" smtClean="0"/>
                        <a:t>diferentes</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rtl="0"/>
                      <a:r>
                        <a:rPr lang="en-US" sz="2000" dirty="0" smtClean="0"/>
                        <a:t>Dios </a:t>
                      </a:r>
                      <a:r>
                        <a:rPr lang="en-US" sz="2000" dirty="0" err="1" smtClean="0"/>
                        <a:t>muestra</a:t>
                      </a:r>
                      <a:r>
                        <a:rPr lang="en-US" sz="2000" dirty="0" smtClean="0"/>
                        <a:t> a</a:t>
                      </a:r>
                      <a:r>
                        <a:rPr lang="en-US" sz="2000" baseline="0" dirty="0" smtClean="0"/>
                        <a:t>l pueblo cómo se ve “no amar” </a:t>
                      </a:r>
                      <a:r>
                        <a:rPr lang="en-US" sz="2000" baseline="0" dirty="0" err="1" smtClean="0"/>
                        <a:t>en</a:t>
                      </a:r>
                      <a:r>
                        <a:rPr lang="en-US" sz="2000" baseline="0" dirty="0" smtClean="0"/>
                        <a:t> Su odio hacia Esaú y el pueblo de Edom</a:t>
                      </a:r>
                      <a:endParaRPr lang="en-US" sz="2000" dirty="0"/>
                    </a:p>
                  </a:txBody>
                  <a:tcPr anchor="ctr">
                    <a:lnL w="12700" cap="flat" cmpd="sng" algn="ctr">
                      <a:solidFill>
                        <a:schemeClr val="tx1"/>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val="323294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2570897"/>
            <a:ext cx="10058400" cy="1716206"/>
          </a:xfrm>
        </p:spPr>
        <p:txBody>
          <a:bodyPr>
            <a:normAutofit fontScale="90000"/>
          </a:bodyPr>
          <a:lstStyle/>
          <a:p>
            <a:pPr algn="ctr" rtl="0"/>
            <a:r>
              <a:rPr lang="en-US" sz="6000" dirty="0" smtClean="0"/>
              <a:t>¿FUE la elección de Dios de Jacob EN VEZ DE </a:t>
            </a:r>
            <a:r>
              <a:rPr lang="en-US" sz="6000" dirty="0" err="1" smtClean="0"/>
              <a:t>esaú</a:t>
            </a:r>
            <a:r>
              <a:rPr lang="en-US" sz="6000" dirty="0" smtClean="0"/>
              <a:t> </a:t>
            </a:r>
            <a:r>
              <a:rPr lang="en-US" sz="6000" dirty="0" err="1" smtClean="0"/>
              <a:t>justA</a:t>
            </a:r>
            <a:r>
              <a:rPr lang="en-US" sz="6000" dirty="0" smtClean="0"/>
              <a:t>?</a:t>
            </a:r>
            <a:endParaRPr lang="en-US" sz="6000" dirty="0"/>
          </a:p>
        </p:txBody>
      </p:sp>
    </p:spTree>
    <p:extLst>
      <p:ext uri="{BB962C8B-B14F-4D97-AF65-F5344CB8AC3E}">
        <p14:creationId xmlns:p14="http://schemas.microsoft.com/office/powerpoint/2010/main" val="138929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rtl="0"/>
            <a:r>
              <a:rPr lang="en-US" dirty="0" smtClean="0"/>
              <a:t>Las ofrendas contaminadas de los sacerdotes</a:t>
            </a:r>
            <a:br>
              <a:rPr lang="en-US" dirty="0" smtClean="0"/>
            </a:br>
            <a:r>
              <a:rPr lang="en-US" sz="2400" dirty="0" smtClean="0">
                <a:solidFill>
                  <a:schemeClr val="tx1"/>
                </a:solidFill>
              </a:rPr>
              <a:t>Malaquías 1:6-14</a:t>
            </a:r>
            <a:endParaRPr lang="en-US" sz="2400" dirty="0">
              <a:solidFill>
                <a:schemeClr val="tx1"/>
              </a:solidFill>
            </a:endParaRPr>
          </a:p>
        </p:txBody>
      </p:sp>
      <p:graphicFrame>
        <p:nvGraphicFramePr>
          <p:cNvPr id="3" name="Table 2"/>
          <p:cNvGraphicFramePr>
            <a:graphicFrameLocks noGrp="1"/>
          </p:cNvGraphicFramePr>
          <p:nvPr>
            <p:extLst/>
          </p:nvPr>
        </p:nvGraphicFramePr>
        <p:xfrm>
          <a:off x="1405721" y="1879728"/>
          <a:ext cx="9471546" cy="7254240"/>
        </p:xfrm>
        <a:graphic>
          <a:graphicData uri="http://schemas.openxmlformats.org/drawingml/2006/table">
            <a:tbl>
              <a:tblPr firstRow="1" bandRow="1">
                <a:tableStyleId>{10A1B5D5-9B99-4C35-A422-299274C87663}</a:tableStyleId>
              </a:tblPr>
              <a:tblGrid>
                <a:gridCol w="3157182"/>
                <a:gridCol w="3157182"/>
                <a:gridCol w="3157182"/>
              </a:tblGrid>
              <a:tr h="370840">
                <a:tc>
                  <a:txBody>
                    <a:bodyPr/>
                    <a:lstStyle/>
                    <a:p>
                      <a:pPr algn="ctr" rtl="0"/>
                      <a:r>
                        <a:rPr lang="en-US" sz="2400" dirty="0" smtClean="0"/>
                        <a:t>Afirmación</a:t>
                      </a:r>
                      <a:endParaRPr lang="en-US" sz="2400" dirty="0"/>
                    </a:p>
                  </a:txBody>
                  <a:tcPr/>
                </a:tc>
                <a:tc>
                  <a:txBody>
                    <a:bodyPr/>
                    <a:lstStyle/>
                    <a:p>
                      <a:pPr algn="ctr" rtl="0"/>
                      <a:r>
                        <a:rPr lang="en-US" sz="2400" dirty="0" smtClean="0"/>
                        <a:t>Objeción</a:t>
                      </a:r>
                      <a:endParaRPr lang="en-US" sz="2400" dirty="0"/>
                    </a:p>
                  </a:txBody>
                  <a:tcPr/>
                </a:tc>
                <a:tc>
                  <a:txBody>
                    <a:bodyPr/>
                    <a:lstStyle/>
                    <a:p>
                      <a:pPr algn="ctr" rtl="0"/>
                      <a:r>
                        <a:rPr lang="en-US" sz="2400" dirty="0" smtClean="0"/>
                        <a:t>Refutación</a:t>
                      </a:r>
                      <a:endParaRPr lang="en-US" sz="2400" dirty="0"/>
                    </a:p>
                  </a:txBody>
                  <a:tcPr/>
                </a:tc>
              </a:tr>
              <a:tr h="370840">
                <a:tc>
                  <a:txBody>
                    <a:bodyPr/>
                    <a:lstStyle/>
                    <a:p>
                      <a:pPr algn="ctr" rtl="0"/>
                      <a:r>
                        <a:rPr lang="en-US" sz="2400" dirty="0" smtClean="0"/>
                        <a:t>“</a:t>
                      </a:r>
                      <a:r>
                        <a:rPr lang="en-US" sz="2400" baseline="30000" dirty="0" smtClean="0"/>
                        <a:t>6</a:t>
                      </a:r>
                      <a:r>
                        <a:rPr lang="en-US" sz="2400" baseline="0" dirty="0" smtClean="0"/>
                        <a:t>…¿</a:t>
                      </a:r>
                      <a:r>
                        <a:rPr lang="es-ES" sz="2400" baseline="0" dirty="0" smtClean="0"/>
                        <a:t>dónde está Mi honor?…¿dónde está Mi temor?… ustedes sacerdotes que desprecian Mi nombre”.</a:t>
                      </a:r>
                      <a:endParaRPr lang="en-US" sz="2400" dirty="0"/>
                    </a:p>
                  </a:txBody>
                  <a:tcPr anchor="ctr"/>
                </a:tc>
                <a:tc>
                  <a:txBody>
                    <a:bodyPr/>
                    <a:lstStyle/>
                    <a:p>
                      <a:pPr algn="ctr" rtl="0"/>
                      <a:r>
                        <a:rPr lang="es-ES" sz="2400" dirty="0" smtClean="0"/>
                        <a:t>"... ¿En qué hemos despreciado Tu nombre?"</a:t>
                      </a:r>
                      <a:endParaRPr lang="en-US" sz="2400" dirty="0"/>
                    </a:p>
                  </a:txBody>
                  <a:tcPr anchor="ctr"/>
                </a:tc>
                <a:tc>
                  <a:txBody>
                    <a:bodyPr/>
                    <a:lstStyle/>
                    <a:p>
                      <a:pPr algn="ctr" rtl="0"/>
                      <a:r>
                        <a:rPr lang="en-US" sz="2400" dirty="0" smtClean="0"/>
                        <a:t>“</a:t>
                      </a:r>
                      <a:r>
                        <a:rPr lang="en-US" sz="2400" baseline="30000" dirty="0" smtClean="0"/>
                        <a:t>7</a:t>
                      </a:r>
                      <a:r>
                        <a:rPr lang="es-ES" sz="2400" baseline="0" dirty="0" smtClean="0"/>
                        <a:t>En que ustedes ofrecen pan inmundo sobre mi altar”.</a:t>
                      </a:r>
                      <a:endParaRPr lang="en-US" sz="2400" dirty="0"/>
                    </a:p>
                  </a:txBody>
                  <a:tcPr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kern="1200" dirty="0" smtClean="0"/>
                        <a:t>|</a:t>
                      </a:r>
                      <a:endParaRPr lang="en-US" sz="2800" b="1" kern="1200" dirty="0" smtClean="0">
                        <a:solidFill>
                          <a:schemeClr val="dk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kern="1200" dirty="0" smtClean="0"/>
                        <a:t>↙</a:t>
                      </a:r>
                      <a:endParaRPr lang="en-US" sz="2800" b="1" kern="1200" dirty="0" smtClean="0">
                        <a:solidFill>
                          <a:schemeClr val="dk1"/>
                        </a:solidFill>
                        <a:latin typeface="+mn-lt"/>
                        <a:ea typeface="+mn-ea"/>
                        <a:cs typeface="+mn-cs"/>
                      </a:endParaRPr>
                    </a:p>
                  </a:txBody>
                  <a:tcPr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kern="1200" dirty="0" smtClean="0"/>
                        <a:t>|</a:t>
                      </a:r>
                      <a:endParaRPr lang="en-US" sz="2800" b="1" kern="1200" dirty="0" smtClean="0">
                        <a:solidFill>
                          <a:schemeClr val="dk1"/>
                        </a:solidFill>
                        <a:latin typeface="+mn-lt"/>
                        <a:ea typeface="+mn-ea"/>
                        <a:cs typeface="+mn-cs"/>
                      </a:endParaRPr>
                    </a:p>
                  </a:txBody>
                  <a:tcPr anchor="ctr"/>
                </a:tc>
                <a:tc>
                  <a:txBody>
                    <a:bodyPr/>
                    <a:lstStyle/>
                    <a:p>
                      <a:pPr algn="ctr" rtl="0"/>
                      <a:r>
                        <a:rPr lang="es-ES" sz="2400" dirty="0" smtClean="0"/>
                        <a:t>"... ¿En qué te hemos deshonrado?"</a:t>
                      </a:r>
                      <a:endParaRPr lang="en-US" sz="2400" dirty="0"/>
                    </a:p>
                  </a:txBody>
                  <a:tcPr anchor="ctr"/>
                </a:tc>
                <a:tc>
                  <a:txBody>
                    <a:bodyPr/>
                    <a:lstStyle/>
                    <a:p>
                      <a:pPr algn="ctr" rtl="0"/>
                      <a:r>
                        <a:rPr lang="es-ES" sz="2000" dirty="0" smtClean="0"/>
                        <a:t>“…En que dicen: ‘La mesa del SEÑOR es despreciable’”.</a:t>
                      </a:r>
                      <a:endParaRPr lang="en-US" sz="2000" dirty="0"/>
                    </a:p>
                  </a:txBody>
                  <a:tcPr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kern="1200" dirty="0" smtClean="0"/>
                        <a:t>↓</a:t>
                      </a:r>
                      <a:endParaRPr lang="en-US" sz="2800" b="1" kern="1200" dirty="0" smtClean="0">
                        <a:solidFill>
                          <a:schemeClr val="dk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kern="1200" dirty="0" smtClean="0"/>
                        <a:t>↓</a:t>
                      </a:r>
                      <a:endParaRPr lang="en-US" sz="28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kern="1200" dirty="0" smtClean="0"/>
                        <a:t>↓</a:t>
                      </a:r>
                      <a:endParaRPr lang="en-US" sz="2800" b="1" kern="1200" dirty="0" smtClean="0">
                        <a:solidFill>
                          <a:schemeClr val="dk1"/>
                        </a:solidFill>
                        <a:latin typeface="+mn-lt"/>
                        <a:ea typeface="+mn-ea"/>
                        <a:cs typeface="+mn-cs"/>
                      </a:endParaRPr>
                    </a:p>
                  </a:txBody>
                  <a:tcPr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kern="1200" dirty="0" smtClean="0"/>
                        <a:t>Dios recuerda los principios establecidos desde hace siempre de que el hijo debe honrar a su padre y el siervo a su amo. En ciertos casos, no hacerlo resultaba en la muerte (</a:t>
                      </a:r>
                      <a:r>
                        <a:rPr lang="es-ES" sz="1800" kern="1200" dirty="0" err="1" smtClean="0"/>
                        <a:t>Éxo</a:t>
                      </a:r>
                      <a:r>
                        <a:rPr lang="es-ES" sz="1800" kern="1200" dirty="0" smtClean="0"/>
                        <a:t>. 21:15, 17; </a:t>
                      </a:r>
                      <a:r>
                        <a:rPr lang="es-ES" sz="1800" kern="1200" dirty="0" err="1" smtClean="0"/>
                        <a:t>Deut</a:t>
                      </a:r>
                      <a:r>
                        <a:rPr lang="es-ES" sz="1800" kern="1200" dirty="0" smtClean="0"/>
                        <a:t>. 21:18-21)</a:t>
                      </a:r>
                      <a:endParaRPr lang="en-US" sz="1800" b="0" kern="1200" dirty="0" smtClean="0">
                        <a:solidFill>
                          <a:schemeClr val="dk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000" kern="1200" dirty="0" smtClean="0"/>
                        <a:t>Las supuestas objeciones de los sacerdotes reflejan su falta de comprensión. Profanar el altar es profanar a Dios mismo. Su ofrenda fueron sus acciones, no sus palabras.</a:t>
                      </a:r>
                      <a:endParaRPr lang="en-US" sz="2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smtClean="0"/>
                        <a:t>“</a:t>
                      </a:r>
                      <a:r>
                        <a:rPr lang="en-US" sz="1600" kern="1200" baseline="30000" dirty="0" smtClean="0"/>
                        <a:t>7</a:t>
                      </a:r>
                      <a:r>
                        <a:rPr lang="en-US" sz="1600" kern="1200" baseline="0" dirty="0" smtClean="0"/>
                        <a:t>O</a:t>
                      </a:r>
                      <a:r>
                        <a:rPr lang="es-ES" sz="1600" kern="1200" baseline="0" dirty="0" smtClean="0"/>
                        <a:t>frecen pan inmundo …” NBLA</a:t>
                      </a:r>
                    </a:p>
                    <a:p>
                      <a:pPr marL="0" marR="0" indent="0" algn="ctr" defTabSz="914400" rtl="0" eaLnBrk="1" fontAlgn="auto" latinLnBrk="0" hangingPunct="1">
                        <a:lnSpc>
                          <a:spcPct val="100000"/>
                        </a:lnSpc>
                        <a:spcBef>
                          <a:spcPts val="0"/>
                        </a:spcBef>
                        <a:spcAft>
                          <a:spcPts val="0"/>
                        </a:spcAft>
                        <a:buClrTx/>
                        <a:buSzTx/>
                        <a:buFontTx/>
                        <a:buNone/>
                        <a:tabLst/>
                        <a:defRPr/>
                      </a:pPr>
                      <a:r>
                        <a:rPr lang="es-ES" sz="1600" kern="1200" baseline="0" dirty="0" smtClean="0"/>
                        <a:t>“Ofrecer alimentos impuros…” PDT </a:t>
                      </a:r>
                    </a:p>
                    <a:p>
                      <a:pPr marL="0" marR="0" indent="0" algn="ctr" defTabSz="914400" rtl="0" eaLnBrk="1" fontAlgn="auto" latinLnBrk="0" hangingPunct="1">
                        <a:lnSpc>
                          <a:spcPct val="100000"/>
                        </a:lnSpc>
                        <a:spcBef>
                          <a:spcPts val="0"/>
                        </a:spcBef>
                        <a:spcAft>
                          <a:spcPts val="0"/>
                        </a:spcAft>
                        <a:buClrTx/>
                        <a:buSzTx/>
                        <a:buFontTx/>
                        <a:buNone/>
                        <a:tabLst/>
                        <a:defRPr/>
                      </a:pPr>
                      <a:r>
                        <a:rPr lang="es-ES" sz="1800" kern="1200" dirty="0" smtClean="0"/>
                        <a:t>Ofrecían los ciegos, cojos y enfermos de entre los rebaños. Ofrecer un regalo tan inútil a un gobernador era un insulto... ¡cuánto más para Dios!</a:t>
                      </a:r>
                      <a:endParaRPr lang="en-US" sz="1800" b="1" kern="1200" dirty="0" smtClean="0">
                        <a:solidFill>
                          <a:schemeClr val="dk1"/>
                        </a:solidFill>
                        <a:latin typeface="+mn-lt"/>
                        <a:ea typeface="+mn-ea"/>
                        <a:cs typeface="+mn-cs"/>
                      </a:endParaRPr>
                    </a:p>
                  </a:txBody>
                  <a:tcPr anchor="ctr"/>
                </a:tc>
              </a:tr>
            </a:tbl>
          </a:graphicData>
        </a:graphic>
      </p:graphicFrame>
    </p:spTree>
    <p:extLst>
      <p:ext uri="{BB962C8B-B14F-4D97-AF65-F5344CB8AC3E}">
        <p14:creationId xmlns:p14="http://schemas.microsoft.com/office/powerpoint/2010/main" val="193551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4.16667E-6 -1.48148E-6 L 4.16667E-6 -0.33819 " pathEditMode="relative" rAng="0" ptsTypes="AA">
                                      <p:cBhvr>
                                        <p:cTn id="6" dur="2000" fill="hold"/>
                                        <p:tgtEl>
                                          <p:spTgt spid="3"/>
                                        </p:tgtEl>
                                        <p:attrNameLst>
                                          <p:attrName>ppt_x</p:attrName>
                                          <p:attrName>ppt_y</p:attrName>
                                        </p:attrNameLst>
                                      </p:cBhvr>
                                      <p:rCtr x="0" y="-16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614143"/>
            <a:ext cx="10058400" cy="806924"/>
          </a:xfrm>
        </p:spPr>
        <p:txBody>
          <a:bodyPr>
            <a:normAutofit/>
          </a:bodyPr>
          <a:lstStyle/>
          <a:p>
            <a:pPr algn="ctr" rtl="0"/>
            <a:r>
              <a:rPr lang="en-US" sz="4400" dirty="0" smtClean="0">
                <a:solidFill>
                  <a:schemeClr val="accent1"/>
                </a:solidFill>
              </a:rPr>
              <a:t>“</a:t>
            </a:r>
            <a:r>
              <a:rPr lang="en-US" sz="4400" baseline="30000" dirty="0" smtClean="0">
                <a:solidFill>
                  <a:schemeClr val="accent1"/>
                </a:solidFill>
              </a:rPr>
              <a:t>13</a:t>
            </a:r>
            <a:r>
              <a:rPr lang="en-US" sz="4400" dirty="0" smtClean="0">
                <a:solidFill>
                  <a:schemeClr val="accent1"/>
                </a:solidFill>
              </a:rPr>
              <a:t>…¡AY, QUÉ FASTIDIO!…”</a:t>
            </a:r>
            <a:endParaRPr lang="en-US" sz="4400" dirty="0">
              <a:solidFill>
                <a:schemeClr val="accent1"/>
              </a:solidFill>
            </a:endParaRPr>
          </a:p>
        </p:txBody>
      </p:sp>
      <p:sp>
        <p:nvSpPr>
          <p:cNvPr id="3" name="Title 1"/>
          <p:cNvSpPr txBox="1">
            <a:spLocks/>
          </p:cNvSpPr>
          <p:nvPr/>
        </p:nvSpPr>
        <p:spPr>
          <a:xfrm>
            <a:off x="1069072" y="2786415"/>
            <a:ext cx="10058400" cy="1280615"/>
          </a:xfrm>
          <a:prstGeom prst="rect">
            <a:avLst/>
          </a:prstGeom>
        </p:spPr>
        <p:txBody>
          <a:bodyPr vert="horz" lIns="91440" tIns="45720" rIns="91440" bIns="45720" rtlCol="0" anchor="t">
            <a:normAutofit fontScale="92500"/>
          </a:bodyPr>
          <a:lstStyle>
            <a:lvl1pPr algn="l" defTabSz="914400" rtl="0" eaLnBrk="1" latinLnBrk="0" hangingPunct="1">
              <a:lnSpc>
                <a:spcPct val="80000"/>
              </a:lnSpc>
              <a:spcBef>
                <a:spcPct val="0"/>
              </a:spcBef>
              <a:buNone/>
              <a:defRPr sz="6800" b="1" kern="1200" cap="all" baseline="0">
                <a:solidFill>
                  <a:schemeClr val="tx1"/>
                </a:solidFill>
                <a:effectLst>
                  <a:outerShdw blurRad="38100" dist="25400" dir="18900000" algn="bl" rotWithShape="0">
                    <a:schemeClr val="bg1">
                      <a:alpha val="80000"/>
                    </a:schemeClr>
                  </a:outerShdw>
                </a:effectLst>
                <a:latin typeface="+mj-lt"/>
                <a:ea typeface="+mj-ea"/>
                <a:cs typeface="+mj-cs"/>
              </a:defRPr>
            </a:lvl1pPr>
          </a:lstStyle>
          <a:p>
            <a:pPr algn="ctr" rtl="0"/>
            <a:r>
              <a:rPr lang="en-US" sz="4400" dirty="0" smtClean="0"/>
              <a:t>¿Consideramos a veces que nuestro servicio a Dios </a:t>
            </a:r>
            <a:r>
              <a:rPr lang="en-US" sz="4400" dirty="0" err="1" smtClean="0"/>
              <a:t>es</a:t>
            </a:r>
            <a:r>
              <a:rPr lang="en-US" sz="4400" dirty="0" smtClean="0"/>
              <a:t> PESADO?</a:t>
            </a:r>
            <a:endParaRPr lang="en-US" sz="4400" dirty="0"/>
          </a:p>
        </p:txBody>
      </p:sp>
    </p:spTree>
    <p:extLst>
      <p:ext uri="{BB962C8B-B14F-4D97-AF65-F5344CB8AC3E}">
        <p14:creationId xmlns:p14="http://schemas.microsoft.com/office/powerpoint/2010/main" val="47418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3025538"/>
            <a:ext cx="10058400" cy="806924"/>
          </a:xfrm>
        </p:spPr>
        <p:txBody>
          <a:bodyPr>
            <a:normAutofit fontScale="90000"/>
          </a:bodyPr>
          <a:lstStyle/>
          <a:p>
            <a:pPr algn="ctr" rtl="0"/>
            <a:r>
              <a:rPr lang="en-US" sz="4400" dirty="0" smtClean="0">
                <a:solidFill>
                  <a:schemeClr val="accent1"/>
                </a:solidFill>
              </a:rPr>
              <a:t>“</a:t>
            </a:r>
            <a:r>
              <a:rPr lang="en-US" sz="4400" baseline="30000" dirty="0" smtClean="0">
                <a:solidFill>
                  <a:schemeClr val="accent1"/>
                </a:solidFill>
              </a:rPr>
              <a:t>14</a:t>
            </a:r>
            <a:r>
              <a:rPr lang="en-US" sz="4400" dirty="0" smtClean="0">
                <a:solidFill>
                  <a:schemeClr val="accent1"/>
                </a:solidFill>
              </a:rPr>
              <a:t>…porque yo soy EL gran rey, dice el Señor de los ejércitos, y mi </a:t>
            </a:r>
            <a:r>
              <a:rPr lang="en-US" sz="4400" dirty="0" err="1" smtClean="0">
                <a:solidFill>
                  <a:schemeClr val="accent1"/>
                </a:solidFill>
              </a:rPr>
              <a:t>nombre</a:t>
            </a:r>
            <a:r>
              <a:rPr lang="en-US" sz="4400" dirty="0" smtClean="0">
                <a:solidFill>
                  <a:schemeClr val="accent1"/>
                </a:solidFill>
              </a:rPr>
              <a:t> ES temido entre las naciones”.</a:t>
            </a:r>
            <a:endParaRPr lang="en-US" sz="4400" dirty="0">
              <a:solidFill>
                <a:schemeClr val="accent1"/>
              </a:solidFill>
            </a:endParaRPr>
          </a:p>
        </p:txBody>
      </p:sp>
    </p:spTree>
    <p:extLst>
      <p:ext uri="{BB962C8B-B14F-4D97-AF65-F5344CB8AC3E}">
        <p14:creationId xmlns:p14="http://schemas.microsoft.com/office/powerpoint/2010/main" val="250923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El señor reprende a los sacerdotes</a:t>
            </a:r>
            <a:br>
              <a:rPr lang="en-US" dirty="0" smtClean="0"/>
            </a:br>
            <a:r>
              <a:rPr lang="en-US" sz="2400" dirty="0" smtClean="0">
                <a:solidFill>
                  <a:schemeClr val="tx1"/>
                </a:solidFill>
              </a:rPr>
              <a:t>Malaquías 2:1-9</a:t>
            </a:r>
            <a:endParaRPr lang="en-US" sz="2400" dirty="0">
              <a:solidFill>
                <a:schemeClr val="tx1"/>
              </a:solidFill>
            </a:endParaRPr>
          </a:p>
        </p:txBody>
      </p:sp>
      <p:graphicFrame>
        <p:nvGraphicFramePr>
          <p:cNvPr id="3" name="Table 2"/>
          <p:cNvGraphicFramePr>
            <a:graphicFrameLocks noGrp="1"/>
          </p:cNvGraphicFramePr>
          <p:nvPr>
            <p:extLst/>
          </p:nvPr>
        </p:nvGraphicFramePr>
        <p:xfrm>
          <a:off x="1405721" y="1879728"/>
          <a:ext cx="10241280" cy="3840480"/>
        </p:xfrm>
        <a:graphic>
          <a:graphicData uri="http://schemas.openxmlformats.org/drawingml/2006/table">
            <a:tbl>
              <a:tblPr firstRow="1" bandRow="1">
                <a:tableStyleId>{FABFCF23-3B69-468F-B69F-88F6DE6A72F2}</a:tableStyleId>
              </a:tblPr>
              <a:tblGrid>
                <a:gridCol w="5120640"/>
                <a:gridCol w="5120640"/>
              </a:tblGrid>
              <a:tr h="370840">
                <a:tc>
                  <a:txBody>
                    <a:bodyPr/>
                    <a:lstStyle/>
                    <a:p>
                      <a:pPr algn="ctr" rtl="0"/>
                      <a:r>
                        <a:rPr lang="en-US" sz="2400" dirty="0" smtClean="0"/>
                        <a:t>El buen ejemplo de Leví</a:t>
                      </a:r>
                      <a:endParaRPr lang="en-US" sz="2400" dirty="0"/>
                    </a:p>
                  </a:txBody>
                  <a:tcPr/>
                </a:tc>
                <a:tc>
                  <a:txBody>
                    <a:bodyPr/>
                    <a:lstStyle/>
                    <a:p>
                      <a:pPr algn="ctr" rtl="0"/>
                      <a:r>
                        <a:rPr lang="en-US" sz="2400" dirty="0" smtClean="0"/>
                        <a:t>El mal ejemplo de </a:t>
                      </a:r>
                      <a:r>
                        <a:rPr lang="en-US" sz="2400" dirty="0" err="1" smtClean="0"/>
                        <a:t>los</a:t>
                      </a:r>
                      <a:r>
                        <a:rPr lang="en-US" sz="2400" baseline="0" dirty="0" smtClean="0"/>
                        <a:t> </a:t>
                      </a:r>
                      <a:r>
                        <a:rPr lang="en-US" sz="2400" baseline="0" dirty="0" err="1" smtClean="0"/>
                        <a:t>sacerdotes</a:t>
                      </a:r>
                      <a:endParaRPr lang="en-US" sz="2400" dirty="0"/>
                    </a:p>
                  </a:txBody>
                  <a:tcPr/>
                </a:tc>
              </a:tr>
              <a:tr h="370840">
                <a:tc>
                  <a:txBody>
                    <a:bodyPr/>
                    <a:lstStyle/>
                    <a:p>
                      <a:pPr algn="l" rtl="0"/>
                      <a:r>
                        <a:rPr lang="en-US" sz="2000" b="1" baseline="30000" dirty="0" smtClean="0">
                          <a:solidFill>
                            <a:schemeClr val="accent5">
                              <a:lumMod val="75000"/>
                            </a:schemeClr>
                          </a:solidFill>
                        </a:rPr>
                        <a:t>5a</a:t>
                      </a:r>
                      <a:r>
                        <a:rPr lang="es-ES" sz="2000" b="1" baseline="0" dirty="0" smtClean="0">
                          <a:solidFill>
                            <a:schemeClr val="accent5">
                              <a:lumMod val="75000"/>
                            </a:schemeClr>
                          </a:solidFill>
                        </a:rPr>
                        <a:t>Mi pacto con él era de vida y paz…</a:t>
                      </a:r>
                      <a:endParaRPr lang="en-US" sz="2000" b="1" dirty="0">
                        <a:solidFill>
                          <a:schemeClr val="accent5">
                            <a:lumMod val="75000"/>
                          </a:schemeClr>
                        </a:solidFill>
                      </a:endParaRPr>
                    </a:p>
                  </a:txBody>
                  <a:tcPr/>
                </a:tc>
                <a:tc>
                  <a:txBody>
                    <a:bodyPr/>
                    <a:lstStyle/>
                    <a:p>
                      <a:pPr algn="l" rtl="0"/>
                      <a:r>
                        <a:rPr lang="en-US" sz="2000" b="1" baseline="30000" dirty="0" smtClean="0">
                          <a:solidFill>
                            <a:schemeClr val="accent1"/>
                          </a:solidFill>
                        </a:rPr>
                        <a:t>8a</a:t>
                      </a:r>
                      <a:r>
                        <a:rPr lang="en-US" sz="2000" b="1" baseline="0" dirty="0" smtClean="0">
                          <a:solidFill>
                            <a:schemeClr val="accent1"/>
                          </a:solidFill>
                        </a:rPr>
                        <a:t>Ustedes se </a:t>
                      </a:r>
                      <a:r>
                        <a:rPr lang="en-US" sz="2000" b="1" baseline="0" dirty="0" err="1" smtClean="0">
                          <a:solidFill>
                            <a:schemeClr val="accent1"/>
                          </a:solidFill>
                        </a:rPr>
                        <a:t>han</a:t>
                      </a:r>
                      <a:r>
                        <a:rPr lang="en-US" sz="2000" b="1" baseline="0" dirty="0" smtClean="0">
                          <a:solidFill>
                            <a:schemeClr val="accent1"/>
                          </a:solidFill>
                        </a:rPr>
                        <a:t> </a:t>
                      </a:r>
                      <a:r>
                        <a:rPr lang="en-US" sz="2000" b="1" baseline="0" dirty="0" err="1" smtClean="0">
                          <a:solidFill>
                            <a:schemeClr val="accent1"/>
                          </a:solidFill>
                        </a:rPr>
                        <a:t>desviado</a:t>
                      </a:r>
                      <a:r>
                        <a:rPr lang="en-US" sz="2000" b="1" baseline="0" dirty="0" smtClean="0">
                          <a:solidFill>
                            <a:schemeClr val="accent1"/>
                          </a:solidFill>
                        </a:rPr>
                        <a:t> del camino.</a:t>
                      </a:r>
                      <a:endParaRPr lang="en-US" sz="2000" b="1" baseline="30000" dirty="0">
                        <a:solidFill>
                          <a:schemeClr val="accent1"/>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kern="1200" baseline="30000" dirty="0" smtClean="0">
                          <a:solidFill>
                            <a:schemeClr val="accent5">
                              <a:lumMod val="75000"/>
                            </a:schemeClr>
                          </a:solidFill>
                        </a:rPr>
                        <a:t>5b</a:t>
                      </a:r>
                      <a:r>
                        <a:rPr lang="es-ES" sz="2000" b="1" kern="1200" baseline="0" dirty="0" smtClean="0">
                          <a:solidFill>
                            <a:schemeClr val="accent5">
                              <a:lumMod val="75000"/>
                            </a:schemeClr>
                          </a:solidFill>
                        </a:rPr>
                        <a:t>para que me reverenciara; y él me reverenció</a:t>
                      </a:r>
                      <a:endParaRPr lang="en-US" sz="2000" b="1" kern="1200" baseline="30000" dirty="0" smtClean="0">
                        <a:solidFill>
                          <a:schemeClr val="accent5">
                            <a:lumMod val="75000"/>
                          </a:schemeClr>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baseline="30000" dirty="0" smtClean="0">
                          <a:solidFill>
                            <a:schemeClr val="accent1"/>
                          </a:solidFill>
                        </a:rPr>
                        <a:t>8b</a:t>
                      </a:r>
                      <a:r>
                        <a:rPr lang="en-US" sz="2000" b="1" baseline="0" dirty="0" smtClean="0">
                          <a:solidFill>
                            <a:schemeClr val="accent1"/>
                          </a:solidFill>
                        </a:rPr>
                        <a:t>Han hecho tropezar a </a:t>
                      </a:r>
                      <a:r>
                        <a:rPr lang="en-US" sz="2000" b="1" baseline="0" dirty="0" err="1" smtClean="0">
                          <a:solidFill>
                            <a:schemeClr val="accent1"/>
                          </a:solidFill>
                        </a:rPr>
                        <a:t>muchos</a:t>
                      </a:r>
                      <a:r>
                        <a:rPr lang="en-US" sz="2000" b="1" baseline="0" dirty="0" smtClean="0">
                          <a:solidFill>
                            <a:schemeClr val="accent1"/>
                          </a:solidFill>
                        </a:rPr>
                        <a:t> </a:t>
                      </a:r>
                      <a:r>
                        <a:rPr lang="en-US" sz="2000" b="1" baseline="0" dirty="0" err="1" smtClean="0">
                          <a:solidFill>
                            <a:schemeClr val="accent1"/>
                          </a:solidFill>
                        </a:rPr>
                        <a:t>en</a:t>
                      </a:r>
                      <a:r>
                        <a:rPr lang="en-US" sz="2000" b="1" baseline="0" dirty="0" smtClean="0">
                          <a:solidFill>
                            <a:schemeClr val="accent1"/>
                          </a:solidFill>
                        </a:rPr>
                        <a:t> la ley.</a:t>
                      </a:r>
                      <a:endParaRPr lang="en-US" sz="2000" b="1" baseline="30000" dirty="0">
                        <a:solidFill>
                          <a:schemeClr val="accent1"/>
                        </a:solidFill>
                      </a:endParaRPr>
                    </a:p>
                  </a:txBody>
                  <a:tcPr/>
                </a:tc>
              </a:tr>
              <a:tr h="370840">
                <a:tc>
                  <a:txBody>
                    <a:bodyPr/>
                    <a:lstStyle/>
                    <a:p>
                      <a:pPr algn="l" rtl="0"/>
                      <a:r>
                        <a:rPr lang="en-US" sz="2000" b="1" baseline="30000" dirty="0" smtClean="0">
                          <a:solidFill>
                            <a:schemeClr val="accent5">
                              <a:lumMod val="75000"/>
                            </a:schemeClr>
                          </a:solidFill>
                        </a:rPr>
                        <a:t>5c</a:t>
                      </a:r>
                      <a:r>
                        <a:rPr lang="es-ES" sz="2000" b="1" baseline="0" dirty="0" smtClean="0">
                          <a:solidFill>
                            <a:schemeClr val="accent5">
                              <a:lumMod val="75000"/>
                            </a:schemeClr>
                          </a:solidFill>
                        </a:rPr>
                        <a:t>Estaba lleno de temor ante Mi nombre.</a:t>
                      </a:r>
                      <a:endParaRPr lang="en-US" sz="2000" b="1" baseline="30000" dirty="0">
                        <a:solidFill>
                          <a:schemeClr val="accent5">
                            <a:lumMod val="75000"/>
                          </a:schemeClr>
                        </a:solidFill>
                      </a:endParaRPr>
                    </a:p>
                  </a:txBody>
                  <a:tcPr/>
                </a:tc>
                <a:tc>
                  <a:txBody>
                    <a:bodyPr/>
                    <a:lstStyle/>
                    <a:p>
                      <a:pPr algn="l" rtl="0"/>
                      <a:r>
                        <a:rPr lang="en-US" sz="2000" b="1" baseline="30000" dirty="0" smtClean="0">
                          <a:solidFill>
                            <a:schemeClr val="accent1"/>
                          </a:solidFill>
                        </a:rPr>
                        <a:t>8c</a:t>
                      </a:r>
                      <a:r>
                        <a:rPr lang="en-US" sz="2000" b="1" baseline="0" dirty="0" smtClean="0">
                          <a:solidFill>
                            <a:schemeClr val="accent1"/>
                          </a:solidFill>
                        </a:rPr>
                        <a:t>Han corrompido el pacto de Leví.</a:t>
                      </a:r>
                      <a:endParaRPr lang="en-US" sz="2000" b="1" baseline="30000" dirty="0">
                        <a:solidFill>
                          <a:schemeClr val="accent1"/>
                        </a:solidFill>
                      </a:endParaRPr>
                    </a:p>
                  </a:txBody>
                  <a:tcPr/>
                </a:tc>
              </a:tr>
              <a:tr h="370840">
                <a:tc>
                  <a:txBody>
                    <a:bodyPr/>
                    <a:lstStyle/>
                    <a:p>
                      <a:pPr algn="l" rtl="0"/>
                      <a:r>
                        <a:rPr lang="en-US" sz="2000" b="1" baseline="30000" dirty="0" smtClean="0">
                          <a:solidFill>
                            <a:schemeClr val="accent5">
                              <a:lumMod val="75000"/>
                            </a:schemeClr>
                          </a:solidFill>
                        </a:rPr>
                        <a:t>6a</a:t>
                      </a:r>
                      <a:r>
                        <a:rPr lang="en-US" sz="2000" b="1" baseline="0" dirty="0" smtClean="0">
                          <a:solidFill>
                            <a:schemeClr val="accent5">
                              <a:lumMod val="75000"/>
                            </a:schemeClr>
                          </a:solidFill>
                        </a:rPr>
                        <a:t>La </a:t>
                      </a:r>
                      <a:r>
                        <a:rPr lang="en-US" sz="2000" b="1" baseline="0" dirty="0" err="1" smtClean="0">
                          <a:solidFill>
                            <a:schemeClr val="accent5">
                              <a:lumMod val="75000"/>
                            </a:schemeClr>
                          </a:solidFill>
                        </a:rPr>
                        <a:t>verdadera</a:t>
                      </a:r>
                      <a:r>
                        <a:rPr lang="en-US" sz="2000" b="1" baseline="0" dirty="0" smtClean="0">
                          <a:solidFill>
                            <a:schemeClr val="accent5">
                              <a:lumMod val="75000"/>
                            </a:schemeClr>
                          </a:solidFill>
                        </a:rPr>
                        <a:t> </a:t>
                      </a:r>
                      <a:r>
                        <a:rPr lang="en-US" sz="2000" b="1" baseline="0" dirty="0" err="1" smtClean="0">
                          <a:solidFill>
                            <a:schemeClr val="accent5">
                              <a:lumMod val="75000"/>
                            </a:schemeClr>
                          </a:solidFill>
                        </a:rPr>
                        <a:t>instrucción</a:t>
                      </a:r>
                      <a:r>
                        <a:rPr lang="en-US" sz="2000" b="1" baseline="0" dirty="0" smtClean="0">
                          <a:solidFill>
                            <a:schemeClr val="accent5">
                              <a:lumMod val="75000"/>
                            </a:schemeClr>
                          </a:solidFill>
                        </a:rPr>
                        <a:t> </a:t>
                      </a:r>
                      <a:r>
                        <a:rPr lang="en-US" sz="2000" b="1" baseline="0" dirty="0" err="1" smtClean="0">
                          <a:solidFill>
                            <a:schemeClr val="accent5">
                              <a:lumMod val="75000"/>
                            </a:schemeClr>
                          </a:solidFill>
                        </a:rPr>
                        <a:t>estaba</a:t>
                      </a:r>
                      <a:r>
                        <a:rPr lang="en-US" sz="2000" b="1" baseline="0" dirty="0" smtClean="0">
                          <a:solidFill>
                            <a:schemeClr val="accent5">
                              <a:lumMod val="75000"/>
                            </a:schemeClr>
                          </a:solidFill>
                        </a:rPr>
                        <a:t> </a:t>
                      </a:r>
                      <a:r>
                        <a:rPr lang="en-US" sz="2000" b="1" baseline="0" dirty="0" err="1" smtClean="0">
                          <a:solidFill>
                            <a:schemeClr val="accent5">
                              <a:lumMod val="75000"/>
                            </a:schemeClr>
                          </a:solidFill>
                        </a:rPr>
                        <a:t>en</a:t>
                      </a:r>
                      <a:r>
                        <a:rPr lang="en-US" sz="2000" b="1" baseline="0" dirty="0" smtClean="0">
                          <a:solidFill>
                            <a:schemeClr val="accent5">
                              <a:lumMod val="75000"/>
                            </a:schemeClr>
                          </a:solidFill>
                        </a:rPr>
                        <a:t> </a:t>
                      </a:r>
                      <a:r>
                        <a:rPr lang="en-US" sz="2000" b="1" baseline="0" dirty="0" err="1" smtClean="0">
                          <a:solidFill>
                            <a:schemeClr val="accent5">
                              <a:lumMod val="75000"/>
                            </a:schemeClr>
                          </a:solidFill>
                        </a:rPr>
                        <a:t>su</a:t>
                      </a:r>
                      <a:r>
                        <a:rPr lang="en-US" sz="2000" b="1" baseline="0" dirty="0" smtClean="0">
                          <a:solidFill>
                            <a:schemeClr val="accent5">
                              <a:lumMod val="75000"/>
                            </a:schemeClr>
                          </a:solidFill>
                        </a:rPr>
                        <a:t> </a:t>
                      </a:r>
                      <a:r>
                        <a:rPr lang="en-US" sz="2000" b="1" baseline="0" dirty="0" err="1" smtClean="0">
                          <a:solidFill>
                            <a:schemeClr val="accent5">
                              <a:lumMod val="75000"/>
                            </a:schemeClr>
                          </a:solidFill>
                        </a:rPr>
                        <a:t>boca</a:t>
                      </a:r>
                      <a:r>
                        <a:rPr lang="en-US" sz="2000" b="1" baseline="0" dirty="0" smtClean="0">
                          <a:solidFill>
                            <a:schemeClr val="accent5">
                              <a:lumMod val="75000"/>
                            </a:schemeClr>
                          </a:solidFill>
                        </a:rPr>
                        <a:t>...</a:t>
                      </a:r>
                      <a:endParaRPr lang="en-US" sz="2000" b="1" baseline="30000" dirty="0">
                        <a:solidFill>
                          <a:schemeClr val="accent5">
                            <a:lumMod val="75000"/>
                          </a:schemeClr>
                        </a:solidFill>
                      </a:endParaRPr>
                    </a:p>
                  </a:txBody>
                  <a:tcPr/>
                </a:tc>
                <a:tc>
                  <a:txBody>
                    <a:bodyPr/>
                    <a:lstStyle/>
                    <a:p>
                      <a:pPr algn="l" rtl="0"/>
                      <a:endParaRPr lang="en-US" sz="2000" b="1" dirty="0">
                        <a:solidFill>
                          <a:schemeClr val="accent1"/>
                        </a:solidFill>
                      </a:endParaRPr>
                    </a:p>
                  </a:txBody>
                  <a:tcPr/>
                </a:tc>
              </a:tr>
              <a:tr h="370840">
                <a:tc>
                  <a:txBody>
                    <a:bodyPr/>
                    <a:lstStyle/>
                    <a:p>
                      <a:pPr algn="l" rtl="0"/>
                      <a:r>
                        <a:rPr lang="en-US" sz="2000" b="1" baseline="30000" dirty="0" smtClean="0">
                          <a:solidFill>
                            <a:schemeClr val="accent5">
                              <a:lumMod val="75000"/>
                            </a:schemeClr>
                          </a:solidFill>
                        </a:rPr>
                        <a:t>6b</a:t>
                      </a:r>
                      <a:r>
                        <a:rPr lang="en-US" sz="2000" b="1" baseline="0" dirty="0" smtClean="0">
                          <a:solidFill>
                            <a:schemeClr val="accent5">
                              <a:lumMod val="75000"/>
                            </a:schemeClr>
                          </a:solidFill>
                        </a:rPr>
                        <a:t>…no se </a:t>
                      </a:r>
                      <a:r>
                        <a:rPr lang="en-US" sz="2000" b="1" baseline="0" dirty="0" err="1" smtClean="0">
                          <a:solidFill>
                            <a:schemeClr val="accent5">
                              <a:lumMod val="75000"/>
                            </a:schemeClr>
                          </a:solidFill>
                        </a:rPr>
                        <a:t>hallaba</a:t>
                      </a:r>
                      <a:r>
                        <a:rPr lang="en-US" sz="2000" b="1" baseline="0" dirty="0" smtClean="0">
                          <a:solidFill>
                            <a:schemeClr val="accent5">
                              <a:lumMod val="75000"/>
                            </a:schemeClr>
                          </a:solidFill>
                        </a:rPr>
                        <a:t> </a:t>
                      </a:r>
                      <a:r>
                        <a:rPr lang="en-US" sz="2000" b="1" baseline="0" dirty="0" err="1" smtClean="0">
                          <a:solidFill>
                            <a:schemeClr val="accent5">
                              <a:lumMod val="75000"/>
                            </a:schemeClr>
                          </a:solidFill>
                        </a:rPr>
                        <a:t>iniquidad</a:t>
                      </a:r>
                      <a:r>
                        <a:rPr lang="en-US" sz="2000" b="1" baseline="0" dirty="0" smtClean="0">
                          <a:solidFill>
                            <a:schemeClr val="accent5">
                              <a:lumMod val="75000"/>
                            </a:schemeClr>
                          </a:solidFill>
                        </a:rPr>
                        <a:t> </a:t>
                      </a:r>
                      <a:r>
                        <a:rPr lang="en-US" sz="2000" b="1" baseline="0" dirty="0" err="1" smtClean="0">
                          <a:solidFill>
                            <a:schemeClr val="accent5">
                              <a:lumMod val="75000"/>
                            </a:schemeClr>
                          </a:solidFill>
                        </a:rPr>
                        <a:t>en</a:t>
                      </a:r>
                      <a:r>
                        <a:rPr lang="en-US" sz="2000" b="1" baseline="0" dirty="0" smtClean="0">
                          <a:solidFill>
                            <a:schemeClr val="accent5">
                              <a:lumMod val="75000"/>
                            </a:schemeClr>
                          </a:solidFill>
                        </a:rPr>
                        <a:t> </a:t>
                      </a:r>
                      <a:r>
                        <a:rPr lang="en-US" sz="2000" b="1" baseline="0" dirty="0" err="1" smtClean="0">
                          <a:solidFill>
                            <a:schemeClr val="accent5">
                              <a:lumMod val="75000"/>
                            </a:schemeClr>
                          </a:solidFill>
                        </a:rPr>
                        <a:t>sus</a:t>
                      </a:r>
                      <a:r>
                        <a:rPr lang="en-US" sz="2000" b="1" baseline="0" dirty="0" smtClean="0">
                          <a:solidFill>
                            <a:schemeClr val="accent5">
                              <a:lumMod val="75000"/>
                            </a:schemeClr>
                          </a:solidFill>
                        </a:rPr>
                        <a:t> </a:t>
                      </a:r>
                      <a:r>
                        <a:rPr lang="en-US" sz="2000" b="1" baseline="0" dirty="0" err="1" smtClean="0">
                          <a:solidFill>
                            <a:schemeClr val="accent5">
                              <a:lumMod val="75000"/>
                            </a:schemeClr>
                          </a:solidFill>
                        </a:rPr>
                        <a:t>labios</a:t>
                      </a:r>
                      <a:endParaRPr lang="en-US" sz="2000" b="1" baseline="30000" dirty="0">
                        <a:solidFill>
                          <a:schemeClr val="accent5">
                            <a:lumMod val="75000"/>
                          </a:schemeClr>
                        </a:solidFill>
                      </a:endParaRPr>
                    </a:p>
                  </a:txBody>
                  <a:tcPr/>
                </a:tc>
                <a:tc>
                  <a:txBody>
                    <a:bodyPr/>
                    <a:lstStyle/>
                    <a:p>
                      <a:pPr algn="l" rtl="0"/>
                      <a:endParaRPr lang="en-US" sz="2000" b="1" dirty="0">
                        <a:solidFill>
                          <a:schemeClr val="accent1"/>
                        </a:solidFill>
                      </a:endParaRPr>
                    </a:p>
                  </a:txBody>
                  <a:tcPr/>
                </a:tc>
              </a:tr>
              <a:tr h="370840">
                <a:tc>
                  <a:txBody>
                    <a:bodyPr/>
                    <a:lstStyle/>
                    <a:p>
                      <a:pPr algn="l" rtl="0"/>
                      <a:r>
                        <a:rPr lang="en-US" sz="2000" b="1" baseline="30000" dirty="0" smtClean="0">
                          <a:solidFill>
                            <a:schemeClr val="accent5">
                              <a:lumMod val="75000"/>
                            </a:schemeClr>
                          </a:solidFill>
                        </a:rPr>
                        <a:t>6c</a:t>
                      </a:r>
                      <a:r>
                        <a:rPr lang="en-US" sz="2000" b="1" baseline="0" dirty="0" smtClean="0">
                          <a:solidFill>
                            <a:schemeClr val="accent5">
                              <a:lumMod val="75000"/>
                            </a:schemeClr>
                          </a:solidFill>
                        </a:rPr>
                        <a:t>En </a:t>
                      </a:r>
                      <a:r>
                        <a:rPr lang="en-US" sz="2000" b="1" baseline="0" dirty="0" err="1" smtClean="0">
                          <a:solidFill>
                            <a:schemeClr val="accent5">
                              <a:lumMod val="75000"/>
                            </a:schemeClr>
                          </a:solidFill>
                        </a:rPr>
                        <a:t>paz</a:t>
                      </a:r>
                      <a:r>
                        <a:rPr lang="en-US" sz="2000" b="1" baseline="0" dirty="0" smtClean="0">
                          <a:solidFill>
                            <a:schemeClr val="accent5">
                              <a:lumMod val="75000"/>
                            </a:schemeClr>
                          </a:solidFill>
                        </a:rPr>
                        <a:t> y </a:t>
                      </a:r>
                      <a:r>
                        <a:rPr lang="en-US" sz="2000" b="1" baseline="0" dirty="0" err="1" smtClean="0">
                          <a:solidFill>
                            <a:schemeClr val="accent5">
                              <a:lumMod val="75000"/>
                            </a:schemeClr>
                          </a:solidFill>
                        </a:rPr>
                        <a:t>rectitud</a:t>
                      </a:r>
                      <a:r>
                        <a:rPr lang="en-US" sz="2000" b="1" baseline="0" dirty="0" smtClean="0">
                          <a:solidFill>
                            <a:schemeClr val="accent5">
                              <a:lumMod val="75000"/>
                            </a:schemeClr>
                          </a:solidFill>
                        </a:rPr>
                        <a:t> </a:t>
                      </a:r>
                      <a:r>
                        <a:rPr lang="en-US" sz="2000" b="1" baseline="0" dirty="0" err="1" smtClean="0">
                          <a:solidFill>
                            <a:schemeClr val="accent5">
                              <a:lumMod val="75000"/>
                            </a:schemeClr>
                          </a:solidFill>
                        </a:rPr>
                        <a:t>caminaba</a:t>
                      </a:r>
                      <a:r>
                        <a:rPr lang="en-US" sz="2000" b="1" baseline="0" dirty="0" smtClean="0">
                          <a:solidFill>
                            <a:schemeClr val="accent5">
                              <a:lumMod val="75000"/>
                            </a:schemeClr>
                          </a:solidFill>
                        </a:rPr>
                        <a:t> </a:t>
                      </a:r>
                      <a:r>
                        <a:rPr lang="en-US" sz="2000" b="1" baseline="0" dirty="0" err="1" smtClean="0">
                          <a:solidFill>
                            <a:schemeClr val="accent5">
                              <a:lumMod val="75000"/>
                            </a:schemeClr>
                          </a:solidFill>
                        </a:rPr>
                        <a:t>conmigo</a:t>
                      </a:r>
                      <a:r>
                        <a:rPr lang="en-US" sz="2000" b="1" baseline="0" dirty="0" smtClean="0">
                          <a:solidFill>
                            <a:schemeClr val="accent5">
                              <a:lumMod val="75000"/>
                            </a:schemeClr>
                          </a:solidFill>
                        </a:rPr>
                        <a:t>…</a:t>
                      </a:r>
                      <a:endParaRPr lang="en-US" sz="2000" b="1" baseline="30000" dirty="0">
                        <a:solidFill>
                          <a:schemeClr val="accent5">
                            <a:lumMod val="75000"/>
                          </a:schemeClr>
                        </a:solidFill>
                      </a:endParaRPr>
                    </a:p>
                  </a:txBody>
                  <a:tcPr/>
                </a:tc>
                <a:tc>
                  <a:txBody>
                    <a:bodyPr/>
                    <a:lstStyle/>
                    <a:p>
                      <a:pPr algn="l" rtl="0"/>
                      <a:endParaRPr lang="en-US" sz="2000" b="1" dirty="0">
                        <a:solidFill>
                          <a:schemeClr val="accent1"/>
                        </a:solidFill>
                      </a:endParaRPr>
                    </a:p>
                  </a:txBody>
                  <a:tcPr/>
                </a:tc>
              </a:tr>
              <a:tr h="370840">
                <a:tc>
                  <a:txBody>
                    <a:bodyPr/>
                    <a:lstStyle/>
                    <a:p>
                      <a:pPr algn="l" rtl="0"/>
                      <a:r>
                        <a:rPr lang="en-US" sz="2000" b="1" baseline="30000" dirty="0" smtClean="0">
                          <a:solidFill>
                            <a:schemeClr val="accent5">
                              <a:lumMod val="75000"/>
                            </a:schemeClr>
                          </a:solidFill>
                        </a:rPr>
                        <a:t>6d</a:t>
                      </a:r>
                      <a:r>
                        <a:rPr lang="en-US" sz="2000" b="1" baseline="0" dirty="0" smtClean="0">
                          <a:solidFill>
                            <a:schemeClr val="accent5">
                              <a:lumMod val="75000"/>
                            </a:schemeClr>
                          </a:solidFill>
                        </a:rPr>
                        <a:t>…</a:t>
                      </a:r>
                      <a:r>
                        <a:rPr lang="en-US" sz="2000" b="1" baseline="0" dirty="0" err="1" smtClean="0">
                          <a:solidFill>
                            <a:schemeClr val="accent5">
                              <a:lumMod val="75000"/>
                            </a:schemeClr>
                          </a:solidFill>
                        </a:rPr>
                        <a:t>apartaba</a:t>
                      </a:r>
                      <a:r>
                        <a:rPr lang="en-US" sz="2000" b="1" baseline="0" dirty="0" smtClean="0">
                          <a:solidFill>
                            <a:schemeClr val="accent5">
                              <a:lumMod val="75000"/>
                            </a:schemeClr>
                          </a:solidFill>
                        </a:rPr>
                        <a:t> a </a:t>
                      </a:r>
                      <a:r>
                        <a:rPr lang="en-US" sz="2000" b="1" baseline="0" dirty="0" err="1" smtClean="0">
                          <a:solidFill>
                            <a:schemeClr val="accent5">
                              <a:lumMod val="75000"/>
                            </a:schemeClr>
                          </a:solidFill>
                        </a:rPr>
                        <a:t>muchos</a:t>
                      </a:r>
                      <a:r>
                        <a:rPr lang="en-US" sz="2000" b="1" baseline="0" dirty="0" smtClean="0">
                          <a:solidFill>
                            <a:schemeClr val="accent5">
                              <a:lumMod val="75000"/>
                            </a:schemeClr>
                          </a:solidFill>
                        </a:rPr>
                        <a:t> de la </a:t>
                      </a:r>
                      <a:r>
                        <a:rPr lang="en-US" sz="2000" b="1" baseline="0" dirty="0" err="1" smtClean="0">
                          <a:solidFill>
                            <a:schemeClr val="accent5">
                              <a:lumMod val="75000"/>
                            </a:schemeClr>
                          </a:solidFill>
                        </a:rPr>
                        <a:t>iniquidad</a:t>
                      </a:r>
                      <a:r>
                        <a:rPr lang="en-US" sz="2000" b="1" baseline="0" dirty="0" smtClean="0">
                          <a:solidFill>
                            <a:schemeClr val="accent5">
                              <a:lumMod val="75000"/>
                            </a:schemeClr>
                          </a:solidFill>
                        </a:rPr>
                        <a:t>.</a:t>
                      </a:r>
                      <a:endParaRPr lang="en-US" sz="2000" b="1" baseline="30000" dirty="0">
                        <a:solidFill>
                          <a:schemeClr val="accent5">
                            <a:lumMod val="75000"/>
                          </a:schemeClr>
                        </a:solidFill>
                      </a:endParaRPr>
                    </a:p>
                  </a:txBody>
                  <a:tcPr/>
                </a:tc>
                <a:tc>
                  <a:txBody>
                    <a:bodyPr/>
                    <a:lstStyle/>
                    <a:p>
                      <a:pPr algn="l" rtl="0"/>
                      <a:endParaRPr lang="en-US" sz="2000" b="1" dirty="0">
                        <a:solidFill>
                          <a:schemeClr val="accent1"/>
                        </a:solidFill>
                      </a:endParaRPr>
                    </a:p>
                  </a:txBody>
                  <a:tcPr/>
                </a:tc>
              </a:tr>
            </a:tbl>
          </a:graphicData>
        </a:graphic>
      </p:graphicFrame>
    </p:spTree>
    <p:extLst>
      <p:ext uri="{BB962C8B-B14F-4D97-AF65-F5344CB8AC3E}">
        <p14:creationId xmlns:p14="http://schemas.microsoft.com/office/powerpoint/2010/main" val="333189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Capítulo 4</a:t>
            </a:r>
            <a:endParaRPr lang="en-US" dirty="0"/>
          </a:p>
        </p:txBody>
      </p:sp>
      <p:sp>
        <p:nvSpPr>
          <p:cNvPr id="3" name="Content Placeholder 2"/>
          <p:cNvSpPr>
            <a:spLocks noGrp="1"/>
          </p:cNvSpPr>
          <p:nvPr>
            <p:ph idx="1"/>
          </p:nvPr>
        </p:nvSpPr>
        <p:spPr>
          <a:xfrm>
            <a:off x="1295400" y="1500316"/>
            <a:ext cx="9601200" cy="381740"/>
          </a:xfrm>
        </p:spPr>
        <p:txBody>
          <a:bodyPr/>
          <a:lstStyle/>
          <a:p>
            <a:pPr marL="45720" indent="0" algn="l" rtl="0">
              <a:buNone/>
            </a:pPr>
            <a:r>
              <a:rPr lang="en-US" b="1" dirty="0" smtClean="0"/>
              <a:t>¿Qué decreto dicta el rey Artajerjes?</a:t>
            </a:r>
            <a:endParaRPr lang="en-US" b="1" dirty="0"/>
          </a:p>
        </p:txBody>
      </p:sp>
      <p:sp>
        <p:nvSpPr>
          <p:cNvPr id="4" name="Content Placeholder 2"/>
          <p:cNvSpPr txBox="1">
            <a:spLocks/>
          </p:cNvSpPr>
          <p:nvPr/>
        </p:nvSpPr>
        <p:spPr>
          <a:xfrm>
            <a:off x="1287996" y="2114356"/>
            <a:ext cx="4808004" cy="4091134"/>
          </a:xfrm>
          <a:prstGeom prst="rect">
            <a:avLst/>
          </a:prstGeom>
        </p:spPr>
        <p:txBody>
          <a:bodyPr vert="horz" lIns="91440" tIns="45720" rIns="91440" bIns="45720" rtlCol="0">
            <a:normAutofit lnSpcReduction="10000"/>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buNone/>
            </a:pPr>
            <a:r>
              <a:rPr lang="en-US" baseline="30000" dirty="0" smtClean="0"/>
              <a:t>17</a:t>
            </a:r>
            <a:r>
              <a:rPr lang="es-ES" dirty="0" smtClean="0"/>
              <a:t>Entonces </a:t>
            </a:r>
            <a:r>
              <a:rPr lang="es-ES" dirty="0"/>
              <a:t>el rey envió respuesta al gobernador </a:t>
            </a:r>
            <a:r>
              <a:rPr lang="es-ES" dirty="0" err="1"/>
              <a:t>Rehum</a:t>
            </a:r>
            <a:r>
              <a:rPr lang="es-ES" dirty="0"/>
              <a:t>, al escriba </a:t>
            </a:r>
            <a:r>
              <a:rPr lang="es-ES" dirty="0" err="1"/>
              <a:t>Simsai</a:t>
            </a:r>
            <a:r>
              <a:rPr lang="es-ES" dirty="0"/>
              <a:t>, y a sus demás compañeros que habitan en Samaria y en las demás provincias al otro lado del Río: «Paz. Y ahora  18  el documento que nos enviaron ha sido leído claramente delante de mí.  19  Y por mí fue proclamado un decreto. Se investigaron los hechos, y se ha descubierto que esa ciudad en tiempos pasados se ha levantado contra los reyes, y que en ella se ha fomentado rebelión e insurrección;  20  que reyes poderosos han reinado sobre Jerusalén, gobernando todas las provincias más allá del Río, y que se les pagaba tributo, impuesto y peaje.  </a:t>
            </a:r>
            <a:endParaRPr lang="en-US" dirty="0"/>
          </a:p>
        </p:txBody>
      </p:sp>
      <p:sp>
        <p:nvSpPr>
          <p:cNvPr id="5" name="Content Placeholder 2"/>
          <p:cNvSpPr txBox="1">
            <a:spLocks/>
          </p:cNvSpPr>
          <p:nvPr/>
        </p:nvSpPr>
        <p:spPr>
          <a:xfrm>
            <a:off x="6110069" y="2115831"/>
            <a:ext cx="4808004" cy="4089659"/>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buNone/>
            </a:pPr>
            <a:r>
              <a:rPr lang="es-ES" dirty="0"/>
              <a:t>21  Ahora pues, proclamen un decreto para que estos hombres paren la obra y que esa ciudad no sea reedificada hasta que se proclame un decreto por mí.  22  Cuídense de no ser negligentes en cumplir este asunto; ¿por qué se ha de aumentar el daño en perjuicio de los reyes?».</a:t>
            </a:r>
            <a:endParaRPr lang="en-US" dirty="0"/>
          </a:p>
          <a:p>
            <a:pPr marL="45720" indent="0" algn="r" rtl="0">
              <a:buNone/>
            </a:pPr>
            <a:r>
              <a:rPr lang="en-US" dirty="0" smtClean="0"/>
              <a:t>Esdras 4:17-22 (NBLA)</a:t>
            </a:r>
            <a:endParaRPr lang="en-US" dirty="0"/>
          </a:p>
        </p:txBody>
      </p:sp>
    </p:spTree>
    <p:extLst>
      <p:ext uri="{BB962C8B-B14F-4D97-AF65-F5344CB8AC3E}">
        <p14:creationId xmlns:p14="http://schemas.microsoft.com/office/powerpoint/2010/main" val="196139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rtl="0"/>
            <a:r>
              <a:rPr lang="en-US" sz="3100" dirty="0" smtClean="0"/>
              <a:t>EL DIVORCIO Y LOS MATRIMONIOS MIXTOS FUERTEMENTE DENUNCIADOS</a:t>
            </a:r>
            <a:r>
              <a:rPr lang="en-US" dirty="0" smtClean="0"/>
              <a:t/>
            </a:r>
            <a:br>
              <a:rPr lang="en-US" dirty="0" smtClean="0"/>
            </a:br>
            <a:r>
              <a:rPr lang="en-US" sz="2400" dirty="0" smtClean="0">
                <a:solidFill>
                  <a:schemeClr val="tx1"/>
                </a:solidFill>
              </a:rPr>
              <a:t>Malaquías 2:10-16</a:t>
            </a:r>
            <a:endParaRPr lang="en-US" sz="2400" dirty="0">
              <a:solidFill>
                <a:schemeClr val="tx1"/>
              </a:solidFill>
            </a:endParaRPr>
          </a:p>
        </p:txBody>
      </p:sp>
      <p:graphicFrame>
        <p:nvGraphicFramePr>
          <p:cNvPr id="3" name="Table 2"/>
          <p:cNvGraphicFramePr>
            <a:graphicFrameLocks noGrp="1"/>
          </p:cNvGraphicFramePr>
          <p:nvPr>
            <p:extLst/>
          </p:nvPr>
        </p:nvGraphicFramePr>
        <p:xfrm>
          <a:off x="1405721" y="1879728"/>
          <a:ext cx="10241280" cy="4907280"/>
        </p:xfrm>
        <a:graphic>
          <a:graphicData uri="http://schemas.openxmlformats.org/drawingml/2006/table">
            <a:tbl>
              <a:tblPr firstRow="1" bandRow="1">
                <a:tableStyleId>{1FECB4D8-DB02-4DC6-A0A2-4F2EBAE1DC90}</a:tableStyleId>
              </a:tblPr>
              <a:tblGrid>
                <a:gridCol w="5120640"/>
                <a:gridCol w="5120640"/>
              </a:tblGrid>
              <a:tr h="370840">
                <a:tc gridSpan="2">
                  <a:txBody>
                    <a:bodyPr/>
                    <a:lstStyle/>
                    <a:p>
                      <a:pPr algn="ctr" rtl="0"/>
                      <a:r>
                        <a:rPr lang="en-US" sz="2400" dirty="0" smtClean="0"/>
                        <a:t>Tienes:</a:t>
                      </a:r>
                      <a:endParaRPr lang="en-US" sz="2400" dirty="0"/>
                    </a:p>
                  </a:txBody>
                  <a:tcPr/>
                </a:tc>
                <a:tc hMerge="1">
                  <a:txBody>
                    <a:bodyPr/>
                    <a:lstStyle/>
                    <a:p>
                      <a:pPr algn="ctr" rtl="0"/>
                      <a:endParaRPr lang="en-US" sz="2400" dirty="0"/>
                    </a:p>
                  </a:txBody>
                  <a:tcPr/>
                </a:tc>
              </a:tr>
              <a:tr h="370840">
                <a:tc>
                  <a:txBody>
                    <a:bodyPr/>
                    <a:lstStyle/>
                    <a:p>
                      <a:pPr algn="l" rtl="0"/>
                      <a:r>
                        <a:rPr lang="en-US" sz="2000" baseline="30000" dirty="0" smtClean="0"/>
                        <a:t>11</a:t>
                      </a:r>
                      <a:r>
                        <a:rPr lang="es-ES" sz="2000" baseline="0" dirty="0" smtClean="0"/>
                        <a:t>Profanado el pacto de nuestros padres</a:t>
                      </a:r>
                      <a:endParaRPr lang="en-US" sz="2000" b="1" dirty="0">
                        <a:solidFill>
                          <a:schemeClr val="accent5">
                            <a:lumMod val="75000"/>
                          </a:schemeClr>
                        </a:solidFill>
                      </a:endParaRPr>
                    </a:p>
                  </a:txBody>
                  <a:tcPr/>
                </a:tc>
                <a:tc>
                  <a:txBody>
                    <a:bodyPr/>
                    <a:lstStyle/>
                    <a:p>
                      <a:pPr algn="l" rtl="0"/>
                      <a:r>
                        <a:rPr lang="en-US" sz="2000" b="1" baseline="0" dirty="0" err="1" smtClean="0">
                          <a:solidFill>
                            <a:schemeClr val="tx1"/>
                          </a:solidFill>
                        </a:rPr>
                        <a:t>Éxodo</a:t>
                      </a:r>
                      <a:r>
                        <a:rPr lang="en-US" sz="2000" b="1" baseline="0" dirty="0" smtClean="0">
                          <a:solidFill>
                            <a:schemeClr val="tx1"/>
                          </a:solidFill>
                        </a:rPr>
                        <a:t> 19:5-6</a:t>
                      </a:r>
                      <a:endParaRPr lang="en-US" sz="2000" b="1" baseline="0" dirty="0">
                        <a:solidFill>
                          <a:schemeClr val="tx1"/>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baseline="30000" dirty="0" smtClean="0"/>
                        <a:t>11</a:t>
                      </a:r>
                      <a:r>
                        <a:rPr lang="en-US" sz="2000" kern="1200" baseline="0" dirty="0" smtClean="0"/>
                        <a:t>obrado </a:t>
                      </a:r>
                      <a:r>
                        <a:rPr lang="en-US" sz="2000" kern="1200" baseline="0" dirty="0" err="1" smtClean="0"/>
                        <a:t>deslealmente</a:t>
                      </a:r>
                      <a:endParaRPr lang="en-US" sz="2000" b="1" kern="1200" baseline="30000" dirty="0" smtClean="0">
                        <a:solidFill>
                          <a:schemeClr val="accent5">
                            <a:lumMod val="75000"/>
                          </a:schemeClr>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b="1" baseline="0" dirty="0">
                        <a:solidFill>
                          <a:schemeClr val="tx1"/>
                        </a:solidFill>
                      </a:endParaRPr>
                    </a:p>
                  </a:txBody>
                  <a:tcPr/>
                </a:tc>
              </a:tr>
              <a:tr h="370840">
                <a:tc>
                  <a:txBody>
                    <a:bodyPr/>
                    <a:lstStyle/>
                    <a:p>
                      <a:pPr algn="l" rtl="0"/>
                      <a:r>
                        <a:rPr lang="en-US" sz="2000" baseline="30000" dirty="0" smtClean="0"/>
                        <a:t>11</a:t>
                      </a:r>
                      <a:r>
                        <a:rPr lang="en-US" sz="2000" baseline="0" dirty="0" smtClean="0"/>
                        <a:t>Cometido </a:t>
                      </a:r>
                      <a:r>
                        <a:rPr lang="en-US" sz="2000" baseline="0" dirty="0" err="1" smtClean="0"/>
                        <a:t>abominaciones</a:t>
                      </a:r>
                      <a:endParaRPr lang="en-US" sz="2000" b="1" baseline="30000" dirty="0">
                        <a:solidFill>
                          <a:schemeClr val="accent5">
                            <a:lumMod val="75000"/>
                          </a:schemeClr>
                        </a:solidFill>
                      </a:endParaRPr>
                    </a:p>
                  </a:txBody>
                  <a:tcPr/>
                </a:tc>
                <a:tc>
                  <a:txBody>
                    <a:bodyPr/>
                    <a:lstStyle/>
                    <a:p>
                      <a:pPr algn="l" rtl="0"/>
                      <a:r>
                        <a:rPr lang="en-US" sz="2000" b="1" baseline="0" dirty="0" err="1" smtClean="0">
                          <a:solidFill>
                            <a:schemeClr val="tx1"/>
                          </a:solidFill>
                        </a:rPr>
                        <a:t>Deuteronomio</a:t>
                      </a:r>
                      <a:r>
                        <a:rPr lang="en-US" sz="2000" b="1" baseline="0" dirty="0" smtClean="0">
                          <a:solidFill>
                            <a:schemeClr val="tx1"/>
                          </a:solidFill>
                        </a:rPr>
                        <a:t> 18:9-14</a:t>
                      </a:r>
                      <a:endParaRPr lang="en-US" sz="2000" b="1" baseline="0" dirty="0">
                        <a:solidFill>
                          <a:schemeClr val="tx1"/>
                        </a:solidFill>
                      </a:endParaRPr>
                    </a:p>
                  </a:txBody>
                  <a:tcPr/>
                </a:tc>
              </a:tr>
              <a:tr h="370840">
                <a:tc>
                  <a:txBody>
                    <a:bodyPr/>
                    <a:lstStyle/>
                    <a:p>
                      <a:pPr algn="l" rtl="0"/>
                      <a:r>
                        <a:rPr lang="en-US" sz="2000" baseline="30000" dirty="0" smtClean="0"/>
                        <a:t>11</a:t>
                      </a:r>
                      <a:r>
                        <a:rPr lang="en-US" sz="2000" baseline="0" dirty="0" smtClean="0"/>
                        <a:t>Profanado el </a:t>
                      </a:r>
                      <a:r>
                        <a:rPr lang="en-US" sz="2000" baseline="0" dirty="0" err="1" smtClean="0"/>
                        <a:t>santuario</a:t>
                      </a:r>
                      <a:endParaRPr lang="en-US" sz="2000" b="1" baseline="30000" dirty="0">
                        <a:solidFill>
                          <a:schemeClr val="accent5">
                            <a:lumMod val="75000"/>
                          </a:schemeClr>
                        </a:solidFill>
                      </a:endParaRPr>
                    </a:p>
                  </a:txBody>
                  <a:tcPr/>
                </a:tc>
                <a:tc>
                  <a:txBody>
                    <a:bodyPr/>
                    <a:lstStyle/>
                    <a:p>
                      <a:pPr algn="l" rtl="0"/>
                      <a:endParaRPr lang="en-US" sz="2000" b="1" baseline="0" dirty="0">
                        <a:solidFill>
                          <a:schemeClr val="tx1"/>
                        </a:solidFill>
                      </a:endParaRPr>
                    </a:p>
                  </a:txBody>
                  <a:tcPr/>
                </a:tc>
              </a:tr>
              <a:tr h="370840">
                <a:tc>
                  <a:txBody>
                    <a:bodyPr/>
                    <a:lstStyle/>
                    <a:p>
                      <a:pPr algn="l" rtl="0"/>
                      <a:r>
                        <a:rPr lang="en-US" sz="2000" baseline="30000" dirty="0" smtClean="0"/>
                        <a:t>11</a:t>
                      </a:r>
                      <a:r>
                        <a:rPr lang="en-US" sz="2000" baseline="0" dirty="0" smtClean="0"/>
                        <a:t>Se ha </a:t>
                      </a:r>
                      <a:r>
                        <a:rPr lang="en-US" sz="2000" baseline="0" dirty="0" err="1" smtClean="0"/>
                        <a:t>casado</a:t>
                      </a:r>
                      <a:r>
                        <a:rPr lang="en-US" sz="2000" baseline="0" dirty="0" smtClean="0"/>
                        <a:t> con la hija de un dios extranjero.</a:t>
                      </a:r>
                      <a:endParaRPr lang="en-US" sz="2000" b="1" baseline="30000" dirty="0">
                        <a:solidFill>
                          <a:schemeClr val="accent5">
                            <a:lumMod val="75000"/>
                          </a:schemeClr>
                        </a:solidFill>
                      </a:endParaRPr>
                    </a:p>
                  </a:txBody>
                  <a:tcPr/>
                </a:tc>
                <a:tc>
                  <a:txBody>
                    <a:bodyPr/>
                    <a:lstStyle/>
                    <a:p>
                      <a:pPr algn="l" rtl="0"/>
                      <a:r>
                        <a:rPr lang="en-US" sz="2000" b="1" baseline="0" dirty="0" err="1" smtClean="0">
                          <a:solidFill>
                            <a:schemeClr val="tx1"/>
                          </a:solidFill>
                        </a:rPr>
                        <a:t>Éxodo</a:t>
                      </a:r>
                      <a:r>
                        <a:rPr lang="en-US" sz="2000" b="1" baseline="0" dirty="0" smtClean="0">
                          <a:solidFill>
                            <a:schemeClr val="tx1"/>
                          </a:solidFill>
                        </a:rPr>
                        <a:t> 34:16, 1 Reyes 11:1-2</a:t>
                      </a:r>
                      <a:endParaRPr lang="en-US" sz="2000" b="1" baseline="0" dirty="0">
                        <a:solidFill>
                          <a:schemeClr val="tx1"/>
                        </a:solidFill>
                      </a:endParaRPr>
                    </a:p>
                  </a:txBody>
                  <a:tcPr/>
                </a:tc>
              </a:tr>
              <a:tr h="370840">
                <a:tc>
                  <a:txBody>
                    <a:bodyPr/>
                    <a:lstStyle/>
                    <a:p>
                      <a:pPr algn="l" rtl="0"/>
                      <a:r>
                        <a:rPr lang="en-US" sz="2000" baseline="30000" dirty="0" smtClean="0"/>
                        <a:t>14</a:t>
                      </a:r>
                      <a:r>
                        <a:rPr lang="en-US" sz="2000" baseline="0" dirty="0" smtClean="0"/>
                        <a:t>Ha </a:t>
                      </a:r>
                      <a:r>
                        <a:rPr lang="en-US" sz="2000" baseline="0" dirty="0" err="1" smtClean="0"/>
                        <a:t>sido</a:t>
                      </a:r>
                      <a:r>
                        <a:rPr lang="en-US" sz="2000" baseline="0" dirty="0" smtClean="0"/>
                        <a:t> </a:t>
                      </a:r>
                      <a:r>
                        <a:rPr lang="en-US" sz="2000" baseline="0" dirty="0" err="1" smtClean="0"/>
                        <a:t>desleal</a:t>
                      </a:r>
                      <a:r>
                        <a:rPr lang="en-US" sz="2000" baseline="0" dirty="0" smtClean="0"/>
                        <a:t> a </a:t>
                      </a:r>
                      <a:r>
                        <a:rPr lang="en-US" sz="2000" baseline="0" dirty="0" err="1" smtClean="0"/>
                        <a:t>sus</a:t>
                      </a:r>
                      <a:r>
                        <a:rPr lang="en-US" sz="2000" baseline="0" dirty="0" smtClean="0"/>
                        <a:t> </a:t>
                      </a:r>
                      <a:r>
                        <a:rPr lang="en-US" sz="2000" baseline="0" dirty="0" err="1" smtClean="0"/>
                        <a:t>mujeres</a:t>
                      </a:r>
                      <a:endParaRPr lang="en-US" sz="2000" b="1" baseline="30000" dirty="0">
                        <a:solidFill>
                          <a:schemeClr val="accent5">
                            <a:lumMod val="75000"/>
                          </a:schemeClr>
                        </a:solidFill>
                      </a:endParaRPr>
                    </a:p>
                  </a:txBody>
                  <a:tcPr/>
                </a:tc>
                <a:tc>
                  <a:txBody>
                    <a:bodyPr/>
                    <a:lstStyle/>
                    <a:p>
                      <a:pPr algn="l" rtl="0"/>
                      <a:r>
                        <a:rPr lang="en-US" sz="2000" b="1" baseline="0" dirty="0" smtClean="0">
                          <a:solidFill>
                            <a:schemeClr val="tx1"/>
                          </a:solidFill>
                        </a:rPr>
                        <a:t>Génesis 2:24</a:t>
                      </a:r>
                      <a:endParaRPr lang="en-US" sz="2000" b="1" baseline="0" dirty="0">
                        <a:solidFill>
                          <a:schemeClr val="tx1"/>
                        </a:solidFill>
                      </a:endParaRPr>
                    </a:p>
                  </a:txBody>
                  <a:tcPr/>
                </a:tc>
              </a:tr>
              <a:tr h="370840">
                <a:tc gridSpan="2">
                  <a:txBody>
                    <a:bodyPr/>
                    <a:lstStyle/>
                    <a:p>
                      <a:pPr algn="ctr" rtl="0"/>
                      <a:r>
                        <a:rPr lang="en-US" sz="2400" b="1" baseline="0" dirty="0" smtClean="0">
                          <a:solidFill>
                            <a:schemeClr val="bg1"/>
                          </a:solidFill>
                        </a:rPr>
                        <a:t>Por lo tanto:</a:t>
                      </a:r>
                      <a:endParaRPr lang="en-US" sz="2400" b="1" baseline="0" dirty="0">
                        <a:solidFill>
                          <a:schemeClr val="bg1"/>
                        </a:solidFill>
                      </a:endParaRPr>
                    </a:p>
                  </a:txBody>
                  <a:tcPr>
                    <a:solidFill>
                      <a:schemeClr val="accent3"/>
                    </a:solidFill>
                  </a:tcPr>
                </a:tc>
                <a:tc hMerge="1">
                  <a:txBody>
                    <a:bodyPr/>
                    <a:lstStyle/>
                    <a:p>
                      <a:pPr algn="l" rtl="0"/>
                      <a:endParaRPr lang="en-US" sz="2000" b="1" dirty="0">
                        <a:solidFill>
                          <a:schemeClr val="accent1"/>
                        </a:solidFill>
                      </a:endParaRPr>
                    </a:p>
                  </a:txBody>
                  <a:tcPr/>
                </a:tc>
              </a:tr>
              <a:tr h="370840">
                <a:tc gridSpan="2">
                  <a:txBody>
                    <a:bodyPr/>
                    <a:lstStyle/>
                    <a:p>
                      <a:pPr algn="l" rtl="0"/>
                      <a:r>
                        <a:rPr lang="en-US" sz="2000" b="0" baseline="0" dirty="0" smtClean="0">
                          <a:solidFill>
                            <a:schemeClr val="tx2"/>
                          </a:solidFill>
                        </a:rPr>
                        <a:t>“</a:t>
                      </a:r>
                      <a:r>
                        <a:rPr lang="en-US" sz="2000" b="0" baseline="30000" dirty="0" smtClean="0">
                          <a:solidFill>
                            <a:schemeClr val="tx2"/>
                          </a:solidFill>
                        </a:rPr>
                        <a:t>15</a:t>
                      </a:r>
                      <a:r>
                        <a:rPr lang="en-US" sz="2000" b="0" baseline="0" dirty="0" smtClean="0">
                          <a:solidFill>
                            <a:schemeClr val="tx2"/>
                          </a:solidFill>
                        </a:rPr>
                        <a:t>…</a:t>
                      </a:r>
                      <a:r>
                        <a:rPr lang="es-ES" sz="2000" b="0" baseline="0" dirty="0" smtClean="0">
                          <a:solidFill>
                            <a:schemeClr val="tx2"/>
                          </a:solidFill>
                        </a:rPr>
                        <a:t>Presten atención, pues, a su espíritu; no seas desleal con la mujer de tu juventud. 16  Porque Yo detesto el divorcio», dice el SEÑOR, Dios de Israel, «y al que cubre de iniquidad su vestidura», dice el SEÑOR de los ejércitos. «Presten atención, pues, a su espíritu y no sean desleales»”. </a:t>
                      </a:r>
                      <a:endParaRPr lang="en-US" sz="2000" b="0" baseline="0" dirty="0">
                        <a:solidFill>
                          <a:schemeClr val="tx2"/>
                        </a:solidFill>
                      </a:endParaRPr>
                    </a:p>
                  </a:txBody>
                  <a:tcPr>
                    <a:solidFill>
                      <a:srgbClr val="F5F1E9"/>
                    </a:solidFill>
                  </a:tcPr>
                </a:tc>
                <a:tc hMerge="1">
                  <a:txBody>
                    <a:bodyPr/>
                    <a:lstStyle/>
                    <a:p>
                      <a:pPr algn="l" rtl="0"/>
                      <a:endParaRPr lang="en-US"/>
                    </a:p>
                  </a:txBody>
                  <a:tcPr/>
                </a:tc>
              </a:tr>
            </a:tbl>
          </a:graphicData>
        </a:graphic>
      </p:graphicFrame>
    </p:spTree>
    <p:extLst>
      <p:ext uri="{BB962C8B-B14F-4D97-AF65-F5344CB8AC3E}">
        <p14:creationId xmlns:p14="http://schemas.microsoft.com/office/powerpoint/2010/main" val="194447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l" rtl="0"/>
            <a:r>
              <a:rPr lang="en-US" sz="4400" dirty="0" smtClean="0"/>
              <a:t>Hageo, Zacarías, Malaquías</a:t>
            </a:r>
            <a:endParaRPr lang="en-US" sz="4400" dirty="0"/>
          </a:p>
        </p:txBody>
      </p:sp>
      <p:sp>
        <p:nvSpPr>
          <p:cNvPr id="3" name="Subtitle 2"/>
          <p:cNvSpPr>
            <a:spLocks noGrp="1"/>
          </p:cNvSpPr>
          <p:nvPr>
            <p:ph type="subTitle" idx="1"/>
          </p:nvPr>
        </p:nvSpPr>
        <p:spPr/>
        <p:txBody>
          <a:bodyPr/>
          <a:lstStyle/>
          <a:p>
            <a:pPr algn="l" rtl="0"/>
            <a:r>
              <a:rPr lang="en-US" dirty="0" smtClean="0"/>
              <a:t>Lección 12: Malaquías 3-4, </a:t>
            </a:r>
            <a:r>
              <a:rPr lang="en-US" dirty="0" err="1" smtClean="0"/>
              <a:t>robaNDO</a:t>
            </a:r>
            <a:r>
              <a:rPr lang="en-US" dirty="0" smtClean="0"/>
              <a:t> a dios</a:t>
            </a:r>
            <a:endParaRPr lang="en-US" dirty="0"/>
          </a:p>
        </p:txBody>
      </p:sp>
    </p:spTree>
    <p:extLst>
      <p:ext uri="{BB962C8B-B14F-4D97-AF65-F5344CB8AC3E}">
        <p14:creationId xmlns:p14="http://schemas.microsoft.com/office/powerpoint/2010/main" val="413069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95400" y="381000"/>
            <a:ext cx="9601200" cy="1143000"/>
          </a:xfrm>
          <a:prstGeom prst="rect">
            <a:avLst/>
          </a:prstGeom>
        </p:spPr>
        <p:txBody>
          <a:bodyPr anchor="ct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l" rtl="0"/>
            <a:r>
              <a:rPr lang="en-US" dirty="0" smtClean="0"/>
              <a:t>Línea de tiempo #1</a:t>
            </a:r>
            <a:endParaRPr lang="en-US" dirty="0"/>
          </a:p>
        </p:txBody>
      </p:sp>
      <p:graphicFrame>
        <p:nvGraphicFramePr>
          <p:cNvPr id="3" name="Content Placeholder 4" descr="Sample table with 3 columns, 4 rows" title="Table"/>
          <p:cNvGraphicFramePr>
            <a:graphicFrameLocks/>
          </p:cNvGraphicFramePr>
          <p:nvPr>
            <p:extLst/>
          </p:nvPr>
        </p:nvGraphicFramePr>
        <p:xfrm>
          <a:off x="1295400" y="2136348"/>
          <a:ext cx="9601200" cy="365760"/>
        </p:xfrm>
        <a:graphic>
          <a:graphicData uri="http://schemas.openxmlformats.org/drawingml/2006/table">
            <a:tbl>
              <a:tblPr firstRow="1" bandRow="1">
                <a:tableStyleId>{9DCAF9ED-07DC-4A11-8D7F-57B35C25682E}</a:tableStyleId>
              </a:tblPr>
              <a:tblGrid>
                <a:gridCol w="2513275"/>
                <a:gridCol w="7087925"/>
              </a:tblGrid>
              <a:tr h="2973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609 </a:t>
                      </a:r>
                      <a:r>
                        <a:rPr lang="en-US" dirty="0" err="1" smtClean="0"/>
                        <a:t>aC</a:t>
                      </a:r>
                      <a:r>
                        <a:rPr lang="en-US" dirty="0" smtClean="0"/>
                        <a:t>       597        586</a:t>
                      </a:r>
                    </a:p>
                  </a:txBody>
                  <a:tcPr anchor="ctr"/>
                </a:tc>
                <a:tc>
                  <a:txBody>
                    <a:bodyPr/>
                    <a:lstStyle/>
                    <a:p>
                      <a:pPr algn="l" rtl="0"/>
                      <a:r>
                        <a:rPr lang="en-US" dirty="0" smtClean="0"/>
                        <a:t>539</a:t>
                      </a:r>
                      <a:r>
                        <a:rPr lang="en-US" baseline="0" dirty="0" smtClean="0"/>
                        <a:t>     </a:t>
                      </a:r>
                      <a:r>
                        <a:rPr lang="en-US" dirty="0" smtClean="0"/>
                        <a:t>538</a:t>
                      </a:r>
                      <a:r>
                        <a:rPr lang="en-US" baseline="0" dirty="0" smtClean="0"/>
                        <a:t>    </a:t>
                      </a:r>
                      <a:r>
                        <a:rPr lang="en-US" dirty="0" smtClean="0"/>
                        <a:t>537                                       522</a:t>
                      </a:r>
                      <a:r>
                        <a:rPr lang="en-US" baseline="0" dirty="0" smtClean="0"/>
                        <a:t>          </a:t>
                      </a:r>
                      <a:r>
                        <a:rPr lang="en-US" dirty="0" smtClean="0"/>
                        <a:t>520</a:t>
                      </a:r>
                      <a:r>
                        <a:rPr lang="en-US" baseline="0" dirty="0" smtClean="0"/>
                        <a:t>                     </a:t>
                      </a:r>
                      <a:r>
                        <a:rPr lang="en-US" dirty="0" smtClean="0"/>
                        <a:t>516 aC</a:t>
                      </a:r>
                      <a:endParaRPr lang="en-US" dirty="0"/>
                    </a:p>
                  </a:txBody>
                  <a:tcPr anchor="ctr"/>
                </a:tc>
              </a:tr>
            </a:tbl>
          </a:graphicData>
        </a:graphic>
      </p:graphicFrame>
      <p:cxnSp>
        <p:nvCxnSpPr>
          <p:cNvPr id="4" name="Straight Connector 3"/>
          <p:cNvCxnSpPr/>
          <p:nvPr/>
        </p:nvCxnSpPr>
        <p:spPr>
          <a:xfrm>
            <a:off x="3790765" y="2121766"/>
            <a:ext cx="0" cy="3728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1624614" y="1748900"/>
            <a:ext cx="2485748" cy="328474"/>
          </a:xfrm>
          <a:custGeom>
            <a:avLst/>
            <a:gdLst>
              <a:gd name="connsiteX0" fmla="*/ 0 w 3666478"/>
              <a:gd name="connsiteY0" fmla="*/ 905526 h 914403"/>
              <a:gd name="connsiteX1" fmla="*/ 1837678 w 3666478"/>
              <a:gd name="connsiteY1" fmla="*/ 3 h 914403"/>
              <a:gd name="connsiteX2" fmla="*/ 3666478 w 3666478"/>
              <a:gd name="connsiteY2" fmla="*/ 914403 h 914403"/>
            </a:gdLst>
            <a:ahLst/>
            <a:cxnLst>
              <a:cxn ang="0">
                <a:pos x="connsiteX0" y="connsiteY0"/>
              </a:cxn>
              <a:cxn ang="0">
                <a:pos x="connsiteX1" y="connsiteY1"/>
              </a:cxn>
              <a:cxn ang="0">
                <a:pos x="connsiteX2" y="connsiteY2"/>
              </a:cxn>
            </a:cxnLst>
            <a:rect l="l" t="t" r="r" b="b"/>
            <a:pathLst>
              <a:path w="3666478" h="914403">
                <a:moveTo>
                  <a:pt x="0" y="905526"/>
                </a:moveTo>
                <a:cubicBezTo>
                  <a:pt x="613299" y="452024"/>
                  <a:pt x="1226598" y="-1477"/>
                  <a:pt x="1837678" y="3"/>
                </a:cubicBezTo>
                <a:cubicBezTo>
                  <a:pt x="2448758" y="1482"/>
                  <a:pt x="3057618" y="457942"/>
                  <a:pt x="3666478" y="91440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 name="TextBox 5"/>
          <p:cNvSpPr txBox="1"/>
          <p:nvPr/>
        </p:nvSpPr>
        <p:spPr>
          <a:xfrm>
            <a:off x="2534575" y="1704508"/>
            <a:ext cx="782154" cy="307777"/>
          </a:xfrm>
          <a:prstGeom prst="rect">
            <a:avLst/>
          </a:prstGeom>
          <a:noFill/>
        </p:spPr>
        <p:txBody>
          <a:bodyPr wrap="square" rtlCol="0">
            <a:spAutoFit/>
          </a:bodyPr>
          <a:lstStyle/>
          <a:p>
            <a:pPr algn="l" rtl="0"/>
            <a:r>
              <a:rPr lang="en-US" sz="1400" dirty="0" smtClean="0"/>
              <a:t>70 años</a:t>
            </a:r>
            <a:endParaRPr lang="en-US" sz="1400" dirty="0"/>
          </a:p>
        </p:txBody>
      </p:sp>
      <p:sp>
        <p:nvSpPr>
          <p:cNvPr id="7" name="Freeform 6"/>
          <p:cNvSpPr/>
          <p:nvPr/>
        </p:nvSpPr>
        <p:spPr>
          <a:xfrm>
            <a:off x="3499273" y="1759252"/>
            <a:ext cx="6639025" cy="328474"/>
          </a:xfrm>
          <a:custGeom>
            <a:avLst/>
            <a:gdLst>
              <a:gd name="connsiteX0" fmla="*/ 0 w 3666478"/>
              <a:gd name="connsiteY0" fmla="*/ 905526 h 914403"/>
              <a:gd name="connsiteX1" fmla="*/ 1837678 w 3666478"/>
              <a:gd name="connsiteY1" fmla="*/ 3 h 914403"/>
              <a:gd name="connsiteX2" fmla="*/ 3666478 w 3666478"/>
              <a:gd name="connsiteY2" fmla="*/ 914403 h 914403"/>
            </a:gdLst>
            <a:ahLst/>
            <a:cxnLst>
              <a:cxn ang="0">
                <a:pos x="connsiteX0" y="connsiteY0"/>
              </a:cxn>
              <a:cxn ang="0">
                <a:pos x="connsiteX1" y="connsiteY1"/>
              </a:cxn>
              <a:cxn ang="0">
                <a:pos x="connsiteX2" y="connsiteY2"/>
              </a:cxn>
            </a:cxnLst>
            <a:rect l="l" t="t" r="r" b="b"/>
            <a:pathLst>
              <a:path w="3666478" h="914403">
                <a:moveTo>
                  <a:pt x="0" y="905526"/>
                </a:moveTo>
                <a:cubicBezTo>
                  <a:pt x="613299" y="452024"/>
                  <a:pt x="1226598" y="-1477"/>
                  <a:pt x="1837678" y="3"/>
                </a:cubicBezTo>
                <a:cubicBezTo>
                  <a:pt x="2448758" y="1482"/>
                  <a:pt x="3057618" y="457942"/>
                  <a:pt x="3666478" y="91440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extBox 7"/>
          <p:cNvSpPr txBox="1"/>
          <p:nvPr/>
        </p:nvSpPr>
        <p:spPr>
          <a:xfrm>
            <a:off x="6485872" y="1714860"/>
            <a:ext cx="796864" cy="307777"/>
          </a:xfrm>
          <a:prstGeom prst="rect">
            <a:avLst/>
          </a:prstGeom>
          <a:noFill/>
        </p:spPr>
        <p:txBody>
          <a:bodyPr wrap="square" rtlCol="0">
            <a:spAutoFit/>
          </a:bodyPr>
          <a:lstStyle/>
          <a:p>
            <a:pPr algn="l" rtl="0"/>
            <a:r>
              <a:rPr lang="en-US" sz="1400" dirty="0" smtClean="0"/>
              <a:t>70 años</a:t>
            </a:r>
            <a:endParaRPr lang="en-US" sz="1400" dirty="0"/>
          </a:p>
        </p:txBody>
      </p:sp>
      <p:cxnSp>
        <p:nvCxnSpPr>
          <p:cNvPr id="9" name="Straight Connector 8"/>
          <p:cNvCxnSpPr/>
          <p:nvPr/>
        </p:nvCxnSpPr>
        <p:spPr>
          <a:xfrm>
            <a:off x="1393794" y="2982900"/>
            <a:ext cx="230819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879542" y="2984374"/>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37967" y="2985853"/>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196404" y="298732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577108" y="2979923"/>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92989" y="298139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41526" y="2982871"/>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Content Placeholder 2"/>
          <p:cNvSpPr txBox="1">
            <a:spLocks/>
          </p:cNvSpPr>
          <p:nvPr/>
        </p:nvSpPr>
        <p:spPr>
          <a:xfrm>
            <a:off x="1295400" y="3917991"/>
            <a:ext cx="4800600" cy="2407355"/>
          </a:xfrm>
          <a:prstGeom prst="rect">
            <a:avLst/>
          </a:prstGeom>
        </p:spPr>
        <p:txBody>
          <a:bodyPr>
            <a:normAutofit fontScale="92500" lnSpcReduction="20000"/>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502920" indent="-457200" algn="l" rtl="0">
              <a:buFont typeface="+mj-lt"/>
              <a:buAutoNum type="alphaLcParenR"/>
            </a:pPr>
            <a:r>
              <a:rPr lang="en-US" dirty="0" smtClean="0"/>
              <a:t>Libro de Hageo, </a:t>
            </a:r>
            <a:r>
              <a:rPr lang="en-US" dirty="0" err="1" smtClean="0"/>
              <a:t>comienzan</a:t>
            </a:r>
            <a:r>
              <a:rPr lang="en-US" dirty="0" smtClean="0"/>
              <a:t> a reconstruir el templo nuevamente</a:t>
            </a:r>
          </a:p>
          <a:p>
            <a:pPr marL="502920" indent="-457200" algn="l" rtl="0">
              <a:buFont typeface="+mj-lt"/>
              <a:buAutoNum type="alphaLcParenR"/>
            </a:pPr>
            <a:r>
              <a:rPr lang="en-US" dirty="0" smtClean="0"/>
              <a:t>Darío el Grande restablece el orden y </a:t>
            </a:r>
            <a:r>
              <a:rPr lang="en-US" dirty="0" err="1" smtClean="0"/>
              <a:t>llega</a:t>
            </a:r>
            <a:r>
              <a:rPr lang="en-US" dirty="0" smtClean="0"/>
              <a:t> a </a:t>
            </a:r>
            <a:r>
              <a:rPr lang="en-US" dirty="0" err="1" smtClean="0"/>
              <a:t>ser</a:t>
            </a:r>
            <a:r>
              <a:rPr lang="en-US" dirty="0" smtClean="0"/>
              <a:t> emperador</a:t>
            </a:r>
          </a:p>
          <a:p>
            <a:pPr marL="502920" indent="-457200" algn="l" rtl="0">
              <a:buFont typeface="+mj-lt"/>
              <a:buAutoNum type="alphaLcParenR"/>
            </a:pPr>
            <a:r>
              <a:rPr lang="en-US" dirty="0" smtClean="0"/>
              <a:t>Primer año en Judá; altar reconstruido, ceremonias restauradas, cimientos del templo puestos</a:t>
            </a:r>
          </a:p>
          <a:p>
            <a:pPr marL="502920" indent="-457200" algn="l" rtl="0">
              <a:buFont typeface="+mj-lt"/>
              <a:buAutoNum type="alphaLcParenR"/>
            </a:pPr>
            <a:r>
              <a:rPr lang="en-US" dirty="0" smtClean="0"/>
              <a:t>Templo terminado</a:t>
            </a:r>
            <a:endParaRPr lang="en-US" dirty="0"/>
          </a:p>
        </p:txBody>
      </p:sp>
      <p:sp>
        <p:nvSpPr>
          <p:cNvPr id="17" name="Content Placeholder 2"/>
          <p:cNvSpPr txBox="1">
            <a:spLocks/>
          </p:cNvSpPr>
          <p:nvPr/>
        </p:nvSpPr>
        <p:spPr>
          <a:xfrm>
            <a:off x="6092689" y="3928344"/>
            <a:ext cx="4800600" cy="2407355"/>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8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8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8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800" kern="1200">
                <a:solidFill>
                  <a:schemeClr val="tx1"/>
                </a:solidFill>
                <a:latin typeface="+mn-lt"/>
                <a:ea typeface="+mn-ea"/>
                <a:cs typeface="+mn-cs"/>
              </a:defRPr>
            </a:lvl9pPr>
          </a:lstStyle>
          <a:p>
            <a:pPr marL="502920" indent="-457200" algn="l" rtl="0">
              <a:buFont typeface="+mj-lt"/>
              <a:buAutoNum type="alphaLcParenR" startAt="5"/>
            </a:pPr>
            <a:r>
              <a:rPr lang="en-US" dirty="0" err="1" smtClean="0"/>
              <a:t>Ciro</a:t>
            </a:r>
            <a:r>
              <a:rPr lang="en-US" dirty="0" smtClean="0"/>
              <a:t> el </a:t>
            </a:r>
            <a:r>
              <a:rPr lang="en-US" dirty="0" err="1" smtClean="0"/>
              <a:t>persa</a:t>
            </a:r>
            <a:r>
              <a:rPr lang="en-US" dirty="0" smtClean="0"/>
              <a:t> </a:t>
            </a:r>
            <a:r>
              <a:rPr lang="en-US" dirty="0" err="1" smtClean="0"/>
              <a:t>conquista</a:t>
            </a:r>
            <a:r>
              <a:rPr lang="en-US" dirty="0" smtClean="0"/>
              <a:t> Babilonia.</a:t>
            </a:r>
          </a:p>
          <a:p>
            <a:pPr marL="502920" indent="-457200" algn="l" rtl="0">
              <a:buFont typeface="+mj-lt"/>
              <a:buAutoNum type="alphaLcParenR" startAt="5"/>
            </a:pPr>
            <a:r>
              <a:rPr lang="en-US" dirty="0" smtClean="0"/>
              <a:t>El edicto de Ciro para el regreso de los judíos</a:t>
            </a:r>
          </a:p>
          <a:p>
            <a:pPr marL="502920" indent="-457200" algn="l" rtl="0">
              <a:buFont typeface="+mj-lt"/>
              <a:buAutoNum type="alphaLcParenR" startAt="5"/>
            </a:pPr>
            <a:r>
              <a:rPr lang="en-US" dirty="0" smtClean="0"/>
              <a:t>Tres asedios de Judá por parte de los babilonios; </a:t>
            </a:r>
            <a:r>
              <a:rPr lang="en-US" dirty="0" err="1" smtClean="0"/>
              <a:t>cautiverio</a:t>
            </a:r>
            <a:endParaRPr lang="en-US" dirty="0"/>
          </a:p>
        </p:txBody>
      </p:sp>
      <p:sp>
        <p:nvSpPr>
          <p:cNvPr id="18" name="TextBox 17"/>
          <p:cNvSpPr txBox="1"/>
          <p:nvPr/>
        </p:nvSpPr>
        <p:spPr>
          <a:xfrm>
            <a:off x="2354068" y="2365883"/>
            <a:ext cx="399495" cy="646331"/>
          </a:xfrm>
          <a:prstGeom prst="rect">
            <a:avLst/>
          </a:prstGeom>
          <a:noFill/>
        </p:spPr>
        <p:txBody>
          <a:bodyPr wrap="square" rtlCol="0">
            <a:spAutoFit/>
          </a:bodyPr>
          <a:lstStyle/>
          <a:p>
            <a:pPr algn="l" rtl="0"/>
            <a:r>
              <a:rPr lang="en-US" sz="3600" dirty="0" smtClean="0">
                <a:solidFill>
                  <a:schemeClr val="accent1"/>
                </a:solidFill>
              </a:rPr>
              <a:t>g</a:t>
            </a:r>
            <a:endParaRPr lang="en-US" sz="3600" dirty="0">
              <a:solidFill>
                <a:schemeClr val="accent1"/>
              </a:solidFill>
            </a:endParaRPr>
          </a:p>
        </p:txBody>
      </p:sp>
      <p:sp>
        <p:nvSpPr>
          <p:cNvPr id="19" name="TextBox 18"/>
          <p:cNvSpPr txBox="1"/>
          <p:nvPr/>
        </p:nvSpPr>
        <p:spPr>
          <a:xfrm>
            <a:off x="3906918" y="2462597"/>
            <a:ext cx="399495" cy="646331"/>
          </a:xfrm>
          <a:prstGeom prst="rect">
            <a:avLst/>
          </a:prstGeom>
          <a:noFill/>
        </p:spPr>
        <p:txBody>
          <a:bodyPr wrap="square" rtlCol="0">
            <a:spAutoFit/>
          </a:bodyPr>
          <a:lstStyle/>
          <a:p>
            <a:pPr algn="l" rtl="0"/>
            <a:r>
              <a:rPr lang="en-US" sz="3600" dirty="0" smtClean="0">
                <a:solidFill>
                  <a:schemeClr val="accent1"/>
                </a:solidFill>
              </a:rPr>
              <a:t>e</a:t>
            </a:r>
            <a:endParaRPr lang="en-US" sz="3600" dirty="0">
              <a:solidFill>
                <a:schemeClr val="accent1"/>
              </a:solidFill>
            </a:endParaRPr>
          </a:p>
        </p:txBody>
      </p:sp>
      <p:sp>
        <p:nvSpPr>
          <p:cNvPr id="20" name="TextBox 19"/>
          <p:cNvSpPr txBox="1"/>
          <p:nvPr/>
        </p:nvSpPr>
        <p:spPr>
          <a:xfrm>
            <a:off x="4604549" y="2463541"/>
            <a:ext cx="399495" cy="646331"/>
          </a:xfrm>
          <a:prstGeom prst="rect">
            <a:avLst/>
          </a:prstGeom>
          <a:noFill/>
        </p:spPr>
        <p:txBody>
          <a:bodyPr wrap="square" rtlCol="0">
            <a:spAutoFit/>
          </a:bodyPr>
          <a:lstStyle/>
          <a:p>
            <a:pPr algn="l" rtl="0"/>
            <a:r>
              <a:rPr lang="en-US" sz="3600" dirty="0" smtClean="0">
                <a:solidFill>
                  <a:schemeClr val="accent1"/>
                </a:solidFill>
              </a:rPr>
              <a:t>f</a:t>
            </a:r>
            <a:endParaRPr lang="en-US" sz="3600" dirty="0">
              <a:solidFill>
                <a:schemeClr val="accent1"/>
              </a:solidFill>
            </a:endParaRPr>
          </a:p>
        </p:txBody>
      </p:sp>
      <p:sp>
        <p:nvSpPr>
          <p:cNvPr id="21" name="TextBox 20"/>
          <p:cNvSpPr txBox="1"/>
          <p:nvPr/>
        </p:nvSpPr>
        <p:spPr>
          <a:xfrm>
            <a:off x="5220827" y="2468972"/>
            <a:ext cx="399495" cy="646331"/>
          </a:xfrm>
          <a:prstGeom prst="rect">
            <a:avLst/>
          </a:prstGeom>
          <a:noFill/>
        </p:spPr>
        <p:txBody>
          <a:bodyPr wrap="square" rtlCol="0">
            <a:spAutoFit/>
          </a:bodyPr>
          <a:lstStyle/>
          <a:p>
            <a:pPr algn="l" rtl="0"/>
            <a:r>
              <a:rPr lang="en-US" sz="3600" dirty="0" smtClean="0">
                <a:solidFill>
                  <a:schemeClr val="accent1"/>
                </a:solidFill>
              </a:rPr>
              <a:t>c</a:t>
            </a:r>
            <a:endParaRPr lang="en-US" sz="3600" dirty="0">
              <a:solidFill>
                <a:schemeClr val="accent1"/>
              </a:solidFill>
            </a:endParaRPr>
          </a:p>
        </p:txBody>
      </p:sp>
      <p:sp>
        <p:nvSpPr>
          <p:cNvPr id="22" name="TextBox 21"/>
          <p:cNvSpPr txBox="1"/>
          <p:nvPr/>
        </p:nvSpPr>
        <p:spPr>
          <a:xfrm>
            <a:off x="7610765" y="2470715"/>
            <a:ext cx="399495" cy="646331"/>
          </a:xfrm>
          <a:prstGeom prst="rect">
            <a:avLst/>
          </a:prstGeom>
          <a:noFill/>
        </p:spPr>
        <p:txBody>
          <a:bodyPr wrap="square" rtlCol="0">
            <a:spAutoFit/>
          </a:bodyPr>
          <a:lstStyle/>
          <a:p>
            <a:pPr algn="l" rtl="0"/>
            <a:r>
              <a:rPr lang="en-US" sz="3600" dirty="0" smtClean="0">
                <a:solidFill>
                  <a:schemeClr val="accent1"/>
                </a:solidFill>
              </a:rPr>
              <a:t>b</a:t>
            </a:r>
            <a:endParaRPr lang="en-US" sz="3600" dirty="0">
              <a:solidFill>
                <a:schemeClr val="accent1"/>
              </a:solidFill>
            </a:endParaRPr>
          </a:p>
        </p:txBody>
      </p:sp>
      <p:sp>
        <p:nvSpPr>
          <p:cNvPr id="23" name="TextBox 22"/>
          <p:cNvSpPr txBox="1"/>
          <p:nvPr/>
        </p:nvSpPr>
        <p:spPr>
          <a:xfrm>
            <a:off x="8525179" y="2468972"/>
            <a:ext cx="399495" cy="646331"/>
          </a:xfrm>
          <a:prstGeom prst="rect">
            <a:avLst/>
          </a:prstGeom>
          <a:noFill/>
        </p:spPr>
        <p:txBody>
          <a:bodyPr wrap="square" rtlCol="0">
            <a:spAutoFit/>
          </a:bodyPr>
          <a:lstStyle/>
          <a:p>
            <a:pPr algn="l" rtl="0"/>
            <a:r>
              <a:rPr lang="en-US" sz="3600" dirty="0" smtClean="0">
                <a:solidFill>
                  <a:schemeClr val="accent1"/>
                </a:solidFill>
              </a:rPr>
              <a:t>a</a:t>
            </a:r>
            <a:endParaRPr lang="en-US" sz="3600" dirty="0">
              <a:solidFill>
                <a:schemeClr val="accent1"/>
              </a:solidFill>
            </a:endParaRPr>
          </a:p>
        </p:txBody>
      </p:sp>
      <p:sp>
        <p:nvSpPr>
          <p:cNvPr id="24" name="TextBox 23"/>
          <p:cNvSpPr txBox="1"/>
          <p:nvPr/>
        </p:nvSpPr>
        <p:spPr>
          <a:xfrm>
            <a:off x="9946334" y="2466882"/>
            <a:ext cx="399495" cy="646331"/>
          </a:xfrm>
          <a:prstGeom prst="rect">
            <a:avLst/>
          </a:prstGeom>
          <a:noFill/>
        </p:spPr>
        <p:txBody>
          <a:bodyPr wrap="square" rtlCol="0">
            <a:spAutoFit/>
          </a:bodyPr>
          <a:lstStyle/>
          <a:p>
            <a:pPr algn="l" rtl="0"/>
            <a:r>
              <a:rPr lang="en-US" sz="3600" dirty="0" smtClean="0">
                <a:solidFill>
                  <a:schemeClr val="accent1"/>
                </a:solidFill>
              </a:rPr>
              <a:t>d</a:t>
            </a:r>
            <a:endParaRPr lang="en-US" sz="3600" dirty="0">
              <a:solidFill>
                <a:schemeClr val="accent1"/>
              </a:solidFill>
            </a:endParaRPr>
          </a:p>
        </p:txBody>
      </p:sp>
    </p:spTree>
    <p:extLst>
      <p:ext uri="{BB962C8B-B14F-4D97-AF65-F5344CB8AC3E}">
        <p14:creationId xmlns:p14="http://schemas.microsoft.com/office/powerpoint/2010/main" val="410981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95400" y="381000"/>
            <a:ext cx="9601200" cy="1143000"/>
          </a:xfrm>
          <a:prstGeom prst="rect">
            <a:avLst/>
          </a:prstGeom>
        </p:spPr>
        <p:txBody>
          <a:bodyPr anchor="ct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l" rtl="0"/>
            <a:r>
              <a:rPr lang="en-US" dirty="0" smtClean="0"/>
              <a:t>Línea de tiempo #2</a:t>
            </a:r>
            <a:endParaRPr lang="en-US" dirty="0"/>
          </a:p>
        </p:txBody>
      </p:sp>
      <p:graphicFrame>
        <p:nvGraphicFramePr>
          <p:cNvPr id="3" name="Content Placeholder 4" descr="Sample table with 3 columns, 4 rows" title="Table"/>
          <p:cNvGraphicFramePr>
            <a:graphicFrameLocks/>
          </p:cNvGraphicFramePr>
          <p:nvPr>
            <p:extLst/>
          </p:nvPr>
        </p:nvGraphicFramePr>
        <p:xfrm>
          <a:off x="1295400" y="1248575"/>
          <a:ext cx="9601202" cy="365760"/>
        </p:xfrm>
        <a:graphic>
          <a:graphicData uri="http://schemas.openxmlformats.org/drawingml/2006/table">
            <a:tbl>
              <a:tblPr firstRow="1" bandRow="1">
                <a:tableStyleId>{9DCAF9ED-07DC-4A11-8D7F-57B35C25682E}</a:tableStyleId>
              </a:tblPr>
              <a:tblGrid>
                <a:gridCol w="1261369"/>
                <a:gridCol w="2938509"/>
                <a:gridCol w="1864310"/>
                <a:gridCol w="3537014"/>
              </a:tblGrid>
              <a:tr h="2973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Cambises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Darío I</a:t>
                      </a:r>
                    </a:p>
                  </a:txBody>
                  <a:tcPr anchor="ctr">
                    <a:solidFill>
                      <a:srgbClr val="847E5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Jerjes I</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Artajerjes I</a:t>
                      </a:r>
                    </a:p>
                  </a:txBody>
                  <a:tcPr anchor="ctr">
                    <a:solidFill>
                      <a:srgbClr val="847E5E"/>
                    </a:solidFill>
                  </a:tcPr>
                </a:tc>
              </a:tr>
            </a:tbl>
          </a:graphicData>
        </a:graphic>
      </p:graphicFrame>
      <p:cxnSp>
        <p:nvCxnSpPr>
          <p:cNvPr id="57" name="Straight Connector 56"/>
          <p:cNvCxnSpPr/>
          <p:nvPr/>
        </p:nvCxnSpPr>
        <p:spPr>
          <a:xfrm>
            <a:off x="1296136" y="1615738"/>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558245" y="1617212"/>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489356" y="1618686"/>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364025" y="1620160"/>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0884411" y="1612756"/>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985042" y="1941838"/>
            <a:ext cx="817503" cy="276999"/>
          </a:xfrm>
          <a:prstGeom prst="rect">
            <a:avLst/>
          </a:prstGeom>
          <a:noFill/>
        </p:spPr>
        <p:txBody>
          <a:bodyPr wrap="square" rtlCol="0">
            <a:spAutoFit/>
          </a:bodyPr>
          <a:lstStyle/>
          <a:p>
            <a:pPr algn="l" rtl="0"/>
            <a:r>
              <a:rPr lang="en-US" sz="1200" dirty="0" smtClean="0"/>
              <a:t>530 aC</a:t>
            </a:r>
            <a:endParaRPr lang="en-US" sz="1200" dirty="0"/>
          </a:p>
        </p:txBody>
      </p:sp>
      <p:sp>
        <p:nvSpPr>
          <p:cNvPr id="63" name="TextBox 62"/>
          <p:cNvSpPr txBox="1"/>
          <p:nvPr/>
        </p:nvSpPr>
        <p:spPr>
          <a:xfrm>
            <a:off x="2312803" y="1941838"/>
            <a:ext cx="470176" cy="276999"/>
          </a:xfrm>
          <a:prstGeom prst="rect">
            <a:avLst/>
          </a:prstGeom>
          <a:noFill/>
        </p:spPr>
        <p:txBody>
          <a:bodyPr wrap="square" rtlCol="0">
            <a:spAutoFit/>
          </a:bodyPr>
          <a:lstStyle/>
          <a:p>
            <a:pPr algn="l" rtl="0"/>
            <a:r>
              <a:rPr lang="en-US" sz="1200" dirty="0" smtClean="0"/>
              <a:t>522</a:t>
            </a:r>
            <a:endParaRPr lang="en-US" sz="1200" dirty="0"/>
          </a:p>
        </p:txBody>
      </p:sp>
      <p:sp>
        <p:nvSpPr>
          <p:cNvPr id="65" name="TextBox 64"/>
          <p:cNvSpPr txBox="1"/>
          <p:nvPr/>
        </p:nvSpPr>
        <p:spPr>
          <a:xfrm>
            <a:off x="5254268" y="1941838"/>
            <a:ext cx="470176" cy="276999"/>
          </a:xfrm>
          <a:prstGeom prst="rect">
            <a:avLst/>
          </a:prstGeom>
          <a:noFill/>
        </p:spPr>
        <p:txBody>
          <a:bodyPr wrap="square" rtlCol="0">
            <a:spAutoFit/>
          </a:bodyPr>
          <a:lstStyle/>
          <a:p>
            <a:pPr algn="l" rtl="0"/>
            <a:r>
              <a:rPr lang="en-US" sz="1200" dirty="0" smtClean="0"/>
              <a:t>486</a:t>
            </a:r>
            <a:endParaRPr lang="en-US" sz="1200" dirty="0"/>
          </a:p>
        </p:txBody>
      </p:sp>
      <p:sp>
        <p:nvSpPr>
          <p:cNvPr id="66" name="TextBox 65"/>
          <p:cNvSpPr txBox="1"/>
          <p:nvPr/>
        </p:nvSpPr>
        <p:spPr>
          <a:xfrm>
            <a:off x="7128937" y="1941838"/>
            <a:ext cx="470176" cy="276999"/>
          </a:xfrm>
          <a:prstGeom prst="rect">
            <a:avLst/>
          </a:prstGeom>
          <a:noFill/>
        </p:spPr>
        <p:txBody>
          <a:bodyPr wrap="square" rtlCol="0">
            <a:spAutoFit/>
          </a:bodyPr>
          <a:lstStyle/>
          <a:p>
            <a:pPr algn="l" rtl="0"/>
            <a:r>
              <a:rPr lang="en-US" sz="1200" dirty="0" smtClean="0"/>
              <a:t>465</a:t>
            </a:r>
            <a:endParaRPr lang="en-US" sz="1200" dirty="0"/>
          </a:p>
        </p:txBody>
      </p:sp>
      <p:sp>
        <p:nvSpPr>
          <p:cNvPr id="67" name="TextBox 66"/>
          <p:cNvSpPr txBox="1"/>
          <p:nvPr/>
        </p:nvSpPr>
        <p:spPr>
          <a:xfrm>
            <a:off x="10475659" y="1941838"/>
            <a:ext cx="817503" cy="276999"/>
          </a:xfrm>
          <a:prstGeom prst="rect">
            <a:avLst/>
          </a:prstGeom>
          <a:noFill/>
        </p:spPr>
        <p:txBody>
          <a:bodyPr wrap="square" rtlCol="0">
            <a:spAutoFit/>
          </a:bodyPr>
          <a:lstStyle/>
          <a:p>
            <a:pPr algn="l" rtl="0"/>
            <a:r>
              <a:rPr lang="en-US" sz="1200" dirty="0" smtClean="0"/>
              <a:t>424 a.C.</a:t>
            </a:r>
            <a:endParaRPr lang="en-US" sz="1200" dirty="0"/>
          </a:p>
        </p:txBody>
      </p:sp>
      <p:cxnSp>
        <p:nvCxnSpPr>
          <p:cNvPr id="68" name="Straight Connector 67"/>
          <p:cNvCxnSpPr/>
          <p:nvPr/>
        </p:nvCxnSpPr>
        <p:spPr>
          <a:xfrm>
            <a:off x="2710645" y="1618686"/>
            <a:ext cx="0" cy="99134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013971" y="1620160"/>
            <a:ext cx="0" cy="147814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800541" y="3025784"/>
            <a:ext cx="470176" cy="276999"/>
          </a:xfrm>
          <a:prstGeom prst="rect">
            <a:avLst/>
          </a:prstGeom>
          <a:noFill/>
        </p:spPr>
        <p:txBody>
          <a:bodyPr wrap="square" rtlCol="0">
            <a:spAutoFit/>
          </a:bodyPr>
          <a:lstStyle/>
          <a:p>
            <a:pPr algn="l" rtl="0"/>
            <a:r>
              <a:rPr lang="en-US" sz="1200" dirty="0" smtClean="0"/>
              <a:t>516</a:t>
            </a:r>
            <a:endParaRPr lang="en-US" sz="1200" dirty="0"/>
          </a:p>
        </p:txBody>
      </p:sp>
      <p:cxnSp>
        <p:nvCxnSpPr>
          <p:cNvPr id="76" name="Straight Connector 75"/>
          <p:cNvCxnSpPr/>
          <p:nvPr/>
        </p:nvCxnSpPr>
        <p:spPr>
          <a:xfrm>
            <a:off x="3021366" y="3252189"/>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041251" y="1620160"/>
            <a:ext cx="0" cy="73907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5822102" y="2288079"/>
            <a:ext cx="470176" cy="276999"/>
          </a:xfrm>
          <a:prstGeom prst="rect">
            <a:avLst/>
          </a:prstGeom>
          <a:noFill/>
        </p:spPr>
        <p:txBody>
          <a:bodyPr wrap="square" rtlCol="0">
            <a:spAutoFit/>
          </a:bodyPr>
          <a:lstStyle/>
          <a:p>
            <a:pPr algn="l" rtl="0"/>
            <a:r>
              <a:rPr lang="en-US" sz="1200" dirty="0" smtClean="0"/>
              <a:t>479</a:t>
            </a:r>
            <a:endParaRPr lang="en-US" sz="1200" dirty="0"/>
          </a:p>
        </p:txBody>
      </p:sp>
      <p:cxnSp>
        <p:nvCxnSpPr>
          <p:cNvPr id="80" name="Straight Connector 79"/>
          <p:cNvCxnSpPr/>
          <p:nvPr/>
        </p:nvCxnSpPr>
        <p:spPr>
          <a:xfrm>
            <a:off x="6041251" y="2511799"/>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9105528" y="1621634"/>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8888196" y="1941837"/>
            <a:ext cx="470176" cy="276999"/>
          </a:xfrm>
          <a:prstGeom prst="rect">
            <a:avLst/>
          </a:prstGeom>
          <a:noFill/>
        </p:spPr>
        <p:txBody>
          <a:bodyPr wrap="square" rtlCol="0">
            <a:spAutoFit/>
          </a:bodyPr>
          <a:lstStyle/>
          <a:p>
            <a:pPr algn="l" rtl="0"/>
            <a:r>
              <a:rPr lang="en-US" sz="1200" dirty="0" smtClean="0"/>
              <a:t>445</a:t>
            </a:r>
            <a:endParaRPr lang="en-US" sz="1200" dirty="0"/>
          </a:p>
        </p:txBody>
      </p:sp>
      <p:cxnSp>
        <p:nvCxnSpPr>
          <p:cNvPr id="83" name="Straight Connector 82"/>
          <p:cNvCxnSpPr/>
          <p:nvPr/>
        </p:nvCxnSpPr>
        <p:spPr>
          <a:xfrm>
            <a:off x="9105528" y="2163778"/>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8084594" y="1611282"/>
            <a:ext cx="0" cy="92535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7867262" y="2467409"/>
            <a:ext cx="470176" cy="276999"/>
          </a:xfrm>
          <a:prstGeom prst="rect">
            <a:avLst/>
          </a:prstGeom>
          <a:noFill/>
        </p:spPr>
        <p:txBody>
          <a:bodyPr wrap="square" rtlCol="0">
            <a:spAutoFit/>
          </a:bodyPr>
          <a:lstStyle/>
          <a:p>
            <a:pPr algn="l" rtl="0"/>
            <a:r>
              <a:rPr lang="en-US" sz="1200" dirty="0" smtClean="0"/>
              <a:t>458</a:t>
            </a:r>
            <a:endParaRPr lang="en-US" sz="1200" dirty="0"/>
          </a:p>
        </p:txBody>
      </p:sp>
      <p:cxnSp>
        <p:nvCxnSpPr>
          <p:cNvPr id="88" name="Straight Connector 87"/>
          <p:cNvCxnSpPr/>
          <p:nvPr/>
        </p:nvCxnSpPr>
        <p:spPr>
          <a:xfrm>
            <a:off x="8084594" y="2684029"/>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2483520" y="294859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800541" y="3962131"/>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814126" y="3252189"/>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7857469" y="344897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8878403" y="294859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7982674" y="3962131"/>
            <a:ext cx="2361460"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8904123" y="4409245"/>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7" name="Content Placeholder 2"/>
          <p:cNvSpPr txBox="1">
            <a:spLocks/>
          </p:cNvSpPr>
          <p:nvPr/>
        </p:nvSpPr>
        <p:spPr>
          <a:xfrm>
            <a:off x="4056365" y="4290867"/>
            <a:ext cx="5460507" cy="2407355"/>
          </a:xfrm>
          <a:prstGeom prst="rect">
            <a:avLst/>
          </a:prstGeom>
        </p:spPr>
        <p:txBody>
          <a:bodyPr>
            <a:normAutofit fontScale="85000" lnSpcReduction="20000"/>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502920" indent="-457200" algn="l" rtl="0">
              <a:buFont typeface="+mj-lt"/>
              <a:buAutoNum type="alphaLcParenR"/>
            </a:pPr>
            <a:r>
              <a:rPr lang="en-US" dirty="0" smtClean="0"/>
              <a:t>Ester </a:t>
            </a:r>
            <a:r>
              <a:rPr lang="en-US" dirty="0" err="1" smtClean="0"/>
              <a:t>llega</a:t>
            </a:r>
            <a:r>
              <a:rPr lang="en-US" dirty="0" smtClean="0"/>
              <a:t> a </a:t>
            </a:r>
            <a:r>
              <a:rPr lang="en-US" dirty="0" err="1" smtClean="0"/>
              <a:t>ser</a:t>
            </a:r>
            <a:r>
              <a:rPr lang="en-US" dirty="0" smtClean="0"/>
              <a:t> </a:t>
            </a:r>
            <a:r>
              <a:rPr lang="en-US" dirty="0" err="1" smtClean="0"/>
              <a:t>reina</a:t>
            </a:r>
            <a:endParaRPr lang="en-US" dirty="0" smtClean="0"/>
          </a:p>
          <a:p>
            <a:pPr marL="502920" indent="-457200" algn="l" rtl="0">
              <a:buFont typeface="+mj-lt"/>
              <a:buAutoNum type="alphaLcParenR"/>
            </a:pPr>
            <a:r>
              <a:rPr lang="en-US" dirty="0" smtClean="0"/>
              <a:t>Esdras regresa</a:t>
            </a:r>
          </a:p>
          <a:p>
            <a:pPr marL="502920" indent="-457200" algn="l" rtl="0">
              <a:buFont typeface="+mj-lt"/>
              <a:buAutoNum type="alphaLcParenR"/>
            </a:pPr>
            <a:r>
              <a:rPr lang="en-US" dirty="0" smtClean="0"/>
              <a:t>Hageo y Zacarías predican y profetizan</a:t>
            </a:r>
          </a:p>
          <a:p>
            <a:pPr marL="502920" indent="-457200" algn="l" rtl="0">
              <a:buFont typeface="+mj-lt"/>
              <a:buAutoNum type="alphaLcParenR"/>
            </a:pPr>
            <a:r>
              <a:rPr lang="en-US" dirty="0" smtClean="0"/>
              <a:t>Templo completado</a:t>
            </a:r>
          </a:p>
          <a:p>
            <a:pPr marL="502920" indent="-457200" algn="l" rtl="0">
              <a:buFont typeface="+mj-lt"/>
              <a:buAutoNum type="alphaLcParenR"/>
            </a:pPr>
            <a:r>
              <a:rPr lang="en-US" dirty="0" smtClean="0"/>
              <a:t>Malaquías predica y profetiza</a:t>
            </a:r>
          </a:p>
          <a:p>
            <a:pPr marL="502920" indent="-457200" algn="l" rtl="0">
              <a:buFont typeface="+mj-lt"/>
              <a:buAutoNum type="alphaLcParenR"/>
            </a:pPr>
            <a:r>
              <a:rPr lang="en-US" dirty="0" smtClean="0"/>
              <a:t>Nehemías regresa</a:t>
            </a:r>
            <a:endParaRPr lang="en-US" dirty="0"/>
          </a:p>
        </p:txBody>
      </p:sp>
      <p:sp>
        <p:nvSpPr>
          <p:cNvPr id="98" name="TextBox 97"/>
          <p:cNvSpPr txBox="1"/>
          <p:nvPr/>
        </p:nvSpPr>
        <p:spPr>
          <a:xfrm>
            <a:off x="2532444" y="2522998"/>
            <a:ext cx="399495" cy="523220"/>
          </a:xfrm>
          <a:prstGeom prst="rect">
            <a:avLst/>
          </a:prstGeom>
          <a:noFill/>
        </p:spPr>
        <p:txBody>
          <a:bodyPr wrap="square" rtlCol="0">
            <a:spAutoFit/>
          </a:bodyPr>
          <a:lstStyle/>
          <a:p>
            <a:pPr algn="l" rtl="0"/>
            <a:r>
              <a:rPr lang="en-US" sz="2800" dirty="0" smtClean="0">
                <a:solidFill>
                  <a:schemeClr val="accent1"/>
                </a:solidFill>
              </a:rPr>
              <a:t>c</a:t>
            </a:r>
            <a:endParaRPr lang="en-US" sz="2800" dirty="0">
              <a:solidFill>
                <a:schemeClr val="accent1"/>
              </a:solidFill>
            </a:endParaRPr>
          </a:p>
        </p:txBody>
      </p:sp>
      <p:sp>
        <p:nvSpPr>
          <p:cNvPr id="99" name="TextBox 98"/>
          <p:cNvSpPr txBox="1"/>
          <p:nvPr/>
        </p:nvSpPr>
        <p:spPr>
          <a:xfrm>
            <a:off x="2827003" y="3533023"/>
            <a:ext cx="399495" cy="523220"/>
          </a:xfrm>
          <a:prstGeom prst="rect">
            <a:avLst/>
          </a:prstGeom>
          <a:noFill/>
        </p:spPr>
        <p:txBody>
          <a:bodyPr wrap="square" rtlCol="0">
            <a:spAutoFit/>
          </a:bodyPr>
          <a:lstStyle/>
          <a:p>
            <a:pPr algn="l" rtl="0"/>
            <a:r>
              <a:rPr lang="en-US" sz="2800" dirty="0" smtClean="0">
                <a:solidFill>
                  <a:schemeClr val="accent1"/>
                </a:solidFill>
              </a:rPr>
              <a:t>d</a:t>
            </a:r>
            <a:endParaRPr lang="en-US" sz="2800" dirty="0">
              <a:solidFill>
                <a:schemeClr val="accent1"/>
              </a:solidFill>
            </a:endParaRPr>
          </a:p>
        </p:txBody>
      </p:sp>
      <p:sp>
        <p:nvSpPr>
          <p:cNvPr id="100" name="TextBox 99"/>
          <p:cNvSpPr txBox="1"/>
          <p:nvPr/>
        </p:nvSpPr>
        <p:spPr>
          <a:xfrm>
            <a:off x="5868136" y="2824571"/>
            <a:ext cx="399495" cy="523220"/>
          </a:xfrm>
          <a:prstGeom prst="rect">
            <a:avLst/>
          </a:prstGeom>
          <a:noFill/>
        </p:spPr>
        <p:txBody>
          <a:bodyPr wrap="square" rtlCol="0">
            <a:spAutoFit/>
          </a:bodyPr>
          <a:lstStyle/>
          <a:p>
            <a:pPr algn="l" rtl="0"/>
            <a:r>
              <a:rPr lang="en-US" sz="2800" dirty="0" smtClean="0">
                <a:solidFill>
                  <a:schemeClr val="accent1"/>
                </a:solidFill>
              </a:rPr>
              <a:t>a</a:t>
            </a:r>
            <a:endParaRPr lang="en-US" sz="2800" dirty="0">
              <a:solidFill>
                <a:schemeClr val="accent1"/>
              </a:solidFill>
            </a:endParaRPr>
          </a:p>
        </p:txBody>
      </p:sp>
      <p:sp>
        <p:nvSpPr>
          <p:cNvPr id="101" name="TextBox 100"/>
          <p:cNvSpPr txBox="1"/>
          <p:nvPr/>
        </p:nvSpPr>
        <p:spPr>
          <a:xfrm>
            <a:off x="7911652" y="3026953"/>
            <a:ext cx="399495" cy="523220"/>
          </a:xfrm>
          <a:prstGeom prst="rect">
            <a:avLst/>
          </a:prstGeom>
          <a:noFill/>
        </p:spPr>
        <p:txBody>
          <a:bodyPr wrap="square" rtlCol="0">
            <a:spAutoFit/>
          </a:bodyPr>
          <a:lstStyle/>
          <a:p>
            <a:pPr algn="l" rtl="0"/>
            <a:r>
              <a:rPr lang="en-US" sz="2800" dirty="0" smtClean="0">
                <a:solidFill>
                  <a:schemeClr val="accent1"/>
                </a:solidFill>
              </a:rPr>
              <a:t>b</a:t>
            </a:r>
            <a:endParaRPr lang="en-US" sz="2800" dirty="0">
              <a:solidFill>
                <a:schemeClr val="accent1"/>
              </a:solidFill>
            </a:endParaRPr>
          </a:p>
        </p:txBody>
      </p:sp>
      <p:sp>
        <p:nvSpPr>
          <p:cNvPr id="102" name="TextBox 101"/>
          <p:cNvSpPr txBox="1"/>
          <p:nvPr/>
        </p:nvSpPr>
        <p:spPr>
          <a:xfrm>
            <a:off x="8959791" y="2520194"/>
            <a:ext cx="399495" cy="523220"/>
          </a:xfrm>
          <a:prstGeom prst="rect">
            <a:avLst/>
          </a:prstGeom>
          <a:noFill/>
        </p:spPr>
        <p:txBody>
          <a:bodyPr wrap="square" rtlCol="0">
            <a:spAutoFit/>
          </a:bodyPr>
          <a:lstStyle/>
          <a:p>
            <a:pPr algn="l" rtl="0"/>
            <a:r>
              <a:rPr lang="en-US" sz="2800" dirty="0" smtClean="0">
                <a:solidFill>
                  <a:schemeClr val="accent1"/>
                </a:solidFill>
              </a:rPr>
              <a:t>f</a:t>
            </a:r>
            <a:endParaRPr lang="en-US" sz="2800" dirty="0">
              <a:solidFill>
                <a:schemeClr val="accent1"/>
              </a:solidFill>
            </a:endParaRPr>
          </a:p>
        </p:txBody>
      </p:sp>
      <p:sp>
        <p:nvSpPr>
          <p:cNvPr id="103" name="TextBox 102"/>
          <p:cNvSpPr txBox="1"/>
          <p:nvPr/>
        </p:nvSpPr>
        <p:spPr>
          <a:xfrm>
            <a:off x="8959791" y="3986490"/>
            <a:ext cx="399495" cy="523220"/>
          </a:xfrm>
          <a:prstGeom prst="rect">
            <a:avLst/>
          </a:prstGeom>
          <a:noFill/>
        </p:spPr>
        <p:txBody>
          <a:bodyPr wrap="square" rtlCol="0">
            <a:spAutoFit/>
          </a:bodyPr>
          <a:lstStyle/>
          <a:p>
            <a:pPr algn="l" rtl="0"/>
            <a:r>
              <a:rPr lang="en-US" sz="2800" dirty="0" smtClean="0">
                <a:solidFill>
                  <a:schemeClr val="accent1"/>
                </a:solidFill>
              </a:rPr>
              <a:t>e</a:t>
            </a:r>
            <a:endParaRPr lang="en-US" sz="2800" dirty="0">
              <a:solidFill>
                <a:schemeClr val="accent1"/>
              </a:solidFill>
            </a:endParaRPr>
          </a:p>
        </p:txBody>
      </p:sp>
      <p:sp>
        <p:nvSpPr>
          <p:cNvPr id="104" name="TextBox 103"/>
          <p:cNvSpPr txBox="1"/>
          <p:nvPr/>
        </p:nvSpPr>
        <p:spPr>
          <a:xfrm>
            <a:off x="7596608" y="3823631"/>
            <a:ext cx="470176" cy="276999"/>
          </a:xfrm>
          <a:prstGeom prst="rect">
            <a:avLst/>
          </a:prstGeom>
          <a:noFill/>
        </p:spPr>
        <p:txBody>
          <a:bodyPr wrap="square" rtlCol="0">
            <a:spAutoFit/>
          </a:bodyPr>
          <a:lstStyle/>
          <a:p>
            <a:pPr algn="l" rtl="0"/>
            <a:r>
              <a:rPr lang="en-US" sz="1200" dirty="0" smtClean="0"/>
              <a:t>460</a:t>
            </a:r>
            <a:endParaRPr lang="en-US" sz="1200" dirty="0"/>
          </a:p>
        </p:txBody>
      </p:sp>
      <p:sp>
        <p:nvSpPr>
          <p:cNvPr id="105" name="TextBox 104"/>
          <p:cNvSpPr txBox="1"/>
          <p:nvPr/>
        </p:nvSpPr>
        <p:spPr>
          <a:xfrm>
            <a:off x="10296725" y="3823631"/>
            <a:ext cx="470176" cy="276999"/>
          </a:xfrm>
          <a:prstGeom prst="rect">
            <a:avLst/>
          </a:prstGeom>
          <a:noFill/>
        </p:spPr>
        <p:txBody>
          <a:bodyPr wrap="square" rtlCol="0">
            <a:spAutoFit/>
          </a:bodyPr>
          <a:lstStyle/>
          <a:p>
            <a:pPr algn="l" rtl="0"/>
            <a:r>
              <a:rPr lang="en-US" sz="1200" dirty="0" smtClean="0"/>
              <a:t>432</a:t>
            </a:r>
            <a:endParaRPr lang="en-US" sz="1200" dirty="0"/>
          </a:p>
        </p:txBody>
      </p:sp>
    </p:spTree>
    <p:extLst>
      <p:ext uri="{BB962C8B-B14F-4D97-AF65-F5344CB8AC3E}">
        <p14:creationId xmlns:p14="http://schemas.microsoft.com/office/powerpoint/2010/main" val="3519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5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500"/>
                                        <p:tgtEl>
                                          <p:spTgt spid="1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2"/>
                                        </p:tgtEl>
                                        <p:attrNameLst>
                                          <p:attrName>style.visibility</p:attrName>
                                        </p:attrNameLst>
                                      </p:cBhvr>
                                      <p:to>
                                        <p:strVal val="visible"/>
                                      </p:to>
                                    </p:set>
                                    <p:animEffect transition="in" filter="fade">
                                      <p:cBhvr>
                                        <p:cTn id="27" dur="500"/>
                                        <p:tgtEl>
                                          <p:spTgt spid="10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3"/>
                                        </p:tgtEl>
                                        <p:attrNameLst>
                                          <p:attrName>style.visibility</p:attrName>
                                        </p:attrNameLst>
                                      </p:cBhvr>
                                      <p:to>
                                        <p:strVal val="visible"/>
                                      </p:to>
                                    </p:set>
                                    <p:animEffect transition="in" filter="fade">
                                      <p:cBhvr>
                                        <p:cTn id="32"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0" grpId="0"/>
      <p:bldP spid="101" grpId="0"/>
      <p:bldP spid="102" grpId="0"/>
      <p:bldP spid="103"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031286" y="772977"/>
            <a:ext cx="5943600" cy="410547"/>
          </a:xfrm>
        </p:spPr>
        <p:txBody>
          <a:bodyPr>
            <a:normAutofit fontScale="85000" lnSpcReduction="10000"/>
          </a:bodyPr>
          <a:lstStyle/>
          <a:p>
            <a:pPr algn="l" rtl="0"/>
            <a:r>
              <a:rPr lang="en-US" dirty="0" err="1" smtClean="0"/>
              <a:t>RelacionE</a:t>
            </a:r>
            <a:r>
              <a:rPr lang="en-US" dirty="0" smtClean="0"/>
              <a:t> lo siguiente con el libro asociado</a:t>
            </a:r>
            <a:endParaRPr lang="en-US" dirty="0"/>
          </a:p>
        </p:txBody>
      </p:sp>
      <p:sp>
        <p:nvSpPr>
          <p:cNvPr id="6" name="Content Placeholder 2"/>
          <p:cNvSpPr txBox="1">
            <a:spLocks/>
          </p:cNvSpPr>
          <p:nvPr/>
        </p:nvSpPr>
        <p:spPr>
          <a:xfrm>
            <a:off x="247838" y="1422145"/>
            <a:ext cx="7475735" cy="4986298"/>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l" rtl="0">
              <a:buNone/>
            </a:pPr>
            <a:r>
              <a:rPr lang="en-US" dirty="0" smtClean="0"/>
              <a:t>_____ 	“¿Robará el hombre a Dios?”</a:t>
            </a:r>
          </a:p>
          <a:p>
            <a:pPr marL="45720" indent="0" algn="l" rtl="0">
              <a:buNone/>
            </a:pPr>
            <a:r>
              <a:rPr lang="en-US" dirty="0" smtClean="0"/>
              <a:t>_____	</a:t>
            </a:r>
            <a:r>
              <a:rPr lang="en-US" dirty="0" err="1" smtClean="0"/>
              <a:t>Zorobabel</a:t>
            </a:r>
            <a:r>
              <a:rPr lang="en-US" dirty="0" smtClean="0"/>
              <a:t> elegido como sello</a:t>
            </a:r>
          </a:p>
          <a:p>
            <a:pPr marL="45720" indent="0" algn="l" rtl="0">
              <a:buNone/>
            </a:pPr>
            <a:r>
              <a:rPr lang="en-US" dirty="0" smtClean="0"/>
              <a:t>_____	</a:t>
            </a:r>
            <a:r>
              <a:rPr lang="en-US" dirty="0" err="1" smtClean="0"/>
              <a:t>Ocho</a:t>
            </a:r>
            <a:r>
              <a:rPr lang="en-US" dirty="0" smtClean="0"/>
              <a:t> profecías mesiánicas</a:t>
            </a:r>
          </a:p>
          <a:p>
            <a:pPr marL="45720" indent="0">
              <a:buNone/>
            </a:pPr>
            <a:r>
              <a:rPr lang="en-US" dirty="0" smtClean="0"/>
              <a:t>_____	“</a:t>
            </a:r>
            <a:r>
              <a:rPr lang="es-ES" dirty="0"/>
              <a:t>¿Es acaso tiempo para que ustedes habiten en sus casas </a:t>
            </a:r>
            <a:r>
              <a:rPr lang="es-ES" dirty="0" smtClean="0"/>
              <a:t/>
            </a:r>
            <a:br>
              <a:rPr lang="es-ES" dirty="0" smtClean="0"/>
            </a:br>
            <a:r>
              <a:rPr lang="es-ES" dirty="0" smtClean="0"/>
              <a:t>	artesonadas </a:t>
            </a:r>
            <a:r>
              <a:rPr lang="es-ES" dirty="0"/>
              <a:t>mientras esta casa está desolada</a:t>
            </a:r>
            <a:r>
              <a:rPr lang="es-ES" dirty="0" smtClean="0"/>
              <a:t>?”</a:t>
            </a:r>
          </a:p>
          <a:p>
            <a:pPr marL="45720" indent="0">
              <a:buNone/>
            </a:pPr>
            <a:r>
              <a:rPr lang="en-US" dirty="0" smtClean="0"/>
              <a:t>_____	</a:t>
            </a:r>
            <a:r>
              <a:rPr lang="en-US" dirty="0" err="1" smtClean="0"/>
              <a:t>Sacerdotes</a:t>
            </a:r>
            <a:r>
              <a:rPr lang="en-US" dirty="0" smtClean="0"/>
              <a:t> específicamente condenados</a:t>
            </a:r>
          </a:p>
          <a:p>
            <a:pPr marL="45720" indent="0" algn="l" rtl="0">
              <a:buNone/>
            </a:pPr>
            <a:r>
              <a:rPr lang="en-US" dirty="0" smtClean="0"/>
              <a:t>_____	Primero en ordenar que se reconstruyera el templo</a:t>
            </a:r>
          </a:p>
          <a:p>
            <a:pPr marL="45720" indent="0" algn="l" rtl="0">
              <a:buNone/>
            </a:pPr>
            <a:r>
              <a:rPr lang="en-US" dirty="0" smtClean="0"/>
              <a:t>_____	</a:t>
            </a:r>
            <a:r>
              <a:rPr lang="en-US" dirty="0" err="1" smtClean="0"/>
              <a:t>Ocho</a:t>
            </a:r>
            <a:r>
              <a:rPr lang="en-US" dirty="0" smtClean="0"/>
              <a:t> visiones nocturnas</a:t>
            </a:r>
          </a:p>
          <a:p>
            <a:pPr marL="45720" indent="0" algn="l" rtl="0">
              <a:buNone/>
            </a:pPr>
            <a:r>
              <a:rPr lang="en-US" dirty="0" smtClean="0"/>
              <a:t>_____	</a:t>
            </a:r>
            <a:r>
              <a:rPr lang="en-US" dirty="0" err="1" smtClean="0"/>
              <a:t>Alienta</a:t>
            </a:r>
            <a:r>
              <a:rPr lang="en-US" dirty="0" smtClean="0"/>
              <a:t> al pueblo a reconstruir el templo.</a:t>
            </a:r>
          </a:p>
          <a:p>
            <a:pPr marL="45720" indent="0" algn="l" rtl="0">
              <a:buNone/>
            </a:pPr>
            <a:r>
              <a:rPr lang="en-US" dirty="0" smtClean="0"/>
              <a:t>____	Juan el Bautista </a:t>
            </a:r>
            <a:r>
              <a:rPr lang="en-US" dirty="0" err="1" smtClean="0"/>
              <a:t>predicho</a:t>
            </a:r>
            <a:endParaRPr lang="en-US" dirty="0"/>
          </a:p>
          <a:p>
            <a:pPr marL="45720" indent="0" algn="l" rtl="0">
              <a:buNone/>
            </a:pPr>
            <a:endParaRPr lang="en-US" dirty="0"/>
          </a:p>
          <a:p>
            <a:pPr marL="45720" indent="0" algn="l" rtl="0">
              <a:buNone/>
            </a:pPr>
            <a:endParaRPr lang="en-US" dirty="0" smtClean="0"/>
          </a:p>
        </p:txBody>
      </p:sp>
      <p:sp>
        <p:nvSpPr>
          <p:cNvPr id="7" name="Text Placeholder 3"/>
          <p:cNvSpPr txBox="1">
            <a:spLocks/>
          </p:cNvSpPr>
          <p:nvPr/>
        </p:nvSpPr>
        <p:spPr>
          <a:xfrm>
            <a:off x="8691239" y="38715"/>
            <a:ext cx="3500761" cy="636972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accent1"/>
              </a:buClr>
              <a:buFont typeface="Arial" pitchFamily="34" charset="0"/>
              <a:buNone/>
              <a:defRPr sz="2200" b="1" kern="1200" cap="all" baseline="0">
                <a:solidFill>
                  <a:schemeClr val="tx1"/>
                </a:solidFill>
                <a:latin typeface="+mn-lt"/>
                <a:ea typeface="+mn-ea"/>
                <a:cs typeface="+mn-cs"/>
              </a:defRPr>
            </a:lvl1pPr>
            <a:lvl2pPr marL="457200" indent="0" algn="l" defTabSz="914400" rtl="0" eaLnBrk="1" latinLnBrk="0" hangingPunct="1">
              <a:lnSpc>
                <a:spcPct val="90000"/>
              </a:lnSpc>
              <a:spcBef>
                <a:spcPts val="1000"/>
              </a:spcBef>
              <a:buClr>
                <a:schemeClr val="accent1"/>
              </a:buClr>
              <a:buFont typeface="Arial"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800"/>
              </a:spcBef>
              <a:buClr>
                <a:schemeClr val="accent1"/>
              </a:buClr>
              <a:buFont typeface="Arial"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5pPr>
            <a:lvl6pPr marL="22860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6pPr>
            <a:lvl7pPr marL="27432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7pPr>
            <a:lvl8pPr marL="32004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8pPr>
            <a:lvl9pPr marL="36576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9pPr>
          </a:lstStyle>
          <a:p>
            <a:pPr marL="457200" indent="-457200" algn="l" rtl="0">
              <a:buAutoNum type="alphaLcPeriod" startAt="8"/>
            </a:pPr>
            <a:endParaRPr lang="en-US" dirty="0" smtClean="0"/>
          </a:p>
          <a:p>
            <a:pPr marL="457200" indent="-457200" algn="l" rtl="0">
              <a:buAutoNum type="alphaLcPeriod" startAt="8"/>
            </a:pPr>
            <a:endParaRPr lang="en-US" dirty="0"/>
          </a:p>
          <a:p>
            <a:pPr marL="457200" indent="-457200" algn="l" rtl="0">
              <a:buAutoNum type="alphaLcPeriod" startAt="8"/>
            </a:pPr>
            <a:endParaRPr lang="en-US" dirty="0" smtClean="0"/>
          </a:p>
          <a:p>
            <a:pPr marL="457200" indent="-457200" algn="l" rtl="0">
              <a:buAutoNum type="alphaLcPeriod" startAt="8"/>
            </a:pPr>
            <a:endParaRPr lang="en-US" dirty="0"/>
          </a:p>
          <a:p>
            <a:pPr marL="457200" indent="-457200" algn="l" rtl="0">
              <a:buAutoNum type="alphaLcPeriod" startAt="8"/>
            </a:pPr>
            <a:endParaRPr lang="en-US" dirty="0" smtClean="0"/>
          </a:p>
          <a:p>
            <a:pPr marL="457200" indent="-457200" algn="l" rtl="0">
              <a:buAutoNum type="alphaLcPeriod" startAt="8"/>
            </a:pPr>
            <a:endParaRPr lang="en-US" dirty="0"/>
          </a:p>
          <a:p>
            <a:pPr marL="457200" indent="-457200" algn="l" rtl="0">
              <a:buAutoNum type="alphaLcPeriod" startAt="8"/>
            </a:pPr>
            <a:endParaRPr lang="en-US" dirty="0" smtClean="0"/>
          </a:p>
          <a:p>
            <a:pPr marL="457200" indent="-457200" algn="l" rtl="0">
              <a:buAutoNum type="alphaLcPeriod" startAt="8"/>
            </a:pPr>
            <a:endParaRPr lang="en-US" dirty="0"/>
          </a:p>
          <a:p>
            <a:pPr marL="457200" indent="-457200" algn="l" rtl="0">
              <a:buFont typeface="+mj-lt"/>
              <a:buAutoNum type="alphaLcPeriod" startAt="8"/>
            </a:pPr>
            <a:r>
              <a:rPr lang="en-US" dirty="0" smtClean="0"/>
              <a:t>Hageo</a:t>
            </a:r>
          </a:p>
          <a:p>
            <a:pPr marL="457200" indent="-457200" algn="l" rtl="0">
              <a:buAutoNum type="alphaLcPeriod" startAt="8"/>
            </a:pPr>
            <a:endParaRPr lang="en-US" dirty="0"/>
          </a:p>
          <a:p>
            <a:pPr marL="457200" indent="-457200" algn="l" rtl="0">
              <a:buFont typeface="+mj-lt"/>
              <a:buAutoNum type="alphaLcPeriod" startAt="26"/>
            </a:pPr>
            <a:r>
              <a:rPr lang="en-US" dirty="0" smtClean="0"/>
              <a:t>Zacarías</a:t>
            </a:r>
          </a:p>
          <a:p>
            <a:pPr marL="457200" indent="-457200" algn="l" rtl="0">
              <a:buAutoNum type="alphaLcPeriod" startAt="26"/>
            </a:pPr>
            <a:endParaRPr lang="en-US" dirty="0"/>
          </a:p>
          <a:p>
            <a:pPr marL="457200" indent="-457200" algn="l" rtl="0">
              <a:buFont typeface="+mj-lt"/>
              <a:buAutoNum type="alphaLcPeriod" startAt="13"/>
            </a:pPr>
            <a:r>
              <a:rPr lang="en-US" dirty="0" smtClean="0"/>
              <a:t>malaquías</a:t>
            </a:r>
            <a:endParaRPr lang="en-US" dirty="0"/>
          </a:p>
        </p:txBody>
      </p:sp>
      <p:sp>
        <p:nvSpPr>
          <p:cNvPr id="8" name="TextBox 7"/>
          <p:cNvSpPr txBox="1"/>
          <p:nvPr/>
        </p:nvSpPr>
        <p:spPr>
          <a:xfrm>
            <a:off x="381733" y="1279856"/>
            <a:ext cx="399495" cy="523220"/>
          </a:xfrm>
          <a:prstGeom prst="rect">
            <a:avLst/>
          </a:prstGeom>
          <a:noFill/>
        </p:spPr>
        <p:txBody>
          <a:bodyPr wrap="square" rtlCol="0">
            <a:spAutoFit/>
          </a:bodyPr>
          <a:lstStyle/>
          <a:p>
            <a:pPr algn="l" rtl="0"/>
            <a:r>
              <a:rPr lang="en-US" sz="2800" dirty="0" smtClean="0">
                <a:solidFill>
                  <a:schemeClr val="accent1"/>
                </a:solidFill>
              </a:rPr>
              <a:t>m</a:t>
            </a:r>
            <a:endParaRPr lang="en-US" sz="2800" dirty="0">
              <a:solidFill>
                <a:schemeClr val="accent1"/>
              </a:solidFill>
            </a:endParaRPr>
          </a:p>
        </p:txBody>
      </p:sp>
      <p:sp>
        <p:nvSpPr>
          <p:cNvPr id="9" name="TextBox 8"/>
          <p:cNvSpPr txBox="1"/>
          <p:nvPr/>
        </p:nvSpPr>
        <p:spPr>
          <a:xfrm>
            <a:off x="381733" y="5563294"/>
            <a:ext cx="399495" cy="523220"/>
          </a:xfrm>
          <a:prstGeom prst="rect">
            <a:avLst/>
          </a:prstGeom>
          <a:noFill/>
        </p:spPr>
        <p:txBody>
          <a:bodyPr wrap="square" rtlCol="0">
            <a:spAutoFit/>
          </a:bodyPr>
          <a:lstStyle/>
          <a:p>
            <a:pPr algn="l" rtl="0"/>
            <a:r>
              <a:rPr lang="en-US" sz="2800" dirty="0" smtClean="0">
                <a:solidFill>
                  <a:schemeClr val="accent1"/>
                </a:solidFill>
              </a:rPr>
              <a:t>m</a:t>
            </a:r>
            <a:endParaRPr lang="en-US" sz="2800" dirty="0">
              <a:solidFill>
                <a:schemeClr val="accent1"/>
              </a:solidFill>
            </a:endParaRPr>
          </a:p>
        </p:txBody>
      </p:sp>
      <p:sp>
        <p:nvSpPr>
          <p:cNvPr id="10" name="TextBox 9"/>
          <p:cNvSpPr txBox="1"/>
          <p:nvPr/>
        </p:nvSpPr>
        <p:spPr>
          <a:xfrm>
            <a:off x="381732" y="3552380"/>
            <a:ext cx="399495" cy="523220"/>
          </a:xfrm>
          <a:prstGeom prst="rect">
            <a:avLst/>
          </a:prstGeom>
          <a:noFill/>
        </p:spPr>
        <p:txBody>
          <a:bodyPr wrap="square" rtlCol="0">
            <a:spAutoFit/>
          </a:bodyPr>
          <a:lstStyle/>
          <a:p>
            <a:pPr algn="l" rtl="0"/>
            <a:r>
              <a:rPr lang="en-US" sz="2800" dirty="0" smtClean="0">
                <a:solidFill>
                  <a:schemeClr val="accent1"/>
                </a:solidFill>
              </a:rPr>
              <a:t>m</a:t>
            </a:r>
            <a:endParaRPr lang="en-US" sz="2800" dirty="0">
              <a:solidFill>
                <a:schemeClr val="accent1"/>
              </a:solidFill>
            </a:endParaRPr>
          </a:p>
        </p:txBody>
      </p:sp>
      <p:sp>
        <p:nvSpPr>
          <p:cNvPr id="11" name="TextBox 10"/>
          <p:cNvSpPr txBox="1"/>
          <p:nvPr/>
        </p:nvSpPr>
        <p:spPr>
          <a:xfrm>
            <a:off x="435721" y="1779849"/>
            <a:ext cx="399495" cy="523220"/>
          </a:xfrm>
          <a:prstGeom prst="rect">
            <a:avLst/>
          </a:prstGeom>
          <a:noFill/>
        </p:spPr>
        <p:txBody>
          <a:bodyPr wrap="square" rtlCol="0">
            <a:spAutoFit/>
          </a:bodyPr>
          <a:lstStyle/>
          <a:p>
            <a:pPr algn="l" rtl="0"/>
            <a:r>
              <a:rPr lang="en-US" sz="2800" dirty="0" smtClean="0">
                <a:solidFill>
                  <a:schemeClr val="accent1"/>
                </a:solidFill>
              </a:rPr>
              <a:t>h</a:t>
            </a:r>
            <a:endParaRPr lang="en-US" sz="2800" dirty="0">
              <a:solidFill>
                <a:schemeClr val="accent1"/>
              </a:solidFill>
            </a:endParaRPr>
          </a:p>
        </p:txBody>
      </p:sp>
      <p:sp>
        <p:nvSpPr>
          <p:cNvPr id="12" name="TextBox 11"/>
          <p:cNvSpPr txBox="1"/>
          <p:nvPr/>
        </p:nvSpPr>
        <p:spPr>
          <a:xfrm>
            <a:off x="435721" y="2773787"/>
            <a:ext cx="399495" cy="523220"/>
          </a:xfrm>
          <a:prstGeom prst="rect">
            <a:avLst/>
          </a:prstGeom>
          <a:noFill/>
        </p:spPr>
        <p:txBody>
          <a:bodyPr wrap="square" rtlCol="0">
            <a:spAutoFit/>
          </a:bodyPr>
          <a:lstStyle/>
          <a:p>
            <a:pPr algn="l" rtl="0"/>
            <a:r>
              <a:rPr lang="en-US" sz="2800" dirty="0" smtClean="0">
                <a:solidFill>
                  <a:schemeClr val="accent1"/>
                </a:solidFill>
              </a:rPr>
              <a:t>h</a:t>
            </a:r>
            <a:endParaRPr lang="en-US" sz="2800" dirty="0">
              <a:solidFill>
                <a:schemeClr val="accent1"/>
              </a:solidFill>
            </a:endParaRPr>
          </a:p>
        </p:txBody>
      </p:sp>
      <p:sp>
        <p:nvSpPr>
          <p:cNvPr id="13" name="TextBox 12"/>
          <p:cNvSpPr txBox="1"/>
          <p:nvPr/>
        </p:nvSpPr>
        <p:spPr>
          <a:xfrm>
            <a:off x="435720" y="4069363"/>
            <a:ext cx="399495" cy="523220"/>
          </a:xfrm>
          <a:prstGeom prst="rect">
            <a:avLst/>
          </a:prstGeom>
          <a:noFill/>
        </p:spPr>
        <p:txBody>
          <a:bodyPr wrap="square" rtlCol="0">
            <a:spAutoFit/>
          </a:bodyPr>
          <a:lstStyle/>
          <a:p>
            <a:pPr algn="l" rtl="0"/>
            <a:r>
              <a:rPr lang="en-US" sz="2800" dirty="0" smtClean="0">
                <a:solidFill>
                  <a:schemeClr val="accent1"/>
                </a:solidFill>
              </a:rPr>
              <a:t>h</a:t>
            </a:r>
            <a:endParaRPr lang="en-US" sz="2800" dirty="0">
              <a:solidFill>
                <a:schemeClr val="accent1"/>
              </a:solidFill>
            </a:endParaRPr>
          </a:p>
        </p:txBody>
      </p:sp>
      <p:sp>
        <p:nvSpPr>
          <p:cNvPr id="14" name="TextBox 13"/>
          <p:cNvSpPr txBox="1"/>
          <p:nvPr/>
        </p:nvSpPr>
        <p:spPr>
          <a:xfrm>
            <a:off x="453475" y="2286832"/>
            <a:ext cx="399495" cy="954107"/>
          </a:xfrm>
          <a:prstGeom prst="rect">
            <a:avLst/>
          </a:prstGeom>
          <a:noFill/>
        </p:spPr>
        <p:txBody>
          <a:bodyPr wrap="square" rtlCol="0">
            <a:spAutoFit/>
          </a:bodyPr>
          <a:lstStyle/>
          <a:p>
            <a:pPr algn="l" rtl="0"/>
            <a:r>
              <a:rPr lang="en-US" sz="2800" dirty="0" smtClean="0">
                <a:solidFill>
                  <a:schemeClr val="accent1"/>
                </a:solidFill>
              </a:rPr>
              <a:t>z	</a:t>
            </a:r>
            <a:endParaRPr lang="en-US" sz="2800" dirty="0">
              <a:solidFill>
                <a:schemeClr val="accent1"/>
              </a:solidFill>
            </a:endParaRPr>
          </a:p>
        </p:txBody>
      </p:sp>
      <p:sp>
        <p:nvSpPr>
          <p:cNvPr id="15" name="TextBox 14"/>
          <p:cNvSpPr txBox="1"/>
          <p:nvPr/>
        </p:nvSpPr>
        <p:spPr>
          <a:xfrm>
            <a:off x="435719" y="4562169"/>
            <a:ext cx="399495" cy="523220"/>
          </a:xfrm>
          <a:prstGeom prst="rect">
            <a:avLst/>
          </a:prstGeom>
          <a:noFill/>
        </p:spPr>
        <p:txBody>
          <a:bodyPr wrap="square" rtlCol="0">
            <a:spAutoFit/>
          </a:bodyPr>
          <a:lstStyle/>
          <a:p>
            <a:pPr algn="l" rtl="0"/>
            <a:r>
              <a:rPr lang="en-US" sz="2800" dirty="0">
                <a:solidFill>
                  <a:schemeClr val="accent1"/>
                </a:solidFill>
              </a:rPr>
              <a:t>z</a:t>
            </a:r>
          </a:p>
        </p:txBody>
      </p:sp>
      <p:sp>
        <p:nvSpPr>
          <p:cNvPr id="16" name="TextBox 15"/>
          <p:cNvSpPr txBox="1"/>
          <p:nvPr/>
        </p:nvSpPr>
        <p:spPr>
          <a:xfrm>
            <a:off x="435718" y="5070488"/>
            <a:ext cx="399495" cy="523220"/>
          </a:xfrm>
          <a:prstGeom prst="rect">
            <a:avLst/>
          </a:prstGeom>
          <a:noFill/>
        </p:spPr>
        <p:txBody>
          <a:bodyPr wrap="square" rtlCol="0">
            <a:spAutoFit/>
          </a:bodyPr>
          <a:lstStyle/>
          <a:p>
            <a:pPr algn="l" rtl="0"/>
            <a:r>
              <a:rPr lang="en-US" sz="2800" dirty="0">
                <a:solidFill>
                  <a:schemeClr val="accent1"/>
                </a:solidFill>
              </a:rPr>
              <a:t>z</a:t>
            </a:r>
          </a:p>
        </p:txBody>
      </p:sp>
    </p:spTree>
    <p:extLst>
      <p:ext uri="{BB962C8B-B14F-4D97-AF65-F5344CB8AC3E}">
        <p14:creationId xmlns:p14="http://schemas.microsoft.com/office/powerpoint/2010/main" val="348974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4" descr="Sample table with 3 columns, 4 rows" title="Table"/>
          <p:cNvGraphicFramePr>
            <a:graphicFrameLocks/>
          </p:cNvGraphicFramePr>
          <p:nvPr>
            <p:extLst/>
          </p:nvPr>
        </p:nvGraphicFramePr>
        <p:xfrm>
          <a:off x="1192783" y="1194345"/>
          <a:ext cx="4724400" cy="4832685"/>
        </p:xfrm>
        <a:graphic>
          <a:graphicData uri="http://schemas.openxmlformats.org/drawingml/2006/table">
            <a:tbl>
              <a:tblPr firstRow="1" bandRow="1">
                <a:tableStyleId>{9DCAF9ED-07DC-4A11-8D7F-57B35C25682E}</a:tableStyleId>
              </a:tblPr>
              <a:tblGrid>
                <a:gridCol w="1574800"/>
                <a:gridCol w="3149600"/>
              </a:tblGrid>
              <a:tr h="536965">
                <a:tc gridSpan="2">
                  <a:txBody>
                    <a:bodyPr/>
                    <a:lstStyle/>
                    <a:p>
                      <a:pPr algn="ctr" rtl="0"/>
                      <a:r>
                        <a:rPr lang="en-US" dirty="0" smtClean="0"/>
                        <a:t>Estructura</a:t>
                      </a:r>
                      <a:r>
                        <a:rPr lang="en-US" baseline="0" dirty="0" smtClean="0"/>
                        <a:t>de ocho visiones nocturnas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rtl="0"/>
                      <a:endParaRPr lang="en-US" dirty="0"/>
                    </a:p>
                  </a:txBody>
                  <a:tcPr anchor="ctr"/>
                </a:tc>
              </a:tr>
              <a:tr h="536965">
                <a:tc>
                  <a:txBody>
                    <a:bodyPr/>
                    <a:lstStyle/>
                    <a:p>
                      <a:pPr algn="l" rtl="0"/>
                      <a:r>
                        <a:rPr lang="en-US" dirty="0" smtClean="0"/>
                        <a:t>Primero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6965">
                <a:tc>
                  <a:txBody>
                    <a:bodyPr/>
                    <a:lstStyle/>
                    <a:p>
                      <a:pPr algn="l" rtl="0"/>
                      <a:r>
                        <a:rPr lang="en-US" dirty="0" smtClean="0"/>
                        <a:t>Segundo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rtl="0"/>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6965">
                <a:tc>
                  <a:txBody>
                    <a:bodyPr/>
                    <a:lstStyle/>
                    <a:p>
                      <a:pPr algn="l" rtl="0"/>
                      <a:r>
                        <a:rPr lang="en-US" dirty="0" smtClean="0"/>
                        <a:t>Tercero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rtl="0"/>
                      <a:endParaRPr lang="en-US" dirty="0"/>
                    </a:p>
                  </a:txBody>
                  <a:tcPr anchor="ctr"/>
                </a:tc>
              </a:tr>
              <a:tr h="536965">
                <a:tc>
                  <a:txBody>
                    <a:bodyPr/>
                    <a:lstStyle/>
                    <a:p>
                      <a:pPr algn="l" rtl="0"/>
                      <a:r>
                        <a:rPr lang="en-US" dirty="0" smtClean="0"/>
                        <a:t>Cuatro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rtl="0"/>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6965">
                <a:tc>
                  <a:txBody>
                    <a:bodyPr/>
                    <a:lstStyle/>
                    <a:p>
                      <a:pPr algn="l" rtl="0"/>
                      <a:r>
                        <a:rPr lang="en-US" dirty="0" smtClean="0"/>
                        <a:t>Quinto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rtl="0"/>
                      <a:endParaRPr lang="en-US" dirty="0"/>
                    </a:p>
                  </a:txBody>
                  <a:tcPr anchor="ctr"/>
                </a:tc>
              </a:tr>
              <a:tr h="536965">
                <a:tc>
                  <a:txBody>
                    <a:bodyPr/>
                    <a:lstStyle/>
                    <a:p>
                      <a:pPr algn="l" rtl="0"/>
                      <a:r>
                        <a:rPr lang="en-US" dirty="0" smtClean="0"/>
                        <a:t>Sexto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rtl="0"/>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6965">
                <a:tc>
                  <a:txBody>
                    <a:bodyPr/>
                    <a:lstStyle/>
                    <a:p>
                      <a:pPr algn="l" rtl="0"/>
                      <a:r>
                        <a:rPr lang="en-US" dirty="0" smtClean="0"/>
                        <a:t>Séptimo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rtl="0"/>
                      <a:endParaRPr lang="en-US" dirty="0"/>
                    </a:p>
                  </a:txBody>
                  <a:tcPr anchor="ctr"/>
                </a:tc>
              </a:tr>
              <a:tr h="536965">
                <a:tc>
                  <a:txBody>
                    <a:bodyPr/>
                    <a:lstStyle/>
                    <a:p>
                      <a:pPr algn="l" rtl="0"/>
                      <a:r>
                        <a:rPr lang="en-US" dirty="0" smtClean="0"/>
                        <a:t>Octavo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Text Placeholder 3"/>
          <p:cNvSpPr txBox="1">
            <a:spLocks/>
          </p:cNvSpPr>
          <p:nvPr/>
        </p:nvSpPr>
        <p:spPr>
          <a:xfrm>
            <a:off x="1031286" y="772977"/>
            <a:ext cx="8040286" cy="410547"/>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l" rtl="0">
              <a:buNone/>
            </a:pPr>
            <a:r>
              <a:rPr lang="en-US" sz="1700" b="1" dirty="0" smtClean="0"/>
              <a:t>COMPLETE LA ESTRUCTURA DE LAS OCHO VISIONES NOCTURNAS</a:t>
            </a:r>
            <a:endParaRPr lang="en-US" sz="1700" b="1" dirty="0"/>
          </a:p>
        </p:txBody>
      </p:sp>
      <p:sp>
        <p:nvSpPr>
          <p:cNvPr id="5" name="Content Placeholder 2"/>
          <p:cNvSpPr txBox="1">
            <a:spLocks/>
          </p:cNvSpPr>
          <p:nvPr/>
        </p:nvSpPr>
        <p:spPr>
          <a:xfrm>
            <a:off x="6240998" y="2663301"/>
            <a:ext cx="5578136" cy="2396971"/>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502920" indent="-457200" algn="l" rtl="0">
              <a:buFont typeface="+mj-lt"/>
              <a:buAutoNum type="alphaLcParenR"/>
            </a:pPr>
            <a:r>
              <a:rPr lang="en-US" dirty="0" smtClean="0"/>
              <a:t>Dios patrullando la tierra</a:t>
            </a:r>
          </a:p>
          <a:p>
            <a:pPr marL="502920" indent="-457200" algn="l" rtl="0">
              <a:buFont typeface="+mj-lt"/>
              <a:buAutoNum type="alphaLcParenR"/>
            </a:pPr>
            <a:r>
              <a:rPr lang="en-US" dirty="0" smtClean="0"/>
              <a:t>La </a:t>
            </a:r>
            <a:r>
              <a:rPr lang="en-US" dirty="0" err="1" smtClean="0"/>
              <a:t>limpieza</a:t>
            </a:r>
            <a:r>
              <a:rPr lang="en-US" dirty="0" smtClean="0"/>
              <a:t> de la </a:t>
            </a:r>
            <a:r>
              <a:rPr lang="en-US" dirty="0" err="1" smtClean="0"/>
              <a:t>tierra</a:t>
            </a:r>
            <a:endParaRPr lang="en-US" dirty="0" smtClean="0"/>
          </a:p>
          <a:p>
            <a:pPr marL="502920" indent="-457200" algn="l" rtl="0">
              <a:buFont typeface="+mj-lt"/>
              <a:buAutoNum type="alphaLcParenR"/>
            </a:pPr>
            <a:r>
              <a:rPr lang="en-US" dirty="0" smtClean="0"/>
              <a:t>Dios patrullando la tierra</a:t>
            </a:r>
          </a:p>
          <a:p>
            <a:pPr marL="502920" indent="-457200" algn="l" rtl="0">
              <a:buFont typeface="+mj-lt"/>
              <a:buAutoNum type="alphaLcParenR"/>
            </a:pPr>
            <a:r>
              <a:rPr lang="en-US" dirty="0" smtClean="0"/>
              <a:t>Los dos líderes ungidos del Judá post-exílico</a:t>
            </a:r>
          </a:p>
          <a:p>
            <a:pPr marL="502920" indent="-457200" algn="l" rtl="0">
              <a:buFont typeface="+mj-lt"/>
              <a:buAutoNum type="alphaLcParenR"/>
            </a:pPr>
            <a:r>
              <a:rPr lang="en-US" dirty="0" smtClean="0"/>
              <a:t>La amenaza de las naciones contra Judá</a:t>
            </a:r>
            <a:endParaRPr lang="en-US" dirty="0"/>
          </a:p>
        </p:txBody>
      </p:sp>
      <p:sp>
        <p:nvSpPr>
          <p:cNvPr id="6" name="TextBox 5"/>
          <p:cNvSpPr txBox="1"/>
          <p:nvPr/>
        </p:nvSpPr>
        <p:spPr>
          <a:xfrm>
            <a:off x="3977191" y="1705980"/>
            <a:ext cx="790119" cy="523220"/>
          </a:xfrm>
          <a:prstGeom prst="rect">
            <a:avLst/>
          </a:prstGeom>
          <a:noFill/>
        </p:spPr>
        <p:txBody>
          <a:bodyPr wrap="square" rtlCol="0">
            <a:spAutoFit/>
          </a:bodyPr>
          <a:lstStyle/>
          <a:p>
            <a:pPr algn="l" rtl="0"/>
            <a:r>
              <a:rPr lang="en-US" sz="2800" dirty="0" smtClean="0">
                <a:solidFill>
                  <a:schemeClr val="accent1"/>
                </a:solidFill>
              </a:rPr>
              <a:t>a/c</a:t>
            </a:r>
            <a:endParaRPr lang="en-US" sz="2800" dirty="0">
              <a:solidFill>
                <a:schemeClr val="accent1"/>
              </a:solidFill>
            </a:endParaRPr>
          </a:p>
        </p:txBody>
      </p:sp>
      <p:sp>
        <p:nvSpPr>
          <p:cNvPr id="7" name="TextBox 6"/>
          <p:cNvSpPr txBox="1"/>
          <p:nvPr/>
        </p:nvSpPr>
        <p:spPr>
          <a:xfrm>
            <a:off x="3977191" y="5471593"/>
            <a:ext cx="790119" cy="523220"/>
          </a:xfrm>
          <a:prstGeom prst="rect">
            <a:avLst/>
          </a:prstGeom>
          <a:noFill/>
        </p:spPr>
        <p:txBody>
          <a:bodyPr wrap="square" rtlCol="0">
            <a:spAutoFit/>
          </a:bodyPr>
          <a:lstStyle/>
          <a:p>
            <a:pPr algn="l" rtl="0"/>
            <a:r>
              <a:rPr lang="en-US" sz="2800" dirty="0" smtClean="0">
                <a:solidFill>
                  <a:schemeClr val="accent1"/>
                </a:solidFill>
              </a:rPr>
              <a:t>a/c</a:t>
            </a:r>
            <a:endParaRPr lang="en-US" sz="2800" dirty="0">
              <a:solidFill>
                <a:schemeClr val="accent1"/>
              </a:solidFill>
            </a:endParaRPr>
          </a:p>
        </p:txBody>
      </p:sp>
      <p:sp>
        <p:nvSpPr>
          <p:cNvPr id="8" name="TextBox 7"/>
          <p:cNvSpPr txBox="1"/>
          <p:nvPr/>
        </p:nvSpPr>
        <p:spPr>
          <a:xfrm>
            <a:off x="4150303" y="2489462"/>
            <a:ext cx="355115" cy="523220"/>
          </a:xfrm>
          <a:prstGeom prst="rect">
            <a:avLst/>
          </a:prstGeom>
          <a:noFill/>
        </p:spPr>
        <p:txBody>
          <a:bodyPr wrap="square" rtlCol="0">
            <a:spAutoFit/>
          </a:bodyPr>
          <a:lstStyle/>
          <a:p>
            <a:pPr algn="l" rtl="0"/>
            <a:r>
              <a:rPr lang="en-US" sz="2800" dirty="0" smtClean="0">
                <a:solidFill>
                  <a:schemeClr val="accent1"/>
                </a:solidFill>
              </a:rPr>
              <a:t>e</a:t>
            </a:r>
            <a:endParaRPr lang="en-US" sz="2800" dirty="0">
              <a:solidFill>
                <a:schemeClr val="accent1"/>
              </a:solidFill>
            </a:endParaRPr>
          </a:p>
        </p:txBody>
      </p:sp>
      <p:sp>
        <p:nvSpPr>
          <p:cNvPr id="9" name="TextBox 8"/>
          <p:cNvSpPr txBox="1"/>
          <p:nvPr/>
        </p:nvSpPr>
        <p:spPr>
          <a:xfrm>
            <a:off x="4150303" y="3628737"/>
            <a:ext cx="355115" cy="523220"/>
          </a:xfrm>
          <a:prstGeom prst="rect">
            <a:avLst/>
          </a:prstGeom>
          <a:noFill/>
        </p:spPr>
        <p:txBody>
          <a:bodyPr wrap="square" rtlCol="0">
            <a:spAutoFit/>
          </a:bodyPr>
          <a:lstStyle/>
          <a:p>
            <a:pPr algn="l" rtl="0"/>
            <a:r>
              <a:rPr lang="en-US" sz="2800" dirty="0" smtClean="0">
                <a:solidFill>
                  <a:schemeClr val="accent1"/>
                </a:solidFill>
              </a:rPr>
              <a:t>d</a:t>
            </a:r>
            <a:endParaRPr lang="en-US" sz="2800" dirty="0">
              <a:solidFill>
                <a:schemeClr val="accent1"/>
              </a:solidFill>
            </a:endParaRPr>
          </a:p>
        </p:txBody>
      </p:sp>
      <p:sp>
        <p:nvSpPr>
          <p:cNvPr id="10" name="TextBox 9"/>
          <p:cNvSpPr txBox="1"/>
          <p:nvPr/>
        </p:nvSpPr>
        <p:spPr>
          <a:xfrm>
            <a:off x="4150303" y="4686659"/>
            <a:ext cx="355115" cy="523220"/>
          </a:xfrm>
          <a:prstGeom prst="rect">
            <a:avLst/>
          </a:prstGeom>
          <a:noFill/>
        </p:spPr>
        <p:txBody>
          <a:bodyPr wrap="square" rtlCol="0">
            <a:spAutoFit/>
          </a:bodyPr>
          <a:lstStyle/>
          <a:p>
            <a:pPr algn="l" rtl="0"/>
            <a:r>
              <a:rPr lang="en-US" sz="2800" dirty="0">
                <a:solidFill>
                  <a:schemeClr val="accent1"/>
                </a:solidFill>
              </a:rPr>
              <a:t>b</a:t>
            </a:r>
          </a:p>
        </p:txBody>
      </p:sp>
    </p:spTree>
    <p:extLst>
      <p:ext uri="{BB962C8B-B14F-4D97-AF65-F5344CB8AC3E}">
        <p14:creationId xmlns:p14="http://schemas.microsoft.com/office/powerpoint/2010/main" val="105064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txBox="1">
            <a:spLocks/>
          </p:cNvSpPr>
          <p:nvPr/>
        </p:nvSpPr>
        <p:spPr>
          <a:xfrm>
            <a:off x="1031286" y="772977"/>
            <a:ext cx="8040286" cy="410547"/>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l" rtl="0">
              <a:buNone/>
            </a:pPr>
            <a:r>
              <a:rPr lang="en-US" sz="1700" b="1" dirty="0" smtClean="0"/>
              <a:t>RESPONDA A LAS SIGUIENTES PREGUNTAS</a:t>
            </a:r>
            <a:endParaRPr lang="en-US" sz="1700" b="1" dirty="0"/>
          </a:p>
        </p:txBody>
      </p:sp>
      <p:sp>
        <p:nvSpPr>
          <p:cNvPr id="5" name="Content Placeholder 2"/>
          <p:cNvSpPr txBox="1">
            <a:spLocks/>
          </p:cNvSpPr>
          <p:nvPr/>
        </p:nvSpPr>
        <p:spPr>
          <a:xfrm>
            <a:off x="1031286" y="1722270"/>
            <a:ext cx="10438664" cy="4465467"/>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502920" indent="-457200" algn="l" rtl="0">
              <a:buFont typeface="+mj-lt"/>
              <a:buAutoNum type="arabicPeriod"/>
            </a:pPr>
            <a:r>
              <a:rPr lang="en-US" dirty="0" smtClean="0"/>
              <a:t>¿Qué libro del Antiguo Testamento ofrece un buen trasfondo histórico de los escritos de Hageo, Zacarías y Malaquías?</a:t>
            </a:r>
          </a:p>
          <a:p>
            <a:pPr marL="45720" indent="0" algn="l" rtl="0">
              <a:buNone/>
            </a:pPr>
            <a:endParaRPr lang="en-US" dirty="0" smtClean="0"/>
          </a:p>
          <a:p>
            <a:pPr marL="502920" indent="-457200" algn="l" rtl="0">
              <a:buFont typeface="+mj-lt"/>
              <a:buAutoNum type="arabicPeriod" startAt="2"/>
            </a:pPr>
            <a:r>
              <a:rPr lang="en-US" dirty="0" smtClean="0"/>
              <a:t>¿Qué libro del Antiguo </a:t>
            </a:r>
            <a:r>
              <a:rPr lang="en-US" dirty="0" err="1" smtClean="0"/>
              <a:t>Testamento</a:t>
            </a:r>
            <a:r>
              <a:rPr lang="en-US" dirty="0" smtClean="0"/>
              <a:t> </a:t>
            </a:r>
            <a:r>
              <a:rPr lang="en-US" dirty="0" err="1" smtClean="0"/>
              <a:t>relata</a:t>
            </a:r>
            <a:r>
              <a:rPr lang="en-US" dirty="0" smtClean="0"/>
              <a:t> la reconstrucción de los muros de Jerusalén menos de cien años después de la finalización del templo?</a:t>
            </a:r>
          </a:p>
          <a:p>
            <a:pPr marL="45720" indent="0" algn="l" rtl="0">
              <a:buNone/>
            </a:pPr>
            <a:endParaRPr lang="en-US" dirty="0" smtClean="0"/>
          </a:p>
          <a:p>
            <a:pPr marL="502920" indent="-457200" algn="l" rtl="0">
              <a:buFont typeface="+mj-lt"/>
              <a:buAutoNum type="arabicPeriod" startAt="3"/>
            </a:pPr>
            <a:r>
              <a:rPr lang="en-US" dirty="0" smtClean="0"/>
              <a:t>Además de Hageo, Zacarías, Malaquías y la respuesta a los números 1 y 2, ¿cuál es el único otro libro del Antiguo Testamento que detalla eventos en el período post-exílico (post-cautiverio babilónico)?</a:t>
            </a:r>
          </a:p>
        </p:txBody>
      </p:sp>
      <p:sp>
        <p:nvSpPr>
          <p:cNvPr id="7" name="TextBox 6"/>
          <p:cNvSpPr txBox="1"/>
          <p:nvPr/>
        </p:nvSpPr>
        <p:spPr>
          <a:xfrm>
            <a:off x="3835147" y="2320021"/>
            <a:ext cx="3444541" cy="523220"/>
          </a:xfrm>
          <a:prstGeom prst="rect">
            <a:avLst/>
          </a:prstGeom>
          <a:noFill/>
        </p:spPr>
        <p:txBody>
          <a:bodyPr wrap="square" rtlCol="0">
            <a:spAutoFit/>
          </a:bodyPr>
          <a:lstStyle/>
          <a:p>
            <a:pPr algn="l" rtl="0"/>
            <a:r>
              <a:rPr lang="en-US" sz="2800" dirty="0" smtClean="0">
                <a:solidFill>
                  <a:schemeClr val="accent1"/>
                </a:solidFill>
              </a:rPr>
              <a:t>Esdras</a:t>
            </a:r>
            <a:endParaRPr lang="en-US" sz="2800" dirty="0">
              <a:solidFill>
                <a:schemeClr val="accent1"/>
              </a:solidFill>
            </a:endParaRPr>
          </a:p>
        </p:txBody>
      </p:sp>
      <p:sp>
        <p:nvSpPr>
          <p:cNvPr id="11" name="TextBox 10"/>
          <p:cNvSpPr txBox="1"/>
          <p:nvPr/>
        </p:nvSpPr>
        <p:spPr>
          <a:xfrm>
            <a:off x="3835147" y="3630293"/>
            <a:ext cx="3444541" cy="523220"/>
          </a:xfrm>
          <a:prstGeom prst="rect">
            <a:avLst/>
          </a:prstGeom>
          <a:noFill/>
        </p:spPr>
        <p:txBody>
          <a:bodyPr wrap="square" rtlCol="0">
            <a:spAutoFit/>
          </a:bodyPr>
          <a:lstStyle/>
          <a:p>
            <a:pPr algn="l" rtl="0"/>
            <a:r>
              <a:rPr lang="en-US" sz="2800" dirty="0" smtClean="0">
                <a:solidFill>
                  <a:schemeClr val="accent1"/>
                </a:solidFill>
              </a:rPr>
              <a:t>Nehemías</a:t>
            </a:r>
            <a:endParaRPr lang="en-US" sz="2800" dirty="0">
              <a:solidFill>
                <a:schemeClr val="accent1"/>
              </a:solidFill>
            </a:endParaRPr>
          </a:p>
        </p:txBody>
      </p:sp>
      <p:sp>
        <p:nvSpPr>
          <p:cNvPr id="12" name="TextBox 11"/>
          <p:cNvSpPr txBox="1"/>
          <p:nvPr/>
        </p:nvSpPr>
        <p:spPr>
          <a:xfrm>
            <a:off x="3835147" y="5146170"/>
            <a:ext cx="3444541" cy="523220"/>
          </a:xfrm>
          <a:prstGeom prst="rect">
            <a:avLst/>
          </a:prstGeom>
          <a:noFill/>
        </p:spPr>
        <p:txBody>
          <a:bodyPr wrap="square" rtlCol="0">
            <a:spAutoFit/>
          </a:bodyPr>
          <a:lstStyle/>
          <a:p>
            <a:pPr algn="l" rtl="0"/>
            <a:r>
              <a:rPr lang="en-US" sz="2800" dirty="0" smtClean="0">
                <a:solidFill>
                  <a:schemeClr val="accent1"/>
                </a:solidFill>
              </a:rPr>
              <a:t>Ester</a:t>
            </a:r>
            <a:endParaRPr lang="en-US" sz="2800" dirty="0">
              <a:solidFill>
                <a:schemeClr val="accent1"/>
              </a:solidFill>
            </a:endParaRPr>
          </a:p>
        </p:txBody>
      </p:sp>
    </p:spTree>
    <p:extLst>
      <p:ext uri="{BB962C8B-B14F-4D97-AF65-F5344CB8AC3E}">
        <p14:creationId xmlns:p14="http://schemas.microsoft.com/office/powerpoint/2010/main" val="124134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l" rtl="0"/>
            <a:r>
              <a:rPr lang="en-US" sz="5400" dirty="0" smtClean="0"/>
              <a:t>Malaquías 3-4, </a:t>
            </a:r>
            <a:r>
              <a:rPr lang="en-US" sz="5400" dirty="0" err="1" smtClean="0"/>
              <a:t>robando</a:t>
            </a:r>
            <a:r>
              <a:rPr lang="en-US" sz="5400" dirty="0" smtClean="0"/>
              <a:t> A DIOS</a:t>
            </a:r>
            <a:endParaRPr lang="en-US" sz="5400" dirty="0"/>
          </a:p>
        </p:txBody>
      </p:sp>
      <p:sp>
        <p:nvSpPr>
          <p:cNvPr id="3" name="Subtitle 2"/>
          <p:cNvSpPr>
            <a:spLocks noGrp="1"/>
          </p:cNvSpPr>
          <p:nvPr>
            <p:ph type="subTitle" idx="1"/>
          </p:nvPr>
        </p:nvSpPr>
        <p:spPr/>
        <p:txBody>
          <a:bodyPr/>
          <a:lstStyle/>
          <a:p>
            <a:pPr algn="l" rtl="0"/>
            <a:r>
              <a:rPr lang="en-US" dirty="0" smtClean="0"/>
              <a:t>Lección 12</a:t>
            </a:r>
            <a:endParaRPr lang="en-US" dirty="0"/>
          </a:p>
        </p:txBody>
      </p:sp>
    </p:spTree>
    <p:extLst>
      <p:ext uri="{BB962C8B-B14F-4D97-AF65-F5344CB8AC3E}">
        <p14:creationId xmlns:p14="http://schemas.microsoft.com/office/powerpoint/2010/main" val="292988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estilo</a:t>
            </a:r>
            <a:endParaRPr lang="en-US" dirty="0"/>
          </a:p>
        </p:txBody>
      </p:sp>
      <p:graphicFrame>
        <p:nvGraphicFramePr>
          <p:cNvPr id="4" name="Table 3"/>
          <p:cNvGraphicFramePr>
            <a:graphicFrameLocks noGrp="1"/>
          </p:cNvGraphicFramePr>
          <p:nvPr>
            <p:extLst/>
          </p:nvPr>
        </p:nvGraphicFramePr>
        <p:xfrm>
          <a:off x="1363260" y="1511237"/>
          <a:ext cx="10373814" cy="4572000"/>
        </p:xfrm>
        <a:graphic>
          <a:graphicData uri="http://schemas.openxmlformats.org/drawingml/2006/table">
            <a:tbl>
              <a:tblPr firstRow="1" bandRow="1">
                <a:tableStyleId>{1FECB4D8-DB02-4DC6-A0A2-4F2EBAE1DC90}</a:tableStyleId>
              </a:tblPr>
              <a:tblGrid>
                <a:gridCol w="3457938"/>
                <a:gridCol w="3457938"/>
                <a:gridCol w="3457938"/>
              </a:tblGrid>
              <a:tr h="548640">
                <a:tc gridSpan="3">
                  <a:txBody>
                    <a:bodyPr/>
                    <a:lstStyle/>
                    <a:p>
                      <a:pPr algn="l" rtl="0"/>
                      <a:r>
                        <a:rPr lang="en-US" sz="2800" dirty="0" smtClean="0"/>
                        <a:t>El </a:t>
                      </a:r>
                      <a:r>
                        <a:rPr lang="en-US" sz="2800" dirty="0" err="1" smtClean="0"/>
                        <a:t>método</a:t>
                      </a:r>
                      <a:r>
                        <a:rPr lang="en-US" sz="2800" dirty="0" smtClean="0"/>
                        <a:t> </a:t>
                      </a:r>
                      <a:r>
                        <a:rPr lang="en-US" sz="2800" dirty="0" err="1" smtClean="0"/>
                        <a:t>didáctico-dialéctic</a:t>
                      </a:r>
                      <a:r>
                        <a:rPr lang="en-US" sz="2800" baseline="0" dirty="0" err="1" smtClean="0"/>
                        <a:t>o</a:t>
                      </a:r>
                      <a:endParaRPr lang="en-US" sz="2800" dirty="0"/>
                    </a:p>
                  </a:txBody>
                  <a:tcPr/>
                </a:tc>
                <a:tc hMerge="1">
                  <a:txBody>
                    <a:bodyPr/>
                    <a:lstStyle/>
                    <a:p>
                      <a:pPr algn="l" rtl="0"/>
                      <a:endParaRPr lang="en-US" dirty="0"/>
                    </a:p>
                  </a:txBody>
                  <a:tcPr/>
                </a:tc>
                <a:tc hMerge="1">
                  <a:txBody>
                    <a:bodyPr/>
                    <a:lstStyle/>
                    <a:p>
                      <a:pPr algn="l" rtl="0"/>
                      <a:endParaRPr lang="en-US" dirty="0"/>
                    </a:p>
                  </a:txBody>
                  <a:tcPr/>
                </a:tc>
              </a:tr>
              <a:tr h="3200400">
                <a:tc>
                  <a:txBody>
                    <a:bodyPr/>
                    <a:lstStyle/>
                    <a:p>
                      <a:pPr algn="l" rtl="0"/>
                      <a:endParaRPr lang="en-US" sz="2800" dirty="0"/>
                    </a:p>
                  </a:txBody>
                  <a:tcPr>
                    <a:lnR w="12700" cap="flat" cmpd="sng" algn="ctr">
                      <a:solidFill>
                        <a:schemeClr val="tx1"/>
                      </a:solidFill>
                      <a:prstDash val="solid"/>
                      <a:round/>
                      <a:headEnd type="none" w="med" len="med"/>
                      <a:tailEnd type="none" w="med" len="med"/>
                    </a:lnR>
                  </a:tcPr>
                </a:tc>
                <a:tc>
                  <a:txBody>
                    <a:bodyPr/>
                    <a:lstStyle/>
                    <a:p>
                      <a:pPr algn="l" rtl="0"/>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rtl="0"/>
                      <a:endParaRPr lang="en-US" sz="2800" dirty="0"/>
                    </a:p>
                  </a:txBody>
                  <a:tcPr>
                    <a:lnL w="12700" cap="flat" cmpd="sng" algn="ctr">
                      <a:solidFill>
                        <a:schemeClr val="tx1"/>
                      </a:solidFill>
                      <a:prstDash val="solid"/>
                      <a:round/>
                      <a:headEnd type="none" w="med" len="med"/>
                      <a:tailEnd type="none" w="med" len="med"/>
                    </a:lnL>
                  </a:tcPr>
                </a:tc>
              </a:tr>
              <a:tr h="822960">
                <a:tc>
                  <a:txBody>
                    <a:bodyPr/>
                    <a:lstStyle/>
                    <a:p>
                      <a:pPr algn="ctr" rtl="0"/>
                      <a:r>
                        <a:rPr lang="en-US" sz="2400" dirty="0" smtClean="0"/>
                        <a:t>Se </a:t>
                      </a:r>
                      <a:r>
                        <a:rPr lang="en-US" sz="2400" dirty="0" err="1" smtClean="0"/>
                        <a:t>hace</a:t>
                      </a:r>
                      <a:r>
                        <a:rPr lang="en-US" sz="2400" dirty="0" smtClean="0"/>
                        <a:t> </a:t>
                      </a:r>
                      <a:r>
                        <a:rPr lang="en-US" sz="2400" dirty="0" err="1" smtClean="0"/>
                        <a:t>una</a:t>
                      </a:r>
                      <a:r>
                        <a:rPr lang="en-US" sz="2400" dirty="0" smtClean="0"/>
                        <a:t> </a:t>
                      </a:r>
                      <a:r>
                        <a:rPr lang="en-US" sz="2400" b="1" dirty="0" err="1" smtClean="0"/>
                        <a:t>afirmación</a:t>
                      </a:r>
                      <a:r>
                        <a:rPr lang="en-US" sz="2400" b="0" baseline="0" dirty="0" smtClean="0"/>
                        <a:t> o </a:t>
                      </a:r>
                      <a:r>
                        <a:rPr lang="en-US" sz="2400" b="0" baseline="0" dirty="0" err="1" smtClean="0"/>
                        <a:t>acusación</a:t>
                      </a:r>
                      <a:endParaRPr lang="en-US" sz="2400" dirty="0"/>
                    </a:p>
                  </a:txBody>
                  <a:tcPr/>
                </a:tc>
                <a:tc>
                  <a:txBody>
                    <a:bodyPr/>
                    <a:lstStyle/>
                    <a:p>
                      <a:pPr algn="ctr" rtl="0"/>
                      <a:r>
                        <a:rPr lang="en-US" sz="2400" dirty="0" smtClean="0"/>
                        <a:t>Se </a:t>
                      </a:r>
                      <a:r>
                        <a:rPr lang="en-US" sz="2400" dirty="0" err="1" smtClean="0"/>
                        <a:t>plantea</a:t>
                      </a:r>
                      <a:r>
                        <a:rPr lang="en-US" sz="2400" baseline="0" dirty="0" smtClean="0"/>
                        <a:t> </a:t>
                      </a:r>
                      <a:r>
                        <a:rPr lang="en-US" sz="2400" dirty="0" err="1" smtClean="0"/>
                        <a:t>una</a:t>
                      </a:r>
                      <a:r>
                        <a:rPr lang="en-US" sz="2400" dirty="0" smtClean="0"/>
                        <a:t> </a:t>
                      </a:r>
                      <a:r>
                        <a:rPr lang="en-US" sz="2400" dirty="0" err="1" smtClean="0"/>
                        <a:t>supuesta</a:t>
                      </a:r>
                      <a:r>
                        <a:rPr lang="en-US" sz="2400" baseline="0" dirty="0" smtClean="0"/>
                        <a:t>  </a:t>
                      </a:r>
                      <a:r>
                        <a:rPr lang="en-US" sz="2400" b="1" dirty="0" err="1" smtClean="0"/>
                        <a:t>objeción</a:t>
                      </a:r>
                      <a:endParaRPr lang="en-US" sz="2400" dirty="0"/>
                    </a:p>
                  </a:txBody>
                  <a:tcPr/>
                </a:tc>
                <a:tc>
                  <a:txBody>
                    <a:bodyPr/>
                    <a:lstStyle/>
                    <a:p>
                      <a:pPr algn="ctr" rtl="0"/>
                      <a:r>
                        <a:rPr lang="en-US" sz="2400" dirty="0" smtClean="0"/>
                        <a:t>Se </a:t>
                      </a:r>
                      <a:r>
                        <a:rPr lang="en-US" sz="2400" dirty="0" err="1" smtClean="0"/>
                        <a:t>presenta</a:t>
                      </a:r>
                      <a:r>
                        <a:rPr lang="en-US" sz="2400" dirty="0" smtClean="0"/>
                        <a:t> </a:t>
                      </a:r>
                      <a:r>
                        <a:rPr lang="en-US" sz="2400" dirty="0" err="1" smtClean="0"/>
                        <a:t>una</a:t>
                      </a:r>
                      <a:r>
                        <a:rPr lang="en-US" sz="2400" dirty="0" smtClean="0"/>
                        <a:t> </a:t>
                      </a:r>
                      <a:r>
                        <a:rPr lang="en-US" sz="2400" b="1" dirty="0" err="1" smtClean="0"/>
                        <a:t>refutación</a:t>
                      </a:r>
                      <a:r>
                        <a:rPr lang="en-US" sz="2400" b="1" dirty="0" smtClean="0"/>
                        <a:t> </a:t>
                      </a:r>
                      <a:r>
                        <a:rPr lang="en-US" sz="2400" baseline="0" dirty="0" smtClean="0"/>
                        <a:t>a la </a:t>
                      </a:r>
                      <a:r>
                        <a:rPr lang="en-US" sz="2400" baseline="0" dirty="0" err="1" smtClean="0"/>
                        <a:t>objeción</a:t>
                      </a:r>
                      <a:endParaRPr lang="en-US" sz="2400" dirty="0"/>
                    </a:p>
                  </a:txBody>
                  <a:tcPr/>
                </a:tc>
              </a:tr>
            </a:tbl>
          </a:graphicData>
        </a:graphic>
      </p:graphicFrame>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2430329" y="2116941"/>
            <a:ext cx="1363748" cy="3061498"/>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flipH="1">
            <a:off x="5769591" y="2183322"/>
            <a:ext cx="1409131" cy="2982660"/>
          </a:xfrm>
          <a:prstGeom prst="rect">
            <a:avLst/>
          </a:prstGeom>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flipH="1">
            <a:off x="9311073" y="2132861"/>
            <a:ext cx="1363748" cy="3061498"/>
          </a:xfrm>
          <a:prstGeom prst="rect">
            <a:avLst/>
          </a:prstGeom>
        </p:spPr>
      </p:pic>
    </p:spTree>
    <p:extLst>
      <p:ext uri="{BB962C8B-B14F-4D97-AF65-F5344CB8AC3E}">
        <p14:creationId xmlns:p14="http://schemas.microsoft.com/office/powerpoint/2010/main" val="210453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0"/>
            <a:r>
              <a:rPr lang="en-US" dirty="0" smtClean="0"/>
              <a:t>Jehová como fuente de su mensaje</a:t>
            </a:r>
            <a:endParaRPr lang="en-US" dirty="0"/>
          </a:p>
        </p:txBody>
      </p:sp>
      <p:graphicFrame>
        <p:nvGraphicFramePr>
          <p:cNvPr id="3" name="Table 2"/>
          <p:cNvGraphicFramePr>
            <a:graphicFrameLocks noGrp="1"/>
          </p:cNvGraphicFramePr>
          <p:nvPr>
            <p:extLst/>
          </p:nvPr>
        </p:nvGraphicFramePr>
        <p:xfrm>
          <a:off x="541361" y="2384695"/>
          <a:ext cx="11109279" cy="2468880"/>
        </p:xfrm>
        <a:graphic>
          <a:graphicData uri="http://schemas.openxmlformats.org/drawingml/2006/table">
            <a:tbl>
              <a:tblPr firstRow="1" bandRow="1">
                <a:tableStyleId>{EB9631B5-78F2-41C9-869B-9F39066F8104}</a:tableStyleId>
              </a:tblPr>
              <a:tblGrid>
                <a:gridCol w="3703093"/>
                <a:gridCol w="3703093"/>
                <a:gridCol w="3703093"/>
              </a:tblGrid>
              <a:tr h="370840">
                <a:tc>
                  <a:txBody>
                    <a:bodyPr/>
                    <a:lstStyle/>
                    <a:p>
                      <a:pPr algn="ctr" rtl="0"/>
                      <a:r>
                        <a:rPr lang="en-US" sz="2400" dirty="0" smtClean="0"/>
                        <a:t>Dice el SEÑOR</a:t>
                      </a:r>
                      <a:endParaRPr lang="en-US" sz="24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rtl="0"/>
                      <a:r>
                        <a:rPr lang="en-US" sz="2400" dirty="0" smtClean="0"/>
                        <a:t>Dice el SEÑOR de los ejércitos</a:t>
                      </a:r>
                      <a:endParaRPr lang="en-US" sz="2400" dirty="0"/>
                    </a:p>
                  </a:txBody>
                  <a:tcPr anchor="ctr">
                    <a:lnT w="12700" cap="flat" cmpd="sng" algn="ctr">
                      <a:solidFill>
                        <a:schemeClr val="tx1"/>
                      </a:solidFill>
                      <a:prstDash val="solid"/>
                      <a:round/>
                      <a:headEnd type="none" w="med" len="med"/>
                      <a:tailEnd type="none" w="med" len="med"/>
                    </a:lnT>
                  </a:tcPr>
                </a:tc>
                <a:tc>
                  <a:txBody>
                    <a:bodyPr/>
                    <a:lstStyle/>
                    <a:p>
                      <a:pPr algn="ctr" rtl="0"/>
                      <a:r>
                        <a:rPr lang="en-US" sz="2400" dirty="0" smtClean="0"/>
                        <a:t>Dice el SEÑOR, </a:t>
                      </a:r>
                      <a:r>
                        <a:rPr lang="en-US" sz="2400" baseline="0" dirty="0" smtClean="0"/>
                        <a:t>el Dios de Israel</a:t>
                      </a:r>
                      <a:endParaRPr lang="en-US" sz="24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70840">
                <a:tc>
                  <a:txBody>
                    <a:bodyPr/>
                    <a:lstStyle/>
                    <a:p>
                      <a:pPr algn="ctr" rtl="0"/>
                      <a:r>
                        <a:rPr lang="en-US" sz="2400" dirty="0" smtClean="0"/>
                        <a:t>3 veces</a:t>
                      </a:r>
                      <a:endParaRPr lang="en-US" sz="2400" dirty="0"/>
                    </a:p>
                  </a:txBody>
                  <a:tcPr anchor="ctr">
                    <a:lnL w="12700" cap="flat" cmpd="sng" algn="ctr">
                      <a:solidFill>
                        <a:schemeClr val="tx1"/>
                      </a:solidFill>
                      <a:prstDash val="solid"/>
                      <a:round/>
                      <a:headEnd type="none" w="med" len="med"/>
                      <a:tailEnd type="none" w="med" len="med"/>
                    </a:lnL>
                  </a:tcPr>
                </a:tc>
                <a:tc>
                  <a:txBody>
                    <a:bodyPr/>
                    <a:lstStyle/>
                    <a:p>
                      <a:pPr algn="ctr" rtl="0"/>
                      <a:r>
                        <a:rPr lang="en-US" sz="2400" dirty="0" smtClean="0"/>
                        <a:t>21 veces</a:t>
                      </a:r>
                      <a:endParaRPr lang="en-US" sz="2400" dirty="0"/>
                    </a:p>
                  </a:txBody>
                  <a:tcPr anchor="ctr"/>
                </a:tc>
                <a:tc>
                  <a:txBody>
                    <a:bodyPr/>
                    <a:lstStyle/>
                    <a:p>
                      <a:pPr algn="ctr" rtl="0"/>
                      <a:r>
                        <a:rPr lang="en-US" sz="2400" dirty="0" smtClean="0"/>
                        <a:t>1 vez</a:t>
                      </a:r>
                      <a:endParaRPr lang="en-US" sz="2400" dirty="0"/>
                    </a:p>
                  </a:txBody>
                  <a:tcPr anchor="ctr">
                    <a:lnR w="12700" cap="flat" cmpd="sng" algn="ctr">
                      <a:solidFill>
                        <a:schemeClr val="tx1"/>
                      </a:solidFill>
                      <a:prstDash val="solid"/>
                      <a:round/>
                      <a:headEnd type="none" w="med" len="med"/>
                      <a:tailEnd type="none" w="med" len="med"/>
                    </a:lnR>
                  </a:tcPr>
                </a:tc>
              </a:tr>
              <a:tr h="1188720">
                <a:tc gridSpan="3">
                  <a:txBody>
                    <a:bodyPr/>
                    <a:lstStyle/>
                    <a:p>
                      <a:pPr algn="ctr" rtl="0"/>
                      <a:r>
                        <a:rPr lang="en-US" sz="6600" dirty="0" smtClean="0"/>
                        <a:t>25 veces</a:t>
                      </a:r>
                      <a:endParaRPr lang="en-US" sz="6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rtl="0"/>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ctr" rtl="0"/>
                      <a:endParaRPr lang="en-US" sz="2400" dirty="0"/>
                    </a:p>
                  </a:txBody>
                  <a:tcPr anchor="ctr">
                    <a:lnL w="12700" cap="flat" cmpd="sng" algn="ctr">
                      <a:solidFill>
                        <a:schemeClr val="tx1"/>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val="3236037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Gobernantes persas del 559 al 358 a.C.</a:t>
            </a:r>
            <a:endParaRPr lang="en-US" dirty="0"/>
          </a:p>
        </p:txBody>
      </p:sp>
      <p:sp>
        <p:nvSpPr>
          <p:cNvPr id="3" name="Content Placeholder 2"/>
          <p:cNvSpPr>
            <a:spLocks noGrp="1"/>
          </p:cNvSpPr>
          <p:nvPr>
            <p:ph idx="1"/>
          </p:nvPr>
        </p:nvSpPr>
        <p:spPr/>
        <p:txBody>
          <a:bodyPr/>
          <a:lstStyle/>
          <a:p>
            <a:pPr marL="45720" indent="0" algn="l" rtl="0">
              <a:buNone/>
            </a:pPr>
            <a:r>
              <a:rPr lang="en-US" dirty="0" smtClean="0"/>
              <a:t>539 – 530 Ciro</a:t>
            </a:r>
          </a:p>
          <a:p>
            <a:pPr marL="45720" indent="0" algn="l" rtl="0">
              <a:buNone/>
            </a:pPr>
            <a:r>
              <a:rPr lang="en-US" dirty="0" smtClean="0"/>
              <a:t>530 – 522 Cambises</a:t>
            </a:r>
          </a:p>
          <a:p>
            <a:pPr marL="45720" indent="0" algn="l" rtl="0">
              <a:buNone/>
            </a:pPr>
            <a:r>
              <a:rPr lang="en-US" dirty="0" smtClean="0"/>
              <a:t>522 – 486 Darío I (</a:t>
            </a:r>
            <a:r>
              <a:rPr lang="en-US" dirty="0" err="1" smtClean="0"/>
              <a:t>Histaspes</a:t>
            </a:r>
            <a:r>
              <a:rPr lang="en-US" dirty="0" smtClean="0"/>
              <a:t>)</a:t>
            </a:r>
          </a:p>
          <a:p>
            <a:pPr marL="45720" indent="0" algn="l" rtl="0">
              <a:buNone/>
            </a:pPr>
            <a:r>
              <a:rPr lang="en-US" dirty="0" smtClean="0"/>
              <a:t>486 – 465 Jerjes I (</a:t>
            </a:r>
            <a:r>
              <a:rPr lang="en-US" dirty="0" err="1" smtClean="0"/>
              <a:t>Asuero</a:t>
            </a:r>
            <a:r>
              <a:rPr lang="en-US" dirty="0" smtClean="0"/>
              <a:t>)</a:t>
            </a:r>
          </a:p>
          <a:p>
            <a:pPr marL="45720" indent="0" algn="l" rtl="0">
              <a:buNone/>
            </a:pPr>
            <a:r>
              <a:rPr lang="en-US" dirty="0" smtClean="0"/>
              <a:t>465 – 424 Artajerjes (</a:t>
            </a:r>
            <a:r>
              <a:rPr lang="en-US" dirty="0" err="1" smtClean="0"/>
              <a:t>Longimano</a:t>
            </a:r>
            <a:r>
              <a:rPr lang="en-US" dirty="0" smtClean="0"/>
              <a:t>)</a:t>
            </a:r>
          </a:p>
          <a:p>
            <a:pPr marL="45720" indent="0" algn="l" rtl="0">
              <a:buNone/>
            </a:pPr>
            <a:r>
              <a:rPr lang="en-US" dirty="0" smtClean="0"/>
              <a:t>424 – 423 Jerjes II</a:t>
            </a:r>
          </a:p>
          <a:p>
            <a:pPr marL="45720" indent="0" algn="l" rtl="0">
              <a:buNone/>
            </a:pPr>
            <a:r>
              <a:rPr lang="en-US" dirty="0" smtClean="0"/>
              <a:t>423 – 404 Darío II (Noto)</a:t>
            </a:r>
          </a:p>
          <a:p>
            <a:pPr marL="45720" indent="0" algn="l" rtl="0">
              <a:buNone/>
            </a:pPr>
            <a:r>
              <a:rPr lang="en-US" dirty="0" smtClean="0"/>
              <a:t>404 – 358 </a:t>
            </a:r>
            <a:r>
              <a:rPr lang="en-US" dirty="0" err="1" smtClean="0"/>
              <a:t>Artajerjes</a:t>
            </a:r>
            <a:r>
              <a:rPr lang="en-US" dirty="0" smtClean="0"/>
              <a:t> (</a:t>
            </a:r>
            <a:r>
              <a:rPr lang="en-US" dirty="0" err="1" smtClean="0"/>
              <a:t>Mnemón</a:t>
            </a:r>
            <a:r>
              <a:rPr lang="en-US" dirty="0" smtClean="0"/>
              <a:t>)</a:t>
            </a:r>
            <a:endParaRPr lang="en-US" dirty="0"/>
          </a:p>
        </p:txBody>
      </p:sp>
    </p:spTree>
    <p:extLst>
      <p:ext uri="{BB962C8B-B14F-4D97-AF65-F5344CB8AC3E}">
        <p14:creationId xmlns:p14="http://schemas.microsoft.com/office/powerpoint/2010/main" val="387371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Mensaje o lecciones</a:t>
            </a:r>
            <a:endParaRPr lang="en-US" dirty="0"/>
          </a:p>
        </p:txBody>
      </p:sp>
      <p:graphicFrame>
        <p:nvGraphicFramePr>
          <p:cNvPr id="3" name="Table 2"/>
          <p:cNvGraphicFramePr>
            <a:graphicFrameLocks noGrp="1"/>
          </p:cNvGraphicFramePr>
          <p:nvPr>
            <p:extLst/>
          </p:nvPr>
        </p:nvGraphicFramePr>
        <p:xfrm>
          <a:off x="213056" y="2275502"/>
          <a:ext cx="11765888" cy="2944368"/>
        </p:xfrm>
        <a:graphic>
          <a:graphicData uri="http://schemas.openxmlformats.org/drawingml/2006/table">
            <a:tbl>
              <a:tblPr firstRow="1" bandRow="1">
                <a:tableStyleId>{9DCAF9ED-07DC-4A11-8D7F-57B35C25682E}</a:tableStyleId>
              </a:tblPr>
              <a:tblGrid>
                <a:gridCol w="2941472"/>
                <a:gridCol w="2941472"/>
                <a:gridCol w="2941472"/>
                <a:gridCol w="2941472"/>
              </a:tblGrid>
              <a:tr h="2944368">
                <a:tc>
                  <a:txBody>
                    <a:bodyPr/>
                    <a:lstStyle/>
                    <a:p>
                      <a:pPr algn="ctr" rtl="0"/>
                      <a:r>
                        <a:rPr lang="en-US" sz="2800" dirty="0" smtClean="0"/>
                        <a:t>Indiferencia </a:t>
                      </a:r>
                      <a:r>
                        <a:rPr lang="en-US" sz="2800" dirty="0" err="1" smtClean="0"/>
                        <a:t>hacia</a:t>
                      </a:r>
                      <a:r>
                        <a:rPr lang="en-US" sz="2800" dirty="0" smtClean="0"/>
                        <a:t> </a:t>
                      </a:r>
                      <a:r>
                        <a:rPr lang="en-US" sz="2800" dirty="0" err="1" smtClean="0"/>
                        <a:t>tanto</a:t>
                      </a:r>
                      <a:r>
                        <a:rPr lang="en-US" sz="2800" dirty="0" smtClean="0"/>
                        <a:t> </a:t>
                      </a:r>
                      <a:r>
                        <a:rPr lang="en-US" sz="2800" dirty="0" err="1" smtClean="0"/>
                        <a:t>los</a:t>
                      </a:r>
                      <a:r>
                        <a:rPr lang="en-US" sz="2800" dirty="0" smtClean="0"/>
                        <a:t> aspectos </a:t>
                      </a:r>
                      <a:r>
                        <a:rPr lang="en-US" sz="2800" dirty="0" err="1" smtClean="0"/>
                        <a:t>morales</a:t>
                      </a:r>
                      <a:r>
                        <a:rPr lang="en-US" sz="2800" dirty="0" smtClean="0"/>
                        <a:t> </a:t>
                      </a:r>
                      <a:r>
                        <a:rPr lang="en-US" sz="2800" dirty="0" err="1" smtClean="0"/>
                        <a:t>como</a:t>
                      </a:r>
                      <a:r>
                        <a:rPr lang="en-US" sz="2800" dirty="0" smtClean="0"/>
                        <a:t> ceremoniales de la ley.</a:t>
                      </a:r>
                      <a:endParaRPr lang="en-US" sz="2800" dirty="0"/>
                    </a:p>
                  </a:txBody>
                  <a:tcPr anchor="ctr">
                    <a:solidFill>
                      <a:schemeClr val="accent3"/>
                    </a:solidFill>
                  </a:tcPr>
                </a:tc>
                <a:tc>
                  <a:txBody>
                    <a:bodyPr/>
                    <a:lstStyle/>
                    <a:p>
                      <a:pPr algn="ctr" rtl="0"/>
                      <a:r>
                        <a:rPr lang="en-US" sz="2800" dirty="0" smtClean="0"/>
                        <a:t>La adoración estaba en un estado de decadencia.</a:t>
                      </a:r>
                      <a:endParaRPr lang="en-US" sz="2800" dirty="0"/>
                    </a:p>
                  </a:txBody>
                  <a:tcPr anchor="ctr">
                    <a:solidFill>
                      <a:schemeClr val="accent4"/>
                    </a:solidFill>
                  </a:tcPr>
                </a:tc>
                <a:tc>
                  <a:txBody>
                    <a:bodyPr/>
                    <a:lstStyle/>
                    <a:p>
                      <a:pPr algn="ctr" rtl="0"/>
                      <a:r>
                        <a:rPr lang="en-US" sz="2800" dirty="0" smtClean="0"/>
                        <a:t>Los judíos se divorciaban de sus esposas y se casaban con mujeres paganas.</a:t>
                      </a:r>
                      <a:endParaRPr lang="en-US" sz="2800" dirty="0"/>
                    </a:p>
                  </a:txBody>
                  <a:tcPr anchor="ctr">
                    <a:solidFill>
                      <a:schemeClr val="accent5"/>
                    </a:solidFill>
                  </a:tcPr>
                </a:tc>
                <a:tc>
                  <a:txBody>
                    <a:bodyPr/>
                    <a:lstStyle/>
                    <a:p>
                      <a:pPr algn="ctr" rtl="0"/>
                      <a:r>
                        <a:rPr lang="en-US" sz="2800" dirty="0" smtClean="0"/>
                        <a:t>Hay </a:t>
                      </a:r>
                      <a:r>
                        <a:rPr lang="en-US" sz="2800" dirty="0" err="1" smtClean="0"/>
                        <a:t>eterna</a:t>
                      </a:r>
                      <a:r>
                        <a:rPr lang="en-US" sz="2800" baseline="0" dirty="0" smtClean="0"/>
                        <a:t> </a:t>
                      </a:r>
                      <a:r>
                        <a:rPr lang="en-US" sz="2800" baseline="0" dirty="0" err="1" smtClean="0"/>
                        <a:t>disciplina</a:t>
                      </a:r>
                      <a:r>
                        <a:rPr lang="en-US" sz="2800" baseline="0" dirty="0" smtClean="0"/>
                        <a:t> en la ley.</a:t>
                      </a:r>
                      <a:endParaRPr lang="en-US" sz="2800" dirty="0"/>
                    </a:p>
                  </a:txBody>
                  <a:tcPr anchor="ctr">
                    <a:solidFill>
                      <a:schemeClr val="accent6"/>
                    </a:solidFill>
                  </a:tcPr>
                </a:tc>
              </a:tr>
            </a:tbl>
          </a:graphicData>
        </a:graphic>
      </p:graphicFrame>
    </p:spTree>
    <p:extLst>
      <p:ext uri="{BB962C8B-B14F-4D97-AF65-F5344CB8AC3E}">
        <p14:creationId xmlns:p14="http://schemas.microsoft.com/office/powerpoint/2010/main" val="158834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El amor del Señor por Israel</a:t>
            </a:r>
            <a:br>
              <a:rPr lang="en-US" dirty="0" smtClean="0"/>
            </a:br>
            <a:r>
              <a:rPr lang="en-US" sz="2400" dirty="0" smtClean="0">
                <a:solidFill>
                  <a:schemeClr val="tx1"/>
                </a:solidFill>
              </a:rPr>
              <a:t>Malaquías 1:2-5</a:t>
            </a:r>
            <a:endParaRPr lang="en-US" sz="2400" dirty="0">
              <a:solidFill>
                <a:schemeClr val="tx1"/>
              </a:solidFill>
            </a:endParaRPr>
          </a:p>
        </p:txBody>
      </p:sp>
      <p:sp>
        <p:nvSpPr>
          <p:cNvPr id="4" name="Title 1"/>
          <p:cNvSpPr txBox="1">
            <a:spLocks/>
          </p:cNvSpPr>
          <p:nvPr/>
        </p:nvSpPr>
        <p:spPr>
          <a:xfrm>
            <a:off x="1297672" y="1901213"/>
            <a:ext cx="9601200" cy="1143000"/>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l" rtl="0"/>
            <a:r>
              <a:rPr lang="en-US" smtClean="0"/>
              <a:t>Las ofrendas contaminadas de los sacerdotes</a:t>
            </a:r>
            <a:br>
              <a:rPr lang="en-US" smtClean="0"/>
            </a:br>
            <a:r>
              <a:rPr lang="en-US" sz="2400" smtClean="0">
                <a:solidFill>
                  <a:schemeClr val="tx1"/>
                </a:solidFill>
              </a:rPr>
              <a:t>Malaquías 1:6-14</a:t>
            </a:r>
            <a:endParaRPr lang="en-US" sz="2400" dirty="0">
              <a:solidFill>
                <a:schemeClr val="tx1"/>
              </a:solidFill>
            </a:endParaRPr>
          </a:p>
        </p:txBody>
      </p:sp>
      <p:sp>
        <p:nvSpPr>
          <p:cNvPr id="5" name="Title 1"/>
          <p:cNvSpPr txBox="1">
            <a:spLocks/>
          </p:cNvSpPr>
          <p:nvPr/>
        </p:nvSpPr>
        <p:spPr>
          <a:xfrm>
            <a:off x="1297672" y="3421426"/>
            <a:ext cx="9601200" cy="1143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l" rtl="0"/>
            <a:r>
              <a:rPr lang="en-US" smtClean="0"/>
              <a:t>El señor reprende a los sacerdotes</a:t>
            </a:r>
            <a:br>
              <a:rPr lang="en-US" smtClean="0"/>
            </a:br>
            <a:r>
              <a:rPr lang="en-US" sz="2400" smtClean="0">
                <a:solidFill>
                  <a:schemeClr val="tx1"/>
                </a:solidFill>
              </a:rPr>
              <a:t>Malaquías 2:1-9</a:t>
            </a:r>
            <a:endParaRPr lang="en-US" sz="2400" dirty="0">
              <a:solidFill>
                <a:schemeClr val="tx1"/>
              </a:solidFill>
            </a:endParaRPr>
          </a:p>
        </p:txBody>
      </p:sp>
      <p:sp>
        <p:nvSpPr>
          <p:cNvPr id="6" name="Title 1"/>
          <p:cNvSpPr txBox="1">
            <a:spLocks/>
          </p:cNvSpPr>
          <p:nvPr/>
        </p:nvSpPr>
        <p:spPr>
          <a:xfrm>
            <a:off x="1256728" y="4941638"/>
            <a:ext cx="9601200" cy="1143000"/>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r>
              <a:rPr lang="en-US" sz="3100" dirty="0"/>
              <a:t>EL DIVORCIO Y LOS MATRIMONIOS MIXTOS FUERTEMENTE DENUNCIADOS</a:t>
            </a:r>
            <a:r>
              <a:rPr lang="en-US" dirty="0" smtClean="0"/>
              <a:t/>
            </a:r>
            <a:br>
              <a:rPr lang="en-US" dirty="0" smtClean="0"/>
            </a:br>
            <a:r>
              <a:rPr lang="en-US" sz="2400" dirty="0" err="1" smtClean="0">
                <a:solidFill>
                  <a:schemeClr val="tx1"/>
                </a:solidFill>
              </a:rPr>
              <a:t>Malaquías</a:t>
            </a:r>
            <a:r>
              <a:rPr lang="en-US" sz="2400" dirty="0" smtClean="0">
                <a:solidFill>
                  <a:schemeClr val="tx1"/>
                </a:solidFill>
              </a:rPr>
              <a:t> 2:10-16</a:t>
            </a:r>
            <a:endParaRPr lang="en-US" sz="2400" dirty="0">
              <a:solidFill>
                <a:schemeClr val="tx1"/>
              </a:solidFill>
            </a:endParaRPr>
          </a:p>
        </p:txBody>
      </p:sp>
    </p:spTree>
    <p:extLst>
      <p:ext uri="{BB962C8B-B14F-4D97-AF65-F5344CB8AC3E}">
        <p14:creationId xmlns:p14="http://schemas.microsoft.com/office/powerpoint/2010/main" val="153707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513" y="1555846"/>
            <a:ext cx="9601200" cy="2684058"/>
          </a:xfrm>
        </p:spPr>
        <p:txBody>
          <a:bodyPr>
            <a:normAutofit fontScale="90000"/>
          </a:bodyPr>
          <a:lstStyle/>
          <a:p>
            <a:pPr algn="ctr"/>
            <a:r>
              <a:rPr lang="x-none" b="0" dirty="0" smtClean="0"/>
              <a:t>«</a:t>
            </a:r>
            <a:r>
              <a:rPr lang="es-ES" cap="none" dirty="0" smtClean="0">
                <a:latin typeface="+mn-lt"/>
              </a:rPr>
              <a:t>Vuelvan </a:t>
            </a:r>
            <a:r>
              <a:rPr lang="es-ES" cap="none" dirty="0">
                <a:latin typeface="+mn-lt"/>
              </a:rPr>
              <a:t>a Mí y Yo volveré a ustedes», dice el SEÑOR de los ejércitos. «Pero dicen: “¿Cómo hemos de volver?”. </a:t>
            </a:r>
            <a:br>
              <a:rPr lang="es-ES" cap="none" dirty="0">
                <a:latin typeface="+mn-lt"/>
              </a:rPr>
            </a:br>
            <a:r>
              <a:rPr lang="es-ES" cap="none" dirty="0" smtClean="0">
                <a:latin typeface="+mn-lt"/>
              </a:rPr>
              <a:t>8</a:t>
            </a:r>
            <a:r>
              <a:rPr lang="es-ES" cap="none" dirty="0">
                <a:latin typeface="+mn-lt"/>
              </a:rPr>
              <a:t>  »¿Robará el hombre a Dios? Pues ustedes me están robando.</a:t>
            </a:r>
            <a:r>
              <a:rPr lang="en-US" cap="none" dirty="0" smtClean="0">
                <a:latin typeface="+mn-lt"/>
              </a:rPr>
              <a:t/>
            </a:r>
            <a:br>
              <a:rPr lang="en-US" cap="none" dirty="0" smtClean="0">
                <a:latin typeface="+mn-lt"/>
              </a:rPr>
            </a:br>
            <a:r>
              <a:rPr lang="en-US" cap="none" dirty="0">
                <a:latin typeface="+mn-lt"/>
              </a:rPr>
              <a:t/>
            </a:r>
            <a:br>
              <a:rPr lang="en-US" cap="none" dirty="0">
                <a:latin typeface="+mn-lt"/>
              </a:rPr>
            </a:br>
            <a:r>
              <a:rPr lang="en-US" cap="none" dirty="0" smtClean="0">
                <a:solidFill>
                  <a:schemeClr val="tx1"/>
                </a:solidFill>
                <a:latin typeface="+mn-lt"/>
              </a:rPr>
              <a:t>Malaquías 3:7b – 8a (NBLA)</a:t>
            </a:r>
            <a:endParaRPr lang="en-US" cap="none" dirty="0">
              <a:solidFill>
                <a:schemeClr val="tx1"/>
              </a:solidFill>
              <a:latin typeface="+mn-lt"/>
            </a:endParaRPr>
          </a:p>
        </p:txBody>
      </p:sp>
    </p:spTree>
    <p:extLst>
      <p:ext uri="{BB962C8B-B14F-4D97-AF65-F5344CB8AC3E}">
        <p14:creationId xmlns:p14="http://schemas.microsoft.com/office/powerpoint/2010/main" val="264087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el mensajero del señor</a:t>
            </a:r>
            <a:br>
              <a:rPr lang="en-US" dirty="0" smtClean="0"/>
            </a:br>
            <a:r>
              <a:rPr lang="en-US" sz="2400" dirty="0" smtClean="0">
                <a:solidFill>
                  <a:schemeClr val="tx1"/>
                </a:solidFill>
              </a:rPr>
              <a:t>Malaquías 2:17 – 3:5</a:t>
            </a:r>
            <a:endParaRPr lang="en-US" sz="2400" dirty="0">
              <a:solidFill>
                <a:schemeClr val="tx1"/>
              </a:solidFill>
            </a:endParaRPr>
          </a:p>
        </p:txBody>
      </p:sp>
      <p:graphicFrame>
        <p:nvGraphicFramePr>
          <p:cNvPr id="3" name="Table 2"/>
          <p:cNvGraphicFramePr>
            <a:graphicFrameLocks noGrp="1"/>
          </p:cNvGraphicFramePr>
          <p:nvPr>
            <p:extLst/>
          </p:nvPr>
        </p:nvGraphicFramePr>
        <p:xfrm>
          <a:off x="1405721" y="1538528"/>
          <a:ext cx="9471546" cy="4511040"/>
        </p:xfrm>
        <a:graphic>
          <a:graphicData uri="http://schemas.openxmlformats.org/drawingml/2006/table">
            <a:tbl>
              <a:tblPr firstRow="1" bandRow="1">
                <a:tableStyleId>{1E171933-4619-4E11-9A3F-F7608DF75F80}</a:tableStyleId>
              </a:tblPr>
              <a:tblGrid>
                <a:gridCol w="3157182"/>
                <a:gridCol w="3157182"/>
                <a:gridCol w="3157182"/>
              </a:tblGrid>
              <a:tr h="370840">
                <a:tc>
                  <a:txBody>
                    <a:bodyPr/>
                    <a:lstStyle/>
                    <a:p>
                      <a:pPr algn="ctr" rtl="0"/>
                      <a:r>
                        <a:rPr lang="en-US" sz="2400" dirty="0" smtClean="0"/>
                        <a:t>Afirmación</a:t>
                      </a:r>
                      <a:endParaRPr lang="en-US" sz="2400" dirty="0"/>
                    </a:p>
                  </a:txBody>
                  <a:tcPr/>
                </a:tc>
                <a:tc>
                  <a:txBody>
                    <a:bodyPr/>
                    <a:lstStyle/>
                    <a:p>
                      <a:pPr algn="ctr" rtl="0"/>
                      <a:r>
                        <a:rPr lang="en-US" sz="2400" dirty="0" smtClean="0"/>
                        <a:t>Objeción</a:t>
                      </a:r>
                      <a:endParaRPr lang="en-US" sz="2400" dirty="0"/>
                    </a:p>
                  </a:txBody>
                  <a:tcPr/>
                </a:tc>
                <a:tc>
                  <a:txBody>
                    <a:bodyPr/>
                    <a:lstStyle/>
                    <a:p>
                      <a:pPr algn="ctr" rtl="0"/>
                      <a:r>
                        <a:rPr lang="en-US" sz="2400" dirty="0" smtClean="0"/>
                        <a:t>Refutación</a:t>
                      </a:r>
                      <a:endParaRPr lang="en-US" sz="2400" dirty="0"/>
                    </a:p>
                  </a:txBody>
                  <a:tcPr/>
                </a:tc>
              </a:tr>
              <a:tr h="370840">
                <a:tc>
                  <a:txBody>
                    <a:bodyPr/>
                    <a:lstStyle/>
                    <a:p>
                      <a:pPr algn="ctr" rtl="0"/>
                      <a:r>
                        <a:rPr lang="en-US" sz="2000" dirty="0" smtClean="0"/>
                        <a:t>“</a:t>
                      </a:r>
                      <a:r>
                        <a:rPr lang="en-US" sz="2000" baseline="30000" dirty="0" smtClean="0"/>
                        <a:t>17</a:t>
                      </a:r>
                      <a:r>
                        <a:rPr lang="en-US" sz="2000" baseline="0" dirty="0" smtClean="0"/>
                        <a:t>U</a:t>
                      </a:r>
                      <a:r>
                        <a:rPr lang="es-ES" sz="2000" baseline="0" dirty="0" err="1" smtClean="0"/>
                        <a:t>stedes</a:t>
                      </a:r>
                      <a:r>
                        <a:rPr lang="es-ES" sz="2000" baseline="0" dirty="0" smtClean="0"/>
                        <a:t> han cansado al SEÑOR con sus palabras”.</a:t>
                      </a:r>
                      <a:endParaRPr lang="en-US" sz="2000" dirty="0"/>
                    </a:p>
                  </a:txBody>
                  <a:tcPr anchor="ctr">
                    <a:lnR w="12700" cap="flat" cmpd="sng" algn="ctr">
                      <a:solidFill>
                        <a:schemeClr val="tx1"/>
                      </a:solidFill>
                      <a:prstDash val="solid"/>
                      <a:round/>
                      <a:headEnd type="none" w="med" len="med"/>
                      <a:tailEnd type="none" w="med" len="med"/>
                    </a:lnR>
                  </a:tcPr>
                </a:tc>
                <a:tc>
                  <a:txBody>
                    <a:bodyPr/>
                    <a:lstStyle/>
                    <a:p>
                      <a:pPr algn="ctr" rtl="0"/>
                      <a:r>
                        <a:rPr lang="es-ES" sz="2000" dirty="0" smtClean="0"/>
                        <a:t>“Y dicen: «¿En qué lo hemos cansado?».”</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rtl="0"/>
                      <a:r>
                        <a:rPr lang="es-ES" sz="2000" dirty="0" smtClean="0"/>
                        <a:t>“Cuando dicen: «Todo el que hace mal es bueno a los ojos del SEÑOR, y en ellos Él se complace; o: ¿Dónde está el Dios de la justicia?»”.</a:t>
                      </a:r>
                      <a:endParaRPr lang="en-US" sz="2000" dirty="0"/>
                    </a:p>
                  </a:txBody>
                  <a:tcPr anchor="ctr">
                    <a:lnL w="12700" cap="flat" cmpd="sng" algn="ctr">
                      <a:solidFill>
                        <a:schemeClr val="tx1"/>
                      </a:solidFill>
                      <a:prstDash val="solid"/>
                      <a:round/>
                      <a:headEnd type="none" w="med" len="med"/>
                      <a:tailEnd type="none" w="med" len="med"/>
                    </a:ln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dirty="0" smtClean="0">
                          <a:solidFill>
                            <a:schemeClr val="dk1"/>
                          </a:solidFill>
                          <a:latin typeface="+mn-lt"/>
                          <a:ea typeface="+mn-ea"/>
                          <a:cs typeface="+mn-cs"/>
                        </a:rPr>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dirty="0" smtClean="0">
                          <a:solidFill>
                            <a:schemeClr val="dk1"/>
                          </a:solidFill>
                          <a:latin typeface="+mn-lt"/>
                          <a:ea typeface="+mn-ea"/>
                          <a:cs typeface="+mn-cs"/>
                        </a:rPr>
                        <a:t>↓</a:t>
                      </a:r>
                      <a:endParaRPr lang="en-US" sz="28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dirty="0" smtClean="0">
                          <a:solidFill>
                            <a:schemeClr val="dk1"/>
                          </a:solidFill>
                          <a:latin typeface="+mn-lt"/>
                          <a:ea typeface="+mn-ea"/>
                          <a:cs typeface="+mn-cs"/>
                        </a:rPr>
                        <a:t>↓</a:t>
                      </a:r>
                    </a:p>
                  </a:txBody>
                  <a:tcPr anchor="ctr"/>
                </a:tc>
              </a:tr>
              <a:tr h="370840">
                <a:tc>
                  <a:txBody>
                    <a:bodyPr/>
                    <a:lstStyle/>
                    <a:p>
                      <a:pPr algn="ctr" rtl="0"/>
                      <a:r>
                        <a:rPr lang="en-US" sz="2000" dirty="0" smtClean="0"/>
                        <a:t>La multitud infiel del pueblo había agotado la </a:t>
                      </a:r>
                      <a:r>
                        <a:rPr lang="en-US" sz="2000" dirty="0" err="1" smtClean="0"/>
                        <a:t>paciencia</a:t>
                      </a:r>
                      <a:r>
                        <a:rPr lang="en-US" sz="2000" dirty="0" smtClean="0"/>
                        <a:t> del</a:t>
                      </a:r>
                      <a:r>
                        <a:rPr lang="en-US" sz="2000" baseline="0" dirty="0" smtClean="0"/>
                        <a:t> SEÑOR </a:t>
                      </a:r>
                      <a:r>
                        <a:rPr lang="en-US" sz="2000" dirty="0" err="1" smtClean="0"/>
                        <a:t>por</a:t>
                      </a:r>
                      <a:r>
                        <a:rPr lang="en-US" sz="2000" dirty="0" smtClean="0"/>
                        <a:t> su </a:t>
                      </a:r>
                      <a:r>
                        <a:rPr lang="en-US" sz="2000" dirty="0" err="1" smtClean="0"/>
                        <a:t>actitud</a:t>
                      </a:r>
                      <a:r>
                        <a:rPr lang="en-US" sz="2000" dirty="0" smtClean="0"/>
                        <a:t> </a:t>
                      </a:r>
                      <a:r>
                        <a:rPr lang="en-US" sz="2000" dirty="0" err="1" smtClean="0"/>
                        <a:t>incrédula</a:t>
                      </a:r>
                      <a:r>
                        <a:rPr lang="en-US" sz="2000" dirty="0" smtClean="0"/>
                        <a:t> </a:t>
                      </a:r>
                      <a:r>
                        <a:rPr lang="en-US" sz="2000" dirty="0" err="1" smtClean="0"/>
                        <a:t>hacia</a:t>
                      </a:r>
                      <a:r>
                        <a:rPr lang="en-US" sz="2000" dirty="0" smtClean="0"/>
                        <a:t> Él.</a:t>
                      </a:r>
                      <a:endParaRPr lang="en-US" sz="2000" dirty="0"/>
                    </a:p>
                  </a:txBody>
                  <a:tcPr anchor="ctr">
                    <a:lnR w="12700" cap="flat" cmpd="sng" algn="ctr">
                      <a:solidFill>
                        <a:schemeClr val="tx1"/>
                      </a:solidFill>
                      <a:prstDash val="solid"/>
                      <a:round/>
                      <a:headEnd type="none" w="med" len="med"/>
                      <a:tailEnd type="none" w="med" len="med"/>
                    </a:lnR>
                  </a:tcPr>
                </a:tc>
                <a:tc>
                  <a:txBody>
                    <a:bodyPr/>
                    <a:lstStyle/>
                    <a:p>
                      <a:pPr algn="ctr" rtl="0"/>
                      <a:r>
                        <a:rPr lang="es-ES" sz="2000" dirty="0" smtClean="0"/>
                        <a:t>Hacer esta pregunta es negar haber hecho mal. </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rtl="0"/>
                      <a:r>
                        <a:rPr lang="es-ES" sz="2000" dirty="0" smtClean="0"/>
                        <a:t>Los condenados pedían el justo juicio de Dios, sin darse cuenta de que estaban practicando el mal que sería juzgado.</a:t>
                      </a:r>
                      <a:endParaRPr lang="en-US" sz="2000" dirty="0"/>
                    </a:p>
                  </a:txBody>
                  <a:tcPr anchor="ctr">
                    <a:lnL w="12700" cap="flat" cmpd="sng" algn="ctr">
                      <a:solidFill>
                        <a:schemeClr val="tx1"/>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val="11737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504966"/>
            <a:ext cx="10058400" cy="1200317"/>
          </a:xfrm>
        </p:spPr>
        <p:txBody>
          <a:bodyPr>
            <a:normAutofit/>
          </a:bodyPr>
          <a:lstStyle/>
          <a:p>
            <a:r>
              <a:rPr lang="es-ES" sz="3600" dirty="0"/>
              <a:t>¿Tiene usted algún hábito que canse a Dios?</a:t>
            </a:r>
            <a:endParaRPr lang="en-US" sz="3600" dirty="0"/>
          </a:p>
        </p:txBody>
      </p:sp>
      <p:sp>
        <p:nvSpPr>
          <p:cNvPr id="4" name="Title 1"/>
          <p:cNvSpPr txBox="1">
            <a:spLocks/>
          </p:cNvSpPr>
          <p:nvPr/>
        </p:nvSpPr>
        <p:spPr>
          <a:xfrm>
            <a:off x="1069072" y="2329219"/>
            <a:ext cx="10058400" cy="1200317"/>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800" b="1" kern="1200" cap="all" baseline="0">
                <a:solidFill>
                  <a:schemeClr val="tx1"/>
                </a:solidFill>
                <a:effectLst>
                  <a:outerShdw blurRad="38100" dist="25400" dir="18900000" algn="bl" rotWithShape="0">
                    <a:schemeClr val="bg1">
                      <a:alpha val="80000"/>
                    </a:schemeClr>
                  </a:outerShdw>
                </a:effectLst>
                <a:latin typeface="+mj-lt"/>
                <a:ea typeface="+mj-ea"/>
                <a:cs typeface="+mj-cs"/>
              </a:defRPr>
            </a:lvl1pPr>
          </a:lstStyle>
          <a:p>
            <a:r>
              <a:rPr lang="es-ES" sz="3600" dirty="0"/>
              <a:t>¿Alguna vez se ha considerado más justo de lo que debería?</a:t>
            </a:r>
            <a:endParaRPr lang="en-US" sz="3600" dirty="0"/>
          </a:p>
        </p:txBody>
      </p:sp>
      <p:sp>
        <p:nvSpPr>
          <p:cNvPr id="5" name="Title 1"/>
          <p:cNvSpPr txBox="1">
            <a:spLocks/>
          </p:cNvSpPr>
          <p:nvPr/>
        </p:nvSpPr>
        <p:spPr>
          <a:xfrm>
            <a:off x="1071344" y="4153472"/>
            <a:ext cx="10058400" cy="1200317"/>
          </a:xfrm>
          <a:prstGeom prst="rect">
            <a:avLst/>
          </a:prstGeom>
        </p:spPr>
        <p:txBody>
          <a:bodyPr vert="horz" lIns="91440" tIns="45720" rIns="91440" bIns="45720" rtlCol="0" anchor="b">
            <a:normAutofit fontScale="92500"/>
          </a:bodyPr>
          <a:lstStyle>
            <a:lvl1pPr algn="l" defTabSz="914400" rtl="0" eaLnBrk="1" latinLnBrk="0" hangingPunct="1">
              <a:lnSpc>
                <a:spcPct val="80000"/>
              </a:lnSpc>
              <a:spcBef>
                <a:spcPct val="0"/>
              </a:spcBef>
              <a:buNone/>
              <a:defRPr sz="6800" b="1" kern="1200" cap="all" baseline="0">
                <a:solidFill>
                  <a:schemeClr val="tx1"/>
                </a:solidFill>
                <a:effectLst>
                  <a:outerShdw blurRad="38100" dist="25400" dir="18900000" algn="bl" rotWithShape="0">
                    <a:schemeClr val="bg1">
                      <a:alpha val="80000"/>
                    </a:schemeClr>
                  </a:outerShdw>
                </a:effectLst>
                <a:latin typeface="+mj-lt"/>
                <a:ea typeface="+mj-ea"/>
                <a:cs typeface="+mj-cs"/>
              </a:defRPr>
            </a:lvl1pPr>
          </a:lstStyle>
          <a:p>
            <a:r>
              <a:rPr lang="es-ES" sz="3600" dirty="0"/>
              <a:t>¿Pasa más tiempo pensando en la maldad de los demás que en sus propios pecados?</a:t>
            </a:r>
            <a:endParaRPr lang="en-US" sz="3600" dirty="0"/>
          </a:p>
        </p:txBody>
      </p:sp>
    </p:spTree>
    <p:extLst>
      <p:ext uri="{BB962C8B-B14F-4D97-AF65-F5344CB8AC3E}">
        <p14:creationId xmlns:p14="http://schemas.microsoft.com/office/powerpoint/2010/main" val="93747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el mensajero del señor</a:t>
            </a:r>
            <a:br>
              <a:rPr lang="en-US" dirty="0" smtClean="0"/>
            </a:br>
            <a:r>
              <a:rPr lang="en-US" sz="2400" dirty="0" smtClean="0">
                <a:solidFill>
                  <a:schemeClr val="tx1"/>
                </a:solidFill>
              </a:rPr>
              <a:t>Malaquías 2:17 – 3:5</a:t>
            </a:r>
            <a:endParaRPr lang="en-US" sz="2400" dirty="0">
              <a:solidFill>
                <a:schemeClr val="tx1"/>
              </a:solidFill>
            </a:endParaRPr>
          </a:p>
        </p:txBody>
      </p:sp>
      <p:sp>
        <p:nvSpPr>
          <p:cNvPr id="4" name="Title 1"/>
          <p:cNvSpPr txBox="1">
            <a:spLocks/>
          </p:cNvSpPr>
          <p:nvPr/>
        </p:nvSpPr>
        <p:spPr>
          <a:xfrm>
            <a:off x="1254457" y="2115411"/>
            <a:ext cx="9601200" cy="33027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r>
              <a:rPr lang="es-ES" cap="none" dirty="0">
                <a:solidFill>
                  <a:schemeClr val="tx1"/>
                </a:solidFill>
                <a:latin typeface="+mn-lt"/>
              </a:rPr>
              <a:t>El Mensajero del SEÑOR es ______ _____ ___________. Esta promesa de un mensajero se basa en la profecía que se encuentra en el capítulo ____ de Isaías. Se le conoce como __________ según Malaquías 4:5. Los cuatro evangelios afirman la identidad del mensajero citando la profecía de Isaías (Mateo _____, Marcos _____, Lucas _____, Juan _____).</a:t>
            </a:r>
            <a:endParaRPr lang="en-US" cap="none" dirty="0">
              <a:solidFill>
                <a:schemeClr val="tx1"/>
              </a:solidFill>
              <a:latin typeface="+mn-lt"/>
            </a:endParaRPr>
          </a:p>
        </p:txBody>
      </p:sp>
      <p:sp>
        <p:nvSpPr>
          <p:cNvPr id="5" name="Title 1"/>
          <p:cNvSpPr txBox="1">
            <a:spLocks/>
          </p:cNvSpPr>
          <p:nvPr/>
        </p:nvSpPr>
        <p:spPr>
          <a:xfrm>
            <a:off x="6392761" y="2045390"/>
            <a:ext cx="3465395" cy="58457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l" rtl="0"/>
            <a:r>
              <a:rPr lang="en-US" cap="none" dirty="0" smtClean="0">
                <a:latin typeface="+mn-lt"/>
              </a:rPr>
              <a:t>Juan el Bautista</a:t>
            </a:r>
            <a:endParaRPr lang="en-US" cap="none" dirty="0">
              <a:latin typeface="+mn-lt"/>
            </a:endParaRPr>
          </a:p>
        </p:txBody>
      </p:sp>
      <p:sp>
        <p:nvSpPr>
          <p:cNvPr id="6" name="Title 1"/>
          <p:cNvSpPr txBox="1">
            <a:spLocks/>
          </p:cNvSpPr>
          <p:nvPr/>
        </p:nvSpPr>
        <p:spPr>
          <a:xfrm>
            <a:off x="8753576" y="2937201"/>
            <a:ext cx="774512" cy="58457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l" rtl="0"/>
            <a:r>
              <a:rPr lang="en-US" cap="none" dirty="0" smtClean="0">
                <a:latin typeface="+mn-lt"/>
              </a:rPr>
              <a:t>40</a:t>
            </a:r>
            <a:endParaRPr lang="en-US" cap="none" dirty="0">
              <a:latin typeface="+mn-lt"/>
            </a:endParaRPr>
          </a:p>
        </p:txBody>
      </p:sp>
      <p:sp>
        <p:nvSpPr>
          <p:cNvPr id="7" name="Title 1"/>
          <p:cNvSpPr txBox="1">
            <a:spLocks/>
          </p:cNvSpPr>
          <p:nvPr/>
        </p:nvSpPr>
        <p:spPr>
          <a:xfrm>
            <a:off x="6356971" y="3369577"/>
            <a:ext cx="1347718" cy="58457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l" rtl="0"/>
            <a:r>
              <a:rPr lang="en-US" cap="none" dirty="0" smtClean="0">
                <a:latin typeface="+mn-lt"/>
              </a:rPr>
              <a:t>Elías</a:t>
            </a:r>
            <a:endParaRPr lang="en-US" cap="none" dirty="0">
              <a:latin typeface="+mn-lt"/>
            </a:endParaRPr>
          </a:p>
        </p:txBody>
      </p:sp>
      <p:sp>
        <p:nvSpPr>
          <p:cNvPr id="8" name="Title 1"/>
          <p:cNvSpPr txBox="1">
            <a:spLocks/>
          </p:cNvSpPr>
          <p:nvPr/>
        </p:nvSpPr>
        <p:spPr>
          <a:xfrm>
            <a:off x="1434902" y="4686039"/>
            <a:ext cx="774512" cy="584571"/>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l" rtl="0"/>
            <a:r>
              <a:rPr lang="en-US" cap="none" dirty="0" smtClean="0">
                <a:latin typeface="+mn-lt"/>
              </a:rPr>
              <a:t>3:3</a:t>
            </a:r>
            <a:endParaRPr lang="en-US" cap="none" dirty="0">
              <a:latin typeface="+mn-lt"/>
            </a:endParaRPr>
          </a:p>
        </p:txBody>
      </p:sp>
      <p:sp>
        <p:nvSpPr>
          <p:cNvPr id="9" name="Title 1"/>
          <p:cNvSpPr txBox="1">
            <a:spLocks/>
          </p:cNvSpPr>
          <p:nvPr/>
        </p:nvSpPr>
        <p:spPr>
          <a:xfrm>
            <a:off x="3726854" y="4686039"/>
            <a:ext cx="774512" cy="584571"/>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l" rtl="0"/>
            <a:r>
              <a:rPr lang="en-US" cap="none" dirty="0">
                <a:latin typeface="+mn-lt"/>
              </a:rPr>
              <a:t>1</a:t>
            </a:r>
            <a:r>
              <a:rPr lang="en-US" cap="none" dirty="0" smtClean="0">
                <a:latin typeface="+mn-lt"/>
              </a:rPr>
              <a:t>:3</a:t>
            </a:r>
            <a:endParaRPr lang="en-US" cap="none" dirty="0">
              <a:latin typeface="+mn-lt"/>
            </a:endParaRPr>
          </a:p>
        </p:txBody>
      </p:sp>
      <p:sp>
        <p:nvSpPr>
          <p:cNvPr id="10" name="Title 1"/>
          <p:cNvSpPr txBox="1">
            <a:spLocks/>
          </p:cNvSpPr>
          <p:nvPr/>
        </p:nvSpPr>
        <p:spPr>
          <a:xfrm>
            <a:off x="5681377" y="4649861"/>
            <a:ext cx="1218060" cy="58457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l" rtl="0"/>
            <a:r>
              <a:rPr lang="en-US" cap="none" dirty="0" smtClean="0">
                <a:latin typeface="+mn-lt"/>
              </a:rPr>
              <a:t>3:4-6</a:t>
            </a:r>
            <a:endParaRPr lang="en-US" cap="none" dirty="0">
              <a:latin typeface="+mn-lt"/>
            </a:endParaRPr>
          </a:p>
        </p:txBody>
      </p:sp>
      <p:sp>
        <p:nvSpPr>
          <p:cNvPr id="11" name="Title 1"/>
          <p:cNvSpPr txBox="1">
            <a:spLocks/>
          </p:cNvSpPr>
          <p:nvPr/>
        </p:nvSpPr>
        <p:spPr>
          <a:xfrm>
            <a:off x="7516428" y="4686039"/>
            <a:ext cx="1218060" cy="58457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l" rtl="0"/>
            <a:r>
              <a:rPr lang="en-US" cap="none" dirty="0" smtClean="0">
                <a:latin typeface="+mn-lt"/>
              </a:rPr>
              <a:t>1:23</a:t>
            </a:r>
            <a:endParaRPr lang="en-US" cap="none" dirty="0">
              <a:latin typeface="+mn-lt"/>
            </a:endParaRPr>
          </a:p>
        </p:txBody>
      </p:sp>
      <p:sp>
        <p:nvSpPr>
          <p:cNvPr id="13" name="Rectangle 12"/>
          <p:cNvSpPr/>
          <p:nvPr/>
        </p:nvSpPr>
        <p:spPr>
          <a:xfrm>
            <a:off x="0" y="0"/>
            <a:ext cx="12192000" cy="6858000"/>
          </a:xfrm>
          <a:prstGeom prst="rect">
            <a:avLst/>
          </a:prstGeom>
          <a:solidFill>
            <a:srgbClr val="0000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Vertical Scroll 11"/>
          <p:cNvSpPr/>
          <p:nvPr/>
        </p:nvSpPr>
        <p:spPr>
          <a:xfrm>
            <a:off x="3905492" y="1494435"/>
            <a:ext cx="6250675" cy="4544705"/>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US" sz="2800" b="1" baseline="30000" dirty="0" smtClean="0"/>
          </a:p>
          <a:p>
            <a:pPr algn="l" rtl="0"/>
            <a:endParaRPr lang="en-US" sz="2800" b="1" baseline="30000" dirty="0"/>
          </a:p>
          <a:p>
            <a:r>
              <a:rPr lang="en-US" sz="2800" b="1" baseline="30000" dirty="0" smtClean="0"/>
              <a:t>3</a:t>
            </a:r>
            <a:r>
              <a:rPr lang="en-US" sz="2800" b="1" dirty="0" smtClean="0"/>
              <a:t>Una </a:t>
            </a:r>
            <a:r>
              <a:rPr lang="es-ES" sz="2800" b="1" dirty="0" smtClean="0"/>
              <a:t>voz </a:t>
            </a:r>
            <a:r>
              <a:rPr lang="es-ES" sz="2800" b="1" dirty="0"/>
              <a:t>clama: </a:t>
            </a:r>
            <a:endParaRPr lang="es-ES" sz="2800" b="1" dirty="0" smtClean="0"/>
          </a:p>
          <a:p>
            <a:r>
              <a:rPr lang="es-ES" sz="2800" b="1" dirty="0" smtClean="0"/>
              <a:t>«</a:t>
            </a:r>
            <a:r>
              <a:rPr lang="es-ES" sz="2800" b="1" dirty="0"/>
              <a:t>Preparen en el desierto camino al SEÑOR; </a:t>
            </a:r>
            <a:endParaRPr lang="es-ES" sz="2800" b="1" dirty="0" smtClean="0"/>
          </a:p>
          <a:p>
            <a:r>
              <a:rPr lang="es-ES" sz="2800" b="1" dirty="0" smtClean="0"/>
              <a:t>Allanen </a:t>
            </a:r>
            <a:r>
              <a:rPr lang="es-ES" sz="2800" b="1" dirty="0"/>
              <a:t>en la soledad calzada para nuestro </a:t>
            </a:r>
            <a:r>
              <a:rPr lang="es-ES" sz="2800" b="1" dirty="0" smtClean="0"/>
              <a:t>Dios</a:t>
            </a:r>
            <a:r>
              <a:rPr lang="x-none" sz="2800" dirty="0"/>
              <a:t>»</a:t>
            </a:r>
            <a:r>
              <a:rPr lang="es-ES" sz="2800" b="1" dirty="0" smtClean="0"/>
              <a:t>.</a:t>
            </a:r>
            <a:r>
              <a:rPr lang="es-ES" sz="2800" b="1" dirty="0"/>
              <a:t> </a:t>
            </a:r>
            <a:endParaRPr lang="en-US" sz="2800" b="1" dirty="0"/>
          </a:p>
          <a:p>
            <a:pPr algn="l" rtl="0"/>
            <a:r>
              <a:rPr lang="en-US" sz="2800" b="1" dirty="0" smtClean="0"/>
              <a:t>Isaías 40:3 (NBLA)</a:t>
            </a:r>
          </a:p>
          <a:p>
            <a:pPr algn="l" rtl="0"/>
            <a:endParaRPr lang="en-US" sz="2800" b="1" dirty="0"/>
          </a:p>
        </p:txBody>
      </p:sp>
    </p:spTree>
    <p:extLst>
      <p:ext uri="{BB962C8B-B14F-4D97-AF65-F5344CB8AC3E}">
        <p14:creationId xmlns:p14="http://schemas.microsoft.com/office/powerpoint/2010/main" val="20286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xit" presetSubtype="0" fill="hold" grpId="1" nodeType="clickEffect">
                                  <p:stCondLst>
                                    <p:cond delay="0"/>
                                  </p:stCondLst>
                                  <p:childTnLst>
                                    <p:animEffect transition="out" filter="fade">
                                      <p:cBhvr>
                                        <p:cTn id="26" dur="1000"/>
                                        <p:tgtEl>
                                          <p:spTgt spid="12"/>
                                        </p:tgtEl>
                                      </p:cBhvr>
                                    </p:animEffect>
                                    <p:anim calcmode="lin" valueType="num">
                                      <p:cBhvr>
                                        <p:cTn id="27" dur="1000"/>
                                        <p:tgtEl>
                                          <p:spTgt spid="12"/>
                                        </p:tgtEl>
                                        <p:attrNameLst>
                                          <p:attrName>ppt_x</p:attrName>
                                        </p:attrNameLst>
                                      </p:cBhvr>
                                      <p:tavLst>
                                        <p:tav tm="0">
                                          <p:val>
                                            <p:strVal val="ppt_x"/>
                                          </p:val>
                                        </p:tav>
                                        <p:tav tm="100000">
                                          <p:val>
                                            <p:strVal val="ppt_x"/>
                                          </p:val>
                                        </p:tav>
                                      </p:tavLst>
                                    </p:anim>
                                    <p:anim calcmode="lin" valueType="num">
                                      <p:cBhvr>
                                        <p:cTn id="28" dur="1000"/>
                                        <p:tgtEl>
                                          <p:spTgt spid="12"/>
                                        </p:tgtEl>
                                        <p:attrNameLst>
                                          <p:attrName>ppt_y</p:attrName>
                                        </p:attrNameLst>
                                      </p:cBhvr>
                                      <p:tavLst>
                                        <p:tav tm="0">
                                          <p:val>
                                            <p:strVal val="ppt_y"/>
                                          </p:val>
                                        </p:tav>
                                        <p:tav tm="100000">
                                          <p:val>
                                            <p:strVal val="ppt_y+.1"/>
                                          </p:val>
                                        </p:tav>
                                      </p:tavLst>
                                    </p:anim>
                                    <p:set>
                                      <p:cBhvr>
                                        <p:cTn id="29" dur="1" fill="hold">
                                          <p:stCondLst>
                                            <p:cond delay="999"/>
                                          </p:stCondLst>
                                        </p:cTn>
                                        <p:tgtEl>
                                          <p:spTgt spid="12"/>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00"/>
                                        <p:tgtEl>
                                          <p:spTgt spid="13"/>
                                        </p:tgtEl>
                                      </p:cBhvr>
                                    </p:animEffect>
                                    <p:set>
                                      <p:cBhvr>
                                        <p:cTn id="32" dur="1" fill="hold">
                                          <p:stCondLst>
                                            <p:cond delay="9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3" grpId="0" animBg="1"/>
      <p:bldP spid="13" grpId="1" animBg="1"/>
      <p:bldP spid="12" grpId="0" animBg="1"/>
      <p:bldP spid="12" grpId="1"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el mensajero del señor</a:t>
            </a:r>
            <a:br>
              <a:rPr lang="en-US" dirty="0" smtClean="0"/>
            </a:br>
            <a:r>
              <a:rPr lang="en-US" sz="2400" dirty="0" smtClean="0">
                <a:solidFill>
                  <a:schemeClr val="tx1"/>
                </a:solidFill>
              </a:rPr>
              <a:t>Malaquías 2:17 – 3:5</a:t>
            </a:r>
            <a:endParaRPr lang="en-US" sz="2400" dirty="0">
              <a:solidFill>
                <a:schemeClr val="tx1"/>
              </a:solidFill>
            </a:endParaRPr>
          </a:p>
        </p:txBody>
      </p:sp>
      <p:graphicFrame>
        <p:nvGraphicFramePr>
          <p:cNvPr id="3" name="Table 2"/>
          <p:cNvGraphicFramePr>
            <a:graphicFrameLocks noGrp="1"/>
          </p:cNvGraphicFramePr>
          <p:nvPr>
            <p:extLst/>
          </p:nvPr>
        </p:nvGraphicFramePr>
        <p:xfrm>
          <a:off x="1405721" y="1538528"/>
          <a:ext cx="10429164" cy="4572000"/>
        </p:xfrm>
        <a:graphic>
          <a:graphicData uri="http://schemas.openxmlformats.org/drawingml/2006/table">
            <a:tbl>
              <a:tblPr firstRow="1" bandRow="1">
                <a:tableStyleId>{1E171933-4619-4E11-9A3F-F7608DF75F80}</a:tableStyleId>
              </a:tblPr>
              <a:tblGrid>
                <a:gridCol w="4114800"/>
                <a:gridCol w="3157182"/>
                <a:gridCol w="3157182"/>
              </a:tblGrid>
              <a:tr h="370840">
                <a:tc>
                  <a:txBody>
                    <a:bodyPr/>
                    <a:lstStyle/>
                    <a:p>
                      <a:pPr algn="ctr" rtl="0"/>
                      <a:r>
                        <a:rPr lang="en-US" sz="2400" dirty="0" smtClean="0"/>
                        <a:t>Pecado</a:t>
                      </a:r>
                      <a:endParaRPr lang="en-US" sz="2400" dirty="0"/>
                    </a:p>
                  </a:txBody>
                  <a:tcPr/>
                </a:tc>
                <a:tc>
                  <a:txBody>
                    <a:bodyPr/>
                    <a:lstStyle/>
                    <a:p>
                      <a:pPr algn="ctr" rtl="0"/>
                      <a:r>
                        <a:rPr lang="en-US" sz="2400" dirty="0" smtClean="0"/>
                        <a:t>Ley</a:t>
                      </a:r>
                      <a:endParaRPr lang="en-US" sz="2400" dirty="0"/>
                    </a:p>
                  </a:txBody>
                  <a:tcPr/>
                </a:tc>
                <a:tc>
                  <a:txBody>
                    <a:bodyPr/>
                    <a:lstStyle/>
                    <a:p>
                      <a:pPr algn="ctr" rtl="0"/>
                      <a:r>
                        <a:rPr lang="en-US" sz="2400" dirty="0" err="1" smtClean="0"/>
                        <a:t>Resultado</a:t>
                      </a:r>
                      <a:r>
                        <a:rPr lang="en-US" sz="2400" dirty="0" smtClean="0"/>
                        <a:t>/Pena</a:t>
                      </a:r>
                      <a:endParaRPr lang="en-US" sz="2400" dirty="0"/>
                    </a:p>
                  </a:txBody>
                  <a:tcPr/>
                </a:tc>
              </a:tr>
              <a:tr h="640080">
                <a:tc>
                  <a:txBody>
                    <a:bodyPr/>
                    <a:lstStyle/>
                    <a:p>
                      <a:pPr algn="l" rtl="0"/>
                      <a:r>
                        <a:rPr lang="en-US" sz="2400" dirty="0" smtClean="0"/>
                        <a:t>Brujería</a:t>
                      </a:r>
                      <a:endParaRPr lang="en-US" sz="2400" dirty="0"/>
                    </a:p>
                  </a:txBody>
                  <a:tcPr anchor="ctr"/>
                </a:tc>
                <a:tc>
                  <a:txBody>
                    <a:bodyPr/>
                    <a:lstStyle/>
                    <a:p>
                      <a:pPr algn="l" rtl="0"/>
                      <a:r>
                        <a:rPr lang="en-US" sz="2400" b="1" dirty="0" smtClean="0"/>
                        <a:t>Lev 20:27</a:t>
                      </a:r>
                      <a:endParaRPr lang="en-US" sz="2400" b="1" dirty="0"/>
                    </a:p>
                  </a:txBody>
                  <a:tcPr anchor="ctr"/>
                </a:tc>
                <a:tc>
                  <a:txBody>
                    <a:bodyPr/>
                    <a:lstStyle/>
                    <a:p>
                      <a:pPr algn="l" rtl="0"/>
                      <a:endParaRPr lang="en-US" sz="2400" dirty="0"/>
                    </a:p>
                  </a:txBody>
                  <a:tcPr anchor="ctr"/>
                </a:tc>
              </a:tr>
              <a:tr h="640080">
                <a:tc>
                  <a:txBody>
                    <a:bodyPr/>
                    <a:lstStyle/>
                    <a:p>
                      <a:pPr algn="l" rtl="0"/>
                      <a:r>
                        <a:rPr lang="en-US" sz="2400" dirty="0" smtClean="0"/>
                        <a:t>Adulterio</a:t>
                      </a:r>
                      <a:endParaRPr lang="en-US" sz="2400" dirty="0"/>
                    </a:p>
                  </a:txBody>
                  <a:tcPr anchor="ctr"/>
                </a:tc>
                <a:tc>
                  <a:txBody>
                    <a:bodyPr/>
                    <a:lstStyle/>
                    <a:p>
                      <a:pPr algn="l" rtl="0"/>
                      <a:r>
                        <a:rPr lang="en-US" sz="2400" b="1" dirty="0" smtClean="0"/>
                        <a:t>Lev </a:t>
                      </a:r>
                      <a:r>
                        <a:rPr lang="en-US" sz="2400" b="1" baseline="0" dirty="0" smtClean="0"/>
                        <a:t>20:10</a:t>
                      </a:r>
                      <a:endParaRPr lang="en-US" sz="2400" b="1" dirty="0"/>
                    </a:p>
                  </a:txBody>
                  <a:tcPr anchor="ctr"/>
                </a:tc>
                <a:tc>
                  <a:txBody>
                    <a:bodyPr/>
                    <a:lstStyle/>
                    <a:p>
                      <a:pPr algn="l" rtl="0"/>
                      <a:endParaRPr lang="en-US" sz="2400" dirty="0"/>
                    </a:p>
                  </a:txBody>
                  <a:tcPr anchor="ctr"/>
                </a:tc>
              </a:tr>
              <a:tr h="370840">
                <a:tc>
                  <a:txBody>
                    <a:bodyPr/>
                    <a:lstStyle/>
                    <a:p>
                      <a:pPr algn="l" rtl="0"/>
                      <a:r>
                        <a:rPr lang="en-US" sz="2400" dirty="0" err="1" smtClean="0"/>
                        <a:t>Falsos</a:t>
                      </a:r>
                      <a:r>
                        <a:rPr lang="en-US" sz="2400" baseline="0" dirty="0" smtClean="0"/>
                        <a:t> </a:t>
                      </a:r>
                      <a:r>
                        <a:rPr lang="en-US" sz="2400" baseline="0" dirty="0" err="1" smtClean="0"/>
                        <a:t>juramentos</a:t>
                      </a:r>
                      <a:endParaRPr lang="en-US" sz="2400" dirty="0"/>
                    </a:p>
                  </a:txBody>
                  <a:tcPr anchor="ctr"/>
                </a:tc>
                <a:tc>
                  <a:txBody>
                    <a:bodyPr/>
                    <a:lstStyle/>
                    <a:p>
                      <a:pPr algn="l" rtl="0"/>
                      <a:r>
                        <a:rPr lang="en-US" sz="2400" b="1" dirty="0" err="1" smtClean="0"/>
                        <a:t>Éxo</a:t>
                      </a:r>
                      <a:r>
                        <a:rPr lang="en-US" sz="2400" b="1" dirty="0" smtClean="0"/>
                        <a:t> 20:7;</a:t>
                      </a:r>
                    </a:p>
                    <a:p>
                      <a:pPr algn="l" rtl="0"/>
                      <a:r>
                        <a:rPr lang="en-US" sz="2400" b="1" dirty="0" smtClean="0"/>
                        <a:t>Lev 19:12</a:t>
                      </a:r>
                      <a:endParaRPr lang="en-US" sz="2400" b="1" dirty="0"/>
                    </a:p>
                  </a:txBody>
                  <a:tcPr anchor="ctr"/>
                </a:tc>
                <a:tc>
                  <a:txBody>
                    <a:bodyPr/>
                    <a:lstStyle/>
                    <a:p>
                      <a:pPr algn="l" rtl="0"/>
                      <a:endParaRPr lang="en-US" sz="2400" dirty="0"/>
                    </a:p>
                  </a:txBody>
                  <a:tcPr anchor="ctr"/>
                </a:tc>
              </a:tr>
              <a:tr h="640080">
                <a:tc>
                  <a:txBody>
                    <a:bodyPr/>
                    <a:lstStyle/>
                    <a:p>
                      <a:pPr algn="l" rtl="0"/>
                      <a:r>
                        <a:rPr lang="en-US" sz="2400" dirty="0" smtClean="0"/>
                        <a:t>Oprimir a los </a:t>
                      </a:r>
                      <a:r>
                        <a:rPr lang="en-US" sz="2400" dirty="0" err="1" smtClean="0"/>
                        <a:t>trabajadores</a:t>
                      </a:r>
                      <a:r>
                        <a:rPr lang="en-US" sz="2400" dirty="0" smtClean="0"/>
                        <a:t> a </a:t>
                      </a:r>
                      <a:r>
                        <a:rPr lang="en-US" sz="2400" dirty="0" err="1" smtClean="0"/>
                        <a:t>quienes</a:t>
                      </a:r>
                      <a:r>
                        <a:rPr lang="en-US" sz="2400" dirty="0" smtClean="0"/>
                        <a:t> se les </a:t>
                      </a:r>
                      <a:r>
                        <a:rPr lang="en-US" sz="2400" dirty="0" err="1" smtClean="0"/>
                        <a:t>debe</a:t>
                      </a:r>
                      <a:r>
                        <a:rPr lang="en-US" sz="2400" dirty="0" smtClean="0"/>
                        <a:t> </a:t>
                      </a:r>
                      <a:r>
                        <a:rPr lang="en-US" sz="2400" dirty="0" err="1" smtClean="0"/>
                        <a:t>su</a:t>
                      </a:r>
                      <a:r>
                        <a:rPr lang="en-US" sz="2400" dirty="0" smtClean="0"/>
                        <a:t> </a:t>
                      </a:r>
                      <a:r>
                        <a:rPr lang="en-US" sz="2400" dirty="0" err="1" smtClean="0"/>
                        <a:t>pago</a:t>
                      </a:r>
                      <a:r>
                        <a:rPr lang="en-US" sz="2400" dirty="0" smtClean="0"/>
                        <a:t> </a:t>
                      </a:r>
                      <a:endParaRPr lang="en-US" sz="2400" dirty="0"/>
                    </a:p>
                  </a:txBody>
                  <a:tcPr anchor="ctr"/>
                </a:tc>
                <a:tc>
                  <a:txBody>
                    <a:bodyPr/>
                    <a:lstStyle/>
                    <a:p>
                      <a:pPr algn="l" rtl="0"/>
                      <a:r>
                        <a:rPr lang="en-US" sz="2400" b="1" dirty="0" smtClean="0"/>
                        <a:t>Lev 19:13</a:t>
                      </a:r>
                      <a:endParaRPr lang="en-US" sz="2400" b="1" dirty="0"/>
                    </a:p>
                  </a:txBody>
                  <a:tcPr anchor="ctr"/>
                </a:tc>
                <a:tc>
                  <a:txBody>
                    <a:bodyPr/>
                    <a:lstStyle/>
                    <a:p>
                      <a:pPr algn="l" rtl="0"/>
                      <a:endParaRPr lang="en-US" sz="2400" dirty="0"/>
                    </a:p>
                  </a:txBody>
                  <a:tcPr anchor="ctr"/>
                </a:tc>
              </a:tr>
              <a:tr h="370840">
                <a:tc>
                  <a:txBody>
                    <a:bodyPr/>
                    <a:lstStyle/>
                    <a:p>
                      <a:pPr algn="l" rtl="0"/>
                      <a:r>
                        <a:rPr lang="en-US" sz="2400" dirty="0" smtClean="0"/>
                        <a:t>Oprimir a las viudas</a:t>
                      </a:r>
                    </a:p>
                    <a:p>
                      <a:pPr algn="l" rtl="0"/>
                      <a:r>
                        <a:rPr lang="en-US" sz="2400" dirty="0" err="1" smtClean="0"/>
                        <a:t>Oprimir</a:t>
                      </a:r>
                      <a:r>
                        <a:rPr lang="en-US" sz="2400" dirty="0" smtClean="0"/>
                        <a:t> a los huérfanos</a:t>
                      </a:r>
                    </a:p>
                    <a:p>
                      <a:pPr algn="l" rtl="0"/>
                      <a:r>
                        <a:rPr lang="en-US" sz="2400" dirty="0" err="1" smtClean="0"/>
                        <a:t>Oprimir</a:t>
                      </a:r>
                      <a:r>
                        <a:rPr lang="en-US" sz="2400" dirty="0" smtClean="0"/>
                        <a:t> a</a:t>
                      </a:r>
                      <a:r>
                        <a:rPr lang="en-US" sz="2400" baseline="0" dirty="0" smtClean="0"/>
                        <a:t> </a:t>
                      </a:r>
                      <a:r>
                        <a:rPr lang="en-US" sz="2400" baseline="0" dirty="0" err="1" smtClean="0"/>
                        <a:t>los</a:t>
                      </a:r>
                      <a:r>
                        <a:rPr lang="en-US" sz="2400" baseline="0" dirty="0" smtClean="0"/>
                        <a:t> </a:t>
                      </a:r>
                      <a:r>
                        <a:rPr lang="en-US" sz="2400" baseline="0" dirty="0" err="1" smtClean="0"/>
                        <a:t>extranjeros</a:t>
                      </a:r>
                      <a:endParaRPr lang="en-US" sz="2400" dirty="0"/>
                    </a:p>
                  </a:txBody>
                  <a:tcPr anchor="ctr"/>
                </a:tc>
                <a:tc>
                  <a:txBody>
                    <a:bodyPr/>
                    <a:lstStyle/>
                    <a:p>
                      <a:pPr algn="l" rtl="0"/>
                      <a:r>
                        <a:rPr lang="en-US" sz="2400" b="1" dirty="0" err="1" smtClean="0"/>
                        <a:t>Éxo</a:t>
                      </a:r>
                      <a:r>
                        <a:rPr lang="en-US" sz="2400" b="1" dirty="0" smtClean="0"/>
                        <a:t> 22:21-24</a:t>
                      </a:r>
                      <a:endParaRPr lang="en-US" sz="2400" b="1" dirty="0"/>
                    </a:p>
                  </a:txBody>
                  <a:tcPr anchor="ctr"/>
                </a:tc>
                <a:tc>
                  <a:txBody>
                    <a:bodyPr/>
                    <a:lstStyle/>
                    <a:p>
                      <a:pPr algn="l" rtl="0"/>
                      <a:endParaRPr lang="en-US" sz="2400" dirty="0"/>
                    </a:p>
                  </a:txBody>
                  <a:tcPr anchor="ctr"/>
                </a:tc>
              </a:tr>
            </a:tbl>
          </a:graphicData>
        </a:graphic>
      </p:graphicFrame>
      <p:sp>
        <p:nvSpPr>
          <p:cNvPr id="4" name="Title 1"/>
          <p:cNvSpPr txBox="1">
            <a:spLocks/>
          </p:cNvSpPr>
          <p:nvPr/>
        </p:nvSpPr>
        <p:spPr>
          <a:xfrm>
            <a:off x="9017759" y="2113137"/>
            <a:ext cx="2787554" cy="58457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l" rtl="0"/>
            <a:r>
              <a:rPr lang="en-US" sz="2800" cap="none" dirty="0" smtClean="0">
                <a:latin typeface="+mn-lt"/>
              </a:rPr>
              <a:t>Muerte</a:t>
            </a:r>
            <a:endParaRPr lang="en-US" sz="2800" cap="none" dirty="0">
              <a:latin typeface="+mn-lt"/>
            </a:endParaRPr>
          </a:p>
        </p:txBody>
      </p:sp>
      <p:sp>
        <p:nvSpPr>
          <p:cNvPr id="5" name="Title 1"/>
          <p:cNvSpPr txBox="1">
            <a:spLocks/>
          </p:cNvSpPr>
          <p:nvPr/>
        </p:nvSpPr>
        <p:spPr>
          <a:xfrm>
            <a:off x="9020031" y="2729565"/>
            <a:ext cx="2787554" cy="58457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l" rtl="0"/>
            <a:r>
              <a:rPr lang="en-US" sz="2800" cap="none" dirty="0" smtClean="0">
                <a:latin typeface="+mn-lt"/>
              </a:rPr>
              <a:t>Muerte</a:t>
            </a:r>
            <a:endParaRPr lang="en-US" sz="2800" cap="none" dirty="0">
              <a:latin typeface="+mn-lt"/>
            </a:endParaRPr>
          </a:p>
        </p:txBody>
      </p:sp>
      <p:sp>
        <p:nvSpPr>
          <p:cNvPr id="6" name="Title 1"/>
          <p:cNvSpPr txBox="1">
            <a:spLocks/>
          </p:cNvSpPr>
          <p:nvPr/>
        </p:nvSpPr>
        <p:spPr>
          <a:xfrm>
            <a:off x="9022303" y="3264106"/>
            <a:ext cx="2787554" cy="58457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l" rtl="0"/>
            <a:r>
              <a:rPr lang="en-US" sz="2800" cap="none" dirty="0" smtClean="0">
                <a:latin typeface="+mn-lt"/>
              </a:rPr>
              <a:t>Castigo / Dios es profanado</a:t>
            </a:r>
            <a:endParaRPr lang="en-US" sz="2800" cap="none" dirty="0">
              <a:latin typeface="+mn-lt"/>
            </a:endParaRPr>
          </a:p>
        </p:txBody>
      </p:sp>
      <p:sp>
        <p:nvSpPr>
          <p:cNvPr id="7" name="Title 1"/>
          <p:cNvSpPr txBox="1">
            <a:spLocks/>
          </p:cNvSpPr>
          <p:nvPr/>
        </p:nvSpPr>
        <p:spPr>
          <a:xfrm>
            <a:off x="9024575" y="4194440"/>
            <a:ext cx="2787554" cy="58457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l" rtl="0"/>
            <a:r>
              <a:rPr lang="en-US" sz="2800" cap="none" dirty="0" smtClean="0">
                <a:latin typeface="+mn-lt"/>
              </a:rPr>
              <a:t>Pecado</a:t>
            </a:r>
            <a:endParaRPr lang="en-US" sz="2800" cap="none" dirty="0">
              <a:latin typeface="+mn-lt"/>
            </a:endParaRPr>
          </a:p>
        </p:txBody>
      </p:sp>
      <p:sp>
        <p:nvSpPr>
          <p:cNvPr id="8" name="Title 1"/>
          <p:cNvSpPr txBox="1">
            <a:spLocks/>
          </p:cNvSpPr>
          <p:nvPr/>
        </p:nvSpPr>
        <p:spPr>
          <a:xfrm>
            <a:off x="9026847" y="4947338"/>
            <a:ext cx="2787554" cy="58457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l" rtl="0"/>
            <a:r>
              <a:rPr lang="en-US" sz="2800" cap="none" dirty="0" smtClean="0">
                <a:latin typeface="+mn-lt"/>
              </a:rPr>
              <a:t>La ira de Dios / Muerte</a:t>
            </a:r>
            <a:endParaRPr lang="en-US" sz="2800" cap="none" dirty="0">
              <a:latin typeface="+mn-lt"/>
            </a:endParaRPr>
          </a:p>
        </p:txBody>
      </p:sp>
    </p:spTree>
    <p:extLst>
      <p:ext uri="{BB962C8B-B14F-4D97-AF65-F5344CB8AC3E}">
        <p14:creationId xmlns:p14="http://schemas.microsoft.com/office/powerpoint/2010/main" val="129609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513" y="2142702"/>
            <a:ext cx="9601200" cy="2684058"/>
          </a:xfrm>
        </p:spPr>
        <p:txBody>
          <a:bodyPr>
            <a:normAutofit fontScale="90000"/>
          </a:bodyPr>
          <a:lstStyle/>
          <a:p>
            <a:pPr algn="ctr"/>
            <a:r>
              <a:rPr lang="x-none" b="0" dirty="0"/>
              <a:t>«</a:t>
            </a:r>
            <a:r>
              <a:rPr lang="es-ES" cap="none" dirty="0"/>
              <a:t>Vuelvan a Mí y Yo volveré a ustedes», dice el SEÑOR de los ejércitos. «Pero dicen: “¿Cómo hemos de volver?”. </a:t>
            </a:r>
            <a:br>
              <a:rPr lang="es-ES" cap="none" dirty="0"/>
            </a:br>
            <a:r>
              <a:rPr lang="es-ES" cap="none" dirty="0"/>
              <a:t>8  »¿Robará el hombre a Dios? Pues ustedes me están robando.</a:t>
            </a:r>
            <a:r>
              <a:rPr lang="en-US" cap="none" dirty="0"/>
              <a:t/>
            </a:r>
            <a:br>
              <a:rPr lang="en-US" cap="none" dirty="0"/>
            </a:br>
            <a:r>
              <a:rPr lang="en-US" cap="none" dirty="0"/>
              <a:t/>
            </a:r>
            <a:br>
              <a:rPr lang="en-US" cap="none" dirty="0"/>
            </a:br>
            <a:r>
              <a:rPr lang="en-US" cap="none" dirty="0" err="1">
                <a:solidFill>
                  <a:schemeClr val="tx1"/>
                </a:solidFill>
              </a:rPr>
              <a:t>Malaquías</a:t>
            </a:r>
            <a:r>
              <a:rPr lang="en-US" cap="none" dirty="0">
                <a:solidFill>
                  <a:schemeClr val="tx1"/>
                </a:solidFill>
              </a:rPr>
              <a:t> 3:7b – 8a (NBLA)</a:t>
            </a:r>
            <a:endParaRPr lang="en-US" cap="none" dirty="0">
              <a:solidFill>
                <a:schemeClr val="tx1"/>
              </a:solidFill>
              <a:latin typeface="+mn-lt"/>
            </a:endParaRPr>
          </a:p>
        </p:txBody>
      </p:sp>
      <p:sp>
        <p:nvSpPr>
          <p:cNvPr id="3" name="Title 1"/>
          <p:cNvSpPr txBox="1">
            <a:spLocks/>
          </p:cNvSpPr>
          <p:nvPr/>
        </p:nvSpPr>
        <p:spPr>
          <a:xfrm>
            <a:off x="1295400" y="381000"/>
            <a:ext cx="9601200" cy="1143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l" rtl="0"/>
            <a:r>
              <a:rPr lang="en-US" dirty="0" smtClean="0"/>
              <a:t>ROBANDO A DIOS</a:t>
            </a:r>
            <a:br>
              <a:rPr lang="en-US" dirty="0" smtClean="0"/>
            </a:br>
            <a:r>
              <a:rPr lang="en-US" sz="2400" dirty="0" smtClean="0">
                <a:solidFill>
                  <a:schemeClr val="tx1"/>
                </a:solidFill>
              </a:rPr>
              <a:t>Malaquías 3:6-15</a:t>
            </a:r>
            <a:endParaRPr lang="en-US" sz="2400" dirty="0">
              <a:solidFill>
                <a:schemeClr val="tx1"/>
              </a:solidFill>
            </a:endParaRPr>
          </a:p>
        </p:txBody>
      </p:sp>
    </p:spTree>
    <p:extLst>
      <p:ext uri="{BB962C8B-B14F-4D97-AF65-F5344CB8AC3E}">
        <p14:creationId xmlns:p14="http://schemas.microsoft.com/office/powerpoint/2010/main" val="394920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1" y="382132"/>
            <a:ext cx="3474720" cy="1153236"/>
          </a:xfrm>
        </p:spPr>
        <p:txBody>
          <a:bodyPr/>
          <a:lstStyle/>
          <a:p>
            <a:pPr algn="l" rtl="0"/>
            <a:r>
              <a:rPr lang="en-US" dirty="0" smtClean="0"/>
              <a:t>El </a:t>
            </a:r>
            <a:r>
              <a:rPr lang="en-US" dirty="0" err="1" smtClean="0"/>
              <a:t>libro</a:t>
            </a:r>
            <a:r>
              <a:rPr lang="en-US" dirty="0" smtClean="0"/>
              <a:t> MEMORIAL</a:t>
            </a:r>
            <a:endParaRPr lang="en-US" dirty="0"/>
          </a:p>
        </p:txBody>
      </p:sp>
      <p:sp>
        <p:nvSpPr>
          <p:cNvPr id="3" name="Content Placeholder 2"/>
          <p:cNvSpPr>
            <a:spLocks noGrp="1"/>
          </p:cNvSpPr>
          <p:nvPr>
            <p:ph idx="1"/>
          </p:nvPr>
        </p:nvSpPr>
        <p:spPr>
          <a:xfrm>
            <a:off x="792574" y="688122"/>
            <a:ext cx="6126480" cy="3149220"/>
          </a:xfrm>
        </p:spPr>
        <p:txBody>
          <a:bodyPr>
            <a:normAutofit/>
          </a:bodyPr>
          <a:lstStyle/>
          <a:p>
            <a:pPr marL="45720" indent="0">
              <a:buNone/>
            </a:pPr>
            <a:r>
              <a:rPr lang="en-US" sz="2800" baseline="30000" dirty="0" smtClean="0"/>
              <a:t>32</a:t>
            </a:r>
            <a:r>
              <a:rPr lang="en-US" sz="2800" dirty="0" smtClean="0"/>
              <a:t>Pero </a:t>
            </a:r>
            <a:r>
              <a:rPr lang="es-ES" sz="2800" dirty="0" smtClean="0"/>
              <a:t>ahora</a:t>
            </a:r>
            <a:r>
              <a:rPr lang="es-ES" sz="2800" dirty="0"/>
              <a:t>, si es Tu voluntad, perdona su pecado, y si no, bórrame del libro que has escrito». </a:t>
            </a:r>
            <a:r>
              <a:rPr lang="es-ES" sz="2800" dirty="0" smtClean="0"/>
              <a:t>33</a:t>
            </a:r>
            <a:r>
              <a:rPr lang="es-ES" sz="2800" dirty="0"/>
              <a:t>  Y el SEÑOR dijo a Moisés: «Al que haya pecado contra Mí, lo borraré de Mi libro. </a:t>
            </a:r>
            <a:endParaRPr lang="es-ES" sz="2800" dirty="0" smtClean="0"/>
          </a:p>
          <a:p>
            <a:pPr marL="45720" indent="0">
              <a:buNone/>
            </a:pPr>
            <a:r>
              <a:rPr lang="en-US" sz="2800" dirty="0" err="1" smtClean="0"/>
              <a:t>Éxodo</a:t>
            </a:r>
            <a:r>
              <a:rPr lang="en-US" sz="2800" dirty="0" smtClean="0"/>
              <a:t> 32:32-33 (NBLA)</a:t>
            </a:r>
            <a:endParaRPr lang="en-US" sz="2800" dirty="0"/>
          </a:p>
        </p:txBody>
      </p:sp>
      <p:sp>
        <p:nvSpPr>
          <p:cNvPr id="4" name="Text Placeholder 3"/>
          <p:cNvSpPr>
            <a:spLocks noGrp="1"/>
          </p:cNvSpPr>
          <p:nvPr>
            <p:ph type="body" sz="half" idx="2"/>
          </p:nvPr>
        </p:nvSpPr>
        <p:spPr>
          <a:xfrm>
            <a:off x="7822442" y="1736670"/>
            <a:ext cx="4358185" cy="474260"/>
          </a:xfrm>
        </p:spPr>
        <p:txBody>
          <a:bodyPr>
            <a:normAutofit/>
          </a:bodyPr>
          <a:lstStyle/>
          <a:p>
            <a:pPr algn="l" rtl="0"/>
            <a:r>
              <a:rPr lang="en-US" sz="2400" dirty="0" err="1" smtClean="0"/>
              <a:t>Éxodo</a:t>
            </a:r>
            <a:r>
              <a:rPr lang="en-US" sz="2400" dirty="0" smtClean="0"/>
              <a:t> 	32:32-33 	(Moisés)</a:t>
            </a:r>
            <a:endParaRPr lang="en-US" sz="2400" dirty="0"/>
          </a:p>
        </p:txBody>
      </p:sp>
      <p:sp>
        <p:nvSpPr>
          <p:cNvPr id="5" name="Text Placeholder 3"/>
          <p:cNvSpPr txBox="1">
            <a:spLocks/>
          </p:cNvSpPr>
          <p:nvPr/>
        </p:nvSpPr>
        <p:spPr>
          <a:xfrm>
            <a:off x="7822442" y="2407684"/>
            <a:ext cx="4358185" cy="94966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800"/>
              </a:spcBef>
              <a:buClr>
                <a:schemeClr val="accent1"/>
              </a:buClr>
              <a:buFont typeface="Arial"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1000"/>
              </a:spcBef>
              <a:buClr>
                <a:schemeClr val="accent1"/>
              </a:buClr>
              <a:buFont typeface="Arial"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800"/>
              </a:spcBef>
              <a:buClr>
                <a:schemeClr val="accent1"/>
              </a:buClr>
              <a:buFont typeface="Arial"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800"/>
              </a:spcBef>
              <a:buClr>
                <a:schemeClr val="accent1"/>
              </a:buClr>
              <a:buFont typeface="Arial"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800"/>
              </a:spcBef>
              <a:buClr>
                <a:schemeClr val="accent1"/>
              </a:buClr>
              <a:buFont typeface="Arial"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800"/>
              </a:spcBef>
              <a:buClr>
                <a:schemeClr val="accent1"/>
              </a:buClr>
              <a:buFont typeface="Arial"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800"/>
              </a:spcBef>
              <a:buClr>
                <a:schemeClr val="accent1"/>
              </a:buClr>
              <a:buFont typeface="Arial"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800"/>
              </a:spcBef>
              <a:buClr>
                <a:schemeClr val="accent1"/>
              </a:buClr>
              <a:buFont typeface="Arial"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800"/>
              </a:spcBef>
              <a:buClr>
                <a:schemeClr val="accent1"/>
              </a:buClr>
              <a:buFont typeface="Arial" pitchFamily="34" charset="0"/>
              <a:buNone/>
              <a:defRPr sz="1000" kern="1200">
                <a:solidFill>
                  <a:schemeClr val="tx1"/>
                </a:solidFill>
                <a:latin typeface="+mn-lt"/>
                <a:ea typeface="+mn-ea"/>
                <a:cs typeface="+mn-cs"/>
              </a:defRPr>
            </a:lvl9pPr>
          </a:lstStyle>
          <a:p>
            <a:pPr algn="l" rtl="0"/>
            <a:r>
              <a:rPr lang="en-US" sz="2400" dirty="0" smtClean="0"/>
              <a:t>Sal 	56:8; 69:28; 	(David)</a:t>
            </a:r>
          </a:p>
          <a:p>
            <a:pPr algn="l" rtl="0"/>
            <a:r>
              <a:rPr lang="en-US" sz="2400" dirty="0"/>
              <a:t> </a:t>
            </a:r>
            <a:r>
              <a:rPr lang="en-US" sz="2400" dirty="0" smtClean="0"/>
              <a:t>	139:16</a:t>
            </a:r>
            <a:endParaRPr lang="en-US" sz="2400" dirty="0"/>
          </a:p>
        </p:txBody>
      </p:sp>
      <p:sp>
        <p:nvSpPr>
          <p:cNvPr id="6" name="Text Placeholder 3"/>
          <p:cNvSpPr txBox="1">
            <a:spLocks/>
          </p:cNvSpPr>
          <p:nvPr/>
        </p:nvSpPr>
        <p:spPr>
          <a:xfrm>
            <a:off x="7822442" y="3554099"/>
            <a:ext cx="4358185" cy="47426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800"/>
              </a:spcBef>
              <a:buClr>
                <a:schemeClr val="accent1"/>
              </a:buClr>
              <a:buFont typeface="Arial"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1000"/>
              </a:spcBef>
              <a:buClr>
                <a:schemeClr val="accent1"/>
              </a:buClr>
              <a:buFont typeface="Arial"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800"/>
              </a:spcBef>
              <a:buClr>
                <a:schemeClr val="accent1"/>
              </a:buClr>
              <a:buFont typeface="Arial"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800"/>
              </a:spcBef>
              <a:buClr>
                <a:schemeClr val="accent1"/>
              </a:buClr>
              <a:buFont typeface="Arial"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800"/>
              </a:spcBef>
              <a:buClr>
                <a:schemeClr val="accent1"/>
              </a:buClr>
              <a:buFont typeface="Arial"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800"/>
              </a:spcBef>
              <a:buClr>
                <a:schemeClr val="accent1"/>
              </a:buClr>
              <a:buFont typeface="Arial"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800"/>
              </a:spcBef>
              <a:buClr>
                <a:schemeClr val="accent1"/>
              </a:buClr>
              <a:buFont typeface="Arial"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800"/>
              </a:spcBef>
              <a:buClr>
                <a:schemeClr val="accent1"/>
              </a:buClr>
              <a:buFont typeface="Arial"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800"/>
              </a:spcBef>
              <a:buClr>
                <a:schemeClr val="accent1"/>
              </a:buClr>
              <a:buFont typeface="Arial" pitchFamily="34" charset="0"/>
              <a:buNone/>
              <a:defRPr sz="1000" kern="1200">
                <a:solidFill>
                  <a:schemeClr val="tx1"/>
                </a:solidFill>
                <a:latin typeface="+mn-lt"/>
                <a:ea typeface="+mn-ea"/>
                <a:cs typeface="+mn-cs"/>
              </a:defRPr>
            </a:lvl9pPr>
          </a:lstStyle>
          <a:p>
            <a:pPr algn="l" rtl="0"/>
            <a:r>
              <a:rPr lang="en-US" sz="2400" dirty="0" err="1" smtClean="0"/>
              <a:t>Ezeq</a:t>
            </a:r>
            <a:r>
              <a:rPr lang="en-US" sz="2400" dirty="0" smtClean="0"/>
              <a:t>	13:9 		(Ezequiel)</a:t>
            </a:r>
            <a:endParaRPr lang="en-US" sz="2400" dirty="0"/>
          </a:p>
        </p:txBody>
      </p:sp>
      <p:sp>
        <p:nvSpPr>
          <p:cNvPr id="7" name="Text Placeholder 3"/>
          <p:cNvSpPr txBox="1">
            <a:spLocks/>
          </p:cNvSpPr>
          <p:nvPr/>
        </p:nvSpPr>
        <p:spPr>
          <a:xfrm>
            <a:off x="7822442" y="4225113"/>
            <a:ext cx="4258101" cy="47426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800"/>
              </a:spcBef>
              <a:buClr>
                <a:schemeClr val="accent1"/>
              </a:buClr>
              <a:buFont typeface="Arial"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1000"/>
              </a:spcBef>
              <a:buClr>
                <a:schemeClr val="accent1"/>
              </a:buClr>
              <a:buFont typeface="Arial"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800"/>
              </a:spcBef>
              <a:buClr>
                <a:schemeClr val="accent1"/>
              </a:buClr>
              <a:buFont typeface="Arial"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800"/>
              </a:spcBef>
              <a:buClr>
                <a:schemeClr val="accent1"/>
              </a:buClr>
              <a:buFont typeface="Arial"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800"/>
              </a:spcBef>
              <a:buClr>
                <a:schemeClr val="accent1"/>
              </a:buClr>
              <a:buFont typeface="Arial"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800"/>
              </a:spcBef>
              <a:buClr>
                <a:schemeClr val="accent1"/>
              </a:buClr>
              <a:buFont typeface="Arial"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800"/>
              </a:spcBef>
              <a:buClr>
                <a:schemeClr val="accent1"/>
              </a:buClr>
              <a:buFont typeface="Arial"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800"/>
              </a:spcBef>
              <a:buClr>
                <a:schemeClr val="accent1"/>
              </a:buClr>
              <a:buFont typeface="Arial"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800"/>
              </a:spcBef>
              <a:buClr>
                <a:schemeClr val="accent1"/>
              </a:buClr>
              <a:buFont typeface="Arial" pitchFamily="34" charset="0"/>
              <a:buNone/>
              <a:defRPr sz="1000" kern="1200">
                <a:solidFill>
                  <a:schemeClr val="tx1"/>
                </a:solidFill>
                <a:latin typeface="+mn-lt"/>
                <a:ea typeface="+mn-ea"/>
                <a:cs typeface="+mn-cs"/>
              </a:defRPr>
            </a:lvl9pPr>
          </a:lstStyle>
          <a:p>
            <a:pPr algn="l" rtl="0"/>
            <a:r>
              <a:rPr lang="en-US" sz="2400" dirty="0" smtClean="0"/>
              <a:t>Dan 	7:10; 12:1 	(Daniel)</a:t>
            </a:r>
            <a:endParaRPr lang="en-US" sz="2400" dirty="0"/>
          </a:p>
        </p:txBody>
      </p:sp>
      <p:sp>
        <p:nvSpPr>
          <p:cNvPr id="8" name="Text Placeholder 3"/>
          <p:cNvSpPr txBox="1">
            <a:spLocks/>
          </p:cNvSpPr>
          <p:nvPr/>
        </p:nvSpPr>
        <p:spPr>
          <a:xfrm>
            <a:off x="7822442" y="4896127"/>
            <a:ext cx="4258101" cy="47426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800"/>
              </a:spcBef>
              <a:buClr>
                <a:schemeClr val="accent1"/>
              </a:buClr>
              <a:buFont typeface="Arial"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1000"/>
              </a:spcBef>
              <a:buClr>
                <a:schemeClr val="accent1"/>
              </a:buClr>
              <a:buFont typeface="Arial"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800"/>
              </a:spcBef>
              <a:buClr>
                <a:schemeClr val="accent1"/>
              </a:buClr>
              <a:buFont typeface="Arial"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800"/>
              </a:spcBef>
              <a:buClr>
                <a:schemeClr val="accent1"/>
              </a:buClr>
              <a:buFont typeface="Arial"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800"/>
              </a:spcBef>
              <a:buClr>
                <a:schemeClr val="accent1"/>
              </a:buClr>
              <a:buFont typeface="Arial"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800"/>
              </a:spcBef>
              <a:buClr>
                <a:schemeClr val="accent1"/>
              </a:buClr>
              <a:buFont typeface="Arial"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800"/>
              </a:spcBef>
              <a:buClr>
                <a:schemeClr val="accent1"/>
              </a:buClr>
              <a:buFont typeface="Arial"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800"/>
              </a:spcBef>
              <a:buClr>
                <a:schemeClr val="accent1"/>
              </a:buClr>
              <a:buFont typeface="Arial"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800"/>
              </a:spcBef>
              <a:buClr>
                <a:schemeClr val="accent1"/>
              </a:buClr>
              <a:buFont typeface="Arial" pitchFamily="34" charset="0"/>
              <a:buNone/>
              <a:defRPr sz="1000" kern="1200">
                <a:solidFill>
                  <a:schemeClr val="tx1"/>
                </a:solidFill>
                <a:latin typeface="+mn-lt"/>
                <a:ea typeface="+mn-ea"/>
                <a:cs typeface="+mn-cs"/>
              </a:defRPr>
            </a:lvl9pPr>
          </a:lstStyle>
          <a:p>
            <a:pPr algn="l" rtl="0"/>
            <a:r>
              <a:rPr lang="en-US" sz="2400" dirty="0" smtClean="0"/>
              <a:t>Fil 	4:3 		(Pablo)</a:t>
            </a:r>
            <a:endParaRPr lang="en-US" sz="2400" dirty="0"/>
          </a:p>
        </p:txBody>
      </p:sp>
      <p:sp>
        <p:nvSpPr>
          <p:cNvPr id="9" name="Text Placeholder 3"/>
          <p:cNvSpPr txBox="1">
            <a:spLocks/>
          </p:cNvSpPr>
          <p:nvPr/>
        </p:nvSpPr>
        <p:spPr>
          <a:xfrm>
            <a:off x="7822442" y="5567141"/>
            <a:ext cx="4258101" cy="47426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800"/>
              </a:spcBef>
              <a:buClr>
                <a:schemeClr val="accent1"/>
              </a:buClr>
              <a:buFont typeface="Arial"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1000"/>
              </a:spcBef>
              <a:buClr>
                <a:schemeClr val="accent1"/>
              </a:buClr>
              <a:buFont typeface="Arial"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800"/>
              </a:spcBef>
              <a:buClr>
                <a:schemeClr val="accent1"/>
              </a:buClr>
              <a:buFont typeface="Arial"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800"/>
              </a:spcBef>
              <a:buClr>
                <a:schemeClr val="accent1"/>
              </a:buClr>
              <a:buFont typeface="Arial"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800"/>
              </a:spcBef>
              <a:buClr>
                <a:schemeClr val="accent1"/>
              </a:buClr>
              <a:buFont typeface="Arial"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800"/>
              </a:spcBef>
              <a:buClr>
                <a:schemeClr val="accent1"/>
              </a:buClr>
              <a:buFont typeface="Arial"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800"/>
              </a:spcBef>
              <a:buClr>
                <a:schemeClr val="accent1"/>
              </a:buClr>
              <a:buFont typeface="Arial"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800"/>
              </a:spcBef>
              <a:buClr>
                <a:schemeClr val="accent1"/>
              </a:buClr>
              <a:buFont typeface="Arial"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800"/>
              </a:spcBef>
              <a:buClr>
                <a:schemeClr val="accent1"/>
              </a:buClr>
              <a:buFont typeface="Arial" pitchFamily="34" charset="0"/>
              <a:buNone/>
              <a:defRPr sz="1000" kern="1200">
                <a:solidFill>
                  <a:schemeClr val="tx1"/>
                </a:solidFill>
                <a:latin typeface="+mn-lt"/>
                <a:ea typeface="+mn-ea"/>
                <a:cs typeface="+mn-cs"/>
              </a:defRPr>
            </a:lvl9pPr>
          </a:lstStyle>
          <a:p>
            <a:pPr algn="l" rtl="0"/>
            <a:r>
              <a:rPr lang="en-US" sz="2400" dirty="0" err="1" smtClean="0"/>
              <a:t>Apoc</a:t>
            </a:r>
            <a:r>
              <a:rPr lang="en-US" sz="2400" dirty="0" smtClean="0"/>
              <a:t>	20:12 		(Juan)</a:t>
            </a:r>
            <a:endParaRPr lang="en-US" sz="2400" dirty="0"/>
          </a:p>
        </p:txBody>
      </p:sp>
      <p:sp>
        <p:nvSpPr>
          <p:cNvPr id="10" name="Content Placeholder 2"/>
          <p:cNvSpPr txBox="1">
            <a:spLocks/>
          </p:cNvSpPr>
          <p:nvPr/>
        </p:nvSpPr>
        <p:spPr>
          <a:xfrm>
            <a:off x="792574" y="688072"/>
            <a:ext cx="6126480" cy="5958388"/>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9pPr>
          </a:lstStyle>
          <a:p>
            <a:pPr marL="45720" indent="0">
              <a:buNone/>
            </a:pPr>
            <a:r>
              <a:rPr lang="en-US" sz="2400" baseline="30000" dirty="0" smtClean="0"/>
              <a:t>8</a:t>
            </a:r>
            <a:r>
              <a:rPr lang="es-ES" sz="2400" dirty="0" smtClean="0"/>
              <a:t>Tú </a:t>
            </a:r>
            <a:r>
              <a:rPr lang="es-ES" sz="2400" dirty="0"/>
              <a:t>has tomado en cuenta mi vida errante; Pon mis lágrimas en Tu frasco; ¿Acaso no están en Tu libro? </a:t>
            </a:r>
            <a:endParaRPr lang="es-ES" sz="2400" dirty="0" smtClean="0"/>
          </a:p>
          <a:p>
            <a:pPr marL="45720" indent="0">
              <a:buNone/>
            </a:pPr>
            <a:r>
              <a:rPr lang="en-US" sz="2400" dirty="0" smtClean="0"/>
              <a:t>Sal 56:8 (NBLA)</a:t>
            </a:r>
          </a:p>
          <a:p>
            <a:pPr marL="45720" indent="0">
              <a:buNone/>
            </a:pPr>
            <a:r>
              <a:rPr lang="en-US" sz="2400" baseline="30000" dirty="0" smtClean="0"/>
              <a:t>28</a:t>
            </a:r>
            <a:r>
              <a:rPr lang="es-ES" sz="2400" dirty="0" smtClean="0"/>
              <a:t>Sean </a:t>
            </a:r>
            <a:r>
              <a:rPr lang="es-ES" sz="2400" dirty="0"/>
              <a:t>borrados del libro de la vida, Y no sean inscritos con los justos. </a:t>
            </a:r>
            <a:endParaRPr lang="es-ES" sz="2400" dirty="0" smtClean="0"/>
          </a:p>
          <a:p>
            <a:pPr marL="45720" indent="0">
              <a:buNone/>
            </a:pPr>
            <a:r>
              <a:rPr lang="en-US" sz="2400" dirty="0" smtClean="0"/>
              <a:t>Sal 69:28 (NBLA)</a:t>
            </a:r>
          </a:p>
          <a:p>
            <a:pPr marL="45720" indent="0">
              <a:buNone/>
            </a:pPr>
            <a:r>
              <a:rPr lang="en-US" sz="2400" baseline="30000" dirty="0" smtClean="0"/>
              <a:t>16</a:t>
            </a:r>
            <a:r>
              <a:rPr lang="es-ES" sz="2400" dirty="0" smtClean="0"/>
              <a:t>Tus </a:t>
            </a:r>
            <a:r>
              <a:rPr lang="es-ES" sz="2400" dirty="0"/>
              <a:t>ojos vieron mi embrión, Y en Tu libro se escribieron todos Los días que me fueron dados, Cuando no existía ni uno solo de ellos. </a:t>
            </a:r>
            <a:endParaRPr lang="es-ES" sz="2400" dirty="0" smtClean="0"/>
          </a:p>
          <a:p>
            <a:pPr marL="45720" indent="0">
              <a:buNone/>
            </a:pPr>
            <a:r>
              <a:rPr lang="en-US" sz="2400" dirty="0" smtClean="0"/>
              <a:t>Sal 139:16 (NBLA)</a:t>
            </a:r>
            <a:endParaRPr lang="en-US" sz="2400" baseline="30000" dirty="0"/>
          </a:p>
        </p:txBody>
      </p:sp>
      <p:sp>
        <p:nvSpPr>
          <p:cNvPr id="11" name="Content Placeholder 2"/>
          <p:cNvSpPr txBox="1">
            <a:spLocks/>
          </p:cNvSpPr>
          <p:nvPr/>
        </p:nvSpPr>
        <p:spPr>
          <a:xfrm>
            <a:off x="792574" y="688072"/>
            <a:ext cx="6126480" cy="4156882"/>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9pPr>
          </a:lstStyle>
          <a:p>
            <a:pPr marL="45720" indent="0">
              <a:buNone/>
            </a:pPr>
            <a:r>
              <a:rPr lang="en-US" sz="2800" baseline="30000" dirty="0" smtClean="0"/>
              <a:t>9</a:t>
            </a:r>
            <a:r>
              <a:rPr lang="es-ES" sz="2800" dirty="0" smtClean="0"/>
              <a:t>Y </a:t>
            </a:r>
            <a:r>
              <a:rPr lang="es-ES" sz="2800" dirty="0"/>
              <a:t>estará Mi mano contra los profetas que ven visiones falsas y hablan adivinaciones mentirosas. No estarán en el consejo de Mi pueblo, no serán inscritos en el libro de la casa de Israel, ni entrarán en la tierra de Israel. Así ustedes sabrán que Yo soy el Señor DIOS. </a:t>
            </a:r>
            <a:r>
              <a:rPr lang="en-US" sz="2800" dirty="0" smtClean="0"/>
              <a:t> </a:t>
            </a:r>
          </a:p>
          <a:p>
            <a:pPr marL="45720" indent="0">
              <a:buNone/>
            </a:pPr>
            <a:r>
              <a:rPr lang="en-US" sz="2800" dirty="0" err="1" smtClean="0"/>
              <a:t>Ezeq</a:t>
            </a:r>
            <a:r>
              <a:rPr lang="en-US" sz="2800" dirty="0" smtClean="0"/>
              <a:t> 13:9 (NBLA)</a:t>
            </a:r>
            <a:endParaRPr lang="en-US" sz="2800" dirty="0"/>
          </a:p>
        </p:txBody>
      </p:sp>
      <p:sp>
        <p:nvSpPr>
          <p:cNvPr id="12" name="Content Placeholder 2"/>
          <p:cNvSpPr txBox="1">
            <a:spLocks/>
          </p:cNvSpPr>
          <p:nvPr/>
        </p:nvSpPr>
        <p:spPr>
          <a:xfrm>
            <a:off x="792574" y="688072"/>
            <a:ext cx="6126480" cy="6181303"/>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9pPr>
          </a:lstStyle>
          <a:p>
            <a:pPr marL="45720" indent="0">
              <a:buNone/>
            </a:pPr>
            <a:r>
              <a:rPr lang="en-US" sz="2500" baseline="30000" dirty="0" smtClean="0"/>
              <a:t>10</a:t>
            </a:r>
            <a:r>
              <a:rPr lang="es-ES" sz="2500" dirty="0" smtClean="0"/>
              <a:t>Un </a:t>
            </a:r>
            <a:r>
              <a:rPr lang="es-ES" sz="2500" dirty="0"/>
              <a:t>río de fuego corría, Saliendo de delante de Él. Miles de millares le servían, Y miríadas de miríadas estaban en pie delante de Él. El tribunal se sentó, Y se abrieron los libros. </a:t>
            </a:r>
            <a:endParaRPr lang="es-ES" sz="2500" dirty="0" smtClean="0"/>
          </a:p>
          <a:p>
            <a:pPr marL="45720" indent="0">
              <a:buNone/>
            </a:pPr>
            <a:r>
              <a:rPr lang="en-US" sz="2500" dirty="0" smtClean="0"/>
              <a:t>Dan 7:10 (NBLA)</a:t>
            </a:r>
          </a:p>
          <a:p>
            <a:pPr marL="45720" indent="0">
              <a:buNone/>
            </a:pPr>
            <a:r>
              <a:rPr lang="en-US" sz="2500" baseline="30000" dirty="0" smtClean="0"/>
              <a:t>1</a:t>
            </a:r>
            <a:r>
              <a:rPr lang="en-US" sz="2500" dirty="0" smtClean="0"/>
              <a:t>“</a:t>
            </a:r>
            <a:r>
              <a:rPr lang="es-ES" sz="2500" dirty="0" smtClean="0"/>
              <a:t>En </a:t>
            </a:r>
            <a:r>
              <a:rPr lang="es-ES" sz="2500" dirty="0"/>
              <a:t>aquel tiempo se levantará Miguel, el gran príncipe que vela sobre los hijos de tu pueblo. Será un tiempo de angustia cual nunca hubo desde que existen las naciones hasta entonces. Y en ese tiempo tu pueblo será librado, todos los que se encuentren inscritos en el libro. </a:t>
            </a:r>
            <a:endParaRPr lang="en-US" sz="2500" dirty="0" smtClean="0"/>
          </a:p>
          <a:p>
            <a:pPr marL="45720" indent="0" algn="l" rtl="0">
              <a:buFont typeface="Arial" pitchFamily="34" charset="0"/>
              <a:buNone/>
            </a:pPr>
            <a:r>
              <a:rPr lang="en-US" sz="2500" dirty="0" smtClean="0"/>
              <a:t>Dan 12:1 (NBLA)</a:t>
            </a:r>
            <a:endParaRPr lang="en-US" sz="2500" baseline="30000" dirty="0"/>
          </a:p>
        </p:txBody>
      </p:sp>
      <p:sp>
        <p:nvSpPr>
          <p:cNvPr id="13" name="Content Placeholder 2"/>
          <p:cNvSpPr txBox="1">
            <a:spLocks/>
          </p:cNvSpPr>
          <p:nvPr/>
        </p:nvSpPr>
        <p:spPr>
          <a:xfrm>
            <a:off x="792574" y="696024"/>
            <a:ext cx="6126480" cy="2555551"/>
          </a:xfrm>
          <a:prstGeom prst="rect">
            <a:avLst/>
          </a:prstGeom>
        </p:spPr>
        <p:txBody>
          <a:bodyPr vert="horz" lIns="91440" tIns="45720" rIns="91440" bIns="45720" rtlCol="0">
            <a:normAutofit lnSpcReduction="10000"/>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9pPr>
          </a:lstStyle>
          <a:p>
            <a:pPr marL="45720" indent="0">
              <a:buNone/>
            </a:pPr>
            <a:r>
              <a:rPr lang="en-US" sz="2500" baseline="30000" dirty="0" smtClean="0"/>
              <a:t>3</a:t>
            </a:r>
            <a:r>
              <a:rPr lang="es-ES" sz="2500" dirty="0" smtClean="0"/>
              <a:t>En </a:t>
            </a:r>
            <a:r>
              <a:rPr lang="es-ES" sz="2500" dirty="0"/>
              <a:t>verdad, fiel compañero, también te ruego que ayudes a estas mujeres que han compartido mis luchas en la causa del evangelio, junto con Clemente y los demás colaboradores míos, cuyos nombres están en el libro de la vida. </a:t>
            </a:r>
            <a:endParaRPr lang="en-US" sz="2500" dirty="0" smtClean="0"/>
          </a:p>
          <a:p>
            <a:pPr marL="45720" indent="0" algn="l" rtl="0">
              <a:buFont typeface="Arial" pitchFamily="34" charset="0"/>
              <a:buNone/>
            </a:pPr>
            <a:r>
              <a:rPr lang="en-US" sz="2500" dirty="0" smtClean="0"/>
              <a:t>Fil 4:3 (NBLA)</a:t>
            </a:r>
            <a:endParaRPr lang="en-US" sz="2500" dirty="0"/>
          </a:p>
        </p:txBody>
      </p:sp>
      <p:sp>
        <p:nvSpPr>
          <p:cNvPr id="14" name="Content Placeholder 2"/>
          <p:cNvSpPr txBox="1">
            <a:spLocks/>
          </p:cNvSpPr>
          <p:nvPr/>
        </p:nvSpPr>
        <p:spPr>
          <a:xfrm>
            <a:off x="792574" y="801794"/>
            <a:ext cx="6126480" cy="2555551"/>
          </a:xfrm>
          <a:prstGeom prst="rect">
            <a:avLst/>
          </a:prstGeom>
        </p:spPr>
        <p:txBody>
          <a:bodyPr vert="horz" lIns="91440" tIns="45720" rIns="91440" bIns="45720" rtlCol="0">
            <a:normAutofit lnSpcReduction="10000"/>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9pPr>
          </a:lstStyle>
          <a:p>
            <a:pPr marL="45720" indent="0">
              <a:buNone/>
            </a:pPr>
            <a:r>
              <a:rPr lang="en-US" sz="2500" baseline="30000" dirty="0" smtClean="0"/>
              <a:t>12</a:t>
            </a:r>
            <a:r>
              <a:rPr lang="es-ES" sz="2500" dirty="0" smtClean="0"/>
              <a:t>También </a:t>
            </a:r>
            <a:r>
              <a:rPr lang="es-ES" sz="2500" dirty="0"/>
              <a:t>vi a los muertos, grandes y pequeños, de pie delante del trono, y los libros fueron abiertos. Otro libro fue abierto, que es el libro de la vida, y los muertos fueron juzgados por lo que estaba escrito en los libros, según sus obras. </a:t>
            </a:r>
            <a:endParaRPr lang="es-ES" sz="2500" dirty="0" smtClean="0"/>
          </a:p>
          <a:p>
            <a:pPr marL="45720" indent="0">
              <a:buNone/>
            </a:pPr>
            <a:r>
              <a:rPr lang="en-US" sz="2500" dirty="0" err="1" smtClean="0"/>
              <a:t>Apocalipsis</a:t>
            </a:r>
            <a:r>
              <a:rPr lang="en-US" sz="2500" dirty="0" smtClean="0"/>
              <a:t> 20:12 (NBLA)</a:t>
            </a:r>
            <a:endParaRPr lang="en-US" sz="2500" dirty="0"/>
          </a:p>
        </p:txBody>
      </p:sp>
    </p:spTree>
    <p:extLst>
      <p:ext uri="{BB962C8B-B14F-4D97-AF65-F5344CB8AC3E}">
        <p14:creationId xmlns:p14="http://schemas.microsoft.com/office/powerpoint/2010/main" val="320510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endCondLst>
                                    <p:cond evt="onNext" delay="0">
                                      <p:tgtEl>
                                        <p:sldTgt/>
                                      </p:tgtEl>
                                    </p:cond>
                                  </p:endCondLst>
                                  <p:childTnLst>
                                    <p:set>
                                      <p:cBhvr override="childStyle">
                                        <p:cTn id="6" dur="indefinite"/>
                                        <p:tgtEl>
                                          <p:spTgt spid="4">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47" presetClass="exit" presetSubtype="0" fill="hold" grpId="0" nodeType="clickEffect">
                                  <p:stCondLst>
                                    <p:cond delay="0"/>
                                  </p:stCondLst>
                                  <p:childTnLst>
                                    <p:animEffect transition="out" filter="fade">
                                      <p:cBhvr>
                                        <p:cTn id="10" dur="500"/>
                                        <p:tgtEl>
                                          <p:spTgt spid="3">
                                            <p:txEl>
                                              <p:pRg st="0" end="0"/>
                                            </p:txEl>
                                          </p:spTgt>
                                        </p:tgtEl>
                                      </p:cBhvr>
                                    </p:animEffect>
                                    <p:anim calcmode="lin" valueType="num">
                                      <p:cBhvr>
                                        <p:cTn id="11" dur="500"/>
                                        <p:tgtEl>
                                          <p:spTgt spid="3">
                                            <p:txEl>
                                              <p:pRg st="0" end="0"/>
                                            </p:txEl>
                                          </p:spTgt>
                                        </p:tgtEl>
                                        <p:attrNameLst>
                                          <p:attrName>ppt_x</p:attrName>
                                        </p:attrNameLst>
                                      </p:cBhvr>
                                      <p:tavLst>
                                        <p:tav tm="0">
                                          <p:val>
                                            <p:strVal val="ppt_x"/>
                                          </p:val>
                                        </p:tav>
                                        <p:tav tm="100000">
                                          <p:val>
                                            <p:strVal val="ppt_x"/>
                                          </p:val>
                                        </p:tav>
                                      </p:tavLst>
                                    </p:anim>
                                    <p:anim calcmode="lin" valueType="num">
                                      <p:cBhvr>
                                        <p:cTn id="12" dur="500"/>
                                        <p:tgtEl>
                                          <p:spTgt spid="3">
                                            <p:txEl>
                                              <p:pRg st="0" end="0"/>
                                            </p:txEl>
                                          </p:spTgt>
                                        </p:tgtEl>
                                        <p:attrNameLst>
                                          <p:attrName>ppt_y</p:attrName>
                                        </p:attrNameLst>
                                      </p:cBhvr>
                                      <p:tavLst>
                                        <p:tav tm="0">
                                          <p:val>
                                            <p:strVal val="ppt_y"/>
                                          </p:val>
                                        </p:tav>
                                        <p:tav tm="100000">
                                          <p:val>
                                            <p:strVal val="ppt_y-.1"/>
                                          </p:val>
                                        </p:tav>
                                      </p:tavLst>
                                    </p:anim>
                                    <p:set>
                                      <p:cBhvr>
                                        <p:cTn id="13"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grpId="0" nodeType="clickEffect">
                                  <p:stCondLst>
                                    <p:cond delay="0"/>
                                  </p:stCondLst>
                                  <p:childTnLst>
                                    <p:animEffect transition="out" filter="fade">
                                      <p:cBhvr>
                                        <p:cTn id="17" dur="500"/>
                                        <p:tgtEl>
                                          <p:spTgt spid="3">
                                            <p:txEl>
                                              <p:pRg st="1" end="1"/>
                                            </p:txEl>
                                          </p:spTgt>
                                        </p:tgtEl>
                                      </p:cBhvr>
                                    </p:animEffect>
                                    <p:anim calcmode="lin" valueType="num">
                                      <p:cBhvr>
                                        <p:cTn id="18" dur="500"/>
                                        <p:tgtEl>
                                          <p:spTgt spid="3">
                                            <p:txEl>
                                              <p:pRg st="1" end="1"/>
                                            </p:txEl>
                                          </p:spTgt>
                                        </p:tgtEl>
                                        <p:attrNameLst>
                                          <p:attrName>ppt_x</p:attrName>
                                        </p:attrNameLst>
                                      </p:cBhvr>
                                      <p:tavLst>
                                        <p:tav tm="0">
                                          <p:val>
                                            <p:strVal val="ppt_x"/>
                                          </p:val>
                                        </p:tav>
                                        <p:tav tm="100000">
                                          <p:val>
                                            <p:strVal val="ppt_x"/>
                                          </p:val>
                                        </p:tav>
                                      </p:tavLst>
                                    </p:anim>
                                    <p:anim calcmode="lin" valueType="num">
                                      <p:cBhvr>
                                        <p:cTn id="19" dur="500"/>
                                        <p:tgtEl>
                                          <p:spTgt spid="3">
                                            <p:txEl>
                                              <p:pRg st="1" end="1"/>
                                            </p:txEl>
                                          </p:spTgt>
                                        </p:tgtEl>
                                        <p:attrNameLst>
                                          <p:attrName>ppt_y</p:attrName>
                                        </p:attrNameLst>
                                      </p:cBhvr>
                                      <p:tavLst>
                                        <p:tav tm="0">
                                          <p:val>
                                            <p:strVal val="ppt_y"/>
                                          </p:val>
                                        </p:tav>
                                        <p:tav tm="100000">
                                          <p:val>
                                            <p:strVal val="ppt_y-.1"/>
                                          </p:val>
                                        </p:tav>
                                      </p:tavLst>
                                    </p:anim>
                                    <p:set>
                                      <p:cBhvr>
                                        <p:cTn id="20" dur="1" fill="hold">
                                          <p:stCondLst>
                                            <p:cond delay="499"/>
                                          </p:stCondLst>
                                        </p:cTn>
                                        <p:tgtEl>
                                          <p:spTgt spid="3">
                                            <p:txEl>
                                              <p:pRg st="1" end="1"/>
                                            </p:txEl>
                                          </p:spTgt>
                                        </p:tgtEl>
                                        <p:attrNameLst>
                                          <p:attrName>style.visibility</p:attrName>
                                        </p:attrNameLst>
                                      </p:cBhvr>
                                      <p:to>
                                        <p:strVal val="hidden"/>
                                      </p:to>
                                    </p:set>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strVal val="#ppt_x"/>
                                          </p:val>
                                        </p:tav>
                                        <p:tav tm="100000">
                                          <p:val>
                                            <p:strVal val="#ppt_x"/>
                                          </p:val>
                                        </p:tav>
                                      </p:tavLst>
                                    </p:anim>
                                    <p:anim calcmode="lin" valueType="num">
                                      <p:cBhvr>
                                        <p:cTn id="26" dur="500" fill="hold"/>
                                        <p:tgtEl>
                                          <p:spTgt spid="10"/>
                                        </p:tgtEl>
                                        <p:attrNameLst>
                                          <p:attrName>ppt_y</p:attrName>
                                        </p:attrNameLst>
                                      </p:cBhvr>
                                      <p:tavLst>
                                        <p:tav tm="0">
                                          <p:val>
                                            <p:strVal val="#ppt_y+.1"/>
                                          </p:val>
                                        </p:tav>
                                        <p:tav tm="100000">
                                          <p:val>
                                            <p:strVal val="#ppt_y"/>
                                          </p:val>
                                        </p:tav>
                                      </p:tavLst>
                                    </p:anim>
                                  </p:childTnLst>
                                </p:cTn>
                              </p:par>
                              <p:par>
                                <p:cTn id="27" presetID="15" presetClass="emph" presetSubtype="0" grpId="0" nodeType="withEffect">
                                  <p:stCondLst>
                                    <p:cond delay="0"/>
                                  </p:stCondLst>
                                  <p:endCondLst>
                                    <p:cond evt="onNext" delay="0">
                                      <p:tgtEl>
                                        <p:sldTgt/>
                                      </p:tgtEl>
                                    </p:cond>
                                  </p:endCondLst>
                                  <p:childTnLst>
                                    <p:set>
                                      <p:cBhvr override="childStyle">
                                        <p:cTn id="28" dur="indefinite"/>
                                        <p:tgtEl>
                                          <p:spTgt spid="5"/>
                                        </p:tgtEl>
                                        <p:attrNameLst>
                                          <p:attrName>style.fontWeight</p:attrName>
                                        </p:attrNameLst>
                                      </p:cBhvr>
                                      <p:to>
                                        <p:strVal val="bold"/>
                                      </p:to>
                                    </p:set>
                                  </p:childTnLst>
                                </p:cTn>
                              </p:par>
                            </p:childTnLst>
                          </p:cTn>
                        </p:par>
                      </p:childTnLst>
                    </p:cTn>
                  </p:par>
                  <p:par>
                    <p:cTn id="29" fill="hold">
                      <p:stCondLst>
                        <p:cond delay="indefinite"/>
                      </p:stCondLst>
                      <p:childTnLst>
                        <p:par>
                          <p:cTn id="30" fill="hold">
                            <p:stCondLst>
                              <p:cond delay="0"/>
                            </p:stCondLst>
                            <p:childTnLst>
                              <p:par>
                                <p:cTn id="31" presetID="47" presetClass="exit" presetSubtype="0" fill="hold" grpId="1" nodeType="clickEffect">
                                  <p:stCondLst>
                                    <p:cond delay="0"/>
                                  </p:stCondLst>
                                  <p:childTnLst>
                                    <p:animEffect transition="out" filter="fade">
                                      <p:cBhvr>
                                        <p:cTn id="32" dur="500"/>
                                        <p:tgtEl>
                                          <p:spTgt spid="10"/>
                                        </p:tgtEl>
                                      </p:cBhvr>
                                    </p:animEffect>
                                    <p:anim calcmode="lin" valueType="num">
                                      <p:cBhvr>
                                        <p:cTn id="33" dur="500"/>
                                        <p:tgtEl>
                                          <p:spTgt spid="10"/>
                                        </p:tgtEl>
                                        <p:attrNameLst>
                                          <p:attrName>ppt_x</p:attrName>
                                        </p:attrNameLst>
                                      </p:cBhvr>
                                      <p:tavLst>
                                        <p:tav tm="0">
                                          <p:val>
                                            <p:strVal val="ppt_x"/>
                                          </p:val>
                                        </p:tav>
                                        <p:tav tm="100000">
                                          <p:val>
                                            <p:strVal val="ppt_x"/>
                                          </p:val>
                                        </p:tav>
                                      </p:tavLst>
                                    </p:anim>
                                    <p:anim calcmode="lin" valueType="num">
                                      <p:cBhvr>
                                        <p:cTn id="34" dur="500"/>
                                        <p:tgtEl>
                                          <p:spTgt spid="10"/>
                                        </p:tgtEl>
                                        <p:attrNameLst>
                                          <p:attrName>ppt_y</p:attrName>
                                        </p:attrNameLst>
                                      </p:cBhvr>
                                      <p:tavLst>
                                        <p:tav tm="0">
                                          <p:val>
                                            <p:strVal val="ppt_y"/>
                                          </p:val>
                                        </p:tav>
                                        <p:tav tm="100000">
                                          <p:val>
                                            <p:strVal val="ppt_y-.1"/>
                                          </p:val>
                                        </p:tav>
                                      </p:tavLst>
                                    </p:anim>
                                    <p:set>
                                      <p:cBhvr>
                                        <p:cTn id="35" dur="1" fill="hold">
                                          <p:stCondLst>
                                            <p:cond delay="499"/>
                                          </p:stCondLst>
                                        </p:cTn>
                                        <p:tgtEl>
                                          <p:spTgt spid="10"/>
                                        </p:tgtEl>
                                        <p:attrNameLst>
                                          <p:attrName>style.visibility</p:attrName>
                                        </p:attrNameLst>
                                      </p:cBhvr>
                                      <p:to>
                                        <p:strVal val="hidden"/>
                                      </p:to>
                                    </p:set>
                                  </p:childTnLst>
                                </p:cTn>
                              </p:par>
                            </p:childTnLst>
                          </p:cTn>
                        </p:par>
                        <p:par>
                          <p:cTn id="36" fill="hold">
                            <p:stCondLst>
                              <p:cond delay="500"/>
                            </p:stCondLst>
                            <p:childTnLst>
                              <p:par>
                                <p:cTn id="37" presetID="42"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anim calcmode="lin" valueType="num">
                                      <p:cBhvr>
                                        <p:cTn id="40" dur="500" fill="hold"/>
                                        <p:tgtEl>
                                          <p:spTgt spid="11"/>
                                        </p:tgtEl>
                                        <p:attrNameLst>
                                          <p:attrName>ppt_x</p:attrName>
                                        </p:attrNameLst>
                                      </p:cBhvr>
                                      <p:tavLst>
                                        <p:tav tm="0">
                                          <p:val>
                                            <p:strVal val="#ppt_x"/>
                                          </p:val>
                                        </p:tav>
                                        <p:tav tm="100000">
                                          <p:val>
                                            <p:strVal val="#ppt_x"/>
                                          </p:val>
                                        </p:tav>
                                      </p:tavLst>
                                    </p:anim>
                                    <p:anim calcmode="lin" valueType="num">
                                      <p:cBhvr>
                                        <p:cTn id="41" dur="500" fill="hold"/>
                                        <p:tgtEl>
                                          <p:spTgt spid="11"/>
                                        </p:tgtEl>
                                        <p:attrNameLst>
                                          <p:attrName>ppt_y</p:attrName>
                                        </p:attrNameLst>
                                      </p:cBhvr>
                                      <p:tavLst>
                                        <p:tav tm="0">
                                          <p:val>
                                            <p:strVal val="#ppt_y+.1"/>
                                          </p:val>
                                        </p:tav>
                                        <p:tav tm="100000">
                                          <p:val>
                                            <p:strVal val="#ppt_y"/>
                                          </p:val>
                                        </p:tav>
                                      </p:tavLst>
                                    </p:anim>
                                  </p:childTnLst>
                                </p:cTn>
                              </p:par>
                              <p:par>
                                <p:cTn id="42" presetID="15" presetClass="emph" presetSubtype="0" grpId="0" nodeType="withEffect">
                                  <p:stCondLst>
                                    <p:cond delay="0"/>
                                  </p:stCondLst>
                                  <p:endCondLst>
                                    <p:cond evt="onNext" delay="0">
                                      <p:tgtEl>
                                        <p:sldTgt/>
                                      </p:tgtEl>
                                    </p:cond>
                                  </p:endCondLst>
                                  <p:childTnLst>
                                    <p:set>
                                      <p:cBhvr override="childStyle">
                                        <p:cTn id="43" dur="indefinite"/>
                                        <p:tgtEl>
                                          <p:spTgt spid="6"/>
                                        </p:tgtEl>
                                        <p:attrNameLst>
                                          <p:attrName>style.fontWeight</p:attrName>
                                        </p:attrNameLst>
                                      </p:cBhvr>
                                      <p:to>
                                        <p:strVal val="bold"/>
                                      </p:to>
                                    </p:set>
                                  </p:childTnLst>
                                </p:cTn>
                              </p:par>
                            </p:childTnLst>
                          </p:cTn>
                        </p:par>
                      </p:childTnLst>
                    </p:cTn>
                  </p:par>
                  <p:par>
                    <p:cTn id="44" fill="hold">
                      <p:stCondLst>
                        <p:cond delay="indefinite"/>
                      </p:stCondLst>
                      <p:childTnLst>
                        <p:par>
                          <p:cTn id="45" fill="hold">
                            <p:stCondLst>
                              <p:cond delay="0"/>
                            </p:stCondLst>
                            <p:childTnLst>
                              <p:par>
                                <p:cTn id="46" presetID="47" presetClass="exit" presetSubtype="0" fill="hold" grpId="1" nodeType="clickEffect">
                                  <p:stCondLst>
                                    <p:cond delay="0"/>
                                  </p:stCondLst>
                                  <p:childTnLst>
                                    <p:animEffect transition="out" filter="fade">
                                      <p:cBhvr>
                                        <p:cTn id="47" dur="500"/>
                                        <p:tgtEl>
                                          <p:spTgt spid="11"/>
                                        </p:tgtEl>
                                      </p:cBhvr>
                                    </p:animEffect>
                                    <p:anim calcmode="lin" valueType="num">
                                      <p:cBhvr>
                                        <p:cTn id="48" dur="500"/>
                                        <p:tgtEl>
                                          <p:spTgt spid="11"/>
                                        </p:tgtEl>
                                        <p:attrNameLst>
                                          <p:attrName>ppt_x</p:attrName>
                                        </p:attrNameLst>
                                      </p:cBhvr>
                                      <p:tavLst>
                                        <p:tav tm="0">
                                          <p:val>
                                            <p:strVal val="ppt_x"/>
                                          </p:val>
                                        </p:tav>
                                        <p:tav tm="100000">
                                          <p:val>
                                            <p:strVal val="ppt_x"/>
                                          </p:val>
                                        </p:tav>
                                      </p:tavLst>
                                    </p:anim>
                                    <p:anim calcmode="lin" valueType="num">
                                      <p:cBhvr>
                                        <p:cTn id="49" dur="500"/>
                                        <p:tgtEl>
                                          <p:spTgt spid="11"/>
                                        </p:tgtEl>
                                        <p:attrNameLst>
                                          <p:attrName>ppt_y</p:attrName>
                                        </p:attrNameLst>
                                      </p:cBhvr>
                                      <p:tavLst>
                                        <p:tav tm="0">
                                          <p:val>
                                            <p:strVal val="ppt_y"/>
                                          </p:val>
                                        </p:tav>
                                        <p:tav tm="100000">
                                          <p:val>
                                            <p:strVal val="ppt_y-.1"/>
                                          </p:val>
                                        </p:tav>
                                      </p:tavLst>
                                    </p:anim>
                                    <p:set>
                                      <p:cBhvr>
                                        <p:cTn id="50" dur="1" fill="hold">
                                          <p:stCondLst>
                                            <p:cond delay="499"/>
                                          </p:stCondLst>
                                        </p:cTn>
                                        <p:tgtEl>
                                          <p:spTgt spid="11"/>
                                        </p:tgtEl>
                                        <p:attrNameLst>
                                          <p:attrName>style.visibility</p:attrName>
                                        </p:attrNameLst>
                                      </p:cBhvr>
                                      <p:to>
                                        <p:strVal val="hidden"/>
                                      </p:to>
                                    </p:set>
                                  </p:childTnLst>
                                </p:cTn>
                              </p:par>
                            </p:childTnLst>
                          </p:cTn>
                        </p:par>
                        <p:par>
                          <p:cTn id="51" fill="hold">
                            <p:stCondLst>
                              <p:cond delay="500"/>
                            </p:stCondLst>
                            <p:childTnLst>
                              <p:par>
                                <p:cTn id="52" presetID="42" presetClass="entr" presetSubtype="0"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anim calcmode="lin" valueType="num">
                                      <p:cBhvr>
                                        <p:cTn id="55" dur="500" fill="hold"/>
                                        <p:tgtEl>
                                          <p:spTgt spid="12"/>
                                        </p:tgtEl>
                                        <p:attrNameLst>
                                          <p:attrName>ppt_x</p:attrName>
                                        </p:attrNameLst>
                                      </p:cBhvr>
                                      <p:tavLst>
                                        <p:tav tm="0">
                                          <p:val>
                                            <p:strVal val="#ppt_x"/>
                                          </p:val>
                                        </p:tav>
                                        <p:tav tm="100000">
                                          <p:val>
                                            <p:strVal val="#ppt_x"/>
                                          </p:val>
                                        </p:tav>
                                      </p:tavLst>
                                    </p:anim>
                                    <p:anim calcmode="lin" valueType="num">
                                      <p:cBhvr>
                                        <p:cTn id="56" dur="500" fill="hold"/>
                                        <p:tgtEl>
                                          <p:spTgt spid="12"/>
                                        </p:tgtEl>
                                        <p:attrNameLst>
                                          <p:attrName>ppt_y</p:attrName>
                                        </p:attrNameLst>
                                      </p:cBhvr>
                                      <p:tavLst>
                                        <p:tav tm="0">
                                          <p:val>
                                            <p:strVal val="#ppt_y+.1"/>
                                          </p:val>
                                        </p:tav>
                                        <p:tav tm="100000">
                                          <p:val>
                                            <p:strVal val="#ppt_y"/>
                                          </p:val>
                                        </p:tav>
                                      </p:tavLst>
                                    </p:anim>
                                  </p:childTnLst>
                                </p:cTn>
                              </p:par>
                              <p:par>
                                <p:cTn id="57" presetID="15" presetClass="emph" presetSubtype="0" grpId="0" nodeType="withEffect">
                                  <p:stCondLst>
                                    <p:cond delay="0"/>
                                  </p:stCondLst>
                                  <p:endCondLst>
                                    <p:cond evt="onNext" delay="0">
                                      <p:tgtEl>
                                        <p:sldTgt/>
                                      </p:tgtEl>
                                    </p:cond>
                                  </p:endCondLst>
                                  <p:childTnLst>
                                    <p:set>
                                      <p:cBhvr override="childStyle">
                                        <p:cTn id="58" dur="indefinite"/>
                                        <p:tgtEl>
                                          <p:spTgt spid="7"/>
                                        </p:tgtEl>
                                        <p:attrNameLst>
                                          <p:attrName>style.fontWeight</p:attrName>
                                        </p:attrNameLst>
                                      </p:cBhvr>
                                      <p:to>
                                        <p:strVal val="bold"/>
                                      </p:to>
                                    </p:set>
                                  </p:childTnLst>
                                </p:cTn>
                              </p:par>
                            </p:childTnLst>
                          </p:cTn>
                        </p:par>
                      </p:childTnLst>
                    </p:cTn>
                  </p:par>
                  <p:par>
                    <p:cTn id="59" fill="hold">
                      <p:stCondLst>
                        <p:cond delay="indefinite"/>
                      </p:stCondLst>
                      <p:childTnLst>
                        <p:par>
                          <p:cTn id="60" fill="hold">
                            <p:stCondLst>
                              <p:cond delay="0"/>
                            </p:stCondLst>
                            <p:childTnLst>
                              <p:par>
                                <p:cTn id="61" presetID="47" presetClass="exit" presetSubtype="0" fill="hold" grpId="1" nodeType="clickEffect">
                                  <p:stCondLst>
                                    <p:cond delay="0"/>
                                  </p:stCondLst>
                                  <p:childTnLst>
                                    <p:animEffect transition="out" filter="fade">
                                      <p:cBhvr>
                                        <p:cTn id="62" dur="500"/>
                                        <p:tgtEl>
                                          <p:spTgt spid="12"/>
                                        </p:tgtEl>
                                      </p:cBhvr>
                                    </p:animEffect>
                                    <p:anim calcmode="lin" valueType="num">
                                      <p:cBhvr>
                                        <p:cTn id="63" dur="500"/>
                                        <p:tgtEl>
                                          <p:spTgt spid="12"/>
                                        </p:tgtEl>
                                        <p:attrNameLst>
                                          <p:attrName>ppt_x</p:attrName>
                                        </p:attrNameLst>
                                      </p:cBhvr>
                                      <p:tavLst>
                                        <p:tav tm="0">
                                          <p:val>
                                            <p:strVal val="ppt_x"/>
                                          </p:val>
                                        </p:tav>
                                        <p:tav tm="100000">
                                          <p:val>
                                            <p:strVal val="ppt_x"/>
                                          </p:val>
                                        </p:tav>
                                      </p:tavLst>
                                    </p:anim>
                                    <p:anim calcmode="lin" valueType="num">
                                      <p:cBhvr>
                                        <p:cTn id="64" dur="500"/>
                                        <p:tgtEl>
                                          <p:spTgt spid="12"/>
                                        </p:tgtEl>
                                        <p:attrNameLst>
                                          <p:attrName>ppt_y</p:attrName>
                                        </p:attrNameLst>
                                      </p:cBhvr>
                                      <p:tavLst>
                                        <p:tav tm="0">
                                          <p:val>
                                            <p:strVal val="ppt_y"/>
                                          </p:val>
                                        </p:tav>
                                        <p:tav tm="100000">
                                          <p:val>
                                            <p:strVal val="ppt_y-.1"/>
                                          </p:val>
                                        </p:tav>
                                      </p:tavLst>
                                    </p:anim>
                                    <p:set>
                                      <p:cBhvr>
                                        <p:cTn id="65" dur="1" fill="hold">
                                          <p:stCondLst>
                                            <p:cond delay="499"/>
                                          </p:stCondLst>
                                        </p:cTn>
                                        <p:tgtEl>
                                          <p:spTgt spid="12"/>
                                        </p:tgtEl>
                                        <p:attrNameLst>
                                          <p:attrName>style.visibility</p:attrName>
                                        </p:attrNameLst>
                                      </p:cBhvr>
                                      <p:to>
                                        <p:strVal val="hidden"/>
                                      </p:to>
                                    </p:set>
                                  </p:childTnLst>
                                </p:cTn>
                              </p:par>
                            </p:childTnLst>
                          </p:cTn>
                        </p:par>
                        <p:par>
                          <p:cTn id="66" fill="hold">
                            <p:stCondLst>
                              <p:cond delay="500"/>
                            </p:stCondLst>
                            <p:childTnLst>
                              <p:par>
                                <p:cTn id="67" presetID="42" presetClass="entr" presetSubtype="0" fill="hold" grpId="0"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anim calcmode="lin" valueType="num">
                                      <p:cBhvr>
                                        <p:cTn id="70" dur="500" fill="hold"/>
                                        <p:tgtEl>
                                          <p:spTgt spid="13"/>
                                        </p:tgtEl>
                                        <p:attrNameLst>
                                          <p:attrName>ppt_x</p:attrName>
                                        </p:attrNameLst>
                                      </p:cBhvr>
                                      <p:tavLst>
                                        <p:tav tm="0">
                                          <p:val>
                                            <p:strVal val="#ppt_x"/>
                                          </p:val>
                                        </p:tav>
                                        <p:tav tm="100000">
                                          <p:val>
                                            <p:strVal val="#ppt_x"/>
                                          </p:val>
                                        </p:tav>
                                      </p:tavLst>
                                    </p:anim>
                                    <p:anim calcmode="lin" valueType="num">
                                      <p:cBhvr>
                                        <p:cTn id="71" dur="500" fill="hold"/>
                                        <p:tgtEl>
                                          <p:spTgt spid="13"/>
                                        </p:tgtEl>
                                        <p:attrNameLst>
                                          <p:attrName>ppt_y</p:attrName>
                                        </p:attrNameLst>
                                      </p:cBhvr>
                                      <p:tavLst>
                                        <p:tav tm="0">
                                          <p:val>
                                            <p:strVal val="#ppt_y+.1"/>
                                          </p:val>
                                        </p:tav>
                                        <p:tav tm="100000">
                                          <p:val>
                                            <p:strVal val="#ppt_y"/>
                                          </p:val>
                                        </p:tav>
                                      </p:tavLst>
                                    </p:anim>
                                  </p:childTnLst>
                                </p:cTn>
                              </p:par>
                              <p:par>
                                <p:cTn id="72" presetID="15" presetClass="emph" presetSubtype="0" grpId="0" nodeType="withEffect">
                                  <p:stCondLst>
                                    <p:cond delay="0"/>
                                  </p:stCondLst>
                                  <p:endCondLst>
                                    <p:cond evt="onNext" delay="0">
                                      <p:tgtEl>
                                        <p:sldTgt/>
                                      </p:tgtEl>
                                    </p:cond>
                                  </p:endCondLst>
                                  <p:childTnLst>
                                    <p:set>
                                      <p:cBhvr override="childStyle">
                                        <p:cTn id="73" dur="indefinite"/>
                                        <p:tgtEl>
                                          <p:spTgt spid="8"/>
                                        </p:tgtEl>
                                        <p:attrNameLst>
                                          <p:attrName>style.fontWeight</p:attrName>
                                        </p:attrNameLst>
                                      </p:cBhvr>
                                      <p:to>
                                        <p:strVal val="bold"/>
                                      </p:to>
                                    </p:set>
                                  </p:childTnLst>
                                </p:cTn>
                              </p:par>
                            </p:childTnLst>
                          </p:cTn>
                        </p:par>
                      </p:childTnLst>
                    </p:cTn>
                  </p:par>
                  <p:par>
                    <p:cTn id="74" fill="hold">
                      <p:stCondLst>
                        <p:cond delay="indefinite"/>
                      </p:stCondLst>
                      <p:childTnLst>
                        <p:par>
                          <p:cTn id="75" fill="hold">
                            <p:stCondLst>
                              <p:cond delay="0"/>
                            </p:stCondLst>
                            <p:childTnLst>
                              <p:par>
                                <p:cTn id="76" presetID="47" presetClass="exit" presetSubtype="0" fill="hold" grpId="1" nodeType="clickEffect">
                                  <p:stCondLst>
                                    <p:cond delay="0"/>
                                  </p:stCondLst>
                                  <p:childTnLst>
                                    <p:animEffect transition="out" filter="fade">
                                      <p:cBhvr>
                                        <p:cTn id="77" dur="500"/>
                                        <p:tgtEl>
                                          <p:spTgt spid="13"/>
                                        </p:tgtEl>
                                      </p:cBhvr>
                                    </p:animEffect>
                                    <p:anim calcmode="lin" valueType="num">
                                      <p:cBhvr>
                                        <p:cTn id="78" dur="500"/>
                                        <p:tgtEl>
                                          <p:spTgt spid="13"/>
                                        </p:tgtEl>
                                        <p:attrNameLst>
                                          <p:attrName>ppt_x</p:attrName>
                                        </p:attrNameLst>
                                      </p:cBhvr>
                                      <p:tavLst>
                                        <p:tav tm="0">
                                          <p:val>
                                            <p:strVal val="ppt_x"/>
                                          </p:val>
                                        </p:tav>
                                        <p:tav tm="100000">
                                          <p:val>
                                            <p:strVal val="ppt_x"/>
                                          </p:val>
                                        </p:tav>
                                      </p:tavLst>
                                    </p:anim>
                                    <p:anim calcmode="lin" valueType="num">
                                      <p:cBhvr>
                                        <p:cTn id="79" dur="500"/>
                                        <p:tgtEl>
                                          <p:spTgt spid="13"/>
                                        </p:tgtEl>
                                        <p:attrNameLst>
                                          <p:attrName>ppt_y</p:attrName>
                                        </p:attrNameLst>
                                      </p:cBhvr>
                                      <p:tavLst>
                                        <p:tav tm="0">
                                          <p:val>
                                            <p:strVal val="ppt_y"/>
                                          </p:val>
                                        </p:tav>
                                        <p:tav tm="100000">
                                          <p:val>
                                            <p:strVal val="ppt_y-.1"/>
                                          </p:val>
                                        </p:tav>
                                      </p:tavLst>
                                    </p:anim>
                                    <p:set>
                                      <p:cBhvr>
                                        <p:cTn id="80" dur="1" fill="hold">
                                          <p:stCondLst>
                                            <p:cond delay="499"/>
                                          </p:stCondLst>
                                        </p:cTn>
                                        <p:tgtEl>
                                          <p:spTgt spid="13"/>
                                        </p:tgtEl>
                                        <p:attrNameLst>
                                          <p:attrName>style.visibility</p:attrName>
                                        </p:attrNameLst>
                                      </p:cBhvr>
                                      <p:to>
                                        <p:strVal val="hidden"/>
                                      </p:to>
                                    </p:set>
                                  </p:childTnLst>
                                </p:cTn>
                              </p:par>
                            </p:childTnLst>
                          </p:cTn>
                        </p:par>
                        <p:par>
                          <p:cTn id="81" fill="hold">
                            <p:stCondLst>
                              <p:cond delay="500"/>
                            </p:stCondLst>
                            <p:childTnLst>
                              <p:par>
                                <p:cTn id="82" presetID="42" presetClass="entr" presetSubtype="0" fill="hold" grpId="0" nodeType="after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500"/>
                                        <p:tgtEl>
                                          <p:spTgt spid="14"/>
                                        </p:tgtEl>
                                      </p:cBhvr>
                                    </p:animEffect>
                                    <p:anim calcmode="lin" valueType="num">
                                      <p:cBhvr>
                                        <p:cTn id="85" dur="500" fill="hold"/>
                                        <p:tgtEl>
                                          <p:spTgt spid="14"/>
                                        </p:tgtEl>
                                        <p:attrNameLst>
                                          <p:attrName>ppt_x</p:attrName>
                                        </p:attrNameLst>
                                      </p:cBhvr>
                                      <p:tavLst>
                                        <p:tav tm="0">
                                          <p:val>
                                            <p:strVal val="#ppt_x"/>
                                          </p:val>
                                        </p:tav>
                                        <p:tav tm="100000">
                                          <p:val>
                                            <p:strVal val="#ppt_x"/>
                                          </p:val>
                                        </p:tav>
                                      </p:tavLst>
                                    </p:anim>
                                    <p:anim calcmode="lin" valueType="num">
                                      <p:cBhvr>
                                        <p:cTn id="86" dur="500" fill="hold"/>
                                        <p:tgtEl>
                                          <p:spTgt spid="14"/>
                                        </p:tgtEl>
                                        <p:attrNameLst>
                                          <p:attrName>ppt_y</p:attrName>
                                        </p:attrNameLst>
                                      </p:cBhvr>
                                      <p:tavLst>
                                        <p:tav tm="0">
                                          <p:val>
                                            <p:strVal val="#ppt_y+.1"/>
                                          </p:val>
                                        </p:tav>
                                        <p:tav tm="100000">
                                          <p:val>
                                            <p:strVal val="#ppt_y"/>
                                          </p:val>
                                        </p:tav>
                                      </p:tavLst>
                                    </p:anim>
                                  </p:childTnLst>
                                </p:cTn>
                              </p:par>
                              <p:par>
                                <p:cTn id="87" presetID="15" presetClass="emph" presetSubtype="0" grpId="0" nodeType="withEffect">
                                  <p:stCondLst>
                                    <p:cond delay="0"/>
                                  </p:stCondLst>
                                  <p:iterate type="lt">
                                    <p:tmAbs val="25"/>
                                  </p:iterate>
                                  <p:childTnLst>
                                    <p:set>
                                      <p:cBhvr override="childStyle">
                                        <p:cTn id="88" dur="indefinite"/>
                                        <p:tgtEl>
                                          <p:spTgt spid="9"/>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4" grpId="0" build="p"/>
      <p:bldP spid="5" grpId="0"/>
      <p:bldP spid="6" grpId="0"/>
      <p:bldP spid="7" grpId="0"/>
      <p:bldP spid="8" grpId="0"/>
      <p:bldP spid="9" grpId="0"/>
      <p:bldP spid="10" grpId="0"/>
      <p:bldP spid="10" grpId="1"/>
      <p:bldP spid="11" grpId="0"/>
      <p:bldP spid="11" grpId="1"/>
      <p:bldP spid="12" grpId="0"/>
      <p:bldP spid="12" grpId="1"/>
      <p:bldP spid="13" grpId="0"/>
      <p:bldP spid="13" grpId="1"/>
      <p:bldP spid="14"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el mensajero del señor</a:t>
            </a:r>
            <a:br>
              <a:rPr lang="en-US" dirty="0" smtClean="0"/>
            </a:br>
            <a:r>
              <a:rPr lang="en-US" sz="2400" dirty="0" smtClean="0">
                <a:solidFill>
                  <a:schemeClr val="tx1"/>
                </a:solidFill>
              </a:rPr>
              <a:t>Malaquías 2:17 – 3:5</a:t>
            </a:r>
            <a:endParaRPr lang="en-US" sz="2400" dirty="0">
              <a:solidFill>
                <a:schemeClr val="tx1"/>
              </a:solidFill>
            </a:endParaRPr>
          </a:p>
        </p:txBody>
      </p:sp>
      <p:graphicFrame>
        <p:nvGraphicFramePr>
          <p:cNvPr id="3" name="Table 2"/>
          <p:cNvGraphicFramePr>
            <a:graphicFrameLocks noGrp="1"/>
          </p:cNvGraphicFramePr>
          <p:nvPr>
            <p:extLst/>
          </p:nvPr>
        </p:nvGraphicFramePr>
        <p:xfrm>
          <a:off x="1405721" y="1593120"/>
          <a:ext cx="9471546" cy="4497324"/>
        </p:xfrm>
        <a:graphic>
          <a:graphicData uri="http://schemas.openxmlformats.org/drawingml/2006/table">
            <a:tbl>
              <a:tblPr firstRow="1" bandRow="1">
                <a:tableStyleId>{1E171933-4619-4E11-9A3F-F7608DF75F80}</a:tableStyleId>
              </a:tblPr>
              <a:tblGrid>
                <a:gridCol w="3157182"/>
                <a:gridCol w="3157182"/>
                <a:gridCol w="3157182"/>
              </a:tblGrid>
              <a:tr h="370840">
                <a:tc>
                  <a:txBody>
                    <a:bodyPr/>
                    <a:lstStyle/>
                    <a:p>
                      <a:pPr algn="ctr" rtl="0"/>
                      <a:r>
                        <a:rPr lang="en-US" sz="2400" dirty="0" smtClean="0"/>
                        <a:t>Amonestación</a:t>
                      </a:r>
                      <a:endParaRPr lang="en-US" sz="2400" dirty="0"/>
                    </a:p>
                  </a:txBody>
                  <a:tcPr/>
                </a:tc>
                <a:tc>
                  <a:txBody>
                    <a:bodyPr/>
                    <a:lstStyle/>
                    <a:p>
                      <a:pPr algn="ctr" rtl="0"/>
                      <a:r>
                        <a:rPr lang="en-US" sz="2400" dirty="0" smtClean="0"/>
                        <a:t>Promesa final</a:t>
                      </a:r>
                      <a:endParaRPr lang="en-US" sz="2400" dirty="0"/>
                    </a:p>
                  </a:txBody>
                  <a:tcPr/>
                </a:tc>
                <a:tc>
                  <a:txBody>
                    <a:bodyPr/>
                    <a:lstStyle/>
                    <a:p>
                      <a:pPr algn="ctr" rtl="0"/>
                      <a:r>
                        <a:rPr lang="en-US" sz="2400" dirty="0" smtClean="0"/>
                        <a:t>Amenaza</a:t>
                      </a:r>
                      <a:endParaRPr lang="en-US" sz="2400" dirty="0"/>
                    </a:p>
                  </a:txBody>
                  <a:tcPr/>
                </a:tc>
              </a:tr>
              <a:tr h="370840">
                <a:tc>
                  <a:txBody>
                    <a:bodyPr/>
                    <a:lstStyle/>
                    <a:p>
                      <a:pPr marL="0" marR="0" algn="ctr">
                        <a:lnSpc>
                          <a:spcPct val="107000"/>
                        </a:lnSpc>
                        <a:spcBef>
                          <a:spcPts val="0"/>
                        </a:spcBef>
                        <a:spcAft>
                          <a:spcPts val="0"/>
                        </a:spcAft>
                      </a:pPr>
                      <a:r>
                        <a:rPr lang="es-ES" sz="1800">
                          <a:effectLst/>
                          <a:latin typeface="+mn-lt"/>
                          <a:ea typeface="Calibri" panose="020F0502020204030204" pitchFamily="34" charset="0"/>
                          <a:cs typeface="Times New Roman" panose="02020603050405020304" pitchFamily="18" charset="0"/>
                        </a:rPr>
                        <a:t>“4 </a:t>
                      </a:r>
                      <a:r>
                        <a:rPr lang="x-none" sz="1800">
                          <a:effectLst/>
                          <a:latin typeface="+mn-lt"/>
                          <a:ea typeface="Calibri" panose="020F0502020204030204" pitchFamily="34" charset="0"/>
                          <a:cs typeface="Times New Roman" panose="02020603050405020304" pitchFamily="18" charset="0"/>
                        </a:rPr>
                        <a:t>Acuérdense de la ley de Mi siervo Moisés, de los estatutos y las ordenanzas que Yo le di en Horeb para todo Israel</a:t>
                      </a:r>
                      <a:r>
                        <a:rPr lang="es-ES" sz="1800">
                          <a:effectLst/>
                          <a:latin typeface="+mn-lt"/>
                          <a:ea typeface="Calibri" panose="020F0502020204030204" pitchFamily="34" charset="0"/>
                          <a:cs typeface="Times New Roman" panose="02020603050405020304" pitchFamily="18" charset="0"/>
                        </a:rPr>
                        <a:t>”</a:t>
                      </a:r>
                      <a:r>
                        <a:rPr lang="x-none" sz="1800">
                          <a:effectLst/>
                          <a:latin typeface="+mn-lt"/>
                          <a:ea typeface="Calibri" panose="020F0502020204030204" pitchFamily="34" charset="0"/>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s-ES" sz="1800">
                          <a:effectLst/>
                          <a:latin typeface="+mn-lt"/>
                          <a:ea typeface="Calibri" panose="020F0502020204030204" pitchFamily="34" charset="0"/>
                          <a:cs typeface="Times New Roman" panose="02020603050405020304" pitchFamily="18" charset="0"/>
                        </a:rPr>
                        <a:t>“5 </a:t>
                      </a:r>
                      <a:r>
                        <a:rPr lang="x-none" sz="1800">
                          <a:effectLst/>
                          <a:latin typeface="+mn-lt"/>
                          <a:ea typeface="Calibri" panose="020F0502020204030204" pitchFamily="34" charset="0"/>
                          <a:cs typeface="Times New Roman" panose="02020603050405020304" pitchFamily="18" charset="0"/>
                        </a:rPr>
                        <a:t>Yo les envío al profeta Elías antes que venga el día del SEÑOR,</a:t>
                      </a:r>
                      <a:r>
                        <a:rPr lang="es-ES" sz="1800">
                          <a:effectLst/>
                          <a:latin typeface="+mn-lt"/>
                          <a:ea typeface="Calibri" panose="020F0502020204030204" pitchFamily="34" charset="0"/>
                          <a:cs typeface="Times New Roman" panose="02020603050405020304" pitchFamily="18" charset="0"/>
                        </a:rPr>
                        <a:t> día </a:t>
                      </a:r>
                      <a:r>
                        <a:rPr lang="x-none" sz="1800">
                          <a:effectLst/>
                          <a:latin typeface="+mn-lt"/>
                          <a:ea typeface="Calibri" panose="020F0502020204030204" pitchFamily="34" charset="0"/>
                          <a:cs typeface="Times New Roman" panose="02020603050405020304" pitchFamily="18" charset="0"/>
                        </a:rPr>
                        <a:t>grande y terrible</a:t>
                      </a:r>
                      <a:r>
                        <a:rPr lang="es-ES" sz="1800">
                          <a:effectLst/>
                          <a:latin typeface="+mn-lt"/>
                          <a:ea typeface="Calibri" panose="020F0502020204030204" pitchFamily="34" charset="0"/>
                          <a:cs typeface="Times New Roman" panose="02020603050405020304" pitchFamily="18" charset="0"/>
                        </a:rPr>
                        <a:t>”.</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s-ES" sz="1800" dirty="0">
                          <a:effectLst/>
                          <a:latin typeface="+mn-lt"/>
                          <a:ea typeface="Calibri" panose="020F0502020204030204" pitchFamily="34" charset="0"/>
                          <a:cs typeface="Times New Roman" panose="02020603050405020304" pitchFamily="18" charset="0"/>
                        </a:rPr>
                        <a:t>“6…no sea que Yo venga y hiera la tierra con maldición”.</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dirty="0" smtClean="0">
                          <a:solidFill>
                            <a:schemeClr val="dk1"/>
                          </a:solidFill>
                          <a:latin typeface="+mn-lt"/>
                          <a:ea typeface="+mn-ea"/>
                          <a:cs typeface="+mn-cs"/>
                        </a:rPr>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dirty="0" smtClean="0">
                          <a:solidFill>
                            <a:schemeClr val="dk1"/>
                          </a:solidFill>
                          <a:latin typeface="+mn-lt"/>
                          <a:ea typeface="+mn-ea"/>
                          <a:cs typeface="+mn-cs"/>
                        </a:rPr>
                        <a:t>↓</a:t>
                      </a:r>
                      <a:endParaRPr lang="en-US" sz="28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dirty="0" smtClean="0">
                          <a:solidFill>
                            <a:schemeClr val="dk1"/>
                          </a:solidFill>
                          <a:latin typeface="+mn-lt"/>
                          <a:ea typeface="+mn-ea"/>
                          <a:cs typeface="+mn-cs"/>
                        </a:rPr>
                        <a:t>↓</a:t>
                      </a:r>
                    </a:p>
                  </a:txBody>
                  <a:tcPr anchor="ctr"/>
                </a:tc>
              </a:tr>
              <a:tr h="370840">
                <a:tc>
                  <a:txBody>
                    <a:bodyPr/>
                    <a:lstStyle/>
                    <a:p>
                      <a:pPr marL="0" marR="0" algn="ctr">
                        <a:lnSpc>
                          <a:spcPct val="107000"/>
                        </a:lnSpc>
                        <a:spcBef>
                          <a:spcPts val="0"/>
                        </a:spcBef>
                        <a:spcAft>
                          <a:spcPts val="0"/>
                        </a:spcAft>
                      </a:pPr>
                      <a:r>
                        <a:rPr lang="es-ES" sz="1800" dirty="0">
                          <a:effectLst/>
                          <a:latin typeface="Cambria" panose="02040503050406030204" pitchFamily="18" charset="0"/>
                          <a:ea typeface="Cambria" panose="02040503050406030204" pitchFamily="18" charset="0"/>
                          <a:cs typeface="Calibri" panose="020F0502020204030204" pitchFamily="34" charset="0"/>
                        </a:rPr>
                        <a:t>Para afrontar el juicio de Dios con confianza, el verdadero israelita debe respetar y guardar la ley. Horeb es otro nombre del Sinaí, donde, entre escenas de temor, terror y asombro, Jehová dio a conocer Su ley.</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s-ES" sz="1800">
                          <a:effectLst/>
                          <a:latin typeface="Cambria" panose="02040503050406030204" pitchFamily="18" charset="0"/>
                          <a:ea typeface="Cambria" panose="02040503050406030204" pitchFamily="18" charset="0"/>
                          <a:cs typeface="Calibri" panose="020F0502020204030204" pitchFamily="34" charset="0"/>
                        </a:rPr>
                        <a:t>Así como el David a quien Jehová levantará para ser rey y pastorear sobre su pueblo no es David en persona, sino realizado en Cristo, así el Elías aquí no debe ser considerado como Elías en persona, sino como su espíritu en otro.</a:t>
                      </a:r>
                      <a:r>
                        <a:rPr lang="en-US" sz="1800">
                          <a:effectLst/>
                          <a:latin typeface="Cambria" panose="02040503050406030204" pitchFamily="18" charset="0"/>
                          <a:ea typeface="Cambria" panose="02040503050406030204"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s-ES" sz="1800" dirty="0">
                          <a:effectLst/>
                          <a:latin typeface="Cambria" panose="02040503050406030204" pitchFamily="18" charset="0"/>
                          <a:ea typeface="Cambria" panose="02040503050406030204" pitchFamily="18" charset="0"/>
                          <a:cs typeface="Calibri" panose="020F0502020204030204" pitchFamily="34" charset="0"/>
                        </a:rPr>
                        <a:t>El regreso a Jehová era la única manera de evitar la destrucción. Algunos escucharon, la mayoría no. En consecuencia, Jehová destruyó su ciudad y su tierra en el año 70 d.C.</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val="135713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err="1" smtClean="0"/>
              <a:t>Capítulo</a:t>
            </a:r>
            <a:r>
              <a:rPr lang="en-US" dirty="0" smtClean="0"/>
              <a:t> 5</a:t>
            </a:r>
            <a:endParaRPr lang="en-US" dirty="0"/>
          </a:p>
        </p:txBody>
      </p:sp>
      <p:sp>
        <p:nvSpPr>
          <p:cNvPr id="3" name="Content Placeholder 2"/>
          <p:cNvSpPr>
            <a:spLocks noGrp="1"/>
          </p:cNvSpPr>
          <p:nvPr>
            <p:ph idx="1"/>
          </p:nvPr>
        </p:nvSpPr>
        <p:spPr>
          <a:xfrm>
            <a:off x="1295400" y="1500316"/>
            <a:ext cx="9601200" cy="381740"/>
          </a:xfrm>
        </p:spPr>
        <p:txBody>
          <a:bodyPr/>
          <a:lstStyle/>
          <a:p>
            <a:pPr marL="45720" indent="0">
              <a:buNone/>
            </a:pPr>
            <a:r>
              <a:rPr lang="es-ES" b="1" dirty="0" smtClean="0"/>
              <a:t>¿Quiénes </a:t>
            </a:r>
            <a:r>
              <a:rPr lang="es-ES" b="1" dirty="0"/>
              <a:t>profetizan al pueblo que comiencen a construir otra </a:t>
            </a:r>
            <a:r>
              <a:rPr lang="es-ES" b="1" dirty="0" smtClean="0"/>
              <a:t>vez?</a:t>
            </a:r>
            <a:endParaRPr lang="en-US" b="1" dirty="0"/>
          </a:p>
        </p:txBody>
      </p:sp>
      <p:sp>
        <p:nvSpPr>
          <p:cNvPr id="4" name="Content Placeholder 2"/>
          <p:cNvSpPr txBox="1">
            <a:spLocks/>
          </p:cNvSpPr>
          <p:nvPr/>
        </p:nvSpPr>
        <p:spPr>
          <a:xfrm>
            <a:off x="1287996" y="2114356"/>
            <a:ext cx="4808004" cy="3798171"/>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buNone/>
            </a:pPr>
            <a:r>
              <a:rPr lang="en-US" baseline="30000" dirty="0" smtClean="0"/>
              <a:t>1</a:t>
            </a:r>
            <a:r>
              <a:rPr lang="es-ES" dirty="0" smtClean="0"/>
              <a:t>Cuando </a:t>
            </a:r>
            <a:r>
              <a:rPr lang="es-ES" dirty="0"/>
              <a:t>los profetas </a:t>
            </a:r>
            <a:r>
              <a:rPr lang="es-ES" dirty="0" err="1"/>
              <a:t>Hageo</a:t>
            </a:r>
            <a:r>
              <a:rPr lang="es-ES" dirty="0"/>
              <a:t> y Zacarías, hijo de </a:t>
            </a:r>
            <a:r>
              <a:rPr lang="es-ES" dirty="0" err="1"/>
              <a:t>Iddo</a:t>
            </a:r>
            <a:r>
              <a:rPr lang="es-ES" dirty="0"/>
              <a:t>, profetizaron a los judíos que estaban en Judá y en Jerusalén, en el nombre del Dios de Israel que estaba sobre ellos, </a:t>
            </a:r>
            <a:r>
              <a:rPr lang="es-ES" dirty="0" smtClean="0"/>
              <a:t>2</a:t>
            </a:r>
            <a:r>
              <a:rPr lang="es-ES" dirty="0"/>
              <a:t>  </a:t>
            </a:r>
            <a:r>
              <a:rPr lang="es-ES" dirty="0" err="1"/>
              <a:t>Zorobabel</a:t>
            </a:r>
            <a:r>
              <a:rPr lang="es-ES" dirty="0"/>
              <a:t>, hijo de </a:t>
            </a:r>
            <a:r>
              <a:rPr lang="es-ES" dirty="0" err="1"/>
              <a:t>Salatiel</a:t>
            </a:r>
            <a:r>
              <a:rPr lang="es-ES" dirty="0"/>
              <a:t>, y </a:t>
            </a:r>
            <a:r>
              <a:rPr lang="es-ES" dirty="0" err="1"/>
              <a:t>Jesúa</a:t>
            </a:r>
            <a:r>
              <a:rPr lang="es-ES" dirty="0"/>
              <a:t>, hijo de </a:t>
            </a:r>
            <a:r>
              <a:rPr lang="es-ES" dirty="0" err="1"/>
              <a:t>Josadac</a:t>
            </a:r>
            <a:r>
              <a:rPr lang="es-ES" dirty="0"/>
              <a:t>, se levantaron entonces y comenzaron a reedificar la casa de Dios en Jerusalén; y los profetas de Dios estaban con ellos apoyándolos. </a:t>
            </a:r>
            <a:endParaRPr lang="es-ES" dirty="0" smtClean="0"/>
          </a:p>
          <a:p>
            <a:pPr marL="45720" indent="0">
              <a:buNone/>
            </a:pPr>
            <a:r>
              <a:rPr lang="en-US" dirty="0" smtClean="0"/>
              <a:t>Esdras 5:1-2 (NBLA)</a:t>
            </a:r>
            <a:endParaRPr lang="en-US" dirty="0"/>
          </a:p>
        </p:txBody>
      </p:sp>
    </p:spTree>
    <p:extLst>
      <p:ext uri="{BB962C8B-B14F-4D97-AF65-F5344CB8AC3E}">
        <p14:creationId xmlns:p14="http://schemas.microsoft.com/office/powerpoint/2010/main" val="219644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l" rtl="0"/>
            <a:r>
              <a:rPr lang="en-US" sz="4400" dirty="0" smtClean="0"/>
              <a:t>Hageo, Zacarías, Malaquías</a:t>
            </a:r>
            <a:endParaRPr lang="en-US" sz="4400" dirty="0"/>
          </a:p>
        </p:txBody>
      </p:sp>
      <p:sp>
        <p:nvSpPr>
          <p:cNvPr id="3" name="Subtitle 2"/>
          <p:cNvSpPr>
            <a:spLocks noGrp="1"/>
          </p:cNvSpPr>
          <p:nvPr>
            <p:ph type="subTitle" idx="1"/>
          </p:nvPr>
        </p:nvSpPr>
        <p:spPr/>
        <p:txBody>
          <a:bodyPr/>
          <a:lstStyle/>
          <a:p>
            <a:pPr algn="l" rtl="0"/>
            <a:r>
              <a:rPr lang="en-US" dirty="0" err="1" smtClean="0"/>
              <a:t>Lección</a:t>
            </a:r>
            <a:r>
              <a:rPr lang="en-US" dirty="0" smtClean="0"/>
              <a:t> 13</a:t>
            </a:r>
            <a:r>
              <a:rPr lang="en-US" dirty="0" smtClean="0"/>
              <a:t>: Aplicación</a:t>
            </a:r>
            <a:endParaRPr lang="en-US" dirty="0"/>
          </a:p>
        </p:txBody>
      </p:sp>
    </p:spTree>
    <p:extLst>
      <p:ext uri="{BB962C8B-B14F-4D97-AF65-F5344CB8AC3E}">
        <p14:creationId xmlns:p14="http://schemas.microsoft.com/office/powerpoint/2010/main" val="60130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95400" y="381000"/>
            <a:ext cx="9601200" cy="1143000"/>
          </a:xfrm>
          <a:prstGeom prst="rect">
            <a:avLst/>
          </a:prstGeom>
        </p:spPr>
        <p:txBody>
          <a:bodyPr anchor="ct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l" rtl="0"/>
            <a:r>
              <a:rPr lang="en-US" dirty="0" smtClean="0"/>
              <a:t>Línea de tiempo #1</a:t>
            </a:r>
            <a:endParaRPr lang="en-US" dirty="0"/>
          </a:p>
        </p:txBody>
      </p:sp>
      <p:graphicFrame>
        <p:nvGraphicFramePr>
          <p:cNvPr id="3" name="Content Placeholder 4" descr="Sample table with 3 columns, 4 rows" title="Table"/>
          <p:cNvGraphicFramePr>
            <a:graphicFrameLocks/>
          </p:cNvGraphicFramePr>
          <p:nvPr>
            <p:extLst/>
          </p:nvPr>
        </p:nvGraphicFramePr>
        <p:xfrm>
          <a:off x="1295400" y="2136348"/>
          <a:ext cx="9601200" cy="365760"/>
        </p:xfrm>
        <a:graphic>
          <a:graphicData uri="http://schemas.openxmlformats.org/drawingml/2006/table">
            <a:tbl>
              <a:tblPr firstRow="1" bandRow="1">
                <a:tableStyleId>{9DCAF9ED-07DC-4A11-8D7F-57B35C25682E}</a:tableStyleId>
              </a:tblPr>
              <a:tblGrid>
                <a:gridCol w="2513275"/>
                <a:gridCol w="7087925"/>
              </a:tblGrid>
              <a:tr h="2973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609 </a:t>
                      </a:r>
                      <a:r>
                        <a:rPr lang="en-US" dirty="0" err="1" smtClean="0"/>
                        <a:t>aC</a:t>
                      </a:r>
                      <a:r>
                        <a:rPr lang="en-US" dirty="0" smtClean="0"/>
                        <a:t>       597        586</a:t>
                      </a:r>
                    </a:p>
                  </a:txBody>
                  <a:tcPr anchor="ctr"/>
                </a:tc>
                <a:tc>
                  <a:txBody>
                    <a:bodyPr/>
                    <a:lstStyle/>
                    <a:p>
                      <a:pPr algn="l" rtl="0"/>
                      <a:r>
                        <a:rPr lang="en-US" dirty="0" smtClean="0"/>
                        <a:t>539</a:t>
                      </a:r>
                      <a:r>
                        <a:rPr lang="en-US" baseline="0" dirty="0" smtClean="0"/>
                        <a:t>     </a:t>
                      </a:r>
                      <a:r>
                        <a:rPr lang="en-US" dirty="0" smtClean="0"/>
                        <a:t>538</a:t>
                      </a:r>
                      <a:r>
                        <a:rPr lang="en-US" baseline="0" dirty="0" smtClean="0"/>
                        <a:t>    </a:t>
                      </a:r>
                      <a:r>
                        <a:rPr lang="en-US" dirty="0" smtClean="0"/>
                        <a:t>537                                       522</a:t>
                      </a:r>
                      <a:r>
                        <a:rPr lang="en-US" baseline="0" dirty="0" smtClean="0"/>
                        <a:t>          </a:t>
                      </a:r>
                      <a:r>
                        <a:rPr lang="en-US" dirty="0" smtClean="0"/>
                        <a:t>520</a:t>
                      </a:r>
                      <a:r>
                        <a:rPr lang="en-US" baseline="0" dirty="0" smtClean="0"/>
                        <a:t>                     </a:t>
                      </a:r>
                      <a:r>
                        <a:rPr lang="en-US" dirty="0" smtClean="0"/>
                        <a:t>516 aC</a:t>
                      </a:r>
                      <a:endParaRPr lang="en-US" dirty="0"/>
                    </a:p>
                  </a:txBody>
                  <a:tcPr anchor="ctr"/>
                </a:tc>
              </a:tr>
            </a:tbl>
          </a:graphicData>
        </a:graphic>
      </p:graphicFrame>
      <p:cxnSp>
        <p:nvCxnSpPr>
          <p:cNvPr id="4" name="Straight Connector 3"/>
          <p:cNvCxnSpPr/>
          <p:nvPr/>
        </p:nvCxnSpPr>
        <p:spPr>
          <a:xfrm>
            <a:off x="3790765" y="2121766"/>
            <a:ext cx="0" cy="3728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1624614" y="1748900"/>
            <a:ext cx="2485748" cy="328474"/>
          </a:xfrm>
          <a:custGeom>
            <a:avLst/>
            <a:gdLst>
              <a:gd name="connsiteX0" fmla="*/ 0 w 3666478"/>
              <a:gd name="connsiteY0" fmla="*/ 905526 h 914403"/>
              <a:gd name="connsiteX1" fmla="*/ 1837678 w 3666478"/>
              <a:gd name="connsiteY1" fmla="*/ 3 h 914403"/>
              <a:gd name="connsiteX2" fmla="*/ 3666478 w 3666478"/>
              <a:gd name="connsiteY2" fmla="*/ 914403 h 914403"/>
            </a:gdLst>
            <a:ahLst/>
            <a:cxnLst>
              <a:cxn ang="0">
                <a:pos x="connsiteX0" y="connsiteY0"/>
              </a:cxn>
              <a:cxn ang="0">
                <a:pos x="connsiteX1" y="connsiteY1"/>
              </a:cxn>
              <a:cxn ang="0">
                <a:pos x="connsiteX2" y="connsiteY2"/>
              </a:cxn>
            </a:cxnLst>
            <a:rect l="l" t="t" r="r" b="b"/>
            <a:pathLst>
              <a:path w="3666478" h="914403">
                <a:moveTo>
                  <a:pt x="0" y="905526"/>
                </a:moveTo>
                <a:cubicBezTo>
                  <a:pt x="613299" y="452024"/>
                  <a:pt x="1226598" y="-1477"/>
                  <a:pt x="1837678" y="3"/>
                </a:cubicBezTo>
                <a:cubicBezTo>
                  <a:pt x="2448758" y="1482"/>
                  <a:pt x="3057618" y="457942"/>
                  <a:pt x="3666478" y="91440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 name="TextBox 5"/>
          <p:cNvSpPr txBox="1"/>
          <p:nvPr/>
        </p:nvSpPr>
        <p:spPr>
          <a:xfrm>
            <a:off x="2534575" y="1704508"/>
            <a:ext cx="782154" cy="307777"/>
          </a:xfrm>
          <a:prstGeom prst="rect">
            <a:avLst/>
          </a:prstGeom>
          <a:noFill/>
        </p:spPr>
        <p:txBody>
          <a:bodyPr wrap="square" rtlCol="0">
            <a:spAutoFit/>
          </a:bodyPr>
          <a:lstStyle/>
          <a:p>
            <a:pPr algn="l" rtl="0"/>
            <a:r>
              <a:rPr lang="en-US" sz="1400" dirty="0" smtClean="0"/>
              <a:t>70 años</a:t>
            </a:r>
            <a:endParaRPr lang="en-US" sz="1400" dirty="0"/>
          </a:p>
        </p:txBody>
      </p:sp>
      <p:sp>
        <p:nvSpPr>
          <p:cNvPr id="7" name="Freeform 6"/>
          <p:cNvSpPr/>
          <p:nvPr/>
        </p:nvSpPr>
        <p:spPr>
          <a:xfrm>
            <a:off x="3499273" y="1759252"/>
            <a:ext cx="6639025" cy="328474"/>
          </a:xfrm>
          <a:custGeom>
            <a:avLst/>
            <a:gdLst>
              <a:gd name="connsiteX0" fmla="*/ 0 w 3666478"/>
              <a:gd name="connsiteY0" fmla="*/ 905526 h 914403"/>
              <a:gd name="connsiteX1" fmla="*/ 1837678 w 3666478"/>
              <a:gd name="connsiteY1" fmla="*/ 3 h 914403"/>
              <a:gd name="connsiteX2" fmla="*/ 3666478 w 3666478"/>
              <a:gd name="connsiteY2" fmla="*/ 914403 h 914403"/>
            </a:gdLst>
            <a:ahLst/>
            <a:cxnLst>
              <a:cxn ang="0">
                <a:pos x="connsiteX0" y="connsiteY0"/>
              </a:cxn>
              <a:cxn ang="0">
                <a:pos x="connsiteX1" y="connsiteY1"/>
              </a:cxn>
              <a:cxn ang="0">
                <a:pos x="connsiteX2" y="connsiteY2"/>
              </a:cxn>
            </a:cxnLst>
            <a:rect l="l" t="t" r="r" b="b"/>
            <a:pathLst>
              <a:path w="3666478" h="914403">
                <a:moveTo>
                  <a:pt x="0" y="905526"/>
                </a:moveTo>
                <a:cubicBezTo>
                  <a:pt x="613299" y="452024"/>
                  <a:pt x="1226598" y="-1477"/>
                  <a:pt x="1837678" y="3"/>
                </a:cubicBezTo>
                <a:cubicBezTo>
                  <a:pt x="2448758" y="1482"/>
                  <a:pt x="3057618" y="457942"/>
                  <a:pt x="3666478" y="91440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extBox 7"/>
          <p:cNvSpPr txBox="1"/>
          <p:nvPr/>
        </p:nvSpPr>
        <p:spPr>
          <a:xfrm>
            <a:off x="6485872" y="1714860"/>
            <a:ext cx="796864" cy="307777"/>
          </a:xfrm>
          <a:prstGeom prst="rect">
            <a:avLst/>
          </a:prstGeom>
          <a:noFill/>
        </p:spPr>
        <p:txBody>
          <a:bodyPr wrap="square" rtlCol="0">
            <a:spAutoFit/>
          </a:bodyPr>
          <a:lstStyle/>
          <a:p>
            <a:pPr algn="l" rtl="0"/>
            <a:r>
              <a:rPr lang="en-US" sz="1400" dirty="0" smtClean="0"/>
              <a:t>70 años</a:t>
            </a:r>
            <a:endParaRPr lang="en-US" sz="1400" dirty="0"/>
          </a:p>
        </p:txBody>
      </p:sp>
      <p:cxnSp>
        <p:nvCxnSpPr>
          <p:cNvPr id="9" name="Straight Connector 8"/>
          <p:cNvCxnSpPr/>
          <p:nvPr/>
        </p:nvCxnSpPr>
        <p:spPr>
          <a:xfrm>
            <a:off x="1393794" y="2982900"/>
            <a:ext cx="230819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879542" y="2984374"/>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37967" y="2985853"/>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196404" y="298732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577108" y="2979923"/>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92989" y="298139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41526" y="2982871"/>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Content Placeholder 2"/>
          <p:cNvSpPr txBox="1">
            <a:spLocks/>
          </p:cNvSpPr>
          <p:nvPr/>
        </p:nvSpPr>
        <p:spPr>
          <a:xfrm>
            <a:off x="1295400" y="3917991"/>
            <a:ext cx="4800600" cy="2407355"/>
          </a:xfrm>
          <a:prstGeom prst="rect">
            <a:avLst/>
          </a:prstGeom>
        </p:spPr>
        <p:txBody>
          <a:bodyPr>
            <a:normAutofit fontScale="92500" lnSpcReduction="20000"/>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502920" indent="-457200" algn="l" rtl="0">
              <a:buFont typeface="+mj-lt"/>
              <a:buAutoNum type="alphaLcParenR"/>
            </a:pPr>
            <a:r>
              <a:rPr lang="en-US" dirty="0" smtClean="0"/>
              <a:t>Libro de Hageo, </a:t>
            </a:r>
            <a:r>
              <a:rPr lang="en-US" dirty="0" err="1" smtClean="0"/>
              <a:t>comienzan</a:t>
            </a:r>
            <a:r>
              <a:rPr lang="en-US" dirty="0" smtClean="0"/>
              <a:t> a reconstruir el templo nuevamente</a:t>
            </a:r>
          </a:p>
          <a:p>
            <a:pPr marL="502920" indent="-457200" algn="l" rtl="0">
              <a:buFont typeface="+mj-lt"/>
              <a:buAutoNum type="alphaLcParenR"/>
            </a:pPr>
            <a:r>
              <a:rPr lang="en-US" dirty="0" smtClean="0"/>
              <a:t>Darío el Grande restablece el orden y </a:t>
            </a:r>
            <a:r>
              <a:rPr lang="en-US" dirty="0" err="1" smtClean="0"/>
              <a:t>llega</a:t>
            </a:r>
            <a:r>
              <a:rPr lang="en-US" dirty="0" smtClean="0"/>
              <a:t> a </a:t>
            </a:r>
            <a:r>
              <a:rPr lang="en-US" dirty="0" err="1" smtClean="0"/>
              <a:t>ser</a:t>
            </a:r>
            <a:r>
              <a:rPr lang="en-US" dirty="0" smtClean="0"/>
              <a:t> emperador</a:t>
            </a:r>
          </a:p>
          <a:p>
            <a:pPr marL="502920" indent="-457200" algn="l" rtl="0">
              <a:buFont typeface="+mj-lt"/>
              <a:buAutoNum type="alphaLcParenR"/>
            </a:pPr>
            <a:r>
              <a:rPr lang="en-US" dirty="0" smtClean="0"/>
              <a:t>Primer año en Judá; altar reconstruido, ceremonias restauradas, cimientos del templo puestos</a:t>
            </a:r>
          </a:p>
          <a:p>
            <a:pPr marL="502920" indent="-457200" algn="l" rtl="0">
              <a:buFont typeface="+mj-lt"/>
              <a:buAutoNum type="alphaLcParenR"/>
            </a:pPr>
            <a:r>
              <a:rPr lang="en-US" dirty="0" smtClean="0"/>
              <a:t>Templo terminado</a:t>
            </a:r>
            <a:endParaRPr lang="en-US" dirty="0"/>
          </a:p>
        </p:txBody>
      </p:sp>
      <p:sp>
        <p:nvSpPr>
          <p:cNvPr id="17" name="Content Placeholder 2"/>
          <p:cNvSpPr txBox="1">
            <a:spLocks/>
          </p:cNvSpPr>
          <p:nvPr/>
        </p:nvSpPr>
        <p:spPr>
          <a:xfrm>
            <a:off x="6092689" y="3928344"/>
            <a:ext cx="4800600" cy="2407355"/>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8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8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8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800" kern="1200">
                <a:solidFill>
                  <a:schemeClr val="tx1"/>
                </a:solidFill>
                <a:latin typeface="+mn-lt"/>
                <a:ea typeface="+mn-ea"/>
                <a:cs typeface="+mn-cs"/>
              </a:defRPr>
            </a:lvl9pPr>
          </a:lstStyle>
          <a:p>
            <a:pPr marL="502920" indent="-457200" algn="l" rtl="0">
              <a:buFont typeface="+mj-lt"/>
              <a:buAutoNum type="alphaLcParenR" startAt="5"/>
            </a:pPr>
            <a:r>
              <a:rPr lang="en-US" dirty="0" err="1" smtClean="0"/>
              <a:t>Ciro</a:t>
            </a:r>
            <a:r>
              <a:rPr lang="en-US" dirty="0" smtClean="0"/>
              <a:t> el </a:t>
            </a:r>
            <a:r>
              <a:rPr lang="en-US" dirty="0" err="1" smtClean="0"/>
              <a:t>persa</a:t>
            </a:r>
            <a:r>
              <a:rPr lang="en-US" dirty="0" smtClean="0"/>
              <a:t> </a:t>
            </a:r>
            <a:r>
              <a:rPr lang="en-US" dirty="0" err="1" smtClean="0"/>
              <a:t>conquista</a:t>
            </a:r>
            <a:r>
              <a:rPr lang="en-US" dirty="0" smtClean="0"/>
              <a:t> Babilonia.</a:t>
            </a:r>
          </a:p>
          <a:p>
            <a:pPr marL="502920" indent="-457200" algn="l" rtl="0">
              <a:buFont typeface="+mj-lt"/>
              <a:buAutoNum type="alphaLcParenR" startAt="5"/>
            </a:pPr>
            <a:r>
              <a:rPr lang="en-US" dirty="0" smtClean="0"/>
              <a:t>El edicto de Ciro para el regreso de los judíos</a:t>
            </a:r>
          </a:p>
          <a:p>
            <a:pPr marL="502920" indent="-457200" algn="l" rtl="0">
              <a:buFont typeface="+mj-lt"/>
              <a:buAutoNum type="alphaLcParenR" startAt="5"/>
            </a:pPr>
            <a:r>
              <a:rPr lang="en-US" dirty="0" smtClean="0"/>
              <a:t>Tres asedios de Judá por parte de los babilonios; </a:t>
            </a:r>
            <a:r>
              <a:rPr lang="en-US" dirty="0" err="1" smtClean="0"/>
              <a:t>cautiverio</a:t>
            </a:r>
            <a:endParaRPr lang="en-US" dirty="0"/>
          </a:p>
        </p:txBody>
      </p:sp>
      <p:sp>
        <p:nvSpPr>
          <p:cNvPr id="18" name="TextBox 17"/>
          <p:cNvSpPr txBox="1"/>
          <p:nvPr/>
        </p:nvSpPr>
        <p:spPr>
          <a:xfrm>
            <a:off x="2354068" y="2365883"/>
            <a:ext cx="399495" cy="646331"/>
          </a:xfrm>
          <a:prstGeom prst="rect">
            <a:avLst/>
          </a:prstGeom>
          <a:noFill/>
        </p:spPr>
        <p:txBody>
          <a:bodyPr wrap="square" rtlCol="0">
            <a:spAutoFit/>
          </a:bodyPr>
          <a:lstStyle/>
          <a:p>
            <a:pPr algn="l" rtl="0"/>
            <a:r>
              <a:rPr lang="en-US" sz="3600" dirty="0" smtClean="0">
                <a:solidFill>
                  <a:schemeClr val="accent1"/>
                </a:solidFill>
              </a:rPr>
              <a:t>g</a:t>
            </a:r>
            <a:endParaRPr lang="en-US" sz="3600" dirty="0">
              <a:solidFill>
                <a:schemeClr val="accent1"/>
              </a:solidFill>
            </a:endParaRPr>
          </a:p>
        </p:txBody>
      </p:sp>
      <p:sp>
        <p:nvSpPr>
          <p:cNvPr id="19" name="TextBox 18"/>
          <p:cNvSpPr txBox="1"/>
          <p:nvPr/>
        </p:nvSpPr>
        <p:spPr>
          <a:xfrm>
            <a:off x="3906918" y="2462597"/>
            <a:ext cx="399495" cy="646331"/>
          </a:xfrm>
          <a:prstGeom prst="rect">
            <a:avLst/>
          </a:prstGeom>
          <a:noFill/>
        </p:spPr>
        <p:txBody>
          <a:bodyPr wrap="square" rtlCol="0">
            <a:spAutoFit/>
          </a:bodyPr>
          <a:lstStyle/>
          <a:p>
            <a:pPr algn="l" rtl="0"/>
            <a:r>
              <a:rPr lang="en-US" sz="3600" dirty="0" smtClean="0">
                <a:solidFill>
                  <a:schemeClr val="accent1"/>
                </a:solidFill>
              </a:rPr>
              <a:t>e</a:t>
            </a:r>
            <a:endParaRPr lang="en-US" sz="3600" dirty="0">
              <a:solidFill>
                <a:schemeClr val="accent1"/>
              </a:solidFill>
            </a:endParaRPr>
          </a:p>
        </p:txBody>
      </p:sp>
      <p:sp>
        <p:nvSpPr>
          <p:cNvPr id="20" name="TextBox 19"/>
          <p:cNvSpPr txBox="1"/>
          <p:nvPr/>
        </p:nvSpPr>
        <p:spPr>
          <a:xfrm>
            <a:off x="4604549" y="2463541"/>
            <a:ext cx="399495" cy="646331"/>
          </a:xfrm>
          <a:prstGeom prst="rect">
            <a:avLst/>
          </a:prstGeom>
          <a:noFill/>
        </p:spPr>
        <p:txBody>
          <a:bodyPr wrap="square" rtlCol="0">
            <a:spAutoFit/>
          </a:bodyPr>
          <a:lstStyle/>
          <a:p>
            <a:pPr algn="l" rtl="0"/>
            <a:r>
              <a:rPr lang="en-US" sz="3600" dirty="0" smtClean="0">
                <a:solidFill>
                  <a:schemeClr val="accent1"/>
                </a:solidFill>
              </a:rPr>
              <a:t>f</a:t>
            </a:r>
            <a:endParaRPr lang="en-US" sz="3600" dirty="0">
              <a:solidFill>
                <a:schemeClr val="accent1"/>
              </a:solidFill>
            </a:endParaRPr>
          </a:p>
        </p:txBody>
      </p:sp>
      <p:sp>
        <p:nvSpPr>
          <p:cNvPr id="21" name="TextBox 20"/>
          <p:cNvSpPr txBox="1"/>
          <p:nvPr/>
        </p:nvSpPr>
        <p:spPr>
          <a:xfrm>
            <a:off x="5220827" y="2468972"/>
            <a:ext cx="399495" cy="646331"/>
          </a:xfrm>
          <a:prstGeom prst="rect">
            <a:avLst/>
          </a:prstGeom>
          <a:noFill/>
        </p:spPr>
        <p:txBody>
          <a:bodyPr wrap="square" rtlCol="0">
            <a:spAutoFit/>
          </a:bodyPr>
          <a:lstStyle/>
          <a:p>
            <a:pPr algn="l" rtl="0"/>
            <a:r>
              <a:rPr lang="en-US" sz="3600" dirty="0" smtClean="0">
                <a:solidFill>
                  <a:schemeClr val="accent1"/>
                </a:solidFill>
              </a:rPr>
              <a:t>c</a:t>
            </a:r>
            <a:endParaRPr lang="en-US" sz="3600" dirty="0">
              <a:solidFill>
                <a:schemeClr val="accent1"/>
              </a:solidFill>
            </a:endParaRPr>
          </a:p>
        </p:txBody>
      </p:sp>
      <p:sp>
        <p:nvSpPr>
          <p:cNvPr id="22" name="TextBox 21"/>
          <p:cNvSpPr txBox="1"/>
          <p:nvPr/>
        </p:nvSpPr>
        <p:spPr>
          <a:xfrm>
            <a:off x="7610765" y="2470715"/>
            <a:ext cx="399495" cy="646331"/>
          </a:xfrm>
          <a:prstGeom prst="rect">
            <a:avLst/>
          </a:prstGeom>
          <a:noFill/>
        </p:spPr>
        <p:txBody>
          <a:bodyPr wrap="square" rtlCol="0">
            <a:spAutoFit/>
          </a:bodyPr>
          <a:lstStyle/>
          <a:p>
            <a:pPr algn="l" rtl="0"/>
            <a:r>
              <a:rPr lang="en-US" sz="3600" dirty="0" smtClean="0">
                <a:solidFill>
                  <a:schemeClr val="accent1"/>
                </a:solidFill>
              </a:rPr>
              <a:t>b</a:t>
            </a:r>
            <a:endParaRPr lang="en-US" sz="3600" dirty="0">
              <a:solidFill>
                <a:schemeClr val="accent1"/>
              </a:solidFill>
            </a:endParaRPr>
          </a:p>
        </p:txBody>
      </p:sp>
      <p:sp>
        <p:nvSpPr>
          <p:cNvPr id="23" name="TextBox 22"/>
          <p:cNvSpPr txBox="1"/>
          <p:nvPr/>
        </p:nvSpPr>
        <p:spPr>
          <a:xfrm>
            <a:off x="8525179" y="2468972"/>
            <a:ext cx="399495" cy="646331"/>
          </a:xfrm>
          <a:prstGeom prst="rect">
            <a:avLst/>
          </a:prstGeom>
          <a:noFill/>
        </p:spPr>
        <p:txBody>
          <a:bodyPr wrap="square" rtlCol="0">
            <a:spAutoFit/>
          </a:bodyPr>
          <a:lstStyle/>
          <a:p>
            <a:pPr algn="l" rtl="0"/>
            <a:r>
              <a:rPr lang="en-US" sz="3600" dirty="0" smtClean="0">
                <a:solidFill>
                  <a:schemeClr val="accent1"/>
                </a:solidFill>
              </a:rPr>
              <a:t>a</a:t>
            </a:r>
            <a:endParaRPr lang="en-US" sz="3600" dirty="0">
              <a:solidFill>
                <a:schemeClr val="accent1"/>
              </a:solidFill>
            </a:endParaRPr>
          </a:p>
        </p:txBody>
      </p:sp>
      <p:sp>
        <p:nvSpPr>
          <p:cNvPr id="24" name="TextBox 23"/>
          <p:cNvSpPr txBox="1"/>
          <p:nvPr/>
        </p:nvSpPr>
        <p:spPr>
          <a:xfrm>
            <a:off x="9946334" y="2466882"/>
            <a:ext cx="399495" cy="646331"/>
          </a:xfrm>
          <a:prstGeom prst="rect">
            <a:avLst/>
          </a:prstGeom>
          <a:noFill/>
        </p:spPr>
        <p:txBody>
          <a:bodyPr wrap="square" rtlCol="0">
            <a:spAutoFit/>
          </a:bodyPr>
          <a:lstStyle/>
          <a:p>
            <a:pPr algn="l" rtl="0"/>
            <a:r>
              <a:rPr lang="en-US" sz="3600" dirty="0" smtClean="0">
                <a:solidFill>
                  <a:schemeClr val="accent1"/>
                </a:solidFill>
              </a:rPr>
              <a:t>d</a:t>
            </a:r>
            <a:endParaRPr lang="en-US" sz="3600" dirty="0">
              <a:solidFill>
                <a:schemeClr val="accent1"/>
              </a:solidFill>
            </a:endParaRPr>
          </a:p>
        </p:txBody>
      </p:sp>
    </p:spTree>
    <p:extLst>
      <p:ext uri="{BB962C8B-B14F-4D97-AF65-F5344CB8AC3E}">
        <p14:creationId xmlns:p14="http://schemas.microsoft.com/office/powerpoint/2010/main" val="264404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95400" y="381000"/>
            <a:ext cx="9601200" cy="1143000"/>
          </a:xfrm>
          <a:prstGeom prst="rect">
            <a:avLst/>
          </a:prstGeom>
        </p:spPr>
        <p:txBody>
          <a:bodyPr anchor="ct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l" rtl="0"/>
            <a:r>
              <a:rPr lang="en-US" dirty="0" smtClean="0"/>
              <a:t>Línea de tiempo #2</a:t>
            </a:r>
            <a:endParaRPr lang="en-US" dirty="0"/>
          </a:p>
        </p:txBody>
      </p:sp>
      <p:graphicFrame>
        <p:nvGraphicFramePr>
          <p:cNvPr id="3" name="Content Placeholder 4" descr="Sample table with 3 columns, 4 rows" title="Table"/>
          <p:cNvGraphicFramePr>
            <a:graphicFrameLocks/>
          </p:cNvGraphicFramePr>
          <p:nvPr>
            <p:extLst/>
          </p:nvPr>
        </p:nvGraphicFramePr>
        <p:xfrm>
          <a:off x="1295400" y="1248575"/>
          <a:ext cx="9601202" cy="365760"/>
        </p:xfrm>
        <a:graphic>
          <a:graphicData uri="http://schemas.openxmlformats.org/drawingml/2006/table">
            <a:tbl>
              <a:tblPr firstRow="1" bandRow="1">
                <a:tableStyleId>{9DCAF9ED-07DC-4A11-8D7F-57B35C25682E}</a:tableStyleId>
              </a:tblPr>
              <a:tblGrid>
                <a:gridCol w="1261369"/>
                <a:gridCol w="2938509"/>
                <a:gridCol w="1864310"/>
                <a:gridCol w="3537014"/>
              </a:tblGrid>
              <a:tr h="2973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Cambises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Darío I</a:t>
                      </a:r>
                    </a:p>
                  </a:txBody>
                  <a:tcPr anchor="ctr">
                    <a:solidFill>
                      <a:srgbClr val="847E5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Jerjes I</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Artajerjes I</a:t>
                      </a:r>
                    </a:p>
                  </a:txBody>
                  <a:tcPr anchor="ctr">
                    <a:solidFill>
                      <a:srgbClr val="847E5E"/>
                    </a:solidFill>
                  </a:tcPr>
                </a:tc>
              </a:tr>
            </a:tbl>
          </a:graphicData>
        </a:graphic>
      </p:graphicFrame>
      <p:cxnSp>
        <p:nvCxnSpPr>
          <p:cNvPr id="57" name="Straight Connector 56"/>
          <p:cNvCxnSpPr/>
          <p:nvPr/>
        </p:nvCxnSpPr>
        <p:spPr>
          <a:xfrm>
            <a:off x="1296136" y="1615738"/>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558245" y="1617212"/>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489356" y="1618686"/>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364025" y="1620160"/>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0884411" y="1612756"/>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985042" y="1941838"/>
            <a:ext cx="817503" cy="276999"/>
          </a:xfrm>
          <a:prstGeom prst="rect">
            <a:avLst/>
          </a:prstGeom>
          <a:noFill/>
        </p:spPr>
        <p:txBody>
          <a:bodyPr wrap="square" rtlCol="0">
            <a:spAutoFit/>
          </a:bodyPr>
          <a:lstStyle/>
          <a:p>
            <a:pPr algn="l" rtl="0"/>
            <a:r>
              <a:rPr lang="en-US" sz="1200" dirty="0" smtClean="0"/>
              <a:t>530 aC</a:t>
            </a:r>
            <a:endParaRPr lang="en-US" sz="1200" dirty="0"/>
          </a:p>
        </p:txBody>
      </p:sp>
      <p:sp>
        <p:nvSpPr>
          <p:cNvPr id="63" name="TextBox 62"/>
          <p:cNvSpPr txBox="1"/>
          <p:nvPr/>
        </p:nvSpPr>
        <p:spPr>
          <a:xfrm>
            <a:off x="2312803" y="1941838"/>
            <a:ext cx="470176" cy="276999"/>
          </a:xfrm>
          <a:prstGeom prst="rect">
            <a:avLst/>
          </a:prstGeom>
          <a:noFill/>
        </p:spPr>
        <p:txBody>
          <a:bodyPr wrap="square" rtlCol="0">
            <a:spAutoFit/>
          </a:bodyPr>
          <a:lstStyle/>
          <a:p>
            <a:pPr algn="l" rtl="0"/>
            <a:r>
              <a:rPr lang="en-US" sz="1200" dirty="0" smtClean="0"/>
              <a:t>522</a:t>
            </a:r>
            <a:endParaRPr lang="en-US" sz="1200" dirty="0"/>
          </a:p>
        </p:txBody>
      </p:sp>
      <p:sp>
        <p:nvSpPr>
          <p:cNvPr id="65" name="TextBox 64"/>
          <p:cNvSpPr txBox="1"/>
          <p:nvPr/>
        </p:nvSpPr>
        <p:spPr>
          <a:xfrm>
            <a:off x="5254268" y="1941838"/>
            <a:ext cx="470176" cy="276999"/>
          </a:xfrm>
          <a:prstGeom prst="rect">
            <a:avLst/>
          </a:prstGeom>
          <a:noFill/>
        </p:spPr>
        <p:txBody>
          <a:bodyPr wrap="square" rtlCol="0">
            <a:spAutoFit/>
          </a:bodyPr>
          <a:lstStyle/>
          <a:p>
            <a:pPr algn="l" rtl="0"/>
            <a:r>
              <a:rPr lang="en-US" sz="1200" dirty="0" smtClean="0"/>
              <a:t>486</a:t>
            </a:r>
            <a:endParaRPr lang="en-US" sz="1200" dirty="0"/>
          </a:p>
        </p:txBody>
      </p:sp>
      <p:sp>
        <p:nvSpPr>
          <p:cNvPr id="66" name="TextBox 65"/>
          <p:cNvSpPr txBox="1"/>
          <p:nvPr/>
        </p:nvSpPr>
        <p:spPr>
          <a:xfrm>
            <a:off x="7128937" y="1941838"/>
            <a:ext cx="470176" cy="276999"/>
          </a:xfrm>
          <a:prstGeom prst="rect">
            <a:avLst/>
          </a:prstGeom>
          <a:noFill/>
        </p:spPr>
        <p:txBody>
          <a:bodyPr wrap="square" rtlCol="0">
            <a:spAutoFit/>
          </a:bodyPr>
          <a:lstStyle/>
          <a:p>
            <a:pPr algn="l" rtl="0"/>
            <a:r>
              <a:rPr lang="en-US" sz="1200" dirty="0" smtClean="0"/>
              <a:t>465</a:t>
            </a:r>
            <a:endParaRPr lang="en-US" sz="1200" dirty="0"/>
          </a:p>
        </p:txBody>
      </p:sp>
      <p:sp>
        <p:nvSpPr>
          <p:cNvPr id="67" name="TextBox 66"/>
          <p:cNvSpPr txBox="1"/>
          <p:nvPr/>
        </p:nvSpPr>
        <p:spPr>
          <a:xfrm>
            <a:off x="10475659" y="1941838"/>
            <a:ext cx="817503" cy="276999"/>
          </a:xfrm>
          <a:prstGeom prst="rect">
            <a:avLst/>
          </a:prstGeom>
          <a:noFill/>
        </p:spPr>
        <p:txBody>
          <a:bodyPr wrap="square" rtlCol="0">
            <a:spAutoFit/>
          </a:bodyPr>
          <a:lstStyle/>
          <a:p>
            <a:pPr algn="l" rtl="0"/>
            <a:r>
              <a:rPr lang="en-US" sz="1200" dirty="0" smtClean="0"/>
              <a:t>424 a.C.</a:t>
            </a:r>
            <a:endParaRPr lang="en-US" sz="1200" dirty="0"/>
          </a:p>
        </p:txBody>
      </p:sp>
      <p:cxnSp>
        <p:nvCxnSpPr>
          <p:cNvPr id="68" name="Straight Connector 67"/>
          <p:cNvCxnSpPr/>
          <p:nvPr/>
        </p:nvCxnSpPr>
        <p:spPr>
          <a:xfrm>
            <a:off x="2710645" y="1618686"/>
            <a:ext cx="0" cy="99134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013971" y="1620160"/>
            <a:ext cx="0" cy="147814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800541" y="3025784"/>
            <a:ext cx="470176" cy="276999"/>
          </a:xfrm>
          <a:prstGeom prst="rect">
            <a:avLst/>
          </a:prstGeom>
          <a:noFill/>
        </p:spPr>
        <p:txBody>
          <a:bodyPr wrap="square" rtlCol="0">
            <a:spAutoFit/>
          </a:bodyPr>
          <a:lstStyle/>
          <a:p>
            <a:pPr algn="l" rtl="0"/>
            <a:r>
              <a:rPr lang="en-US" sz="1200" dirty="0" smtClean="0"/>
              <a:t>516</a:t>
            </a:r>
            <a:endParaRPr lang="en-US" sz="1200" dirty="0"/>
          </a:p>
        </p:txBody>
      </p:sp>
      <p:cxnSp>
        <p:nvCxnSpPr>
          <p:cNvPr id="76" name="Straight Connector 75"/>
          <p:cNvCxnSpPr/>
          <p:nvPr/>
        </p:nvCxnSpPr>
        <p:spPr>
          <a:xfrm>
            <a:off x="3021366" y="3252189"/>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041251" y="1620160"/>
            <a:ext cx="0" cy="73907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5822102" y="2288079"/>
            <a:ext cx="470176" cy="276999"/>
          </a:xfrm>
          <a:prstGeom prst="rect">
            <a:avLst/>
          </a:prstGeom>
          <a:noFill/>
        </p:spPr>
        <p:txBody>
          <a:bodyPr wrap="square" rtlCol="0">
            <a:spAutoFit/>
          </a:bodyPr>
          <a:lstStyle/>
          <a:p>
            <a:pPr algn="l" rtl="0"/>
            <a:r>
              <a:rPr lang="en-US" sz="1200" dirty="0" smtClean="0"/>
              <a:t>479</a:t>
            </a:r>
            <a:endParaRPr lang="en-US" sz="1200" dirty="0"/>
          </a:p>
        </p:txBody>
      </p:sp>
      <p:cxnSp>
        <p:nvCxnSpPr>
          <p:cNvPr id="80" name="Straight Connector 79"/>
          <p:cNvCxnSpPr/>
          <p:nvPr/>
        </p:nvCxnSpPr>
        <p:spPr>
          <a:xfrm>
            <a:off x="6041251" y="2511799"/>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9105528" y="1621634"/>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8888196" y="1941837"/>
            <a:ext cx="470176" cy="276999"/>
          </a:xfrm>
          <a:prstGeom prst="rect">
            <a:avLst/>
          </a:prstGeom>
          <a:noFill/>
        </p:spPr>
        <p:txBody>
          <a:bodyPr wrap="square" rtlCol="0">
            <a:spAutoFit/>
          </a:bodyPr>
          <a:lstStyle/>
          <a:p>
            <a:pPr algn="l" rtl="0"/>
            <a:r>
              <a:rPr lang="en-US" sz="1200" dirty="0" smtClean="0"/>
              <a:t>445</a:t>
            </a:r>
            <a:endParaRPr lang="en-US" sz="1200" dirty="0"/>
          </a:p>
        </p:txBody>
      </p:sp>
      <p:cxnSp>
        <p:nvCxnSpPr>
          <p:cNvPr id="83" name="Straight Connector 82"/>
          <p:cNvCxnSpPr/>
          <p:nvPr/>
        </p:nvCxnSpPr>
        <p:spPr>
          <a:xfrm>
            <a:off x="9105528" y="2163778"/>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8084594" y="1611282"/>
            <a:ext cx="0" cy="92535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7867262" y="2467409"/>
            <a:ext cx="470176" cy="276999"/>
          </a:xfrm>
          <a:prstGeom prst="rect">
            <a:avLst/>
          </a:prstGeom>
          <a:noFill/>
        </p:spPr>
        <p:txBody>
          <a:bodyPr wrap="square" rtlCol="0">
            <a:spAutoFit/>
          </a:bodyPr>
          <a:lstStyle/>
          <a:p>
            <a:pPr algn="l" rtl="0"/>
            <a:r>
              <a:rPr lang="en-US" sz="1200" dirty="0" smtClean="0"/>
              <a:t>458</a:t>
            </a:r>
            <a:endParaRPr lang="en-US" sz="1200" dirty="0"/>
          </a:p>
        </p:txBody>
      </p:sp>
      <p:cxnSp>
        <p:nvCxnSpPr>
          <p:cNvPr id="88" name="Straight Connector 87"/>
          <p:cNvCxnSpPr/>
          <p:nvPr/>
        </p:nvCxnSpPr>
        <p:spPr>
          <a:xfrm>
            <a:off x="8084594" y="2684029"/>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2483520" y="294859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800541" y="3962131"/>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814126" y="3252189"/>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7857469" y="344897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8878403" y="294859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7982674" y="3962131"/>
            <a:ext cx="2361460"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8904123" y="4409245"/>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7" name="Content Placeholder 2"/>
          <p:cNvSpPr txBox="1">
            <a:spLocks/>
          </p:cNvSpPr>
          <p:nvPr/>
        </p:nvSpPr>
        <p:spPr>
          <a:xfrm>
            <a:off x="4056365" y="4290867"/>
            <a:ext cx="5460507" cy="2407355"/>
          </a:xfrm>
          <a:prstGeom prst="rect">
            <a:avLst/>
          </a:prstGeom>
        </p:spPr>
        <p:txBody>
          <a:bodyPr>
            <a:normAutofit fontScale="85000" lnSpcReduction="20000"/>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502920" indent="-457200" algn="l" rtl="0">
              <a:buFont typeface="+mj-lt"/>
              <a:buAutoNum type="alphaLcParenR"/>
            </a:pPr>
            <a:r>
              <a:rPr lang="en-US" dirty="0" smtClean="0"/>
              <a:t>Ester </a:t>
            </a:r>
            <a:r>
              <a:rPr lang="en-US" dirty="0" err="1" smtClean="0"/>
              <a:t>llega</a:t>
            </a:r>
            <a:r>
              <a:rPr lang="en-US" dirty="0" smtClean="0"/>
              <a:t> a </a:t>
            </a:r>
            <a:r>
              <a:rPr lang="en-US" dirty="0" err="1" smtClean="0"/>
              <a:t>ser</a:t>
            </a:r>
            <a:r>
              <a:rPr lang="en-US" dirty="0" smtClean="0"/>
              <a:t> </a:t>
            </a:r>
            <a:r>
              <a:rPr lang="en-US" dirty="0" err="1" smtClean="0"/>
              <a:t>reina</a:t>
            </a:r>
            <a:endParaRPr lang="en-US" dirty="0" smtClean="0"/>
          </a:p>
          <a:p>
            <a:pPr marL="502920" indent="-457200" algn="l" rtl="0">
              <a:buFont typeface="+mj-lt"/>
              <a:buAutoNum type="alphaLcParenR"/>
            </a:pPr>
            <a:r>
              <a:rPr lang="en-US" dirty="0" smtClean="0"/>
              <a:t>Esdras regresa</a:t>
            </a:r>
          </a:p>
          <a:p>
            <a:pPr marL="502920" indent="-457200" algn="l" rtl="0">
              <a:buFont typeface="+mj-lt"/>
              <a:buAutoNum type="alphaLcParenR"/>
            </a:pPr>
            <a:r>
              <a:rPr lang="en-US" dirty="0" smtClean="0"/>
              <a:t>Hageo y Zacarías predican y profetizan</a:t>
            </a:r>
          </a:p>
          <a:p>
            <a:pPr marL="502920" indent="-457200" algn="l" rtl="0">
              <a:buFont typeface="+mj-lt"/>
              <a:buAutoNum type="alphaLcParenR"/>
            </a:pPr>
            <a:r>
              <a:rPr lang="en-US" dirty="0" smtClean="0"/>
              <a:t>Templo completado</a:t>
            </a:r>
          </a:p>
          <a:p>
            <a:pPr marL="502920" indent="-457200" algn="l" rtl="0">
              <a:buFont typeface="+mj-lt"/>
              <a:buAutoNum type="alphaLcParenR"/>
            </a:pPr>
            <a:r>
              <a:rPr lang="en-US" dirty="0" smtClean="0"/>
              <a:t>Malaquías predica y profetiza</a:t>
            </a:r>
          </a:p>
          <a:p>
            <a:pPr marL="502920" indent="-457200" algn="l" rtl="0">
              <a:buFont typeface="+mj-lt"/>
              <a:buAutoNum type="alphaLcParenR"/>
            </a:pPr>
            <a:r>
              <a:rPr lang="en-US" dirty="0" smtClean="0"/>
              <a:t>Nehemías regresa</a:t>
            </a:r>
            <a:endParaRPr lang="en-US" dirty="0"/>
          </a:p>
        </p:txBody>
      </p:sp>
      <p:sp>
        <p:nvSpPr>
          <p:cNvPr id="98" name="TextBox 97"/>
          <p:cNvSpPr txBox="1"/>
          <p:nvPr/>
        </p:nvSpPr>
        <p:spPr>
          <a:xfrm>
            <a:off x="2532444" y="2522998"/>
            <a:ext cx="399495" cy="523220"/>
          </a:xfrm>
          <a:prstGeom prst="rect">
            <a:avLst/>
          </a:prstGeom>
          <a:noFill/>
        </p:spPr>
        <p:txBody>
          <a:bodyPr wrap="square" rtlCol="0">
            <a:spAutoFit/>
          </a:bodyPr>
          <a:lstStyle/>
          <a:p>
            <a:pPr algn="l" rtl="0"/>
            <a:r>
              <a:rPr lang="en-US" sz="2800" dirty="0" smtClean="0">
                <a:solidFill>
                  <a:schemeClr val="accent1"/>
                </a:solidFill>
              </a:rPr>
              <a:t>c</a:t>
            </a:r>
            <a:endParaRPr lang="en-US" sz="2800" dirty="0">
              <a:solidFill>
                <a:schemeClr val="accent1"/>
              </a:solidFill>
            </a:endParaRPr>
          </a:p>
        </p:txBody>
      </p:sp>
      <p:sp>
        <p:nvSpPr>
          <p:cNvPr id="99" name="TextBox 98"/>
          <p:cNvSpPr txBox="1"/>
          <p:nvPr/>
        </p:nvSpPr>
        <p:spPr>
          <a:xfrm>
            <a:off x="2827003" y="3533023"/>
            <a:ext cx="399495" cy="523220"/>
          </a:xfrm>
          <a:prstGeom prst="rect">
            <a:avLst/>
          </a:prstGeom>
          <a:noFill/>
        </p:spPr>
        <p:txBody>
          <a:bodyPr wrap="square" rtlCol="0">
            <a:spAutoFit/>
          </a:bodyPr>
          <a:lstStyle/>
          <a:p>
            <a:pPr algn="l" rtl="0"/>
            <a:r>
              <a:rPr lang="en-US" sz="2800" dirty="0" smtClean="0">
                <a:solidFill>
                  <a:schemeClr val="accent1"/>
                </a:solidFill>
              </a:rPr>
              <a:t>d</a:t>
            </a:r>
            <a:endParaRPr lang="en-US" sz="2800" dirty="0">
              <a:solidFill>
                <a:schemeClr val="accent1"/>
              </a:solidFill>
            </a:endParaRPr>
          </a:p>
        </p:txBody>
      </p:sp>
      <p:sp>
        <p:nvSpPr>
          <p:cNvPr id="100" name="TextBox 99"/>
          <p:cNvSpPr txBox="1"/>
          <p:nvPr/>
        </p:nvSpPr>
        <p:spPr>
          <a:xfrm>
            <a:off x="5868136" y="2824571"/>
            <a:ext cx="399495" cy="523220"/>
          </a:xfrm>
          <a:prstGeom prst="rect">
            <a:avLst/>
          </a:prstGeom>
          <a:noFill/>
        </p:spPr>
        <p:txBody>
          <a:bodyPr wrap="square" rtlCol="0">
            <a:spAutoFit/>
          </a:bodyPr>
          <a:lstStyle/>
          <a:p>
            <a:pPr algn="l" rtl="0"/>
            <a:r>
              <a:rPr lang="en-US" sz="2800" dirty="0" smtClean="0">
                <a:solidFill>
                  <a:schemeClr val="accent1"/>
                </a:solidFill>
              </a:rPr>
              <a:t>a</a:t>
            </a:r>
            <a:endParaRPr lang="en-US" sz="2800" dirty="0">
              <a:solidFill>
                <a:schemeClr val="accent1"/>
              </a:solidFill>
            </a:endParaRPr>
          </a:p>
        </p:txBody>
      </p:sp>
      <p:sp>
        <p:nvSpPr>
          <p:cNvPr id="101" name="TextBox 100"/>
          <p:cNvSpPr txBox="1"/>
          <p:nvPr/>
        </p:nvSpPr>
        <p:spPr>
          <a:xfrm>
            <a:off x="7911652" y="3026953"/>
            <a:ext cx="399495" cy="523220"/>
          </a:xfrm>
          <a:prstGeom prst="rect">
            <a:avLst/>
          </a:prstGeom>
          <a:noFill/>
        </p:spPr>
        <p:txBody>
          <a:bodyPr wrap="square" rtlCol="0">
            <a:spAutoFit/>
          </a:bodyPr>
          <a:lstStyle/>
          <a:p>
            <a:pPr algn="l" rtl="0"/>
            <a:r>
              <a:rPr lang="en-US" sz="2800" dirty="0" smtClean="0">
                <a:solidFill>
                  <a:schemeClr val="accent1"/>
                </a:solidFill>
              </a:rPr>
              <a:t>b</a:t>
            </a:r>
            <a:endParaRPr lang="en-US" sz="2800" dirty="0">
              <a:solidFill>
                <a:schemeClr val="accent1"/>
              </a:solidFill>
            </a:endParaRPr>
          </a:p>
        </p:txBody>
      </p:sp>
      <p:sp>
        <p:nvSpPr>
          <p:cNvPr id="102" name="TextBox 101"/>
          <p:cNvSpPr txBox="1"/>
          <p:nvPr/>
        </p:nvSpPr>
        <p:spPr>
          <a:xfrm>
            <a:off x="8959791" y="2520194"/>
            <a:ext cx="399495" cy="523220"/>
          </a:xfrm>
          <a:prstGeom prst="rect">
            <a:avLst/>
          </a:prstGeom>
          <a:noFill/>
        </p:spPr>
        <p:txBody>
          <a:bodyPr wrap="square" rtlCol="0">
            <a:spAutoFit/>
          </a:bodyPr>
          <a:lstStyle/>
          <a:p>
            <a:pPr algn="l" rtl="0"/>
            <a:r>
              <a:rPr lang="en-US" sz="2800" dirty="0" smtClean="0">
                <a:solidFill>
                  <a:schemeClr val="accent1"/>
                </a:solidFill>
              </a:rPr>
              <a:t>f</a:t>
            </a:r>
            <a:endParaRPr lang="en-US" sz="2800" dirty="0">
              <a:solidFill>
                <a:schemeClr val="accent1"/>
              </a:solidFill>
            </a:endParaRPr>
          </a:p>
        </p:txBody>
      </p:sp>
      <p:sp>
        <p:nvSpPr>
          <p:cNvPr id="103" name="TextBox 102"/>
          <p:cNvSpPr txBox="1"/>
          <p:nvPr/>
        </p:nvSpPr>
        <p:spPr>
          <a:xfrm>
            <a:off x="8959791" y="3986490"/>
            <a:ext cx="399495" cy="523220"/>
          </a:xfrm>
          <a:prstGeom prst="rect">
            <a:avLst/>
          </a:prstGeom>
          <a:noFill/>
        </p:spPr>
        <p:txBody>
          <a:bodyPr wrap="square" rtlCol="0">
            <a:spAutoFit/>
          </a:bodyPr>
          <a:lstStyle/>
          <a:p>
            <a:pPr algn="l" rtl="0"/>
            <a:r>
              <a:rPr lang="en-US" sz="2800" dirty="0" smtClean="0">
                <a:solidFill>
                  <a:schemeClr val="accent1"/>
                </a:solidFill>
              </a:rPr>
              <a:t>e</a:t>
            </a:r>
            <a:endParaRPr lang="en-US" sz="2800" dirty="0">
              <a:solidFill>
                <a:schemeClr val="accent1"/>
              </a:solidFill>
            </a:endParaRPr>
          </a:p>
        </p:txBody>
      </p:sp>
      <p:sp>
        <p:nvSpPr>
          <p:cNvPr id="104" name="TextBox 103"/>
          <p:cNvSpPr txBox="1"/>
          <p:nvPr/>
        </p:nvSpPr>
        <p:spPr>
          <a:xfrm>
            <a:off x="7596608" y="3823631"/>
            <a:ext cx="470176" cy="276999"/>
          </a:xfrm>
          <a:prstGeom prst="rect">
            <a:avLst/>
          </a:prstGeom>
          <a:noFill/>
        </p:spPr>
        <p:txBody>
          <a:bodyPr wrap="square" rtlCol="0">
            <a:spAutoFit/>
          </a:bodyPr>
          <a:lstStyle/>
          <a:p>
            <a:pPr algn="l" rtl="0"/>
            <a:r>
              <a:rPr lang="en-US" sz="1200" dirty="0" smtClean="0"/>
              <a:t>460</a:t>
            </a:r>
            <a:endParaRPr lang="en-US" sz="1200" dirty="0"/>
          </a:p>
        </p:txBody>
      </p:sp>
      <p:sp>
        <p:nvSpPr>
          <p:cNvPr id="105" name="TextBox 104"/>
          <p:cNvSpPr txBox="1"/>
          <p:nvPr/>
        </p:nvSpPr>
        <p:spPr>
          <a:xfrm>
            <a:off x="10296725" y="3823631"/>
            <a:ext cx="470176" cy="276999"/>
          </a:xfrm>
          <a:prstGeom prst="rect">
            <a:avLst/>
          </a:prstGeom>
          <a:noFill/>
        </p:spPr>
        <p:txBody>
          <a:bodyPr wrap="square" rtlCol="0">
            <a:spAutoFit/>
          </a:bodyPr>
          <a:lstStyle/>
          <a:p>
            <a:pPr algn="l" rtl="0"/>
            <a:r>
              <a:rPr lang="en-US" sz="1200" dirty="0" smtClean="0"/>
              <a:t>432</a:t>
            </a:r>
            <a:endParaRPr lang="en-US" sz="1200" dirty="0"/>
          </a:p>
        </p:txBody>
      </p:sp>
    </p:spTree>
    <p:extLst>
      <p:ext uri="{BB962C8B-B14F-4D97-AF65-F5344CB8AC3E}">
        <p14:creationId xmlns:p14="http://schemas.microsoft.com/office/powerpoint/2010/main" val="50914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5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500"/>
                                        <p:tgtEl>
                                          <p:spTgt spid="1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2"/>
                                        </p:tgtEl>
                                        <p:attrNameLst>
                                          <p:attrName>style.visibility</p:attrName>
                                        </p:attrNameLst>
                                      </p:cBhvr>
                                      <p:to>
                                        <p:strVal val="visible"/>
                                      </p:to>
                                    </p:set>
                                    <p:animEffect transition="in" filter="fade">
                                      <p:cBhvr>
                                        <p:cTn id="27" dur="500"/>
                                        <p:tgtEl>
                                          <p:spTgt spid="10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3"/>
                                        </p:tgtEl>
                                        <p:attrNameLst>
                                          <p:attrName>style.visibility</p:attrName>
                                        </p:attrNameLst>
                                      </p:cBhvr>
                                      <p:to>
                                        <p:strVal val="visible"/>
                                      </p:to>
                                    </p:set>
                                    <p:animEffect transition="in" filter="fade">
                                      <p:cBhvr>
                                        <p:cTn id="32"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0" grpId="0"/>
      <p:bldP spid="101" grpId="0"/>
      <p:bldP spid="102" grpId="0"/>
      <p:bldP spid="103"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031286" y="772977"/>
            <a:ext cx="5943600" cy="410547"/>
          </a:xfrm>
        </p:spPr>
        <p:txBody>
          <a:bodyPr>
            <a:normAutofit fontScale="85000" lnSpcReduction="10000"/>
          </a:bodyPr>
          <a:lstStyle/>
          <a:p>
            <a:pPr algn="l" rtl="0"/>
            <a:r>
              <a:rPr lang="en-US" dirty="0" err="1" smtClean="0"/>
              <a:t>RelacionE</a:t>
            </a:r>
            <a:r>
              <a:rPr lang="en-US" dirty="0" smtClean="0"/>
              <a:t> lo siguiente con el libro asociado</a:t>
            </a:r>
            <a:endParaRPr lang="en-US" dirty="0"/>
          </a:p>
        </p:txBody>
      </p:sp>
      <p:sp>
        <p:nvSpPr>
          <p:cNvPr id="6" name="Content Placeholder 2"/>
          <p:cNvSpPr txBox="1">
            <a:spLocks/>
          </p:cNvSpPr>
          <p:nvPr/>
        </p:nvSpPr>
        <p:spPr>
          <a:xfrm>
            <a:off x="247838" y="1422145"/>
            <a:ext cx="7475735" cy="4986298"/>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l" rtl="0">
              <a:buNone/>
            </a:pPr>
            <a:r>
              <a:rPr lang="en-US" dirty="0" smtClean="0"/>
              <a:t>_____ 	“¿Robará el hombre a Dios?”</a:t>
            </a:r>
          </a:p>
          <a:p>
            <a:pPr marL="45720" indent="0" algn="l" rtl="0">
              <a:buNone/>
            </a:pPr>
            <a:r>
              <a:rPr lang="en-US" dirty="0" smtClean="0"/>
              <a:t>_____	</a:t>
            </a:r>
            <a:r>
              <a:rPr lang="en-US" dirty="0" err="1" smtClean="0"/>
              <a:t>Zorobabel</a:t>
            </a:r>
            <a:r>
              <a:rPr lang="en-US" dirty="0" smtClean="0"/>
              <a:t> elegido como sello</a:t>
            </a:r>
          </a:p>
          <a:p>
            <a:pPr marL="45720" indent="0" algn="l" rtl="0">
              <a:buNone/>
            </a:pPr>
            <a:r>
              <a:rPr lang="en-US" dirty="0" smtClean="0"/>
              <a:t>_____	</a:t>
            </a:r>
            <a:r>
              <a:rPr lang="en-US" dirty="0" err="1" smtClean="0"/>
              <a:t>Ocho</a:t>
            </a:r>
            <a:r>
              <a:rPr lang="en-US" dirty="0" smtClean="0"/>
              <a:t> profecías mesiánicas</a:t>
            </a:r>
          </a:p>
          <a:p>
            <a:pPr marL="45720" indent="0">
              <a:buNone/>
            </a:pPr>
            <a:r>
              <a:rPr lang="en-US" dirty="0" smtClean="0"/>
              <a:t>_____	“</a:t>
            </a:r>
            <a:r>
              <a:rPr lang="es-ES" dirty="0"/>
              <a:t>¿Es acaso tiempo para que ustedes habiten en sus casas </a:t>
            </a:r>
            <a:r>
              <a:rPr lang="es-ES" dirty="0" smtClean="0"/>
              <a:t/>
            </a:r>
            <a:br>
              <a:rPr lang="es-ES" dirty="0" smtClean="0"/>
            </a:br>
            <a:r>
              <a:rPr lang="es-ES" dirty="0" smtClean="0"/>
              <a:t>	artesonadas </a:t>
            </a:r>
            <a:r>
              <a:rPr lang="es-ES" dirty="0"/>
              <a:t>mientras esta casa está desolada</a:t>
            </a:r>
            <a:r>
              <a:rPr lang="es-ES" dirty="0" smtClean="0"/>
              <a:t>?”</a:t>
            </a:r>
          </a:p>
          <a:p>
            <a:pPr marL="45720" indent="0">
              <a:buNone/>
            </a:pPr>
            <a:r>
              <a:rPr lang="en-US" dirty="0" smtClean="0"/>
              <a:t>_____	</a:t>
            </a:r>
            <a:r>
              <a:rPr lang="en-US" dirty="0" err="1" smtClean="0"/>
              <a:t>Sacerdotes</a:t>
            </a:r>
            <a:r>
              <a:rPr lang="en-US" dirty="0" smtClean="0"/>
              <a:t> específicamente condenados</a:t>
            </a:r>
          </a:p>
          <a:p>
            <a:pPr marL="45720" indent="0" algn="l" rtl="0">
              <a:buNone/>
            </a:pPr>
            <a:r>
              <a:rPr lang="en-US" dirty="0" smtClean="0"/>
              <a:t>_____	Primero en ordenar que se reconstruyera el templo</a:t>
            </a:r>
          </a:p>
          <a:p>
            <a:pPr marL="45720" indent="0" algn="l" rtl="0">
              <a:buNone/>
            </a:pPr>
            <a:r>
              <a:rPr lang="en-US" dirty="0" smtClean="0"/>
              <a:t>_____	</a:t>
            </a:r>
            <a:r>
              <a:rPr lang="en-US" dirty="0" err="1" smtClean="0"/>
              <a:t>Ocho</a:t>
            </a:r>
            <a:r>
              <a:rPr lang="en-US" dirty="0" smtClean="0"/>
              <a:t> visiones nocturnas</a:t>
            </a:r>
          </a:p>
          <a:p>
            <a:pPr marL="45720" indent="0" algn="l" rtl="0">
              <a:buNone/>
            </a:pPr>
            <a:r>
              <a:rPr lang="en-US" dirty="0" smtClean="0"/>
              <a:t>_____	</a:t>
            </a:r>
            <a:r>
              <a:rPr lang="en-US" dirty="0" err="1" smtClean="0"/>
              <a:t>Alienta</a:t>
            </a:r>
            <a:r>
              <a:rPr lang="en-US" dirty="0" smtClean="0"/>
              <a:t> al pueblo a reconstruir el templo.</a:t>
            </a:r>
          </a:p>
          <a:p>
            <a:pPr marL="45720" indent="0" algn="l" rtl="0">
              <a:buNone/>
            </a:pPr>
            <a:r>
              <a:rPr lang="en-US" dirty="0" smtClean="0"/>
              <a:t>____	</a:t>
            </a:r>
            <a:r>
              <a:rPr lang="en-US" dirty="0" err="1" smtClean="0"/>
              <a:t>Predicci</a:t>
            </a:r>
            <a:r>
              <a:rPr lang="es-ES" dirty="0" err="1" smtClean="0"/>
              <a:t>ón</a:t>
            </a:r>
            <a:r>
              <a:rPr lang="es-ES" dirty="0" smtClean="0"/>
              <a:t> de </a:t>
            </a:r>
            <a:r>
              <a:rPr lang="en-US" dirty="0" smtClean="0"/>
              <a:t>Juan el Bautista</a:t>
            </a:r>
          </a:p>
        </p:txBody>
      </p:sp>
      <p:sp>
        <p:nvSpPr>
          <p:cNvPr id="7" name="Text Placeholder 3"/>
          <p:cNvSpPr txBox="1">
            <a:spLocks/>
          </p:cNvSpPr>
          <p:nvPr/>
        </p:nvSpPr>
        <p:spPr>
          <a:xfrm>
            <a:off x="8691239" y="38715"/>
            <a:ext cx="3500761" cy="636972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accent1"/>
              </a:buClr>
              <a:buFont typeface="Arial" pitchFamily="34" charset="0"/>
              <a:buNone/>
              <a:defRPr sz="2200" b="1" kern="1200" cap="all" baseline="0">
                <a:solidFill>
                  <a:schemeClr val="tx1"/>
                </a:solidFill>
                <a:latin typeface="+mn-lt"/>
                <a:ea typeface="+mn-ea"/>
                <a:cs typeface="+mn-cs"/>
              </a:defRPr>
            </a:lvl1pPr>
            <a:lvl2pPr marL="457200" indent="0" algn="l" defTabSz="914400" rtl="0" eaLnBrk="1" latinLnBrk="0" hangingPunct="1">
              <a:lnSpc>
                <a:spcPct val="90000"/>
              </a:lnSpc>
              <a:spcBef>
                <a:spcPts val="1000"/>
              </a:spcBef>
              <a:buClr>
                <a:schemeClr val="accent1"/>
              </a:buClr>
              <a:buFont typeface="Arial"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800"/>
              </a:spcBef>
              <a:buClr>
                <a:schemeClr val="accent1"/>
              </a:buClr>
              <a:buFont typeface="Arial"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5pPr>
            <a:lvl6pPr marL="22860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6pPr>
            <a:lvl7pPr marL="27432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7pPr>
            <a:lvl8pPr marL="32004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8pPr>
            <a:lvl9pPr marL="36576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9pPr>
          </a:lstStyle>
          <a:p>
            <a:pPr marL="457200" indent="-457200" algn="l" rtl="0">
              <a:buAutoNum type="alphaLcPeriod" startAt="8"/>
            </a:pPr>
            <a:endParaRPr lang="en-US" dirty="0" smtClean="0"/>
          </a:p>
          <a:p>
            <a:pPr marL="457200" indent="-457200" algn="l" rtl="0">
              <a:buAutoNum type="alphaLcPeriod" startAt="8"/>
            </a:pPr>
            <a:endParaRPr lang="en-US" dirty="0"/>
          </a:p>
          <a:p>
            <a:pPr marL="457200" indent="-457200" algn="l" rtl="0">
              <a:buAutoNum type="alphaLcPeriod" startAt="8"/>
            </a:pPr>
            <a:endParaRPr lang="en-US" dirty="0" smtClean="0"/>
          </a:p>
          <a:p>
            <a:pPr marL="457200" indent="-457200" algn="l" rtl="0">
              <a:buAutoNum type="alphaLcPeriod" startAt="8"/>
            </a:pPr>
            <a:endParaRPr lang="en-US" dirty="0"/>
          </a:p>
          <a:p>
            <a:pPr marL="457200" indent="-457200" algn="l" rtl="0">
              <a:buAutoNum type="alphaLcPeriod" startAt="8"/>
            </a:pPr>
            <a:endParaRPr lang="en-US" dirty="0" smtClean="0"/>
          </a:p>
          <a:p>
            <a:pPr marL="457200" indent="-457200" algn="l" rtl="0">
              <a:buAutoNum type="alphaLcPeriod" startAt="8"/>
            </a:pPr>
            <a:endParaRPr lang="en-US" dirty="0"/>
          </a:p>
          <a:p>
            <a:pPr marL="457200" indent="-457200" algn="l" rtl="0">
              <a:buAutoNum type="alphaLcPeriod" startAt="8"/>
            </a:pPr>
            <a:endParaRPr lang="en-US" dirty="0" smtClean="0"/>
          </a:p>
          <a:p>
            <a:pPr marL="457200" indent="-457200" algn="l" rtl="0">
              <a:buAutoNum type="alphaLcPeriod" startAt="8"/>
            </a:pPr>
            <a:endParaRPr lang="en-US" dirty="0"/>
          </a:p>
          <a:p>
            <a:pPr marL="457200" indent="-457200" algn="l" rtl="0">
              <a:buFont typeface="+mj-lt"/>
              <a:buAutoNum type="alphaLcPeriod" startAt="8"/>
            </a:pPr>
            <a:r>
              <a:rPr lang="en-US" dirty="0" smtClean="0"/>
              <a:t>Hageo</a:t>
            </a:r>
          </a:p>
          <a:p>
            <a:pPr marL="457200" indent="-457200" algn="l" rtl="0">
              <a:buAutoNum type="alphaLcPeriod" startAt="8"/>
            </a:pPr>
            <a:endParaRPr lang="en-US" dirty="0"/>
          </a:p>
          <a:p>
            <a:pPr marL="457200" indent="-457200" algn="l" rtl="0">
              <a:buFont typeface="+mj-lt"/>
              <a:buAutoNum type="alphaLcPeriod" startAt="26"/>
            </a:pPr>
            <a:r>
              <a:rPr lang="en-US" dirty="0" smtClean="0"/>
              <a:t>Zacarías</a:t>
            </a:r>
          </a:p>
          <a:p>
            <a:pPr marL="457200" indent="-457200" algn="l" rtl="0">
              <a:buAutoNum type="alphaLcPeriod" startAt="26"/>
            </a:pPr>
            <a:endParaRPr lang="en-US" dirty="0"/>
          </a:p>
          <a:p>
            <a:pPr marL="457200" indent="-457200" algn="l" rtl="0">
              <a:buFont typeface="+mj-lt"/>
              <a:buAutoNum type="alphaLcPeriod" startAt="13"/>
            </a:pPr>
            <a:r>
              <a:rPr lang="en-US" dirty="0" smtClean="0"/>
              <a:t>malaquías</a:t>
            </a:r>
            <a:endParaRPr lang="en-US" dirty="0"/>
          </a:p>
        </p:txBody>
      </p:sp>
      <p:sp>
        <p:nvSpPr>
          <p:cNvPr id="8" name="TextBox 7"/>
          <p:cNvSpPr txBox="1"/>
          <p:nvPr/>
        </p:nvSpPr>
        <p:spPr>
          <a:xfrm>
            <a:off x="381733" y="1279856"/>
            <a:ext cx="399495" cy="523220"/>
          </a:xfrm>
          <a:prstGeom prst="rect">
            <a:avLst/>
          </a:prstGeom>
          <a:noFill/>
        </p:spPr>
        <p:txBody>
          <a:bodyPr wrap="square" rtlCol="0">
            <a:spAutoFit/>
          </a:bodyPr>
          <a:lstStyle/>
          <a:p>
            <a:pPr algn="l" rtl="0"/>
            <a:r>
              <a:rPr lang="en-US" sz="2800" dirty="0" smtClean="0">
                <a:solidFill>
                  <a:schemeClr val="accent1"/>
                </a:solidFill>
              </a:rPr>
              <a:t>m</a:t>
            </a:r>
            <a:endParaRPr lang="en-US" sz="2800" dirty="0">
              <a:solidFill>
                <a:schemeClr val="accent1"/>
              </a:solidFill>
            </a:endParaRPr>
          </a:p>
        </p:txBody>
      </p:sp>
      <p:sp>
        <p:nvSpPr>
          <p:cNvPr id="9" name="TextBox 8"/>
          <p:cNvSpPr txBox="1"/>
          <p:nvPr/>
        </p:nvSpPr>
        <p:spPr>
          <a:xfrm>
            <a:off x="381733" y="5563294"/>
            <a:ext cx="399495" cy="523220"/>
          </a:xfrm>
          <a:prstGeom prst="rect">
            <a:avLst/>
          </a:prstGeom>
          <a:noFill/>
        </p:spPr>
        <p:txBody>
          <a:bodyPr wrap="square" rtlCol="0">
            <a:spAutoFit/>
          </a:bodyPr>
          <a:lstStyle/>
          <a:p>
            <a:pPr algn="l" rtl="0"/>
            <a:r>
              <a:rPr lang="en-US" sz="2800" dirty="0" smtClean="0">
                <a:solidFill>
                  <a:schemeClr val="accent1"/>
                </a:solidFill>
              </a:rPr>
              <a:t>m</a:t>
            </a:r>
            <a:endParaRPr lang="en-US" sz="2800" dirty="0">
              <a:solidFill>
                <a:schemeClr val="accent1"/>
              </a:solidFill>
            </a:endParaRPr>
          </a:p>
        </p:txBody>
      </p:sp>
      <p:sp>
        <p:nvSpPr>
          <p:cNvPr id="10" name="TextBox 9"/>
          <p:cNvSpPr txBox="1"/>
          <p:nvPr/>
        </p:nvSpPr>
        <p:spPr>
          <a:xfrm>
            <a:off x="381732" y="3552380"/>
            <a:ext cx="399495" cy="523220"/>
          </a:xfrm>
          <a:prstGeom prst="rect">
            <a:avLst/>
          </a:prstGeom>
          <a:noFill/>
        </p:spPr>
        <p:txBody>
          <a:bodyPr wrap="square" rtlCol="0">
            <a:spAutoFit/>
          </a:bodyPr>
          <a:lstStyle/>
          <a:p>
            <a:pPr algn="l" rtl="0"/>
            <a:r>
              <a:rPr lang="en-US" sz="2800" dirty="0" smtClean="0">
                <a:solidFill>
                  <a:schemeClr val="accent1"/>
                </a:solidFill>
              </a:rPr>
              <a:t>m</a:t>
            </a:r>
            <a:endParaRPr lang="en-US" sz="2800" dirty="0">
              <a:solidFill>
                <a:schemeClr val="accent1"/>
              </a:solidFill>
            </a:endParaRPr>
          </a:p>
        </p:txBody>
      </p:sp>
      <p:sp>
        <p:nvSpPr>
          <p:cNvPr id="11" name="TextBox 10"/>
          <p:cNvSpPr txBox="1"/>
          <p:nvPr/>
        </p:nvSpPr>
        <p:spPr>
          <a:xfrm>
            <a:off x="435721" y="1779849"/>
            <a:ext cx="399495" cy="523220"/>
          </a:xfrm>
          <a:prstGeom prst="rect">
            <a:avLst/>
          </a:prstGeom>
          <a:noFill/>
        </p:spPr>
        <p:txBody>
          <a:bodyPr wrap="square" rtlCol="0">
            <a:spAutoFit/>
          </a:bodyPr>
          <a:lstStyle/>
          <a:p>
            <a:pPr algn="l" rtl="0"/>
            <a:r>
              <a:rPr lang="en-US" sz="2800" dirty="0" smtClean="0">
                <a:solidFill>
                  <a:schemeClr val="accent1"/>
                </a:solidFill>
              </a:rPr>
              <a:t>h</a:t>
            </a:r>
            <a:endParaRPr lang="en-US" sz="2800" dirty="0">
              <a:solidFill>
                <a:schemeClr val="accent1"/>
              </a:solidFill>
            </a:endParaRPr>
          </a:p>
        </p:txBody>
      </p:sp>
      <p:sp>
        <p:nvSpPr>
          <p:cNvPr id="12" name="TextBox 11"/>
          <p:cNvSpPr txBox="1"/>
          <p:nvPr/>
        </p:nvSpPr>
        <p:spPr>
          <a:xfrm>
            <a:off x="435721" y="2773787"/>
            <a:ext cx="399495" cy="523220"/>
          </a:xfrm>
          <a:prstGeom prst="rect">
            <a:avLst/>
          </a:prstGeom>
          <a:noFill/>
        </p:spPr>
        <p:txBody>
          <a:bodyPr wrap="square" rtlCol="0">
            <a:spAutoFit/>
          </a:bodyPr>
          <a:lstStyle/>
          <a:p>
            <a:pPr algn="l" rtl="0"/>
            <a:r>
              <a:rPr lang="en-US" sz="2800" dirty="0" smtClean="0">
                <a:solidFill>
                  <a:schemeClr val="accent1"/>
                </a:solidFill>
              </a:rPr>
              <a:t>h</a:t>
            </a:r>
            <a:endParaRPr lang="en-US" sz="2800" dirty="0">
              <a:solidFill>
                <a:schemeClr val="accent1"/>
              </a:solidFill>
            </a:endParaRPr>
          </a:p>
        </p:txBody>
      </p:sp>
      <p:sp>
        <p:nvSpPr>
          <p:cNvPr id="13" name="TextBox 12"/>
          <p:cNvSpPr txBox="1"/>
          <p:nvPr/>
        </p:nvSpPr>
        <p:spPr>
          <a:xfrm>
            <a:off x="435720" y="4069363"/>
            <a:ext cx="399495" cy="523220"/>
          </a:xfrm>
          <a:prstGeom prst="rect">
            <a:avLst/>
          </a:prstGeom>
          <a:noFill/>
        </p:spPr>
        <p:txBody>
          <a:bodyPr wrap="square" rtlCol="0">
            <a:spAutoFit/>
          </a:bodyPr>
          <a:lstStyle/>
          <a:p>
            <a:pPr algn="l" rtl="0"/>
            <a:r>
              <a:rPr lang="en-US" sz="2800" dirty="0" smtClean="0">
                <a:solidFill>
                  <a:schemeClr val="accent1"/>
                </a:solidFill>
              </a:rPr>
              <a:t>h</a:t>
            </a:r>
            <a:endParaRPr lang="en-US" sz="2800" dirty="0">
              <a:solidFill>
                <a:schemeClr val="accent1"/>
              </a:solidFill>
            </a:endParaRPr>
          </a:p>
        </p:txBody>
      </p:sp>
      <p:sp>
        <p:nvSpPr>
          <p:cNvPr id="14" name="TextBox 13"/>
          <p:cNvSpPr txBox="1"/>
          <p:nvPr/>
        </p:nvSpPr>
        <p:spPr>
          <a:xfrm>
            <a:off x="453475" y="2286832"/>
            <a:ext cx="399495" cy="954107"/>
          </a:xfrm>
          <a:prstGeom prst="rect">
            <a:avLst/>
          </a:prstGeom>
          <a:noFill/>
        </p:spPr>
        <p:txBody>
          <a:bodyPr wrap="square" rtlCol="0">
            <a:spAutoFit/>
          </a:bodyPr>
          <a:lstStyle/>
          <a:p>
            <a:pPr algn="l" rtl="0"/>
            <a:r>
              <a:rPr lang="en-US" sz="2800" dirty="0" smtClean="0">
                <a:solidFill>
                  <a:schemeClr val="accent1"/>
                </a:solidFill>
              </a:rPr>
              <a:t>z	</a:t>
            </a:r>
            <a:endParaRPr lang="en-US" sz="2800" dirty="0">
              <a:solidFill>
                <a:schemeClr val="accent1"/>
              </a:solidFill>
            </a:endParaRPr>
          </a:p>
        </p:txBody>
      </p:sp>
      <p:sp>
        <p:nvSpPr>
          <p:cNvPr id="15" name="TextBox 14"/>
          <p:cNvSpPr txBox="1"/>
          <p:nvPr/>
        </p:nvSpPr>
        <p:spPr>
          <a:xfrm>
            <a:off x="435719" y="4562169"/>
            <a:ext cx="399495" cy="523220"/>
          </a:xfrm>
          <a:prstGeom prst="rect">
            <a:avLst/>
          </a:prstGeom>
          <a:noFill/>
        </p:spPr>
        <p:txBody>
          <a:bodyPr wrap="square" rtlCol="0">
            <a:spAutoFit/>
          </a:bodyPr>
          <a:lstStyle/>
          <a:p>
            <a:pPr algn="l" rtl="0"/>
            <a:r>
              <a:rPr lang="en-US" sz="2800" dirty="0">
                <a:solidFill>
                  <a:schemeClr val="accent1"/>
                </a:solidFill>
              </a:rPr>
              <a:t>z</a:t>
            </a:r>
          </a:p>
        </p:txBody>
      </p:sp>
      <p:sp>
        <p:nvSpPr>
          <p:cNvPr id="16" name="TextBox 15"/>
          <p:cNvSpPr txBox="1"/>
          <p:nvPr/>
        </p:nvSpPr>
        <p:spPr>
          <a:xfrm>
            <a:off x="435718" y="5070488"/>
            <a:ext cx="399495" cy="523220"/>
          </a:xfrm>
          <a:prstGeom prst="rect">
            <a:avLst/>
          </a:prstGeom>
          <a:noFill/>
        </p:spPr>
        <p:txBody>
          <a:bodyPr wrap="square" rtlCol="0">
            <a:spAutoFit/>
          </a:bodyPr>
          <a:lstStyle/>
          <a:p>
            <a:pPr algn="l" rtl="0"/>
            <a:r>
              <a:rPr lang="en-US" sz="2800" dirty="0">
                <a:solidFill>
                  <a:schemeClr val="accent1"/>
                </a:solidFill>
              </a:rPr>
              <a:t>z</a:t>
            </a:r>
          </a:p>
        </p:txBody>
      </p:sp>
    </p:spTree>
    <p:extLst>
      <p:ext uri="{BB962C8B-B14F-4D97-AF65-F5344CB8AC3E}">
        <p14:creationId xmlns:p14="http://schemas.microsoft.com/office/powerpoint/2010/main" val="304627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4" descr="Sample table with 3 columns, 4 rows" title="Table"/>
          <p:cNvGraphicFramePr>
            <a:graphicFrameLocks/>
          </p:cNvGraphicFramePr>
          <p:nvPr>
            <p:extLst/>
          </p:nvPr>
        </p:nvGraphicFramePr>
        <p:xfrm>
          <a:off x="1192783" y="1194345"/>
          <a:ext cx="4724400" cy="4832685"/>
        </p:xfrm>
        <a:graphic>
          <a:graphicData uri="http://schemas.openxmlformats.org/drawingml/2006/table">
            <a:tbl>
              <a:tblPr firstRow="1" bandRow="1">
                <a:tableStyleId>{9DCAF9ED-07DC-4A11-8D7F-57B35C25682E}</a:tableStyleId>
              </a:tblPr>
              <a:tblGrid>
                <a:gridCol w="1574800"/>
                <a:gridCol w="3149600"/>
              </a:tblGrid>
              <a:tr h="536965">
                <a:tc gridSpan="2">
                  <a:txBody>
                    <a:bodyPr/>
                    <a:lstStyle/>
                    <a:p>
                      <a:pPr algn="ctr" rtl="0"/>
                      <a:r>
                        <a:rPr lang="es-ES" dirty="0" smtClean="0"/>
                        <a:t>Estructura de las ocho visiones nocturnas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rtl="0"/>
                      <a:endParaRPr lang="en-US" dirty="0"/>
                    </a:p>
                  </a:txBody>
                  <a:tcPr anchor="ctr"/>
                </a:tc>
              </a:tr>
              <a:tr h="536965">
                <a:tc>
                  <a:txBody>
                    <a:bodyPr/>
                    <a:lstStyle/>
                    <a:p>
                      <a:pPr algn="l" rtl="0"/>
                      <a:r>
                        <a:rPr lang="en-US" dirty="0" smtClean="0"/>
                        <a:t>Primero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6965">
                <a:tc>
                  <a:txBody>
                    <a:bodyPr/>
                    <a:lstStyle/>
                    <a:p>
                      <a:pPr algn="l" rtl="0"/>
                      <a:r>
                        <a:rPr lang="en-US" dirty="0" smtClean="0"/>
                        <a:t>Segundo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rtl="0"/>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6965">
                <a:tc>
                  <a:txBody>
                    <a:bodyPr/>
                    <a:lstStyle/>
                    <a:p>
                      <a:pPr algn="l" rtl="0"/>
                      <a:r>
                        <a:rPr lang="en-US" dirty="0" smtClean="0"/>
                        <a:t>Tercero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rtl="0"/>
                      <a:endParaRPr lang="en-US" dirty="0"/>
                    </a:p>
                  </a:txBody>
                  <a:tcPr anchor="ctr"/>
                </a:tc>
              </a:tr>
              <a:tr h="536965">
                <a:tc>
                  <a:txBody>
                    <a:bodyPr/>
                    <a:lstStyle/>
                    <a:p>
                      <a:pPr algn="l" rtl="0"/>
                      <a:r>
                        <a:rPr lang="en-US" dirty="0" smtClean="0"/>
                        <a:t>Cuatro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rtl="0"/>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6965">
                <a:tc>
                  <a:txBody>
                    <a:bodyPr/>
                    <a:lstStyle/>
                    <a:p>
                      <a:pPr algn="l" rtl="0"/>
                      <a:r>
                        <a:rPr lang="en-US" dirty="0" smtClean="0"/>
                        <a:t>Quinto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rtl="0"/>
                      <a:endParaRPr lang="en-US" dirty="0"/>
                    </a:p>
                  </a:txBody>
                  <a:tcPr anchor="ctr"/>
                </a:tc>
              </a:tr>
              <a:tr h="536965">
                <a:tc>
                  <a:txBody>
                    <a:bodyPr/>
                    <a:lstStyle/>
                    <a:p>
                      <a:pPr algn="l" rtl="0"/>
                      <a:r>
                        <a:rPr lang="en-US" dirty="0" smtClean="0"/>
                        <a:t>Sexto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rtl="0"/>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6965">
                <a:tc>
                  <a:txBody>
                    <a:bodyPr/>
                    <a:lstStyle/>
                    <a:p>
                      <a:pPr algn="l" rtl="0"/>
                      <a:r>
                        <a:rPr lang="en-US" dirty="0" smtClean="0"/>
                        <a:t>Séptimo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rtl="0"/>
                      <a:endParaRPr lang="en-US" dirty="0"/>
                    </a:p>
                  </a:txBody>
                  <a:tcPr anchor="ctr"/>
                </a:tc>
              </a:tr>
              <a:tr h="536965">
                <a:tc>
                  <a:txBody>
                    <a:bodyPr/>
                    <a:lstStyle/>
                    <a:p>
                      <a:pPr algn="l" rtl="0"/>
                      <a:r>
                        <a:rPr lang="en-US" dirty="0" smtClean="0"/>
                        <a:t>Octavo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Text Placeholder 3"/>
          <p:cNvSpPr txBox="1">
            <a:spLocks/>
          </p:cNvSpPr>
          <p:nvPr/>
        </p:nvSpPr>
        <p:spPr>
          <a:xfrm>
            <a:off x="1031286" y="772977"/>
            <a:ext cx="8040286" cy="410547"/>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l" rtl="0">
              <a:buNone/>
            </a:pPr>
            <a:r>
              <a:rPr lang="en-US" sz="1700" b="1" dirty="0" smtClean="0"/>
              <a:t>COMPLETE LA ESTRUCTURA DE LAS OCHO VISIONES NOCTURNAS</a:t>
            </a:r>
            <a:endParaRPr lang="en-US" sz="1700" b="1" dirty="0"/>
          </a:p>
        </p:txBody>
      </p:sp>
      <p:sp>
        <p:nvSpPr>
          <p:cNvPr id="5" name="Content Placeholder 2"/>
          <p:cNvSpPr txBox="1">
            <a:spLocks/>
          </p:cNvSpPr>
          <p:nvPr/>
        </p:nvSpPr>
        <p:spPr>
          <a:xfrm>
            <a:off x="6240998" y="2663301"/>
            <a:ext cx="5578136" cy="2396971"/>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502920" indent="-457200" algn="l" rtl="0">
              <a:buFont typeface="+mj-lt"/>
              <a:buAutoNum type="alphaLcParenR"/>
            </a:pPr>
            <a:r>
              <a:rPr lang="en-US" dirty="0" smtClean="0"/>
              <a:t>Dios patrullando la tierra</a:t>
            </a:r>
          </a:p>
          <a:p>
            <a:pPr marL="502920" indent="-457200" algn="l" rtl="0">
              <a:buFont typeface="+mj-lt"/>
              <a:buAutoNum type="alphaLcParenR"/>
            </a:pPr>
            <a:r>
              <a:rPr lang="en-US" dirty="0" smtClean="0"/>
              <a:t>La </a:t>
            </a:r>
            <a:r>
              <a:rPr lang="en-US" dirty="0" err="1" smtClean="0"/>
              <a:t>limpieza</a:t>
            </a:r>
            <a:r>
              <a:rPr lang="en-US" dirty="0" smtClean="0"/>
              <a:t> de la </a:t>
            </a:r>
            <a:r>
              <a:rPr lang="en-US" dirty="0" err="1" smtClean="0"/>
              <a:t>tierra</a:t>
            </a:r>
            <a:endParaRPr lang="en-US" dirty="0" smtClean="0"/>
          </a:p>
          <a:p>
            <a:pPr marL="502920" indent="-457200" algn="l" rtl="0">
              <a:buFont typeface="+mj-lt"/>
              <a:buAutoNum type="alphaLcParenR"/>
            </a:pPr>
            <a:r>
              <a:rPr lang="en-US" dirty="0" smtClean="0"/>
              <a:t>Dios patrullando la tierra</a:t>
            </a:r>
          </a:p>
          <a:p>
            <a:pPr marL="502920" indent="-457200" algn="l" rtl="0">
              <a:buFont typeface="+mj-lt"/>
              <a:buAutoNum type="alphaLcParenR"/>
            </a:pPr>
            <a:r>
              <a:rPr lang="en-US" dirty="0" smtClean="0"/>
              <a:t>Los dos líderes ungidos del Judá post-exílico</a:t>
            </a:r>
          </a:p>
          <a:p>
            <a:pPr marL="502920" indent="-457200" algn="l" rtl="0">
              <a:buFont typeface="+mj-lt"/>
              <a:buAutoNum type="alphaLcParenR"/>
            </a:pPr>
            <a:r>
              <a:rPr lang="en-US" dirty="0" smtClean="0"/>
              <a:t>La amenaza de las naciones contra Judá</a:t>
            </a:r>
            <a:endParaRPr lang="en-US" dirty="0"/>
          </a:p>
        </p:txBody>
      </p:sp>
      <p:sp>
        <p:nvSpPr>
          <p:cNvPr id="6" name="TextBox 5"/>
          <p:cNvSpPr txBox="1"/>
          <p:nvPr/>
        </p:nvSpPr>
        <p:spPr>
          <a:xfrm>
            <a:off x="3977191" y="1705980"/>
            <a:ext cx="790119" cy="523220"/>
          </a:xfrm>
          <a:prstGeom prst="rect">
            <a:avLst/>
          </a:prstGeom>
          <a:noFill/>
        </p:spPr>
        <p:txBody>
          <a:bodyPr wrap="square" rtlCol="0">
            <a:spAutoFit/>
          </a:bodyPr>
          <a:lstStyle/>
          <a:p>
            <a:pPr algn="l" rtl="0"/>
            <a:r>
              <a:rPr lang="en-US" sz="2800" dirty="0" smtClean="0">
                <a:solidFill>
                  <a:schemeClr val="accent1"/>
                </a:solidFill>
              </a:rPr>
              <a:t>a/c</a:t>
            </a:r>
            <a:endParaRPr lang="en-US" sz="2800" dirty="0">
              <a:solidFill>
                <a:schemeClr val="accent1"/>
              </a:solidFill>
            </a:endParaRPr>
          </a:p>
        </p:txBody>
      </p:sp>
      <p:sp>
        <p:nvSpPr>
          <p:cNvPr id="7" name="TextBox 6"/>
          <p:cNvSpPr txBox="1"/>
          <p:nvPr/>
        </p:nvSpPr>
        <p:spPr>
          <a:xfrm>
            <a:off x="3977191" y="5471593"/>
            <a:ext cx="790119" cy="523220"/>
          </a:xfrm>
          <a:prstGeom prst="rect">
            <a:avLst/>
          </a:prstGeom>
          <a:noFill/>
        </p:spPr>
        <p:txBody>
          <a:bodyPr wrap="square" rtlCol="0">
            <a:spAutoFit/>
          </a:bodyPr>
          <a:lstStyle/>
          <a:p>
            <a:pPr algn="l" rtl="0"/>
            <a:r>
              <a:rPr lang="en-US" sz="2800" dirty="0" smtClean="0">
                <a:solidFill>
                  <a:schemeClr val="accent1"/>
                </a:solidFill>
              </a:rPr>
              <a:t>a/c</a:t>
            </a:r>
            <a:endParaRPr lang="en-US" sz="2800" dirty="0">
              <a:solidFill>
                <a:schemeClr val="accent1"/>
              </a:solidFill>
            </a:endParaRPr>
          </a:p>
        </p:txBody>
      </p:sp>
      <p:sp>
        <p:nvSpPr>
          <p:cNvPr id="8" name="TextBox 7"/>
          <p:cNvSpPr txBox="1"/>
          <p:nvPr/>
        </p:nvSpPr>
        <p:spPr>
          <a:xfrm>
            <a:off x="4150303" y="2489462"/>
            <a:ext cx="355115" cy="523220"/>
          </a:xfrm>
          <a:prstGeom prst="rect">
            <a:avLst/>
          </a:prstGeom>
          <a:noFill/>
        </p:spPr>
        <p:txBody>
          <a:bodyPr wrap="square" rtlCol="0">
            <a:spAutoFit/>
          </a:bodyPr>
          <a:lstStyle/>
          <a:p>
            <a:pPr algn="l" rtl="0"/>
            <a:r>
              <a:rPr lang="en-US" sz="2800" dirty="0" smtClean="0">
                <a:solidFill>
                  <a:schemeClr val="accent1"/>
                </a:solidFill>
              </a:rPr>
              <a:t>e</a:t>
            </a:r>
            <a:endParaRPr lang="en-US" sz="2800" dirty="0">
              <a:solidFill>
                <a:schemeClr val="accent1"/>
              </a:solidFill>
            </a:endParaRPr>
          </a:p>
        </p:txBody>
      </p:sp>
      <p:sp>
        <p:nvSpPr>
          <p:cNvPr id="9" name="TextBox 8"/>
          <p:cNvSpPr txBox="1"/>
          <p:nvPr/>
        </p:nvSpPr>
        <p:spPr>
          <a:xfrm>
            <a:off x="4150303" y="3628737"/>
            <a:ext cx="355115" cy="523220"/>
          </a:xfrm>
          <a:prstGeom prst="rect">
            <a:avLst/>
          </a:prstGeom>
          <a:noFill/>
        </p:spPr>
        <p:txBody>
          <a:bodyPr wrap="square" rtlCol="0">
            <a:spAutoFit/>
          </a:bodyPr>
          <a:lstStyle/>
          <a:p>
            <a:pPr algn="l" rtl="0"/>
            <a:r>
              <a:rPr lang="en-US" sz="2800" dirty="0" smtClean="0">
                <a:solidFill>
                  <a:schemeClr val="accent1"/>
                </a:solidFill>
              </a:rPr>
              <a:t>d</a:t>
            </a:r>
            <a:endParaRPr lang="en-US" sz="2800" dirty="0">
              <a:solidFill>
                <a:schemeClr val="accent1"/>
              </a:solidFill>
            </a:endParaRPr>
          </a:p>
        </p:txBody>
      </p:sp>
      <p:sp>
        <p:nvSpPr>
          <p:cNvPr id="10" name="TextBox 9"/>
          <p:cNvSpPr txBox="1"/>
          <p:nvPr/>
        </p:nvSpPr>
        <p:spPr>
          <a:xfrm>
            <a:off x="4150303" y="4686659"/>
            <a:ext cx="355115" cy="523220"/>
          </a:xfrm>
          <a:prstGeom prst="rect">
            <a:avLst/>
          </a:prstGeom>
          <a:noFill/>
        </p:spPr>
        <p:txBody>
          <a:bodyPr wrap="square" rtlCol="0">
            <a:spAutoFit/>
          </a:bodyPr>
          <a:lstStyle/>
          <a:p>
            <a:pPr algn="l" rtl="0"/>
            <a:r>
              <a:rPr lang="en-US" sz="2800" dirty="0">
                <a:solidFill>
                  <a:schemeClr val="accent1"/>
                </a:solidFill>
              </a:rPr>
              <a:t>b</a:t>
            </a:r>
          </a:p>
        </p:txBody>
      </p:sp>
    </p:spTree>
    <p:extLst>
      <p:ext uri="{BB962C8B-B14F-4D97-AF65-F5344CB8AC3E}">
        <p14:creationId xmlns:p14="http://schemas.microsoft.com/office/powerpoint/2010/main" val="320726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txBox="1">
            <a:spLocks/>
          </p:cNvSpPr>
          <p:nvPr/>
        </p:nvSpPr>
        <p:spPr>
          <a:xfrm>
            <a:off x="1031286" y="772977"/>
            <a:ext cx="8040286" cy="410547"/>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l" rtl="0">
              <a:buNone/>
            </a:pPr>
            <a:r>
              <a:rPr lang="en-US" sz="1700" b="1" dirty="0" smtClean="0"/>
              <a:t>RESPONDA A LAS SIGUIENTES PREGUNTAS</a:t>
            </a:r>
            <a:endParaRPr lang="en-US" sz="1700" b="1" dirty="0"/>
          </a:p>
        </p:txBody>
      </p:sp>
      <p:sp>
        <p:nvSpPr>
          <p:cNvPr id="5" name="Content Placeholder 2"/>
          <p:cNvSpPr txBox="1">
            <a:spLocks/>
          </p:cNvSpPr>
          <p:nvPr/>
        </p:nvSpPr>
        <p:spPr>
          <a:xfrm>
            <a:off x="1031286" y="1722270"/>
            <a:ext cx="10438664" cy="4465467"/>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502920" indent="-457200" algn="l" rtl="0">
              <a:buFont typeface="+mj-lt"/>
              <a:buAutoNum type="arabicPeriod"/>
            </a:pPr>
            <a:r>
              <a:rPr lang="en-US" dirty="0" smtClean="0"/>
              <a:t>¿Qué libro del Antiguo Testamento ofrece un buen trasfondo histórico de los escritos de Hageo, Zacarías y Malaquías?</a:t>
            </a:r>
          </a:p>
          <a:p>
            <a:pPr marL="45720" indent="0" algn="l" rtl="0">
              <a:buNone/>
            </a:pPr>
            <a:endParaRPr lang="en-US" dirty="0" smtClean="0"/>
          </a:p>
          <a:p>
            <a:pPr marL="502920" indent="-457200" algn="l" rtl="0">
              <a:buFont typeface="+mj-lt"/>
              <a:buAutoNum type="arabicPeriod" startAt="2"/>
            </a:pPr>
            <a:r>
              <a:rPr lang="en-US" dirty="0" smtClean="0"/>
              <a:t>¿Qué libro del Antiguo </a:t>
            </a:r>
            <a:r>
              <a:rPr lang="en-US" dirty="0" err="1" smtClean="0"/>
              <a:t>Testamento</a:t>
            </a:r>
            <a:r>
              <a:rPr lang="en-US" dirty="0" smtClean="0"/>
              <a:t> </a:t>
            </a:r>
            <a:r>
              <a:rPr lang="en-US" dirty="0" err="1" smtClean="0"/>
              <a:t>relata</a:t>
            </a:r>
            <a:r>
              <a:rPr lang="en-US" dirty="0" smtClean="0"/>
              <a:t> la reconstrucción de los muros de Jerusalén menos de cien años después de la finalización del templo?</a:t>
            </a:r>
          </a:p>
          <a:p>
            <a:pPr marL="45720" indent="0" algn="l" rtl="0">
              <a:buNone/>
            </a:pPr>
            <a:endParaRPr lang="en-US" dirty="0" smtClean="0"/>
          </a:p>
          <a:p>
            <a:pPr marL="502920" indent="-457200" algn="l" rtl="0">
              <a:buFont typeface="+mj-lt"/>
              <a:buAutoNum type="arabicPeriod" startAt="3"/>
            </a:pPr>
            <a:r>
              <a:rPr lang="en-US" dirty="0" smtClean="0"/>
              <a:t>Además de Hageo, Zacarías, Malaquías y la respuesta a los números 1 y 2, ¿cuál es el único otro libro del Antiguo Testamento que detalla eventos en el período post-exílico (post-cautiverio babilónico)?</a:t>
            </a:r>
          </a:p>
        </p:txBody>
      </p:sp>
      <p:sp>
        <p:nvSpPr>
          <p:cNvPr id="7" name="TextBox 6"/>
          <p:cNvSpPr txBox="1"/>
          <p:nvPr/>
        </p:nvSpPr>
        <p:spPr>
          <a:xfrm>
            <a:off x="3835147" y="2320021"/>
            <a:ext cx="3444541" cy="523220"/>
          </a:xfrm>
          <a:prstGeom prst="rect">
            <a:avLst/>
          </a:prstGeom>
          <a:noFill/>
        </p:spPr>
        <p:txBody>
          <a:bodyPr wrap="square" rtlCol="0">
            <a:spAutoFit/>
          </a:bodyPr>
          <a:lstStyle/>
          <a:p>
            <a:pPr algn="l" rtl="0"/>
            <a:r>
              <a:rPr lang="en-US" sz="2800" dirty="0" smtClean="0">
                <a:solidFill>
                  <a:schemeClr val="accent1"/>
                </a:solidFill>
              </a:rPr>
              <a:t>Esdras</a:t>
            </a:r>
            <a:endParaRPr lang="en-US" sz="2800" dirty="0">
              <a:solidFill>
                <a:schemeClr val="accent1"/>
              </a:solidFill>
            </a:endParaRPr>
          </a:p>
        </p:txBody>
      </p:sp>
      <p:sp>
        <p:nvSpPr>
          <p:cNvPr id="11" name="TextBox 10"/>
          <p:cNvSpPr txBox="1"/>
          <p:nvPr/>
        </p:nvSpPr>
        <p:spPr>
          <a:xfrm>
            <a:off x="3835147" y="3630293"/>
            <a:ext cx="3444541" cy="523220"/>
          </a:xfrm>
          <a:prstGeom prst="rect">
            <a:avLst/>
          </a:prstGeom>
          <a:noFill/>
        </p:spPr>
        <p:txBody>
          <a:bodyPr wrap="square" rtlCol="0">
            <a:spAutoFit/>
          </a:bodyPr>
          <a:lstStyle/>
          <a:p>
            <a:pPr algn="l" rtl="0"/>
            <a:r>
              <a:rPr lang="en-US" sz="2800" dirty="0" smtClean="0">
                <a:solidFill>
                  <a:schemeClr val="accent1"/>
                </a:solidFill>
              </a:rPr>
              <a:t>Nehemías</a:t>
            </a:r>
            <a:endParaRPr lang="en-US" sz="2800" dirty="0">
              <a:solidFill>
                <a:schemeClr val="accent1"/>
              </a:solidFill>
            </a:endParaRPr>
          </a:p>
        </p:txBody>
      </p:sp>
      <p:sp>
        <p:nvSpPr>
          <p:cNvPr id="12" name="TextBox 11"/>
          <p:cNvSpPr txBox="1"/>
          <p:nvPr/>
        </p:nvSpPr>
        <p:spPr>
          <a:xfrm>
            <a:off x="3835147" y="5146170"/>
            <a:ext cx="3444541" cy="523220"/>
          </a:xfrm>
          <a:prstGeom prst="rect">
            <a:avLst/>
          </a:prstGeom>
          <a:noFill/>
        </p:spPr>
        <p:txBody>
          <a:bodyPr wrap="square" rtlCol="0">
            <a:spAutoFit/>
          </a:bodyPr>
          <a:lstStyle/>
          <a:p>
            <a:pPr algn="l" rtl="0"/>
            <a:r>
              <a:rPr lang="en-US" sz="2800" dirty="0" smtClean="0">
                <a:solidFill>
                  <a:schemeClr val="accent1"/>
                </a:solidFill>
              </a:rPr>
              <a:t>Ester</a:t>
            </a:r>
            <a:endParaRPr lang="en-US" sz="2800" dirty="0">
              <a:solidFill>
                <a:schemeClr val="accent1"/>
              </a:solidFill>
            </a:endParaRPr>
          </a:p>
        </p:txBody>
      </p:sp>
    </p:spTree>
    <p:extLst>
      <p:ext uri="{BB962C8B-B14F-4D97-AF65-F5344CB8AC3E}">
        <p14:creationId xmlns:p14="http://schemas.microsoft.com/office/powerpoint/2010/main" val="217106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err="1" smtClean="0"/>
              <a:t>hageo</a:t>
            </a:r>
            <a:endParaRPr lang="en-US" dirty="0"/>
          </a:p>
        </p:txBody>
      </p:sp>
      <p:sp>
        <p:nvSpPr>
          <p:cNvPr id="3" name="Content Placeholder 2"/>
          <p:cNvSpPr>
            <a:spLocks noGrp="1"/>
          </p:cNvSpPr>
          <p:nvPr>
            <p:ph sz="half" idx="1"/>
          </p:nvPr>
        </p:nvSpPr>
        <p:spPr>
          <a:xfrm>
            <a:off x="1295400" y="1825625"/>
            <a:ext cx="10018594" cy="4117975"/>
          </a:xfrm>
        </p:spPr>
        <p:txBody>
          <a:bodyPr>
            <a:normAutofit/>
          </a:bodyPr>
          <a:lstStyle/>
          <a:p>
            <a:pPr marL="45720" indent="0">
              <a:buNone/>
            </a:pPr>
            <a:r>
              <a:rPr lang="es-ES" sz="2600" b="1" dirty="0"/>
              <a:t>¿Nos interesa más nuestro propio placer que hacer la obra de Dios? (1:4</a:t>
            </a:r>
            <a:r>
              <a:rPr lang="es-ES" sz="2600" b="1" dirty="0" smtClean="0"/>
              <a:t>)</a:t>
            </a:r>
          </a:p>
          <a:p>
            <a:pPr marL="45720" indent="0">
              <a:buNone/>
            </a:pPr>
            <a:r>
              <a:rPr lang="en-US" sz="2200" baseline="30000" dirty="0" smtClean="0"/>
              <a:t>4</a:t>
            </a:r>
            <a:r>
              <a:rPr lang="es-ES" sz="2200" dirty="0" smtClean="0"/>
              <a:t>«¿</a:t>
            </a:r>
            <a:r>
              <a:rPr lang="es-ES" sz="2200" dirty="0"/>
              <a:t>Es acaso tiempo para que ustedes habiten en sus casas artesonadas mientras esta casa está desolada?». </a:t>
            </a:r>
            <a:endParaRPr lang="es-ES" sz="2200" dirty="0" smtClean="0"/>
          </a:p>
          <a:p>
            <a:pPr marL="45720" indent="0">
              <a:buNone/>
            </a:pPr>
            <a:r>
              <a:rPr lang="en-US" sz="2200" dirty="0" err="1" smtClean="0"/>
              <a:t>Hageo</a:t>
            </a:r>
            <a:r>
              <a:rPr lang="en-US" sz="2200" dirty="0" smtClean="0"/>
              <a:t> </a:t>
            </a:r>
            <a:r>
              <a:rPr lang="en-US" sz="2200" dirty="0" smtClean="0"/>
              <a:t>1:4 </a:t>
            </a:r>
            <a:r>
              <a:rPr lang="en-US" sz="2200" dirty="0" smtClean="0"/>
              <a:t>(NBLA)</a:t>
            </a:r>
            <a:endParaRPr lang="en-US" sz="2200" dirty="0"/>
          </a:p>
        </p:txBody>
      </p:sp>
    </p:spTree>
    <p:extLst>
      <p:ext uri="{BB962C8B-B14F-4D97-AF65-F5344CB8AC3E}">
        <p14:creationId xmlns:p14="http://schemas.microsoft.com/office/powerpoint/2010/main" val="4266168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err="1" smtClean="0"/>
              <a:t>hageo</a:t>
            </a:r>
            <a:endParaRPr lang="en-US" dirty="0"/>
          </a:p>
        </p:txBody>
      </p:sp>
      <p:sp>
        <p:nvSpPr>
          <p:cNvPr id="4" name="Content Placeholder 3"/>
          <p:cNvSpPr>
            <a:spLocks noGrp="1"/>
          </p:cNvSpPr>
          <p:nvPr>
            <p:ph sz="half" idx="2"/>
          </p:nvPr>
        </p:nvSpPr>
        <p:spPr>
          <a:xfrm>
            <a:off x="1255594" y="1825625"/>
            <a:ext cx="9641005" cy="4117975"/>
          </a:xfrm>
        </p:spPr>
        <p:txBody>
          <a:bodyPr>
            <a:normAutofit fontScale="92500" lnSpcReduction="10000"/>
          </a:bodyPr>
          <a:lstStyle/>
          <a:p>
            <a:pPr marL="45720" indent="0">
              <a:buNone/>
            </a:pPr>
            <a:r>
              <a:rPr lang="es-ES" sz="2800" b="1" dirty="0"/>
              <a:t>La reacción adecuada ante las pruebas y tribulaciones</a:t>
            </a:r>
            <a:r>
              <a:rPr lang="es-ES" sz="2800" b="1" dirty="0" smtClean="0"/>
              <a:t>.</a:t>
            </a:r>
          </a:p>
          <a:p>
            <a:pPr marL="45720" indent="0">
              <a:buNone/>
            </a:pPr>
            <a:r>
              <a:rPr lang="en-US" sz="2400" baseline="30000" dirty="0" smtClean="0"/>
              <a:t>9</a:t>
            </a:r>
            <a:r>
              <a:rPr lang="es-ES" sz="2400" dirty="0" smtClean="0"/>
              <a:t> </a:t>
            </a:r>
            <a:r>
              <a:rPr lang="es-ES" sz="2400" dirty="0"/>
              <a:t>«Esperan mucho, pero hay poco; y lo que traen a casa, Yo lo aviento. ¿Por qué?», declara el SEÑOR de los ejércitos. «Por causa de Mi casa que está desolada, mientras cada uno de ustedes corre a su casa.  10  »Por tanto, por causa de ustedes, los cielos han retenido su rocío y la tierra ha retenido su fruto.  11  Llamé a la sequía sobre la tierra, sobre los montes, sobre el trigo, sobre el vino nuevo, sobre el aceite, sobre lo que produce la tierra, sobre los hombres, sobre el ganado y sobre todo el trabajo de sus manos».  12  Entonces </a:t>
            </a:r>
            <a:r>
              <a:rPr lang="es-ES" sz="2400" dirty="0" err="1"/>
              <a:t>Zorobabel</a:t>
            </a:r>
            <a:r>
              <a:rPr lang="es-ES" sz="2400" dirty="0"/>
              <a:t>, hijo de </a:t>
            </a:r>
            <a:r>
              <a:rPr lang="es-ES" sz="2400" dirty="0" err="1"/>
              <a:t>Salatiel</a:t>
            </a:r>
            <a:r>
              <a:rPr lang="es-ES" sz="2400" dirty="0"/>
              <a:t>, el sumo sacerdote Josué, hijo de </a:t>
            </a:r>
            <a:r>
              <a:rPr lang="es-ES" sz="2400" dirty="0" err="1"/>
              <a:t>Josadac</a:t>
            </a:r>
            <a:r>
              <a:rPr lang="es-ES" sz="2400" dirty="0"/>
              <a:t>, y todo el remanente del pueblo, obedecieron la voz del SEÑOR su Dios y las palabras del profeta </a:t>
            </a:r>
            <a:r>
              <a:rPr lang="es-ES" sz="2400" dirty="0" err="1"/>
              <a:t>Hageo</a:t>
            </a:r>
            <a:r>
              <a:rPr lang="es-ES" sz="2400" dirty="0"/>
              <a:t>, como el SEÑOR su Dios le había mandado. Y temió el pueblo delante del SEÑOR</a:t>
            </a:r>
            <a:r>
              <a:rPr lang="es-ES" sz="2400" dirty="0" smtClean="0"/>
              <a:t>.</a:t>
            </a:r>
          </a:p>
          <a:p>
            <a:pPr marL="45720" indent="0">
              <a:buNone/>
            </a:pPr>
            <a:r>
              <a:rPr lang="en-US" sz="2400" dirty="0" err="1" smtClean="0"/>
              <a:t>Hageo</a:t>
            </a:r>
            <a:r>
              <a:rPr lang="en-US" sz="2400" dirty="0" smtClean="0"/>
              <a:t> </a:t>
            </a:r>
            <a:r>
              <a:rPr lang="en-US" sz="2400" dirty="0" smtClean="0"/>
              <a:t>1:9-12 </a:t>
            </a:r>
            <a:r>
              <a:rPr lang="en-US" sz="2400" dirty="0" smtClean="0"/>
              <a:t>(NBLA)</a:t>
            </a:r>
            <a:endParaRPr lang="en-US" sz="2400" dirty="0"/>
          </a:p>
        </p:txBody>
      </p:sp>
    </p:spTree>
    <p:extLst>
      <p:ext uri="{BB962C8B-B14F-4D97-AF65-F5344CB8AC3E}">
        <p14:creationId xmlns:p14="http://schemas.microsoft.com/office/powerpoint/2010/main" val="2951690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err="1" smtClean="0"/>
              <a:t>hageo</a:t>
            </a:r>
            <a:endParaRPr lang="en-US" dirty="0"/>
          </a:p>
        </p:txBody>
      </p:sp>
      <p:sp>
        <p:nvSpPr>
          <p:cNvPr id="4" name="Content Placeholder 3"/>
          <p:cNvSpPr>
            <a:spLocks noGrp="1"/>
          </p:cNvSpPr>
          <p:nvPr>
            <p:ph sz="half" idx="2"/>
          </p:nvPr>
        </p:nvSpPr>
        <p:spPr>
          <a:xfrm>
            <a:off x="1255594" y="1825625"/>
            <a:ext cx="9641005" cy="4117975"/>
          </a:xfrm>
        </p:spPr>
        <p:txBody>
          <a:bodyPr>
            <a:normAutofit/>
          </a:bodyPr>
          <a:lstStyle/>
          <a:p>
            <a:pPr marL="45720" indent="0">
              <a:buNone/>
            </a:pPr>
            <a:r>
              <a:rPr lang="es-ES" sz="2800" b="1" dirty="0"/>
              <a:t>Confesar nuestros fracasos es un buen primer paso. </a:t>
            </a:r>
            <a:endParaRPr lang="es-ES" sz="2800" b="1" dirty="0" smtClean="0"/>
          </a:p>
          <a:p>
            <a:pPr marL="45720" indent="0">
              <a:buNone/>
            </a:pPr>
            <a:r>
              <a:rPr lang="en-US" sz="2400" baseline="30000" dirty="0" smtClean="0"/>
              <a:t>12”</a:t>
            </a:r>
            <a:r>
              <a:rPr lang="en-US" sz="2400" dirty="0" smtClean="0"/>
              <a:t>Si </a:t>
            </a:r>
            <a:r>
              <a:rPr lang="es-ES" sz="2400" dirty="0" smtClean="0"/>
              <a:t>alguien </a:t>
            </a:r>
            <a:r>
              <a:rPr lang="es-ES" sz="2400" dirty="0"/>
              <a:t>lleva carne consagrada en la falda de su vestidura, y con su falda toca pan, alimento cocido, vino, aceite o cualquier otro alimento, ¿quedará este consagrado?”». Y los sacerdotes respondieron: «No». </a:t>
            </a:r>
            <a:r>
              <a:rPr lang="es-ES" sz="2400" dirty="0" smtClean="0"/>
              <a:t>13</a:t>
            </a:r>
            <a:r>
              <a:rPr lang="es-ES" sz="2400" dirty="0"/>
              <a:t>  Y dijo </a:t>
            </a:r>
            <a:r>
              <a:rPr lang="es-ES" sz="2400" dirty="0" err="1"/>
              <a:t>Hageo</a:t>
            </a:r>
            <a:r>
              <a:rPr lang="es-ES" sz="2400" dirty="0"/>
              <a:t>: «Si alguien, inmundo por el contacto con un cadáver, toca cualquiera de estas cosas, ¿quedará inmunda?». «Quedará inmunda», respondieron los sacerdotes. </a:t>
            </a:r>
            <a:r>
              <a:rPr lang="es-ES" sz="2400" dirty="0" smtClean="0"/>
              <a:t>14</a:t>
            </a:r>
            <a:r>
              <a:rPr lang="es-ES" sz="2400" dirty="0"/>
              <a:t>  Entonces volvió a hablar </a:t>
            </a:r>
            <a:r>
              <a:rPr lang="es-ES" sz="2400" dirty="0" err="1"/>
              <a:t>Hageo</a:t>
            </a:r>
            <a:r>
              <a:rPr lang="es-ES" sz="2400" dirty="0"/>
              <a:t>: «“Así es este pueblo y así es esta nación delante de Mí”, declara el SEÑOR, “y así es toda obra de sus manos; y lo que aquí ofrecen, inmundo es. </a:t>
            </a:r>
            <a:endParaRPr lang="es-ES" sz="2400" dirty="0" smtClean="0"/>
          </a:p>
          <a:p>
            <a:pPr marL="45720" indent="0">
              <a:buNone/>
            </a:pPr>
            <a:r>
              <a:rPr lang="en-US" sz="2400" dirty="0" err="1" smtClean="0"/>
              <a:t>Hageo</a:t>
            </a:r>
            <a:r>
              <a:rPr lang="en-US" sz="2400" dirty="0" smtClean="0"/>
              <a:t> 2:12-14 (NBLA)</a:t>
            </a:r>
            <a:endParaRPr lang="en-US" sz="2400" dirty="0"/>
          </a:p>
        </p:txBody>
      </p:sp>
    </p:spTree>
    <p:extLst>
      <p:ext uri="{BB962C8B-B14F-4D97-AF65-F5344CB8AC3E}">
        <p14:creationId xmlns:p14="http://schemas.microsoft.com/office/powerpoint/2010/main" val="3984010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err="1" smtClean="0"/>
              <a:t>hageo</a:t>
            </a:r>
            <a:endParaRPr lang="en-US" dirty="0"/>
          </a:p>
        </p:txBody>
      </p:sp>
      <p:sp>
        <p:nvSpPr>
          <p:cNvPr id="4" name="Content Placeholder 3"/>
          <p:cNvSpPr>
            <a:spLocks noGrp="1"/>
          </p:cNvSpPr>
          <p:nvPr>
            <p:ph sz="half" idx="2"/>
          </p:nvPr>
        </p:nvSpPr>
        <p:spPr>
          <a:xfrm>
            <a:off x="1255594" y="1825625"/>
            <a:ext cx="9641005" cy="4117975"/>
          </a:xfrm>
        </p:spPr>
        <p:txBody>
          <a:bodyPr>
            <a:normAutofit/>
          </a:bodyPr>
          <a:lstStyle/>
          <a:p>
            <a:pPr marL="45720" indent="0">
              <a:buNone/>
            </a:pPr>
            <a:r>
              <a:rPr lang="es-ES" sz="2800" b="1" dirty="0"/>
              <a:t>Actuar con valentía por Dios ya que tenemos la seguridad de que Él siempre estará con nosotros. </a:t>
            </a:r>
            <a:endParaRPr lang="es-ES" sz="2800" b="1" dirty="0" smtClean="0"/>
          </a:p>
          <a:p>
            <a:pPr marL="45720" indent="0">
              <a:buNone/>
            </a:pPr>
            <a:r>
              <a:rPr lang="en-US" sz="2400" baseline="30000" dirty="0" smtClean="0"/>
              <a:t>18</a:t>
            </a:r>
            <a:r>
              <a:rPr lang="es-ES" sz="2400" dirty="0" smtClean="0"/>
              <a:t>Pero </a:t>
            </a:r>
            <a:r>
              <a:rPr lang="es-ES" sz="2400" dirty="0"/>
              <a:t>consideren bien esto desde hoy en adelante, desde el día veinticuatro del mes noveno; desde el día en que se pusieron los cimientos del templo del SEÑOR, consideren bien: </a:t>
            </a:r>
            <a:r>
              <a:rPr lang="es-ES" sz="2400" dirty="0" smtClean="0"/>
              <a:t>19</a:t>
            </a:r>
            <a:r>
              <a:rPr lang="es-ES" sz="2400" dirty="0"/>
              <a:t>  ¿Está todavía la semilla en el granero? Todavía la vid, la higuera, el granado y el olivo no han dado fruto; pero desde hoy Yo los </a:t>
            </a:r>
            <a:r>
              <a:rPr lang="es-ES" sz="2400" dirty="0" smtClean="0"/>
              <a:t>bendeciré.</a:t>
            </a:r>
          </a:p>
          <a:p>
            <a:pPr marL="45720" indent="0">
              <a:buNone/>
            </a:pPr>
            <a:r>
              <a:rPr lang="en-US" sz="2400" dirty="0" err="1" smtClean="0"/>
              <a:t>Hageo</a:t>
            </a:r>
            <a:r>
              <a:rPr lang="en-US" sz="2400" dirty="0" smtClean="0"/>
              <a:t> 2:18-19 (NBLA)</a:t>
            </a:r>
            <a:endParaRPr lang="en-US" sz="2400" dirty="0"/>
          </a:p>
        </p:txBody>
      </p:sp>
    </p:spTree>
    <p:extLst>
      <p:ext uri="{BB962C8B-B14F-4D97-AF65-F5344CB8AC3E}">
        <p14:creationId xmlns:p14="http://schemas.microsoft.com/office/powerpoint/2010/main" val="855126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0" y="1176957"/>
            <a:ext cx="3474720" cy="583949"/>
          </a:xfrm>
        </p:spPr>
        <p:txBody>
          <a:bodyPr/>
          <a:lstStyle/>
          <a:p>
            <a:pPr algn="ctr" rtl="0"/>
            <a:r>
              <a:rPr lang="en-US" dirty="0" err="1" smtClean="0"/>
              <a:t>hageo</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22306" b="22306"/>
          <a:stretch>
            <a:fillRect/>
          </a:stretch>
        </p:blipFill>
        <p:spPr>
          <a:xfrm>
            <a:off x="199166" y="1325880"/>
            <a:ext cx="6858000" cy="420624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4" name="Text Placeholder 3"/>
          <p:cNvSpPr>
            <a:spLocks noGrp="1"/>
          </p:cNvSpPr>
          <p:nvPr>
            <p:ph type="body" sz="half" idx="2"/>
          </p:nvPr>
        </p:nvSpPr>
        <p:spPr>
          <a:xfrm>
            <a:off x="8229600" y="2643601"/>
            <a:ext cx="3474720" cy="2498756"/>
          </a:xfrm>
        </p:spPr>
        <p:txBody>
          <a:bodyPr/>
          <a:lstStyle/>
          <a:p>
            <a:pPr algn="l" rtl="0"/>
            <a:r>
              <a:rPr lang="en-US" b="1" dirty="0" err="1" smtClean="0"/>
              <a:t>Autor</a:t>
            </a:r>
            <a:r>
              <a:rPr lang="en-US" b="1" dirty="0" smtClean="0"/>
              <a:t>: </a:t>
            </a:r>
            <a:r>
              <a:rPr lang="en-US" dirty="0" err="1" smtClean="0"/>
              <a:t>Hageo</a:t>
            </a:r>
            <a:r>
              <a:rPr lang="en-US" dirty="0" smtClean="0"/>
              <a:t>, </a:t>
            </a:r>
            <a:r>
              <a:rPr lang="en-US" dirty="0" err="1" smtClean="0"/>
              <a:t>literalmente</a:t>
            </a:r>
            <a:r>
              <a:rPr lang="en-US" dirty="0" smtClean="0"/>
              <a:t> 'festival' o '</a:t>
            </a:r>
            <a:r>
              <a:rPr lang="en-US" dirty="0" err="1" smtClean="0"/>
              <a:t>alegre</a:t>
            </a:r>
            <a:r>
              <a:rPr lang="en-US" dirty="0" smtClean="0"/>
              <a:t>'</a:t>
            </a:r>
          </a:p>
          <a:p>
            <a:pPr algn="l" rtl="0"/>
            <a:endParaRPr lang="en-US" dirty="0"/>
          </a:p>
          <a:p>
            <a:pPr algn="l" rtl="0"/>
            <a:r>
              <a:rPr lang="en-US" b="1" dirty="0" err="1" smtClean="0"/>
              <a:t>Fecha</a:t>
            </a:r>
            <a:r>
              <a:rPr lang="en-US" b="1" dirty="0" smtClean="0"/>
              <a:t>: </a:t>
            </a:r>
            <a:r>
              <a:rPr lang="en-US" dirty="0" smtClean="0"/>
              <a:t>~520 a.C.</a:t>
            </a:r>
          </a:p>
          <a:p>
            <a:pPr algn="l" rtl="0"/>
            <a:endParaRPr lang="en-US" dirty="0"/>
          </a:p>
          <a:p>
            <a:pPr algn="l" rtl="0"/>
            <a:r>
              <a:rPr lang="en-US" b="1" dirty="0" err="1" smtClean="0"/>
              <a:t>Tema</a:t>
            </a:r>
            <a:r>
              <a:rPr lang="en-US" b="1" dirty="0" smtClean="0"/>
              <a:t>: </a:t>
            </a:r>
            <a:r>
              <a:rPr lang="en-US" dirty="0" err="1" smtClean="0"/>
              <a:t>Construyan</a:t>
            </a:r>
            <a:r>
              <a:rPr lang="en-US" dirty="0" smtClean="0"/>
              <a:t> el templo</a:t>
            </a:r>
            <a:endParaRPr lang="en-US" dirty="0"/>
          </a:p>
        </p:txBody>
      </p:sp>
    </p:spTree>
    <p:extLst>
      <p:ext uri="{BB962C8B-B14F-4D97-AF65-F5344CB8AC3E}">
        <p14:creationId xmlns:p14="http://schemas.microsoft.com/office/powerpoint/2010/main" val="733013467"/>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err="1" smtClean="0"/>
              <a:t>hageo</a:t>
            </a:r>
            <a:endParaRPr lang="en-US" dirty="0"/>
          </a:p>
        </p:txBody>
      </p:sp>
      <p:sp>
        <p:nvSpPr>
          <p:cNvPr id="4" name="Content Placeholder 3"/>
          <p:cNvSpPr>
            <a:spLocks noGrp="1"/>
          </p:cNvSpPr>
          <p:nvPr>
            <p:ph sz="half" idx="2"/>
          </p:nvPr>
        </p:nvSpPr>
        <p:spPr>
          <a:xfrm>
            <a:off x="1255594" y="1825625"/>
            <a:ext cx="9641005" cy="4117975"/>
          </a:xfrm>
        </p:spPr>
        <p:txBody>
          <a:bodyPr>
            <a:normAutofit lnSpcReduction="10000"/>
          </a:bodyPr>
          <a:lstStyle/>
          <a:p>
            <a:pPr marL="45720" indent="0" algn="l" rtl="0">
              <a:buNone/>
            </a:pPr>
            <a:r>
              <a:rPr lang="en-US" sz="2800" b="1" dirty="0" smtClean="0"/>
              <a:t>Dios está en control.</a:t>
            </a:r>
          </a:p>
          <a:p>
            <a:pPr marL="45720" indent="0">
              <a:buNone/>
            </a:pPr>
            <a:r>
              <a:rPr lang="en-US" sz="2400" baseline="30000" dirty="0" smtClean="0"/>
              <a:t>20</a:t>
            </a:r>
            <a:r>
              <a:rPr lang="es-ES" sz="2400" dirty="0" smtClean="0"/>
              <a:t>La </a:t>
            </a:r>
            <a:r>
              <a:rPr lang="es-ES" sz="2400" dirty="0"/>
              <a:t>palabra del SEÑOR vino por segunda vez a </a:t>
            </a:r>
            <a:r>
              <a:rPr lang="es-ES" sz="2400" dirty="0" err="1"/>
              <a:t>Hageo</a:t>
            </a:r>
            <a:r>
              <a:rPr lang="es-ES" sz="2400" dirty="0"/>
              <a:t>, el día veinticuatro del mes, diciendo:  21  «Habla a </a:t>
            </a:r>
            <a:r>
              <a:rPr lang="es-ES" sz="2400" dirty="0" err="1"/>
              <a:t>Zorobabel</a:t>
            </a:r>
            <a:r>
              <a:rPr lang="es-ES" sz="2400" dirty="0"/>
              <a:t>, gobernador de Judá: “Yo estremeceré los cielos y la tierra,  22  y volcaré el trono de los reinos y destruiré el poder de los reinos de las naciones; y volcaré el carro y a los que montan en él, y caerán los caballos y sus jinetes, cada uno por la espada de su hermano.  23  En aquel día”, declara el SEÑOR de los ejércitos, “te tomaré a ti, </a:t>
            </a:r>
            <a:r>
              <a:rPr lang="es-ES" sz="2400" dirty="0" err="1"/>
              <a:t>Zorobabel</a:t>
            </a:r>
            <a:r>
              <a:rPr lang="es-ES" sz="2400" dirty="0"/>
              <a:t>, hijo de </a:t>
            </a:r>
            <a:r>
              <a:rPr lang="es-ES" sz="2400" dirty="0" err="1"/>
              <a:t>Salatiel</a:t>
            </a:r>
            <a:r>
              <a:rPr lang="es-ES" sz="2400" dirty="0"/>
              <a:t>, siervo Mío”, declara el SEÑOR, “y te pondré como anillo de sellar, porque Yo te he escogido”», declara el SEÑOR de los ejércitos</a:t>
            </a:r>
            <a:r>
              <a:rPr lang="es-ES" sz="2400" dirty="0" smtClean="0"/>
              <a:t>.</a:t>
            </a:r>
          </a:p>
          <a:p>
            <a:pPr marL="45720" indent="0">
              <a:buNone/>
            </a:pPr>
            <a:r>
              <a:rPr lang="en-US" sz="2400" dirty="0" err="1" smtClean="0"/>
              <a:t>Hageo</a:t>
            </a:r>
            <a:r>
              <a:rPr lang="en-US" sz="2400" dirty="0" smtClean="0"/>
              <a:t> </a:t>
            </a:r>
            <a:r>
              <a:rPr lang="en-US" sz="2400" dirty="0" smtClean="0"/>
              <a:t>2:12-14 </a:t>
            </a:r>
            <a:r>
              <a:rPr lang="en-US" sz="2400" dirty="0" smtClean="0"/>
              <a:t>(NBLA)</a:t>
            </a:r>
            <a:endParaRPr lang="en-US" sz="2400" dirty="0"/>
          </a:p>
        </p:txBody>
      </p:sp>
    </p:spTree>
    <p:extLst>
      <p:ext uri="{BB962C8B-B14F-4D97-AF65-F5344CB8AC3E}">
        <p14:creationId xmlns:p14="http://schemas.microsoft.com/office/powerpoint/2010/main" val="2852237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err="1" smtClean="0">
                <a:solidFill>
                  <a:schemeClr val="accent4"/>
                </a:solidFill>
              </a:rPr>
              <a:t>Zacarías</a:t>
            </a:r>
            <a:endParaRPr lang="en-US" dirty="0">
              <a:solidFill>
                <a:schemeClr val="accent4"/>
              </a:solidFill>
            </a:endParaRPr>
          </a:p>
        </p:txBody>
      </p:sp>
      <p:sp>
        <p:nvSpPr>
          <p:cNvPr id="4" name="Content Placeholder 3"/>
          <p:cNvSpPr>
            <a:spLocks noGrp="1"/>
          </p:cNvSpPr>
          <p:nvPr>
            <p:ph sz="half" idx="2"/>
          </p:nvPr>
        </p:nvSpPr>
        <p:spPr>
          <a:xfrm>
            <a:off x="1255594" y="1825625"/>
            <a:ext cx="9641005" cy="4117975"/>
          </a:xfrm>
        </p:spPr>
        <p:txBody>
          <a:bodyPr>
            <a:normAutofit/>
          </a:bodyPr>
          <a:lstStyle/>
          <a:p>
            <a:pPr marL="45720" indent="0" algn="l" rtl="0">
              <a:buNone/>
            </a:pPr>
            <a:r>
              <a:rPr lang="en-US" sz="2800" b="1" dirty="0" smtClean="0"/>
              <a:t>Dios conoce el verdadero corazón de nuestra adoración.</a:t>
            </a:r>
          </a:p>
          <a:p>
            <a:pPr marL="45720" indent="0">
              <a:buNone/>
            </a:pPr>
            <a:r>
              <a:rPr lang="en-US" sz="2400" baseline="30000" dirty="0"/>
              <a:t>4</a:t>
            </a:r>
            <a:r>
              <a:rPr lang="en-US" sz="2400" baseline="30000" dirty="0" smtClean="0"/>
              <a:t> </a:t>
            </a:r>
            <a:r>
              <a:rPr lang="es-ES" sz="2400" dirty="0"/>
              <a:t>Entonces vino a mí la palabra del SEÑOR de los ejércitos: </a:t>
            </a:r>
            <a:r>
              <a:rPr lang="es-ES" sz="2400" dirty="0" smtClean="0"/>
              <a:t>5</a:t>
            </a:r>
            <a:r>
              <a:rPr lang="es-ES" sz="2400" dirty="0"/>
              <a:t>  «Habla a todo el pueblo de la tierra y a los sacerdotes, y diles: “Cuando ustedes ayunaban y se lamentaban en el quinto y el séptimo mes durante estos setenta años, ¿ayunaban en verdad por Mí? </a:t>
            </a:r>
            <a:r>
              <a:rPr lang="es-ES" sz="2400" dirty="0" smtClean="0"/>
              <a:t>6</a:t>
            </a:r>
            <a:r>
              <a:rPr lang="es-ES" sz="2400" dirty="0"/>
              <a:t>  Y cuando comen y beben, ¿no comen y beben para ustedes mismos? </a:t>
            </a:r>
            <a:r>
              <a:rPr lang="es-ES" sz="2400" dirty="0" smtClean="0"/>
              <a:t>7</a:t>
            </a:r>
            <a:r>
              <a:rPr lang="es-ES" sz="2400" dirty="0"/>
              <a:t>  ¿No son estas las palabras que el SEÑOR proclamó por medio de los antiguos profetas, cuando Jerusalén estaba habitada y próspera con sus ciudades a su alrededor, y el </a:t>
            </a:r>
            <a:r>
              <a:rPr lang="es-ES" sz="2400" dirty="0" err="1"/>
              <a:t>Neguev</a:t>
            </a:r>
            <a:r>
              <a:rPr lang="es-ES" sz="2400" dirty="0"/>
              <a:t> y la tierra baja estaban habitados?”». </a:t>
            </a:r>
            <a:endParaRPr lang="es-ES" sz="2400" dirty="0" smtClean="0"/>
          </a:p>
          <a:p>
            <a:pPr marL="45720" indent="0">
              <a:buNone/>
            </a:pPr>
            <a:r>
              <a:rPr lang="en-US" sz="2400" dirty="0" err="1" smtClean="0"/>
              <a:t>Zacarías</a:t>
            </a:r>
            <a:r>
              <a:rPr lang="en-US" sz="2400" dirty="0" smtClean="0"/>
              <a:t> </a:t>
            </a:r>
            <a:r>
              <a:rPr lang="en-US" sz="2400" dirty="0" smtClean="0"/>
              <a:t>7:4-7 </a:t>
            </a:r>
            <a:r>
              <a:rPr lang="en-US" sz="2400" dirty="0" smtClean="0"/>
              <a:t>(NBLA)</a:t>
            </a:r>
            <a:endParaRPr lang="en-US" sz="2400" dirty="0"/>
          </a:p>
        </p:txBody>
      </p:sp>
    </p:spTree>
    <p:extLst>
      <p:ext uri="{BB962C8B-B14F-4D97-AF65-F5344CB8AC3E}">
        <p14:creationId xmlns:p14="http://schemas.microsoft.com/office/powerpoint/2010/main" val="3579818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err="1" smtClean="0">
                <a:solidFill>
                  <a:schemeClr val="accent4"/>
                </a:solidFill>
              </a:rPr>
              <a:t>Zacarías</a:t>
            </a:r>
            <a:endParaRPr lang="en-US" dirty="0">
              <a:solidFill>
                <a:schemeClr val="accent4"/>
              </a:solidFill>
            </a:endParaRPr>
          </a:p>
        </p:txBody>
      </p:sp>
      <p:sp>
        <p:nvSpPr>
          <p:cNvPr id="4" name="Content Placeholder 3"/>
          <p:cNvSpPr>
            <a:spLocks noGrp="1"/>
          </p:cNvSpPr>
          <p:nvPr>
            <p:ph sz="half" idx="2"/>
          </p:nvPr>
        </p:nvSpPr>
        <p:spPr>
          <a:xfrm>
            <a:off x="1255594" y="1825625"/>
            <a:ext cx="9641005" cy="4117975"/>
          </a:xfrm>
        </p:spPr>
        <p:txBody>
          <a:bodyPr>
            <a:normAutofit/>
          </a:bodyPr>
          <a:lstStyle/>
          <a:p>
            <a:pPr marL="45720" indent="0" algn="l" rtl="0">
              <a:buNone/>
            </a:pPr>
            <a:r>
              <a:rPr lang="en-US" sz="2800" b="1" dirty="0" smtClean="0"/>
              <a:t>Se espera que vivamos moralmente.</a:t>
            </a:r>
          </a:p>
          <a:p>
            <a:pPr marL="45720" indent="0">
              <a:buNone/>
            </a:pPr>
            <a:r>
              <a:rPr lang="en-US" sz="2400" baseline="30000" dirty="0" smtClean="0"/>
              <a:t>8</a:t>
            </a:r>
            <a:r>
              <a:rPr lang="en-US" sz="2400" dirty="0" smtClean="0"/>
              <a:t>Y </a:t>
            </a:r>
            <a:r>
              <a:rPr lang="es-ES" sz="2400" dirty="0"/>
              <a:t>Entonces vino la palabra del SEÑOR a Zacarías: </a:t>
            </a:r>
            <a:r>
              <a:rPr lang="es-ES" sz="2400" dirty="0" smtClean="0"/>
              <a:t>9</a:t>
            </a:r>
            <a:r>
              <a:rPr lang="es-ES" sz="2400" dirty="0"/>
              <a:t>  «Así ha dicho el SEÑOR de los ejércitos: “Juicio verdadero juzguen, y misericordia y compasión practiquen cada uno con su hermano. </a:t>
            </a:r>
            <a:r>
              <a:rPr lang="es-ES" sz="2400" dirty="0" smtClean="0"/>
              <a:t>10</a:t>
            </a:r>
            <a:r>
              <a:rPr lang="es-ES" sz="2400" dirty="0"/>
              <a:t>  No opriman a la viuda, al huérfano, al extranjero ni al pobre, ni tramen el mal en sus corazones unos contra otros”. </a:t>
            </a:r>
            <a:endParaRPr lang="en-US" sz="2400" dirty="0" smtClean="0"/>
          </a:p>
          <a:p>
            <a:pPr marL="45720" indent="0" algn="l" rtl="0">
              <a:buNone/>
            </a:pPr>
            <a:r>
              <a:rPr lang="en-US" sz="2400" dirty="0" smtClean="0"/>
              <a:t>Zacarías 7:8-10 </a:t>
            </a:r>
            <a:r>
              <a:rPr lang="en-US" sz="2400" dirty="0" smtClean="0"/>
              <a:t>(NBLA)</a:t>
            </a:r>
            <a:endParaRPr lang="en-US" sz="2400" dirty="0"/>
          </a:p>
        </p:txBody>
      </p:sp>
    </p:spTree>
    <p:extLst>
      <p:ext uri="{BB962C8B-B14F-4D97-AF65-F5344CB8AC3E}">
        <p14:creationId xmlns:p14="http://schemas.microsoft.com/office/powerpoint/2010/main" val="3391615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err="1" smtClean="0">
                <a:solidFill>
                  <a:schemeClr val="accent4"/>
                </a:solidFill>
              </a:rPr>
              <a:t>Zacarías</a:t>
            </a:r>
            <a:endParaRPr lang="en-US" dirty="0">
              <a:solidFill>
                <a:schemeClr val="accent4"/>
              </a:solidFill>
            </a:endParaRPr>
          </a:p>
        </p:txBody>
      </p:sp>
      <p:sp>
        <p:nvSpPr>
          <p:cNvPr id="4" name="Content Placeholder 3"/>
          <p:cNvSpPr>
            <a:spLocks noGrp="1"/>
          </p:cNvSpPr>
          <p:nvPr>
            <p:ph sz="half" idx="2"/>
          </p:nvPr>
        </p:nvSpPr>
        <p:spPr>
          <a:xfrm>
            <a:off x="1255594" y="1825625"/>
            <a:ext cx="9641005" cy="4117975"/>
          </a:xfrm>
        </p:spPr>
        <p:txBody>
          <a:bodyPr>
            <a:normAutofit lnSpcReduction="10000"/>
          </a:bodyPr>
          <a:lstStyle/>
          <a:p>
            <a:pPr marL="45720" indent="0" algn="l" rtl="0">
              <a:buNone/>
            </a:pPr>
            <a:r>
              <a:rPr lang="en-US" sz="2800" b="1" dirty="0" smtClean="0"/>
              <a:t>La reacción de Dios ante la terquedad.</a:t>
            </a:r>
          </a:p>
          <a:p>
            <a:pPr marL="45720" indent="0" algn="l" rtl="0">
              <a:buNone/>
            </a:pPr>
            <a:r>
              <a:rPr lang="en-US" sz="2400" baseline="30000" dirty="0" smtClean="0"/>
              <a:t>11</a:t>
            </a:r>
            <a:r>
              <a:rPr lang="en-US" sz="2400" dirty="0" smtClean="0"/>
              <a:t>Pero ellos no quisieron prestar atención, se volvieron tercos y se taparon los oídos para no oír.</a:t>
            </a:r>
            <a:r>
              <a:rPr lang="en-US" sz="2400" baseline="30000" dirty="0" smtClean="0"/>
              <a:t>12</a:t>
            </a:r>
            <a:r>
              <a:rPr lang="en-US" sz="2400" dirty="0" smtClean="0"/>
              <a:t>endurecieron sus corazones para no oír la ley y las palabras que el Señor de los ejércitos </a:t>
            </a:r>
            <a:r>
              <a:rPr lang="en-US" sz="2400" dirty="0" err="1" smtClean="0"/>
              <a:t>había</a:t>
            </a:r>
            <a:r>
              <a:rPr lang="en-US" sz="2400" dirty="0" smtClean="0"/>
              <a:t> </a:t>
            </a:r>
            <a:r>
              <a:rPr lang="en-US" sz="2400" dirty="0" err="1" smtClean="0"/>
              <a:t>eNBLAado</a:t>
            </a:r>
            <a:r>
              <a:rPr lang="en-US" sz="2400" dirty="0" smtClean="0"/>
              <a:t> </a:t>
            </a:r>
            <a:r>
              <a:rPr lang="en-US" sz="2400" dirty="0" smtClean="0"/>
              <a:t>por su Espíritu por medio de los profetas anteriores. Por eso vino gran ira de parte de Jehová de los ejércitos.</a:t>
            </a:r>
            <a:r>
              <a:rPr lang="en-US" sz="2400" baseline="30000" dirty="0" smtClean="0"/>
              <a:t>13</a:t>
            </a:r>
            <a:r>
              <a:rPr lang="en-US" sz="2400" dirty="0" smtClean="0"/>
              <a:t>“Como llamé y no quisieron escuchar, así llamaron y yo no quise escuchar”, dice el SEÑOR de los ejércitos,</a:t>
            </a:r>
            <a:r>
              <a:rPr lang="en-US" sz="2400" baseline="30000" dirty="0" smtClean="0"/>
              <a:t>14”</a:t>
            </a:r>
            <a:r>
              <a:rPr lang="en-US" sz="2400" dirty="0" smtClean="0"/>
              <a:t>y los esparcí con un torbellino entre todas las naciones que no habían conocido. Así la tierra que dejaron quedó desolada, de modo que nadie iba de un lado a otro, y la tierra agradable quedó desolada”.</a:t>
            </a:r>
          </a:p>
          <a:p>
            <a:pPr marL="45720" indent="0" algn="l" rtl="0">
              <a:buNone/>
            </a:pPr>
            <a:r>
              <a:rPr lang="en-US" sz="2400" dirty="0" smtClean="0"/>
              <a:t>Zacarías 7:11-14 </a:t>
            </a:r>
            <a:r>
              <a:rPr lang="en-US" sz="2400" dirty="0" smtClean="0"/>
              <a:t>(NBLA)</a:t>
            </a:r>
            <a:endParaRPr lang="en-US" sz="2400" dirty="0"/>
          </a:p>
        </p:txBody>
      </p:sp>
    </p:spTree>
    <p:extLst>
      <p:ext uri="{BB962C8B-B14F-4D97-AF65-F5344CB8AC3E}">
        <p14:creationId xmlns:p14="http://schemas.microsoft.com/office/powerpoint/2010/main" val="3510946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err="1" smtClean="0">
                <a:solidFill>
                  <a:schemeClr val="accent4"/>
                </a:solidFill>
              </a:rPr>
              <a:t>Zacarías</a:t>
            </a:r>
            <a:endParaRPr lang="en-US" dirty="0">
              <a:solidFill>
                <a:schemeClr val="accent4"/>
              </a:solidFill>
            </a:endParaRPr>
          </a:p>
        </p:txBody>
      </p:sp>
      <p:sp>
        <p:nvSpPr>
          <p:cNvPr id="4" name="Content Placeholder 3"/>
          <p:cNvSpPr>
            <a:spLocks noGrp="1"/>
          </p:cNvSpPr>
          <p:nvPr>
            <p:ph sz="half" idx="2"/>
          </p:nvPr>
        </p:nvSpPr>
        <p:spPr>
          <a:xfrm>
            <a:off x="1255594" y="1825625"/>
            <a:ext cx="9641005" cy="4117975"/>
          </a:xfrm>
        </p:spPr>
        <p:txBody>
          <a:bodyPr>
            <a:normAutofit lnSpcReduction="10000"/>
          </a:bodyPr>
          <a:lstStyle/>
          <a:p>
            <a:pPr marL="45720" indent="0" algn="l" rtl="0">
              <a:buNone/>
            </a:pPr>
            <a:r>
              <a:rPr lang="en-US" sz="2800" b="1" dirty="0" smtClean="0"/>
              <a:t>El mensaje de Dios </a:t>
            </a:r>
            <a:r>
              <a:rPr lang="en-US" sz="2800" b="1" dirty="0" err="1" smtClean="0"/>
              <a:t>es</a:t>
            </a:r>
            <a:r>
              <a:rPr lang="en-US" sz="2800" b="1" dirty="0" smtClean="0"/>
              <a:t> </a:t>
            </a:r>
            <a:r>
              <a:rPr lang="en-US" sz="2800" b="1" dirty="0" smtClean="0"/>
              <a:t>para </a:t>
            </a:r>
            <a:r>
              <a:rPr lang="en-US" sz="2800" b="1" i="1" dirty="0" err="1" smtClean="0"/>
              <a:t>todos</a:t>
            </a:r>
            <a:r>
              <a:rPr lang="en-US" sz="2800" b="1" dirty="0" smtClean="0"/>
              <a:t>.</a:t>
            </a:r>
            <a:endParaRPr lang="en-US" sz="2800" b="1" dirty="0" smtClean="0"/>
          </a:p>
          <a:p>
            <a:pPr marL="45720" indent="0">
              <a:buNone/>
            </a:pPr>
            <a:r>
              <a:rPr lang="en-US" sz="2400" baseline="30000" dirty="0" smtClean="0"/>
              <a:t>20</a:t>
            </a:r>
            <a:r>
              <a:rPr lang="en-US" sz="2400" dirty="0" smtClean="0"/>
              <a:t>“</a:t>
            </a:r>
            <a:r>
              <a:rPr lang="es-ES" sz="2400" dirty="0" smtClean="0"/>
              <a:t>Así </a:t>
            </a:r>
            <a:r>
              <a:rPr lang="es-ES" sz="2400" dirty="0"/>
              <a:t>dice el SEÑOR de los ejércitos: “Y será que aún vendrán pueblos y habitantes de muchas ciudades; </a:t>
            </a:r>
            <a:r>
              <a:rPr lang="es-ES" sz="2400" dirty="0" smtClean="0"/>
              <a:t>21</a:t>
            </a:r>
            <a:r>
              <a:rPr lang="es-ES" sz="2400" dirty="0"/>
              <a:t>  y los habitantes de una irán a otra, diciendo: ‘Vamos sin demora a implorar el favor del SEÑOR, y a buscar al SEÑOR de los ejércitos. Yo también iré’. </a:t>
            </a:r>
            <a:r>
              <a:rPr lang="es-ES" sz="2400" dirty="0" smtClean="0"/>
              <a:t>22</a:t>
            </a:r>
            <a:r>
              <a:rPr lang="es-ES" sz="2400" dirty="0"/>
              <a:t>  Y vendrán muchos pueblos y naciones poderosas a buscar al SEÑOR de los ejércitos en Jerusalén y a implorar el favor del SEÑOR”. </a:t>
            </a:r>
            <a:r>
              <a:rPr lang="es-ES" sz="2400" dirty="0" smtClean="0"/>
              <a:t>23</a:t>
            </a:r>
            <a:r>
              <a:rPr lang="es-ES" sz="2400" dirty="0"/>
              <a:t>  Así dice el SEÑOR de los ejércitos: “En aquellos días diez hombres de todas las lenguas de las naciones tomarán el vestido de un judío, diciendo: ‘Iremos con ustedes, porque hemos oído que Dios está con ustedes</a:t>
            </a:r>
            <a:r>
              <a:rPr lang="es-ES" sz="2400" dirty="0" smtClean="0"/>
              <a:t>’”».</a:t>
            </a:r>
          </a:p>
          <a:p>
            <a:pPr marL="45720" indent="0">
              <a:buNone/>
            </a:pPr>
            <a:r>
              <a:rPr lang="en-US" sz="2400" dirty="0" err="1" smtClean="0"/>
              <a:t>Zacarías</a:t>
            </a:r>
            <a:r>
              <a:rPr lang="en-US" sz="2400" dirty="0" smtClean="0"/>
              <a:t> </a:t>
            </a:r>
            <a:r>
              <a:rPr lang="en-US" sz="2400" dirty="0" smtClean="0"/>
              <a:t>8:20-23 </a:t>
            </a:r>
            <a:r>
              <a:rPr lang="en-US" sz="2400" dirty="0" smtClean="0"/>
              <a:t>(NBLA)</a:t>
            </a:r>
            <a:endParaRPr lang="en-US" sz="2400" dirty="0"/>
          </a:p>
        </p:txBody>
      </p:sp>
    </p:spTree>
    <p:extLst>
      <p:ext uri="{BB962C8B-B14F-4D97-AF65-F5344CB8AC3E}">
        <p14:creationId xmlns:p14="http://schemas.microsoft.com/office/powerpoint/2010/main" val="1687229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err="1" smtClean="0">
                <a:solidFill>
                  <a:schemeClr val="accent4"/>
                </a:solidFill>
              </a:rPr>
              <a:t>Zacarías</a:t>
            </a:r>
            <a:endParaRPr lang="en-US" dirty="0">
              <a:solidFill>
                <a:schemeClr val="accent4"/>
              </a:solidFill>
            </a:endParaRPr>
          </a:p>
        </p:txBody>
      </p:sp>
      <p:sp>
        <p:nvSpPr>
          <p:cNvPr id="4" name="Content Placeholder 3"/>
          <p:cNvSpPr>
            <a:spLocks noGrp="1"/>
          </p:cNvSpPr>
          <p:nvPr>
            <p:ph sz="half" idx="2"/>
          </p:nvPr>
        </p:nvSpPr>
        <p:spPr>
          <a:xfrm>
            <a:off x="1255594" y="1825625"/>
            <a:ext cx="9641005" cy="4117975"/>
          </a:xfrm>
        </p:spPr>
        <p:txBody>
          <a:bodyPr>
            <a:normAutofit/>
          </a:bodyPr>
          <a:lstStyle/>
          <a:p>
            <a:pPr marL="45720" indent="0" algn="l" rtl="0">
              <a:buNone/>
            </a:pPr>
            <a:r>
              <a:rPr lang="en-US" sz="2800" b="1" dirty="0" smtClean="0"/>
              <a:t>Se acerca el Día del Señor.</a:t>
            </a:r>
          </a:p>
          <a:p>
            <a:pPr marL="45720" indent="0" algn="l" rtl="0">
              <a:buNone/>
            </a:pPr>
            <a:endParaRPr lang="en-US" sz="2400" dirty="0" smtClean="0"/>
          </a:p>
          <a:p>
            <a:pPr marL="45720" indent="0" algn="l" rtl="0">
              <a:buNone/>
            </a:pPr>
            <a:endParaRPr lang="en-US" sz="2400" dirty="0"/>
          </a:p>
          <a:p>
            <a:pPr marL="45720" indent="0" algn="l" rtl="0">
              <a:buNone/>
            </a:pPr>
            <a:r>
              <a:rPr lang="en-US" sz="3600" dirty="0" smtClean="0"/>
              <a:t>Zacarías 14</a:t>
            </a:r>
            <a:endParaRPr lang="en-US" sz="3600" dirty="0"/>
          </a:p>
        </p:txBody>
      </p:sp>
    </p:spTree>
    <p:extLst>
      <p:ext uri="{BB962C8B-B14F-4D97-AF65-F5344CB8AC3E}">
        <p14:creationId xmlns:p14="http://schemas.microsoft.com/office/powerpoint/2010/main" val="1576560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err="1" smtClean="0">
                <a:solidFill>
                  <a:schemeClr val="accent3"/>
                </a:solidFill>
              </a:rPr>
              <a:t>malaquías</a:t>
            </a:r>
            <a:endParaRPr lang="en-US" dirty="0">
              <a:solidFill>
                <a:schemeClr val="accent3"/>
              </a:solidFill>
            </a:endParaRPr>
          </a:p>
        </p:txBody>
      </p:sp>
      <p:sp>
        <p:nvSpPr>
          <p:cNvPr id="4" name="Content Placeholder 3"/>
          <p:cNvSpPr>
            <a:spLocks noGrp="1"/>
          </p:cNvSpPr>
          <p:nvPr>
            <p:ph sz="half" idx="2"/>
          </p:nvPr>
        </p:nvSpPr>
        <p:spPr>
          <a:xfrm>
            <a:off x="1255594" y="1825625"/>
            <a:ext cx="9641005" cy="4117975"/>
          </a:xfrm>
        </p:spPr>
        <p:txBody>
          <a:bodyPr>
            <a:normAutofit/>
          </a:bodyPr>
          <a:lstStyle/>
          <a:p>
            <a:pPr marL="45720" indent="0" algn="l" rtl="0">
              <a:buNone/>
            </a:pPr>
            <a:r>
              <a:rPr lang="en-US" sz="2800" b="1" dirty="0" smtClean="0"/>
              <a:t>Nuestra relación con Dios se basa en el amor.</a:t>
            </a:r>
          </a:p>
          <a:p>
            <a:pPr marL="45720" indent="0">
              <a:buNone/>
            </a:pPr>
            <a:r>
              <a:rPr lang="en-US" sz="2400" baseline="30000" dirty="0"/>
              <a:t>2</a:t>
            </a:r>
            <a:r>
              <a:rPr lang="en-US" sz="2400" baseline="30000" dirty="0" smtClean="0"/>
              <a:t> </a:t>
            </a:r>
            <a:r>
              <a:rPr lang="es-ES" sz="2400" dirty="0" smtClean="0"/>
              <a:t>«Yo </a:t>
            </a:r>
            <a:r>
              <a:rPr lang="es-ES" sz="2400" dirty="0"/>
              <a:t>los he amado», dice el SEÑOR. Pero ustedes dicen: «¿En qué nos has amado?». «¿No era Esaú hermano de Jacob?», declara el SEÑOR. «Sin embargo, Yo amé a Jacob</a:t>
            </a:r>
            <a:r>
              <a:rPr lang="en-US" sz="2400" dirty="0" smtClean="0"/>
              <a:t>…</a:t>
            </a:r>
            <a:endParaRPr lang="en-US" sz="2400" dirty="0" smtClean="0"/>
          </a:p>
          <a:p>
            <a:pPr marL="45720" indent="0" algn="l" rtl="0">
              <a:buNone/>
            </a:pPr>
            <a:r>
              <a:rPr lang="en-US" sz="2400" dirty="0" smtClean="0"/>
              <a:t>Malaquías 1:2 </a:t>
            </a:r>
            <a:r>
              <a:rPr lang="en-US" sz="2400" dirty="0" smtClean="0"/>
              <a:t>(NBLA)</a:t>
            </a:r>
            <a:endParaRPr lang="en-US" sz="2400" dirty="0"/>
          </a:p>
        </p:txBody>
      </p:sp>
    </p:spTree>
    <p:extLst>
      <p:ext uri="{BB962C8B-B14F-4D97-AF65-F5344CB8AC3E}">
        <p14:creationId xmlns:p14="http://schemas.microsoft.com/office/powerpoint/2010/main" val="170980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err="1" smtClean="0">
                <a:solidFill>
                  <a:schemeClr val="accent3"/>
                </a:solidFill>
              </a:rPr>
              <a:t>malaquías</a:t>
            </a:r>
            <a:endParaRPr lang="en-US" dirty="0">
              <a:solidFill>
                <a:schemeClr val="accent3"/>
              </a:solidFill>
            </a:endParaRPr>
          </a:p>
        </p:txBody>
      </p:sp>
      <p:sp>
        <p:nvSpPr>
          <p:cNvPr id="4" name="Content Placeholder 3"/>
          <p:cNvSpPr>
            <a:spLocks noGrp="1"/>
          </p:cNvSpPr>
          <p:nvPr>
            <p:ph sz="half" idx="2"/>
          </p:nvPr>
        </p:nvSpPr>
        <p:spPr>
          <a:xfrm>
            <a:off x="1255594" y="1825625"/>
            <a:ext cx="9641005" cy="4117975"/>
          </a:xfrm>
        </p:spPr>
        <p:txBody>
          <a:bodyPr>
            <a:normAutofit lnSpcReduction="10000"/>
          </a:bodyPr>
          <a:lstStyle/>
          <a:p>
            <a:pPr marL="45720" indent="0" algn="l" rtl="0">
              <a:buNone/>
            </a:pPr>
            <a:r>
              <a:rPr lang="en-US" sz="2800" b="1" dirty="0" smtClean="0"/>
              <a:t>Dios sólo quiere lo mejor para nosotros.</a:t>
            </a:r>
          </a:p>
          <a:p>
            <a:pPr marL="45720" indent="0">
              <a:buNone/>
            </a:pPr>
            <a:r>
              <a:rPr lang="en-US" sz="2400" baseline="30000" dirty="0" smtClean="0"/>
              <a:t>6</a:t>
            </a:r>
            <a:r>
              <a:rPr lang="es-ES" sz="2400" dirty="0" smtClean="0"/>
              <a:t>«El </a:t>
            </a:r>
            <a:r>
              <a:rPr lang="es-ES" sz="2400" dirty="0"/>
              <a:t>hijo honra a su padre, y el siervo a su señor. Pues si Yo soy padre, ¿dónde está Mi honor? Y si Yo soy señor, ¿dónde está Mi temor?», dice el SEÑOR de los ejércitos a ustedes sacerdotes que desprecian Mi nombre. Pero ustedes dicen: «¿En qué hemos despreciado Tu nombre?». </a:t>
            </a:r>
            <a:r>
              <a:rPr lang="es-ES" sz="2400" dirty="0" smtClean="0"/>
              <a:t>7</a:t>
            </a:r>
            <a:r>
              <a:rPr lang="es-ES" sz="2400" dirty="0"/>
              <a:t>  «En que ustedes ofrecen pan inmundo sobre Mi altar. Y ustedes preguntan: “¿En qué te hemos deshonrado?”. En que dicen: “La mesa del SEÑOR es despreciable”. </a:t>
            </a:r>
            <a:r>
              <a:rPr lang="es-ES" sz="2400" dirty="0" smtClean="0"/>
              <a:t>8</a:t>
            </a:r>
            <a:r>
              <a:rPr lang="es-ES" sz="2400" dirty="0"/>
              <a:t>  Y cuando presentan un animal ciego para el sacrificio, ¿no es eso malo? Y cuando presentan el cojo y el enfermo, ¿no es eso malo? ¿Por qué no lo ofreces a tu gobernador? ¿Se agradaría de ti o te recibiría con benignidad?» dice el SEÑOR de los ejércitos. </a:t>
            </a:r>
            <a:endParaRPr lang="es-ES" sz="2400" dirty="0" smtClean="0"/>
          </a:p>
          <a:p>
            <a:pPr marL="45720" indent="0">
              <a:buNone/>
            </a:pPr>
            <a:r>
              <a:rPr lang="en-US" sz="2400" dirty="0" err="1" smtClean="0"/>
              <a:t>Malaquías</a:t>
            </a:r>
            <a:r>
              <a:rPr lang="en-US" sz="2400" dirty="0" smtClean="0"/>
              <a:t> </a:t>
            </a:r>
            <a:r>
              <a:rPr lang="en-US" sz="2400" dirty="0" smtClean="0"/>
              <a:t>1:6-8 </a:t>
            </a:r>
            <a:r>
              <a:rPr lang="en-US" sz="2400" dirty="0" smtClean="0"/>
              <a:t>(NBLA)</a:t>
            </a:r>
            <a:endParaRPr lang="en-US" sz="2400" dirty="0"/>
          </a:p>
        </p:txBody>
      </p:sp>
    </p:spTree>
    <p:extLst>
      <p:ext uri="{BB962C8B-B14F-4D97-AF65-F5344CB8AC3E}">
        <p14:creationId xmlns:p14="http://schemas.microsoft.com/office/powerpoint/2010/main" val="1043691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err="1" smtClean="0">
                <a:solidFill>
                  <a:schemeClr val="accent3"/>
                </a:solidFill>
              </a:rPr>
              <a:t>malaquías</a:t>
            </a:r>
            <a:endParaRPr lang="en-US" dirty="0">
              <a:solidFill>
                <a:schemeClr val="accent3"/>
              </a:solidFill>
            </a:endParaRPr>
          </a:p>
        </p:txBody>
      </p:sp>
      <p:sp>
        <p:nvSpPr>
          <p:cNvPr id="4" name="Content Placeholder 3"/>
          <p:cNvSpPr>
            <a:spLocks noGrp="1"/>
          </p:cNvSpPr>
          <p:nvPr>
            <p:ph sz="half" idx="2"/>
          </p:nvPr>
        </p:nvSpPr>
        <p:spPr>
          <a:xfrm>
            <a:off x="1255594" y="1825625"/>
            <a:ext cx="9641005" cy="4117975"/>
          </a:xfrm>
        </p:spPr>
        <p:txBody>
          <a:bodyPr>
            <a:normAutofit/>
          </a:bodyPr>
          <a:lstStyle/>
          <a:p>
            <a:pPr marL="45720" indent="0" algn="l" rtl="0">
              <a:buNone/>
            </a:pPr>
            <a:r>
              <a:rPr lang="en-US" sz="2800" b="1" dirty="0" smtClean="0"/>
              <a:t>Las responsabilidades se toman en serio.</a:t>
            </a:r>
          </a:p>
          <a:p>
            <a:pPr marL="45720" indent="0" algn="l" rtl="0">
              <a:buNone/>
            </a:pPr>
            <a:endParaRPr lang="en-US" sz="2400" dirty="0" smtClean="0"/>
          </a:p>
          <a:p>
            <a:pPr marL="45720" indent="0" algn="l" rtl="0">
              <a:buNone/>
            </a:pPr>
            <a:endParaRPr lang="en-US" sz="2400" dirty="0"/>
          </a:p>
          <a:p>
            <a:pPr marL="45720" indent="0" algn="l" rtl="0">
              <a:buNone/>
            </a:pPr>
            <a:r>
              <a:rPr lang="en-US" sz="3600" dirty="0" smtClean="0"/>
              <a:t>Malaquías 2:1-9</a:t>
            </a:r>
            <a:endParaRPr lang="en-US" sz="3600" dirty="0"/>
          </a:p>
        </p:txBody>
      </p:sp>
    </p:spTree>
    <p:extLst>
      <p:ext uri="{BB962C8B-B14F-4D97-AF65-F5344CB8AC3E}">
        <p14:creationId xmlns:p14="http://schemas.microsoft.com/office/powerpoint/2010/main" val="3119587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err="1" smtClean="0">
                <a:solidFill>
                  <a:schemeClr val="accent3"/>
                </a:solidFill>
              </a:rPr>
              <a:t>malaquías</a:t>
            </a:r>
            <a:endParaRPr lang="en-US" dirty="0">
              <a:solidFill>
                <a:schemeClr val="accent3"/>
              </a:solidFill>
            </a:endParaRPr>
          </a:p>
        </p:txBody>
      </p:sp>
      <p:sp>
        <p:nvSpPr>
          <p:cNvPr id="4" name="Content Placeholder 3"/>
          <p:cNvSpPr>
            <a:spLocks noGrp="1"/>
          </p:cNvSpPr>
          <p:nvPr>
            <p:ph sz="half" idx="2"/>
          </p:nvPr>
        </p:nvSpPr>
        <p:spPr>
          <a:xfrm>
            <a:off x="1255594" y="1825625"/>
            <a:ext cx="9641005" cy="4117975"/>
          </a:xfrm>
        </p:spPr>
        <p:txBody>
          <a:bodyPr>
            <a:normAutofit lnSpcReduction="10000"/>
          </a:bodyPr>
          <a:lstStyle/>
          <a:p>
            <a:pPr marL="45720" indent="0" algn="l" rtl="0">
              <a:buNone/>
            </a:pPr>
            <a:r>
              <a:rPr lang="en-US" sz="2800" b="1" dirty="0" smtClean="0"/>
              <a:t>La fidelidad [a Dios, </a:t>
            </a:r>
            <a:r>
              <a:rPr lang="en-US" sz="2800" b="1" dirty="0" err="1" smtClean="0"/>
              <a:t>en</a:t>
            </a:r>
            <a:r>
              <a:rPr lang="en-US" sz="2800" b="1" dirty="0" smtClean="0"/>
              <a:t> el </a:t>
            </a:r>
            <a:r>
              <a:rPr lang="en-US" sz="2800" b="1" dirty="0" smtClean="0"/>
              <a:t>matrimonio, etc.] </a:t>
            </a:r>
            <a:r>
              <a:rPr lang="en-US" sz="2800" b="1" dirty="0" err="1" smtClean="0"/>
              <a:t>es</a:t>
            </a:r>
            <a:r>
              <a:rPr lang="en-US" sz="2800" b="1" dirty="0" smtClean="0"/>
              <a:t> </a:t>
            </a:r>
            <a:r>
              <a:rPr lang="en-US" sz="2800" b="1" i="1" dirty="0" err="1" smtClean="0"/>
              <a:t>muy</a:t>
            </a:r>
            <a:r>
              <a:rPr lang="en-US" sz="2800" b="1" i="1" dirty="0" smtClean="0"/>
              <a:t> </a:t>
            </a:r>
            <a:r>
              <a:rPr lang="en-US" sz="2800" b="1" dirty="0" err="1" smtClean="0"/>
              <a:t>importante</a:t>
            </a:r>
            <a:r>
              <a:rPr lang="en-US" sz="2800" b="1" dirty="0" smtClean="0"/>
              <a:t>.</a:t>
            </a:r>
          </a:p>
          <a:p>
            <a:pPr marL="45720" indent="0">
              <a:buNone/>
            </a:pPr>
            <a:r>
              <a:rPr lang="en-US" sz="2400" baseline="30000" dirty="0" smtClean="0"/>
              <a:t>10</a:t>
            </a:r>
            <a:r>
              <a:rPr lang="es-ES" sz="2400" dirty="0" smtClean="0"/>
              <a:t>»¿</a:t>
            </a:r>
            <a:r>
              <a:rPr lang="es-ES" sz="2400" dirty="0"/>
              <a:t>No tenemos todos un mismo padre? ¿No nos ha creado un mismo Dios? ¿Por qué nos portamos deslealmente unos contra otros, profanando el pacto de nuestros padres? </a:t>
            </a:r>
            <a:r>
              <a:rPr lang="es-ES" sz="2400" dirty="0" smtClean="0"/>
              <a:t>11</a:t>
            </a:r>
            <a:r>
              <a:rPr lang="es-ES" sz="2400" dirty="0"/>
              <a:t>  Deslealmente ha obrado Judá. Una abominación se ha cometido en Israel y en Jerusalén; porque Judá ha profanado el santuario del SEÑOR, que Él ama, y se ha casado con la hija de un dios extraño. </a:t>
            </a:r>
            <a:r>
              <a:rPr lang="es-ES" sz="2400" dirty="0" smtClean="0"/>
              <a:t>12</a:t>
            </a:r>
            <a:r>
              <a:rPr lang="es-ES" sz="2400" dirty="0"/>
              <a:t>  Que el SEÑOR extermine de las tiendas de Jacob al hombre que hace esto (sea testigo o defensor) aunque presente una ofrenda al SEÑOR de los ejércitos. </a:t>
            </a:r>
            <a:endParaRPr lang="es-ES" sz="2400" dirty="0" smtClean="0"/>
          </a:p>
          <a:p>
            <a:pPr marL="45720" indent="0">
              <a:buNone/>
            </a:pPr>
            <a:r>
              <a:rPr lang="en-US" sz="2400" dirty="0" err="1" smtClean="0"/>
              <a:t>Malaquías</a:t>
            </a:r>
            <a:r>
              <a:rPr lang="en-US" sz="2400" dirty="0" smtClean="0"/>
              <a:t> </a:t>
            </a:r>
            <a:r>
              <a:rPr lang="en-US" sz="2400" dirty="0" smtClean="0"/>
              <a:t>2:10-12 </a:t>
            </a:r>
            <a:r>
              <a:rPr lang="en-US" sz="2400" dirty="0" smtClean="0"/>
              <a:t>(NBLA)</a:t>
            </a:r>
            <a:endParaRPr lang="en-US" sz="2400" dirty="0"/>
          </a:p>
        </p:txBody>
      </p:sp>
    </p:spTree>
    <p:extLst>
      <p:ext uri="{BB962C8B-B14F-4D97-AF65-F5344CB8AC3E}">
        <p14:creationId xmlns:p14="http://schemas.microsoft.com/office/powerpoint/2010/main" val="2788189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0" y="1176957"/>
            <a:ext cx="3474720" cy="583949"/>
          </a:xfrm>
        </p:spPr>
        <p:txBody>
          <a:bodyPr/>
          <a:lstStyle/>
          <a:p>
            <a:pPr algn="ctr" rtl="0"/>
            <a:r>
              <a:rPr lang="en-US" dirty="0" smtClean="0"/>
              <a:t>Zacarías</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210337" y="685800"/>
            <a:ext cx="6835316" cy="548640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4" name="Text Placeholder 3"/>
          <p:cNvSpPr>
            <a:spLocks noGrp="1"/>
          </p:cNvSpPr>
          <p:nvPr>
            <p:ph type="body" sz="half" idx="2"/>
          </p:nvPr>
        </p:nvSpPr>
        <p:spPr>
          <a:xfrm>
            <a:off x="8229600" y="2643601"/>
            <a:ext cx="3474720" cy="2498756"/>
          </a:xfrm>
        </p:spPr>
        <p:txBody>
          <a:bodyPr/>
          <a:lstStyle/>
          <a:p>
            <a:pPr algn="l" rtl="0"/>
            <a:r>
              <a:rPr lang="en-US" b="1" dirty="0" err="1" smtClean="0"/>
              <a:t>Autor</a:t>
            </a:r>
            <a:r>
              <a:rPr lang="en-US" b="1" dirty="0" smtClean="0"/>
              <a:t>: </a:t>
            </a:r>
            <a:r>
              <a:rPr lang="en-US" dirty="0" err="1" smtClean="0"/>
              <a:t>Zacarías</a:t>
            </a:r>
            <a:r>
              <a:rPr lang="en-US" dirty="0" smtClean="0"/>
              <a:t>, significa "Dios</a:t>
            </a:r>
          </a:p>
          <a:p>
            <a:pPr algn="l" rtl="0"/>
            <a:r>
              <a:rPr lang="en-US" dirty="0"/>
              <a:t> </a:t>
            </a:r>
            <a:r>
              <a:rPr lang="en-US" dirty="0" smtClean="0"/>
              <a:t>se </a:t>
            </a:r>
            <a:r>
              <a:rPr lang="en-US" dirty="0" err="1" smtClean="0"/>
              <a:t>acuerda</a:t>
            </a:r>
            <a:r>
              <a:rPr lang="en-US" dirty="0" smtClean="0"/>
              <a:t>”</a:t>
            </a:r>
          </a:p>
          <a:p>
            <a:pPr algn="l" rtl="0"/>
            <a:endParaRPr lang="en-US" dirty="0"/>
          </a:p>
          <a:p>
            <a:pPr algn="l" rtl="0"/>
            <a:r>
              <a:rPr lang="en-US" b="1" dirty="0" err="1" smtClean="0"/>
              <a:t>Fecha</a:t>
            </a:r>
            <a:r>
              <a:rPr lang="en-US" b="1" dirty="0" smtClean="0"/>
              <a:t>: </a:t>
            </a:r>
            <a:r>
              <a:rPr lang="en-US" dirty="0" smtClean="0"/>
              <a:t>~520-516 a.C.</a:t>
            </a:r>
          </a:p>
          <a:p>
            <a:pPr algn="l" rtl="0"/>
            <a:endParaRPr lang="en-US" dirty="0"/>
          </a:p>
          <a:p>
            <a:pPr algn="l" rtl="0"/>
            <a:r>
              <a:rPr lang="en-US" b="1" dirty="0" err="1" smtClean="0"/>
              <a:t>Tema</a:t>
            </a:r>
            <a:r>
              <a:rPr lang="en-US" b="1" dirty="0" smtClean="0"/>
              <a:t>: </a:t>
            </a:r>
            <a:r>
              <a:rPr lang="en-US" dirty="0" err="1" smtClean="0"/>
              <a:t>Vuélvanse</a:t>
            </a:r>
            <a:r>
              <a:rPr lang="en-US" dirty="0" smtClean="0"/>
              <a:t> al Señor</a:t>
            </a:r>
            <a:endParaRPr lang="en-US" dirty="0"/>
          </a:p>
        </p:txBody>
      </p:sp>
    </p:spTree>
    <p:extLst>
      <p:ext uri="{BB962C8B-B14F-4D97-AF65-F5344CB8AC3E}">
        <p14:creationId xmlns:p14="http://schemas.microsoft.com/office/powerpoint/2010/main" val="105378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err="1" smtClean="0">
                <a:solidFill>
                  <a:schemeClr val="accent3"/>
                </a:solidFill>
              </a:rPr>
              <a:t>malaquías</a:t>
            </a:r>
            <a:endParaRPr lang="en-US" dirty="0">
              <a:solidFill>
                <a:schemeClr val="accent3"/>
              </a:solidFill>
            </a:endParaRPr>
          </a:p>
        </p:txBody>
      </p:sp>
      <p:sp>
        <p:nvSpPr>
          <p:cNvPr id="4" name="Content Placeholder 3"/>
          <p:cNvSpPr>
            <a:spLocks noGrp="1"/>
          </p:cNvSpPr>
          <p:nvPr>
            <p:ph sz="half" idx="2"/>
          </p:nvPr>
        </p:nvSpPr>
        <p:spPr>
          <a:xfrm>
            <a:off x="1255594" y="1825625"/>
            <a:ext cx="9641005" cy="4117975"/>
          </a:xfrm>
        </p:spPr>
        <p:txBody>
          <a:bodyPr>
            <a:normAutofit/>
          </a:bodyPr>
          <a:lstStyle/>
          <a:p>
            <a:pPr marL="45720" indent="0" algn="l" rtl="0">
              <a:buNone/>
            </a:pPr>
            <a:r>
              <a:rPr lang="en-US" sz="2800" b="1" dirty="0" smtClean="0"/>
              <a:t>Tenemos la esperanza de que vendrá un gran día del Señor.</a:t>
            </a:r>
          </a:p>
          <a:p>
            <a:pPr marL="45720" indent="0" algn="l" rtl="0">
              <a:buNone/>
            </a:pPr>
            <a:endParaRPr lang="en-US" sz="2400" dirty="0" smtClean="0"/>
          </a:p>
          <a:p>
            <a:pPr marL="45720" indent="0" algn="l" rtl="0">
              <a:buNone/>
            </a:pPr>
            <a:endParaRPr lang="en-US" sz="2400" dirty="0"/>
          </a:p>
          <a:p>
            <a:pPr marL="45720" indent="0" algn="l" rtl="0">
              <a:buNone/>
            </a:pPr>
            <a:r>
              <a:rPr lang="en-US" sz="3600" dirty="0" smtClean="0"/>
              <a:t>Malaquías 4</a:t>
            </a:r>
            <a:endParaRPr lang="en-US" sz="3600" dirty="0"/>
          </a:p>
        </p:txBody>
      </p:sp>
    </p:spTree>
    <p:extLst>
      <p:ext uri="{BB962C8B-B14F-4D97-AF65-F5344CB8AC3E}">
        <p14:creationId xmlns:p14="http://schemas.microsoft.com/office/powerpoint/2010/main" val="2427157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err="1" smtClean="0"/>
              <a:t>Capítulo</a:t>
            </a:r>
            <a:r>
              <a:rPr lang="en-US" dirty="0" smtClean="0"/>
              <a:t> 5</a:t>
            </a:r>
            <a:endParaRPr lang="en-US" dirty="0"/>
          </a:p>
        </p:txBody>
      </p:sp>
      <p:sp>
        <p:nvSpPr>
          <p:cNvPr id="3" name="Content Placeholder 2"/>
          <p:cNvSpPr>
            <a:spLocks noGrp="1"/>
          </p:cNvSpPr>
          <p:nvPr>
            <p:ph idx="1"/>
          </p:nvPr>
        </p:nvSpPr>
        <p:spPr>
          <a:xfrm>
            <a:off x="1295400" y="1500316"/>
            <a:ext cx="9601200" cy="381740"/>
          </a:xfrm>
        </p:spPr>
        <p:txBody>
          <a:bodyPr/>
          <a:lstStyle/>
          <a:p>
            <a:pPr marL="45720" indent="0">
              <a:buNone/>
            </a:pPr>
            <a:r>
              <a:rPr lang="es-ES" b="1" dirty="0"/>
              <a:t>¿Quiénes profetizan al pueblo que comiencen a construir otra vez?</a:t>
            </a:r>
            <a:endParaRPr lang="en-US" b="1" dirty="0"/>
          </a:p>
        </p:txBody>
      </p:sp>
      <p:sp>
        <p:nvSpPr>
          <p:cNvPr id="4" name="Content Placeholder 2"/>
          <p:cNvSpPr txBox="1">
            <a:spLocks/>
          </p:cNvSpPr>
          <p:nvPr/>
        </p:nvSpPr>
        <p:spPr>
          <a:xfrm>
            <a:off x="1287996" y="2114356"/>
            <a:ext cx="4808004" cy="3798171"/>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buNone/>
            </a:pPr>
            <a:r>
              <a:rPr lang="en-US" baseline="30000" dirty="0"/>
              <a:t>1</a:t>
            </a:r>
            <a:r>
              <a:rPr lang="es-ES" dirty="0"/>
              <a:t>Cuando los profetas </a:t>
            </a:r>
            <a:r>
              <a:rPr lang="es-ES" dirty="0" err="1"/>
              <a:t>Hageo</a:t>
            </a:r>
            <a:r>
              <a:rPr lang="es-ES" dirty="0"/>
              <a:t> y Zacarías, hijo de </a:t>
            </a:r>
            <a:r>
              <a:rPr lang="es-ES" dirty="0" err="1"/>
              <a:t>Iddo</a:t>
            </a:r>
            <a:r>
              <a:rPr lang="es-ES" dirty="0"/>
              <a:t>, profetizaron a los judíos que estaban en Judá y en Jerusalén, en el nombre del Dios de Israel que estaba sobre ellos, 2  </a:t>
            </a:r>
            <a:r>
              <a:rPr lang="es-ES" dirty="0" err="1"/>
              <a:t>Zorobabel</a:t>
            </a:r>
            <a:r>
              <a:rPr lang="es-ES" dirty="0"/>
              <a:t>, hijo de </a:t>
            </a:r>
            <a:r>
              <a:rPr lang="es-ES" dirty="0" err="1"/>
              <a:t>Salatiel</a:t>
            </a:r>
            <a:r>
              <a:rPr lang="es-ES" dirty="0"/>
              <a:t>, y </a:t>
            </a:r>
            <a:r>
              <a:rPr lang="es-ES" dirty="0" err="1"/>
              <a:t>Jesúa</a:t>
            </a:r>
            <a:r>
              <a:rPr lang="es-ES" dirty="0"/>
              <a:t>, hijo de </a:t>
            </a:r>
            <a:r>
              <a:rPr lang="es-ES" dirty="0" err="1"/>
              <a:t>Josadac</a:t>
            </a:r>
            <a:r>
              <a:rPr lang="es-ES" dirty="0"/>
              <a:t>, se levantaron entonces y comenzaron a reedificar la casa de Dios en Jerusalén; y los profetas de Dios estaban con ellos apoyándolos. </a:t>
            </a:r>
          </a:p>
          <a:p>
            <a:pPr marL="45720" indent="0">
              <a:buNone/>
            </a:pPr>
            <a:r>
              <a:rPr lang="en-US" dirty="0"/>
              <a:t>Esdras 5:1-2 (NBLA)</a:t>
            </a:r>
          </a:p>
        </p:txBody>
      </p:sp>
    </p:spTree>
    <p:extLst>
      <p:ext uri="{BB962C8B-B14F-4D97-AF65-F5344CB8AC3E}">
        <p14:creationId xmlns:p14="http://schemas.microsoft.com/office/powerpoint/2010/main" val="2983197652"/>
      </p:ext>
    </p:extLst>
  </p:cSld>
  <p:clrMapOvr>
    <a:masterClrMapping/>
  </p:clrMapOvr>
  <mc:AlternateContent xmlns:mc="http://schemas.openxmlformats.org/markup-compatibility/2006" xmlns:p14="http://schemas.microsoft.com/office/powerpoint/2010/main">
    <mc:Choice Requires="p14">
      <p:transition spd="slow" p14:dur="1250" advClick="0" advTm="1000">
        <p14:flip dir="r"/>
      </p:transition>
    </mc:Choice>
    <mc:Fallback xmlns="">
      <p:transition spd="slow" advClick="0" advTm="1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err="1" smtClean="0"/>
              <a:t>Capítulo</a:t>
            </a:r>
            <a:r>
              <a:rPr lang="en-US" dirty="0" smtClean="0"/>
              <a:t> 6</a:t>
            </a:r>
            <a:endParaRPr lang="en-US" dirty="0"/>
          </a:p>
        </p:txBody>
      </p:sp>
      <p:sp>
        <p:nvSpPr>
          <p:cNvPr id="3" name="Content Placeholder 2"/>
          <p:cNvSpPr>
            <a:spLocks noGrp="1"/>
          </p:cNvSpPr>
          <p:nvPr>
            <p:ph idx="1"/>
          </p:nvPr>
        </p:nvSpPr>
        <p:spPr>
          <a:xfrm>
            <a:off x="1295400" y="1500316"/>
            <a:ext cx="9601200" cy="381740"/>
          </a:xfrm>
        </p:spPr>
        <p:txBody>
          <a:bodyPr/>
          <a:lstStyle/>
          <a:p>
            <a:pPr marL="45720" indent="0" algn="l" rtl="0">
              <a:buNone/>
            </a:pPr>
            <a:r>
              <a:rPr lang="en-US" b="1" dirty="0" smtClean="0"/>
              <a:t>¿Qué decreto da el rey Darío? ¿Se cumple el decreto?</a:t>
            </a:r>
            <a:endParaRPr lang="en-US" b="1" dirty="0"/>
          </a:p>
        </p:txBody>
      </p:sp>
      <p:sp>
        <p:nvSpPr>
          <p:cNvPr id="4" name="Content Placeholder 2"/>
          <p:cNvSpPr txBox="1">
            <a:spLocks/>
          </p:cNvSpPr>
          <p:nvPr/>
        </p:nvSpPr>
        <p:spPr>
          <a:xfrm>
            <a:off x="1287996" y="2114356"/>
            <a:ext cx="4808004" cy="3798171"/>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buNone/>
            </a:pPr>
            <a:r>
              <a:rPr lang="en-US" baseline="30000" dirty="0" smtClean="0"/>
              <a:t>6</a:t>
            </a:r>
            <a:r>
              <a:rPr lang="en-US" dirty="0" smtClean="0"/>
              <a:t>“</a:t>
            </a:r>
            <a:r>
              <a:rPr lang="es-ES" dirty="0"/>
              <a:t>Ahora pues, </a:t>
            </a:r>
            <a:r>
              <a:rPr lang="es-ES" dirty="0" err="1"/>
              <a:t>Tatnai</a:t>
            </a:r>
            <a:r>
              <a:rPr lang="es-ES" dirty="0"/>
              <a:t>, gobernador de la provincia al otro lado del Río, Setar </a:t>
            </a:r>
            <a:r>
              <a:rPr lang="es-ES" dirty="0" err="1"/>
              <a:t>Boznai</a:t>
            </a:r>
            <a:r>
              <a:rPr lang="es-ES" dirty="0"/>
              <a:t>, y sus compañeros, los oficiales del otro lado del río, aléjense de allí. </a:t>
            </a:r>
            <a:r>
              <a:rPr lang="es-ES" dirty="0" smtClean="0"/>
              <a:t>7</a:t>
            </a:r>
            <a:r>
              <a:rPr lang="es-ES" dirty="0"/>
              <a:t>  No impidan esta obra de la casa de Dios, y que el gobernador de los judíos y los ancianos de los judíos reedifiquen esta casa de Dios en su lugar. </a:t>
            </a:r>
            <a:endParaRPr lang="es-ES" dirty="0" smtClean="0"/>
          </a:p>
          <a:p>
            <a:pPr marL="45720" indent="0">
              <a:buNone/>
            </a:pPr>
            <a:r>
              <a:rPr lang="en-US" dirty="0" smtClean="0"/>
              <a:t>Esdras 6:6-7 (NBLA)</a:t>
            </a:r>
            <a:endParaRPr lang="en-US" dirty="0"/>
          </a:p>
        </p:txBody>
      </p:sp>
    </p:spTree>
    <p:extLst>
      <p:ext uri="{BB962C8B-B14F-4D97-AF65-F5344CB8AC3E}">
        <p14:creationId xmlns:p14="http://schemas.microsoft.com/office/powerpoint/2010/main" val="185520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err="1" smtClean="0"/>
              <a:t>Capítulo</a:t>
            </a:r>
            <a:r>
              <a:rPr lang="en-US" dirty="0" smtClean="0"/>
              <a:t> 6</a:t>
            </a:r>
            <a:endParaRPr lang="en-US" dirty="0"/>
          </a:p>
        </p:txBody>
      </p:sp>
      <p:sp>
        <p:nvSpPr>
          <p:cNvPr id="3" name="Content Placeholder 2"/>
          <p:cNvSpPr>
            <a:spLocks noGrp="1"/>
          </p:cNvSpPr>
          <p:nvPr>
            <p:ph idx="1"/>
          </p:nvPr>
        </p:nvSpPr>
        <p:spPr>
          <a:xfrm>
            <a:off x="1295400" y="1500316"/>
            <a:ext cx="9601200" cy="381740"/>
          </a:xfrm>
        </p:spPr>
        <p:txBody>
          <a:bodyPr/>
          <a:lstStyle/>
          <a:p>
            <a:pPr marL="45720" indent="0" algn="l" rtl="0">
              <a:buNone/>
            </a:pPr>
            <a:r>
              <a:rPr lang="en-US" b="1" dirty="0" smtClean="0"/>
              <a:t>¿Qué decreto da el rey Darío? ¿Se cumple el decreto?</a:t>
            </a:r>
            <a:endParaRPr lang="en-US" b="1" dirty="0"/>
          </a:p>
        </p:txBody>
      </p:sp>
      <p:sp>
        <p:nvSpPr>
          <p:cNvPr id="5" name="Content Placeholder 2"/>
          <p:cNvSpPr txBox="1">
            <a:spLocks/>
          </p:cNvSpPr>
          <p:nvPr/>
        </p:nvSpPr>
        <p:spPr>
          <a:xfrm>
            <a:off x="6110069" y="2115831"/>
            <a:ext cx="4808004" cy="4162421"/>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l" rtl="0">
              <a:buNone/>
            </a:pPr>
            <a:r>
              <a:rPr lang="en-US" dirty="0" err="1" smtClean="0"/>
              <a:t>sexto</a:t>
            </a:r>
            <a:r>
              <a:rPr lang="en-US" dirty="0" smtClean="0"/>
              <a:t> del </a:t>
            </a:r>
            <a:r>
              <a:rPr lang="en-US" dirty="0" err="1" smtClean="0"/>
              <a:t>reinado</a:t>
            </a:r>
            <a:r>
              <a:rPr lang="en-US" dirty="0" smtClean="0"/>
              <a:t> </a:t>
            </a:r>
            <a:r>
              <a:rPr lang="en-US" dirty="0"/>
              <a:t>del rey Darío</a:t>
            </a:r>
            <a:r>
              <a:rPr lang="en-US" dirty="0" smtClean="0"/>
              <a:t>.</a:t>
            </a:r>
          </a:p>
          <a:p>
            <a:pPr marL="45720" indent="0" algn="l" rtl="0">
              <a:buNone/>
            </a:pPr>
            <a:r>
              <a:rPr lang="en-US" dirty="0" smtClean="0"/>
              <a:t>Esdras 6:13-15 (NBLA)</a:t>
            </a:r>
            <a:endParaRPr lang="en-US" dirty="0"/>
          </a:p>
        </p:txBody>
      </p:sp>
      <p:sp>
        <p:nvSpPr>
          <p:cNvPr id="6" name="Content Placeholder 2"/>
          <p:cNvSpPr txBox="1">
            <a:spLocks/>
          </p:cNvSpPr>
          <p:nvPr/>
        </p:nvSpPr>
        <p:spPr>
          <a:xfrm>
            <a:off x="1302065" y="2115831"/>
            <a:ext cx="4808004" cy="4096320"/>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buNone/>
            </a:pPr>
            <a:r>
              <a:rPr lang="en-US" baseline="30000" dirty="0" smtClean="0"/>
              <a:t>13</a:t>
            </a:r>
            <a:r>
              <a:rPr lang="en-US" dirty="0" smtClean="0"/>
              <a:t>Entonces</a:t>
            </a:r>
            <a:r>
              <a:rPr lang="es-ES" dirty="0" smtClean="0"/>
              <a:t> </a:t>
            </a:r>
            <a:r>
              <a:rPr lang="es-ES" dirty="0" err="1"/>
              <a:t>Tatnai</a:t>
            </a:r>
            <a:r>
              <a:rPr lang="es-ES" dirty="0"/>
              <a:t>, gobernador de la provincia al otro lado del Río, Setar </a:t>
            </a:r>
            <a:r>
              <a:rPr lang="es-ES" dirty="0" err="1"/>
              <a:t>Boznai</a:t>
            </a:r>
            <a:r>
              <a:rPr lang="es-ES" dirty="0"/>
              <a:t> y sus compañeros llevaron a cabo el decreto con toda exactitud, tal como el rey Darío había ordenado. </a:t>
            </a:r>
            <a:r>
              <a:rPr lang="es-ES" dirty="0" smtClean="0"/>
              <a:t>14</a:t>
            </a:r>
            <a:r>
              <a:rPr lang="es-ES" dirty="0"/>
              <a:t>  Y los ancianos de los judíos tuvieron éxito en la edificación según la profecía del profeta </a:t>
            </a:r>
            <a:r>
              <a:rPr lang="es-ES" dirty="0" err="1"/>
              <a:t>Hageo</a:t>
            </a:r>
            <a:r>
              <a:rPr lang="es-ES" dirty="0"/>
              <a:t> y de Zacarías, hijo de </a:t>
            </a:r>
            <a:r>
              <a:rPr lang="es-ES" dirty="0" err="1"/>
              <a:t>Iddo</a:t>
            </a:r>
            <a:r>
              <a:rPr lang="es-ES" dirty="0"/>
              <a:t>. Y terminaron de edificar conforme al mandato del Dios de Israel y al decreto de Ciro, de Darío y de Artajerjes, rey de Persia. </a:t>
            </a:r>
            <a:r>
              <a:rPr lang="es-ES" dirty="0" smtClean="0"/>
              <a:t>15</a:t>
            </a:r>
            <a:r>
              <a:rPr lang="es-ES" dirty="0"/>
              <a:t>  Y este templo fue terminado el tercer día del mes de </a:t>
            </a:r>
            <a:r>
              <a:rPr lang="es-ES" dirty="0" err="1"/>
              <a:t>Adar</a:t>
            </a:r>
            <a:r>
              <a:rPr lang="es-ES" dirty="0"/>
              <a:t>; era el año </a:t>
            </a:r>
            <a:endParaRPr lang="en-US" baseline="30000" dirty="0"/>
          </a:p>
        </p:txBody>
      </p:sp>
    </p:spTree>
    <p:extLst>
      <p:ext uri="{BB962C8B-B14F-4D97-AF65-F5344CB8AC3E}">
        <p14:creationId xmlns:p14="http://schemas.microsoft.com/office/powerpoint/2010/main" val="144148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95400" y="381000"/>
            <a:ext cx="9601200" cy="1143000"/>
          </a:xfrm>
          <a:prstGeom prst="rect">
            <a:avLst/>
          </a:prstGeom>
        </p:spPr>
        <p:txBody>
          <a:bodyPr anchor="ct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l" rtl="0"/>
            <a:r>
              <a:rPr lang="en-US" dirty="0" smtClean="0"/>
              <a:t>Línea de tiempo #1</a:t>
            </a:r>
            <a:endParaRPr lang="en-US" dirty="0"/>
          </a:p>
        </p:txBody>
      </p:sp>
      <p:graphicFrame>
        <p:nvGraphicFramePr>
          <p:cNvPr id="3" name="Content Placeholder 4" descr="Sample table with 3 columns, 4 rows" title="Table"/>
          <p:cNvGraphicFramePr>
            <a:graphicFrameLocks/>
          </p:cNvGraphicFramePr>
          <p:nvPr>
            <p:extLst>
              <p:ext uri="{D42A27DB-BD31-4B8C-83A1-F6EECF244321}">
                <p14:modId xmlns:p14="http://schemas.microsoft.com/office/powerpoint/2010/main" val="3457254658"/>
              </p:ext>
            </p:extLst>
          </p:nvPr>
        </p:nvGraphicFramePr>
        <p:xfrm>
          <a:off x="1295400" y="2136348"/>
          <a:ext cx="9601200" cy="365760"/>
        </p:xfrm>
        <a:graphic>
          <a:graphicData uri="http://schemas.openxmlformats.org/drawingml/2006/table">
            <a:tbl>
              <a:tblPr firstRow="1" bandRow="1">
                <a:tableStyleId>{9DCAF9ED-07DC-4A11-8D7F-57B35C25682E}</a:tableStyleId>
              </a:tblPr>
              <a:tblGrid>
                <a:gridCol w="2513275"/>
                <a:gridCol w="7087925"/>
              </a:tblGrid>
              <a:tr h="2973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609 </a:t>
                      </a:r>
                      <a:r>
                        <a:rPr lang="en-US" dirty="0" err="1" smtClean="0"/>
                        <a:t>aC</a:t>
                      </a:r>
                      <a:r>
                        <a:rPr lang="en-US" dirty="0" smtClean="0"/>
                        <a:t>       597        586</a:t>
                      </a:r>
                    </a:p>
                  </a:txBody>
                  <a:tcPr anchor="ctr"/>
                </a:tc>
                <a:tc>
                  <a:txBody>
                    <a:bodyPr/>
                    <a:lstStyle/>
                    <a:p>
                      <a:pPr algn="l" rtl="0"/>
                      <a:r>
                        <a:rPr lang="en-US" dirty="0" smtClean="0"/>
                        <a:t>539</a:t>
                      </a:r>
                      <a:r>
                        <a:rPr lang="en-US" baseline="0" dirty="0" smtClean="0"/>
                        <a:t>     </a:t>
                      </a:r>
                      <a:r>
                        <a:rPr lang="en-US" dirty="0" smtClean="0"/>
                        <a:t>538</a:t>
                      </a:r>
                      <a:r>
                        <a:rPr lang="en-US" baseline="0" dirty="0" smtClean="0"/>
                        <a:t>    </a:t>
                      </a:r>
                      <a:r>
                        <a:rPr lang="en-US" dirty="0" smtClean="0"/>
                        <a:t>537                                       522</a:t>
                      </a:r>
                      <a:r>
                        <a:rPr lang="en-US" baseline="0" dirty="0" smtClean="0"/>
                        <a:t>          </a:t>
                      </a:r>
                      <a:r>
                        <a:rPr lang="en-US" dirty="0" smtClean="0"/>
                        <a:t>520</a:t>
                      </a:r>
                      <a:r>
                        <a:rPr lang="en-US" baseline="0" dirty="0" smtClean="0"/>
                        <a:t>                     </a:t>
                      </a:r>
                      <a:r>
                        <a:rPr lang="en-US" dirty="0" smtClean="0"/>
                        <a:t>516 aC</a:t>
                      </a:r>
                      <a:endParaRPr lang="en-US" dirty="0"/>
                    </a:p>
                  </a:txBody>
                  <a:tcPr anchor="ctr"/>
                </a:tc>
              </a:tr>
            </a:tbl>
          </a:graphicData>
        </a:graphic>
      </p:graphicFrame>
      <p:cxnSp>
        <p:nvCxnSpPr>
          <p:cNvPr id="4" name="Straight Connector 3"/>
          <p:cNvCxnSpPr/>
          <p:nvPr/>
        </p:nvCxnSpPr>
        <p:spPr>
          <a:xfrm>
            <a:off x="3790765" y="2121766"/>
            <a:ext cx="0" cy="3728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1624614" y="1748900"/>
            <a:ext cx="2485748" cy="328474"/>
          </a:xfrm>
          <a:custGeom>
            <a:avLst/>
            <a:gdLst>
              <a:gd name="connsiteX0" fmla="*/ 0 w 3666478"/>
              <a:gd name="connsiteY0" fmla="*/ 905526 h 914403"/>
              <a:gd name="connsiteX1" fmla="*/ 1837678 w 3666478"/>
              <a:gd name="connsiteY1" fmla="*/ 3 h 914403"/>
              <a:gd name="connsiteX2" fmla="*/ 3666478 w 3666478"/>
              <a:gd name="connsiteY2" fmla="*/ 914403 h 914403"/>
            </a:gdLst>
            <a:ahLst/>
            <a:cxnLst>
              <a:cxn ang="0">
                <a:pos x="connsiteX0" y="connsiteY0"/>
              </a:cxn>
              <a:cxn ang="0">
                <a:pos x="connsiteX1" y="connsiteY1"/>
              </a:cxn>
              <a:cxn ang="0">
                <a:pos x="connsiteX2" y="connsiteY2"/>
              </a:cxn>
            </a:cxnLst>
            <a:rect l="l" t="t" r="r" b="b"/>
            <a:pathLst>
              <a:path w="3666478" h="914403">
                <a:moveTo>
                  <a:pt x="0" y="905526"/>
                </a:moveTo>
                <a:cubicBezTo>
                  <a:pt x="613299" y="452024"/>
                  <a:pt x="1226598" y="-1477"/>
                  <a:pt x="1837678" y="3"/>
                </a:cubicBezTo>
                <a:cubicBezTo>
                  <a:pt x="2448758" y="1482"/>
                  <a:pt x="3057618" y="457942"/>
                  <a:pt x="3666478" y="91440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 name="TextBox 5"/>
          <p:cNvSpPr txBox="1"/>
          <p:nvPr/>
        </p:nvSpPr>
        <p:spPr>
          <a:xfrm>
            <a:off x="2534575" y="1704508"/>
            <a:ext cx="782154" cy="307777"/>
          </a:xfrm>
          <a:prstGeom prst="rect">
            <a:avLst/>
          </a:prstGeom>
          <a:noFill/>
        </p:spPr>
        <p:txBody>
          <a:bodyPr wrap="square" rtlCol="0">
            <a:spAutoFit/>
          </a:bodyPr>
          <a:lstStyle/>
          <a:p>
            <a:pPr algn="l" rtl="0"/>
            <a:r>
              <a:rPr lang="en-US" sz="1400" dirty="0" smtClean="0"/>
              <a:t>70 años</a:t>
            </a:r>
            <a:endParaRPr lang="en-US" sz="1400" dirty="0"/>
          </a:p>
        </p:txBody>
      </p:sp>
      <p:sp>
        <p:nvSpPr>
          <p:cNvPr id="7" name="Freeform 6"/>
          <p:cNvSpPr/>
          <p:nvPr/>
        </p:nvSpPr>
        <p:spPr>
          <a:xfrm>
            <a:off x="3499273" y="1759252"/>
            <a:ext cx="6639025" cy="328474"/>
          </a:xfrm>
          <a:custGeom>
            <a:avLst/>
            <a:gdLst>
              <a:gd name="connsiteX0" fmla="*/ 0 w 3666478"/>
              <a:gd name="connsiteY0" fmla="*/ 905526 h 914403"/>
              <a:gd name="connsiteX1" fmla="*/ 1837678 w 3666478"/>
              <a:gd name="connsiteY1" fmla="*/ 3 h 914403"/>
              <a:gd name="connsiteX2" fmla="*/ 3666478 w 3666478"/>
              <a:gd name="connsiteY2" fmla="*/ 914403 h 914403"/>
            </a:gdLst>
            <a:ahLst/>
            <a:cxnLst>
              <a:cxn ang="0">
                <a:pos x="connsiteX0" y="connsiteY0"/>
              </a:cxn>
              <a:cxn ang="0">
                <a:pos x="connsiteX1" y="connsiteY1"/>
              </a:cxn>
              <a:cxn ang="0">
                <a:pos x="connsiteX2" y="connsiteY2"/>
              </a:cxn>
            </a:cxnLst>
            <a:rect l="l" t="t" r="r" b="b"/>
            <a:pathLst>
              <a:path w="3666478" h="914403">
                <a:moveTo>
                  <a:pt x="0" y="905526"/>
                </a:moveTo>
                <a:cubicBezTo>
                  <a:pt x="613299" y="452024"/>
                  <a:pt x="1226598" y="-1477"/>
                  <a:pt x="1837678" y="3"/>
                </a:cubicBezTo>
                <a:cubicBezTo>
                  <a:pt x="2448758" y="1482"/>
                  <a:pt x="3057618" y="457942"/>
                  <a:pt x="3666478" y="91440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extBox 7"/>
          <p:cNvSpPr txBox="1"/>
          <p:nvPr/>
        </p:nvSpPr>
        <p:spPr>
          <a:xfrm>
            <a:off x="6485872" y="1714860"/>
            <a:ext cx="796864" cy="307777"/>
          </a:xfrm>
          <a:prstGeom prst="rect">
            <a:avLst/>
          </a:prstGeom>
          <a:noFill/>
        </p:spPr>
        <p:txBody>
          <a:bodyPr wrap="square" rtlCol="0">
            <a:spAutoFit/>
          </a:bodyPr>
          <a:lstStyle/>
          <a:p>
            <a:pPr algn="l" rtl="0"/>
            <a:r>
              <a:rPr lang="en-US" sz="1400" dirty="0" smtClean="0"/>
              <a:t>70 años</a:t>
            </a:r>
            <a:endParaRPr lang="en-US" sz="1400" dirty="0"/>
          </a:p>
        </p:txBody>
      </p:sp>
      <p:cxnSp>
        <p:nvCxnSpPr>
          <p:cNvPr id="9" name="Straight Connector 8"/>
          <p:cNvCxnSpPr/>
          <p:nvPr/>
        </p:nvCxnSpPr>
        <p:spPr>
          <a:xfrm>
            <a:off x="1393794" y="2982900"/>
            <a:ext cx="230819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879542" y="2984374"/>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37967" y="2985853"/>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196404" y="298732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577108" y="2979923"/>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92989" y="298139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41526" y="2982871"/>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Content Placeholder 2"/>
          <p:cNvSpPr txBox="1">
            <a:spLocks/>
          </p:cNvSpPr>
          <p:nvPr/>
        </p:nvSpPr>
        <p:spPr>
          <a:xfrm>
            <a:off x="1295400" y="3917991"/>
            <a:ext cx="4800600" cy="2407355"/>
          </a:xfrm>
          <a:prstGeom prst="rect">
            <a:avLst/>
          </a:prstGeom>
        </p:spPr>
        <p:txBody>
          <a:bodyPr>
            <a:normAutofit fontScale="92500" lnSpcReduction="20000"/>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502920" indent="-457200" algn="l" rtl="0">
              <a:buFont typeface="+mj-lt"/>
              <a:buAutoNum type="alphaLcParenR"/>
            </a:pPr>
            <a:r>
              <a:rPr lang="en-US" dirty="0" smtClean="0"/>
              <a:t>Libro de Hageo, </a:t>
            </a:r>
            <a:r>
              <a:rPr lang="en-US" dirty="0" err="1" smtClean="0"/>
              <a:t>comienzan</a:t>
            </a:r>
            <a:r>
              <a:rPr lang="en-US" dirty="0" smtClean="0"/>
              <a:t> a reconstruir el templo nuevamente</a:t>
            </a:r>
          </a:p>
          <a:p>
            <a:pPr marL="502920" indent="-457200" algn="l" rtl="0">
              <a:buFont typeface="+mj-lt"/>
              <a:buAutoNum type="alphaLcParenR"/>
            </a:pPr>
            <a:r>
              <a:rPr lang="en-US" dirty="0" smtClean="0"/>
              <a:t>Darío el Grande restablece el orden y </a:t>
            </a:r>
            <a:r>
              <a:rPr lang="en-US" dirty="0" err="1" smtClean="0"/>
              <a:t>llega</a:t>
            </a:r>
            <a:r>
              <a:rPr lang="en-US" dirty="0" smtClean="0"/>
              <a:t> a </a:t>
            </a:r>
            <a:r>
              <a:rPr lang="en-US" dirty="0" err="1" smtClean="0"/>
              <a:t>ser</a:t>
            </a:r>
            <a:r>
              <a:rPr lang="en-US" dirty="0" smtClean="0"/>
              <a:t> emperador</a:t>
            </a:r>
          </a:p>
          <a:p>
            <a:pPr marL="502920" indent="-457200" algn="l" rtl="0">
              <a:buFont typeface="+mj-lt"/>
              <a:buAutoNum type="alphaLcParenR"/>
            </a:pPr>
            <a:r>
              <a:rPr lang="en-US" dirty="0" smtClean="0"/>
              <a:t>Primer año en Judá; altar reconstruido, ceremonias restauradas, cimientos del templo puestos</a:t>
            </a:r>
          </a:p>
          <a:p>
            <a:pPr marL="502920" indent="-457200" algn="l" rtl="0">
              <a:buFont typeface="+mj-lt"/>
              <a:buAutoNum type="alphaLcParenR"/>
            </a:pPr>
            <a:r>
              <a:rPr lang="en-US" dirty="0" smtClean="0"/>
              <a:t>Templo terminado</a:t>
            </a:r>
            <a:endParaRPr lang="en-US" dirty="0"/>
          </a:p>
        </p:txBody>
      </p:sp>
      <p:sp>
        <p:nvSpPr>
          <p:cNvPr id="17" name="Content Placeholder 2"/>
          <p:cNvSpPr txBox="1">
            <a:spLocks/>
          </p:cNvSpPr>
          <p:nvPr/>
        </p:nvSpPr>
        <p:spPr>
          <a:xfrm>
            <a:off x="6092689" y="3928344"/>
            <a:ext cx="4800600" cy="2407355"/>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8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8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8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800" kern="1200">
                <a:solidFill>
                  <a:schemeClr val="tx1"/>
                </a:solidFill>
                <a:latin typeface="+mn-lt"/>
                <a:ea typeface="+mn-ea"/>
                <a:cs typeface="+mn-cs"/>
              </a:defRPr>
            </a:lvl9pPr>
          </a:lstStyle>
          <a:p>
            <a:pPr marL="502920" indent="-457200" algn="l" rtl="0">
              <a:buFont typeface="+mj-lt"/>
              <a:buAutoNum type="alphaLcParenR" startAt="5"/>
            </a:pPr>
            <a:r>
              <a:rPr lang="en-US" dirty="0" err="1" smtClean="0"/>
              <a:t>Ciro</a:t>
            </a:r>
            <a:r>
              <a:rPr lang="en-US" dirty="0" smtClean="0"/>
              <a:t> el </a:t>
            </a:r>
            <a:r>
              <a:rPr lang="en-US" dirty="0" err="1" smtClean="0"/>
              <a:t>persa</a:t>
            </a:r>
            <a:r>
              <a:rPr lang="en-US" dirty="0" smtClean="0"/>
              <a:t> </a:t>
            </a:r>
            <a:r>
              <a:rPr lang="en-US" dirty="0" err="1" smtClean="0"/>
              <a:t>conquista</a:t>
            </a:r>
            <a:r>
              <a:rPr lang="en-US" dirty="0" smtClean="0"/>
              <a:t> Babilonia.</a:t>
            </a:r>
          </a:p>
          <a:p>
            <a:pPr marL="502920" indent="-457200" algn="l" rtl="0">
              <a:buFont typeface="+mj-lt"/>
              <a:buAutoNum type="alphaLcParenR" startAt="5"/>
            </a:pPr>
            <a:r>
              <a:rPr lang="en-US" dirty="0" smtClean="0"/>
              <a:t>El edicto de Ciro para el regreso de los judíos</a:t>
            </a:r>
          </a:p>
          <a:p>
            <a:pPr marL="502920" indent="-457200" algn="l" rtl="0">
              <a:buFont typeface="+mj-lt"/>
              <a:buAutoNum type="alphaLcParenR" startAt="5"/>
            </a:pPr>
            <a:r>
              <a:rPr lang="en-US" dirty="0" smtClean="0"/>
              <a:t>Tres asedios de Judá por parte de los babilonios; </a:t>
            </a:r>
            <a:r>
              <a:rPr lang="en-US" dirty="0" err="1" smtClean="0"/>
              <a:t>cautiverio</a:t>
            </a:r>
            <a:endParaRPr lang="en-US" dirty="0"/>
          </a:p>
        </p:txBody>
      </p:sp>
      <p:sp>
        <p:nvSpPr>
          <p:cNvPr id="18" name="TextBox 17"/>
          <p:cNvSpPr txBox="1"/>
          <p:nvPr/>
        </p:nvSpPr>
        <p:spPr>
          <a:xfrm>
            <a:off x="2354068" y="2365883"/>
            <a:ext cx="399495" cy="646331"/>
          </a:xfrm>
          <a:prstGeom prst="rect">
            <a:avLst/>
          </a:prstGeom>
          <a:noFill/>
        </p:spPr>
        <p:txBody>
          <a:bodyPr wrap="square" rtlCol="0">
            <a:spAutoFit/>
          </a:bodyPr>
          <a:lstStyle/>
          <a:p>
            <a:pPr algn="l" rtl="0"/>
            <a:r>
              <a:rPr lang="en-US" sz="3600" dirty="0" smtClean="0">
                <a:solidFill>
                  <a:schemeClr val="accent1"/>
                </a:solidFill>
              </a:rPr>
              <a:t>g</a:t>
            </a:r>
            <a:endParaRPr lang="en-US" sz="3600" dirty="0">
              <a:solidFill>
                <a:schemeClr val="accent1"/>
              </a:solidFill>
            </a:endParaRPr>
          </a:p>
        </p:txBody>
      </p:sp>
      <p:sp>
        <p:nvSpPr>
          <p:cNvPr id="19" name="TextBox 18"/>
          <p:cNvSpPr txBox="1"/>
          <p:nvPr/>
        </p:nvSpPr>
        <p:spPr>
          <a:xfrm>
            <a:off x="3906918" y="2462597"/>
            <a:ext cx="399495" cy="646331"/>
          </a:xfrm>
          <a:prstGeom prst="rect">
            <a:avLst/>
          </a:prstGeom>
          <a:noFill/>
        </p:spPr>
        <p:txBody>
          <a:bodyPr wrap="square" rtlCol="0">
            <a:spAutoFit/>
          </a:bodyPr>
          <a:lstStyle/>
          <a:p>
            <a:pPr algn="l" rtl="0"/>
            <a:r>
              <a:rPr lang="en-US" sz="3600" dirty="0" smtClean="0">
                <a:solidFill>
                  <a:schemeClr val="accent1"/>
                </a:solidFill>
              </a:rPr>
              <a:t>e</a:t>
            </a:r>
            <a:endParaRPr lang="en-US" sz="3600" dirty="0">
              <a:solidFill>
                <a:schemeClr val="accent1"/>
              </a:solidFill>
            </a:endParaRPr>
          </a:p>
        </p:txBody>
      </p:sp>
      <p:sp>
        <p:nvSpPr>
          <p:cNvPr id="20" name="TextBox 19"/>
          <p:cNvSpPr txBox="1"/>
          <p:nvPr/>
        </p:nvSpPr>
        <p:spPr>
          <a:xfrm>
            <a:off x="4604549" y="2463541"/>
            <a:ext cx="399495" cy="646331"/>
          </a:xfrm>
          <a:prstGeom prst="rect">
            <a:avLst/>
          </a:prstGeom>
          <a:noFill/>
        </p:spPr>
        <p:txBody>
          <a:bodyPr wrap="square" rtlCol="0">
            <a:spAutoFit/>
          </a:bodyPr>
          <a:lstStyle/>
          <a:p>
            <a:pPr algn="l" rtl="0"/>
            <a:r>
              <a:rPr lang="en-US" sz="3600" dirty="0" smtClean="0">
                <a:solidFill>
                  <a:schemeClr val="accent1"/>
                </a:solidFill>
              </a:rPr>
              <a:t>f</a:t>
            </a:r>
            <a:endParaRPr lang="en-US" sz="3600" dirty="0">
              <a:solidFill>
                <a:schemeClr val="accent1"/>
              </a:solidFill>
            </a:endParaRPr>
          </a:p>
        </p:txBody>
      </p:sp>
      <p:sp>
        <p:nvSpPr>
          <p:cNvPr id="21" name="TextBox 20"/>
          <p:cNvSpPr txBox="1"/>
          <p:nvPr/>
        </p:nvSpPr>
        <p:spPr>
          <a:xfrm>
            <a:off x="5220827" y="2468972"/>
            <a:ext cx="399495" cy="646331"/>
          </a:xfrm>
          <a:prstGeom prst="rect">
            <a:avLst/>
          </a:prstGeom>
          <a:noFill/>
        </p:spPr>
        <p:txBody>
          <a:bodyPr wrap="square" rtlCol="0">
            <a:spAutoFit/>
          </a:bodyPr>
          <a:lstStyle/>
          <a:p>
            <a:pPr algn="l" rtl="0"/>
            <a:r>
              <a:rPr lang="en-US" sz="3600" dirty="0" smtClean="0">
                <a:solidFill>
                  <a:schemeClr val="accent1"/>
                </a:solidFill>
              </a:rPr>
              <a:t>c</a:t>
            </a:r>
            <a:endParaRPr lang="en-US" sz="3600" dirty="0">
              <a:solidFill>
                <a:schemeClr val="accent1"/>
              </a:solidFill>
            </a:endParaRPr>
          </a:p>
        </p:txBody>
      </p:sp>
      <p:sp>
        <p:nvSpPr>
          <p:cNvPr id="22" name="TextBox 21"/>
          <p:cNvSpPr txBox="1"/>
          <p:nvPr/>
        </p:nvSpPr>
        <p:spPr>
          <a:xfrm>
            <a:off x="7610765" y="2470715"/>
            <a:ext cx="399495" cy="646331"/>
          </a:xfrm>
          <a:prstGeom prst="rect">
            <a:avLst/>
          </a:prstGeom>
          <a:noFill/>
        </p:spPr>
        <p:txBody>
          <a:bodyPr wrap="square" rtlCol="0">
            <a:spAutoFit/>
          </a:bodyPr>
          <a:lstStyle/>
          <a:p>
            <a:pPr algn="l" rtl="0"/>
            <a:r>
              <a:rPr lang="en-US" sz="3600" dirty="0" smtClean="0">
                <a:solidFill>
                  <a:schemeClr val="accent1"/>
                </a:solidFill>
              </a:rPr>
              <a:t>b</a:t>
            </a:r>
            <a:endParaRPr lang="en-US" sz="3600" dirty="0">
              <a:solidFill>
                <a:schemeClr val="accent1"/>
              </a:solidFill>
            </a:endParaRPr>
          </a:p>
        </p:txBody>
      </p:sp>
      <p:sp>
        <p:nvSpPr>
          <p:cNvPr id="23" name="TextBox 22"/>
          <p:cNvSpPr txBox="1"/>
          <p:nvPr/>
        </p:nvSpPr>
        <p:spPr>
          <a:xfrm>
            <a:off x="8525179" y="2468972"/>
            <a:ext cx="399495" cy="646331"/>
          </a:xfrm>
          <a:prstGeom prst="rect">
            <a:avLst/>
          </a:prstGeom>
          <a:noFill/>
        </p:spPr>
        <p:txBody>
          <a:bodyPr wrap="square" rtlCol="0">
            <a:spAutoFit/>
          </a:bodyPr>
          <a:lstStyle/>
          <a:p>
            <a:pPr algn="l" rtl="0"/>
            <a:r>
              <a:rPr lang="en-US" sz="3600" dirty="0" smtClean="0">
                <a:solidFill>
                  <a:schemeClr val="accent1"/>
                </a:solidFill>
              </a:rPr>
              <a:t>a</a:t>
            </a:r>
            <a:endParaRPr lang="en-US" sz="3600" dirty="0">
              <a:solidFill>
                <a:schemeClr val="accent1"/>
              </a:solidFill>
            </a:endParaRPr>
          </a:p>
        </p:txBody>
      </p:sp>
      <p:sp>
        <p:nvSpPr>
          <p:cNvPr id="24" name="TextBox 23"/>
          <p:cNvSpPr txBox="1"/>
          <p:nvPr/>
        </p:nvSpPr>
        <p:spPr>
          <a:xfrm>
            <a:off x="9946334" y="2466882"/>
            <a:ext cx="399495" cy="646331"/>
          </a:xfrm>
          <a:prstGeom prst="rect">
            <a:avLst/>
          </a:prstGeom>
          <a:noFill/>
        </p:spPr>
        <p:txBody>
          <a:bodyPr wrap="square" rtlCol="0">
            <a:spAutoFit/>
          </a:bodyPr>
          <a:lstStyle/>
          <a:p>
            <a:pPr algn="l" rtl="0"/>
            <a:r>
              <a:rPr lang="en-US" sz="3600" dirty="0" smtClean="0">
                <a:solidFill>
                  <a:schemeClr val="accent1"/>
                </a:solidFill>
              </a:rPr>
              <a:t>d</a:t>
            </a:r>
            <a:endParaRPr lang="en-US" sz="3600" dirty="0">
              <a:solidFill>
                <a:schemeClr val="accent1"/>
              </a:solidFill>
            </a:endParaRPr>
          </a:p>
        </p:txBody>
      </p:sp>
    </p:spTree>
    <p:extLst>
      <p:ext uri="{BB962C8B-B14F-4D97-AF65-F5344CB8AC3E}">
        <p14:creationId xmlns:p14="http://schemas.microsoft.com/office/powerpoint/2010/main" val="90881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LA </a:t>
            </a:r>
            <a:r>
              <a:rPr lang="en-US" dirty="0" err="1" smtClean="0"/>
              <a:t>inscripción</a:t>
            </a:r>
            <a:r>
              <a:rPr lang="en-US" dirty="0"/>
              <a:t> </a:t>
            </a:r>
            <a:r>
              <a:rPr lang="en-US" dirty="0" smtClean="0"/>
              <a:t>DE </a:t>
            </a:r>
            <a:r>
              <a:rPr lang="en-US" dirty="0" err="1" smtClean="0"/>
              <a:t>behistún</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5905"/>
            <a:ext cx="12192000" cy="4446595"/>
          </a:xfrm>
          <a:prstGeom prst="rect">
            <a:avLst/>
          </a:prstGeom>
        </p:spPr>
      </p:pic>
    </p:spTree>
    <p:extLst>
      <p:ext uri="{BB962C8B-B14F-4D97-AF65-F5344CB8AC3E}">
        <p14:creationId xmlns:p14="http://schemas.microsoft.com/office/powerpoint/2010/main" val="3106984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err="1" smtClean="0"/>
              <a:t>Capítulo</a:t>
            </a:r>
            <a:r>
              <a:rPr lang="en-US" dirty="0" smtClean="0"/>
              <a:t> 7</a:t>
            </a:r>
            <a:endParaRPr lang="en-US" dirty="0"/>
          </a:p>
        </p:txBody>
      </p:sp>
      <p:sp>
        <p:nvSpPr>
          <p:cNvPr id="3" name="Content Placeholder 2"/>
          <p:cNvSpPr>
            <a:spLocks noGrp="1"/>
          </p:cNvSpPr>
          <p:nvPr>
            <p:ph idx="1"/>
          </p:nvPr>
        </p:nvSpPr>
        <p:spPr>
          <a:xfrm>
            <a:off x="1295400" y="1500316"/>
            <a:ext cx="9601200" cy="381740"/>
          </a:xfrm>
        </p:spPr>
        <p:txBody>
          <a:bodyPr/>
          <a:lstStyle/>
          <a:p>
            <a:pPr marL="45720" indent="0">
              <a:buNone/>
            </a:pPr>
            <a:r>
              <a:rPr lang="es-ES" b="1" dirty="0"/>
              <a:t>¿Quién es enviado a “enseñar los estatutos y ordenanzas [de Dios] en Israel”?</a:t>
            </a:r>
            <a:endParaRPr lang="en-US" b="1" dirty="0"/>
          </a:p>
        </p:txBody>
      </p:sp>
      <p:sp>
        <p:nvSpPr>
          <p:cNvPr id="4" name="Content Placeholder 2"/>
          <p:cNvSpPr txBox="1">
            <a:spLocks/>
          </p:cNvSpPr>
          <p:nvPr/>
        </p:nvSpPr>
        <p:spPr>
          <a:xfrm>
            <a:off x="1287996" y="2114356"/>
            <a:ext cx="4808004" cy="3798171"/>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buNone/>
            </a:pPr>
            <a:r>
              <a:rPr lang="en-US" baseline="30000" dirty="0" smtClean="0"/>
              <a:t>1</a:t>
            </a:r>
            <a:r>
              <a:rPr lang="es-ES" dirty="0" smtClean="0"/>
              <a:t>Después </a:t>
            </a:r>
            <a:r>
              <a:rPr lang="es-ES" dirty="0"/>
              <a:t>de estas cosas, en el reinado de Artajerjes, rey de Persia, subió Esdras hijo de </a:t>
            </a:r>
            <a:r>
              <a:rPr lang="es-ES" dirty="0" err="1"/>
              <a:t>Seraías</a:t>
            </a:r>
            <a:r>
              <a:rPr lang="en-US" dirty="0" smtClean="0"/>
              <a:t>…</a:t>
            </a:r>
            <a:r>
              <a:rPr lang="en-US" baseline="30000" dirty="0" smtClean="0"/>
              <a:t>6</a:t>
            </a:r>
            <a:r>
              <a:rPr lang="es-ES" dirty="0" smtClean="0"/>
              <a:t>Este </a:t>
            </a:r>
            <a:r>
              <a:rPr lang="es-ES" dirty="0"/>
              <a:t>Esdras subió de Babilonia, y era escriba experto en la ley de Moisés, que el SEÑOR, Dios de Israel, había dado. El rey le concedió todo lo que pedía porque la mano del SEÑOR su Dios estaba sobre él. </a:t>
            </a:r>
            <a:endParaRPr lang="es-ES" dirty="0" smtClean="0"/>
          </a:p>
          <a:p>
            <a:pPr marL="45720" indent="0" algn="r">
              <a:buNone/>
            </a:pPr>
            <a:r>
              <a:rPr lang="en-US" dirty="0" smtClean="0"/>
              <a:t>Esdras 7:1a, 6 (NBLA)</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1615" y="1912006"/>
            <a:ext cx="2987993" cy="4253371"/>
          </a:xfrm>
          <a:prstGeom prst="rect">
            <a:avLst/>
          </a:prstGeom>
        </p:spPr>
      </p:pic>
    </p:spTree>
    <p:extLst>
      <p:ext uri="{BB962C8B-B14F-4D97-AF65-F5344CB8AC3E}">
        <p14:creationId xmlns:p14="http://schemas.microsoft.com/office/powerpoint/2010/main" val="116286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0" y="1176957"/>
            <a:ext cx="3474720" cy="583949"/>
          </a:xfrm>
        </p:spPr>
        <p:txBody>
          <a:bodyPr/>
          <a:lstStyle/>
          <a:p>
            <a:pPr algn="ctr" rtl="0"/>
            <a:r>
              <a:rPr lang="en-US" dirty="0" err="1" smtClean="0"/>
              <a:t>malaquías</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461115" y="1325880"/>
            <a:ext cx="6334102" cy="420624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4" name="Text Placeholder 3"/>
          <p:cNvSpPr>
            <a:spLocks noGrp="1"/>
          </p:cNvSpPr>
          <p:nvPr>
            <p:ph type="body" sz="half" idx="2"/>
          </p:nvPr>
        </p:nvSpPr>
        <p:spPr>
          <a:xfrm>
            <a:off x="8229600" y="2643601"/>
            <a:ext cx="3474720" cy="2498756"/>
          </a:xfrm>
        </p:spPr>
        <p:txBody>
          <a:bodyPr/>
          <a:lstStyle/>
          <a:p>
            <a:pPr algn="l" rtl="0"/>
            <a:r>
              <a:rPr lang="en-US" b="1" dirty="0" err="1" smtClean="0"/>
              <a:t>Autor</a:t>
            </a:r>
            <a:r>
              <a:rPr lang="en-US" b="1" dirty="0" smtClean="0"/>
              <a:t>:	</a:t>
            </a:r>
            <a:r>
              <a:rPr lang="en-US" dirty="0" err="1" smtClean="0"/>
              <a:t>Malaquías</a:t>
            </a:r>
            <a:r>
              <a:rPr lang="en-US" dirty="0" smtClean="0"/>
              <a:t>, significa 'mi</a:t>
            </a:r>
          </a:p>
          <a:p>
            <a:pPr algn="l" rtl="0"/>
            <a:r>
              <a:rPr lang="en-US" dirty="0"/>
              <a:t> </a:t>
            </a:r>
            <a:r>
              <a:rPr lang="en-US" dirty="0" smtClean="0"/>
              <a:t>	</a:t>
            </a:r>
            <a:r>
              <a:rPr lang="en-US" dirty="0" err="1" smtClean="0"/>
              <a:t>mensajero</a:t>
            </a:r>
            <a:r>
              <a:rPr lang="en-US" dirty="0" smtClean="0"/>
              <a:t>'</a:t>
            </a:r>
          </a:p>
          <a:p>
            <a:pPr algn="l" rtl="0"/>
            <a:endParaRPr lang="en-US" dirty="0"/>
          </a:p>
          <a:p>
            <a:pPr algn="l" rtl="0"/>
            <a:r>
              <a:rPr lang="en-US" b="1" dirty="0" err="1" smtClean="0"/>
              <a:t>Fecha</a:t>
            </a:r>
            <a:r>
              <a:rPr lang="en-US" b="1" dirty="0" smtClean="0"/>
              <a:t>:	</a:t>
            </a:r>
            <a:r>
              <a:rPr lang="en-US" dirty="0" smtClean="0"/>
              <a:t>~460-432 a.C.</a:t>
            </a:r>
          </a:p>
          <a:p>
            <a:pPr algn="l" rtl="0"/>
            <a:endParaRPr lang="en-US" dirty="0"/>
          </a:p>
          <a:p>
            <a:pPr algn="l" rtl="0"/>
            <a:r>
              <a:rPr lang="en-US" b="1" dirty="0" err="1" smtClean="0"/>
              <a:t>Tema</a:t>
            </a:r>
            <a:r>
              <a:rPr lang="en-US" b="1" dirty="0" smtClean="0"/>
              <a:t>:	</a:t>
            </a:r>
            <a:r>
              <a:rPr lang="en-US" dirty="0" smtClean="0"/>
              <a:t>Han robado a Dios</a:t>
            </a:r>
            <a:endParaRPr lang="en-US" dirty="0"/>
          </a:p>
        </p:txBody>
      </p:sp>
    </p:spTree>
    <p:extLst>
      <p:ext uri="{BB962C8B-B14F-4D97-AF65-F5344CB8AC3E}">
        <p14:creationId xmlns:p14="http://schemas.microsoft.com/office/powerpoint/2010/main" val="1968708906"/>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err="1" smtClean="0"/>
              <a:t>Capítulo</a:t>
            </a:r>
            <a:r>
              <a:rPr lang="en-US" dirty="0" smtClean="0"/>
              <a:t> 7</a:t>
            </a:r>
            <a:endParaRPr lang="en-US" dirty="0"/>
          </a:p>
        </p:txBody>
      </p:sp>
      <p:sp>
        <p:nvSpPr>
          <p:cNvPr id="3" name="Content Placeholder 2"/>
          <p:cNvSpPr>
            <a:spLocks noGrp="1"/>
          </p:cNvSpPr>
          <p:nvPr>
            <p:ph idx="1"/>
          </p:nvPr>
        </p:nvSpPr>
        <p:spPr>
          <a:xfrm>
            <a:off x="1295400" y="1500316"/>
            <a:ext cx="9601200" cy="381740"/>
          </a:xfrm>
        </p:spPr>
        <p:txBody>
          <a:bodyPr/>
          <a:lstStyle/>
          <a:p>
            <a:pPr marL="45720" indent="0">
              <a:buNone/>
            </a:pPr>
            <a:r>
              <a:rPr lang="es-ES" b="1" dirty="0"/>
              <a:t>¿Quién es enviado a “enseñar los estatutos y ordenanzas [de Dios] en Israel”?</a:t>
            </a:r>
            <a:endParaRPr lang="en-US" b="1" dirty="0"/>
          </a:p>
        </p:txBody>
      </p:sp>
      <p:sp>
        <p:nvSpPr>
          <p:cNvPr id="4" name="Content Placeholder 2"/>
          <p:cNvSpPr txBox="1">
            <a:spLocks/>
          </p:cNvSpPr>
          <p:nvPr/>
        </p:nvSpPr>
        <p:spPr>
          <a:xfrm>
            <a:off x="1287996" y="2114356"/>
            <a:ext cx="4808004" cy="3798171"/>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buNone/>
            </a:pPr>
            <a:r>
              <a:rPr lang="en-US" baseline="30000" dirty="0" smtClean="0"/>
              <a:t>1</a:t>
            </a:r>
            <a:r>
              <a:rPr lang="es-ES" dirty="0" smtClean="0"/>
              <a:t>Después </a:t>
            </a:r>
            <a:r>
              <a:rPr lang="es-ES" dirty="0"/>
              <a:t>de estas cosas, en el reinado de Artajerjes, rey de Persia, subió Esdras hijo de </a:t>
            </a:r>
            <a:r>
              <a:rPr lang="es-ES" dirty="0" err="1"/>
              <a:t>Seraías</a:t>
            </a:r>
            <a:r>
              <a:rPr lang="en-US" dirty="0" smtClean="0"/>
              <a:t>…</a:t>
            </a:r>
            <a:r>
              <a:rPr lang="en-US" baseline="30000" dirty="0" smtClean="0"/>
              <a:t>6</a:t>
            </a:r>
            <a:r>
              <a:rPr lang="es-ES" dirty="0" smtClean="0"/>
              <a:t>Este </a:t>
            </a:r>
            <a:r>
              <a:rPr lang="es-ES" dirty="0"/>
              <a:t>Esdras subió de Babilonia, y era escriba experto en la ley de Moisés, que el SEÑOR, Dios de Israel, había dado. El rey le concedió todo lo que pedía porque la mano del SEÑOR su Dios estaba sobre él. </a:t>
            </a:r>
            <a:endParaRPr lang="es-ES" dirty="0" smtClean="0"/>
          </a:p>
          <a:p>
            <a:pPr marL="45720" indent="0" algn="r">
              <a:buNone/>
            </a:pPr>
            <a:r>
              <a:rPr lang="en-US" dirty="0" smtClean="0"/>
              <a:t>Esdras 7:1a, 6 (NBLA)</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1615" y="1912006"/>
            <a:ext cx="2987993" cy="4253371"/>
          </a:xfrm>
          <a:prstGeom prst="rect">
            <a:avLst/>
          </a:prstGeom>
        </p:spPr>
      </p:pic>
    </p:spTree>
    <p:extLst>
      <p:ext uri="{BB962C8B-B14F-4D97-AF65-F5344CB8AC3E}">
        <p14:creationId xmlns:p14="http://schemas.microsoft.com/office/powerpoint/2010/main" val="3962243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err="1" smtClean="0"/>
              <a:t>Capítulo</a:t>
            </a:r>
            <a:r>
              <a:rPr lang="en-US" dirty="0" smtClean="0"/>
              <a:t> 8</a:t>
            </a:r>
            <a:endParaRPr lang="en-US" dirty="0"/>
          </a:p>
        </p:txBody>
      </p:sp>
      <p:sp>
        <p:nvSpPr>
          <p:cNvPr id="3" name="Content Placeholder 2"/>
          <p:cNvSpPr>
            <a:spLocks noGrp="1"/>
          </p:cNvSpPr>
          <p:nvPr>
            <p:ph idx="1"/>
          </p:nvPr>
        </p:nvSpPr>
        <p:spPr>
          <a:xfrm>
            <a:off x="1295400" y="1500316"/>
            <a:ext cx="9601200" cy="381740"/>
          </a:xfrm>
        </p:spPr>
        <p:txBody>
          <a:bodyPr/>
          <a:lstStyle/>
          <a:p>
            <a:pPr marL="45720" indent="0">
              <a:buNone/>
            </a:pPr>
            <a:r>
              <a:rPr lang="es-ES" b="1" dirty="0"/>
              <a:t>Capítulo 8: ¿A qué tribu de Jacob envía este hombre para </a:t>
            </a:r>
            <a:r>
              <a:rPr lang="es-ES" b="1" dirty="0" smtClean="0"/>
              <a:t>enseñar?</a:t>
            </a:r>
            <a:endParaRPr lang="en-US" b="1" dirty="0"/>
          </a:p>
        </p:txBody>
      </p:sp>
      <p:sp>
        <p:nvSpPr>
          <p:cNvPr id="4" name="Content Placeholder 2"/>
          <p:cNvSpPr txBox="1">
            <a:spLocks/>
          </p:cNvSpPr>
          <p:nvPr/>
        </p:nvSpPr>
        <p:spPr>
          <a:xfrm>
            <a:off x="1287996" y="2114356"/>
            <a:ext cx="4808004" cy="4145042"/>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buNone/>
            </a:pPr>
            <a:r>
              <a:rPr lang="en-US" baseline="30000" dirty="0" smtClean="0"/>
              <a:t>15</a:t>
            </a:r>
            <a:r>
              <a:rPr lang="es-ES" dirty="0" smtClean="0"/>
              <a:t> </a:t>
            </a:r>
            <a:r>
              <a:rPr lang="es-ES" dirty="0"/>
              <a:t>Y los reuní junto al río que corre hacia </a:t>
            </a:r>
            <a:r>
              <a:rPr lang="es-ES" dirty="0" err="1"/>
              <a:t>Ahava</a:t>
            </a:r>
            <a:r>
              <a:rPr lang="es-ES" dirty="0"/>
              <a:t>, donde acampamos tres días; y habiendo buscado entre el pueblo y los sacerdotes, no hallé ninguno de los hijos de Leví allí.  16  Por eso envié a llamar a Eliezer, Ariel, </a:t>
            </a:r>
            <a:r>
              <a:rPr lang="es-ES" dirty="0" err="1"/>
              <a:t>Semaías</a:t>
            </a:r>
            <a:r>
              <a:rPr lang="es-ES" dirty="0"/>
              <a:t>, </a:t>
            </a:r>
            <a:r>
              <a:rPr lang="es-ES" dirty="0" err="1"/>
              <a:t>Elnatán</a:t>
            </a:r>
            <a:r>
              <a:rPr lang="es-ES" dirty="0"/>
              <a:t>, </a:t>
            </a:r>
            <a:r>
              <a:rPr lang="es-ES" dirty="0" err="1"/>
              <a:t>Jarib</a:t>
            </a:r>
            <a:r>
              <a:rPr lang="es-ES" dirty="0"/>
              <a:t>, </a:t>
            </a:r>
            <a:r>
              <a:rPr lang="es-ES" dirty="0" err="1"/>
              <a:t>Elnatán</a:t>
            </a:r>
            <a:r>
              <a:rPr lang="es-ES" dirty="0"/>
              <a:t>, Natán, Zacarías y </a:t>
            </a:r>
            <a:r>
              <a:rPr lang="es-ES" dirty="0" err="1"/>
              <a:t>Mesulam</a:t>
            </a:r>
            <a:r>
              <a:rPr lang="es-ES" dirty="0"/>
              <a:t>, jefes, y a </a:t>
            </a:r>
            <a:r>
              <a:rPr lang="es-ES" dirty="0" err="1"/>
              <a:t>Joiarib</a:t>
            </a:r>
            <a:r>
              <a:rPr lang="es-ES" dirty="0"/>
              <a:t> y a </a:t>
            </a:r>
            <a:r>
              <a:rPr lang="es-ES" dirty="0" err="1"/>
              <a:t>Elnatán</a:t>
            </a:r>
            <a:r>
              <a:rPr lang="es-ES" dirty="0"/>
              <a:t>, hombres sabios;  17  y los envié a </a:t>
            </a:r>
            <a:r>
              <a:rPr lang="es-ES" dirty="0" err="1"/>
              <a:t>Iddo</a:t>
            </a:r>
            <a:r>
              <a:rPr lang="es-ES" dirty="0"/>
              <a:t>, jefe en la localidad de </a:t>
            </a:r>
            <a:r>
              <a:rPr lang="es-ES" dirty="0" err="1"/>
              <a:t>Casifia</a:t>
            </a:r>
            <a:r>
              <a:rPr lang="es-ES" dirty="0"/>
              <a:t>. Puse en boca de ellos las palabras que debían decir a </a:t>
            </a:r>
            <a:r>
              <a:rPr lang="es-ES" dirty="0" err="1"/>
              <a:t>Iddo</a:t>
            </a:r>
            <a:r>
              <a:rPr lang="es-ES" dirty="0"/>
              <a:t> y a sus hermanos, los sirvientes del templo en la localidad de </a:t>
            </a:r>
            <a:r>
              <a:rPr lang="es-ES" dirty="0" err="1"/>
              <a:t>Casifia</a:t>
            </a:r>
            <a:r>
              <a:rPr lang="es-ES" dirty="0"/>
              <a:t>, para que nos trajeran ministros para la casa de nuestro Dios.  </a:t>
            </a:r>
            <a:endParaRPr lang="en-US" dirty="0"/>
          </a:p>
        </p:txBody>
      </p:sp>
      <p:sp>
        <p:nvSpPr>
          <p:cNvPr id="6" name="Content Placeholder 2"/>
          <p:cNvSpPr txBox="1">
            <a:spLocks/>
          </p:cNvSpPr>
          <p:nvPr/>
        </p:nvSpPr>
        <p:spPr>
          <a:xfrm>
            <a:off x="6110069" y="2115831"/>
            <a:ext cx="4808004" cy="4162421"/>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buNone/>
            </a:pPr>
            <a:r>
              <a:rPr lang="es-ES" dirty="0"/>
              <a:t>18  Y conforme a la mano bondadosa de nuestro Dios sobre nosotros, nos trajeron a un hombre con entendimiento de los hijos de </a:t>
            </a:r>
            <a:r>
              <a:rPr lang="es-ES" dirty="0" err="1"/>
              <a:t>Mahli</a:t>
            </a:r>
            <a:r>
              <a:rPr lang="es-ES" dirty="0"/>
              <a:t>, hijo de Leví, hijo de Israel, es decir, a </a:t>
            </a:r>
            <a:r>
              <a:rPr lang="es-ES" dirty="0" err="1"/>
              <a:t>Serebías</a:t>
            </a:r>
            <a:r>
              <a:rPr lang="es-ES" dirty="0"/>
              <a:t>, con sus hijos y hermanos, dieciocho hombres;  19  y a </a:t>
            </a:r>
            <a:r>
              <a:rPr lang="es-ES" dirty="0" err="1"/>
              <a:t>Hasabías</a:t>
            </a:r>
            <a:r>
              <a:rPr lang="es-ES" dirty="0"/>
              <a:t> y a </a:t>
            </a:r>
            <a:r>
              <a:rPr lang="es-ES" dirty="0" err="1"/>
              <a:t>Jesaías</a:t>
            </a:r>
            <a:r>
              <a:rPr lang="es-ES" dirty="0"/>
              <a:t> de los hijos de </a:t>
            </a:r>
            <a:r>
              <a:rPr lang="es-ES" dirty="0" err="1"/>
              <a:t>Merari</a:t>
            </a:r>
            <a:r>
              <a:rPr lang="es-ES" dirty="0"/>
              <a:t>, con sus hermanos y sus hijos, veinte hombres;  20  y de los sirvientes del templo, a quienes David y los príncipes habían puesto para el servicio de los levitas, 220 sirvientes del templo, todos ellos designados por sus nombres.</a:t>
            </a:r>
            <a:endParaRPr lang="en-US" dirty="0"/>
          </a:p>
          <a:p>
            <a:pPr marL="45720" indent="0" algn="l" rtl="0">
              <a:buNone/>
            </a:pPr>
            <a:r>
              <a:rPr lang="en-US" dirty="0" smtClean="0"/>
              <a:t>Esdras 8:15-20 (NBLA)</a:t>
            </a:r>
            <a:endParaRPr lang="en-US" dirty="0"/>
          </a:p>
        </p:txBody>
      </p:sp>
    </p:spTree>
    <p:extLst>
      <p:ext uri="{BB962C8B-B14F-4D97-AF65-F5344CB8AC3E}">
        <p14:creationId xmlns:p14="http://schemas.microsoft.com/office/powerpoint/2010/main" val="172895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err="1" smtClean="0"/>
              <a:t>Capítulo</a:t>
            </a:r>
            <a:r>
              <a:rPr lang="en-US" dirty="0" smtClean="0"/>
              <a:t> 9</a:t>
            </a:r>
            <a:endParaRPr lang="en-US" dirty="0"/>
          </a:p>
        </p:txBody>
      </p:sp>
      <p:sp>
        <p:nvSpPr>
          <p:cNvPr id="3" name="Content Placeholder 2"/>
          <p:cNvSpPr>
            <a:spLocks noGrp="1"/>
          </p:cNvSpPr>
          <p:nvPr>
            <p:ph idx="1"/>
          </p:nvPr>
        </p:nvSpPr>
        <p:spPr>
          <a:xfrm>
            <a:off x="1295400" y="1500316"/>
            <a:ext cx="9601200" cy="381740"/>
          </a:xfrm>
        </p:spPr>
        <p:txBody>
          <a:bodyPr/>
          <a:lstStyle/>
          <a:p>
            <a:pPr marL="45720" indent="0">
              <a:buNone/>
            </a:pPr>
            <a:r>
              <a:rPr lang="en-US" b="1" dirty="0"/>
              <a:t>¿</a:t>
            </a:r>
            <a:r>
              <a:rPr lang="en-US" b="1" dirty="0" err="1"/>
              <a:t>Sobre</a:t>
            </a:r>
            <a:r>
              <a:rPr lang="en-US" b="1" dirty="0"/>
              <a:t> </a:t>
            </a:r>
            <a:r>
              <a:rPr lang="en-US" b="1" dirty="0" err="1"/>
              <a:t>qué</a:t>
            </a:r>
            <a:r>
              <a:rPr lang="en-US" b="1" dirty="0"/>
              <a:t> </a:t>
            </a:r>
            <a:r>
              <a:rPr lang="en-US" b="1" dirty="0" err="1"/>
              <a:t>cosa</a:t>
            </a:r>
            <a:r>
              <a:rPr lang="en-US" b="1" dirty="0"/>
              <a:t> </a:t>
            </a:r>
            <a:r>
              <a:rPr lang="en-US" b="1" dirty="0" err="1"/>
              <a:t>ora</a:t>
            </a:r>
            <a:r>
              <a:rPr lang="en-US" b="1" dirty="0"/>
              <a:t> </a:t>
            </a:r>
            <a:r>
              <a:rPr lang="en-US" b="1" dirty="0" err="1"/>
              <a:t>específicamente</a:t>
            </a:r>
            <a:r>
              <a:rPr lang="en-US" b="1" dirty="0"/>
              <a:t> Esdras?</a:t>
            </a:r>
          </a:p>
        </p:txBody>
      </p:sp>
      <p:sp>
        <p:nvSpPr>
          <p:cNvPr id="4" name="Content Placeholder 2"/>
          <p:cNvSpPr txBox="1">
            <a:spLocks/>
          </p:cNvSpPr>
          <p:nvPr/>
        </p:nvSpPr>
        <p:spPr>
          <a:xfrm>
            <a:off x="1287996" y="2114356"/>
            <a:ext cx="4808004" cy="4145042"/>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buNone/>
            </a:pPr>
            <a:r>
              <a:rPr lang="en-US" baseline="30000" dirty="0" smtClean="0"/>
              <a:t>1</a:t>
            </a:r>
            <a:r>
              <a:rPr lang="es-ES" dirty="0" smtClean="0"/>
              <a:t>Acabadas </a:t>
            </a:r>
            <a:r>
              <a:rPr lang="es-ES" dirty="0"/>
              <a:t>estas cosas, se me acercaron los príncipes y me dijeron: «El pueblo de Israel, los sacerdotes y los levitas no se han separado de los pueblos de las tierras y sus abominaciones: de los cananeos, hititas, </a:t>
            </a:r>
            <a:r>
              <a:rPr lang="es-ES" dirty="0" err="1"/>
              <a:t>ferezeos</a:t>
            </a:r>
            <a:r>
              <a:rPr lang="es-ES" dirty="0"/>
              <a:t>, jebuseos, amonitas, moabitas, egipcios y amorreos; </a:t>
            </a:r>
            <a:r>
              <a:rPr lang="es-ES" dirty="0" smtClean="0"/>
              <a:t>2</a:t>
            </a:r>
            <a:r>
              <a:rPr lang="es-ES" dirty="0"/>
              <a:t>  sino que han tomado mujeres de entre las hijas de ellos para sí y para sus hijos, y el linaje santo se ha mezclado con los pueblos de las tierras; es más, la mano de los príncipes y de los gobernantes ha sido la primera en cometer esta infidelidad». </a:t>
            </a:r>
          </a:p>
        </p:txBody>
      </p:sp>
      <p:sp>
        <p:nvSpPr>
          <p:cNvPr id="6" name="Content Placeholder 2"/>
          <p:cNvSpPr txBox="1">
            <a:spLocks/>
          </p:cNvSpPr>
          <p:nvPr/>
        </p:nvSpPr>
        <p:spPr>
          <a:xfrm>
            <a:off x="6110069" y="2115831"/>
            <a:ext cx="4808004" cy="4162421"/>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buNone/>
            </a:pPr>
            <a:r>
              <a:rPr lang="es-ES" dirty="0" smtClean="0"/>
              <a:t>3</a:t>
            </a:r>
            <a:r>
              <a:rPr lang="es-ES" dirty="0"/>
              <a:t>  Cuando oí de este asunto, rasgué mi vestido y mi manto, y arranqué pelo de mi cabeza y de mi barba, y me senté atónito. </a:t>
            </a:r>
            <a:r>
              <a:rPr lang="es-ES" dirty="0" smtClean="0"/>
              <a:t>4</a:t>
            </a:r>
            <a:r>
              <a:rPr lang="es-ES" dirty="0"/>
              <a:t>  Entonces se reunieron conmigo todos los que temblaban ante las palabras del Dios de Israel por causa de la infidelidad de los desterrados, y estuve sentado atónito hasta la ofrenda de la tarde. </a:t>
            </a:r>
            <a:r>
              <a:rPr lang="es-ES" dirty="0" smtClean="0"/>
              <a:t>5</a:t>
            </a:r>
            <a:r>
              <a:rPr lang="es-ES" dirty="0"/>
              <a:t>  Pero a la hora de la ofrenda de la tarde, me levanté de mi humillación con mi vestido y mi manto rasgados, y caí de rodillas y extendí mis manos al SEÑOR mi Dios</a:t>
            </a:r>
            <a:r>
              <a:rPr lang="es-ES" dirty="0" smtClean="0"/>
              <a:t>; 6 y dije:</a:t>
            </a:r>
            <a:r>
              <a:rPr lang="en-US" dirty="0" smtClean="0"/>
              <a:t>…</a:t>
            </a:r>
          </a:p>
          <a:p>
            <a:pPr marL="45720" indent="0" algn="l" rtl="0">
              <a:buNone/>
            </a:pPr>
            <a:r>
              <a:rPr lang="en-US" dirty="0" smtClean="0"/>
              <a:t>Esdras 9:1-5 (NBLA)</a:t>
            </a:r>
            <a:endParaRPr lang="en-US" dirty="0"/>
          </a:p>
        </p:txBody>
      </p:sp>
    </p:spTree>
    <p:extLst>
      <p:ext uri="{BB962C8B-B14F-4D97-AF65-F5344CB8AC3E}">
        <p14:creationId xmlns:p14="http://schemas.microsoft.com/office/powerpoint/2010/main" val="401660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Capítulo 10</a:t>
            </a:r>
            <a:endParaRPr lang="en-US" dirty="0"/>
          </a:p>
        </p:txBody>
      </p:sp>
      <p:sp>
        <p:nvSpPr>
          <p:cNvPr id="3" name="Content Placeholder 2"/>
          <p:cNvSpPr>
            <a:spLocks noGrp="1"/>
          </p:cNvSpPr>
          <p:nvPr>
            <p:ph idx="1"/>
          </p:nvPr>
        </p:nvSpPr>
        <p:spPr>
          <a:xfrm>
            <a:off x="1295400" y="1500316"/>
            <a:ext cx="9601200" cy="381740"/>
          </a:xfrm>
        </p:spPr>
        <p:txBody>
          <a:bodyPr/>
          <a:lstStyle/>
          <a:p>
            <a:pPr marL="45720" indent="0" algn="l" rtl="0">
              <a:buNone/>
            </a:pPr>
            <a:r>
              <a:rPr lang="en-US" b="1" dirty="0" smtClean="0"/>
              <a:t>¿Qué hace el pueblo </a:t>
            </a:r>
            <a:r>
              <a:rPr lang="en-US" b="1" dirty="0" err="1" smtClean="0"/>
              <a:t>en</a:t>
            </a:r>
            <a:r>
              <a:rPr lang="en-US" b="1" dirty="0" smtClean="0"/>
              <a:t> </a:t>
            </a:r>
            <a:r>
              <a:rPr lang="en-US" b="1" dirty="0" err="1" smtClean="0"/>
              <a:t>reacción</a:t>
            </a:r>
            <a:r>
              <a:rPr lang="en-US" b="1" dirty="0" smtClean="0"/>
              <a:t> a la oración de Esdras?</a:t>
            </a:r>
            <a:endParaRPr lang="en-US" b="1" dirty="0"/>
          </a:p>
        </p:txBody>
      </p:sp>
      <p:sp>
        <p:nvSpPr>
          <p:cNvPr id="4" name="Content Placeholder 2"/>
          <p:cNvSpPr txBox="1">
            <a:spLocks/>
          </p:cNvSpPr>
          <p:nvPr/>
        </p:nvSpPr>
        <p:spPr>
          <a:xfrm>
            <a:off x="1287996" y="2114356"/>
            <a:ext cx="4808004" cy="4145042"/>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buNone/>
            </a:pPr>
            <a:r>
              <a:rPr lang="en-US" baseline="30000" dirty="0" smtClean="0"/>
              <a:t>1</a:t>
            </a:r>
            <a:r>
              <a:rPr lang="en-US" dirty="0" smtClean="0"/>
              <a:t>Mientras </a:t>
            </a:r>
            <a:r>
              <a:rPr lang="es-ES" dirty="0" smtClean="0"/>
              <a:t>Esdras </a:t>
            </a:r>
            <a:r>
              <a:rPr lang="es-ES" dirty="0"/>
              <a:t>oraba y hacía confesión, llorando y postrándose delante de la casa de Dios, una gran asamblea de Israel, hombres, mujeres y niños se juntó a él; y el pueblo lloraba amargamente.  2  Y </a:t>
            </a:r>
            <a:r>
              <a:rPr lang="es-ES" dirty="0" err="1"/>
              <a:t>Secanías</a:t>
            </a:r>
            <a:r>
              <a:rPr lang="es-ES" dirty="0"/>
              <a:t>, hijo de </a:t>
            </a:r>
            <a:r>
              <a:rPr lang="es-ES" dirty="0" err="1"/>
              <a:t>Jehiel</a:t>
            </a:r>
            <a:r>
              <a:rPr lang="es-ES" dirty="0"/>
              <a:t>, uno de los hijos de </a:t>
            </a:r>
            <a:r>
              <a:rPr lang="es-ES" dirty="0" err="1"/>
              <a:t>Elam</a:t>
            </a:r>
            <a:r>
              <a:rPr lang="es-ES" dirty="0"/>
              <a:t>, dijo a Esdras: «Hemos sido infieles a nuestro Dios, y nos hemos casado con mujeres extranjeras de los pueblos de esta tierra; pero todavía hay esperanza para Israel a pesar de esto.  3  Hagamos ahora un pacto con nuestro Dios de despedir a todas las mujeres y a sus hijos, conforme al consejo de mi </a:t>
            </a:r>
            <a:r>
              <a:rPr lang="es-ES" dirty="0" smtClean="0"/>
              <a:t>señor</a:t>
            </a:r>
            <a:endParaRPr lang="en-US" dirty="0"/>
          </a:p>
        </p:txBody>
      </p:sp>
      <p:sp>
        <p:nvSpPr>
          <p:cNvPr id="6" name="Content Placeholder 2"/>
          <p:cNvSpPr txBox="1">
            <a:spLocks/>
          </p:cNvSpPr>
          <p:nvPr/>
        </p:nvSpPr>
        <p:spPr>
          <a:xfrm>
            <a:off x="6110069" y="2115831"/>
            <a:ext cx="4808004" cy="4162421"/>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buNone/>
            </a:pPr>
            <a:r>
              <a:rPr lang="es-ES" dirty="0"/>
              <a:t>y de los que tiemblan ante el mandamiento de nuestro Dios; y que sea hecho conforme a la ley.  4  Levántate, porque este asunto es tu responsabilidad, pero estaremos contigo; anímate y hazlo».  5  Esdras se levantó e hizo jurar a los principales sacerdotes, a los levitas y a todo Israel que harían conforme a esta propuesta; y ellos lo juraron.</a:t>
            </a:r>
            <a:endParaRPr lang="en-US" dirty="0"/>
          </a:p>
          <a:p>
            <a:pPr marL="45720" indent="0" algn="l" rtl="0">
              <a:buNone/>
            </a:pPr>
            <a:r>
              <a:rPr lang="en-US" dirty="0" smtClean="0"/>
              <a:t>Esdras 10:1-5 (NBLA)</a:t>
            </a:r>
            <a:endParaRPr lang="en-US" dirty="0"/>
          </a:p>
        </p:txBody>
      </p:sp>
    </p:spTree>
    <p:extLst>
      <p:ext uri="{BB962C8B-B14F-4D97-AF65-F5344CB8AC3E}">
        <p14:creationId xmlns:p14="http://schemas.microsoft.com/office/powerpoint/2010/main" val="153897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l" rtl="0"/>
            <a:r>
              <a:rPr lang="en-US" sz="4400" dirty="0" smtClean="0"/>
              <a:t>Hageo, Zacarías, Malaquías</a:t>
            </a:r>
            <a:endParaRPr lang="en-US" sz="4400" dirty="0"/>
          </a:p>
        </p:txBody>
      </p:sp>
      <p:sp>
        <p:nvSpPr>
          <p:cNvPr id="3" name="Subtitle 2"/>
          <p:cNvSpPr>
            <a:spLocks noGrp="1"/>
          </p:cNvSpPr>
          <p:nvPr>
            <p:ph type="subTitle" idx="1"/>
          </p:nvPr>
        </p:nvSpPr>
        <p:spPr/>
        <p:txBody>
          <a:bodyPr/>
          <a:lstStyle/>
          <a:p>
            <a:pPr algn="l" rtl="0"/>
            <a:r>
              <a:rPr lang="en-US" dirty="0" smtClean="0"/>
              <a:t>Lección 2: </a:t>
            </a:r>
            <a:r>
              <a:rPr lang="en-US" dirty="0" err="1" smtClean="0"/>
              <a:t>introducción</a:t>
            </a:r>
            <a:r>
              <a:rPr lang="en-US" dirty="0" smtClean="0"/>
              <a:t> a </a:t>
            </a:r>
            <a:r>
              <a:rPr lang="en-US" dirty="0" err="1" smtClean="0"/>
              <a:t>hageo</a:t>
            </a:r>
            <a:endParaRPr lang="en-US" dirty="0"/>
          </a:p>
        </p:txBody>
      </p:sp>
      <p:pic>
        <p:nvPicPr>
          <p:cNvPr id="1000100002" name="ODT_ATTR_LBL_LOGO">
            <a:extLst>
              <a:ext uri="{FF2B5EF4-FFF2-40B4-BE49-F238E27FC236}">
                <a16:creationId xmlns="" xmlns:a16="http://schemas.microsoft.com/office/drawing/2014/main" id="{B066AC4A-9A1C-4C10-800A-DAF9F276438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Tree>
    <p:extLst>
      <p:ext uri="{BB962C8B-B14F-4D97-AF65-F5344CB8AC3E}">
        <p14:creationId xmlns:p14="http://schemas.microsoft.com/office/powerpoint/2010/main" val="393497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95400" y="381000"/>
            <a:ext cx="9601200" cy="1143000"/>
          </a:xfrm>
          <a:prstGeom prst="rect">
            <a:avLst/>
          </a:prstGeom>
        </p:spPr>
        <p:txBody>
          <a:bodyPr anchor="ct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l" rtl="0"/>
            <a:r>
              <a:rPr lang="en-US" dirty="0" smtClean="0"/>
              <a:t>Línea de tiempo #1</a:t>
            </a:r>
            <a:endParaRPr lang="en-US" dirty="0"/>
          </a:p>
        </p:txBody>
      </p:sp>
      <p:graphicFrame>
        <p:nvGraphicFramePr>
          <p:cNvPr id="3" name="Content Placeholder 4" descr="Sample table with 3 columns, 4 rows" title="Table"/>
          <p:cNvGraphicFramePr>
            <a:graphicFrameLocks/>
          </p:cNvGraphicFramePr>
          <p:nvPr>
            <p:extLst/>
          </p:nvPr>
        </p:nvGraphicFramePr>
        <p:xfrm>
          <a:off x="1295400" y="2136348"/>
          <a:ext cx="9601200" cy="365760"/>
        </p:xfrm>
        <a:graphic>
          <a:graphicData uri="http://schemas.openxmlformats.org/drawingml/2006/table">
            <a:tbl>
              <a:tblPr firstRow="1" bandRow="1">
                <a:tableStyleId>{9DCAF9ED-07DC-4A11-8D7F-57B35C25682E}</a:tableStyleId>
              </a:tblPr>
              <a:tblGrid>
                <a:gridCol w="2513275"/>
                <a:gridCol w="7087925"/>
              </a:tblGrid>
              <a:tr h="2973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609 </a:t>
                      </a:r>
                      <a:r>
                        <a:rPr lang="en-US" dirty="0" err="1" smtClean="0"/>
                        <a:t>aC</a:t>
                      </a:r>
                      <a:r>
                        <a:rPr lang="en-US" dirty="0" smtClean="0"/>
                        <a:t>       597        586</a:t>
                      </a:r>
                    </a:p>
                  </a:txBody>
                  <a:tcPr anchor="ctr"/>
                </a:tc>
                <a:tc>
                  <a:txBody>
                    <a:bodyPr/>
                    <a:lstStyle/>
                    <a:p>
                      <a:pPr algn="l" rtl="0"/>
                      <a:r>
                        <a:rPr lang="en-US" dirty="0" smtClean="0"/>
                        <a:t>539</a:t>
                      </a:r>
                      <a:r>
                        <a:rPr lang="en-US" baseline="0" dirty="0" smtClean="0"/>
                        <a:t>     </a:t>
                      </a:r>
                      <a:r>
                        <a:rPr lang="en-US" dirty="0" smtClean="0"/>
                        <a:t>538</a:t>
                      </a:r>
                      <a:r>
                        <a:rPr lang="en-US" baseline="0" dirty="0" smtClean="0"/>
                        <a:t>    </a:t>
                      </a:r>
                      <a:r>
                        <a:rPr lang="en-US" dirty="0" smtClean="0"/>
                        <a:t>537                                       522</a:t>
                      </a:r>
                      <a:r>
                        <a:rPr lang="en-US" baseline="0" dirty="0" smtClean="0"/>
                        <a:t>          </a:t>
                      </a:r>
                      <a:r>
                        <a:rPr lang="en-US" dirty="0" smtClean="0"/>
                        <a:t>520</a:t>
                      </a:r>
                      <a:r>
                        <a:rPr lang="en-US" baseline="0" dirty="0" smtClean="0"/>
                        <a:t>                     </a:t>
                      </a:r>
                      <a:r>
                        <a:rPr lang="en-US" dirty="0" smtClean="0"/>
                        <a:t>516 aC</a:t>
                      </a:r>
                      <a:endParaRPr lang="en-US" dirty="0"/>
                    </a:p>
                  </a:txBody>
                  <a:tcPr anchor="ctr"/>
                </a:tc>
              </a:tr>
            </a:tbl>
          </a:graphicData>
        </a:graphic>
      </p:graphicFrame>
      <p:cxnSp>
        <p:nvCxnSpPr>
          <p:cNvPr id="4" name="Straight Connector 3"/>
          <p:cNvCxnSpPr/>
          <p:nvPr/>
        </p:nvCxnSpPr>
        <p:spPr>
          <a:xfrm>
            <a:off x="3790765" y="2121766"/>
            <a:ext cx="0" cy="3728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1624614" y="1748900"/>
            <a:ext cx="2485748" cy="328474"/>
          </a:xfrm>
          <a:custGeom>
            <a:avLst/>
            <a:gdLst>
              <a:gd name="connsiteX0" fmla="*/ 0 w 3666478"/>
              <a:gd name="connsiteY0" fmla="*/ 905526 h 914403"/>
              <a:gd name="connsiteX1" fmla="*/ 1837678 w 3666478"/>
              <a:gd name="connsiteY1" fmla="*/ 3 h 914403"/>
              <a:gd name="connsiteX2" fmla="*/ 3666478 w 3666478"/>
              <a:gd name="connsiteY2" fmla="*/ 914403 h 914403"/>
            </a:gdLst>
            <a:ahLst/>
            <a:cxnLst>
              <a:cxn ang="0">
                <a:pos x="connsiteX0" y="connsiteY0"/>
              </a:cxn>
              <a:cxn ang="0">
                <a:pos x="connsiteX1" y="connsiteY1"/>
              </a:cxn>
              <a:cxn ang="0">
                <a:pos x="connsiteX2" y="connsiteY2"/>
              </a:cxn>
            </a:cxnLst>
            <a:rect l="l" t="t" r="r" b="b"/>
            <a:pathLst>
              <a:path w="3666478" h="914403">
                <a:moveTo>
                  <a:pt x="0" y="905526"/>
                </a:moveTo>
                <a:cubicBezTo>
                  <a:pt x="613299" y="452024"/>
                  <a:pt x="1226598" y="-1477"/>
                  <a:pt x="1837678" y="3"/>
                </a:cubicBezTo>
                <a:cubicBezTo>
                  <a:pt x="2448758" y="1482"/>
                  <a:pt x="3057618" y="457942"/>
                  <a:pt x="3666478" y="91440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 name="TextBox 5"/>
          <p:cNvSpPr txBox="1"/>
          <p:nvPr/>
        </p:nvSpPr>
        <p:spPr>
          <a:xfrm>
            <a:off x="2534575" y="1704508"/>
            <a:ext cx="782154" cy="307777"/>
          </a:xfrm>
          <a:prstGeom prst="rect">
            <a:avLst/>
          </a:prstGeom>
          <a:noFill/>
        </p:spPr>
        <p:txBody>
          <a:bodyPr wrap="square" rtlCol="0">
            <a:spAutoFit/>
          </a:bodyPr>
          <a:lstStyle/>
          <a:p>
            <a:pPr algn="l" rtl="0"/>
            <a:r>
              <a:rPr lang="en-US" sz="1400" dirty="0" smtClean="0"/>
              <a:t>70 años</a:t>
            </a:r>
            <a:endParaRPr lang="en-US" sz="1400" dirty="0"/>
          </a:p>
        </p:txBody>
      </p:sp>
      <p:sp>
        <p:nvSpPr>
          <p:cNvPr id="7" name="Freeform 6"/>
          <p:cNvSpPr/>
          <p:nvPr/>
        </p:nvSpPr>
        <p:spPr>
          <a:xfrm>
            <a:off x="3499273" y="1759252"/>
            <a:ext cx="6639025" cy="328474"/>
          </a:xfrm>
          <a:custGeom>
            <a:avLst/>
            <a:gdLst>
              <a:gd name="connsiteX0" fmla="*/ 0 w 3666478"/>
              <a:gd name="connsiteY0" fmla="*/ 905526 h 914403"/>
              <a:gd name="connsiteX1" fmla="*/ 1837678 w 3666478"/>
              <a:gd name="connsiteY1" fmla="*/ 3 h 914403"/>
              <a:gd name="connsiteX2" fmla="*/ 3666478 w 3666478"/>
              <a:gd name="connsiteY2" fmla="*/ 914403 h 914403"/>
            </a:gdLst>
            <a:ahLst/>
            <a:cxnLst>
              <a:cxn ang="0">
                <a:pos x="connsiteX0" y="connsiteY0"/>
              </a:cxn>
              <a:cxn ang="0">
                <a:pos x="connsiteX1" y="connsiteY1"/>
              </a:cxn>
              <a:cxn ang="0">
                <a:pos x="connsiteX2" y="connsiteY2"/>
              </a:cxn>
            </a:cxnLst>
            <a:rect l="l" t="t" r="r" b="b"/>
            <a:pathLst>
              <a:path w="3666478" h="914403">
                <a:moveTo>
                  <a:pt x="0" y="905526"/>
                </a:moveTo>
                <a:cubicBezTo>
                  <a:pt x="613299" y="452024"/>
                  <a:pt x="1226598" y="-1477"/>
                  <a:pt x="1837678" y="3"/>
                </a:cubicBezTo>
                <a:cubicBezTo>
                  <a:pt x="2448758" y="1482"/>
                  <a:pt x="3057618" y="457942"/>
                  <a:pt x="3666478" y="91440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extBox 7"/>
          <p:cNvSpPr txBox="1"/>
          <p:nvPr/>
        </p:nvSpPr>
        <p:spPr>
          <a:xfrm>
            <a:off x="6485872" y="1714860"/>
            <a:ext cx="796864" cy="307777"/>
          </a:xfrm>
          <a:prstGeom prst="rect">
            <a:avLst/>
          </a:prstGeom>
          <a:noFill/>
        </p:spPr>
        <p:txBody>
          <a:bodyPr wrap="square" rtlCol="0">
            <a:spAutoFit/>
          </a:bodyPr>
          <a:lstStyle/>
          <a:p>
            <a:pPr algn="l" rtl="0"/>
            <a:r>
              <a:rPr lang="en-US" sz="1400" dirty="0" smtClean="0"/>
              <a:t>70 años</a:t>
            </a:r>
            <a:endParaRPr lang="en-US" sz="1400" dirty="0"/>
          </a:p>
        </p:txBody>
      </p:sp>
      <p:cxnSp>
        <p:nvCxnSpPr>
          <p:cNvPr id="9" name="Straight Connector 8"/>
          <p:cNvCxnSpPr/>
          <p:nvPr/>
        </p:nvCxnSpPr>
        <p:spPr>
          <a:xfrm>
            <a:off x="1393794" y="2982900"/>
            <a:ext cx="230819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879542" y="2984374"/>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37967" y="2985853"/>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196404" y="298732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577108" y="2979923"/>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92989" y="298139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41526" y="2982871"/>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Content Placeholder 2"/>
          <p:cNvSpPr txBox="1">
            <a:spLocks/>
          </p:cNvSpPr>
          <p:nvPr/>
        </p:nvSpPr>
        <p:spPr>
          <a:xfrm>
            <a:off x="1295400" y="3917991"/>
            <a:ext cx="4800600" cy="2407355"/>
          </a:xfrm>
          <a:prstGeom prst="rect">
            <a:avLst/>
          </a:prstGeom>
        </p:spPr>
        <p:txBody>
          <a:bodyPr>
            <a:normAutofit fontScale="92500" lnSpcReduction="20000"/>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502920" indent="-457200" algn="l" rtl="0">
              <a:buFont typeface="+mj-lt"/>
              <a:buAutoNum type="alphaLcParenR"/>
            </a:pPr>
            <a:r>
              <a:rPr lang="en-US" dirty="0" smtClean="0"/>
              <a:t>Libro de Hageo, </a:t>
            </a:r>
            <a:r>
              <a:rPr lang="en-US" dirty="0" err="1" smtClean="0"/>
              <a:t>comienzan</a:t>
            </a:r>
            <a:r>
              <a:rPr lang="en-US" dirty="0" smtClean="0"/>
              <a:t> a reconstruir el templo nuevamente</a:t>
            </a:r>
          </a:p>
          <a:p>
            <a:pPr marL="502920" indent="-457200" algn="l" rtl="0">
              <a:buFont typeface="+mj-lt"/>
              <a:buAutoNum type="alphaLcParenR"/>
            </a:pPr>
            <a:r>
              <a:rPr lang="en-US" dirty="0" smtClean="0"/>
              <a:t>Darío el Grande restablece el orden y </a:t>
            </a:r>
            <a:r>
              <a:rPr lang="en-US" dirty="0" err="1" smtClean="0"/>
              <a:t>llega</a:t>
            </a:r>
            <a:r>
              <a:rPr lang="en-US" dirty="0" smtClean="0"/>
              <a:t> a </a:t>
            </a:r>
            <a:r>
              <a:rPr lang="en-US" dirty="0" err="1" smtClean="0"/>
              <a:t>ser</a:t>
            </a:r>
            <a:r>
              <a:rPr lang="en-US" dirty="0" smtClean="0"/>
              <a:t> emperador</a:t>
            </a:r>
          </a:p>
          <a:p>
            <a:pPr marL="502920" indent="-457200" algn="l" rtl="0">
              <a:buFont typeface="+mj-lt"/>
              <a:buAutoNum type="alphaLcParenR"/>
            </a:pPr>
            <a:r>
              <a:rPr lang="en-US" dirty="0" smtClean="0"/>
              <a:t>Primer año en Judá; altar reconstruido, ceremonias restauradas, cimientos del templo puestos</a:t>
            </a:r>
          </a:p>
          <a:p>
            <a:pPr marL="502920" indent="-457200" algn="l" rtl="0">
              <a:buFont typeface="+mj-lt"/>
              <a:buAutoNum type="alphaLcParenR"/>
            </a:pPr>
            <a:r>
              <a:rPr lang="en-US" dirty="0" smtClean="0"/>
              <a:t>Templo terminado</a:t>
            </a:r>
            <a:endParaRPr lang="en-US" dirty="0"/>
          </a:p>
        </p:txBody>
      </p:sp>
      <p:sp>
        <p:nvSpPr>
          <p:cNvPr id="17" name="Content Placeholder 2"/>
          <p:cNvSpPr txBox="1">
            <a:spLocks/>
          </p:cNvSpPr>
          <p:nvPr/>
        </p:nvSpPr>
        <p:spPr>
          <a:xfrm>
            <a:off x="6092689" y="3928344"/>
            <a:ext cx="4800600" cy="2407355"/>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8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8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8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800" kern="1200">
                <a:solidFill>
                  <a:schemeClr val="tx1"/>
                </a:solidFill>
                <a:latin typeface="+mn-lt"/>
                <a:ea typeface="+mn-ea"/>
                <a:cs typeface="+mn-cs"/>
              </a:defRPr>
            </a:lvl9pPr>
          </a:lstStyle>
          <a:p>
            <a:pPr marL="502920" indent="-457200" algn="l" rtl="0">
              <a:buFont typeface="+mj-lt"/>
              <a:buAutoNum type="alphaLcParenR" startAt="5"/>
            </a:pPr>
            <a:r>
              <a:rPr lang="en-US" dirty="0" err="1" smtClean="0"/>
              <a:t>Ciro</a:t>
            </a:r>
            <a:r>
              <a:rPr lang="en-US" dirty="0" smtClean="0"/>
              <a:t> el </a:t>
            </a:r>
            <a:r>
              <a:rPr lang="en-US" dirty="0" err="1" smtClean="0"/>
              <a:t>persa</a:t>
            </a:r>
            <a:r>
              <a:rPr lang="en-US" dirty="0" smtClean="0"/>
              <a:t> </a:t>
            </a:r>
            <a:r>
              <a:rPr lang="en-US" dirty="0" err="1" smtClean="0"/>
              <a:t>conquista</a:t>
            </a:r>
            <a:r>
              <a:rPr lang="en-US" dirty="0" smtClean="0"/>
              <a:t> Babilonia.</a:t>
            </a:r>
          </a:p>
          <a:p>
            <a:pPr marL="502920" indent="-457200" algn="l" rtl="0">
              <a:buFont typeface="+mj-lt"/>
              <a:buAutoNum type="alphaLcParenR" startAt="5"/>
            </a:pPr>
            <a:r>
              <a:rPr lang="en-US" dirty="0" smtClean="0"/>
              <a:t>El edicto de Ciro para el regreso de los judíos</a:t>
            </a:r>
          </a:p>
          <a:p>
            <a:pPr marL="502920" indent="-457200" algn="l" rtl="0">
              <a:buFont typeface="+mj-lt"/>
              <a:buAutoNum type="alphaLcParenR" startAt="5"/>
            </a:pPr>
            <a:r>
              <a:rPr lang="en-US" dirty="0" smtClean="0"/>
              <a:t>Tres asedios de Judá por parte de los babilonios; </a:t>
            </a:r>
            <a:r>
              <a:rPr lang="en-US" dirty="0" err="1" smtClean="0"/>
              <a:t>cautiverio</a:t>
            </a:r>
            <a:endParaRPr lang="en-US" dirty="0"/>
          </a:p>
        </p:txBody>
      </p:sp>
      <p:sp>
        <p:nvSpPr>
          <p:cNvPr id="18" name="TextBox 17"/>
          <p:cNvSpPr txBox="1"/>
          <p:nvPr/>
        </p:nvSpPr>
        <p:spPr>
          <a:xfrm>
            <a:off x="2354068" y="2365883"/>
            <a:ext cx="399495" cy="646331"/>
          </a:xfrm>
          <a:prstGeom prst="rect">
            <a:avLst/>
          </a:prstGeom>
          <a:noFill/>
        </p:spPr>
        <p:txBody>
          <a:bodyPr wrap="square" rtlCol="0">
            <a:spAutoFit/>
          </a:bodyPr>
          <a:lstStyle/>
          <a:p>
            <a:pPr algn="l" rtl="0"/>
            <a:r>
              <a:rPr lang="en-US" sz="3600" dirty="0" smtClean="0">
                <a:solidFill>
                  <a:schemeClr val="accent1"/>
                </a:solidFill>
              </a:rPr>
              <a:t>g</a:t>
            </a:r>
            <a:endParaRPr lang="en-US" sz="3600" dirty="0">
              <a:solidFill>
                <a:schemeClr val="accent1"/>
              </a:solidFill>
            </a:endParaRPr>
          </a:p>
        </p:txBody>
      </p:sp>
      <p:sp>
        <p:nvSpPr>
          <p:cNvPr id="19" name="TextBox 18"/>
          <p:cNvSpPr txBox="1"/>
          <p:nvPr/>
        </p:nvSpPr>
        <p:spPr>
          <a:xfrm>
            <a:off x="3906918" y="2462597"/>
            <a:ext cx="399495" cy="646331"/>
          </a:xfrm>
          <a:prstGeom prst="rect">
            <a:avLst/>
          </a:prstGeom>
          <a:noFill/>
        </p:spPr>
        <p:txBody>
          <a:bodyPr wrap="square" rtlCol="0">
            <a:spAutoFit/>
          </a:bodyPr>
          <a:lstStyle/>
          <a:p>
            <a:pPr algn="l" rtl="0"/>
            <a:r>
              <a:rPr lang="en-US" sz="3600" dirty="0" smtClean="0">
                <a:solidFill>
                  <a:schemeClr val="accent1"/>
                </a:solidFill>
              </a:rPr>
              <a:t>e</a:t>
            </a:r>
            <a:endParaRPr lang="en-US" sz="3600" dirty="0">
              <a:solidFill>
                <a:schemeClr val="accent1"/>
              </a:solidFill>
            </a:endParaRPr>
          </a:p>
        </p:txBody>
      </p:sp>
      <p:sp>
        <p:nvSpPr>
          <p:cNvPr id="20" name="TextBox 19"/>
          <p:cNvSpPr txBox="1"/>
          <p:nvPr/>
        </p:nvSpPr>
        <p:spPr>
          <a:xfrm>
            <a:off x="4604549" y="2463541"/>
            <a:ext cx="399495" cy="646331"/>
          </a:xfrm>
          <a:prstGeom prst="rect">
            <a:avLst/>
          </a:prstGeom>
          <a:noFill/>
        </p:spPr>
        <p:txBody>
          <a:bodyPr wrap="square" rtlCol="0">
            <a:spAutoFit/>
          </a:bodyPr>
          <a:lstStyle/>
          <a:p>
            <a:pPr algn="l" rtl="0"/>
            <a:r>
              <a:rPr lang="en-US" sz="3600" dirty="0" smtClean="0">
                <a:solidFill>
                  <a:schemeClr val="accent1"/>
                </a:solidFill>
              </a:rPr>
              <a:t>f</a:t>
            </a:r>
            <a:endParaRPr lang="en-US" sz="3600" dirty="0">
              <a:solidFill>
                <a:schemeClr val="accent1"/>
              </a:solidFill>
            </a:endParaRPr>
          </a:p>
        </p:txBody>
      </p:sp>
      <p:sp>
        <p:nvSpPr>
          <p:cNvPr id="21" name="TextBox 20"/>
          <p:cNvSpPr txBox="1"/>
          <p:nvPr/>
        </p:nvSpPr>
        <p:spPr>
          <a:xfrm>
            <a:off x="5220827" y="2468972"/>
            <a:ext cx="399495" cy="646331"/>
          </a:xfrm>
          <a:prstGeom prst="rect">
            <a:avLst/>
          </a:prstGeom>
          <a:noFill/>
        </p:spPr>
        <p:txBody>
          <a:bodyPr wrap="square" rtlCol="0">
            <a:spAutoFit/>
          </a:bodyPr>
          <a:lstStyle/>
          <a:p>
            <a:pPr algn="l" rtl="0"/>
            <a:r>
              <a:rPr lang="en-US" sz="3600" dirty="0" smtClean="0">
                <a:solidFill>
                  <a:schemeClr val="accent1"/>
                </a:solidFill>
              </a:rPr>
              <a:t>c</a:t>
            </a:r>
            <a:endParaRPr lang="en-US" sz="3600" dirty="0">
              <a:solidFill>
                <a:schemeClr val="accent1"/>
              </a:solidFill>
            </a:endParaRPr>
          </a:p>
        </p:txBody>
      </p:sp>
      <p:sp>
        <p:nvSpPr>
          <p:cNvPr id="22" name="TextBox 21"/>
          <p:cNvSpPr txBox="1"/>
          <p:nvPr/>
        </p:nvSpPr>
        <p:spPr>
          <a:xfrm>
            <a:off x="7610765" y="2470715"/>
            <a:ext cx="399495" cy="646331"/>
          </a:xfrm>
          <a:prstGeom prst="rect">
            <a:avLst/>
          </a:prstGeom>
          <a:noFill/>
        </p:spPr>
        <p:txBody>
          <a:bodyPr wrap="square" rtlCol="0">
            <a:spAutoFit/>
          </a:bodyPr>
          <a:lstStyle/>
          <a:p>
            <a:pPr algn="l" rtl="0"/>
            <a:r>
              <a:rPr lang="en-US" sz="3600" dirty="0" smtClean="0">
                <a:solidFill>
                  <a:schemeClr val="accent1"/>
                </a:solidFill>
              </a:rPr>
              <a:t>b</a:t>
            </a:r>
            <a:endParaRPr lang="en-US" sz="3600" dirty="0">
              <a:solidFill>
                <a:schemeClr val="accent1"/>
              </a:solidFill>
            </a:endParaRPr>
          </a:p>
        </p:txBody>
      </p:sp>
      <p:sp>
        <p:nvSpPr>
          <p:cNvPr id="23" name="TextBox 22"/>
          <p:cNvSpPr txBox="1"/>
          <p:nvPr/>
        </p:nvSpPr>
        <p:spPr>
          <a:xfrm>
            <a:off x="8525179" y="2468972"/>
            <a:ext cx="399495" cy="646331"/>
          </a:xfrm>
          <a:prstGeom prst="rect">
            <a:avLst/>
          </a:prstGeom>
          <a:noFill/>
        </p:spPr>
        <p:txBody>
          <a:bodyPr wrap="square" rtlCol="0">
            <a:spAutoFit/>
          </a:bodyPr>
          <a:lstStyle/>
          <a:p>
            <a:pPr algn="l" rtl="0"/>
            <a:r>
              <a:rPr lang="en-US" sz="3600" dirty="0" smtClean="0">
                <a:solidFill>
                  <a:schemeClr val="accent1"/>
                </a:solidFill>
              </a:rPr>
              <a:t>a</a:t>
            </a:r>
            <a:endParaRPr lang="en-US" sz="3600" dirty="0">
              <a:solidFill>
                <a:schemeClr val="accent1"/>
              </a:solidFill>
            </a:endParaRPr>
          </a:p>
        </p:txBody>
      </p:sp>
      <p:sp>
        <p:nvSpPr>
          <p:cNvPr id="24" name="TextBox 23"/>
          <p:cNvSpPr txBox="1"/>
          <p:nvPr/>
        </p:nvSpPr>
        <p:spPr>
          <a:xfrm>
            <a:off x="9946334" y="2466882"/>
            <a:ext cx="399495" cy="646331"/>
          </a:xfrm>
          <a:prstGeom prst="rect">
            <a:avLst/>
          </a:prstGeom>
          <a:noFill/>
        </p:spPr>
        <p:txBody>
          <a:bodyPr wrap="square" rtlCol="0">
            <a:spAutoFit/>
          </a:bodyPr>
          <a:lstStyle/>
          <a:p>
            <a:pPr algn="l" rtl="0"/>
            <a:r>
              <a:rPr lang="en-US" sz="3600" dirty="0" smtClean="0">
                <a:solidFill>
                  <a:schemeClr val="accent1"/>
                </a:solidFill>
              </a:rPr>
              <a:t>d</a:t>
            </a:r>
            <a:endParaRPr lang="en-US" sz="3600" dirty="0">
              <a:solidFill>
                <a:schemeClr val="accent1"/>
              </a:solidFill>
            </a:endParaRPr>
          </a:p>
        </p:txBody>
      </p:sp>
    </p:spTree>
    <p:extLst>
      <p:ext uri="{BB962C8B-B14F-4D97-AF65-F5344CB8AC3E}">
        <p14:creationId xmlns:p14="http://schemas.microsoft.com/office/powerpoint/2010/main" val="74389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95400" y="381000"/>
            <a:ext cx="9601200" cy="1143000"/>
          </a:xfrm>
          <a:prstGeom prst="rect">
            <a:avLst/>
          </a:prstGeom>
        </p:spPr>
        <p:txBody>
          <a:bodyPr anchor="ct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l" rtl="0"/>
            <a:r>
              <a:rPr lang="en-US" dirty="0" smtClean="0"/>
              <a:t>Línea de tiempo #2</a:t>
            </a:r>
            <a:endParaRPr lang="en-US" dirty="0"/>
          </a:p>
        </p:txBody>
      </p:sp>
      <p:graphicFrame>
        <p:nvGraphicFramePr>
          <p:cNvPr id="3" name="Content Placeholder 4" descr="Sample table with 3 columns, 4 rows" title="Table"/>
          <p:cNvGraphicFramePr>
            <a:graphicFrameLocks/>
          </p:cNvGraphicFramePr>
          <p:nvPr>
            <p:extLst/>
          </p:nvPr>
        </p:nvGraphicFramePr>
        <p:xfrm>
          <a:off x="1295400" y="1248575"/>
          <a:ext cx="9601202" cy="365760"/>
        </p:xfrm>
        <a:graphic>
          <a:graphicData uri="http://schemas.openxmlformats.org/drawingml/2006/table">
            <a:tbl>
              <a:tblPr firstRow="1" bandRow="1">
                <a:tableStyleId>{9DCAF9ED-07DC-4A11-8D7F-57B35C25682E}</a:tableStyleId>
              </a:tblPr>
              <a:tblGrid>
                <a:gridCol w="1261369"/>
                <a:gridCol w="2938509"/>
                <a:gridCol w="1864310"/>
                <a:gridCol w="3537014"/>
              </a:tblGrid>
              <a:tr h="2973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Cambises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Darío I</a:t>
                      </a:r>
                    </a:p>
                  </a:txBody>
                  <a:tcPr anchor="ctr">
                    <a:solidFill>
                      <a:srgbClr val="847E5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Jerjes I</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Artajerjes I</a:t>
                      </a:r>
                    </a:p>
                  </a:txBody>
                  <a:tcPr anchor="ctr">
                    <a:solidFill>
                      <a:srgbClr val="847E5E"/>
                    </a:solidFill>
                  </a:tcPr>
                </a:tc>
              </a:tr>
            </a:tbl>
          </a:graphicData>
        </a:graphic>
      </p:graphicFrame>
      <p:cxnSp>
        <p:nvCxnSpPr>
          <p:cNvPr id="57" name="Straight Connector 56"/>
          <p:cNvCxnSpPr/>
          <p:nvPr/>
        </p:nvCxnSpPr>
        <p:spPr>
          <a:xfrm>
            <a:off x="1296136" y="1615738"/>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558245" y="1617212"/>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489356" y="1618686"/>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364025" y="1620160"/>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0884411" y="1612756"/>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985042" y="1941838"/>
            <a:ext cx="817503" cy="276999"/>
          </a:xfrm>
          <a:prstGeom prst="rect">
            <a:avLst/>
          </a:prstGeom>
          <a:noFill/>
        </p:spPr>
        <p:txBody>
          <a:bodyPr wrap="square" rtlCol="0">
            <a:spAutoFit/>
          </a:bodyPr>
          <a:lstStyle/>
          <a:p>
            <a:pPr algn="l" rtl="0"/>
            <a:r>
              <a:rPr lang="en-US" sz="1200" dirty="0" smtClean="0"/>
              <a:t>530 aC</a:t>
            </a:r>
            <a:endParaRPr lang="en-US" sz="1200" dirty="0"/>
          </a:p>
        </p:txBody>
      </p:sp>
      <p:sp>
        <p:nvSpPr>
          <p:cNvPr id="63" name="TextBox 62"/>
          <p:cNvSpPr txBox="1"/>
          <p:nvPr/>
        </p:nvSpPr>
        <p:spPr>
          <a:xfrm>
            <a:off x="2312803" y="1941838"/>
            <a:ext cx="470176" cy="276999"/>
          </a:xfrm>
          <a:prstGeom prst="rect">
            <a:avLst/>
          </a:prstGeom>
          <a:noFill/>
        </p:spPr>
        <p:txBody>
          <a:bodyPr wrap="square" rtlCol="0">
            <a:spAutoFit/>
          </a:bodyPr>
          <a:lstStyle/>
          <a:p>
            <a:pPr algn="l" rtl="0"/>
            <a:r>
              <a:rPr lang="en-US" sz="1200" dirty="0" smtClean="0"/>
              <a:t>522</a:t>
            </a:r>
            <a:endParaRPr lang="en-US" sz="1200" dirty="0"/>
          </a:p>
        </p:txBody>
      </p:sp>
      <p:sp>
        <p:nvSpPr>
          <p:cNvPr id="65" name="TextBox 64"/>
          <p:cNvSpPr txBox="1"/>
          <p:nvPr/>
        </p:nvSpPr>
        <p:spPr>
          <a:xfrm>
            <a:off x="5254268" y="1941838"/>
            <a:ext cx="470176" cy="276999"/>
          </a:xfrm>
          <a:prstGeom prst="rect">
            <a:avLst/>
          </a:prstGeom>
          <a:noFill/>
        </p:spPr>
        <p:txBody>
          <a:bodyPr wrap="square" rtlCol="0">
            <a:spAutoFit/>
          </a:bodyPr>
          <a:lstStyle/>
          <a:p>
            <a:pPr algn="l" rtl="0"/>
            <a:r>
              <a:rPr lang="en-US" sz="1200" dirty="0" smtClean="0"/>
              <a:t>486</a:t>
            </a:r>
            <a:endParaRPr lang="en-US" sz="1200" dirty="0"/>
          </a:p>
        </p:txBody>
      </p:sp>
      <p:sp>
        <p:nvSpPr>
          <p:cNvPr id="66" name="TextBox 65"/>
          <p:cNvSpPr txBox="1"/>
          <p:nvPr/>
        </p:nvSpPr>
        <p:spPr>
          <a:xfrm>
            <a:off x="7128937" y="1941838"/>
            <a:ext cx="470176" cy="276999"/>
          </a:xfrm>
          <a:prstGeom prst="rect">
            <a:avLst/>
          </a:prstGeom>
          <a:noFill/>
        </p:spPr>
        <p:txBody>
          <a:bodyPr wrap="square" rtlCol="0">
            <a:spAutoFit/>
          </a:bodyPr>
          <a:lstStyle/>
          <a:p>
            <a:pPr algn="l" rtl="0"/>
            <a:r>
              <a:rPr lang="en-US" sz="1200" dirty="0" smtClean="0"/>
              <a:t>465</a:t>
            </a:r>
            <a:endParaRPr lang="en-US" sz="1200" dirty="0"/>
          </a:p>
        </p:txBody>
      </p:sp>
      <p:sp>
        <p:nvSpPr>
          <p:cNvPr id="67" name="TextBox 66"/>
          <p:cNvSpPr txBox="1"/>
          <p:nvPr/>
        </p:nvSpPr>
        <p:spPr>
          <a:xfrm>
            <a:off x="10475659" y="1941838"/>
            <a:ext cx="817503" cy="276999"/>
          </a:xfrm>
          <a:prstGeom prst="rect">
            <a:avLst/>
          </a:prstGeom>
          <a:noFill/>
        </p:spPr>
        <p:txBody>
          <a:bodyPr wrap="square" rtlCol="0">
            <a:spAutoFit/>
          </a:bodyPr>
          <a:lstStyle/>
          <a:p>
            <a:pPr algn="l" rtl="0"/>
            <a:r>
              <a:rPr lang="en-US" sz="1200" dirty="0" smtClean="0"/>
              <a:t>424 a.C.</a:t>
            </a:r>
            <a:endParaRPr lang="en-US" sz="1200" dirty="0"/>
          </a:p>
        </p:txBody>
      </p:sp>
      <p:cxnSp>
        <p:nvCxnSpPr>
          <p:cNvPr id="68" name="Straight Connector 67"/>
          <p:cNvCxnSpPr/>
          <p:nvPr/>
        </p:nvCxnSpPr>
        <p:spPr>
          <a:xfrm>
            <a:off x="2710645" y="1618686"/>
            <a:ext cx="0" cy="99134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013971" y="1620160"/>
            <a:ext cx="0" cy="147814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800541" y="3025784"/>
            <a:ext cx="470176" cy="276999"/>
          </a:xfrm>
          <a:prstGeom prst="rect">
            <a:avLst/>
          </a:prstGeom>
          <a:noFill/>
        </p:spPr>
        <p:txBody>
          <a:bodyPr wrap="square" rtlCol="0">
            <a:spAutoFit/>
          </a:bodyPr>
          <a:lstStyle/>
          <a:p>
            <a:pPr algn="l" rtl="0"/>
            <a:r>
              <a:rPr lang="en-US" sz="1200" dirty="0" smtClean="0"/>
              <a:t>516</a:t>
            </a:r>
            <a:endParaRPr lang="en-US" sz="1200" dirty="0"/>
          </a:p>
        </p:txBody>
      </p:sp>
      <p:cxnSp>
        <p:nvCxnSpPr>
          <p:cNvPr id="76" name="Straight Connector 75"/>
          <p:cNvCxnSpPr/>
          <p:nvPr/>
        </p:nvCxnSpPr>
        <p:spPr>
          <a:xfrm>
            <a:off x="3021366" y="3252189"/>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041251" y="1620160"/>
            <a:ext cx="0" cy="73907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5822102" y="2288079"/>
            <a:ext cx="470176" cy="276999"/>
          </a:xfrm>
          <a:prstGeom prst="rect">
            <a:avLst/>
          </a:prstGeom>
          <a:noFill/>
        </p:spPr>
        <p:txBody>
          <a:bodyPr wrap="square" rtlCol="0">
            <a:spAutoFit/>
          </a:bodyPr>
          <a:lstStyle/>
          <a:p>
            <a:pPr algn="l" rtl="0"/>
            <a:r>
              <a:rPr lang="en-US" sz="1200" dirty="0" smtClean="0"/>
              <a:t>479</a:t>
            </a:r>
            <a:endParaRPr lang="en-US" sz="1200" dirty="0"/>
          </a:p>
        </p:txBody>
      </p:sp>
      <p:cxnSp>
        <p:nvCxnSpPr>
          <p:cNvPr id="80" name="Straight Connector 79"/>
          <p:cNvCxnSpPr/>
          <p:nvPr/>
        </p:nvCxnSpPr>
        <p:spPr>
          <a:xfrm>
            <a:off x="6041251" y="2511799"/>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9105528" y="1621634"/>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8888196" y="1941837"/>
            <a:ext cx="470176" cy="276999"/>
          </a:xfrm>
          <a:prstGeom prst="rect">
            <a:avLst/>
          </a:prstGeom>
          <a:noFill/>
        </p:spPr>
        <p:txBody>
          <a:bodyPr wrap="square" rtlCol="0">
            <a:spAutoFit/>
          </a:bodyPr>
          <a:lstStyle/>
          <a:p>
            <a:pPr algn="l" rtl="0"/>
            <a:r>
              <a:rPr lang="en-US" sz="1200" dirty="0" smtClean="0"/>
              <a:t>445</a:t>
            </a:r>
            <a:endParaRPr lang="en-US" sz="1200" dirty="0"/>
          </a:p>
        </p:txBody>
      </p:sp>
      <p:cxnSp>
        <p:nvCxnSpPr>
          <p:cNvPr id="83" name="Straight Connector 82"/>
          <p:cNvCxnSpPr/>
          <p:nvPr/>
        </p:nvCxnSpPr>
        <p:spPr>
          <a:xfrm>
            <a:off x="9105528" y="2163778"/>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8084594" y="1611282"/>
            <a:ext cx="0" cy="92535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7867262" y="2467409"/>
            <a:ext cx="470176" cy="276999"/>
          </a:xfrm>
          <a:prstGeom prst="rect">
            <a:avLst/>
          </a:prstGeom>
          <a:noFill/>
        </p:spPr>
        <p:txBody>
          <a:bodyPr wrap="square" rtlCol="0">
            <a:spAutoFit/>
          </a:bodyPr>
          <a:lstStyle/>
          <a:p>
            <a:pPr algn="l" rtl="0"/>
            <a:r>
              <a:rPr lang="en-US" sz="1200" dirty="0" smtClean="0"/>
              <a:t>458</a:t>
            </a:r>
            <a:endParaRPr lang="en-US" sz="1200" dirty="0"/>
          </a:p>
        </p:txBody>
      </p:sp>
      <p:cxnSp>
        <p:nvCxnSpPr>
          <p:cNvPr id="88" name="Straight Connector 87"/>
          <p:cNvCxnSpPr/>
          <p:nvPr/>
        </p:nvCxnSpPr>
        <p:spPr>
          <a:xfrm>
            <a:off x="8084594" y="2684029"/>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2483520" y="294859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800541" y="3962131"/>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814126" y="3252189"/>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7857469" y="344897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8878403" y="294859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7982674" y="3962131"/>
            <a:ext cx="2361460"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8904123" y="4409245"/>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7" name="Content Placeholder 2"/>
          <p:cNvSpPr txBox="1">
            <a:spLocks/>
          </p:cNvSpPr>
          <p:nvPr/>
        </p:nvSpPr>
        <p:spPr>
          <a:xfrm>
            <a:off x="4056365" y="4290867"/>
            <a:ext cx="5460507" cy="2407355"/>
          </a:xfrm>
          <a:prstGeom prst="rect">
            <a:avLst/>
          </a:prstGeom>
        </p:spPr>
        <p:txBody>
          <a:bodyPr>
            <a:normAutofit fontScale="85000" lnSpcReduction="20000"/>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502920" indent="-457200" algn="l" rtl="0">
              <a:buFont typeface="+mj-lt"/>
              <a:buAutoNum type="alphaLcParenR"/>
            </a:pPr>
            <a:r>
              <a:rPr lang="en-US" dirty="0" smtClean="0"/>
              <a:t>Ester </a:t>
            </a:r>
            <a:r>
              <a:rPr lang="en-US" dirty="0" err="1" smtClean="0"/>
              <a:t>llega</a:t>
            </a:r>
            <a:r>
              <a:rPr lang="en-US" dirty="0" smtClean="0"/>
              <a:t> a </a:t>
            </a:r>
            <a:r>
              <a:rPr lang="en-US" dirty="0" err="1" smtClean="0"/>
              <a:t>ser</a:t>
            </a:r>
            <a:r>
              <a:rPr lang="en-US" dirty="0" smtClean="0"/>
              <a:t> </a:t>
            </a:r>
            <a:r>
              <a:rPr lang="en-US" dirty="0" err="1" smtClean="0"/>
              <a:t>reina</a:t>
            </a:r>
            <a:endParaRPr lang="en-US" dirty="0" smtClean="0"/>
          </a:p>
          <a:p>
            <a:pPr marL="502920" indent="-457200" algn="l" rtl="0">
              <a:buFont typeface="+mj-lt"/>
              <a:buAutoNum type="alphaLcParenR"/>
            </a:pPr>
            <a:r>
              <a:rPr lang="en-US" dirty="0" smtClean="0"/>
              <a:t>Esdras regresa</a:t>
            </a:r>
          </a:p>
          <a:p>
            <a:pPr marL="502920" indent="-457200" algn="l" rtl="0">
              <a:buFont typeface="+mj-lt"/>
              <a:buAutoNum type="alphaLcParenR"/>
            </a:pPr>
            <a:r>
              <a:rPr lang="en-US" dirty="0" smtClean="0"/>
              <a:t>Hageo y Zacarías predican y profetizan</a:t>
            </a:r>
          </a:p>
          <a:p>
            <a:pPr marL="502920" indent="-457200" algn="l" rtl="0">
              <a:buFont typeface="+mj-lt"/>
              <a:buAutoNum type="alphaLcParenR"/>
            </a:pPr>
            <a:r>
              <a:rPr lang="en-US" dirty="0" smtClean="0"/>
              <a:t>Templo completado</a:t>
            </a:r>
          </a:p>
          <a:p>
            <a:pPr marL="502920" indent="-457200" algn="l" rtl="0">
              <a:buFont typeface="+mj-lt"/>
              <a:buAutoNum type="alphaLcParenR"/>
            </a:pPr>
            <a:r>
              <a:rPr lang="en-US" dirty="0" smtClean="0"/>
              <a:t>Malaquías predica y profetiza</a:t>
            </a:r>
          </a:p>
          <a:p>
            <a:pPr marL="502920" indent="-457200" algn="l" rtl="0">
              <a:buFont typeface="+mj-lt"/>
              <a:buAutoNum type="alphaLcParenR"/>
            </a:pPr>
            <a:r>
              <a:rPr lang="en-US" dirty="0" smtClean="0"/>
              <a:t>Nehemías regresa</a:t>
            </a:r>
            <a:endParaRPr lang="en-US" dirty="0"/>
          </a:p>
        </p:txBody>
      </p:sp>
      <p:sp>
        <p:nvSpPr>
          <p:cNvPr id="98" name="TextBox 97"/>
          <p:cNvSpPr txBox="1"/>
          <p:nvPr/>
        </p:nvSpPr>
        <p:spPr>
          <a:xfrm>
            <a:off x="2532444" y="2522998"/>
            <a:ext cx="399495" cy="523220"/>
          </a:xfrm>
          <a:prstGeom prst="rect">
            <a:avLst/>
          </a:prstGeom>
          <a:noFill/>
        </p:spPr>
        <p:txBody>
          <a:bodyPr wrap="square" rtlCol="0">
            <a:spAutoFit/>
          </a:bodyPr>
          <a:lstStyle/>
          <a:p>
            <a:pPr algn="l" rtl="0"/>
            <a:r>
              <a:rPr lang="en-US" sz="2800" dirty="0" smtClean="0">
                <a:solidFill>
                  <a:schemeClr val="accent1"/>
                </a:solidFill>
              </a:rPr>
              <a:t>c</a:t>
            </a:r>
            <a:endParaRPr lang="en-US" sz="2800" dirty="0">
              <a:solidFill>
                <a:schemeClr val="accent1"/>
              </a:solidFill>
            </a:endParaRPr>
          </a:p>
        </p:txBody>
      </p:sp>
      <p:sp>
        <p:nvSpPr>
          <p:cNvPr id="99" name="TextBox 98"/>
          <p:cNvSpPr txBox="1"/>
          <p:nvPr/>
        </p:nvSpPr>
        <p:spPr>
          <a:xfrm>
            <a:off x="2827003" y="3533023"/>
            <a:ext cx="399495" cy="523220"/>
          </a:xfrm>
          <a:prstGeom prst="rect">
            <a:avLst/>
          </a:prstGeom>
          <a:noFill/>
        </p:spPr>
        <p:txBody>
          <a:bodyPr wrap="square" rtlCol="0">
            <a:spAutoFit/>
          </a:bodyPr>
          <a:lstStyle/>
          <a:p>
            <a:pPr algn="l" rtl="0"/>
            <a:r>
              <a:rPr lang="en-US" sz="2800" dirty="0" smtClean="0">
                <a:solidFill>
                  <a:schemeClr val="accent1"/>
                </a:solidFill>
              </a:rPr>
              <a:t>d</a:t>
            </a:r>
            <a:endParaRPr lang="en-US" sz="2800" dirty="0">
              <a:solidFill>
                <a:schemeClr val="accent1"/>
              </a:solidFill>
            </a:endParaRPr>
          </a:p>
        </p:txBody>
      </p:sp>
      <p:sp>
        <p:nvSpPr>
          <p:cNvPr id="100" name="TextBox 99"/>
          <p:cNvSpPr txBox="1"/>
          <p:nvPr/>
        </p:nvSpPr>
        <p:spPr>
          <a:xfrm>
            <a:off x="5868136" y="2824571"/>
            <a:ext cx="399495" cy="523220"/>
          </a:xfrm>
          <a:prstGeom prst="rect">
            <a:avLst/>
          </a:prstGeom>
          <a:noFill/>
        </p:spPr>
        <p:txBody>
          <a:bodyPr wrap="square" rtlCol="0">
            <a:spAutoFit/>
          </a:bodyPr>
          <a:lstStyle/>
          <a:p>
            <a:pPr algn="l" rtl="0"/>
            <a:r>
              <a:rPr lang="en-US" sz="2800" dirty="0" smtClean="0">
                <a:solidFill>
                  <a:schemeClr val="accent1"/>
                </a:solidFill>
              </a:rPr>
              <a:t>a</a:t>
            </a:r>
            <a:endParaRPr lang="en-US" sz="2800" dirty="0">
              <a:solidFill>
                <a:schemeClr val="accent1"/>
              </a:solidFill>
            </a:endParaRPr>
          </a:p>
        </p:txBody>
      </p:sp>
      <p:sp>
        <p:nvSpPr>
          <p:cNvPr id="101" name="TextBox 100"/>
          <p:cNvSpPr txBox="1"/>
          <p:nvPr/>
        </p:nvSpPr>
        <p:spPr>
          <a:xfrm>
            <a:off x="7911652" y="3026953"/>
            <a:ext cx="399495" cy="523220"/>
          </a:xfrm>
          <a:prstGeom prst="rect">
            <a:avLst/>
          </a:prstGeom>
          <a:noFill/>
        </p:spPr>
        <p:txBody>
          <a:bodyPr wrap="square" rtlCol="0">
            <a:spAutoFit/>
          </a:bodyPr>
          <a:lstStyle/>
          <a:p>
            <a:pPr algn="l" rtl="0"/>
            <a:r>
              <a:rPr lang="en-US" sz="2800" dirty="0" smtClean="0">
                <a:solidFill>
                  <a:schemeClr val="accent1"/>
                </a:solidFill>
              </a:rPr>
              <a:t>b</a:t>
            </a:r>
            <a:endParaRPr lang="en-US" sz="2800" dirty="0">
              <a:solidFill>
                <a:schemeClr val="accent1"/>
              </a:solidFill>
            </a:endParaRPr>
          </a:p>
        </p:txBody>
      </p:sp>
      <p:sp>
        <p:nvSpPr>
          <p:cNvPr id="102" name="TextBox 101"/>
          <p:cNvSpPr txBox="1"/>
          <p:nvPr/>
        </p:nvSpPr>
        <p:spPr>
          <a:xfrm>
            <a:off x="8959791" y="2520194"/>
            <a:ext cx="399495" cy="523220"/>
          </a:xfrm>
          <a:prstGeom prst="rect">
            <a:avLst/>
          </a:prstGeom>
          <a:noFill/>
        </p:spPr>
        <p:txBody>
          <a:bodyPr wrap="square" rtlCol="0">
            <a:spAutoFit/>
          </a:bodyPr>
          <a:lstStyle/>
          <a:p>
            <a:pPr algn="l" rtl="0"/>
            <a:r>
              <a:rPr lang="en-US" sz="2800" dirty="0" smtClean="0">
                <a:solidFill>
                  <a:schemeClr val="accent1"/>
                </a:solidFill>
              </a:rPr>
              <a:t>f</a:t>
            </a:r>
            <a:endParaRPr lang="en-US" sz="2800" dirty="0">
              <a:solidFill>
                <a:schemeClr val="accent1"/>
              </a:solidFill>
            </a:endParaRPr>
          </a:p>
        </p:txBody>
      </p:sp>
      <p:sp>
        <p:nvSpPr>
          <p:cNvPr id="103" name="TextBox 102"/>
          <p:cNvSpPr txBox="1"/>
          <p:nvPr/>
        </p:nvSpPr>
        <p:spPr>
          <a:xfrm>
            <a:off x="8959791" y="3986490"/>
            <a:ext cx="399495" cy="523220"/>
          </a:xfrm>
          <a:prstGeom prst="rect">
            <a:avLst/>
          </a:prstGeom>
          <a:noFill/>
        </p:spPr>
        <p:txBody>
          <a:bodyPr wrap="square" rtlCol="0">
            <a:spAutoFit/>
          </a:bodyPr>
          <a:lstStyle/>
          <a:p>
            <a:pPr algn="l" rtl="0"/>
            <a:r>
              <a:rPr lang="en-US" sz="2800" dirty="0" smtClean="0">
                <a:solidFill>
                  <a:schemeClr val="accent1"/>
                </a:solidFill>
              </a:rPr>
              <a:t>e</a:t>
            </a:r>
            <a:endParaRPr lang="en-US" sz="2800" dirty="0">
              <a:solidFill>
                <a:schemeClr val="accent1"/>
              </a:solidFill>
            </a:endParaRPr>
          </a:p>
        </p:txBody>
      </p:sp>
      <p:sp>
        <p:nvSpPr>
          <p:cNvPr id="104" name="TextBox 103"/>
          <p:cNvSpPr txBox="1"/>
          <p:nvPr/>
        </p:nvSpPr>
        <p:spPr>
          <a:xfrm>
            <a:off x="7596608" y="3823631"/>
            <a:ext cx="470176" cy="276999"/>
          </a:xfrm>
          <a:prstGeom prst="rect">
            <a:avLst/>
          </a:prstGeom>
          <a:noFill/>
        </p:spPr>
        <p:txBody>
          <a:bodyPr wrap="square" rtlCol="0">
            <a:spAutoFit/>
          </a:bodyPr>
          <a:lstStyle/>
          <a:p>
            <a:pPr algn="l" rtl="0"/>
            <a:r>
              <a:rPr lang="en-US" sz="1200" dirty="0" smtClean="0"/>
              <a:t>460</a:t>
            </a:r>
            <a:endParaRPr lang="en-US" sz="1200" dirty="0"/>
          </a:p>
        </p:txBody>
      </p:sp>
      <p:sp>
        <p:nvSpPr>
          <p:cNvPr id="105" name="TextBox 104"/>
          <p:cNvSpPr txBox="1"/>
          <p:nvPr/>
        </p:nvSpPr>
        <p:spPr>
          <a:xfrm>
            <a:off x="10296725" y="3823631"/>
            <a:ext cx="470176" cy="276999"/>
          </a:xfrm>
          <a:prstGeom prst="rect">
            <a:avLst/>
          </a:prstGeom>
          <a:noFill/>
        </p:spPr>
        <p:txBody>
          <a:bodyPr wrap="square" rtlCol="0">
            <a:spAutoFit/>
          </a:bodyPr>
          <a:lstStyle/>
          <a:p>
            <a:pPr algn="l" rtl="0"/>
            <a:r>
              <a:rPr lang="en-US" sz="1200" dirty="0" smtClean="0"/>
              <a:t>432</a:t>
            </a:r>
            <a:endParaRPr lang="en-US" sz="1200" dirty="0"/>
          </a:p>
        </p:txBody>
      </p:sp>
    </p:spTree>
    <p:extLst>
      <p:ext uri="{BB962C8B-B14F-4D97-AF65-F5344CB8AC3E}">
        <p14:creationId xmlns:p14="http://schemas.microsoft.com/office/powerpoint/2010/main" val="126426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5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500"/>
                                        <p:tgtEl>
                                          <p:spTgt spid="1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2"/>
                                        </p:tgtEl>
                                        <p:attrNameLst>
                                          <p:attrName>style.visibility</p:attrName>
                                        </p:attrNameLst>
                                      </p:cBhvr>
                                      <p:to>
                                        <p:strVal val="visible"/>
                                      </p:to>
                                    </p:set>
                                    <p:animEffect transition="in" filter="fade">
                                      <p:cBhvr>
                                        <p:cTn id="27" dur="500"/>
                                        <p:tgtEl>
                                          <p:spTgt spid="10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3"/>
                                        </p:tgtEl>
                                        <p:attrNameLst>
                                          <p:attrName>style.visibility</p:attrName>
                                        </p:attrNameLst>
                                      </p:cBhvr>
                                      <p:to>
                                        <p:strVal val="visible"/>
                                      </p:to>
                                    </p:set>
                                    <p:animEffect transition="in" filter="fade">
                                      <p:cBhvr>
                                        <p:cTn id="32"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0" grpId="0"/>
      <p:bldP spid="101" grpId="0"/>
      <p:bldP spid="102" grpId="0"/>
      <p:bldP spid="10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95400" y="381000"/>
            <a:ext cx="9601200" cy="1143000"/>
          </a:xfrm>
          <a:prstGeom prst="rect">
            <a:avLst/>
          </a:prstGeom>
        </p:spPr>
        <p:txBody>
          <a:bodyPr anchor="ct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l" rtl="0"/>
            <a:r>
              <a:rPr lang="en-US" dirty="0" smtClean="0"/>
              <a:t>Línea de tiempo #2</a:t>
            </a:r>
            <a:endParaRPr lang="en-US" dirty="0"/>
          </a:p>
        </p:txBody>
      </p:sp>
      <p:graphicFrame>
        <p:nvGraphicFramePr>
          <p:cNvPr id="3" name="Content Placeholder 4" descr="Sample table with 3 columns, 4 rows" title="Table"/>
          <p:cNvGraphicFramePr>
            <a:graphicFrameLocks/>
          </p:cNvGraphicFramePr>
          <p:nvPr>
            <p:extLst>
              <p:ext uri="{D42A27DB-BD31-4B8C-83A1-F6EECF244321}">
                <p14:modId xmlns:p14="http://schemas.microsoft.com/office/powerpoint/2010/main" val="3006399554"/>
              </p:ext>
            </p:extLst>
          </p:nvPr>
        </p:nvGraphicFramePr>
        <p:xfrm>
          <a:off x="1295400" y="1248575"/>
          <a:ext cx="9601202" cy="365760"/>
        </p:xfrm>
        <a:graphic>
          <a:graphicData uri="http://schemas.openxmlformats.org/drawingml/2006/table">
            <a:tbl>
              <a:tblPr firstRow="1" bandRow="1">
                <a:tableStyleId>{9DCAF9ED-07DC-4A11-8D7F-57B35C25682E}</a:tableStyleId>
              </a:tblPr>
              <a:tblGrid>
                <a:gridCol w="1261369"/>
                <a:gridCol w="2938509"/>
                <a:gridCol w="1864310"/>
                <a:gridCol w="3537014"/>
              </a:tblGrid>
              <a:tr h="2973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Cambises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Darío I</a:t>
                      </a:r>
                    </a:p>
                  </a:txBody>
                  <a:tcPr anchor="ctr">
                    <a:solidFill>
                      <a:srgbClr val="847E5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Jerjes I</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Artajerjes I</a:t>
                      </a:r>
                    </a:p>
                  </a:txBody>
                  <a:tcPr anchor="ctr">
                    <a:solidFill>
                      <a:srgbClr val="847E5E"/>
                    </a:solidFill>
                  </a:tcPr>
                </a:tc>
              </a:tr>
            </a:tbl>
          </a:graphicData>
        </a:graphic>
      </p:graphicFrame>
      <p:cxnSp>
        <p:nvCxnSpPr>
          <p:cNvPr id="57" name="Straight Connector 56"/>
          <p:cNvCxnSpPr/>
          <p:nvPr/>
        </p:nvCxnSpPr>
        <p:spPr>
          <a:xfrm>
            <a:off x="1296136" y="1615738"/>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558245" y="1617212"/>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489356" y="1618686"/>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364025" y="1620160"/>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0884411" y="1612756"/>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985042" y="1941838"/>
            <a:ext cx="817503" cy="276999"/>
          </a:xfrm>
          <a:prstGeom prst="rect">
            <a:avLst/>
          </a:prstGeom>
          <a:noFill/>
        </p:spPr>
        <p:txBody>
          <a:bodyPr wrap="square" rtlCol="0">
            <a:spAutoFit/>
          </a:bodyPr>
          <a:lstStyle/>
          <a:p>
            <a:pPr algn="l" rtl="0"/>
            <a:r>
              <a:rPr lang="en-US" sz="1200" dirty="0" smtClean="0"/>
              <a:t>530 aC</a:t>
            </a:r>
            <a:endParaRPr lang="en-US" sz="1200" dirty="0"/>
          </a:p>
        </p:txBody>
      </p:sp>
      <p:sp>
        <p:nvSpPr>
          <p:cNvPr id="63" name="TextBox 62"/>
          <p:cNvSpPr txBox="1"/>
          <p:nvPr/>
        </p:nvSpPr>
        <p:spPr>
          <a:xfrm>
            <a:off x="2312803" y="1941838"/>
            <a:ext cx="470176" cy="276999"/>
          </a:xfrm>
          <a:prstGeom prst="rect">
            <a:avLst/>
          </a:prstGeom>
          <a:noFill/>
        </p:spPr>
        <p:txBody>
          <a:bodyPr wrap="square" rtlCol="0">
            <a:spAutoFit/>
          </a:bodyPr>
          <a:lstStyle/>
          <a:p>
            <a:pPr algn="l" rtl="0"/>
            <a:r>
              <a:rPr lang="en-US" sz="1200" dirty="0" smtClean="0"/>
              <a:t>522</a:t>
            </a:r>
            <a:endParaRPr lang="en-US" sz="1200" dirty="0"/>
          </a:p>
        </p:txBody>
      </p:sp>
      <p:sp>
        <p:nvSpPr>
          <p:cNvPr id="65" name="TextBox 64"/>
          <p:cNvSpPr txBox="1"/>
          <p:nvPr/>
        </p:nvSpPr>
        <p:spPr>
          <a:xfrm>
            <a:off x="5254268" y="1941838"/>
            <a:ext cx="470176" cy="276999"/>
          </a:xfrm>
          <a:prstGeom prst="rect">
            <a:avLst/>
          </a:prstGeom>
          <a:noFill/>
        </p:spPr>
        <p:txBody>
          <a:bodyPr wrap="square" rtlCol="0">
            <a:spAutoFit/>
          </a:bodyPr>
          <a:lstStyle/>
          <a:p>
            <a:pPr algn="l" rtl="0"/>
            <a:r>
              <a:rPr lang="en-US" sz="1200" dirty="0" smtClean="0"/>
              <a:t>486</a:t>
            </a:r>
            <a:endParaRPr lang="en-US" sz="1200" dirty="0"/>
          </a:p>
        </p:txBody>
      </p:sp>
      <p:sp>
        <p:nvSpPr>
          <p:cNvPr id="66" name="TextBox 65"/>
          <p:cNvSpPr txBox="1"/>
          <p:nvPr/>
        </p:nvSpPr>
        <p:spPr>
          <a:xfrm>
            <a:off x="7128937" y="1941838"/>
            <a:ext cx="470176" cy="276999"/>
          </a:xfrm>
          <a:prstGeom prst="rect">
            <a:avLst/>
          </a:prstGeom>
          <a:noFill/>
        </p:spPr>
        <p:txBody>
          <a:bodyPr wrap="square" rtlCol="0">
            <a:spAutoFit/>
          </a:bodyPr>
          <a:lstStyle/>
          <a:p>
            <a:pPr algn="l" rtl="0"/>
            <a:r>
              <a:rPr lang="en-US" sz="1200" dirty="0" smtClean="0"/>
              <a:t>465</a:t>
            </a:r>
            <a:endParaRPr lang="en-US" sz="1200" dirty="0"/>
          </a:p>
        </p:txBody>
      </p:sp>
      <p:sp>
        <p:nvSpPr>
          <p:cNvPr id="67" name="TextBox 66"/>
          <p:cNvSpPr txBox="1"/>
          <p:nvPr/>
        </p:nvSpPr>
        <p:spPr>
          <a:xfrm>
            <a:off x="10475659" y="1941838"/>
            <a:ext cx="817503" cy="276999"/>
          </a:xfrm>
          <a:prstGeom prst="rect">
            <a:avLst/>
          </a:prstGeom>
          <a:noFill/>
        </p:spPr>
        <p:txBody>
          <a:bodyPr wrap="square" rtlCol="0">
            <a:spAutoFit/>
          </a:bodyPr>
          <a:lstStyle/>
          <a:p>
            <a:pPr algn="l" rtl="0"/>
            <a:r>
              <a:rPr lang="en-US" sz="1200" dirty="0" smtClean="0"/>
              <a:t>424 a.C.</a:t>
            </a:r>
            <a:endParaRPr lang="en-US" sz="1200" dirty="0"/>
          </a:p>
        </p:txBody>
      </p:sp>
      <p:cxnSp>
        <p:nvCxnSpPr>
          <p:cNvPr id="68" name="Straight Connector 67"/>
          <p:cNvCxnSpPr/>
          <p:nvPr/>
        </p:nvCxnSpPr>
        <p:spPr>
          <a:xfrm>
            <a:off x="2710645" y="1618686"/>
            <a:ext cx="0" cy="99134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013971" y="1620160"/>
            <a:ext cx="0" cy="147814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800541" y="3025784"/>
            <a:ext cx="470176" cy="276999"/>
          </a:xfrm>
          <a:prstGeom prst="rect">
            <a:avLst/>
          </a:prstGeom>
          <a:noFill/>
        </p:spPr>
        <p:txBody>
          <a:bodyPr wrap="square" rtlCol="0">
            <a:spAutoFit/>
          </a:bodyPr>
          <a:lstStyle/>
          <a:p>
            <a:pPr algn="l" rtl="0"/>
            <a:r>
              <a:rPr lang="en-US" sz="1200" dirty="0" smtClean="0"/>
              <a:t>516</a:t>
            </a:r>
            <a:endParaRPr lang="en-US" sz="1200" dirty="0"/>
          </a:p>
        </p:txBody>
      </p:sp>
      <p:cxnSp>
        <p:nvCxnSpPr>
          <p:cNvPr id="76" name="Straight Connector 75"/>
          <p:cNvCxnSpPr/>
          <p:nvPr/>
        </p:nvCxnSpPr>
        <p:spPr>
          <a:xfrm>
            <a:off x="3021366" y="3252189"/>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041251" y="1620160"/>
            <a:ext cx="0" cy="73907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5822102" y="2288079"/>
            <a:ext cx="470176" cy="276999"/>
          </a:xfrm>
          <a:prstGeom prst="rect">
            <a:avLst/>
          </a:prstGeom>
          <a:noFill/>
        </p:spPr>
        <p:txBody>
          <a:bodyPr wrap="square" rtlCol="0">
            <a:spAutoFit/>
          </a:bodyPr>
          <a:lstStyle/>
          <a:p>
            <a:pPr algn="l" rtl="0"/>
            <a:r>
              <a:rPr lang="en-US" sz="1200" dirty="0" smtClean="0"/>
              <a:t>479</a:t>
            </a:r>
            <a:endParaRPr lang="en-US" sz="1200" dirty="0"/>
          </a:p>
        </p:txBody>
      </p:sp>
      <p:cxnSp>
        <p:nvCxnSpPr>
          <p:cNvPr id="80" name="Straight Connector 79"/>
          <p:cNvCxnSpPr/>
          <p:nvPr/>
        </p:nvCxnSpPr>
        <p:spPr>
          <a:xfrm>
            <a:off x="6041251" y="2511799"/>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9105528" y="1621634"/>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8888196" y="1941837"/>
            <a:ext cx="470176" cy="276999"/>
          </a:xfrm>
          <a:prstGeom prst="rect">
            <a:avLst/>
          </a:prstGeom>
          <a:noFill/>
        </p:spPr>
        <p:txBody>
          <a:bodyPr wrap="square" rtlCol="0">
            <a:spAutoFit/>
          </a:bodyPr>
          <a:lstStyle/>
          <a:p>
            <a:pPr algn="l" rtl="0"/>
            <a:r>
              <a:rPr lang="en-US" sz="1200" dirty="0" smtClean="0"/>
              <a:t>445</a:t>
            </a:r>
            <a:endParaRPr lang="en-US" sz="1200" dirty="0"/>
          </a:p>
        </p:txBody>
      </p:sp>
      <p:cxnSp>
        <p:nvCxnSpPr>
          <p:cNvPr id="83" name="Straight Connector 82"/>
          <p:cNvCxnSpPr/>
          <p:nvPr/>
        </p:nvCxnSpPr>
        <p:spPr>
          <a:xfrm>
            <a:off x="9105528" y="2163778"/>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8084594" y="1611282"/>
            <a:ext cx="0" cy="92535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7867262" y="2467409"/>
            <a:ext cx="470176" cy="276999"/>
          </a:xfrm>
          <a:prstGeom prst="rect">
            <a:avLst/>
          </a:prstGeom>
          <a:noFill/>
        </p:spPr>
        <p:txBody>
          <a:bodyPr wrap="square" rtlCol="0">
            <a:spAutoFit/>
          </a:bodyPr>
          <a:lstStyle/>
          <a:p>
            <a:pPr algn="l" rtl="0"/>
            <a:r>
              <a:rPr lang="en-US" sz="1200" dirty="0" smtClean="0"/>
              <a:t>458</a:t>
            </a:r>
            <a:endParaRPr lang="en-US" sz="1200" dirty="0"/>
          </a:p>
        </p:txBody>
      </p:sp>
      <p:cxnSp>
        <p:nvCxnSpPr>
          <p:cNvPr id="88" name="Straight Connector 87"/>
          <p:cNvCxnSpPr/>
          <p:nvPr/>
        </p:nvCxnSpPr>
        <p:spPr>
          <a:xfrm>
            <a:off x="8084594" y="2684029"/>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2483520" y="294859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800541" y="3962131"/>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814126" y="3252189"/>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7857469" y="344897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8878403" y="294859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7982674" y="3962131"/>
            <a:ext cx="2361460"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8904123" y="4409245"/>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7" name="Content Placeholder 2"/>
          <p:cNvSpPr txBox="1">
            <a:spLocks/>
          </p:cNvSpPr>
          <p:nvPr/>
        </p:nvSpPr>
        <p:spPr>
          <a:xfrm>
            <a:off x="4056365" y="4290867"/>
            <a:ext cx="5460507" cy="2407355"/>
          </a:xfrm>
          <a:prstGeom prst="rect">
            <a:avLst/>
          </a:prstGeom>
        </p:spPr>
        <p:txBody>
          <a:bodyPr>
            <a:normAutofit fontScale="85000" lnSpcReduction="20000"/>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502920" indent="-457200" algn="l" rtl="0">
              <a:buFont typeface="+mj-lt"/>
              <a:buAutoNum type="alphaLcParenR"/>
            </a:pPr>
            <a:r>
              <a:rPr lang="en-US" dirty="0" smtClean="0"/>
              <a:t>Ester </a:t>
            </a:r>
            <a:r>
              <a:rPr lang="en-US" dirty="0" err="1" smtClean="0"/>
              <a:t>llega</a:t>
            </a:r>
            <a:r>
              <a:rPr lang="en-US" dirty="0" smtClean="0"/>
              <a:t> a </a:t>
            </a:r>
            <a:r>
              <a:rPr lang="en-US" dirty="0" err="1" smtClean="0"/>
              <a:t>ser</a:t>
            </a:r>
            <a:r>
              <a:rPr lang="en-US" dirty="0" smtClean="0"/>
              <a:t> </a:t>
            </a:r>
            <a:r>
              <a:rPr lang="en-US" dirty="0" err="1" smtClean="0"/>
              <a:t>reina</a:t>
            </a:r>
            <a:endParaRPr lang="en-US" dirty="0" smtClean="0"/>
          </a:p>
          <a:p>
            <a:pPr marL="502920" indent="-457200" algn="l" rtl="0">
              <a:buFont typeface="+mj-lt"/>
              <a:buAutoNum type="alphaLcParenR"/>
            </a:pPr>
            <a:r>
              <a:rPr lang="en-US" dirty="0" smtClean="0"/>
              <a:t>Esdras regresa</a:t>
            </a:r>
          </a:p>
          <a:p>
            <a:pPr marL="502920" indent="-457200" algn="l" rtl="0">
              <a:buFont typeface="+mj-lt"/>
              <a:buAutoNum type="alphaLcParenR"/>
            </a:pPr>
            <a:r>
              <a:rPr lang="en-US" dirty="0" smtClean="0"/>
              <a:t>Hageo y Zacarías predican y profetizan</a:t>
            </a:r>
          </a:p>
          <a:p>
            <a:pPr marL="502920" indent="-457200" algn="l" rtl="0">
              <a:buFont typeface="+mj-lt"/>
              <a:buAutoNum type="alphaLcParenR"/>
            </a:pPr>
            <a:r>
              <a:rPr lang="en-US" dirty="0" smtClean="0"/>
              <a:t>Templo completado</a:t>
            </a:r>
          </a:p>
          <a:p>
            <a:pPr marL="502920" indent="-457200" algn="l" rtl="0">
              <a:buFont typeface="+mj-lt"/>
              <a:buAutoNum type="alphaLcParenR"/>
            </a:pPr>
            <a:r>
              <a:rPr lang="en-US" dirty="0" smtClean="0"/>
              <a:t>Malaquías predica y profetiza</a:t>
            </a:r>
          </a:p>
          <a:p>
            <a:pPr marL="502920" indent="-457200" algn="l" rtl="0">
              <a:buFont typeface="+mj-lt"/>
              <a:buAutoNum type="alphaLcParenR"/>
            </a:pPr>
            <a:r>
              <a:rPr lang="en-US" dirty="0" smtClean="0"/>
              <a:t>Nehemías regresa</a:t>
            </a:r>
            <a:endParaRPr lang="en-US" dirty="0"/>
          </a:p>
        </p:txBody>
      </p:sp>
      <p:sp>
        <p:nvSpPr>
          <p:cNvPr id="98" name="TextBox 97"/>
          <p:cNvSpPr txBox="1"/>
          <p:nvPr/>
        </p:nvSpPr>
        <p:spPr>
          <a:xfrm>
            <a:off x="2532444" y="2522998"/>
            <a:ext cx="399495" cy="523220"/>
          </a:xfrm>
          <a:prstGeom prst="rect">
            <a:avLst/>
          </a:prstGeom>
          <a:noFill/>
        </p:spPr>
        <p:txBody>
          <a:bodyPr wrap="square" rtlCol="0">
            <a:spAutoFit/>
          </a:bodyPr>
          <a:lstStyle/>
          <a:p>
            <a:pPr algn="l" rtl="0"/>
            <a:r>
              <a:rPr lang="en-US" sz="2800" dirty="0" smtClean="0">
                <a:solidFill>
                  <a:schemeClr val="accent1"/>
                </a:solidFill>
              </a:rPr>
              <a:t>c</a:t>
            </a:r>
            <a:endParaRPr lang="en-US" sz="2800" dirty="0">
              <a:solidFill>
                <a:schemeClr val="accent1"/>
              </a:solidFill>
            </a:endParaRPr>
          </a:p>
        </p:txBody>
      </p:sp>
      <p:sp>
        <p:nvSpPr>
          <p:cNvPr id="99" name="TextBox 98"/>
          <p:cNvSpPr txBox="1"/>
          <p:nvPr/>
        </p:nvSpPr>
        <p:spPr>
          <a:xfrm>
            <a:off x="2827003" y="3533023"/>
            <a:ext cx="399495" cy="523220"/>
          </a:xfrm>
          <a:prstGeom prst="rect">
            <a:avLst/>
          </a:prstGeom>
          <a:noFill/>
        </p:spPr>
        <p:txBody>
          <a:bodyPr wrap="square" rtlCol="0">
            <a:spAutoFit/>
          </a:bodyPr>
          <a:lstStyle/>
          <a:p>
            <a:pPr algn="l" rtl="0"/>
            <a:r>
              <a:rPr lang="en-US" sz="2800" dirty="0" smtClean="0">
                <a:solidFill>
                  <a:schemeClr val="accent1"/>
                </a:solidFill>
              </a:rPr>
              <a:t>d</a:t>
            </a:r>
            <a:endParaRPr lang="en-US" sz="2800" dirty="0">
              <a:solidFill>
                <a:schemeClr val="accent1"/>
              </a:solidFill>
            </a:endParaRPr>
          </a:p>
        </p:txBody>
      </p:sp>
      <p:sp>
        <p:nvSpPr>
          <p:cNvPr id="100" name="TextBox 99"/>
          <p:cNvSpPr txBox="1"/>
          <p:nvPr/>
        </p:nvSpPr>
        <p:spPr>
          <a:xfrm>
            <a:off x="5868136" y="2824571"/>
            <a:ext cx="399495" cy="523220"/>
          </a:xfrm>
          <a:prstGeom prst="rect">
            <a:avLst/>
          </a:prstGeom>
          <a:noFill/>
        </p:spPr>
        <p:txBody>
          <a:bodyPr wrap="square" rtlCol="0">
            <a:spAutoFit/>
          </a:bodyPr>
          <a:lstStyle/>
          <a:p>
            <a:pPr algn="l" rtl="0"/>
            <a:r>
              <a:rPr lang="en-US" sz="2800" dirty="0" smtClean="0">
                <a:solidFill>
                  <a:schemeClr val="accent1"/>
                </a:solidFill>
              </a:rPr>
              <a:t>a</a:t>
            </a:r>
            <a:endParaRPr lang="en-US" sz="2800" dirty="0">
              <a:solidFill>
                <a:schemeClr val="accent1"/>
              </a:solidFill>
            </a:endParaRPr>
          </a:p>
        </p:txBody>
      </p:sp>
      <p:sp>
        <p:nvSpPr>
          <p:cNvPr id="101" name="TextBox 100"/>
          <p:cNvSpPr txBox="1"/>
          <p:nvPr/>
        </p:nvSpPr>
        <p:spPr>
          <a:xfrm>
            <a:off x="7911652" y="3026953"/>
            <a:ext cx="399495" cy="523220"/>
          </a:xfrm>
          <a:prstGeom prst="rect">
            <a:avLst/>
          </a:prstGeom>
          <a:noFill/>
        </p:spPr>
        <p:txBody>
          <a:bodyPr wrap="square" rtlCol="0">
            <a:spAutoFit/>
          </a:bodyPr>
          <a:lstStyle/>
          <a:p>
            <a:pPr algn="l" rtl="0"/>
            <a:r>
              <a:rPr lang="en-US" sz="2800" dirty="0" smtClean="0">
                <a:solidFill>
                  <a:schemeClr val="accent1"/>
                </a:solidFill>
              </a:rPr>
              <a:t>b</a:t>
            </a:r>
            <a:endParaRPr lang="en-US" sz="2800" dirty="0">
              <a:solidFill>
                <a:schemeClr val="accent1"/>
              </a:solidFill>
            </a:endParaRPr>
          </a:p>
        </p:txBody>
      </p:sp>
      <p:sp>
        <p:nvSpPr>
          <p:cNvPr id="102" name="TextBox 101"/>
          <p:cNvSpPr txBox="1"/>
          <p:nvPr/>
        </p:nvSpPr>
        <p:spPr>
          <a:xfrm>
            <a:off x="8959791" y="2520194"/>
            <a:ext cx="399495" cy="523220"/>
          </a:xfrm>
          <a:prstGeom prst="rect">
            <a:avLst/>
          </a:prstGeom>
          <a:noFill/>
        </p:spPr>
        <p:txBody>
          <a:bodyPr wrap="square" rtlCol="0">
            <a:spAutoFit/>
          </a:bodyPr>
          <a:lstStyle/>
          <a:p>
            <a:pPr algn="l" rtl="0"/>
            <a:r>
              <a:rPr lang="en-US" sz="2800" dirty="0" smtClean="0">
                <a:solidFill>
                  <a:schemeClr val="accent1"/>
                </a:solidFill>
              </a:rPr>
              <a:t>f</a:t>
            </a:r>
            <a:endParaRPr lang="en-US" sz="2800" dirty="0">
              <a:solidFill>
                <a:schemeClr val="accent1"/>
              </a:solidFill>
            </a:endParaRPr>
          </a:p>
        </p:txBody>
      </p:sp>
      <p:sp>
        <p:nvSpPr>
          <p:cNvPr id="103" name="TextBox 102"/>
          <p:cNvSpPr txBox="1"/>
          <p:nvPr/>
        </p:nvSpPr>
        <p:spPr>
          <a:xfrm>
            <a:off x="8959791" y="3986490"/>
            <a:ext cx="399495" cy="523220"/>
          </a:xfrm>
          <a:prstGeom prst="rect">
            <a:avLst/>
          </a:prstGeom>
          <a:noFill/>
        </p:spPr>
        <p:txBody>
          <a:bodyPr wrap="square" rtlCol="0">
            <a:spAutoFit/>
          </a:bodyPr>
          <a:lstStyle/>
          <a:p>
            <a:pPr algn="l" rtl="0"/>
            <a:r>
              <a:rPr lang="en-US" sz="2800" dirty="0" smtClean="0">
                <a:solidFill>
                  <a:schemeClr val="accent1"/>
                </a:solidFill>
              </a:rPr>
              <a:t>e</a:t>
            </a:r>
            <a:endParaRPr lang="en-US" sz="2800" dirty="0">
              <a:solidFill>
                <a:schemeClr val="accent1"/>
              </a:solidFill>
            </a:endParaRPr>
          </a:p>
        </p:txBody>
      </p:sp>
      <p:sp>
        <p:nvSpPr>
          <p:cNvPr id="104" name="TextBox 103"/>
          <p:cNvSpPr txBox="1"/>
          <p:nvPr/>
        </p:nvSpPr>
        <p:spPr>
          <a:xfrm>
            <a:off x="7596608" y="3823631"/>
            <a:ext cx="470176" cy="276999"/>
          </a:xfrm>
          <a:prstGeom prst="rect">
            <a:avLst/>
          </a:prstGeom>
          <a:noFill/>
        </p:spPr>
        <p:txBody>
          <a:bodyPr wrap="square" rtlCol="0">
            <a:spAutoFit/>
          </a:bodyPr>
          <a:lstStyle/>
          <a:p>
            <a:pPr algn="l" rtl="0"/>
            <a:r>
              <a:rPr lang="en-US" sz="1200" dirty="0" smtClean="0"/>
              <a:t>460</a:t>
            </a:r>
            <a:endParaRPr lang="en-US" sz="1200" dirty="0"/>
          </a:p>
        </p:txBody>
      </p:sp>
      <p:sp>
        <p:nvSpPr>
          <p:cNvPr id="105" name="TextBox 104"/>
          <p:cNvSpPr txBox="1"/>
          <p:nvPr/>
        </p:nvSpPr>
        <p:spPr>
          <a:xfrm>
            <a:off x="10296725" y="3823631"/>
            <a:ext cx="470176" cy="276999"/>
          </a:xfrm>
          <a:prstGeom prst="rect">
            <a:avLst/>
          </a:prstGeom>
          <a:noFill/>
        </p:spPr>
        <p:txBody>
          <a:bodyPr wrap="square" rtlCol="0">
            <a:spAutoFit/>
          </a:bodyPr>
          <a:lstStyle/>
          <a:p>
            <a:pPr algn="l" rtl="0"/>
            <a:r>
              <a:rPr lang="en-US" sz="1200" dirty="0" smtClean="0"/>
              <a:t>432</a:t>
            </a:r>
            <a:endParaRPr lang="en-US" sz="1200" dirty="0"/>
          </a:p>
        </p:txBody>
      </p:sp>
    </p:spTree>
    <p:extLst>
      <p:ext uri="{BB962C8B-B14F-4D97-AF65-F5344CB8AC3E}">
        <p14:creationId xmlns:p14="http://schemas.microsoft.com/office/powerpoint/2010/main" val="95048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5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500"/>
                                        <p:tgtEl>
                                          <p:spTgt spid="1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2"/>
                                        </p:tgtEl>
                                        <p:attrNameLst>
                                          <p:attrName>style.visibility</p:attrName>
                                        </p:attrNameLst>
                                      </p:cBhvr>
                                      <p:to>
                                        <p:strVal val="visible"/>
                                      </p:to>
                                    </p:set>
                                    <p:animEffect transition="in" filter="fade">
                                      <p:cBhvr>
                                        <p:cTn id="27" dur="500"/>
                                        <p:tgtEl>
                                          <p:spTgt spid="10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3"/>
                                        </p:tgtEl>
                                        <p:attrNameLst>
                                          <p:attrName>style.visibility</p:attrName>
                                        </p:attrNameLst>
                                      </p:cBhvr>
                                      <p:to>
                                        <p:strVal val="visible"/>
                                      </p:to>
                                    </p:set>
                                    <p:animEffect transition="in" filter="fade">
                                      <p:cBhvr>
                                        <p:cTn id="32"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0" grpId="0"/>
      <p:bldP spid="101" grpId="0"/>
      <p:bldP spid="102" grpId="0"/>
      <p:bldP spid="10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031286" y="772977"/>
            <a:ext cx="5943600" cy="410547"/>
          </a:xfrm>
        </p:spPr>
        <p:txBody>
          <a:bodyPr>
            <a:normAutofit fontScale="85000" lnSpcReduction="10000"/>
          </a:bodyPr>
          <a:lstStyle/>
          <a:p>
            <a:pPr algn="l" rtl="0"/>
            <a:r>
              <a:rPr lang="en-US" dirty="0" err="1" smtClean="0"/>
              <a:t>RelacionE</a:t>
            </a:r>
            <a:r>
              <a:rPr lang="en-US" dirty="0" smtClean="0"/>
              <a:t> lo siguiente con el libro asociado</a:t>
            </a:r>
            <a:endParaRPr lang="en-US" dirty="0"/>
          </a:p>
        </p:txBody>
      </p:sp>
      <p:sp>
        <p:nvSpPr>
          <p:cNvPr id="6" name="Content Placeholder 2"/>
          <p:cNvSpPr txBox="1">
            <a:spLocks/>
          </p:cNvSpPr>
          <p:nvPr/>
        </p:nvSpPr>
        <p:spPr>
          <a:xfrm>
            <a:off x="247838" y="1422145"/>
            <a:ext cx="7475735" cy="4986298"/>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l" rtl="0">
              <a:buNone/>
            </a:pPr>
            <a:r>
              <a:rPr lang="en-US" dirty="0" smtClean="0"/>
              <a:t>_____ 	“¿Robará el hombre a Dios?”</a:t>
            </a:r>
          </a:p>
          <a:p>
            <a:pPr marL="45720" indent="0" algn="l" rtl="0">
              <a:buNone/>
            </a:pPr>
            <a:r>
              <a:rPr lang="en-US" dirty="0" smtClean="0"/>
              <a:t>_____	</a:t>
            </a:r>
            <a:r>
              <a:rPr lang="en-US" dirty="0" err="1" smtClean="0"/>
              <a:t>Zorobabel</a:t>
            </a:r>
            <a:r>
              <a:rPr lang="en-US" dirty="0" smtClean="0"/>
              <a:t> elegido como sello</a:t>
            </a:r>
          </a:p>
          <a:p>
            <a:pPr marL="45720" indent="0" algn="l" rtl="0">
              <a:buNone/>
            </a:pPr>
            <a:r>
              <a:rPr lang="en-US" dirty="0" smtClean="0"/>
              <a:t>_____	</a:t>
            </a:r>
            <a:r>
              <a:rPr lang="en-US" dirty="0" err="1" smtClean="0"/>
              <a:t>Ocho</a:t>
            </a:r>
            <a:r>
              <a:rPr lang="en-US" dirty="0" smtClean="0"/>
              <a:t> profecías mesiánicas</a:t>
            </a:r>
          </a:p>
          <a:p>
            <a:pPr marL="45720" indent="0">
              <a:buNone/>
            </a:pPr>
            <a:r>
              <a:rPr lang="en-US" dirty="0" smtClean="0"/>
              <a:t>_____	“</a:t>
            </a:r>
            <a:r>
              <a:rPr lang="es-ES" dirty="0"/>
              <a:t>¿Es acaso tiempo para que ustedes habiten en sus casas </a:t>
            </a:r>
            <a:r>
              <a:rPr lang="es-ES" dirty="0" smtClean="0"/>
              <a:t/>
            </a:r>
            <a:br>
              <a:rPr lang="es-ES" dirty="0" smtClean="0"/>
            </a:br>
            <a:r>
              <a:rPr lang="es-ES" dirty="0" smtClean="0"/>
              <a:t>	artesonadas </a:t>
            </a:r>
            <a:r>
              <a:rPr lang="es-ES" dirty="0"/>
              <a:t>mientras esta casa está desolada</a:t>
            </a:r>
            <a:r>
              <a:rPr lang="es-ES" dirty="0" smtClean="0"/>
              <a:t>?”</a:t>
            </a:r>
          </a:p>
          <a:p>
            <a:pPr marL="45720" indent="0">
              <a:buNone/>
            </a:pPr>
            <a:r>
              <a:rPr lang="en-US" dirty="0" smtClean="0"/>
              <a:t>_____	</a:t>
            </a:r>
            <a:r>
              <a:rPr lang="en-US" dirty="0" err="1" smtClean="0"/>
              <a:t>Sacerdotes</a:t>
            </a:r>
            <a:r>
              <a:rPr lang="en-US" dirty="0" smtClean="0"/>
              <a:t> específicamente condenados</a:t>
            </a:r>
          </a:p>
          <a:p>
            <a:pPr marL="45720" indent="0" algn="l" rtl="0">
              <a:buNone/>
            </a:pPr>
            <a:r>
              <a:rPr lang="en-US" dirty="0" smtClean="0"/>
              <a:t>_____	Primero en ordenar que se reconstruyera el templo</a:t>
            </a:r>
          </a:p>
          <a:p>
            <a:pPr marL="45720" indent="0" algn="l" rtl="0">
              <a:buNone/>
            </a:pPr>
            <a:r>
              <a:rPr lang="en-US" dirty="0" smtClean="0"/>
              <a:t>_____	</a:t>
            </a:r>
            <a:r>
              <a:rPr lang="en-US" dirty="0" err="1" smtClean="0"/>
              <a:t>Ocho</a:t>
            </a:r>
            <a:r>
              <a:rPr lang="en-US" dirty="0" smtClean="0"/>
              <a:t> visiones nocturnas</a:t>
            </a:r>
          </a:p>
          <a:p>
            <a:pPr marL="45720" indent="0" algn="l" rtl="0">
              <a:buNone/>
            </a:pPr>
            <a:r>
              <a:rPr lang="en-US" dirty="0" smtClean="0"/>
              <a:t>_____	</a:t>
            </a:r>
            <a:r>
              <a:rPr lang="en-US" dirty="0" err="1" smtClean="0"/>
              <a:t>Alienta</a:t>
            </a:r>
            <a:r>
              <a:rPr lang="en-US" dirty="0" smtClean="0"/>
              <a:t> al pueblo a reconstruir el templo.</a:t>
            </a:r>
          </a:p>
          <a:p>
            <a:pPr marL="45720" indent="0" algn="l" rtl="0">
              <a:buNone/>
            </a:pPr>
            <a:r>
              <a:rPr lang="en-US" dirty="0" smtClean="0"/>
              <a:t>____	</a:t>
            </a:r>
            <a:r>
              <a:rPr lang="en-US" dirty="0" err="1" smtClean="0"/>
              <a:t>Predicci</a:t>
            </a:r>
            <a:r>
              <a:rPr lang="es-ES" dirty="0" err="1" smtClean="0"/>
              <a:t>ón</a:t>
            </a:r>
            <a:r>
              <a:rPr lang="es-ES" dirty="0" smtClean="0"/>
              <a:t> de </a:t>
            </a:r>
            <a:r>
              <a:rPr lang="en-US" dirty="0" smtClean="0"/>
              <a:t>Juan el Bautista</a:t>
            </a:r>
          </a:p>
        </p:txBody>
      </p:sp>
      <p:sp>
        <p:nvSpPr>
          <p:cNvPr id="7" name="Text Placeholder 3"/>
          <p:cNvSpPr txBox="1">
            <a:spLocks/>
          </p:cNvSpPr>
          <p:nvPr/>
        </p:nvSpPr>
        <p:spPr>
          <a:xfrm>
            <a:off x="8691239" y="38715"/>
            <a:ext cx="3500761" cy="636972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accent1"/>
              </a:buClr>
              <a:buFont typeface="Arial" pitchFamily="34" charset="0"/>
              <a:buNone/>
              <a:defRPr sz="2200" b="1" kern="1200" cap="all" baseline="0">
                <a:solidFill>
                  <a:schemeClr val="tx1"/>
                </a:solidFill>
                <a:latin typeface="+mn-lt"/>
                <a:ea typeface="+mn-ea"/>
                <a:cs typeface="+mn-cs"/>
              </a:defRPr>
            </a:lvl1pPr>
            <a:lvl2pPr marL="457200" indent="0" algn="l" defTabSz="914400" rtl="0" eaLnBrk="1" latinLnBrk="0" hangingPunct="1">
              <a:lnSpc>
                <a:spcPct val="90000"/>
              </a:lnSpc>
              <a:spcBef>
                <a:spcPts val="1000"/>
              </a:spcBef>
              <a:buClr>
                <a:schemeClr val="accent1"/>
              </a:buClr>
              <a:buFont typeface="Arial"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800"/>
              </a:spcBef>
              <a:buClr>
                <a:schemeClr val="accent1"/>
              </a:buClr>
              <a:buFont typeface="Arial"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5pPr>
            <a:lvl6pPr marL="22860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6pPr>
            <a:lvl7pPr marL="27432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7pPr>
            <a:lvl8pPr marL="32004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8pPr>
            <a:lvl9pPr marL="36576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9pPr>
          </a:lstStyle>
          <a:p>
            <a:pPr marL="457200" indent="-457200" algn="l" rtl="0">
              <a:buAutoNum type="alphaLcPeriod" startAt="8"/>
            </a:pPr>
            <a:endParaRPr lang="en-US" dirty="0" smtClean="0"/>
          </a:p>
          <a:p>
            <a:pPr marL="457200" indent="-457200" algn="l" rtl="0">
              <a:buAutoNum type="alphaLcPeriod" startAt="8"/>
            </a:pPr>
            <a:endParaRPr lang="en-US" dirty="0"/>
          </a:p>
          <a:p>
            <a:pPr marL="457200" indent="-457200" algn="l" rtl="0">
              <a:buAutoNum type="alphaLcPeriod" startAt="8"/>
            </a:pPr>
            <a:endParaRPr lang="en-US" dirty="0" smtClean="0"/>
          </a:p>
          <a:p>
            <a:pPr marL="457200" indent="-457200" algn="l" rtl="0">
              <a:buAutoNum type="alphaLcPeriod" startAt="8"/>
            </a:pPr>
            <a:endParaRPr lang="en-US" dirty="0"/>
          </a:p>
          <a:p>
            <a:pPr marL="457200" indent="-457200" algn="l" rtl="0">
              <a:buAutoNum type="alphaLcPeriod" startAt="8"/>
            </a:pPr>
            <a:endParaRPr lang="en-US" dirty="0" smtClean="0"/>
          </a:p>
          <a:p>
            <a:pPr marL="457200" indent="-457200" algn="l" rtl="0">
              <a:buAutoNum type="alphaLcPeriod" startAt="8"/>
            </a:pPr>
            <a:endParaRPr lang="en-US" dirty="0"/>
          </a:p>
          <a:p>
            <a:pPr marL="457200" indent="-457200" algn="l" rtl="0">
              <a:buAutoNum type="alphaLcPeriod" startAt="8"/>
            </a:pPr>
            <a:endParaRPr lang="en-US" dirty="0" smtClean="0"/>
          </a:p>
          <a:p>
            <a:pPr marL="457200" indent="-457200" algn="l" rtl="0">
              <a:buAutoNum type="alphaLcPeriod" startAt="8"/>
            </a:pPr>
            <a:endParaRPr lang="en-US" dirty="0"/>
          </a:p>
          <a:p>
            <a:pPr marL="457200" indent="-457200" algn="l" rtl="0">
              <a:buFont typeface="+mj-lt"/>
              <a:buAutoNum type="alphaLcPeriod" startAt="8"/>
            </a:pPr>
            <a:r>
              <a:rPr lang="en-US" dirty="0" smtClean="0"/>
              <a:t>Hageo</a:t>
            </a:r>
          </a:p>
          <a:p>
            <a:pPr marL="457200" indent="-457200" algn="l" rtl="0">
              <a:buAutoNum type="alphaLcPeriod" startAt="8"/>
            </a:pPr>
            <a:endParaRPr lang="en-US" dirty="0"/>
          </a:p>
          <a:p>
            <a:pPr marL="457200" indent="-457200" algn="l" rtl="0">
              <a:buFont typeface="+mj-lt"/>
              <a:buAutoNum type="alphaLcPeriod" startAt="26"/>
            </a:pPr>
            <a:r>
              <a:rPr lang="en-US" dirty="0" smtClean="0"/>
              <a:t>Zacarías</a:t>
            </a:r>
          </a:p>
          <a:p>
            <a:pPr marL="457200" indent="-457200" algn="l" rtl="0">
              <a:buAutoNum type="alphaLcPeriod" startAt="26"/>
            </a:pPr>
            <a:endParaRPr lang="en-US" dirty="0"/>
          </a:p>
          <a:p>
            <a:pPr marL="457200" indent="-457200" algn="l" rtl="0">
              <a:buFont typeface="+mj-lt"/>
              <a:buAutoNum type="alphaLcPeriod" startAt="13"/>
            </a:pPr>
            <a:r>
              <a:rPr lang="en-US" dirty="0" smtClean="0"/>
              <a:t>malaquías</a:t>
            </a:r>
            <a:endParaRPr lang="en-US" dirty="0"/>
          </a:p>
        </p:txBody>
      </p:sp>
      <p:sp>
        <p:nvSpPr>
          <p:cNvPr id="8" name="TextBox 7"/>
          <p:cNvSpPr txBox="1"/>
          <p:nvPr/>
        </p:nvSpPr>
        <p:spPr>
          <a:xfrm>
            <a:off x="381733" y="1279856"/>
            <a:ext cx="399495" cy="523220"/>
          </a:xfrm>
          <a:prstGeom prst="rect">
            <a:avLst/>
          </a:prstGeom>
          <a:noFill/>
        </p:spPr>
        <p:txBody>
          <a:bodyPr wrap="square" rtlCol="0">
            <a:spAutoFit/>
          </a:bodyPr>
          <a:lstStyle/>
          <a:p>
            <a:pPr algn="l" rtl="0"/>
            <a:r>
              <a:rPr lang="en-US" sz="2800" dirty="0" smtClean="0">
                <a:solidFill>
                  <a:schemeClr val="accent1"/>
                </a:solidFill>
              </a:rPr>
              <a:t>m</a:t>
            </a:r>
            <a:endParaRPr lang="en-US" sz="2800" dirty="0">
              <a:solidFill>
                <a:schemeClr val="accent1"/>
              </a:solidFill>
            </a:endParaRPr>
          </a:p>
        </p:txBody>
      </p:sp>
      <p:sp>
        <p:nvSpPr>
          <p:cNvPr id="9" name="TextBox 8"/>
          <p:cNvSpPr txBox="1"/>
          <p:nvPr/>
        </p:nvSpPr>
        <p:spPr>
          <a:xfrm>
            <a:off x="381733" y="5563294"/>
            <a:ext cx="399495" cy="523220"/>
          </a:xfrm>
          <a:prstGeom prst="rect">
            <a:avLst/>
          </a:prstGeom>
          <a:noFill/>
        </p:spPr>
        <p:txBody>
          <a:bodyPr wrap="square" rtlCol="0">
            <a:spAutoFit/>
          </a:bodyPr>
          <a:lstStyle/>
          <a:p>
            <a:pPr algn="l" rtl="0"/>
            <a:r>
              <a:rPr lang="en-US" sz="2800" dirty="0" smtClean="0">
                <a:solidFill>
                  <a:schemeClr val="accent1"/>
                </a:solidFill>
              </a:rPr>
              <a:t>m</a:t>
            </a:r>
            <a:endParaRPr lang="en-US" sz="2800" dirty="0">
              <a:solidFill>
                <a:schemeClr val="accent1"/>
              </a:solidFill>
            </a:endParaRPr>
          </a:p>
        </p:txBody>
      </p:sp>
      <p:sp>
        <p:nvSpPr>
          <p:cNvPr id="10" name="TextBox 9"/>
          <p:cNvSpPr txBox="1"/>
          <p:nvPr/>
        </p:nvSpPr>
        <p:spPr>
          <a:xfrm>
            <a:off x="381732" y="3552380"/>
            <a:ext cx="399495" cy="523220"/>
          </a:xfrm>
          <a:prstGeom prst="rect">
            <a:avLst/>
          </a:prstGeom>
          <a:noFill/>
        </p:spPr>
        <p:txBody>
          <a:bodyPr wrap="square" rtlCol="0">
            <a:spAutoFit/>
          </a:bodyPr>
          <a:lstStyle/>
          <a:p>
            <a:pPr algn="l" rtl="0"/>
            <a:r>
              <a:rPr lang="en-US" sz="2800" dirty="0" smtClean="0">
                <a:solidFill>
                  <a:schemeClr val="accent1"/>
                </a:solidFill>
              </a:rPr>
              <a:t>m</a:t>
            </a:r>
            <a:endParaRPr lang="en-US" sz="2800" dirty="0">
              <a:solidFill>
                <a:schemeClr val="accent1"/>
              </a:solidFill>
            </a:endParaRPr>
          </a:p>
        </p:txBody>
      </p:sp>
      <p:sp>
        <p:nvSpPr>
          <p:cNvPr id="11" name="TextBox 10"/>
          <p:cNvSpPr txBox="1"/>
          <p:nvPr/>
        </p:nvSpPr>
        <p:spPr>
          <a:xfrm>
            <a:off x="435721" y="1779849"/>
            <a:ext cx="399495" cy="523220"/>
          </a:xfrm>
          <a:prstGeom prst="rect">
            <a:avLst/>
          </a:prstGeom>
          <a:noFill/>
        </p:spPr>
        <p:txBody>
          <a:bodyPr wrap="square" rtlCol="0">
            <a:spAutoFit/>
          </a:bodyPr>
          <a:lstStyle/>
          <a:p>
            <a:pPr algn="l" rtl="0"/>
            <a:r>
              <a:rPr lang="en-US" sz="2800" dirty="0" smtClean="0">
                <a:solidFill>
                  <a:schemeClr val="accent1"/>
                </a:solidFill>
              </a:rPr>
              <a:t>h</a:t>
            </a:r>
            <a:endParaRPr lang="en-US" sz="2800" dirty="0">
              <a:solidFill>
                <a:schemeClr val="accent1"/>
              </a:solidFill>
            </a:endParaRPr>
          </a:p>
        </p:txBody>
      </p:sp>
      <p:sp>
        <p:nvSpPr>
          <p:cNvPr id="12" name="TextBox 11"/>
          <p:cNvSpPr txBox="1"/>
          <p:nvPr/>
        </p:nvSpPr>
        <p:spPr>
          <a:xfrm>
            <a:off x="435721" y="2773787"/>
            <a:ext cx="399495" cy="523220"/>
          </a:xfrm>
          <a:prstGeom prst="rect">
            <a:avLst/>
          </a:prstGeom>
          <a:noFill/>
        </p:spPr>
        <p:txBody>
          <a:bodyPr wrap="square" rtlCol="0">
            <a:spAutoFit/>
          </a:bodyPr>
          <a:lstStyle/>
          <a:p>
            <a:pPr algn="l" rtl="0"/>
            <a:r>
              <a:rPr lang="en-US" sz="2800" dirty="0" smtClean="0">
                <a:solidFill>
                  <a:schemeClr val="accent1"/>
                </a:solidFill>
              </a:rPr>
              <a:t>h</a:t>
            </a:r>
            <a:endParaRPr lang="en-US" sz="2800" dirty="0">
              <a:solidFill>
                <a:schemeClr val="accent1"/>
              </a:solidFill>
            </a:endParaRPr>
          </a:p>
        </p:txBody>
      </p:sp>
      <p:sp>
        <p:nvSpPr>
          <p:cNvPr id="13" name="TextBox 12"/>
          <p:cNvSpPr txBox="1"/>
          <p:nvPr/>
        </p:nvSpPr>
        <p:spPr>
          <a:xfrm>
            <a:off x="435720" y="4069363"/>
            <a:ext cx="399495" cy="523220"/>
          </a:xfrm>
          <a:prstGeom prst="rect">
            <a:avLst/>
          </a:prstGeom>
          <a:noFill/>
        </p:spPr>
        <p:txBody>
          <a:bodyPr wrap="square" rtlCol="0">
            <a:spAutoFit/>
          </a:bodyPr>
          <a:lstStyle/>
          <a:p>
            <a:pPr algn="l" rtl="0"/>
            <a:r>
              <a:rPr lang="en-US" sz="2800" dirty="0" smtClean="0">
                <a:solidFill>
                  <a:schemeClr val="accent1"/>
                </a:solidFill>
              </a:rPr>
              <a:t>h</a:t>
            </a:r>
            <a:endParaRPr lang="en-US" sz="2800" dirty="0">
              <a:solidFill>
                <a:schemeClr val="accent1"/>
              </a:solidFill>
            </a:endParaRPr>
          </a:p>
        </p:txBody>
      </p:sp>
      <p:sp>
        <p:nvSpPr>
          <p:cNvPr id="14" name="TextBox 13"/>
          <p:cNvSpPr txBox="1"/>
          <p:nvPr/>
        </p:nvSpPr>
        <p:spPr>
          <a:xfrm>
            <a:off x="453475" y="2286832"/>
            <a:ext cx="399495" cy="954107"/>
          </a:xfrm>
          <a:prstGeom prst="rect">
            <a:avLst/>
          </a:prstGeom>
          <a:noFill/>
        </p:spPr>
        <p:txBody>
          <a:bodyPr wrap="square" rtlCol="0">
            <a:spAutoFit/>
          </a:bodyPr>
          <a:lstStyle/>
          <a:p>
            <a:pPr algn="l" rtl="0"/>
            <a:r>
              <a:rPr lang="en-US" sz="2800" dirty="0" smtClean="0">
                <a:solidFill>
                  <a:schemeClr val="accent1"/>
                </a:solidFill>
              </a:rPr>
              <a:t>z	</a:t>
            </a:r>
            <a:endParaRPr lang="en-US" sz="2800" dirty="0">
              <a:solidFill>
                <a:schemeClr val="accent1"/>
              </a:solidFill>
            </a:endParaRPr>
          </a:p>
        </p:txBody>
      </p:sp>
      <p:sp>
        <p:nvSpPr>
          <p:cNvPr id="15" name="TextBox 14"/>
          <p:cNvSpPr txBox="1"/>
          <p:nvPr/>
        </p:nvSpPr>
        <p:spPr>
          <a:xfrm>
            <a:off x="435719" y="4562169"/>
            <a:ext cx="399495" cy="523220"/>
          </a:xfrm>
          <a:prstGeom prst="rect">
            <a:avLst/>
          </a:prstGeom>
          <a:noFill/>
        </p:spPr>
        <p:txBody>
          <a:bodyPr wrap="square" rtlCol="0">
            <a:spAutoFit/>
          </a:bodyPr>
          <a:lstStyle/>
          <a:p>
            <a:pPr algn="l" rtl="0"/>
            <a:r>
              <a:rPr lang="en-US" sz="2800" dirty="0">
                <a:solidFill>
                  <a:schemeClr val="accent1"/>
                </a:solidFill>
              </a:rPr>
              <a:t>z</a:t>
            </a:r>
          </a:p>
        </p:txBody>
      </p:sp>
      <p:sp>
        <p:nvSpPr>
          <p:cNvPr id="16" name="TextBox 15"/>
          <p:cNvSpPr txBox="1"/>
          <p:nvPr/>
        </p:nvSpPr>
        <p:spPr>
          <a:xfrm>
            <a:off x="435718" y="5070488"/>
            <a:ext cx="399495" cy="523220"/>
          </a:xfrm>
          <a:prstGeom prst="rect">
            <a:avLst/>
          </a:prstGeom>
          <a:noFill/>
        </p:spPr>
        <p:txBody>
          <a:bodyPr wrap="square" rtlCol="0">
            <a:spAutoFit/>
          </a:bodyPr>
          <a:lstStyle/>
          <a:p>
            <a:pPr algn="l" rtl="0"/>
            <a:r>
              <a:rPr lang="en-US" sz="2800" dirty="0">
                <a:solidFill>
                  <a:schemeClr val="accent1"/>
                </a:solidFill>
              </a:rPr>
              <a:t>z</a:t>
            </a:r>
          </a:p>
        </p:txBody>
      </p:sp>
    </p:spTree>
    <p:extLst>
      <p:ext uri="{BB962C8B-B14F-4D97-AF65-F5344CB8AC3E}">
        <p14:creationId xmlns:p14="http://schemas.microsoft.com/office/powerpoint/2010/main" val="393283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4" descr="Sample table with 3 columns, 4 rows" title="Table"/>
          <p:cNvGraphicFramePr>
            <a:graphicFrameLocks/>
          </p:cNvGraphicFramePr>
          <p:nvPr>
            <p:extLst/>
          </p:nvPr>
        </p:nvGraphicFramePr>
        <p:xfrm>
          <a:off x="1192783" y="1194345"/>
          <a:ext cx="4724400" cy="4832685"/>
        </p:xfrm>
        <a:graphic>
          <a:graphicData uri="http://schemas.openxmlformats.org/drawingml/2006/table">
            <a:tbl>
              <a:tblPr firstRow="1" bandRow="1">
                <a:tableStyleId>{9DCAF9ED-07DC-4A11-8D7F-57B35C25682E}</a:tableStyleId>
              </a:tblPr>
              <a:tblGrid>
                <a:gridCol w="1574800"/>
                <a:gridCol w="3149600"/>
              </a:tblGrid>
              <a:tr h="536965">
                <a:tc gridSpan="2">
                  <a:txBody>
                    <a:bodyPr/>
                    <a:lstStyle/>
                    <a:p>
                      <a:pPr algn="ctr" rtl="0"/>
                      <a:r>
                        <a:rPr lang="es-ES" dirty="0" smtClean="0"/>
                        <a:t>Estructura de las ocho visiones nocturnas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rtl="0"/>
                      <a:endParaRPr lang="en-US" dirty="0"/>
                    </a:p>
                  </a:txBody>
                  <a:tcPr anchor="ctr"/>
                </a:tc>
              </a:tr>
              <a:tr h="536965">
                <a:tc>
                  <a:txBody>
                    <a:bodyPr/>
                    <a:lstStyle/>
                    <a:p>
                      <a:pPr algn="l" rtl="0"/>
                      <a:r>
                        <a:rPr lang="en-US" dirty="0" smtClean="0"/>
                        <a:t>Primero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6965">
                <a:tc>
                  <a:txBody>
                    <a:bodyPr/>
                    <a:lstStyle/>
                    <a:p>
                      <a:pPr algn="l" rtl="0"/>
                      <a:r>
                        <a:rPr lang="en-US" dirty="0" smtClean="0"/>
                        <a:t>Segundo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rtl="0"/>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6965">
                <a:tc>
                  <a:txBody>
                    <a:bodyPr/>
                    <a:lstStyle/>
                    <a:p>
                      <a:pPr algn="l" rtl="0"/>
                      <a:r>
                        <a:rPr lang="en-US" dirty="0" smtClean="0"/>
                        <a:t>Tercero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rtl="0"/>
                      <a:endParaRPr lang="en-US" dirty="0"/>
                    </a:p>
                  </a:txBody>
                  <a:tcPr anchor="ctr"/>
                </a:tc>
              </a:tr>
              <a:tr h="536965">
                <a:tc>
                  <a:txBody>
                    <a:bodyPr/>
                    <a:lstStyle/>
                    <a:p>
                      <a:pPr algn="l" rtl="0"/>
                      <a:r>
                        <a:rPr lang="en-US" dirty="0" smtClean="0"/>
                        <a:t>Cuatro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rtl="0"/>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6965">
                <a:tc>
                  <a:txBody>
                    <a:bodyPr/>
                    <a:lstStyle/>
                    <a:p>
                      <a:pPr algn="l" rtl="0"/>
                      <a:r>
                        <a:rPr lang="en-US" dirty="0" smtClean="0"/>
                        <a:t>Quinto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rtl="0"/>
                      <a:endParaRPr lang="en-US" dirty="0"/>
                    </a:p>
                  </a:txBody>
                  <a:tcPr anchor="ctr"/>
                </a:tc>
              </a:tr>
              <a:tr h="536965">
                <a:tc>
                  <a:txBody>
                    <a:bodyPr/>
                    <a:lstStyle/>
                    <a:p>
                      <a:pPr algn="l" rtl="0"/>
                      <a:r>
                        <a:rPr lang="en-US" dirty="0" smtClean="0"/>
                        <a:t>Sexto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rtl="0"/>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6965">
                <a:tc>
                  <a:txBody>
                    <a:bodyPr/>
                    <a:lstStyle/>
                    <a:p>
                      <a:pPr algn="l" rtl="0"/>
                      <a:r>
                        <a:rPr lang="en-US" dirty="0" smtClean="0"/>
                        <a:t>Séptimo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rtl="0"/>
                      <a:endParaRPr lang="en-US" dirty="0"/>
                    </a:p>
                  </a:txBody>
                  <a:tcPr anchor="ctr"/>
                </a:tc>
              </a:tr>
              <a:tr h="536965">
                <a:tc>
                  <a:txBody>
                    <a:bodyPr/>
                    <a:lstStyle/>
                    <a:p>
                      <a:pPr algn="l" rtl="0"/>
                      <a:r>
                        <a:rPr lang="en-US" dirty="0" smtClean="0"/>
                        <a:t>Octavo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Text Placeholder 3"/>
          <p:cNvSpPr txBox="1">
            <a:spLocks/>
          </p:cNvSpPr>
          <p:nvPr/>
        </p:nvSpPr>
        <p:spPr>
          <a:xfrm>
            <a:off x="1031286" y="772977"/>
            <a:ext cx="8040286" cy="410547"/>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l" rtl="0">
              <a:buNone/>
            </a:pPr>
            <a:r>
              <a:rPr lang="en-US" sz="1700" b="1" dirty="0" smtClean="0"/>
              <a:t>COMPLETE LA ESTRUCTURA DE LAS OCHO VISIONES NOCTURNAS</a:t>
            </a:r>
            <a:endParaRPr lang="en-US" sz="1700" b="1" dirty="0"/>
          </a:p>
        </p:txBody>
      </p:sp>
      <p:sp>
        <p:nvSpPr>
          <p:cNvPr id="5" name="Content Placeholder 2"/>
          <p:cNvSpPr txBox="1">
            <a:spLocks/>
          </p:cNvSpPr>
          <p:nvPr/>
        </p:nvSpPr>
        <p:spPr>
          <a:xfrm>
            <a:off x="6240998" y="2663301"/>
            <a:ext cx="5578136" cy="2396971"/>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502920" indent="-457200" algn="l" rtl="0">
              <a:buFont typeface="+mj-lt"/>
              <a:buAutoNum type="alphaLcParenR"/>
            </a:pPr>
            <a:r>
              <a:rPr lang="en-US" dirty="0" smtClean="0"/>
              <a:t>Dios patrullando la tierra</a:t>
            </a:r>
          </a:p>
          <a:p>
            <a:pPr marL="502920" indent="-457200" algn="l" rtl="0">
              <a:buFont typeface="+mj-lt"/>
              <a:buAutoNum type="alphaLcParenR"/>
            </a:pPr>
            <a:r>
              <a:rPr lang="en-US" dirty="0" smtClean="0"/>
              <a:t>La </a:t>
            </a:r>
            <a:r>
              <a:rPr lang="en-US" dirty="0" err="1" smtClean="0"/>
              <a:t>limpieza</a:t>
            </a:r>
            <a:r>
              <a:rPr lang="en-US" dirty="0" smtClean="0"/>
              <a:t> de la </a:t>
            </a:r>
            <a:r>
              <a:rPr lang="en-US" dirty="0" err="1" smtClean="0"/>
              <a:t>tierra</a:t>
            </a:r>
            <a:endParaRPr lang="en-US" dirty="0" smtClean="0"/>
          </a:p>
          <a:p>
            <a:pPr marL="502920" indent="-457200" algn="l" rtl="0">
              <a:buFont typeface="+mj-lt"/>
              <a:buAutoNum type="alphaLcParenR"/>
            </a:pPr>
            <a:r>
              <a:rPr lang="en-US" dirty="0" smtClean="0"/>
              <a:t>Dios patrullando la tierra</a:t>
            </a:r>
          </a:p>
          <a:p>
            <a:pPr marL="502920" indent="-457200" algn="l" rtl="0">
              <a:buFont typeface="+mj-lt"/>
              <a:buAutoNum type="alphaLcParenR"/>
            </a:pPr>
            <a:r>
              <a:rPr lang="en-US" dirty="0" smtClean="0"/>
              <a:t>Los dos líderes ungidos del Judá post-exílico</a:t>
            </a:r>
          </a:p>
          <a:p>
            <a:pPr marL="502920" indent="-457200" algn="l" rtl="0">
              <a:buFont typeface="+mj-lt"/>
              <a:buAutoNum type="alphaLcParenR"/>
            </a:pPr>
            <a:r>
              <a:rPr lang="en-US" dirty="0" smtClean="0"/>
              <a:t>La amenaza de las naciones contra Judá</a:t>
            </a:r>
            <a:endParaRPr lang="en-US" dirty="0"/>
          </a:p>
        </p:txBody>
      </p:sp>
      <p:sp>
        <p:nvSpPr>
          <p:cNvPr id="6" name="TextBox 5"/>
          <p:cNvSpPr txBox="1"/>
          <p:nvPr/>
        </p:nvSpPr>
        <p:spPr>
          <a:xfrm>
            <a:off x="3977191" y="1705980"/>
            <a:ext cx="790119" cy="523220"/>
          </a:xfrm>
          <a:prstGeom prst="rect">
            <a:avLst/>
          </a:prstGeom>
          <a:noFill/>
        </p:spPr>
        <p:txBody>
          <a:bodyPr wrap="square" rtlCol="0">
            <a:spAutoFit/>
          </a:bodyPr>
          <a:lstStyle/>
          <a:p>
            <a:pPr algn="l" rtl="0"/>
            <a:r>
              <a:rPr lang="en-US" sz="2800" dirty="0" smtClean="0">
                <a:solidFill>
                  <a:schemeClr val="accent1"/>
                </a:solidFill>
              </a:rPr>
              <a:t>a/c</a:t>
            </a:r>
            <a:endParaRPr lang="en-US" sz="2800" dirty="0">
              <a:solidFill>
                <a:schemeClr val="accent1"/>
              </a:solidFill>
            </a:endParaRPr>
          </a:p>
        </p:txBody>
      </p:sp>
      <p:sp>
        <p:nvSpPr>
          <p:cNvPr id="7" name="TextBox 6"/>
          <p:cNvSpPr txBox="1"/>
          <p:nvPr/>
        </p:nvSpPr>
        <p:spPr>
          <a:xfrm>
            <a:off x="3977191" y="5471593"/>
            <a:ext cx="790119" cy="523220"/>
          </a:xfrm>
          <a:prstGeom prst="rect">
            <a:avLst/>
          </a:prstGeom>
          <a:noFill/>
        </p:spPr>
        <p:txBody>
          <a:bodyPr wrap="square" rtlCol="0">
            <a:spAutoFit/>
          </a:bodyPr>
          <a:lstStyle/>
          <a:p>
            <a:pPr algn="l" rtl="0"/>
            <a:r>
              <a:rPr lang="en-US" sz="2800" dirty="0" smtClean="0">
                <a:solidFill>
                  <a:schemeClr val="accent1"/>
                </a:solidFill>
              </a:rPr>
              <a:t>a/c</a:t>
            </a:r>
            <a:endParaRPr lang="en-US" sz="2800" dirty="0">
              <a:solidFill>
                <a:schemeClr val="accent1"/>
              </a:solidFill>
            </a:endParaRPr>
          </a:p>
        </p:txBody>
      </p:sp>
      <p:sp>
        <p:nvSpPr>
          <p:cNvPr id="8" name="TextBox 7"/>
          <p:cNvSpPr txBox="1"/>
          <p:nvPr/>
        </p:nvSpPr>
        <p:spPr>
          <a:xfrm>
            <a:off x="4150303" y="2489462"/>
            <a:ext cx="355115" cy="523220"/>
          </a:xfrm>
          <a:prstGeom prst="rect">
            <a:avLst/>
          </a:prstGeom>
          <a:noFill/>
        </p:spPr>
        <p:txBody>
          <a:bodyPr wrap="square" rtlCol="0">
            <a:spAutoFit/>
          </a:bodyPr>
          <a:lstStyle/>
          <a:p>
            <a:pPr algn="l" rtl="0"/>
            <a:r>
              <a:rPr lang="en-US" sz="2800" dirty="0" smtClean="0">
                <a:solidFill>
                  <a:schemeClr val="accent1"/>
                </a:solidFill>
              </a:rPr>
              <a:t>e</a:t>
            </a:r>
            <a:endParaRPr lang="en-US" sz="2800" dirty="0">
              <a:solidFill>
                <a:schemeClr val="accent1"/>
              </a:solidFill>
            </a:endParaRPr>
          </a:p>
        </p:txBody>
      </p:sp>
      <p:sp>
        <p:nvSpPr>
          <p:cNvPr id="9" name="TextBox 8"/>
          <p:cNvSpPr txBox="1"/>
          <p:nvPr/>
        </p:nvSpPr>
        <p:spPr>
          <a:xfrm>
            <a:off x="4150303" y="3628737"/>
            <a:ext cx="355115" cy="523220"/>
          </a:xfrm>
          <a:prstGeom prst="rect">
            <a:avLst/>
          </a:prstGeom>
          <a:noFill/>
        </p:spPr>
        <p:txBody>
          <a:bodyPr wrap="square" rtlCol="0">
            <a:spAutoFit/>
          </a:bodyPr>
          <a:lstStyle/>
          <a:p>
            <a:pPr algn="l" rtl="0"/>
            <a:r>
              <a:rPr lang="en-US" sz="2800" dirty="0" smtClean="0">
                <a:solidFill>
                  <a:schemeClr val="accent1"/>
                </a:solidFill>
              </a:rPr>
              <a:t>d</a:t>
            </a:r>
            <a:endParaRPr lang="en-US" sz="2800" dirty="0">
              <a:solidFill>
                <a:schemeClr val="accent1"/>
              </a:solidFill>
            </a:endParaRPr>
          </a:p>
        </p:txBody>
      </p:sp>
      <p:sp>
        <p:nvSpPr>
          <p:cNvPr id="10" name="TextBox 9"/>
          <p:cNvSpPr txBox="1"/>
          <p:nvPr/>
        </p:nvSpPr>
        <p:spPr>
          <a:xfrm>
            <a:off x="4150303" y="4686659"/>
            <a:ext cx="355115" cy="523220"/>
          </a:xfrm>
          <a:prstGeom prst="rect">
            <a:avLst/>
          </a:prstGeom>
          <a:noFill/>
        </p:spPr>
        <p:txBody>
          <a:bodyPr wrap="square" rtlCol="0">
            <a:spAutoFit/>
          </a:bodyPr>
          <a:lstStyle/>
          <a:p>
            <a:pPr algn="l" rtl="0"/>
            <a:r>
              <a:rPr lang="en-US" sz="2800" dirty="0">
                <a:solidFill>
                  <a:schemeClr val="accent1"/>
                </a:solidFill>
              </a:rPr>
              <a:t>b</a:t>
            </a:r>
          </a:p>
        </p:txBody>
      </p:sp>
    </p:spTree>
    <p:extLst>
      <p:ext uri="{BB962C8B-B14F-4D97-AF65-F5344CB8AC3E}">
        <p14:creationId xmlns:p14="http://schemas.microsoft.com/office/powerpoint/2010/main" val="382290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txBox="1">
            <a:spLocks/>
          </p:cNvSpPr>
          <p:nvPr/>
        </p:nvSpPr>
        <p:spPr>
          <a:xfrm>
            <a:off x="1031286" y="772977"/>
            <a:ext cx="8040286" cy="410547"/>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l" rtl="0">
              <a:buNone/>
            </a:pPr>
            <a:r>
              <a:rPr lang="en-US" sz="1700" b="1" dirty="0" smtClean="0"/>
              <a:t>RESPONDA A LAS SIGUIENTES PREGUNTAS</a:t>
            </a:r>
            <a:endParaRPr lang="en-US" sz="1700" b="1" dirty="0"/>
          </a:p>
        </p:txBody>
      </p:sp>
      <p:sp>
        <p:nvSpPr>
          <p:cNvPr id="5" name="Content Placeholder 2"/>
          <p:cNvSpPr txBox="1">
            <a:spLocks/>
          </p:cNvSpPr>
          <p:nvPr/>
        </p:nvSpPr>
        <p:spPr>
          <a:xfrm>
            <a:off x="1031286" y="1722270"/>
            <a:ext cx="10438664" cy="4465467"/>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502920" indent="-457200" algn="l" rtl="0">
              <a:buFont typeface="+mj-lt"/>
              <a:buAutoNum type="arabicPeriod"/>
            </a:pPr>
            <a:r>
              <a:rPr lang="en-US" dirty="0" smtClean="0"/>
              <a:t>¿Qué libro del Antiguo Testamento ofrece un buen trasfondo histórico de los escritos de Hageo, Zacarías y Malaquías?</a:t>
            </a:r>
          </a:p>
          <a:p>
            <a:pPr marL="45720" indent="0" algn="l" rtl="0">
              <a:buNone/>
            </a:pPr>
            <a:endParaRPr lang="en-US" dirty="0" smtClean="0"/>
          </a:p>
          <a:p>
            <a:pPr marL="502920" indent="-457200" algn="l" rtl="0">
              <a:buFont typeface="+mj-lt"/>
              <a:buAutoNum type="arabicPeriod" startAt="2"/>
            </a:pPr>
            <a:r>
              <a:rPr lang="en-US" dirty="0" smtClean="0"/>
              <a:t>¿Qué libro del Antiguo </a:t>
            </a:r>
            <a:r>
              <a:rPr lang="en-US" dirty="0" err="1" smtClean="0"/>
              <a:t>Testamento</a:t>
            </a:r>
            <a:r>
              <a:rPr lang="en-US" dirty="0" smtClean="0"/>
              <a:t> </a:t>
            </a:r>
            <a:r>
              <a:rPr lang="en-US" dirty="0" err="1" smtClean="0"/>
              <a:t>relata</a:t>
            </a:r>
            <a:r>
              <a:rPr lang="en-US" dirty="0" smtClean="0"/>
              <a:t> la reconstrucción de los muros de Jerusalén menos de cien años después de la finalización del templo?</a:t>
            </a:r>
          </a:p>
          <a:p>
            <a:pPr marL="45720" indent="0" algn="l" rtl="0">
              <a:buNone/>
            </a:pPr>
            <a:endParaRPr lang="en-US" dirty="0" smtClean="0"/>
          </a:p>
          <a:p>
            <a:pPr marL="502920" indent="-457200" algn="l" rtl="0">
              <a:buFont typeface="+mj-lt"/>
              <a:buAutoNum type="arabicPeriod" startAt="3"/>
            </a:pPr>
            <a:r>
              <a:rPr lang="en-US" dirty="0" smtClean="0"/>
              <a:t>Además de Hageo, Zacarías, Malaquías y la respuesta a los números 1 y 2, ¿cuál es el único otro libro del Antiguo Testamento que detalla eventos en el período post-exílico (post-cautiverio babilónico)?</a:t>
            </a:r>
          </a:p>
        </p:txBody>
      </p:sp>
      <p:sp>
        <p:nvSpPr>
          <p:cNvPr id="7" name="TextBox 6"/>
          <p:cNvSpPr txBox="1"/>
          <p:nvPr/>
        </p:nvSpPr>
        <p:spPr>
          <a:xfrm>
            <a:off x="3835147" y="2320021"/>
            <a:ext cx="3444541" cy="523220"/>
          </a:xfrm>
          <a:prstGeom prst="rect">
            <a:avLst/>
          </a:prstGeom>
          <a:noFill/>
        </p:spPr>
        <p:txBody>
          <a:bodyPr wrap="square" rtlCol="0">
            <a:spAutoFit/>
          </a:bodyPr>
          <a:lstStyle/>
          <a:p>
            <a:pPr algn="l" rtl="0"/>
            <a:r>
              <a:rPr lang="en-US" sz="2800" dirty="0" smtClean="0">
                <a:solidFill>
                  <a:schemeClr val="accent1"/>
                </a:solidFill>
              </a:rPr>
              <a:t>Esdras</a:t>
            </a:r>
            <a:endParaRPr lang="en-US" sz="2800" dirty="0">
              <a:solidFill>
                <a:schemeClr val="accent1"/>
              </a:solidFill>
            </a:endParaRPr>
          </a:p>
        </p:txBody>
      </p:sp>
      <p:sp>
        <p:nvSpPr>
          <p:cNvPr id="11" name="TextBox 10"/>
          <p:cNvSpPr txBox="1"/>
          <p:nvPr/>
        </p:nvSpPr>
        <p:spPr>
          <a:xfrm>
            <a:off x="3835147" y="3630293"/>
            <a:ext cx="3444541" cy="523220"/>
          </a:xfrm>
          <a:prstGeom prst="rect">
            <a:avLst/>
          </a:prstGeom>
          <a:noFill/>
        </p:spPr>
        <p:txBody>
          <a:bodyPr wrap="square" rtlCol="0">
            <a:spAutoFit/>
          </a:bodyPr>
          <a:lstStyle/>
          <a:p>
            <a:pPr algn="l" rtl="0"/>
            <a:r>
              <a:rPr lang="en-US" sz="2800" dirty="0" smtClean="0">
                <a:solidFill>
                  <a:schemeClr val="accent1"/>
                </a:solidFill>
              </a:rPr>
              <a:t>Nehemías</a:t>
            </a:r>
            <a:endParaRPr lang="en-US" sz="2800" dirty="0">
              <a:solidFill>
                <a:schemeClr val="accent1"/>
              </a:solidFill>
            </a:endParaRPr>
          </a:p>
        </p:txBody>
      </p:sp>
      <p:sp>
        <p:nvSpPr>
          <p:cNvPr id="12" name="TextBox 11"/>
          <p:cNvSpPr txBox="1"/>
          <p:nvPr/>
        </p:nvSpPr>
        <p:spPr>
          <a:xfrm>
            <a:off x="3835147" y="5146170"/>
            <a:ext cx="3444541" cy="523220"/>
          </a:xfrm>
          <a:prstGeom prst="rect">
            <a:avLst/>
          </a:prstGeom>
          <a:noFill/>
        </p:spPr>
        <p:txBody>
          <a:bodyPr wrap="square" rtlCol="0">
            <a:spAutoFit/>
          </a:bodyPr>
          <a:lstStyle/>
          <a:p>
            <a:pPr algn="l" rtl="0"/>
            <a:r>
              <a:rPr lang="en-US" sz="2800" dirty="0" smtClean="0">
                <a:solidFill>
                  <a:schemeClr val="accent1"/>
                </a:solidFill>
              </a:rPr>
              <a:t>Ester</a:t>
            </a:r>
            <a:endParaRPr lang="en-US" sz="2800" dirty="0">
              <a:solidFill>
                <a:schemeClr val="accent1"/>
              </a:solidFill>
            </a:endParaRPr>
          </a:p>
        </p:txBody>
      </p:sp>
    </p:spTree>
    <p:extLst>
      <p:ext uri="{BB962C8B-B14F-4D97-AF65-F5344CB8AC3E}">
        <p14:creationId xmlns:p14="http://schemas.microsoft.com/office/powerpoint/2010/main" val="176776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l" rtl="0"/>
            <a:r>
              <a:rPr lang="en-US" sz="6000" dirty="0" err="1" smtClean="0"/>
              <a:t>Introducción</a:t>
            </a:r>
            <a:r>
              <a:rPr lang="en-US" sz="6000" dirty="0" smtClean="0"/>
              <a:t> a </a:t>
            </a:r>
            <a:r>
              <a:rPr lang="en-US" sz="6000" dirty="0" err="1" smtClean="0"/>
              <a:t>hageo</a:t>
            </a:r>
            <a:endParaRPr lang="en-US" sz="6000" dirty="0"/>
          </a:p>
        </p:txBody>
      </p:sp>
      <p:sp>
        <p:nvSpPr>
          <p:cNvPr id="3" name="Subtitle 2"/>
          <p:cNvSpPr>
            <a:spLocks noGrp="1"/>
          </p:cNvSpPr>
          <p:nvPr>
            <p:ph type="subTitle" idx="1"/>
          </p:nvPr>
        </p:nvSpPr>
        <p:spPr/>
        <p:txBody>
          <a:bodyPr/>
          <a:lstStyle/>
          <a:p>
            <a:pPr algn="l" rtl="0"/>
            <a:r>
              <a:rPr lang="en-US" dirty="0" smtClean="0"/>
              <a:t>Lección 2</a:t>
            </a:r>
            <a:endParaRPr lang="en-US" dirty="0"/>
          </a:p>
        </p:txBody>
      </p:sp>
    </p:spTree>
    <p:extLst>
      <p:ext uri="{BB962C8B-B14F-4D97-AF65-F5344CB8AC3E}">
        <p14:creationId xmlns:p14="http://schemas.microsoft.com/office/powerpoint/2010/main" val="15424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0" y="1329174"/>
            <a:ext cx="3474720" cy="570322"/>
          </a:xfrm>
        </p:spPr>
        <p:txBody>
          <a:bodyPr/>
          <a:lstStyle/>
          <a:p>
            <a:pPr algn="l" rtl="0"/>
            <a:r>
              <a:rPr lang="en-US" dirty="0" smtClean="0"/>
              <a:t>autor</a:t>
            </a:r>
            <a:endParaRPr lang="en-US" dirty="0"/>
          </a:p>
        </p:txBody>
      </p:sp>
      <p:sp>
        <p:nvSpPr>
          <p:cNvPr id="4" name="Text Placeholder 3"/>
          <p:cNvSpPr>
            <a:spLocks noGrp="1"/>
          </p:cNvSpPr>
          <p:nvPr>
            <p:ph type="body" sz="half" idx="2"/>
          </p:nvPr>
        </p:nvSpPr>
        <p:spPr>
          <a:xfrm>
            <a:off x="8229600" y="2026764"/>
            <a:ext cx="3610466" cy="3751868"/>
          </a:xfrm>
        </p:spPr>
        <p:txBody>
          <a:bodyPr/>
          <a:lstStyle/>
          <a:p>
            <a:pPr marL="285750" indent="-285750" algn="l" rtl="0">
              <a:buFont typeface="Arial" panose="020B0604020202020204" pitchFamily="34" charset="0"/>
              <a:buChar char="•"/>
            </a:pPr>
            <a:r>
              <a:rPr lang="en-US" dirty="0" smtClean="0"/>
              <a:t>Hageo significa literalmente "festival" o "alegre"</a:t>
            </a:r>
          </a:p>
          <a:p>
            <a:pPr marL="285750" indent="-285750" algn="l" rtl="0">
              <a:buFont typeface="Arial" panose="020B0604020202020204" pitchFamily="34" charset="0"/>
              <a:buChar char="•"/>
            </a:pPr>
            <a:endParaRPr lang="en-US" dirty="0"/>
          </a:p>
          <a:p>
            <a:pPr marL="285750" indent="-285750" algn="l" rtl="0">
              <a:buFont typeface="Arial" panose="020B0604020202020204" pitchFamily="34" charset="0"/>
              <a:buChar char="•"/>
            </a:pPr>
            <a:r>
              <a:rPr lang="en-US" dirty="0" smtClean="0"/>
              <a:t>Solo se menciona dos veces en la Biblia (Esdras 5:1; 6:14)</a:t>
            </a:r>
          </a:p>
          <a:p>
            <a:pPr marL="285750" indent="-285750" algn="l" rtl="0">
              <a:buFont typeface="Arial" panose="020B0604020202020204" pitchFamily="34" charset="0"/>
              <a:buChar char="•"/>
            </a:pPr>
            <a:endParaRPr lang="en-US" dirty="0"/>
          </a:p>
          <a:p>
            <a:pPr marL="285750" indent="-285750" algn="l" rtl="0">
              <a:buFont typeface="Arial" panose="020B0604020202020204" pitchFamily="34" charset="0"/>
              <a:buChar char="•"/>
            </a:pPr>
            <a:r>
              <a:rPr lang="en-US" dirty="0" smtClean="0"/>
              <a:t>Se refiere a sí mismo como “el profeta” (1:1) y “el mensajero de Jehová” (1:13)</a:t>
            </a:r>
          </a:p>
          <a:p>
            <a:pPr marL="285750" indent="-285750" algn="l" rtl="0">
              <a:buFont typeface="Arial" panose="020B0604020202020204" pitchFamily="34" charset="0"/>
              <a:buChar char="•"/>
            </a:pPr>
            <a:endParaRPr lang="en-US" dirty="0"/>
          </a:p>
          <a:p>
            <a:pPr marL="285750" indent="-285750" algn="l" rtl="0">
              <a:buFont typeface="Arial" panose="020B0604020202020204" pitchFamily="34" charset="0"/>
              <a:buChar char="•"/>
            </a:pPr>
            <a:r>
              <a:rPr lang="en-US" sz="2000" b="1" dirty="0" smtClean="0"/>
              <a:t>Fue inspirado por Dios.</a:t>
            </a:r>
            <a:endParaRPr lang="en-US" sz="2000"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570" y="-1"/>
            <a:ext cx="6193410" cy="6859201"/>
          </a:xfrm>
          <a:prstGeom prst="rect">
            <a:avLst/>
          </a:prstGeom>
        </p:spPr>
      </p:pic>
    </p:spTree>
    <p:extLst>
      <p:ext uri="{BB962C8B-B14F-4D97-AF65-F5344CB8AC3E}">
        <p14:creationId xmlns:p14="http://schemas.microsoft.com/office/powerpoint/2010/main" val="136650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fade">
                                      <p:cBhvr>
                                        <p:cTn id="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“así dice el señor”</a:t>
            </a:r>
            <a:endParaRPr lang="en-US" dirty="0"/>
          </a:p>
        </p:txBody>
      </p:sp>
      <p:sp>
        <p:nvSpPr>
          <p:cNvPr id="3" name="Content Placeholder 2"/>
          <p:cNvSpPr>
            <a:spLocks noGrp="1"/>
          </p:cNvSpPr>
          <p:nvPr>
            <p:ph idx="1"/>
          </p:nvPr>
        </p:nvSpPr>
        <p:spPr>
          <a:xfrm>
            <a:off x="1295400" y="1828800"/>
            <a:ext cx="9601200" cy="461913"/>
          </a:xfrm>
        </p:spPr>
        <p:txBody>
          <a:bodyPr>
            <a:normAutofit fontScale="92500"/>
          </a:bodyPr>
          <a:lstStyle/>
          <a:p>
            <a:pPr marL="45720" indent="0" algn="l" rtl="0">
              <a:buNone/>
            </a:pPr>
            <a:r>
              <a:rPr lang="en-US" dirty="0" err="1"/>
              <a:t>V</a:t>
            </a:r>
            <a:r>
              <a:rPr lang="en-US" dirty="0" err="1" smtClean="0"/>
              <a:t>ariantes</a:t>
            </a:r>
            <a:r>
              <a:rPr lang="en-US" dirty="0" smtClean="0"/>
              <a:t> de </a:t>
            </a:r>
            <a:r>
              <a:rPr lang="en-US" dirty="0" err="1" smtClean="0"/>
              <a:t>esta</a:t>
            </a:r>
            <a:r>
              <a:rPr lang="en-US" dirty="0" smtClean="0"/>
              <a:t> </a:t>
            </a:r>
            <a:r>
              <a:rPr lang="en-US" dirty="0" err="1" smtClean="0"/>
              <a:t>frase</a:t>
            </a:r>
            <a:r>
              <a:rPr lang="en-US" dirty="0" smtClean="0"/>
              <a:t> se </a:t>
            </a:r>
            <a:r>
              <a:rPr lang="en-US" dirty="0" err="1" smtClean="0"/>
              <a:t>usan</a:t>
            </a:r>
            <a:r>
              <a:rPr lang="en-US" dirty="0" smtClean="0"/>
              <a:t> veintiséis veces en un libro de sólo treinta y ocho versos.</a:t>
            </a:r>
            <a:endParaRPr lang="en-US" dirty="0"/>
          </a:p>
        </p:txBody>
      </p:sp>
      <p:sp>
        <p:nvSpPr>
          <p:cNvPr id="4" name="Content Placeholder 2"/>
          <p:cNvSpPr txBox="1">
            <a:spLocks/>
          </p:cNvSpPr>
          <p:nvPr/>
        </p:nvSpPr>
        <p:spPr>
          <a:xfrm>
            <a:off x="1296968" y="2716496"/>
            <a:ext cx="4726760" cy="3156403"/>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algn="l" rtl="0"/>
            <a:r>
              <a:rPr lang="en-US" b="1" dirty="0" smtClean="0"/>
              <a:t>Vino la palabra del SEÑOR...</a:t>
            </a:r>
          </a:p>
          <a:p>
            <a:pPr algn="l" rtl="0"/>
            <a:r>
              <a:rPr lang="en-US" b="1" dirty="0" err="1" smtClean="0"/>
              <a:t>Así</a:t>
            </a:r>
            <a:r>
              <a:rPr lang="en-US" b="1" dirty="0" smtClean="0"/>
              <a:t> dice el SEÑOR de los ejércitos...</a:t>
            </a:r>
          </a:p>
          <a:p>
            <a:pPr algn="l" rtl="0"/>
            <a:r>
              <a:rPr lang="en-US" b="1" dirty="0" smtClean="0"/>
              <a:t>…dice el SEÑOR</a:t>
            </a:r>
          </a:p>
          <a:p>
            <a:pPr algn="l" rtl="0"/>
            <a:r>
              <a:rPr lang="en-US" b="1" dirty="0" smtClean="0"/>
              <a:t>Declara el SEÑOR de los ejércitos...</a:t>
            </a:r>
          </a:p>
          <a:p>
            <a:pPr algn="l" rtl="0"/>
            <a:r>
              <a:rPr lang="en-US" b="1" dirty="0" smtClean="0"/>
              <a:t>Como el SEÑOR su Dios </a:t>
            </a:r>
            <a:r>
              <a:rPr lang="en-US" b="1" dirty="0" err="1" smtClean="0"/>
              <a:t>había</a:t>
            </a:r>
            <a:r>
              <a:rPr lang="en-US" b="1" dirty="0" smtClean="0"/>
              <a:t> </a:t>
            </a:r>
            <a:r>
              <a:rPr lang="en-US" b="1" dirty="0" err="1" smtClean="0"/>
              <a:t>enviado</a:t>
            </a:r>
            <a:r>
              <a:rPr lang="en-US" b="1" dirty="0" smtClean="0"/>
              <a:t>...</a:t>
            </a:r>
          </a:p>
          <a:p>
            <a:pPr algn="l" rtl="0"/>
            <a:r>
              <a:rPr lang="en-US" b="1" dirty="0" err="1" smtClean="0"/>
              <a:t>Habló</a:t>
            </a:r>
            <a:r>
              <a:rPr lang="en-US" b="1" dirty="0" smtClean="0"/>
              <a:t>…con el mensaje del SEÑOR</a:t>
            </a:r>
          </a:p>
        </p:txBody>
      </p:sp>
    </p:spTree>
    <p:extLst>
      <p:ext uri="{BB962C8B-B14F-4D97-AF65-F5344CB8AC3E}">
        <p14:creationId xmlns:p14="http://schemas.microsoft.com/office/powerpoint/2010/main" val="125402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fecha</a:t>
            </a:r>
            <a:endParaRPr lang="en-US" dirty="0"/>
          </a:p>
        </p:txBody>
      </p:sp>
      <p:graphicFrame>
        <p:nvGraphicFramePr>
          <p:cNvPr id="3" name="Content Placeholder 4" descr="Sample table with 3 columns, 4 rows" title="Table"/>
          <p:cNvGraphicFramePr>
            <a:graphicFrameLocks/>
          </p:cNvGraphicFramePr>
          <p:nvPr>
            <p:extLst/>
          </p:nvPr>
        </p:nvGraphicFramePr>
        <p:xfrm>
          <a:off x="1295400" y="2136348"/>
          <a:ext cx="9601200" cy="365760"/>
        </p:xfrm>
        <a:graphic>
          <a:graphicData uri="http://schemas.openxmlformats.org/drawingml/2006/table">
            <a:tbl>
              <a:tblPr firstRow="1" bandRow="1">
                <a:tableStyleId>{9DCAF9ED-07DC-4A11-8D7F-57B35C25682E}</a:tableStyleId>
              </a:tblPr>
              <a:tblGrid>
                <a:gridCol w="2513275"/>
                <a:gridCol w="7087925"/>
              </a:tblGrid>
              <a:tr h="2973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609 </a:t>
                      </a:r>
                      <a:r>
                        <a:rPr lang="en-US" dirty="0" err="1" smtClean="0"/>
                        <a:t>aC</a:t>
                      </a:r>
                      <a:r>
                        <a:rPr lang="en-US" dirty="0" smtClean="0"/>
                        <a:t>       597       586</a:t>
                      </a:r>
                    </a:p>
                  </a:txBody>
                  <a:tcPr anchor="ctr"/>
                </a:tc>
                <a:tc>
                  <a:txBody>
                    <a:bodyPr/>
                    <a:lstStyle/>
                    <a:p>
                      <a:pPr algn="l" rtl="0"/>
                      <a:r>
                        <a:rPr lang="en-US" dirty="0" smtClean="0"/>
                        <a:t>539</a:t>
                      </a:r>
                      <a:r>
                        <a:rPr lang="en-US" baseline="0" dirty="0" smtClean="0"/>
                        <a:t>       </a:t>
                      </a:r>
                      <a:r>
                        <a:rPr lang="en-US" dirty="0" smtClean="0"/>
                        <a:t>538</a:t>
                      </a:r>
                      <a:r>
                        <a:rPr lang="en-US" baseline="0" dirty="0" smtClean="0"/>
                        <a:t>                 </a:t>
                      </a:r>
                      <a:r>
                        <a:rPr lang="en-US" dirty="0" smtClean="0"/>
                        <a:t>537                        522</a:t>
                      </a:r>
                      <a:r>
                        <a:rPr lang="en-US" baseline="0" dirty="0" smtClean="0"/>
                        <a:t>                </a:t>
                      </a:r>
                      <a:r>
                        <a:rPr lang="en-US" dirty="0" smtClean="0"/>
                        <a:t>520</a:t>
                      </a:r>
                      <a:r>
                        <a:rPr lang="en-US" baseline="0" dirty="0" smtClean="0"/>
                        <a:t>                 </a:t>
                      </a:r>
                      <a:r>
                        <a:rPr lang="en-US" dirty="0" smtClean="0"/>
                        <a:t>516 aC</a:t>
                      </a:r>
                      <a:endParaRPr lang="en-US" dirty="0"/>
                    </a:p>
                  </a:txBody>
                  <a:tcPr anchor="ctr"/>
                </a:tc>
              </a:tr>
            </a:tbl>
          </a:graphicData>
        </a:graphic>
      </p:graphicFrame>
      <p:cxnSp>
        <p:nvCxnSpPr>
          <p:cNvPr id="4" name="Straight Connector 3"/>
          <p:cNvCxnSpPr/>
          <p:nvPr/>
        </p:nvCxnSpPr>
        <p:spPr>
          <a:xfrm>
            <a:off x="3790765" y="2121766"/>
            <a:ext cx="0" cy="3728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1624614" y="1748900"/>
            <a:ext cx="2485748" cy="328474"/>
          </a:xfrm>
          <a:custGeom>
            <a:avLst/>
            <a:gdLst>
              <a:gd name="connsiteX0" fmla="*/ 0 w 3666478"/>
              <a:gd name="connsiteY0" fmla="*/ 905526 h 914403"/>
              <a:gd name="connsiteX1" fmla="*/ 1837678 w 3666478"/>
              <a:gd name="connsiteY1" fmla="*/ 3 h 914403"/>
              <a:gd name="connsiteX2" fmla="*/ 3666478 w 3666478"/>
              <a:gd name="connsiteY2" fmla="*/ 914403 h 914403"/>
            </a:gdLst>
            <a:ahLst/>
            <a:cxnLst>
              <a:cxn ang="0">
                <a:pos x="connsiteX0" y="connsiteY0"/>
              </a:cxn>
              <a:cxn ang="0">
                <a:pos x="connsiteX1" y="connsiteY1"/>
              </a:cxn>
              <a:cxn ang="0">
                <a:pos x="connsiteX2" y="connsiteY2"/>
              </a:cxn>
            </a:cxnLst>
            <a:rect l="l" t="t" r="r" b="b"/>
            <a:pathLst>
              <a:path w="3666478" h="914403">
                <a:moveTo>
                  <a:pt x="0" y="905526"/>
                </a:moveTo>
                <a:cubicBezTo>
                  <a:pt x="613299" y="452024"/>
                  <a:pt x="1226598" y="-1477"/>
                  <a:pt x="1837678" y="3"/>
                </a:cubicBezTo>
                <a:cubicBezTo>
                  <a:pt x="2448758" y="1482"/>
                  <a:pt x="3057618" y="457942"/>
                  <a:pt x="3666478" y="91440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 name="TextBox 5"/>
          <p:cNvSpPr txBox="1"/>
          <p:nvPr/>
        </p:nvSpPr>
        <p:spPr>
          <a:xfrm>
            <a:off x="2534575" y="1704508"/>
            <a:ext cx="797561" cy="318129"/>
          </a:xfrm>
          <a:prstGeom prst="rect">
            <a:avLst/>
          </a:prstGeom>
          <a:noFill/>
        </p:spPr>
        <p:txBody>
          <a:bodyPr wrap="square" rtlCol="0">
            <a:spAutoFit/>
          </a:bodyPr>
          <a:lstStyle/>
          <a:p>
            <a:pPr algn="l" rtl="0"/>
            <a:r>
              <a:rPr lang="en-US" sz="1400" dirty="0" smtClean="0"/>
              <a:t>70 años</a:t>
            </a:r>
            <a:endParaRPr lang="en-US" sz="1400" dirty="0"/>
          </a:p>
        </p:txBody>
      </p:sp>
      <p:sp>
        <p:nvSpPr>
          <p:cNvPr id="7" name="Freeform 6"/>
          <p:cNvSpPr/>
          <p:nvPr/>
        </p:nvSpPr>
        <p:spPr>
          <a:xfrm>
            <a:off x="3499273" y="1759252"/>
            <a:ext cx="6639025" cy="328474"/>
          </a:xfrm>
          <a:custGeom>
            <a:avLst/>
            <a:gdLst>
              <a:gd name="connsiteX0" fmla="*/ 0 w 3666478"/>
              <a:gd name="connsiteY0" fmla="*/ 905526 h 914403"/>
              <a:gd name="connsiteX1" fmla="*/ 1837678 w 3666478"/>
              <a:gd name="connsiteY1" fmla="*/ 3 h 914403"/>
              <a:gd name="connsiteX2" fmla="*/ 3666478 w 3666478"/>
              <a:gd name="connsiteY2" fmla="*/ 914403 h 914403"/>
            </a:gdLst>
            <a:ahLst/>
            <a:cxnLst>
              <a:cxn ang="0">
                <a:pos x="connsiteX0" y="connsiteY0"/>
              </a:cxn>
              <a:cxn ang="0">
                <a:pos x="connsiteX1" y="connsiteY1"/>
              </a:cxn>
              <a:cxn ang="0">
                <a:pos x="connsiteX2" y="connsiteY2"/>
              </a:cxn>
            </a:cxnLst>
            <a:rect l="l" t="t" r="r" b="b"/>
            <a:pathLst>
              <a:path w="3666478" h="914403">
                <a:moveTo>
                  <a:pt x="0" y="905526"/>
                </a:moveTo>
                <a:cubicBezTo>
                  <a:pt x="613299" y="452024"/>
                  <a:pt x="1226598" y="-1477"/>
                  <a:pt x="1837678" y="3"/>
                </a:cubicBezTo>
                <a:cubicBezTo>
                  <a:pt x="2448758" y="1482"/>
                  <a:pt x="3057618" y="457942"/>
                  <a:pt x="3666478" y="91440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extBox 7"/>
          <p:cNvSpPr txBox="1"/>
          <p:nvPr/>
        </p:nvSpPr>
        <p:spPr>
          <a:xfrm>
            <a:off x="6485872" y="1714860"/>
            <a:ext cx="852575" cy="307777"/>
          </a:xfrm>
          <a:prstGeom prst="rect">
            <a:avLst/>
          </a:prstGeom>
          <a:noFill/>
        </p:spPr>
        <p:txBody>
          <a:bodyPr wrap="square" rtlCol="0">
            <a:spAutoFit/>
          </a:bodyPr>
          <a:lstStyle/>
          <a:p>
            <a:pPr algn="l" rtl="0"/>
            <a:r>
              <a:rPr lang="en-US" sz="1400" dirty="0" smtClean="0"/>
              <a:t>70 años</a:t>
            </a:r>
            <a:endParaRPr lang="en-US" sz="1400" dirty="0"/>
          </a:p>
        </p:txBody>
      </p:sp>
      <p:sp>
        <p:nvSpPr>
          <p:cNvPr id="10" name="Content Placeholder 2"/>
          <p:cNvSpPr txBox="1">
            <a:spLocks/>
          </p:cNvSpPr>
          <p:nvPr/>
        </p:nvSpPr>
        <p:spPr>
          <a:xfrm>
            <a:off x="1295400" y="2516958"/>
            <a:ext cx="2495365" cy="499620"/>
          </a:xfrm>
          <a:prstGeom prst="rect">
            <a:avLst/>
          </a:prstGeom>
        </p:spPr>
        <p:txBody>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ctr" rtl="0">
              <a:buFont typeface="Arial" pitchFamily="34" charset="0"/>
              <a:buNone/>
            </a:pPr>
            <a:r>
              <a:rPr lang="en-US" sz="1400" dirty="0" smtClean="0"/>
              <a:t>Tres asedios de Judá por parte de los babilonios: cautiverio</a:t>
            </a:r>
            <a:endParaRPr lang="en-US" sz="1400" dirty="0"/>
          </a:p>
        </p:txBody>
      </p:sp>
      <p:sp>
        <p:nvSpPr>
          <p:cNvPr id="11" name="Content Placeholder 2"/>
          <p:cNvSpPr txBox="1">
            <a:spLocks/>
          </p:cNvSpPr>
          <p:nvPr/>
        </p:nvSpPr>
        <p:spPr>
          <a:xfrm>
            <a:off x="3597109" y="2518526"/>
            <a:ext cx="1024785" cy="969060"/>
          </a:xfrm>
          <a:prstGeom prst="rect">
            <a:avLst/>
          </a:prstGeom>
        </p:spPr>
        <p:txBody>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ctr" rtl="0">
              <a:buFont typeface="Arial" pitchFamily="34" charset="0"/>
              <a:buNone/>
            </a:pPr>
            <a:r>
              <a:rPr lang="en-US" sz="1400" dirty="0" smtClean="0"/>
              <a:t>Ciro el persa conquista Babilonia</a:t>
            </a:r>
            <a:endParaRPr lang="en-US" sz="1400" dirty="0"/>
          </a:p>
        </p:txBody>
      </p:sp>
      <p:sp>
        <p:nvSpPr>
          <p:cNvPr id="12" name="Content Placeholder 2"/>
          <p:cNvSpPr txBox="1">
            <a:spLocks/>
          </p:cNvSpPr>
          <p:nvPr/>
        </p:nvSpPr>
        <p:spPr>
          <a:xfrm>
            <a:off x="4409389" y="2520094"/>
            <a:ext cx="965460" cy="969060"/>
          </a:xfrm>
          <a:prstGeom prst="rect">
            <a:avLst/>
          </a:prstGeom>
        </p:spPr>
        <p:txBody>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ctr">
              <a:buNone/>
            </a:pPr>
            <a:r>
              <a:rPr lang="es-ES" sz="1400" dirty="0"/>
              <a:t>El edicto de Ciro para que regresen los judíos</a:t>
            </a:r>
            <a:endParaRPr lang="en-US" sz="1400" dirty="0"/>
          </a:p>
        </p:txBody>
      </p:sp>
      <p:sp>
        <p:nvSpPr>
          <p:cNvPr id="13" name="Content Placeholder 2"/>
          <p:cNvSpPr txBox="1">
            <a:spLocks/>
          </p:cNvSpPr>
          <p:nvPr/>
        </p:nvSpPr>
        <p:spPr>
          <a:xfrm>
            <a:off x="5240519" y="2521667"/>
            <a:ext cx="1782450" cy="1861797"/>
          </a:xfrm>
          <a:prstGeom prst="rect">
            <a:avLst/>
          </a:prstGeom>
        </p:spPr>
        <p:txBody>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ctr" rtl="0">
              <a:spcBef>
                <a:spcPts val="600"/>
              </a:spcBef>
              <a:buFont typeface="Arial" pitchFamily="34" charset="0"/>
              <a:buNone/>
            </a:pPr>
            <a:r>
              <a:rPr lang="en-US" sz="1400" dirty="0" smtClean="0"/>
              <a:t>Primer año en Judá:</a:t>
            </a:r>
          </a:p>
          <a:p>
            <a:pPr marL="388620" indent="-342900" algn="l" rtl="0">
              <a:spcBef>
                <a:spcPts val="600"/>
              </a:spcBef>
              <a:buFont typeface="Arial" pitchFamily="34" charset="0"/>
              <a:buAutoNum type="arabicPeriod"/>
            </a:pPr>
            <a:r>
              <a:rPr lang="en-US" sz="1400" dirty="0" smtClean="0"/>
              <a:t>Altar de </a:t>
            </a:r>
            <a:r>
              <a:rPr lang="en-US" sz="1400" dirty="0" err="1" smtClean="0"/>
              <a:t>holocaustos</a:t>
            </a:r>
            <a:r>
              <a:rPr lang="en-US" sz="1400" dirty="0" smtClean="0"/>
              <a:t> </a:t>
            </a:r>
            <a:r>
              <a:rPr lang="en-US" sz="1400" dirty="0" err="1" smtClean="0"/>
              <a:t>reconstruido</a:t>
            </a:r>
            <a:endParaRPr lang="en-US" sz="1400" dirty="0" smtClean="0"/>
          </a:p>
          <a:p>
            <a:pPr marL="388620" indent="-342900" algn="l" rtl="0">
              <a:spcBef>
                <a:spcPts val="600"/>
              </a:spcBef>
              <a:buFont typeface="Arial" pitchFamily="34" charset="0"/>
              <a:buAutoNum type="arabicPeriod"/>
            </a:pPr>
            <a:r>
              <a:rPr lang="en-US" sz="1400" dirty="0" err="1" smtClean="0"/>
              <a:t>Algunas</a:t>
            </a:r>
            <a:r>
              <a:rPr lang="en-US" sz="1400" dirty="0" smtClean="0"/>
              <a:t> </a:t>
            </a:r>
            <a:r>
              <a:rPr lang="en-US" sz="1400" dirty="0" err="1" smtClean="0"/>
              <a:t>ceremonias</a:t>
            </a:r>
            <a:r>
              <a:rPr lang="en-US" sz="1400" dirty="0" smtClean="0"/>
              <a:t> </a:t>
            </a:r>
            <a:r>
              <a:rPr lang="en-US" sz="1400" dirty="0" err="1" smtClean="0"/>
              <a:t>antiguas</a:t>
            </a:r>
            <a:r>
              <a:rPr lang="en-US" sz="1400" dirty="0" smtClean="0"/>
              <a:t> </a:t>
            </a:r>
            <a:r>
              <a:rPr lang="en-US" sz="1400" dirty="0" err="1" smtClean="0"/>
              <a:t>restauradas</a:t>
            </a:r>
            <a:r>
              <a:rPr lang="en-US" sz="1400" dirty="0" smtClean="0"/>
              <a:t>.</a:t>
            </a:r>
          </a:p>
          <a:p>
            <a:pPr marL="388620" indent="-342900" algn="l" rtl="0">
              <a:spcBef>
                <a:spcPts val="600"/>
              </a:spcBef>
              <a:buFont typeface="Arial" pitchFamily="34" charset="0"/>
              <a:buAutoNum type="arabicPeriod"/>
            </a:pPr>
            <a:r>
              <a:rPr lang="en-US" sz="1400" dirty="0" smtClean="0"/>
              <a:t>Se ponen los cimientos del nuevo templo</a:t>
            </a:r>
          </a:p>
        </p:txBody>
      </p:sp>
      <p:sp>
        <p:nvSpPr>
          <p:cNvPr id="14" name="Content Placeholder 2"/>
          <p:cNvSpPr txBox="1">
            <a:spLocks/>
          </p:cNvSpPr>
          <p:nvPr/>
        </p:nvSpPr>
        <p:spPr>
          <a:xfrm>
            <a:off x="7059888" y="2521662"/>
            <a:ext cx="1480792" cy="890841"/>
          </a:xfrm>
          <a:prstGeom prst="rect">
            <a:avLst/>
          </a:prstGeom>
        </p:spPr>
        <p:txBody>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ctr" rtl="0">
              <a:buFont typeface="Arial" pitchFamily="34" charset="0"/>
              <a:buNone/>
            </a:pPr>
            <a:r>
              <a:rPr lang="en-US" sz="1400" dirty="0" smtClean="0"/>
              <a:t>Darío el grande restablece el orden y se </a:t>
            </a:r>
            <a:r>
              <a:rPr lang="en-US" sz="1400" dirty="0" err="1" smtClean="0"/>
              <a:t>convierte</a:t>
            </a:r>
            <a:r>
              <a:rPr lang="en-US" sz="1400" dirty="0" smtClean="0"/>
              <a:t> en emperador</a:t>
            </a:r>
            <a:endParaRPr lang="en-US" sz="1400" dirty="0"/>
          </a:p>
        </p:txBody>
      </p:sp>
      <p:sp>
        <p:nvSpPr>
          <p:cNvPr id="15" name="Content Placeholder 2"/>
          <p:cNvSpPr txBox="1">
            <a:spLocks/>
          </p:cNvSpPr>
          <p:nvPr/>
        </p:nvSpPr>
        <p:spPr>
          <a:xfrm>
            <a:off x="8305801" y="2513804"/>
            <a:ext cx="1300112" cy="1106090"/>
          </a:xfrm>
          <a:prstGeom prst="rect">
            <a:avLst/>
          </a:prstGeom>
        </p:spPr>
        <p:txBody>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ctr" rtl="0">
              <a:buFont typeface="Arial" pitchFamily="34" charset="0"/>
              <a:buNone/>
            </a:pPr>
            <a:r>
              <a:rPr lang="en-US" sz="1400" b="1" dirty="0" smtClean="0"/>
              <a:t>Libro de Hageo: </a:t>
            </a:r>
            <a:r>
              <a:rPr lang="en-US" sz="1400" b="1" dirty="0" err="1" smtClean="0"/>
              <a:t>comienzan</a:t>
            </a:r>
            <a:r>
              <a:rPr lang="en-US" sz="1400" b="1" dirty="0" smtClean="0"/>
              <a:t> a reconstruir el templo nuevamente</a:t>
            </a:r>
            <a:endParaRPr lang="en-US" sz="1400" b="1" dirty="0"/>
          </a:p>
        </p:txBody>
      </p:sp>
      <p:sp>
        <p:nvSpPr>
          <p:cNvPr id="16" name="Content Placeholder 2"/>
          <p:cNvSpPr txBox="1">
            <a:spLocks/>
          </p:cNvSpPr>
          <p:nvPr/>
        </p:nvSpPr>
        <p:spPr>
          <a:xfrm>
            <a:off x="9740248" y="2515373"/>
            <a:ext cx="1215274" cy="897130"/>
          </a:xfrm>
          <a:prstGeom prst="rect">
            <a:avLst/>
          </a:prstGeom>
        </p:spPr>
        <p:txBody>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ctr">
              <a:buNone/>
            </a:pPr>
            <a:r>
              <a:rPr lang="es-ES" sz="1400" dirty="0"/>
              <a:t>Terminan de construir el templo 3 años y medio después.</a:t>
            </a:r>
            <a:endParaRPr lang="en-US" sz="1400" dirty="0"/>
          </a:p>
        </p:txBody>
      </p:sp>
      <p:sp>
        <p:nvSpPr>
          <p:cNvPr id="17" name="Content Placeholder 2"/>
          <p:cNvSpPr txBox="1">
            <a:spLocks/>
          </p:cNvSpPr>
          <p:nvPr/>
        </p:nvSpPr>
        <p:spPr>
          <a:xfrm>
            <a:off x="1295400" y="5505250"/>
            <a:ext cx="9601200" cy="669304"/>
          </a:xfrm>
          <a:prstGeom prst="rect">
            <a:avLst/>
          </a:prstGeom>
        </p:spPr>
        <p:txBody>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buNone/>
            </a:pPr>
            <a:r>
              <a:rPr lang="en-US" dirty="0" smtClean="0"/>
              <a:t>“</a:t>
            </a:r>
            <a:r>
              <a:rPr lang="en-US" baseline="30000" dirty="0" smtClean="0"/>
              <a:t>1</a:t>
            </a:r>
            <a:r>
              <a:rPr lang="es-ES" dirty="0" smtClean="0"/>
              <a:t>El </a:t>
            </a:r>
            <a:r>
              <a:rPr lang="es-ES" dirty="0"/>
              <a:t>año segundo del rey Darío, en el mes sexto, el día primero del mes, vino la palabra del SEÑOR por medio del profeta </a:t>
            </a:r>
            <a:r>
              <a:rPr lang="es-ES" dirty="0" err="1"/>
              <a:t>Hageo</a:t>
            </a:r>
            <a:r>
              <a:rPr lang="en-US" dirty="0" smtClean="0"/>
              <a:t>…”</a:t>
            </a:r>
            <a:endParaRPr lang="en-US" dirty="0"/>
          </a:p>
        </p:txBody>
      </p:sp>
    </p:spTree>
    <p:extLst>
      <p:ext uri="{BB962C8B-B14F-4D97-AF65-F5344CB8AC3E}">
        <p14:creationId xmlns:p14="http://schemas.microsoft.com/office/powerpoint/2010/main" val="272564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err="1" smtClean="0"/>
              <a:t>TRASfondo</a:t>
            </a:r>
            <a:endParaRPr lang="en-US" dirty="0"/>
          </a:p>
        </p:txBody>
      </p:sp>
      <p:sp>
        <p:nvSpPr>
          <p:cNvPr id="3" name="Content Placeholder 2"/>
          <p:cNvSpPr txBox="1">
            <a:spLocks/>
          </p:cNvSpPr>
          <p:nvPr/>
        </p:nvSpPr>
        <p:spPr>
          <a:xfrm>
            <a:off x="1281288" y="4037297"/>
            <a:ext cx="9601200" cy="1979633"/>
          </a:xfrm>
          <a:prstGeom prst="rect">
            <a:avLst/>
          </a:prstGeom>
        </p:spPr>
        <p:txBody>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buNone/>
            </a:pPr>
            <a:r>
              <a:rPr lang="en-US" dirty="0" smtClean="0"/>
              <a:t>“</a:t>
            </a:r>
            <a:r>
              <a:rPr lang="en-US" baseline="30000" dirty="0" smtClean="0"/>
              <a:t>1</a:t>
            </a:r>
            <a:r>
              <a:rPr lang="es-ES" dirty="0" smtClean="0"/>
              <a:t>Y </a:t>
            </a:r>
            <a:r>
              <a:rPr lang="es-ES" dirty="0"/>
              <a:t>el SEÑOR dijo a Abram: «Vete de tu tierra, De entre tus parientes Y de la casa de tu padre, A la tierra que Yo te mostraré. </a:t>
            </a:r>
            <a:r>
              <a:rPr lang="es-ES" dirty="0" smtClean="0"/>
              <a:t>2</a:t>
            </a:r>
            <a:r>
              <a:rPr lang="es-ES" dirty="0"/>
              <a:t>  Haré de ti una nación grande, Y te bendeciré, Engrandeceré tu nombre, Y serás </a:t>
            </a:r>
            <a:r>
              <a:rPr lang="es-ES" dirty="0" smtClean="0"/>
              <a:t>bendición. 3</a:t>
            </a:r>
            <a:r>
              <a:rPr lang="es-ES" dirty="0"/>
              <a:t>  Bendeciré a los que te bendigan, Y al que te maldiga, maldeciré. En ti serán benditas todas las familias de la tierra». </a:t>
            </a:r>
            <a:r>
              <a:rPr lang="en-US" dirty="0" smtClean="0"/>
              <a:t>”.</a:t>
            </a:r>
          </a:p>
          <a:p>
            <a:pPr marL="45720" indent="0" algn="l" rtl="0">
              <a:buFont typeface="Arial" pitchFamily="34" charset="0"/>
              <a:buNone/>
            </a:pPr>
            <a:r>
              <a:rPr lang="en-US" dirty="0" smtClean="0"/>
              <a:t>Génesis 12:1-3 (NBLA)</a:t>
            </a:r>
            <a:endParaRPr lang="en-US" dirty="0"/>
          </a:p>
        </p:txBody>
      </p:sp>
      <p:sp>
        <p:nvSpPr>
          <p:cNvPr id="4" name="Rounded Rectangle 3"/>
          <p:cNvSpPr/>
          <p:nvPr/>
        </p:nvSpPr>
        <p:spPr>
          <a:xfrm>
            <a:off x="961534" y="1715678"/>
            <a:ext cx="1498862" cy="38649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rtl="0"/>
            <a:endParaRPr lang="en-US"/>
          </a:p>
        </p:txBody>
      </p:sp>
      <p:sp>
        <p:nvSpPr>
          <p:cNvPr id="5" name="TextBox 4"/>
          <p:cNvSpPr txBox="1"/>
          <p:nvPr/>
        </p:nvSpPr>
        <p:spPr>
          <a:xfrm>
            <a:off x="980388" y="1640263"/>
            <a:ext cx="1489435" cy="523220"/>
          </a:xfrm>
          <a:prstGeom prst="rect">
            <a:avLst/>
          </a:prstGeom>
          <a:noFill/>
        </p:spPr>
        <p:txBody>
          <a:bodyPr wrap="square" rtlCol="0">
            <a:spAutoFit/>
          </a:bodyPr>
          <a:lstStyle/>
          <a:p>
            <a:pPr algn="ctr" rtl="0"/>
            <a:r>
              <a:rPr lang="en-US" sz="2800" dirty="0" smtClean="0">
                <a:solidFill>
                  <a:schemeClr val="bg1"/>
                </a:solidFill>
              </a:rPr>
              <a:t>Abram</a:t>
            </a:r>
            <a:endParaRPr lang="en-US" sz="2800" dirty="0">
              <a:solidFill>
                <a:schemeClr val="bg1"/>
              </a:solidFill>
            </a:endParaRPr>
          </a:p>
        </p:txBody>
      </p:sp>
      <p:sp>
        <p:nvSpPr>
          <p:cNvPr id="6" name="Rounded Rectangle 5"/>
          <p:cNvSpPr/>
          <p:nvPr/>
        </p:nvSpPr>
        <p:spPr>
          <a:xfrm>
            <a:off x="963102" y="2169733"/>
            <a:ext cx="1498862" cy="122391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0"/>
            <a:endParaRPr lang="en-US"/>
          </a:p>
        </p:txBody>
      </p:sp>
      <p:sp>
        <p:nvSpPr>
          <p:cNvPr id="8" name="TextBox 7"/>
          <p:cNvSpPr txBox="1"/>
          <p:nvPr/>
        </p:nvSpPr>
        <p:spPr>
          <a:xfrm>
            <a:off x="961534" y="2238898"/>
            <a:ext cx="1628353" cy="1077218"/>
          </a:xfrm>
          <a:prstGeom prst="rect">
            <a:avLst/>
          </a:prstGeom>
          <a:noFill/>
        </p:spPr>
        <p:txBody>
          <a:bodyPr wrap="square" rtlCol="0">
            <a:spAutoFit/>
          </a:bodyPr>
          <a:lstStyle/>
          <a:p>
            <a:pPr marL="342900" indent="-342900" algn="l" rtl="0">
              <a:buAutoNum type="arabicPeriod"/>
            </a:pPr>
            <a:r>
              <a:rPr lang="en-US" sz="1600" dirty="0" smtClean="0">
                <a:solidFill>
                  <a:schemeClr val="bg1"/>
                </a:solidFill>
              </a:rPr>
              <a:t>Tierra</a:t>
            </a:r>
          </a:p>
          <a:p>
            <a:pPr marL="342900" indent="-342900" algn="l" rtl="0">
              <a:buAutoNum type="arabicPeriod"/>
            </a:pPr>
            <a:r>
              <a:rPr lang="en-US" sz="1600" dirty="0" smtClean="0">
                <a:solidFill>
                  <a:schemeClr val="bg1"/>
                </a:solidFill>
              </a:rPr>
              <a:t>Nación</a:t>
            </a:r>
          </a:p>
          <a:p>
            <a:pPr marL="342900" indent="-342900" algn="l" rtl="0">
              <a:buAutoNum type="arabicPeriod"/>
            </a:pPr>
            <a:r>
              <a:rPr lang="en-US" sz="1600" dirty="0" err="1" smtClean="0">
                <a:solidFill>
                  <a:schemeClr val="bg1"/>
                </a:solidFill>
              </a:rPr>
              <a:t>Bendicion</a:t>
            </a:r>
            <a:r>
              <a:rPr lang="en-US" sz="1600" dirty="0" smtClean="0">
                <a:solidFill>
                  <a:schemeClr val="bg1"/>
                </a:solidFill>
              </a:rPr>
              <a:t> a </a:t>
            </a:r>
            <a:r>
              <a:rPr lang="en-US" sz="1600" dirty="0" err="1" smtClean="0">
                <a:solidFill>
                  <a:schemeClr val="bg1"/>
                </a:solidFill>
              </a:rPr>
              <a:t>toda</a:t>
            </a:r>
            <a:r>
              <a:rPr lang="en-US" sz="1600" dirty="0" smtClean="0">
                <a:solidFill>
                  <a:schemeClr val="bg1"/>
                </a:solidFill>
              </a:rPr>
              <a:t> </a:t>
            </a:r>
            <a:r>
              <a:rPr lang="en-US" sz="1600" dirty="0" err="1" smtClean="0">
                <a:solidFill>
                  <a:schemeClr val="bg1"/>
                </a:solidFill>
              </a:rPr>
              <a:t>nación</a:t>
            </a:r>
            <a:endParaRPr lang="en-US" sz="1600" dirty="0">
              <a:solidFill>
                <a:schemeClr val="bg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1965" y="1442299"/>
            <a:ext cx="2376471" cy="2376471"/>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2922960" y="1443867"/>
            <a:ext cx="2376471" cy="2376471"/>
          </a:xfrm>
          <a:prstGeom prst="rect">
            <a:avLst/>
          </a:prstGeom>
        </p:spPr>
      </p:pic>
      <p:sp>
        <p:nvSpPr>
          <p:cNvPr id="12" name="Content Placeholder 2"/>
          <p:cNvSpPr txBox="1">
            <a:spLocks/>
          </p:cNvSpPr>
          <p:nvPr/>
        </p:nvSpPr>
        <p:spPr>
          <a:xfrm>
            <a:off x="1309512" y="4010448"/>
            <a:ext cx="9601200" cy="1979633"/>
          </a:xfrm>
          <a:prstGeom prst="rect">
            <a:avLst/>
          </a:prstGeom>
        </p:spPr>
        <p:txBody>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buNone/>
            </a:pPr>
            <a:r>
              <a:rPr lang="en-US" dirty="0" smtClean="0"/>
              <a:t>“</a:t>
            </a:r>
            <a:r>
              <a:rPr lang="en-US" baseline="30000" dirty="0" smtClean="0"/>
              <a:t>23</a:t>
            </a:r>
            <a:r>
              <a:rPr lang="es-ES" dirty="0" smtClean="0"/>
              <a:t>Pasado </a:t>
            </a:r>
            <a:r>
              <a:rPr lang="es-ES" dirty="0"/>
              <a:t>mucho tiempo, murió el rey de Egipto. Los israelitas gemían a causa de la servidumbre, y clamaron. Su clamor subió a Dios, a causa de su servidumbre. </a:t>
            </a:r>
            <a:r>
              <a:rPr lang="es-ES" dirty="0" smtClean="0"/>
              <a:t>24</a:t>
            </a:r>
            <a:r>
              <a:rPr lang="es-ES" dirty="0"/>
              <a:t>  Dios oyó su gemido y se acordó de su pacto con Abraham, Isaac y Jacob. </a:t>
            </a:r>
            <a:r>
              <a:rPr lang="es-ES" dirty="0" smtClean="0"/>
              <a:t>25</a:t>
            </a:r>
            <a:r>
              <a:rPr lang="es-ES" dirty="0"/>
              <a:t>  Dios miró a los israelitas y los tuvo en </a:t>
            </a:r>
            <a:r>
              <a:rPr lang="es-ES" dirty="0" smtClean="0"/>
              <a:t>cuenta”.</a:t>
            </a:r>
            <a:r>
              <a:rPr lang="es-ES" dirty="0"/>
              <a:t> </a:t>
            </a:r>
            <a:endParaRPr lang="es-ES" dirty="0" smtClean="0"/>
          </a:p>
          <a:p>
            <a:pPr marL="45720" indent="0">
              <a:buNone/>
            </a:pPr>
            <a:r>
              <a:rPr lang="en-US" dirty="0" err="1" smtClean="0"/>
              <a:t>Éxo</a:t>
            </a:r>
            <a:r>
              <a:rPr lang="en-US" dirty="0" smtClean="0"/>
              <a:t> 2:23-25 ​​(NBLA)</a:t>
            </a:r>
            <a:endParaRPr lang="en-US" dirty="0"/>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5773" y="1715678"/>
            <a:ext cx="1291119" cy="1677971"/>
          </a:xfrm>
          <a:prstGeom prst="rect">
            <a:avLst/>
          </a:prstGeom>
        </p:spPr>
      </p:pic>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5797341" y="1717246"/>
            <a:ext cx="1291119" cy="1677971"/>
          </a:xfrm>
          <a:prstGeom prst="rect">
            <a:avLst/>
          </a:prstGeom>
        </p:spPr>
      </p:pic>
      <p:sp>
        <p:nvSpPr>
          <p:cNvPr id="15" name="Content Placeholder 2"/>
          <p:cNvSpPr txBox="1">
            <a:spLocks/>
          </p:cNvSpPr>
          <p:nvPr/>
        </p:nvSpPr>
        <p:spPr>
          <a:xfrm>
            <a:off x="1290696" y="4031616"/>
            <a:ext cx="9601200" cy="1979633"/>
          </a:xfrm>
          <a:prstGeom prst="rect">
            <a:avLst/>
          </a:prstGeom>
        </p:spPr>
        <p:txBody>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buNone/>
            </a:pPr>
            <a:r>
              <a:rPr lang="en-US" dirty="0" smtClean="0"/>
              <a:t>“</a:t>
            </a:r>
            <a:r>
              <a:rPr lang="en-US" baseline="30000" dirty="0" smtClean="0"/>
              <a:t>43</a:t>
            </a:r>
            <a:r>
              <a:rPr lang="en-US" dirty="0" smtClean="0"/>
              <a:t>Así </a:t>
            </a:r>
            <a:r>
              <a:rPr lang="es-ES" dirty="0"/>
              <a:t>De esa manera el SEÑOR dio a Israel toda la tierra que había jurado dar a sus padres, y la poseyeron y habitaron en ella. </a:t>
            </a:r>
            <a:r>
              <a:rPr lang="es-ES" dirty="0" smtClean="0"/>
              <a:t>44</a:t>
            </a:r>
            <a:r>
              <a:rPr lang="es-ES" dirty="0"/>
              <a:t>  Y el SEÑOR les dio reposo en derredor, conforme a todo lo que había jurado a sus padres. Ninguno de sus enemigos pudo hacerles frente; el SEÑOR entregó a todos sus enemigos en sus manos. </a:t>
            </a:r>
            <a:r>
              <a:rPr lang="es-ES" dirty="0" smtClean="0"/>
              <a:t>45</a:t>
            </a:r>
            <a:r>
              <a:rPr lang="es-ES" dirty="0"/>
              <a:t>  No faltó ni una palabra de las buenas promesas que el SEÑOR había hecho a la casa de Israel. Todas se cumplieron. </a:t>
            </a:r>
            <a:endParaRPr lang="es-ES" dirty="0" smtClean="0"/>
          </a:p>
          <a:p>
            <a:pPr marL="45720" indent="0">
              <a:buNone/>
            </a:pPr>
            <a:r>
              <a:rPr lang="en-US" dirty="0" err="1" smtClean="0"/>
              <a:t>Josué</a:t>
            </a:r>
            <a:r>
              <a:rPr lang="en-US" dirty="0" smtClean="0"/>
              <a:t> 21:43-45 (NBLA)</a:t>
            </a:r>
            <a:endParaRPr lang="en-US" dirty="0"/>
          </a:p>
        </p:txBody>
      </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29218" y="1201962"/>
            <a:ext cx="3809524" cy="2857143"/>
          </a:xfrm>
          <a:prstGeom prst="rect">
            <a:avLst/>
          </a:prstGeom>
        </p:spPr>
      </p:pic>
      <p:pic>
        <p:nvPicPr>
          <p:cNvPr id="17" name="Picture 16"/>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tretch>
            <a:fillRect/>
          </a:stretch>
        </p:blipFill>
        <p:spPr>
          <a:xfrm>
            <a:off x="7530786" y="1203530"/>
            <a:ext cx="3809524" cy="2857143"/>
          </a:xfrm>
          <a:prstGeom prst="rect">
            <a:avLst/>
          </a:prstGeom>
        </p:spPr>
      </p:pic>
      <p:sp>
        <p:nvSpPr>
          <p:cNvPr id="18" name="Content Placeholder 2"/>
          <p:cNvSpPr txBox="1">
            <a:spLocks/>
          </p:cNvSpPr>
          <p:nvPr/>
        </p:nvSpPr>
        <p:spPr>
          <a:xfrm>
            <a:off x="1300104" y="5377992"/>
            <a:ext cx="9601200" cy="1091431"/>
          </a:xfrm>
          <a:prstGeom prst="rect">
            <a:avLst/>
          </a:prstGeom>
        </p:spPr>
        <p:txBody>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l" rtl="0">
              <a:buNone/>
            </a:pPr>
            <a:r>
              <a:rPr lang="en-US" dirty="0" smtClean="0"/>
              <a:t>Deuteronomio 28:15 → Josué 23:14-16 → Jeremías 2:11-13 → Daniel 1:1-2</a:t>
            </a:r>
            <a:r>
              <a:rPr lang="en-US" dirty="0"/>
              <a:t>→</a:t>
            </a:r>
          </a:p>
          <a:p>
            <a:pPr marL="45720" indent="0" algn="l" rtl="0">
              <a:buNone/>
            </a:pPr>
            <a:r>
              <a:rPr lang="en-US" dirty="0" smtClean="0"/>
              <a:t>2 Reyes 24:10-16 → 2 Reyes 25:1-21</a:t>
            </a:r>
            <a:endParaRPr lang="en-US" dirty="0"/>
          </a:p>
          <a:p>
            <a:pPr marL="45720" indent="0" algn="l" rtl="0">
              <a:buNone/>
            </a:pPr>
            <a:r>
              <a:rPr lang="en-US" dirty="0" smtClean="0"/>
              <a:t> </a:t>
            </a:r>
            <a:endParaRPr lang="en-US" dirty="0"/>
          </a:p>
          <a:p>
            <a:pPr marL="45720" indent="0" algn="l" rtl="0">
              <a:buNone/>
            </a:pPr>
            <a:endParaRPr lang="en-US" dirty="0"/>
          </a:p>
          <a:p>
            <a:pPr marL="45720" indent="0" algn="l" rtl="0">
              <a:buNone/>
            </a:pPr>
            <a:endParaRPr lang="en-US" dirty="0"/>
          </a:p>
          <a:p>
            <a:pPr marL="45720" indent="0" algn="l" rtl="0">
              <a:buFont typeface="Arial" pitchFamily="34" charset="0"/>
              <a:buNone/>
            </a:pPr>
            <a:endParaRPr lang="en-US" dirty="0"/>
          </a:p>
        </p:txBody>
      </p:sp>
      <p:sp>
        <p:nvSpPr>
          <p:cNvPr id="19" name="Rectangle 18"/>
          <p:cNvSpPr/>
          <p:nvPr/>
        </p:nvSpPr>
        <p:spPr>
          <a:xfrm>
            <a:off x="11533586" y="1624310"/>
            <a:ext cx="1934764" cy="1754326"/>
          </a:xfrm>
          <a:prstGeom prst="rect">
            <a:avLst/>
          </a:prstGeom>
          <a:noFill/>
        </p:spPr>
        <p:txBody>
          <a:bodyPr wrap="square" lIns="91440" tIns="45720" rIns="91440" bIns="45720">
            <a:spAutoFit/>
          </a:bodyPr>
          <a:lstStyle/>
          <a:p>
            <a:pPr algn="ctr" rtl="0"/>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70 años</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20" name="Rectangle 19"/>
          <p:cNvSpPr/>
          <p:nvPr/>
        </p:nvSpPr>
        <p:spPr>
          <a:xfrm>
            <a:off x="11533586" y="1624310"/>
            <a:ext cx="1934764" cy="1754326"/>
          </a:xfrm>
          <a:prstGeom prst="rect">
            <a:avLst/>
          </a:prstGeom>
          <a:noFill/>
        </p:spPr>
        <p:txBody>
          <a:bodyPr wrap="square" lIns="91440" tIns="45720" rIns="91440" bIns="45720">
            <a:spAutoFit/>
          </a:bodyPr>
          <a:lstStyle/>
          <a:p>
            <a:pPr algn="ctr" rtl="0"/>
            <a:r>
              <a:rPr lang="en-US" sz="5400" b="1" cap="none" spc="0" dirty="0" smtClean="0">
                <a:ln w="12700">
                  <a:solidFill>
                    <a:schemeClr val="bg1">
                      <a:lumMod val="65000"/>
                    </a:schemeClr>
                  </a:solidFill>
                  <a:prstDash val="solid"/>
                </a:ln>
                <a:solidFill>
                  <a:schemeClr val="bg1">
                    <a:lumMod val="65000"/>
                  </a:schemeClr>
                </a:solidFill>
                <a:effectLst>
                  <a:outerShdw dist="38100" dir="2640000" algn="bl" rotWithShape="0">
                    <a:schemeClr val="bg1">
                      <a:lumMod val="65000"/>
                    </a:schemeClr>
                  </a:outerShdw>
                </a:effectLst>
              </a:rPr>
              <a:t>70 años</a:t>
            </a:r>
            <a:endParaRPr lang="en-US" sz="5400" b="1" cap="none" spc="0" dirty="0">
              <a:ln w="12700">
                <a:solidFill>
                  <a:schemeClr val="bg1">
                    <a:lumMod val="65000"/>
                  </a:schemeClr>
                </a:solidFill>
                <a:prstDash val="solid"/>
              </a:ln>
              <a:solidFill>
                <a:schemeClr val="bg1">
                  <a:lumMod val="65000"/>
                </a:schemeClr>
              </a:solidFill>
              <a:effectLst>
                <a:outerShdw dist="38100" dir="2640000" algn="bl" rotWithShape="0">
                  <a:schemeClr val="bg1">
                    <a:lumMod val="65000"/>
                  </a:schemeClr>
                </a:outerShdw>
              </a:effectLst>
            </a:endParaRPr>
          </a:p>
        </p:txBody>
      </p:sp>
      <p:pic>
        <p:nvPicPr>
          <p:cNvPr id="21" name="Picture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72202" y="1721894"/>
            <a:ext cx="1696423" cy="1668149"/>
          </a:xfrm>
          <a:prstGeom prst="rect">
            <a:avLst/>
          </a:prstGeom>
        </p:spPr>
      </p:pic>
      <p:pic>
        <p:nvPicPr>
          <p:cNvPr id="22" name="Picture 21"/>
          <p:cNvPicPr>
            <a:picLocks noChangeAspect="1"/>
          </p:cNvPicPr>
          <p:nvPr/>
        </p:nvPicPr>
        <p:blipFill>
          <a:blip r:embed="rId13">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tretch>
            <a:fillRect/>
          </a:stretch>
        </p:blipFill>
        <p:spPr>
          <a:xfrm>
            <a:off x="13972202" y="1721894"/>
            <a:ext cx="1696423" cy="1668149"/>
          </a:xfrm>
          <a:prstGeom prst="rect">
            <a:avLst/>
          </a:prstGeom>
        </p:spPr>
      </p:pic>
      <p:sp>
        <p:nvSpPr>
          <p:cNvPr id="23" name="Content Placeholder 2"/>
          <p:cNvSpPr txBox="1">
            <a:spLocks/>
          </p:cNvSpPr>
          <p:nvPr/>
        </p:nvSpPr>
        <p:spPr>
          <a:xfrm>
            <a:off x="1295400" y="5133638"/>
            <a:ext cx="9601200" cy="1091431"/>
          </a:xfrm>
          <a:prstGeom prst="rect">
            <a:avLst/>
          </a:prstGeom>
        </p:spPr>
        <p:txBody>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buNone/>
            </a:pPr>
            <a:r>
              <a:rPr lang="en-US" baseline="30000" dirty="0" smtClean="0"/>
              <a:t>11</a:t>
            </a:r>
            <a:r>
              <a:rPr lang="es-ES" dirty="0" smtClean="0"/>
              <a:t>Toda </a:t>
            </a:r>
            <a:r>
              <a:rPr lang="es-ES" dirty="0"/>
              <a:t>esta tierra será desolación y horror, y estas naciones servirán setenta años al rey de Babilonia. </a:t>
            </a:r>
            <a:endParaRPr lang="es-ES" dirty="0" smtClean="0"/>
          </a:p>
          <a:p>
            <a:pPr marL="45720" indent="0">
              <a:buNone/>
            </a:pPr>
            <a:r>
              <a:rPr lang="en-US" dirty="0" err="1" smtClean="0"/>
              <a:t>Jeremías</a:t>
            </a:r>
            <a:r>
              <a:rPr lang="en-US" dirty="0" smtClean="0"/>
              <a:t> 25:11 (NBLA)</a:t>
            </a:r>
            <a:endParaRPr lang="en-US" dirty="0"/>
          </a:p>
          <a:p>
            <a:pPr marL="45720" indent="0" algn="l" rtl="0">
              <a:buNone/>
            </a:pPr>
            <a:endParaRPr lang="en-US" dirty="0"/>
          </a:p>
          <a:p>
            <a:pPr marL="45720" indent="0" algn="l" rtl="0">
              <a:buNone/>
            </a:pPr>
            <a:endParaRPr lang="en-US" dirty="0"/>
          </a:p>
          <a:p>
            <a:pPr marL="45720" indent="0" algn="l" rtl="0">
              <a:buFont typeface="Arial" pitchFamily="34" charset="0"/>
              <a:buNone/>
            </a:pPr>
            <a:endParaRPr lang="en-US" dirty="0"/>
          </a:p>
        </p:txBody>
      </p:sp>
      <p:sp>
        <p:nvSpPr>
          <p:cNvPr id="24" name="Content Placeholder 2"/>
          <p:cNvSpPr txBox="1">
            <a:spLocks/>
          </p:cNvSpPr>
          <p:nvPr/>
        </p:nvSpPr>
        <p:spPr>
          <a:xfrm>
            <a:off x="1300104" y="4059105"/>
            <a:ext cx="9601200" cy="2457826"/>
          </a:xfrm>
          <a:prstGeom prst="rect">
            <a:avLst/>
          </a:prstGeom>
        </p:spPr>
        <p:txBody>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buNone/>
            </a:pPr>
            <a:r>
              <a:rPr lang="en-US" baseline="30000" dirty="0" smtClean="0"/>
              <a:t>22</a:t>
            </a:r>
            <a:r>
              <a:rPr lang="en-US" dirty="0" smtClean="0"/>
              <a:t>Y</a:t>
            </a:r>
            <a:r>
              <a:rPr lang="es-ES" dirty="0" smtClean="0"/>
              <a:t> </a:t>
            </a:r>
            <a:r>
              <a:rPr lang="es-ES" dirty="0"/>
              <a:t>en el primer año de Ciro, rey de Persia, para que se cumpliera la palabra del SEÑOR por boca de Jeremías, el SEÑOR movió el espíritu de Ciro, rey de Persia, y este envió a proclamar de palabra y también por escrito, por todo su reino: </a:t>
            </a:r>
            <a:r>
              <a:rPr lang="es-ES" dirty="0" smtClean="0"/>
              <a:t>23</a:t>
            </a:r>
            <a:r>
              <a:rPr lang="es-ES" dirty="0"/>
              <a:t>  «Así dice Ciro, rey de Persia: “El SEÑOR, el Dios de los cielos, me ha dado todos los reinos de la tierra, y me ha designado para que yo le edifique una casa en Jerusalén, que está en Judá. Quien de entre ustedes sea de Su pueblo, suba allá, y el SEÑOR su Dios sea con él</a:t>
            </a:r>
            <a:r>
              <a:rPr lang="es-ES" dirty="0" smtClean="0"/>
              <a:t>”».</a:t>
            </a:r>
            <a:endParaRPr lang="en-US" dirty="0" smtClean="0"/>
          </a:p>
          <a:p>
            <a:pPr marL="45720" indent="0" algn="l" rtl="0">
              <a:buNone/>
            </a:pPr>
            <a:r>
              <a:rPr lang="en-US" dirty="0" smtClean="0"/>
              <a:t>2 Crónicas 36:22-23 (NBLA)</a:t>
            </a:r>
            <a:endParaRPr lang="en-US" dirty="0"/>
          </a:p>
          <a:p>
            <a:pPr marL="45720" indent="0" algn="l" rtl="0">
              <a:buNone/>
            </a:pPr>
            <a:endParaRPr lang="en-US" dirty="0"/>
          </a:p>
          <a:p>
            <a:pPr marL="45720" indent="0" algn="l" rtl="0">
              <a:buNone/>
            </a:pPr>
            <a:endParaRPr lang="en-US" dirty="0"/>
          </a:p>
          <a:p>
            <a:pPr marL="45720" indent="0" algn="l" rtl="0">
              <a:buFont typeface="Arial" pitchFamily="34" charset="0"/>
              <a:buNone/>
            </a:pPr>
            <a:endParaRPr lang="en-US" dirty="0"/>
          </a:p>
        </p:txBody>
      </p:sp>
    </p:spTree>
    <p:extLst>
      <p:ext uri="{BB962C8B-B14F-4D97-AF65-F5344CB8AC3E}">
        <p14:creationId xmlns:p14="http://schemas.microsoft.com/office/powerpoint/2010/main" val="100040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4"/>
                                        </p:tgtEl>
                                        <p:attrNameLst>
                                          <p:attrName>style.color</p:attrName>
                                        </p:attrNameLst>
                                      </p:cBhvr>
                                      <p:to>
                                        <a:srgbClr val="A5A5A5"/>
                                      </p:to>
                                    </p:animClr>
                                    <p:animClr clrSpc="rgb" dir="cw">
                                      <p:cBhvr>
                                        <p:cTn id="7" dur="500" fill="hold"/>
                                        <p:tgtEl>
                                          <p:spTgt spid="4"/>
                                        </p:tgtEl>
                                        <p:attrNameLst>
                                          <p:attrName>fillcolor</p:attrName>
                                        </p:attrNameLst>
                                      </p:cBhvr>
                                      <p:to>
                                        <a:srgbClr val="A5A5A5"/>
                                      </p:to>
                                    </p:animClr>
                                    <p:set>
                                      <p:cBhvr>
                                        <p:cTn id="8" dur="500" fill="hold"/>
                                        <p:tgtEl>
                                          <p:spTgt spid="4"/>
                                        </p:tgtEl>
                                        <p:attrNameLst>
                                          <p:attrName>fill.type</p:attrName>
                                        </p:attrNameLst>
                                      </p:cBhvr>
                                      <p:to>
                                        <p:strVal val="solid"/>
                                      </p:to>
                                    </p:set>
                                    <p:set>
                                      <p:cBhvr>
                                        <p:cTn id="9" dur="500" fill="hold"/>
                                        <p:tgtEl>
                                          <p:spTgt spid="4"/>
                                        </p:tgtEl>
                                        <p:attrNameLst>
                                          <p:attrName>fill.on</p:attrName>
                                        </p:attrNameLst>
                                      </p:cBhvr>
                                      <p:to>
                                        <p:strVal val="true"/>
                                      </p:to>
                                    </p:set>
                                  </p:childTnLst>
                                </p:cTn>
                              </p:par>
                              <p:par>
                                <p:cTn id="10" presetID="19" presetClass="emph" presetSubtype="0" fill="hold" grpId="0" nodeType="withEffect">
                                  <p:stCondLst>
                                    <p:cond delay="0"/>
                                  </p:stCondLst>
                                  <p:childTnLst>
                                    <p:animClr clrSpc="rgb" dir="cw">
                                      <p:cBhvr override="childStyle">
                                        <p:cTn id="11" dur="500" fill="hold"/>
                                        <p:tgtEl>
                                          <p:spTgt spid="6"/>
                                        </p:tgtEl>
                                        <p:attrNameLst>
                                          <p:attrName>style.color</p:attrName>
                                        </p:attrNameLst>
                                      </p:cBhvr>
                                      <p:to>
                                        <a:srgbClr val="A5A5A5"/>
                                      </p:to>
                                    </p:animClr>
                                    <p:animClr clrSpc="rgb" dir="cw">
                                      <p:cBhvr>
                                        <p:cTn id="12" dur="500" fill="hold"/>
                                        <p:tgtEl>
                                          <p:spTgt spid="6"/>
                                        </p:tgtEl>
                                        <p:attrNameLst>
                                          <p:attrName>fillcolor</p:attrName>
                                        </p:attrNameLst>
                                      </p:cBhvr>
                                      <p:to>
                                        <a:srgbClr val="A5A5A5"/>
                                      </p:to>
                                    </p:animClr>
                                    <p:set>
                                      <p:cBhvr>
                                        <p:cTn id="13" dur="500" fill="hold"/>
                                        <p:tgtEl>
                                          <p:spTgt spid="6"/>
                                        </p:tgtEl>
                                        <p:attrNameLst>
                                          <p:attrName>fill.type</p:attrName>
                                        </p:attrNameLst>
                                      </p:cBhvr>
                                      <p:to>
                                        <p:strVal val="solid"/>
                                      </p:to>
                                    </p:set>
                                    <p:set>
                                      <p:cBhvr>
                                        <p:cTn id="14" dur="500" fill="hold"/>
                                        <p:tgtEl>
                                          <p:spTgt spid="6"/>
                                        </p:tgtEl>
                                        <p:attrNameLst>
                                          <p:attrName>fill.on</p:attrName>
                                        </p:attrNameLst>
                                      </p:cBhvr>
                                      <p:to>
                                        <p:strVal val="true"/>
                                      </p:to>
                                    </p:set>
                                  </p:childTnLst>
                                </p:cTn>
                              </p:par>
                              <p:par>
                                <p:cTn id="15" presetID="10" presetClass="exit" presetSubtype="0" fill="hold" grpId="0" nodeType="with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par>
                          <p:cTn id="18" fill="hold">
                            <p:stCondLst>
                              <p:cond delay="500"/>
                            </p:stCondLst>
                            <p:childTnLst>
                              <p:par>
                                <p:cTn id="19" presetID="10" presetClass="exit" presetSubtype="0" fill="hold" nodeType="after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xit" presetSubtype="0" fill="hold" grpId="1" nodeType="with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par>
                          <p:cTn id="33" fill="hold">
                            <p:stCondLst>
                              <p:cond delay="500"/>
                            </p:stCondLst>
                            <p:childTnLst>
                              <p:par>
                                <p:cTn id="34" presetID="10" presetClass="exit" presetSubtype="0" fill="hold" nodeType="after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xit" presetSubtype="0" fill="hold" grpId="1" nodeType="with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par>
                          <p:cTn id="48" fill="hold">
                            <p:stCondLst>
                              <p:cond delay="500"/>
                            </p:stCondLst>
                            <p:childTnLst>
                              <p:par>
                                <p:cTn id="49" presetID="10" presetClass="exit" presetSubtype="0" fill="hold" nodeType="after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35" presetClass="path" presetSubtype="0" accel="50000" decel="50000" fill="hold" grpId="1" nodeType="clickEffect">
                                  <p:stCondLst>
                                    <p:cond delay="0"/>
                                  </p:stCondLst>
                                  <p:childTnLst>
                                    <p:animMotion origin="layout" path="M -4.58333E-6 -7.40741E-7 L -0.37161 -7.40741E-7 " pathEditMode="relative" rAng="0" ptsTypes="AA">
                                      <p:cBhvr>
                                        <p:cTn id="58" dur="2000" fill="hold"/>
                                        <p:tgtEl>
                                          <p:spTgt spid="4"/>
                                        </p:tgtEl>
                                        <p:attrNameLst>
                                          <p:attrName>ppt_x</p:attrName>
                                          <p:attrName>ppt_y</p:attrName>
                                        </p:attrNameLst>
                                      </p:cBhvr>
                                      <p:rCtr x="-18581" y="0"/>
                                    </p:animMotion>
                                  </p:childTnLst>
                                </p:cTn>
                              </p:par>
                              <p:par>
                                <p:cTn id="59" presetID="35" presetClass="path" presetSubtype="0" accel="50000" decel="50000" fill="hold" grpId="1" nodeType="withEffect">
                                  <p:stCondLst>
                                    <p:cond delay="0"/>
                                  </p:stCondLst>
                                  <p:childTnLst>
                                    <p:animMotion origin="layout" path="M -4.79167E-6 4.44444E-6 L -0.3694 4.44444E-6 " pathEditMode="relative" rAng="0" ptsTypes="AA">
                                      <p:cBhvr>
                                        <p:cTn id="60" dur="2000" fill="hold"/>
                                        <p:tgtEl>
                                          <p:spTgt spid="6"/>
                                        </p:tgtEl>
                                        <p:attrNameLst>
                                          <p:attrName>ppt_x</p:attrName>
                                          <p:attrName>ppt_y</p:attrName>
                                        </p:attrNameLst>
                                      </p:cBhvr>
                                      <p:rCtr x="-18464" y="0"/>
                                    </p:animMotion>
                                  </p:childTnLst>
                                </p:cTn>
                              </p:par>
                              <p:par>
                                <p:cTn id="61" presetID="35" presetClass="path" presetSubtype="0" accel="50000" decel="50000" fill="hold" grpId="0" nodeType="withEffect">
                                  <p:stCondLst>
                                    <p:cond delay="0"/>
                                  </p:stCondLst>
                                  <p:childTnLst>
                                    <p:animMotion origin="layout" path="M 3.54167E-6 -4.81481E-6 L -0.37123 -4.81481E-6 " pathEditMode="relative" rAng="0" ptsTypes="AA">
                                      <p:cBhvr>
                                        <p:cTn id="62" dur="2000" fill="hold"/>
                                        <p:tgtEl>
                                          <p:spTgt spid="5"/>
                                        </p:tgtEl>
                                        <p:attrNameLst>
                                          <p:attrName>ppt_x</p:attrName>
                                          <p:attrName>ppt_y</p:attrName>
                                        </p:attrNameLst>
                                      </p:cBhvr>
                                      <p:rCtr x="-18555" y="0"/>
                                    </p:animMotion>
                                  </p:childTnLst>
                                </p:cTn>
                              </p:par>
                              <p:par>
                                <p:cTn id="63" presetID="35" presetClass="path" presetSubtype="0" accel="50000" decel="50000" fill="hold" grpId="0" nodeType="withEffect">
                                  <p:stCondLst>
                                    <p:cond delay="0"/>
                                  </p:stCondLst>
                                  <p:childTnLst>
                                    <p:animMotion origin="layout" path="M 4.79167E-6 -1.11111E-6 L -0.36967 -1.11111E-6 " pathEditMode="relative" rAng="0" ptsTypes="AA">
                                      <p:cBhvr>
                                        <p:cTn id="64" dur="2000" fill="hold"/>
                                        <p:tgtEl>
                                          <p:spTgt spid="8"/>
                                        </p:tgtEl>
                                        <p:attrNameLst>
                                          <p:attrName>ppt_x</p:attrName>
                                          <p:attrName>ppt_y</p:attrName>
                                        </p:attrNameLst>
                                      </p:cBhvr>
                                      <p:rCtr x="-18477" y="0"/>
                                    </p:animMotion>
                                  </p:childTnLst>
                                </p:cTn>
                              </p:par>
                              <p:par>
                                <p:cTn id="65" presetID="35" presetClass="path" presetSubtype="0" accel="50000" decel="50000" fill="hold" nodeType="withEffect">
                                  <p:stCondLst>
                                    <p:cond delay="0"/>
                                  </p:stCondLst>
                                  <p:childTnLst>
                                    <p:animMotion origin="layout" path="M 6.25E-7 3.7037E-6 L -0.36602 3.7037E-6 " pathEditMode="relative" rAng="0" ptsTypes="AA">
                                      <p:cBhvr>
                                        <p:cTn id="66" dur="2000" fill="hold"/>
                                        <p:tgtEl>
                                          <p:spTgt spid="11"/>
                                        </p:tgtEl>
                                        <p:attrNameLst>
                                          <p:attrName>ppt_x</p:attrName>
                                          <p:attrName>ppt_y</p:attrName>
                                        </p:attrNameLst>
                                      </p:cBhvr>
                                      <p:rCtr x="-18307" y="0"/>
                                    </p:animMotion>
                                  </p:childTnLst>
                                </p:cTn>
                              </p:par>
                              <p:par>
                                <p:cTn id="67" presetID="35" presetClass="path" presetSubtype="0" accel="50000" decel="50000" fill="hold" nodeType="withEffect">
                                  <p:stCondLst>
                                    <p:cond delay="0"/>
                                  </p:stCondLst>
                                  <p:childTnLst>
                                    <p:animMotion origin="layout" path="M 2.08333E-6 -4.81481E-6 L -0.36589 -4.81481E-6 " pathEditMode="relative" rAng="0" ptsTypes="AA">
                                      <p:cBhvr>
                                        <p:cTn id="68" dur="2000" fill="hold"/>
                                        <p:tgtEl>
                                          <p:spTgt spid="10"/>
                                        </p:tgtEl>
                                        <p:attrNameLst>
                                          <p:attrName>ppt_x</p:attrName>
                                          <p:attrName>ppt_y</p:attrName>
                                        </p:attrNameLst>
                                      </p:cBhvr>
                                      <p:rCtr x="-18294" y="0"/>
                                    </p:animMotion>
                                  </p:childTnLst>
                                </p:cTn>
                              </p:par>
                              <p:par>
                                <p:cTn id="69" presetID="35" presetClass="path" presetSubtype="0" accel="50000" decel="50000" fill="hold" nodeType="withEffect">
                                  <p:stCondLst>
                                    <p:cond delay="0"/>
                                  </p:stCondLst>
                                  <p:childTnLst>
                                    <p:animMotion origin="layout" path="M 4.58333E-6 4.81481E-6 L -0.3487 4.81481E-6 " pathEditMode="relative" rAng="0" ptsTypes="AA">
                                      <p:cBhvr>
                                        <p:cTn id="70" dur="2000" fill="hold"/>
                                        <p:tgtEl>
                                          <p:spTgt spid="14"/>
                                        </p:tgtEl>
                                        <p:attrNameLst>
                                          <p:attrName>ppt_x</p:attrName>
                                          <p:attrName>ppt_y</p:attrName>
                                        </p:attrNameLst>
                                      </p:cBhvr>
                                      <p:rCtr x="-17435" y="0"/>
                                    </p:animMotion>
                                  </p:childTnLst>
                                </p:cTn>
                              </p:par>
                              <p:par>
                                <p:cTn id="71" presetID="35" presetClass="path" presetSubtype="0" accel="50000" decel="50000" fill="hold" nodeType="withEffect">
                                  <p:stCondLst>
                                    <p:cond delay="0"/>
                                  </p:stCondLst>
                                  <p:childTnLst>
                                    <p:animMotion origin="layout" path="M 4.79167E-6 -3.7037E-6 L -0.34857 -3.7037E-6 " pathEditMode="relative" rAng="0" ptsTypes="AA">
                                      <p:cBhvr>
                                        <p:cTn id="72" dur="2000" fill="hold"/>
                                        <p:tgtEl>
                                          <p:spTgt spid="13"/>
                                        </p:tgtEl>
                                        <p:attrNameLst>
                                          <p:attrName>ppt_x</p:attrName>
                                          <p:attrName>ppt_y</p:attrName>
                                        </p:attrNameLst>
                                      </p:cBhvr>
                                      <p:rCtr x="-17435" y="0"/>
                                    </p:animMotion>
                                  </p:childTnLst>
                                </p:cTn>
                              </p:par>
                              <p:par>
                                <p:cTn id="73" presetID="35" presetClass="path" presetSubtype="0" accel="50000" decel="50000" fill="hold" nodeType="withEffect">
                                  <p:stCondLst>
                                    <p:cond delay="0"/>
                                  </p:stCondLst>
                                  <p:childTnLst>
                                    <p:animMotion origin="layout" path="M 1.66667E-6 3.7037E-6 L -0.34896 3.7037E-6 " pathEditMode="relative" rAng="0" ptsTypes="AA">
                                      <p:cBhvr>
                                        <p:cTn id="74" dur="2000" fill="hold"/>
                                        <p:tgtEl>
                                          <p:spTgt spid="17"/>
                                        </p:tgtEl>
                                        <p:attrNameLst>
                                          <p:attrName>ppt_x</p:attrName>
                                          <p:attrName>ppt_y</p:attrName>
                                        </p:attrNameLst>
                                      </p:cBhvr>
                                      <p:rCtr x="-17448" y="0"/>
                                    </p:animMotion>
                                  </p:childTnLst>
                                </p:cTn>
                              </p:par>
                              <p:par>
                                <p:cTn id="75" presetID="35" presetClass="path" presetSubtype="0" accel="50000" decel="50000" fill="hold" nodeType="withEffect">
                                  <p:stCondLst>
                                    <p:cond delay="0"/>
                                  </p:stCondLst>
                                  <p:childTnLst>
                                    <p:animMotion origin="layout" path="M 1.875E-6 -4.81481E-6 L -0.34805 -4.81481E-6 " pathEditMode="relative" rAng="0" ptsTypes="AA">
                                      <p:cBhvr>
                                        <p:cTn id="76" dur="2000" fill="hold"/>
                                        <p:tgtEl>
                                          <p:spTgt spid="16"/>
                                        </p:tgtEl>
                                        <p:attrNameLst>
                                          <p:attrName>ppt_x</p:attrName>
                                          <p:attrName>ppt_y</p:attrName>
                                        </p:attrNameLst>
                                      </p:cBhvr>
                                      <p:rCtr x="-17409" y="0"/>
                                    </p:animMotion>
                                  </p:childTnLst>
                                </p:cTn>
                              </p:par>
                              <p:par>
                                <p:cTn id="77" presetID="35" presetClass="path" presetSubtype="0" accel="50000" decel="50000" fill="hold" grpId="0" nodeType="withEffect">
                                  <p:stCondLst>
                                    <p:cond delay="0"/>
                                  </p:stCondLst>
                                  <p:childTnLst>
                                    <p:animMotion origin="layout" path="M -4.16667E-7 -3.33333E-6 L -0.34323 -3.33333E-6 " pathEditMode="relative" rAng="0" ptsTypes="AA">
                                      <p:cBhvr>
                                        <p:cTn id="78" dur="2000" fill="hold"/>
                                        <p:tgtEl>
                                          <p:spTgt spid="19"/>
                                        </p:tgtEl>
                                        <p:attrNameLst>
                                          <p:attrName>ppt_x</p:attrName>
                                          <p:attrName>ppt_y</p:attrName>
                                        </p:attrNameLst>
                                      </p:cBhvr>
                                      <p:rCtr x="-17161" y="0"/>
                                    </p:animMotion>
                                  </p:childTnLst>
                                </p:cTn>
                              </p:par>
                              <p:par>
                                <p:cTn id="79" presetID="35" presetClass="path" presetSubtype="0" accel="50000" decel="50000" fill="hold" grpId="0" nodeType="withEffect">
                                  <p:stCondLst>
                                    <p:cond delay="0"/>
                                  </p:stCondLst>
                                  <p:childTnLst>
                                    <p:animMotion origin="layout" path="M -4.16667E-7 -3.33333E-6 L -0.34323 -3.33333E-6 " pathEditMode="relative" rAng="0" ptsTypes="AA">
                                      <p:cBhvr>
                                        <p:cTn id="80" dur="2000" fill="hold"/>
                                        <p:tgtEl>
                                          <p:spTgt spid="20"/>
                                        </p:tgtEl>
                                        <p:attrNameLst>
                                          <p:attrName>ppt_x</p:attrName>
                                          <p:attrName>ppt_y</p:attrName>
                                        </p:attrNameLst>
                                      </p:cBhvr>
                                      <p:rCtr x="-17161" y="0"/>
                                    </p:animMotion>
                                  </p:childTnLst>
                                </p:cTn>
                              </p:par>
                              <p:par>
                                <p:cTn id="81" presetID="35" presetClass="path" presetSubtype="0" accel="50000" decel="50000" fill="hold" nodeType="withEffect">
                                  <p:stCondLst>
                                    <p:cond delay="0"/>
                                  </p:stCondLst>
                                  <p:childTnLst>
                                    <p:animMotion origin="layout" path="M -4.79167E-6 4.81481E-6 L -0.33815 4.81481E-6 " pathEditMode="relative" rAng="0" ptsTypes="AA">
                                      <p:cBhvr>
                                        <p:cTn id="82" dur="2000" fill="hold"/>
                                        <p:tgtEl>
                                          <p:spTgt spid="21"/>
                                        </p:tgtEl>
                                        <p:attrNameLst>
                                          <p:attrName>ppt_x</p:attrName>
                                          <p:attrName>ppt_y</p:attrName>
                                        </p:attrNameLst>
                                      </p:cBhvr>
                                      <p:rCtr x="-16914" y="0"/>
                                    </p:animMotion>
                                  </p:childTnLst>
                                </p:cTn>
                              </p:par>
                              <p:par>
                                <p:cTn id="83" presetID="35" presetClass="path" presetSubtype="0" accel="50000" decel="50000" fill="hold" nodeType="withEffect">
                                  <p:stCondLst>
                                    <p:cond delay="0"/>
                                  </p:stCondLst>
                                  <p:childTnLst>
                                    <p:animMotion origin="layout" path="M -4.79167E-6 4.81481E-6 L -0.33815 4.81481E-6 " pathEditMode="relative" rAng="0" ptsTypes="AA">
                                      <p:cBhvr>
                                        <p:cTn id="84" dur="2000" fill="hold"/>
                                        <p:tgtEl>
                                          <p:spTgt spid="22"/>
                                        </p:tgtEl>
                                        <p:attrNameLst>
                                          <p:attrName>ppt_x</p:attrName>
                                          <p:attrName>ppt_y</p:attrName>
                                        </p:attrNameLst>
                                      </p:cBhvr>
                                      <p:rCtr x="-16914" y="0"/>
                                    </p:animMotion>
                                  </p:childTnLst>
                                </p:cTn>
                              </p:par>
                            </p:childTnLst>
                          </p:cTn>
                        </p:par>
                        <p:par>
                          <p:cTn id="85" fill="hold">
                            <p:stCondLst>
                              <p:cond delay="2000"/>
                            </p:stCondLst>
                            <p:childTnLst>
                              <p:par>
                                <p:cTn id="86" presetID="10" presetClass="entr" presetSubtype="0" fill="hold" nodeType="after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500"/>
                                        <p:tgtEl>
                                          <p:spTgt spid="17"/>
                                        </p:tgtEl>
                                      </p:cBhvr>
                                    </p:animEffect>
                                  </p:childTnLst>
                                </p:cTn>
                              </p:par>
                              <p:par>
                                <p:cTn id="89" presetID="10" presetClass="exit" presetSubtype="0" fill="hold" grpId="1"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childTnLst>
                          </p:cTn>
                        </p:par>
                        <p:par>
                          <p:cTn id="92" fill="hold">
                            <p:stCondLst>
                              <p:cond delay="2500"/>
                            </p:stCondLst>
                            <p:childTnLst>
                              <p:par>
                                <p:cTn id="93" presetID="10" presetClass="exit" presetSubtype="0" fill="hold" grpId="1" nodeType="afterEffect">
                                  <p:stCondLst>
                                    <p:cond delay="0"/>
                                  </p:stCondLst>
                                  <p:childTnLst>
                                    <p:animEffect transition="out" filter="fade">
                                      <p:cBhvr>
                                        <p:cTn id="94" dur="500"/>
                                        <p:tgtEl>
                                          <p:spTgt spid="20"/>
                                        </p:tgtEl>
                                      </p:cBhvr>
                                    </p:animEffect>
                                    <p:set>
                                      <p:cBhvr>
                                        <p:cTn id="95" dur="1" fill="hold">
                                          <p:stCondLst>
                                            <p:cond delay="499"/>
                                          </p:stCondLst>
                                        </p:cTn>
                                        <p:tgtEl>
                                          <p:spTgt spid="20"/>
                                        </p:tgtEl>
                                        <p:attrNameLst>
                                          <p:attrName>style.visibility</p:attrName>
                                        </p:attrNameLst>
                                      </p:cBhvr>
                                      <p:to>
                                        <p:strVal val="hidden"/>
                                      </p:to>
                                    </p:set>
                                  </p:childTnLst>
                                </p:cTn>
                              </p:par>
                              <p:par>
                                <p:cTn id="96" presetID="10" presetClass="entr" presetSubtype="0" fill="hold" grpId="0" nodeType="with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fade">
                                      <p:cBhvr>
                                        <p:cTn id="98" dur="500"/>
                                        <p:tgtEl>
                                          <p:spTgt spid="23"/>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2" nodeType="click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fade">
                                      <p:cBhvr>
                                        <p:cTn id="103" dur="500"/>
                                        <p:tgtEl>
                                          <p:spTgt spid="20"/>
                                        </p:tgtEl>
                                      </p:cBhvr>
                                    </p:animEffect>
                                  </p:childTnLst>
                                </p:cTn>
                              </p:par>
                              <p:par>
                                <p:cTn id="104" presetID="10" presetClass="exit" presetSubtype="0" fill="hold" grpId="1" nodeType="withEffect">
                                  <p:stCondLst>
                                    <p:cond delay="0"/>
                                  </p:stCondLst>
                                  <p:childTnLst>
                                    <p:animEffect transition="out" filter="fade">
                                      <p:cBhvr>
                                        <p:cTn id="105" dur="500"/>
                                        <p:tgtEl>
                                          <p:spTgt spid="23"/>
                                        </p:tgtEl>
                                      </p:cBhvr>
                                    </p:animEffect>
                                    <p:set>
                                      <p:cBhvr>
                                        <p:cTn id="106" dur="1" fill="hold">
                                          <p:stCondLst>
                                            <p:cond delay="499"/>
                                          </p:stCondLst>
                                        </p:cTn>
                                        <p:tgtEl>
                                          <p:spTgt spid="23"/>
                                        </p:tgtEl>
                                        <p:attrNameLst>
                                          <p:attrName>style.visibility</p:attrName>
                                        </p:attrNameLst>
                                      </p:cBhvr>
                                      <p:to>
                                        <p:strVal val="hidden"/>
                                      </p:to>
                                    </p:set>
                                  </p:childTnLst>
                                </p:cTn>
                              </p:par>
                            </p:childTnLst>
                          </p:cTn>
                        </p:par>
                        <p:par>
                          <p:cTn id="107" fill="hold">
                            <p:stCondLst>
                              <p:cond delay="500"/>
                            </p:stCondLst>
                            <p:childTnLst>
                              <p:par>
                                <p:cTn id="108" presetID="10" presetClass="exit" presetSubtype="0" fill="hold" nodeType="afterEffect">
                                  <p:stCondLst>
                                    <p:cond delay="0"/>
                                  </p:stCondLst>
                                  <p:childTnLst>
                                    <p:animEffect transition="out" filter="fade">
                                      <p:cBhvr>
                                        <p:cTn id="109" dur="500"/>
                                        <p:tgtEl>
                                          <p:spTgt spid="22"/>
                                        </p:tgtEl>
                                      </p:cBhvr>
                                    </p:animEffect>
                                    <p:set>
                                      <p:cBhvr>
                                        <p:cTn id="110" dur="1" fill="hold">
                                          <p:stCondLst>
                                            <p:cond delay="499"/>
                                          </p:stCondLst>
                                        </p:cTn>
                                        <p:tgtEl>
                                          <p:spTgt spid="22"/>
                                        </p:tgtEl>
                                        <p:attrNameLst>
                                          <p:attrName>style.visibility</p:attrName>
                                        </p:attrNameLst>
                                      </p:cBhvr>
                                      <p:to>
                                        <p:strVal val="hidden"/>
                                      </p:to>
                                    </p:set>
                                  </p:childTnLst>
                                </p:cTn>
                              </p:par>
                              <p:par>
                                <p:cTn id="111" presetID="10" presetClass="entr" presetSubtype="0" fill="hold" grpId="0" nodeType="withEffect">
                                  <p:stCondLst>
                                    <p:cond delay="0"/>
                                  </p:stCondLst>
                                  <p:childTnLst>
                                    <p:set>
                                      <p:cBhvr>
                                        <p:cTn id="112" dur="1" fill="hold">
                                          <p:stCondLst>
                                            <p:cond delay="0"/>
                                          </p:stCondLst>
                                        </p:cTn>
                                        <p:tgtEl>
                                          <p:spTgt spid="24"/>
                                        </p:tgtEl>
                                        <p:attrNameLst>
                                          <p:attrName>style.visibility</p:attrName>
                                        </p:attrNameLst>
                                      </p:cBhvr>
                                      <p:to>
                                        <p:strVal val="visible"/>
                                      </p:to>
                                    </p:set>
                                    <p:animEffect transition="in" filter="fade">
                                      <p:cBhvr>
                                        <p:cTn id="1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5" grpId="0"/>
      <p:bldP spid="6" grpId="0" animBg="1"/>
      <p:bldP spid="6" grpId="1" animBg="1"/>
      <p:bldP spid="8" grpId="0"/>
      <p:bldP spid="12" grpId="0"/>
      <p:bldP spid="12" grpId="1"/>
      <p:bldP spid="15" grpId="0"/>
      <p:bldP spid="15" grpId="1"/>
      <p:bldP spid="18" grpId="0"/>
      <p:bldP spid="18" grpId="1"/>
      <p:bldP spid="19" grpId="0"/>
      <p:bldP spid="20" grpId="0"/>
      <p:bldP spid="20" grpId="1"/>
      <p:bldP spid="20" grpId="2"/>
      <p:bldP spid="23" grpId="0"/>
      <p:bldP spid="23" grpId="1"/>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897" y="370679"/>
            <a:ext cx="10104206" cy="1143000"/>
          </a:xfrm>
        </p:spPr>
        <p:txBody>
          <a:bodyPr>
            <a:normAutofit/>
          </a:bodyPr>
          <a:lstStyle/>
          <a:p>
            <a:pPr algn="l" rtl="0"/>
            <a:r>
              <a:rPr lang="en-US" sz="3000" dirty="0" smtClean="0"/>
              <a:t>Reyes persas que reinaron durante este período.</a:t>
            </a:r>
            <a:endParaRPr lang="en-US" sz="3000" dirty="0"/>
          </a:p>
        </p:txBody>
      </p:sp>
      <p:sp>
        <p:nvSpPr>
          <p:cNvPr id="3" name="Text Placeholder 2"/>
          <p:cNvSpPr>
            <a:spLocks noGrp="1"/>
          </p:cNvSpPr>
          <p:nvPr>
            <p:ph type="body" idx="1"/>
          </p:nvPr>
        </p:nvSpPr>
        <p:spPr>
          <a:xfrm>
            <a:off x="1591068" y="1828800"/>
            <a:ext cx="2701565" cy="641350"/>
          </a:xfrm>
        </p:spPr>
        <p:txBody>
          <a:bodyPr/>
          <a:lstStyle/>
          <a:p>
            <a:pPr algn="ctr" rtl="0"/>
            <a:r>
              <a:rPr lang="en-US" dirty="0" smtClean="0"/>
              <a:t>Ciro</a:t>
            </a:r>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484826" y="3160159"/>
            <a:ext cx="2857500" cy="2809875"/>
          </a:xfrm>
        </p:spPr>
      </p:pic>
      <p:sp>
        <p:nvSpPr>
          <p:cNvPr id="8" name="Text Placeholder 2"/>
          <p:cNvSpPr>
            <a:spLocks noGrp="1"/>
          </p:cNvSpPr>
          <p:nvPr>
            <p:ph type="body" idx="1"/>
          </p:nvPr>
        </p:nvSpPr>
        <p:spPr>
          <a:xfrm>
            <a:off x="4226745" y="1830368"/>
            <a:ext cx="2701565" cy="641350"/>
          </a:xfrm>
        </p:spPr>
        <p:txBody>
          <a:bodyPr/>
          <a:lstStyle/>
          <a:p>
            <a:pPr algn="ctr" rtl="0"/>
            <a:r>
              <a:rPr lang="en-US" dirty="0" smtClean="0"/>
              <a:t>Cambises</a:t>
            </a:r>
            <a:endParaRPr lang="en-US" dirty="0"/>
          </a:p>
        </p:txBody>
      </p:sp>
      <p:pic>
        <p:nvPicPr>
          <p:cNvPr id="9"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920321" y="3142871"/>
            <a:ext cx="2351359" cy="2809875"/>
          </a:xfrm>
        </p:spPr>
      </p:pic>
      <p:sp>
        <p:nvSpPr>
          <p:cNvPr id="10" name="Text Placeholder 2"/>
          <p:cNvSpPr>
            <a:spLocks noGrp="1"/>
          </p:cNvSpPr>
          <p:nvPr>
            <p:ph type="body" idx="1"/>
          </p:nvPr>
        </p:nvSpPr>
        <p:spPr>
          <a:xfrm>
            <a:off x="7438211" y="1831936"/>
            <a:ext cx="2701565" cy="641350"/>
          </a:xfrm>
        </p:spPr>
        <p:txBody>
          <a:bodyPr/>
          <a:lstStyle/>
          <a:p>
            <a:pPr algn="ctr" rtl="0"/>
            <a:r>
              <a:rPr lang="en-US" dirty="0" err="1" smtClean="0"/>
              <a:t>Darío</a:t>
            </a:r>
            <a:r>
              <a:rPr lang="en-US" dirty="0" smtClean="0"/>
              <a:t> </a:t>
            </a:r>
            <a:r>
              <a:rPr lang="en-US" dirty="0" err="1" smtClean="0"/>
              <a:t>i</a:t>
            </a:r>
            <a:endParaRPr lang="en-US" dirty="0"/>
          </a:p>
        </p:txBody>
      </p:sp>
      <p:pic>
        <p:nvPicPr>
          <p:cNvPr id="11" name="Content Placeholder 6"/>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8051106" y="3106732"/>
            <a:ext cx="1532337" cy="2809875"/>
          </a:xfrm>
        </p:spPr>
      </p:pic>
      <p:cxnSp>
        <p:nvCxnSpPr>
          <p:cNvPr id="13" name="Straight Connector 12"/>
          <p:cNvCxnSpPr/>
          <p:nvPr/>
        </p:nvCxnSpPr>
        <p:spPr>
          <a:xfrm>
            <a:off x="792395" y="2620652"/>
            <a:ext cx="1060721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45841" y="2545237"/>
            <a:ext cx="146012" cy="146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5" name="Text Placeholder 2"/>
          <p:cNvSpPr>
            <a:spLocks noGrp="1"/>
          </p:cNvSpPr>
          <p:nvPr>
            <p:ph type="body" idx="1"/>
          </p:nvPr>
        </p:nvSpPr>
        <p:spPr>
          <a:xfrm>
            <a:off x="298662" y="2678785"/>
            <a:ext cx="941261" cy="318939"/>
          </a:xfrm>
        </p:spPr>
        <p:txBody>
          <a:bodyPr>
            <a:normAutofit/>
          </a:bodyPr>
          <a:lstStyle/>
          <a:p>
            <a:pPr algn="ctr" rtl="0"/>
            <a:r>
              <a:rPr lang="en-US" sz="1600" dirty="0" smtClean="0"/>
              <a:t>559 </a:t>
            </a:r>
            <a:r>
              <a:rPr lang="en-US" sz="1600" dirty="0" err="1" smtClean="0"/>
              <a:t>aC</a:t>
            </a:r>
            <a:endParaRPr lang="en-US" sz="1600" dirty="0"/>
          </a:p>
        </p:txBody>
      </p:sp>
      <p:sp>
        <p:nvSpPr>
          <p:cNvPr id="16" name="Oval 15"/>
          <p:cNvSpPr/>
          <p:nvPr/>
        </p:nvSpPr>
        <p:spPr>
          <a:xfrm>
            <a:off x="11384550" y="2530078"/>
            <a:ext cx="146012" cy="160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7" name="Text Placeholder 2"/>
          <p:cNvSpPr>
            <a:spLocks noGrp="1"/>
          </p:cNvSpPr>
          <p:nvPr>
            <p:ph type="body" idx="1"/>
          </p:nvPr>
        </p:nvSpPr>
        <p:spPr>
          <a:xfrm>
            <a:off x="11037371" y="2654979"/>
            <a:ext cx="941261" cy="350833"/>
          </a:xfrm>
        </p:spPr>
        <p:txBody>
          <a:bodyPr>
            <a:normAutofit/>
          </a:bodyPr>
          <a:lstStyle/>
          <a:p>
            <a:pPr algn="ctr" rtl="0"/>
            <a:r>
              <a:rPr lang="en-US" sz="1600" dirty="0" smtClean="0"/>
              <a:t>486 aC</a:t>
            </a:r>
            <a:endParaRPr lang="en-US" sz="1600" dirty="0"/>
          </a:p>
        </p:txBody>
      </p:sp>
      <p:sp>
        <p:nvSpPr>
          <p:cNvPr id="18" name="Oval 17"/>
          <p:cNvSpPr/>
          <p:nvPr/>
        </p:nvSpPr>
        <p:spPr>
          <a:xfrm>
            <a:off x="4967190" y="2531646"/>
            <a:ext cx="146012" cy="160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9" name="Text Placeholder 2"/>
          <p:cNvSpPr>
            <a:spLocks noGrp="1"/>
          </p:cNvSpPr>
          <p:nvPr>
            <p:ph type="body" idx="1"/>
          </p:nvPr>
        </p:nvSpPr>
        <p:spPr>
          <a:xfrm>
            <a:off x="4569566" y="2656547"/>
            <a:ext cx="941261" cy="350833"/>
          </a:xfrm>
        </p:spPr>
        <p:txBody>
          <a:bodyPr>
            <a:normAutofit/>
          </a:bodyPr>
          <a:lstStyle/>
          <a:p>
            <a:pPr algn="ctr" rtl="0"/>
            <a:r>
              <a:rPr lang="en-US" sz="1600" dirty="0" smtClean="0"/>
              <a:t>529</a:t>
            </a:r>
            <a:endParaRPr lang="en-US" sz="1600" dirty="0"/>
          </a:p>
        </p:txBody>
      </p:sp>
      <p:cxnSp>
        <p:nvCxnSpPr>
          <p:cNvPr id="21" name="Straight Connector 20"/>
          <p:cNvCxnSpPr>
            <a:stCxn id="14" idx="0"/>
          </p:cNvCxnSpPr>
          <p:nvPr/>
        </p:nvCxnSpPr>
        <p:spPr>
          <a:xfrm flipV="1">
            <a:off x="718847" y="2253006"/>
            <a:ext cx="1845244" cy="292231"/>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8" idx="0"/>
          </p:cNvCxnSpPr>
          <p:nvPr/>
        </p:nvCxnSpPr>
        <p:spPr>
          <a:xfrm flipH="1" flipV="1">
            <a:off x="3324230" y="2253006"/>
            <a:ext cx="1715966" cy="27864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6022994" y="2533214"/>
            <a:ext cx="146012" cy="160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8" name="Text Placeholder 2"/>
          <p:cNvSpPr>
            <a:spLocks noGrp="1"/>
          </p:cNvSpPr>
          <p:nvPr>
            <p:ph type="body" idx="1"/>
          </p:nvPr>
        </p:nvSpPr>
        <p:spPr>
          <a:xfrm>
            <a:off x="5625370" y="2658115"/>
            <a:ext cx="941261" cy="350833"/>
          </a:xfrm>
        </p:spPr>
        <p:txBody>
          <a:bodyPr>
            <a:normAutofit/>
          </a:bodyPr>
          <a:lstStyle/>
          <a:p>
            <a:pPr algn="ctr" rtl="0"/>
            <a:r>
              <a:rPr lang="en-US" sz="1600" dirty="0" smtClean="0"/>
              <a:t>522</a:t>
            </a:r>
            <a:endParaRPr lang="en-US" sz="1600" dirty="0"/>
          </a:p>
        </p:txBody>
      </p:sp>
      <p:cxnSp>
        <p:nvCxnSpPr>
          <p:cNvPr id="30" name="Straight Connector 29"/>
          <p:cNvCxnSpPr/>
          <p:nvPr/>
        </p:nvCxnSpPr>
        <p:spPr>
          <a:xfrm flipV="1">
            <a:off x="5040196" y="2253006"/>
            <a:ext cx="285948" cy="277072"/>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7" idx="0"/>
          </p:cNvCxnSpPr>
          <p:nvPr/>
        </p:nvCxnSpPr>
        <p:spPr>
          <a:xfrm flipH="1" flipV="1">
            <a:off x="5825765" y="2253006"/>
            <a:ext cx="270235" cy="280208"/>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27" idx="0"/>
          </p:cNvCxnSpPr>
          <p:nvPr/>
        </p:nvCxnSpPr>
        <p:spPr>
          <a:xfrm flipV="1">
            <a:off x="6096000" y="2253006"/>
            <a:ext cx="2171307" cy="280208"/>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6" idx="7"/>
          </p:cNvCxnSpPr>
          <p:nvPr/>
        </p:nvCxnSpPr>
        <p:spPr>
          <a:xfrm flipH="1" flipV="1">
            <a:off x="9304256" y="2253006"/>
            <a:ext cx="2204923" cy="300593"/>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47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051106" y="3106732"/>
            <a:ext cx="1532337" cy="2809875"/>
          </a:xfrm>
        </p:spPr>
      </p:pic>
      <p:pic>
        <p:nvPicPr>
          <p:cNvPr id="9"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920321" y="3142871"/>
            <a:ext cx="2351359" cy="2809875"/>
          </a:xfrm>
        </p:spPr>
      </p:pic>
      <p:sp>
        <p:nvSpPr>
          <p:cNvPr id="4" name="Rounded Rectangle 3"/>
          <p:cNvSpPr/>
          <p:nvPr/>
        </p:nvSpPr>
        <p:spPr>
          <a:xfrm>
            <a:off x="645842" y="3005812"/>
            <a:ext cx="10826770" cy="31027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p:cNvSpPr>
            <a:spLocks noGrp="1"/>
          </p:cNvSpPr>
          <p:nvPr>
            <p:ph type="title"/>
          </p:nvPr>
        </p:nvSpPr>
        <p:spPr>
          <a:xfrm>
            <a:off x="1043897" y="371237"/>
            <a:ext cx="10104206" cy="1143000"/>
          </a:xfrm>
        </p:spPr>
        <p:txBody>
          <a:bodyPr>
            <a:normAutofit/>
          </a:bodyPr>
          <a:lstStyle/>
          <a:p>
            <a:pPr algn="l" rtl="0"/>
            <a:r>
              <a:rPr lang="en-US" sz="3000" dirty="0" smtClean="0"/>
              <a:t>Reyes persas que reinaron durante este período.</a:t>
            </a:r>
            <a:endParaRPr lang="en-US" sz="3000" dirty="0"/>
          </a:p>
        </p:txBody>
      </p:sp>
      <p:sp>
        <p:nvSpPr>
          <p:cNvPr id="3" name="Text Placeholder 2"/>
          <p:cNvSpPr>
            <a:spLocks noGrp="1"/>
          </p:cNvSpPr>
          <p:nvPr>
            <p:ph type="body" idx="1"/>
          </p:nvPr>
        </p:nvSpPr>
        <p:spPr>
          <a:xfrm>
            <a:off x="1591068" y="1828800"/>
            <a:ext cx="2701565" cy="641350"/>
          </a:xfrm>
        </p:spPr>
        <p:txBody>
          <a:bodyPr/>
          <a:lstStyle/>
          <a:p>
            <a:pPr algn="ctr" rtl="0"/>
            <a:r>
              <a:rPr lang="en-US" dirty="0" smtClean="0"/>
              <a:t>Ciro</a:t>
            </a:r>
            <a:endParaRPr lang="en-US" dirty="0"/>
          </a:p>
        </p:txBody>
      </p:sp>
      <p:pic>
        <p:nvPicPr>
          <p:cNvPr id="7" name="Content Placeholder 6"/>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484826" y="3160159"/>
            <a:ext cx="2857500" cy="2809875"/>
          </a:xfrm>
        </p:spPr>
      </p:pic>
      <p:sp>
        <p:nvSpPr>
          <p:cNvPr id="8" name="Text Placeholder 2"/>
          <p:cNvSpPr>
            <a:spLocks noGrp="1"/>
          </p:cNvSpPr>
          <p:nvPr>
            <p:ph type="body" idx="1"/>
          </p:nvPr>
        </p:nvSpPr>
        <p:spPr>
          <a:xfrm>
            <a:off x="4226745" y="1830368"/>
            <a:ext cx="2701565" cy="641350"/>
          </a:xfrm>
        </p:spPr>
        <p:txBody>
          <a:bodyPr/>
          <a:lstStyle/>
          <a:p>
            <a:pPr algn="ctr" rtl="0"/>
            <a:r>
              <a:rPr lang="en-US" dirty="0" smtClean="0"/>
              <a:t>Cambises</a:t>
            </a:r>
            <a:endParaRPr lang="en-US" dirty="0"/>
          </a:p>
        </p:txBody>
      </p:sp>
      <p:sp>
        <p:nvSpPr>
          <p:cNvPr id="10" name="Text Placeholder 2"/>
          <p:cNvSpPr>
            <a:spLocks noGrp="1"/>
          </p:cNvSpPr>
          <p:nvPr>
            <p:ph type="body" idx="1"/>
          </p:nvPr>
        </p:nvSpPr>
        <p:spPr>
          <a:xfrm>
            <a:off x="7438211" y="1831936"/>
            <a:ext cx="2701565" cy="641350"/>
          </a:xfrm>
        </p:spPr>
        <p:txBody>
          <a:bodyPr/>
          <a:lstStyle/>
          <a:p>
            <a:pPr algn="ctr" rtl="0"/>
            <a:r>
              <a:rPr lang="en-US" dirty="0" err="1" smtClean="0"/>
              <a:t>Darío</a:t>
            </a:r>
            <a:r>
              <a:rPr lang="en-US" dirty="0" smtClean="0"/>
              <a:t> </a:t>
            </a:r>
            <a:r>
              <a:rPr lang="en-US" dirty="0" err="1" smtClean="0"/>
              <a:t>i</a:t>
            </a:r>
            <a:endParaRPr lang="en-US" dirty="0"/>
          </a:p>
        </p:txBody>
      </p:sp>
      <p:cxnSp>
        <p:nvCxnSpPr>
          <p:cNvPr id="13" name="Straight Connector 12"/>
          <p:cNvCxnSpPr/>
          <p:nvPr/>
        </p:nvCxnSpPr>
        <p:spPr>
          <a:xfrm>
            <a:off x="792395" y="2620652"/>
            <a:ext cx="1060721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45841" y="2545237"/>
            <a:ext cx="146012" cy="146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5" name="Text Placeholder 2"/>
          <p:cNvSpPr>
            <a:spLocks noGrp="1"/>
          </p:cNvSpPr>
          <p:nvPr>
            <p:ph type="body" idx="1"/>
          </p:nvPr>
        </p:nvSpPr>
        <p:spPr>
          <a:xfrm>
            <a:off x="298662" y="2678785"/>
            <a:ext cx="941261" cy="318939"/>
          </a:xfrm>
        </p:spPr>
        <p:txBody>
          <a:bodyPr>
            <a:normAutofit/>
          </a:bodyPr>
          <a:lstStyle/>
          <a:p>
            <a:pPr algn="ctr" rtl="0"/>
            <a:r>
              <a:rPr lang="en-US" sz="1600" dirty="0" smtClean="0"/>
              <a:t>559 aC</a:t>
            </a:r>
            <a:endParaRPr lang="en-US" sz="1600" dirty="0"/>
          </a:p>
        </p:txBody>
      </p:sp>
      <p:sp>
        <p:nvSpPr>
          <p:cNvPr id="17" name="Text Placeholder 2"/>
          <p:cNvSpPr>
            <a:spLocks noGrp="1"/>
          </p:cNvSpPr>
          <p:nvPr>
            <p:ph type="body" idx="1"/>
          </p:nvPr>
        </p:nvSpPr>
        <p:spPr>
          <a:xfrm>
            <a:off x="10980809" y="2654979"/>
            <a:ext cx="941261" cy="350833"/>
          </a:xfrm>
        </p:spPr>
        <p:txBody>
          <a:bodyPr>
            <a:normAutofit/>
          </a:bodyPr>
          <a:lstStyle/>
          <a:p>
            <a:pPr algn="ctr" rtl="0"/>
            <a:r>
              <a:rPr lang="en-US" sz="1600" dirty="0" smtClean="0"/>
              <a:t>486 aC</a:t>
            </a:r>
            <a:endParaRPr lang="en-US" sz="1600" dirty="0"/>
          </a:p>
        </p:txBody>
      </p:sp>
      <p:sp>
        <p:nvSpPr>
          <p:cNvPr id="19" name="Text Placeholder 2"/>
          <p:cNvSpPr>
            <a:spLocks noGrp="1"/>
          </p:cNvSpPr>
          <p:nvPr>
            <p:ph type="body" idx="1"/>
          </p:nvPr>
        </p:nvSpPr>
        <p:spPr>
          <a:xfrm>
            <a:off x="4569566" y="2656547"/>
            <a:ext cx="941261" cy="350833"/>
          </a:xfrm>
        </p:spPr>
        <p:txBody>
          <a:bodyPr>
            <a:normAutofit/>
          </a:bodyPr>
          <a:lstStyle/>
          <a:p>
            <a:pPr algn="ctr" rtl="0"/>
            <a:r>
              <a:rPr lang="en-US" sz="1600" dirty="0" smtClean="0"/>
              <a:t>529</a:t>
            </a:r>
            <a:endParaRPr lang="en-US" sz="1600" dirty="0"/>
          </a:p>
        </p:txBody>
      </p:sp>
      <p:cxnSp>
        <p:nvCxnSpPr>
          <p:cNvPr id="21" name="Straight Connector 20"/>
          <p:cNvCxnSpPr>
            <a:stCxn id="14" idx="0"/>
          </p:cNvCxnSpPr>
          <p:nvPr/>
        </p:nvCxnSpPr>
        <p:spPr>
          <a:xfrm flipV="1">
            <a:off x="718847" y="2253006"/>
            <a:ext cx="1845244" cy="292231"/>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3324230" y="2253006"/>
            <a:ext cx="1715966" cy="27864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28" name="Text Placeholder 2"/>
          <p:cNvSpPr>
            <a:spLocks noGrp="1"/>
          </p:cNvSpPr>
          <p:nvPr>
            <p:ph type="body" idx="1"/>
          </p:nvPr>
        </p:nvSpPr>
        <p:spPr>
          <a:xfrm>
            <a:off x="5625370" y="2658115"/>
            <a:ext cx="941261" cy="350833"/>
          </a:xfrm>
        </p:spPr>
        <p:txBody>
          <a:bodyPr>
            <a:normAutofit/>
          </a:bodyPr>
          <a:lstStyle/>
          <a:p>
            <a:pPr algn="ctr" rtl="0"/>
            <a:r>
              <a:rPr lang="en-US" sz="1600" dirty="0" smtClean="0"/>
              <a:t>522</a:t>
            </a:r>
            <a:endParaRPr lang="en-US" sz="1600" dirty="0"/>
          </a:p>
        </p:txBody>
      </p:sp>
      <p:cxnSp>
        <p:nvCxnSpPr>
          <p:cNvPr id="30" name="Straight Connector 29"/>
          <p:cNvCxnSpPr/>
          <p:nvPr/>
        </p:nvCxnSpPr>
        <p:spPr>
          <a:xfrm flipV="1">
            <a:off x="5040196" y="2253006"/>
            <a:ext cx="285948" cy="277072"/>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5825765" y="2253006"/>
            <a:ext cx="270235" cy="280208"/>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6096000" y="2253006"/>
            <a:ext cx="2171307" cy="280208"/>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9304256" y="2253006"/>
            <a:ext cx="2204923" cy="300593"/>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4963484" y="2553599"/>
            <a:ext cx="146012" cy="146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9" name="Oval 28"/>
          <p:cNvSpPr/>
          <p:nvPr/>
        </p:nvSpPr>
        <p:spPr>
          <a:xfrm>
            <a:off x="6004505" y="2545237"/>
            <a:ext cx="146012" cy="146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1" name="Oval 30"/>
          <p:cNvSpPr/>
          <p:nvPr/>
        </p:nvSpPr>
        <p:spPr>
          <a:xfrm>
            <a:off x="11326600" y="2544172"/>
            <a:ext cx="146012" cy="146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3" name="Content Placeholder 2"/>
          <p:cNvSpPr txBox="1">
            <a:spLocks/>
          </p:cNvSpPr>
          <p:nvPr/>
        </p:nvSpPr>
        <p:spPr>
          <a:xfrm>
            <a:off x="3883843" y="3126847"/>
            <a:ext cx="7479372" cy="2890679"/>
          </a:xfrm>
          <a:prstGeom prst="rect">
            <a:avLst/>
          </a:prstGeom>
        </p:spPr>
        <p:txBody>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algn="l" rtl="0">
              <a:buClr>
                <a:schemeClr val="bg2"/>
              </a:buClr>
            </a:pPr>
            <a:r>
              <a:rPr lang="en-US" dirty="0" smtClean="0">
                <a:solidFill>
                  <a:schemeClr val="bg2"/>
                </a:solidFill>
              </a:rPr>
              <a:t>En 549, derrotó al rey medo y unió a los medos y persas bajo su propio gobierno.</a:t>
            </a:r>
          </a:p>
          <a:p>
            <a:pPr algn="l" rtl="0">
              <a:buClr>
                <a:schemeClr val="bg2"/>
              </a:buClr>
            </a:pPr>
            <a:r>
              <a:rPr lang="en-US" dirty="0" smtClean="0">
                <a:solidFill>
                  <a:schemeClr val="bg2"/>
                </a:solidFill>
              </a:rPr>
              <a:t>Con el tiempo conquistó casi todos los imperios importantes del mundo conocido, lo que hizo que su declaración en Esdras 1:2 fuera poderosamente cierta.</a:t>
            </a:r>
          </a:p>
          <a:p>
            <a:pPr marL="685800" lvl="2" indent="0">
              <a:buClr>
                <a:schemeClr val="bg2"/>
              </a:buClr>
              <a:buNone/>
            </a:pPr>
            <a:r>
              <a:rPr lang="en-US" i="1" dirty="0" smtClean="0">
                <a:solidFill>
                  <a:schemeClr val="bg2"/>
                </a:solidFill>
              </a:rPr>
              <a:t>“</a:t>
            </a:r>
            <a:r>
              <a:rPr lang="es-ES" i="1" dirty="0">
                <a:solidFill>
                  <a:schemeClr val="bg2"/>
                </a:solidFill>
              </a:rPr>
              <a:t>El SEÑOR, el Dios de los cielos, me ha dado todos los reinos de la tierra</a:t>
            </a:r>
            <a:r>
              <a:rPr lang="en-US" i="1" dirty="0" smtClean="0">
                <a:solidFill>
                  <a:schemeClr val="bg2"/>
                </a:solidFill>
              </a:rPr>
              <a:t>…”</a:t>
            </a:r>
          </a:p>
          <a:p>
            <a:pPr algn="l" rtl="0">
              <a:buClr>
                <a:schemeClr val="bg2"/>
              </a:buClr>
            </a:pPr>
            <a:r>
              <a:rPr lang="en-US" dirty="0" smtClean="0">
                <a:solidFill>
                  <a:schemeClr val="bg2"/>
                </a:solidFill>
              </a:rPr>
              <a:t>No sacó a los cautivos de su tierra natal, sino que optó por ayudarlos a regresar a sus países de origen y reconstruir templos a sus deidades.</a:t>
            </a:r>
            <a:endParaRPr lang="en-US" dirty="0">
              <a:solidFill>
                <a:schemeClr val="bg2"/>
              </a:solidFill>
            </a:endParaRPr>
          </a:p>
        </p:txBody>
      </p:sp>
    </p:spTree>
    <p:extLst>
      <p:ext uri="{BB962C8B-B14F-4D97-AF65-F5344CB8AC3E}">
        <p14:creationId xmlns:p14="http://schemas.microsoft.com/office/powerpoint/2010/main" val="26922986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5" presetClass="path" presetSubtype="0" accel="50000" decel="50000" fill="hold" nodeType="withEffect">
                                  <p:stCondLst>
                                    <p:cond delay="0"/>
                                  </p:stCondLst>
                                  <p:childTnLst>
                                    <p:animMotion origin="layout" path="M -2.29167E-6 -7.40741E-7 L -0.04791 -7.40741E-7 " pathEditMode="relative" rAng="0" ptsTypes="AA">
                                      <p:cBhvr>
                                        <p:cTn id="9" dur="2000" fill="hold"/>
                                        <p:tgtEl>
                                          <p:spTgt spid="7"/>
                                        </p:tgtEl>
                                        <p:attrNameLst>
                                          <p:attrName>ppt_x</p:attrName>
                                          <p:attrName>ppt_y</p:attrName>
                                        </p:attrNameLst>
                                      </p:cBhvr>
                                      <p:rCtr x="-2396" y="0"/>
                                    </p:animMotion>
                                  </p:childTnLst>
                                </p:cTn>
                              </p:par>
                              <p:par>
                                <p:cTn id="10" presetID="9" presetClass="emph" presetSubtype="0" grpId="0" nodeType="withEffect">
                                  <p:stCondLst>
                                    <p:cond delay="0"/>
                                  </p:stCondLst>
                                  <p:childTnLst>
                                    <p:set>
                                      <p:cBhvr rctx="PPT">
                                        <p:cTn id="11" dur="indefinite"/>
                                        <p:tgtEl>
                                          <p:spTgt spid="8">
                                            <p:txEl>
                                              <p:pRg st="0" end="0"/>
                                            </p:txEl>
                                          </p:spTgt>
                                        </p:tgtEl>
                                        <p:attrNameLst>
                                          <p:attrName>style.opacity</p:attrName>
                                        </p:attrNameLst>
                                      </p:cBhvr>
                                      <p:to>
                                        <p:strVal val="0.25"/>
                                      </p:to>
                                    </p:set>
                                    <p:animEffect filter="image" prLst="opacity: 0.25">
                                      <p:cBhvr rctx="IE">
                                        <p:cTn id="12" dur="indefinite"/>
                                        <p:tgtEl>
                                          <p:spTgt spid="8">
                                            <p:txEl>
                                              <p:pRg st="0" end="0"/>
                                            </p:txEl>
                                          </p:spTgt>
                                        </p:tgtEl>
                                      </p:cBhvr>
                                    </p:animEffect>
                                  </p:childTnLst>
                                </p:cTn>
                              </p:par>
                              <p:par>
                                <p:cTn id="13" presetID="9" presetClass="emph" presetSubtype="0" grpId="0" nodeType="withEffect">
                                  <p:stCondLst>
                                    <p:cond delay="0"/>
                                  </p:stCondLst>
                                  <p:childTnLst>
                                    <p:set>
                                      <p:cBhvr rctx="PPT">
                                        <p:cTn id="14" dur="indefinite"/>
                                        <p:tgtEl>
                                          <p:spTgt spid="10">
                                            <p:txEl>
                                              <p:pRg st="0" end="0"/>
                                            </p:txEl>
                                          </p:spTgt>
                                        </p:tgtEl>
                                        <p:attrNameLst>
                                          <p:attrName>style.opacity</p:attrName>
                                        </p:attrNameLst>
                                      </p:cBhvr>
                                      <p:to>
                                        <p:strVal val="0.25"/>
                                      </p:to>
                                    </p:set>
                                    <p:animEffect filter="image" prLst="opacity: 0.25">
                                      <p:cBhvr rctx="IE">
                                        <p:cTn id="15" dur="indefinite"/>
                                        <p:tgtEl>
                                          <p:spTgt spid="10">
                                            <p:txEl>
                                              <p:pRg st="0" end="0"/>
                                            </p:txEl>
                                          </p:spTgt>
                                        </p:tgtEl>
                                      </p:cBhvr>
                                    </p:animEffect>
                                  </p:childTnLst>
                                </p:cTn>
                              </p:par>
                              <p:par>
                                <p:cTn id="16" presetID="9" presetClass="emph" presetSubtype="0" nodeType="withEffect">
                                  <p:stCondLst>
                                    <p:cond delay="0"/>
                                  </p:stCondLst>
                                  <p:childTnLst>
                                    <p:set>
                                      <p:cBhvr rctx="PPT">
                                        <p:cTn id="17" dur="indefinite"/>
                                        <p:tgtEl>
                                          <p:spTgt spid="30"/>
                                        </p:tgtEl>
                                        <p:attrNameLst>
                                          <p:attrName>style.opacity</p:attrName>
                                        </p:attrNameLst>
                                      </p:cBhvr>
                                      <p:to>
                                        <p:strVal val="0.25"/>
                                      </p:to>
                                    </p:set>
                                    <p:animEffect filter="image" prLst="opacity: 0.25">
                                      <p:cBhvr rctx="IE">
                                        <p:cTn id="18" dur="indefinite"/>
                                        <p:tgtEl>
                                          <p:spTgt spid="30"/>
                                        </p:tgtEl>
                                      </p:cBhvr>
                                    </p:animEffect>
                                  </p:childTnLst>
                                </p:cTn>
                              </p:par>
                              <p:par>
                                <p:cTn id="19" presetID="9" presetClass="emph" presetSubtype="0" nodeType="withEffect">
                                  <p:stCondLst>
                                    <p:cond delay="0"/>
                                  </p:stCondLst>
                                  <p:childTnLst>
                                    <p:set>
                                      <p:cBhvr rctx="PPT">
                                        <p:cTn id="20" dur="indefinite"/>
                                        <p:tgtEl>
                                          <p:spTgt spid="32"/>
                                        </p:tgtEl>
                                        <p:attrNameLst>
                                          <p:attrName>style.opacity</p:attrName>
                                        </p:attrNameLst>
                                      </p:cBhvr>
                                      <p:to>
                                        <p:strVal val="0.25"/>
                                      </p:to>
                                    </p:set>
                                    <p:animEffect filter="image" prLst="opacity: 0.25">
                                      <p:cBhvr rctx="IE">
                                        <p:cTn id="21" dur="indefinite"/>
                                        <p:tgtEl>
                                          <p:spTgt spid="32"/>
                                        </p:tgtEl>
                                      </p:cBhvr>
                                    </p:animEffect>
                                  </p:childTnLst>
                                </p:cTn>
                              </p:par>
                              <p:par>
                                <p:cTn id="22" presetID="9" presetClass="emph" presetSubtype="0" nodeType="withEffect">
                                  <p:stCondLst>
                                    <p:cond delay="0"/>
                                  </p:stCondLst>
                                  <p:childTnLst>
                                    <p:set>
                                      <p:cBhvr rctx="PPT">
                                        <p:cTn id="23" dur="indefinite"/>
                                        <p:tgtEl>
                                          <p:spTgt spid="36"/>
                                        </p:tgtEl>
                                        <p:attrNameLst>
                                          <p:attrName>style.opacity</p:attrName>
                                        </p:attrNameLst>
                                      </p:cBhvr>
                                      <p:to>
                                        <p:strVal val="0.25"/>
                                      </p:to>
                                    </p:set>
                                    <p:animEffect filter="image" prLst="opacity: 0.25">
                                      <p:cBhvr rctx="IE">
                                        <p:cTn id="24" dur="indefinite"/>
                                        <p:tgtEl>
                                          <p:spTgt spid="36"/>
                                        </p:tgtEl>
                                      </p:cBhvr>
                                    </p:animEffect>
                                  </p:childTnLst>
                                </p:cTn>
                              </p:par>
                              <p:par>
                                <p:cTn id="25" presetID="9" presetClass="emph" presetSubtype="0" nodeType="withEffect">
                                  <p:stCondLst>
                                    <p:cond delay="0"/>
                                  </p:stCondLst>
                                  <p:childTnLst>
                                    <p:set>
                                      <p:cBhvr rctx="PPT">
                                        <p:cTn id="26" dur="indefinite"/>
                                        <p:tgtEl>
                                          <p:spTgt spid="38"/>
                                        </p:tgtEl>
                                        <p:attrNameLst>
                                          <p:attrName>style.opacity</p:attrName>
                                        </p:attrNameLst>
                                      </p:cBhvr>
                                      <p:to>
                                        <p:strVal val="0.25"/>
                                      </p:to>
                                    </p:set>
                                    <p:animEffect filter="image" prLst="opacity: 0.25">
                                      <p:cBhvr rctx="IE">
                                        <p:cTn id="27" dur="indefinite"/>
                                        <p:tgtEl>
                                          <p:spTgt spid="38"/>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build="p"/>
      <p:bldP spid="10" grpId="0" build="p"/>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031286" y="772977"/>
            <a:ext cx="5943600" cy="410547"/>
          </a:xfrm>
        </p:spPr>
        <p:txBody>
          <a:bodyPr>
            <a:normAutofit fontScale="85000" lnSpcReduction="10000"/>
          </a:bodyPr>
          <a:lstStyle/>
          <a:p>
            <a:pPr algn="l" rtl="0"/>
            <a:r>
              <a:rPr lang="en-US" dirty="0" err="1" smtClean="0"/>
              <a:t>RelacionE</a:t>
            </a:r>
            <a:r>
              <a:rPr lang="en-US" dirty="0" smtClean="0"/>
              <a:t> lo siguiente con el libro asociado</a:t>
            </a:r>
            <a:endParaRPr lang="en-US" dirty="0"/>
          </a:p>
        </p:txBody>
      </p:sp>
      <p:sp>
        <p:nvSpPr>
          <p:cNvPr id="6" name="Content Placeholder 2"/>
          <p:cNvSpPr txBox="1">
            <a:spLocks/>
          </p:cNvSpPr>
          <p:nvPr/>
        </p:nvSpPr>
        <p:spPr>
          <a:xfrm>
            <a:off x="247838" y="1422145"/>
            <a:ext cx="7475735" cy="4986298"/>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l" rtl="0">
              <a:buNone/>
            </a:pPr>
            <a:r>
              <a:rPr lang="en-US" dirty="0" smtClean="0"/>
              <a:t>_____ 	“¿Robará el hombre a Dios?”</a:t>
            </a:r>
          </a:p>
          <a:p>
            <a:pPr marL="45720" indent="0" algn="l" rtl="0">
              <a:buNone/>
            </a:pPr>
            <a:r>
              <a:rPr lang="en-US" dirty="0" smtClean="0"/>
              <a:t>_____	</a:t>
            </a:r>
            <a:r>
              <a:rPr lang="en-US" dirty="0" err="1" smtClean="0"/>
              <a:t>Zorobabel</a:t>
            </a:r>
            <a:r>
              <a:rPr lang="en-US" dirty="0" smtClean="0"/>
              <a:t> elegido como sello</a:t>
            </a:r>
          </a:p>
          <a:p>
            <a:pPr marL="45720" indent="0" algn="l" rtl="0">
              <a:buNone/>
            </a:pPr>
            <a:r>
              <a:rPr lang="en-US" dirty="0" smtClean="0"/>
              <a:t>_____	</a:t>
            </a:r>
            <a:r>
              <a:rPr lang="en-US" dirty="0" err="1" smtClean="0"/>
              <a:t>Ocho</a:t>
            </a:r>
            <a:r>
              <a:rPr lang="en-US" dirty="0" smtClean="0"/>
              <a:t> profecías mesiánicas</a:t>
            </a:r>
          </a:p>
          <a:p>
            <a:pPr marL="45720" indent="0">
              <a:buNone/>
            </a:pPr>
            <a:r>
              <a:rPr lang="en-US" dirty="0" smtClean="0"/>
              <a:t>_____	“</a:t>
            </a:r>
            <a:r>
              <a:rPr lang="es-ES" dirty="0"/>
              <a:t>¿Es acaso tiempo para que ustedes habiten en sus casas </a:t>
            </a:r>
            <a:r>
              <a:rPr lang="es-ES" dirty="0" smtClean="0"/>
              <a:t/>
            </a:r>
            <a:br>
              <a:rPr lang="es-ES" dirty="0" smtClean="0"/>
            </a:br>
            <a:r>
              <a:rPr lang="es-ES" dirty="0" smtClean="0"/>
              <a:t>	artesonadas </a:t>
            </a:r>
            <a:r>
              <a:rPr lang="es-ES" dirty="0"/>
              <a:t>mientras esta casa está desolada</a:t>
            </a:r>
            <a:r>
              <a:rPr lang="es-ES" dirty="0" smtClean="0"/>
              <a:t>?”</a:t>
            </a:r>
          </a:p>
          <a:p>
            <a:pPr marL="45720" indent="0">
              <a:buNone/>
            </a:pPr>
            <a:r>
              <a:rPr lang="en-US" dirty="0" smtClean="0"/>
              <a:t>_____	</a:t>
            </a:r>
            <a:r>
              <a:rPr lang="en-US" dirty="0" err="1" smtClean="0"/>
              <a:t>Sacerdotes</a:t>
            </a:r>
            <a:r>
              <a:rPr lang="en-US" dirty="0" smtClean="0"/>
              <a:t> específicamente condenados</a:t>
            </a:r>
          </a:p>
          <a:p>
            <a:pPr marL="45720" indent="0" algn="l" rtl="0">
              <a:buNone/>
            </a:pPr>
            <a:r>
              <a:rPr lang="en-US" dirty="0" smtClean="0"/>
              <a:t>_____	Primero en ordenar que se reconstruyera el templo</a:t>
            </a:r>
          </a:p>
          <a:p>
            <a:pPr marL="45720" indent="0" algn="l" rtl="0">
              <a:buNone/>
            </a:pPr>
            <a:r>
              <a:rPr lang="en-US" dirty="0" smtClean="0"/>
              <a:t>_____	</a:t>
            </a:r>
            <a:r>
              <a:rPr lang="en-US" dirty="0" err="1" smtClean="0"/>
              <a:t>Ocho</a:t>
            </a:r>
            <a:r>
              <a:rPr lang="en-US" dirty="0" smtClean="0"/>
              <a:t> visiones nocturnas</a:t>
            </a:r>
          </a:p>
          <a:p>
            <a:pPr marL="45720" indent="0" algn="l" rtl="0">
              <a:buNone/>
            </a:pPr>
            <a:r>
              <a:rPr lang="en-US" dirty="0" smtClean="0"/>
              <a:t>_____	</a:t>
            </a:r>
            <a:r>
              <a:rPr lang="en-US" dirty="0" err="1" smtClean="0"/>
              <a:t>Alienta</a:t>
            </a:r>
            <a:r>
              <a:rPr lang="en-US" dirty="0" smtClean="0"/>
              <a:t> al pueblo a reconstruir el templo.</a:t>
            </a:r>
          </a:p>
          <a:p>
            <a:pPr marL="45720" indent="0" algn="l" rtl="0">
              <a:buNone/>
            </a:pPr>
            <a:r>
              <a:rPr lang="en-US" dirty="0" smtClean="0"/>
              <a:t>____	</a:t>
            </a:r>
            <a:r>
              <a:rPr lang="en-US" dirty="0" err="1" smtClean="0"/>
              <a:t>Predicci</a:t>
            </a:r>
            <a:r>
              <a:rPr lang="es-ES" dirty="0" err="1" smtClean="0"/>
              <a:t>ón</a:t>
            </a:r>
            <a:r>
              <a:rPr lang="es-ES" dirty="0" smtClean="0"/>
              <a:t> de </a:t>
            </a:r>
            <a:r>
              <a:rPr lang="en-US" dirty="0" smtClean="0"/>
              <a:t>Juan el Bautista</a:t>
            </a:r>
          </a:p>
        </p:txBody>
      </p:sp>
      <p:sp>
        <p:nvSpPr>
          <p:cNvPr id="7" name="Text Placeholder 3"/>
          <p:cNvSpPr txBox="1">
            <a:spLocks/>
          </p:cNvSpPr>
          <p:nvPr/>
        </p:nvSpPr>
        <p:spPr>
          <a:xfrm>
            <a:off x="8691239" y="38715"/>
            <a:ext cx="3500761" cy="636972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accent1"/>
              </a:buClr>
              <a:buFont typeface="Arial" pitchFamily="34" charset="0"/>
              <a:buNone/>
              <a:defRPr sz="2200" b="1" kern="1200" cap="all" baseline="0">
                <a:solidFill>
                  <a:schemeClr val="tx1"/>
                </a:solidFill>
                <a:latin typeface="+mn-lt"/>
                <a:ea typeface="+mn-ea"/>
                <a:cs typeface="+mn-cs"/>
              </a:defRPr>
            </a:lvl1pPr>
            <a:lvl2pPr marL="457200" indent="0" algn="l" defTabSz="914400" rtl="0" eaLnBrk="1" latinLnBrk="0" hangingPunct="1">
              <a:lnSpc>
                <a:spcPct val="90000"/>
              </a:lnSpc>
              <a:spcBef>
                <a:spcPts val="1000"/>
              </a:spcBef>
              <a:buClr>
                <a:schemeClr val="accent1"/>
              </a:buClr>
              <a:buFont typeface="Arial"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800"/>
              </a:spcBef>
              <a:buClr>
                <a:schemeClr val="accent1"/>
              </a:buClr>
              <a:buFont typeface="Arial"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5pPr>
            <a:lvl6pPr marL="22860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6pPr>
            <a:lvl7pPr marL="27432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7pPr>
            <a:lvl8pPr marL="32004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8pPr>
            <a:lvl9pPr marL="36576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9pPr>
          </a:lstStyle>
          <a:p>
            <a:pPr marL="457200" indent="-457200" algn="l" rtl="0">
              <a:buAutoNum type="alphaLcPeriod" startAt="8"/>
            </a:pPr>
            <a:endParaRPr lang="en-US" dirty="0" smtClean="0"/>
          </a:p>
          <a:p>
            <a:pPr marL="457200" indent="-457200" algn="l" rtl="0">
              <a:buAutoNum type="alphaLcPeriod" startAt="8"/>
            </a:pPr>
            <a:endParaRPr lang="en-US" dirty="0"/>
          </a:p>
          <a:p>
            <a:pPr marL="457200" indent="-457200" algn="l" rtl="0">
              <a:buAutoNum type="alphaLcPeriod" startAt="8"/>
            </a:pPr>
            <a:endParaRPr lang="en-US" dirty="0" smtClean="0"/>
          </a:p>
          <a:p>
            <a:pPr marL="457200" indent="-457200" algn="l" rtl="0">
              <a:buAutoNum type="alphaLcPeriod" startAt="8"/>
            </a:pPr>
            <a:endParaRPr lang="en-US" dirty="0"/>
          </a:p>
          <a:p>
            <a:pPr marL="457200" indent="-457200" algn="l" rtl="0">
              <a:buAutoNum type="alphaLcPeriod" startAt="8"/>
            </a:pPr>
            <a:endParaRPr lang="en-US" dirty="0" smtClean="0"/>
          </a:p>
          <a:p>
            <a:pPr marL="457200" indent="-457200" algn="l" rtl="0">
              <a:buAutoNum type="alphaLcPeriod" startAt="8"/>
            </a:pPr>
            <a:endParaRPr lang="en-US" dirty="0"/>
          </a:p>
          <a:p>
            <a:pPr marL="457200" indent="-457200" algn="l" rtl="0">
              <a:buAutoNum type="alphaLcPeriod" startAt="8"/>
            </a:pPr>
            <a:endParaRPr lang="en-US" dirty="0" smtClean="0"/>
          </a:p>
          <a:p>
            <a:pPr marL="457200" indent="-457200" algn="l" rtl="0">
              <a:buAutoNum type="alphaLcPeriod" startAt="8"/>
            </a:pPr>
            <a:endParaRPr lang="en-US" dirty="0"/>
          </a:p>
          <a:p>
            <a:pPr marL="457200" indent="-457200" algn="l" rtl="0">
              <a:buFont typeface="+mj-lt"/>
              <a:buAutoNum type="alphaLcPeriod" startAt="8"/>
            </a:pPr>
            <a:r>
              <a:rPr lang="en-US" dirty="0" smtClean="0"/>
              <a:t>Hageo</a:t>
            </a:r>
          </a:p>
          <a:p>
            <a:pPr marL="457200" indent="-457200" algn="l" rtl="0">
              <a:buAutoNum type="alphaLcPeriod" startAt="8"/>
            </a:pPr>
            <a:endParaRPr lang="en-US" dirty="0"/>
          </a:p>
          <a:p>
            <a:pPr marL="457200" indent="-457200" algn="l" rtl="0">
              <a:buFont typeface="+mj-lt"/>
              <a:buAutoNum type="alphaLcPeriod" startAt="26"/>
            </a:pPr>
            <a:r>
              <a:rPr lang="en-US" dirty="0" smtClean="0"/>
              <a:t>Zacarías</a:t>
            </a:r>
          </a:p>
          <a:p>
            <a:pPr marL="457200" indent="-457200" algn="l" rtl="0">
              <a:buAutoNum type="alphaLcPeriod" startAt="26"/>
            </a:pPr>
            <a:endParaRPr lang="en-US" dirty="0"/>
          </a:p>
          <a:p>
            <a:pPr marL="457200" indent="-457200" algn="l" rtl="0">
              <a:buFont typeface="+mj-lt"/>
              <a:buAutoNum type="alphaLcPeriod" startAt="13"/>
            </a:pPr>
            <a:r>
              <a:rPr lang="en-US" dirty="0" smtClean="0"/>
              <a:t>malaquías</a:t>
            </a:r>
            <a:endParaRPr lang="en-US" dirty="0"/>
          </a:p>
        </p:txBody>
      </p:sp>
      <p:sp>
        <p:nvSpPr>
          <p:cNvPr id="8" name="TextBox 7"/>
          <p:cNvSpPr txBox="1"/>
          <p:nvPr/>
        </p:nvSpPr>
        <p:spPr>
          <a:xfrm>
            <a:off x="381733" y="1279856"/>
            <a:ext cx="399495" cy="523220"/>
          </a:xfrm>
          <a:prstGeom prst="rect">
            <a:avLst/>
          </a:prstGeom>
          <a:noFill/>
        </p:spPr>
        <p:txBody>
          <a:bodyPr wrap="square" rtlCol="0">
            <a:spAutoFit/>
          </a:bodyPr>
          <a:lstStyle/>
          <a:p>
            <a:pPr algn="l" rtl="0"/>
            <a:r>
              <a:rPr lang="en-US" sz="2800" dirty="0" smtClean="0">
                <a:solidFill>
                  <a:schemeClr val="accent1"/>
                </a:solidFill>
              </a:rPr>
              <a:t>m</a:t>
            </a:r>
            <a:endParaRPr lang="en-US" sz="2800" dirty="0">
              <a:solidFill>
                <a:schemeClr val="accent1"/>
              </a:solidFill>
            </a:endParaRPr>
          </a:p>
        </p:txBody>
      </p:sp>
      <p:sp>
        <p:nvSpPr>
          <p:cNvPr id="9" name="TextBox 8"/>
          <p:cNvSpPr txBox="1"/>
          <p:nvPr/>
        </p:nvSpPr>
        <p:spPr>
          <a:xfrm>
            <a:off x="381733" y="5563294"/>
            <a:ext cx="399495" cy="523220"/>
          </a:xfrm>
          <a:prstGeom prst="rect">
            <a:avLst/>
          </a:prstGeom>
          <a:noFill/>
        </p:spPr>
        <p:txBody>
          <a:bodyPr wrap="square" rtlCol="0">
            <a:spAutoFit/>
          </a:bodyPr>
          <a:lstStyle/>
          <a:p>
            <a:pPr algn="l" rtl="0"/>
            <a:r>
              <a:rPr lang="en-US" sz="2800" dirty="0" smtClean="0">
                <a:solidFill>
                  <a:schemeClr val="accent1"/>
                </a:solidFill>
              </a:rPr>
              <a:t>m</a:t>
            </a:r>
            <a:endParaRPr lang="en-US" sz="2800" dirty="0">
              <a:solidFill>
                <a:schemeClr val="accent1"/>
              </a:solidFill>
            </a:endParaRPr>
          </a:p>
        </p:txBody>
      </p:sp>
      <p:sp>
        <p:nvSpPr>
          <p:cNvPr id="10" name="TextBox 9"/>
          <p:cNvSpPr txBox="1"/>
          <p:nvPr/>
        </p:nvSpPr>
        <p:spPr>
          <a:xfrm>
            <a:off x="381732" y="3552380"/>
            <a:ext cx="399495" cy="523220"/>
          </a:xfrm>
          <a:prstGeom prst="rect">
            <a:avLst/>
          </a:prstGeom>
          <a:noFill/>
        </p:spPr>
        <p:txBody>
          <a:bodyPr wrap="square" rtlCol="0">
            <a:spAutoFit/>
          </a:bodyPr>
          <a:lstStyle/>
          <a:p>
            <a:pPr algn="l" rtl="0"/>
            <a:r>
              <a:rPr lang="en-US" sz="2800" dirty="0" smtClean="0">
                <a:solidFill>
                  <a:schemeClr val="accent1"/>
                </a:solidFill>
              </a:rPr>
              <a:t>m</a:t>
            </a:r>
            <a:endParaRPr lang="en-US" sz="2800" dirty="0">
              <a:solidFill>
                <a:schemeClr val="accent1"/>
              </a:solidFill>
            </a:endParaRPr>
          </a:p>
        </p:txBody>
      </p:sp>
      <p:sp>
        <p:nvSpPr>
          <p:cNvPr id="11" name="TextBox 10"/>
          <p:cNvSpPr txBox="1"/>
          <p:nvPr/>
        </p:nvSpPr>
        <p:spPr>
          <a:xfrm>
            <a:off x="435721" y="1779849"/>
            <a:ext cx="399495" cy="523220"/>
          </a:xfrm>
          <a:prstGeom prst="rect">
            <a:avLst/>
          </a:prstGeom>
          <a:noFill/>
        </p:spPr>
        <p:txBody>
          <a:bodyPr wrap="square" rtlCol="0">
            <a:spAutoFit/>
          </a:bodyPr>
          <a:lstStyle/>
          <a:p>
            <a:pPr algn="l" rtl="0"/>
            <a:r>
              <a:rPr lang="en-US" sz="2800" dirty="0" smtClean="0">
                <a:solidFill>
                  <a:schemeClr val="accent1"/>
                </a:solidFill>
              </a:rPr>
              <a:t>h</a:t>
            </a:r>
            <a:endParaRPr lang="en-US" sz="2800" dirty="0">
              <a:solidFill>
                <a:schemeClr val="accent1"/>
              </a:solidFill>
            </a:endParaRPr>
          </a:p>
        </p:txBody>
      </p:sp>
      <p:sp>
        <p:nvSpPr>
          <p:cNvPr id="12" name="TextBox 11"/>
          <p:cNvSpPr txBox="1"/>
          <p:nvPr/>
        </p:nvSpPr>
        <p:spPr>
          <a:xfrm>
            <a:off x="435721" y="2773787"/>
            <a:ext cx="399495" cy="523220"/>
          </a:xfrm>
          <a:prstGeom prst="rect">
            <a:avLst/>
          </a:prstGeom>
          <a:noFill/>
        </p:spPr>
        <p:txBody>
          <a:bodyPr wrap="square" rtlCol="0">
            <a:spAutoFit/>
          </a:bodyPr>
          <a:lstStyle/>
          <a:p>
            <a:pPr algn="l" rtl="0"/>
            <a:r>
              <a:rPr lang="en-US" sz="2800" dirty="0" smtClean="0">
                <a:solidFill>
                  <a:schemeClr val="accent1"/>
                </a:solidFill>
              </a:rPr>
              <a:t>h</a:t>
            </a:r>
            <a:endParaRPr lang="en-US" sz="2800" dirty="0">
              <a:solidFill>
                <a:schemeClr val="accent1"/>
              </a:solidFill>
            </a:endParaRPr>
          </a:p>
        </p:txBody>
      </p:sp>
      <p:sp>
        <p:nvSpPr>
          <p:cNvPr id="13" name="TextBox 12"/>
          <p:cNvSpPr txBox="1"/>
          <p:nvPr/>
        </p:nvSpPr>
        <p:spPr>
          <a:xfrm>
            <a:off x="435720" y="4069363"/>
            <a:ext cx="399495" cy="523220"/>
          </a:xfrm>
          <a:prstGeom prst="rect">
            <a:avLst/>
          </a:prstGeom>
          <a:noFill/>
        </p:spPr>
        <p:txBody>
          <a:bodyPr wrap="square" rtlCol="0">
            <a:spAutoFit/>
          </a:bodyPr>
          <a:lstStyle/>
          <a:p>
            <a:pPr algn="l" rtl="0"/>
            <a:r>
              <a:rPr lang="en-US" sz="2800" dirty="0" smtClean="0">
                <a:solidFill>
                  <a:schemeClr val="accent1"/>
                </a:solidFill>
              </a:rPr>
              <a:t>h</a:t>
            </a:r>
            <a:endParaRPr lang="en-US" sz="2800" dirty="0">
              <a:solidFill>
                <a:schemeClr val="accent1"/>
              </a:solidFill>
            </a:endParaRPr>
          </a:p>
        </p:txBody>
      </p:sp>
      <p:sp>
        <p:nvSpPr>
          <p:cNvPr id="14" name="TextBox 13"/>
          <p:cNvSpPr txBox="1"/>
          <p:nvPr/>
        </p:nvSpPr>
        <p:spPr>
          <a:xfrm>
            <a:off x="453475" y="2286832"/>
            <a:ext cx="399495" cy="954107"/>
          </a:xfrm>
          <a:prstGeom prst="rect">
            <a:avLst/>
          </a:prstGeom>
          <a:noFill/>
        </p:spPr>
        <p:txBody>
          <a:bodyPr wrap="square" rtlCol="0">
            <a:spAutoFit/>
          </a:bodyPr>
          <a:lstStyle/>
          <a:p>
            <a:pPr algn="l" rtl="0"/>
            <a:r>
              <a:rPr lang="en-US" sz="2800" dirty="0" smtClean="0">
                <a:solidFill>
                  <a:schemeClr val="accent1"/>
                </a:solidFill>
              </a:rPr>
              <a:t>z	</a:t>
            </a:r>
            <a:endParaRPr lang="en-US" sz="2800" dirty="0">
              <a:solidFill>
                <a:schemeClr val="accent1"/>
              </a:solidFill>
            </a:endParaRPr>
          </a:p>
        </p:txBody>
      </p:sp>
      <p:sp>
        <p:nvSpPr>
          <p:cNvPr id="15" name="TextBox 14"/>
          <p:cNvSpPr txBox="1"/>
          <p:nvPr/>
        </p:nvSpPr>
        <p:spPr>
          <a:xfrm>
            <a:off x="435719" y="4562169"/>
            <a:ext cx="399495" cy="523220"/>
          </a:xfrm>
          <a:prstGeom prst="rect">
            <a:avLst/>
          </a:prstGeom>
          <a:noFill/>
        </p:spPr>
        <p:txBody>
          <a:bodyPr wrap="square" rtlCol="0">
            <a:spAutoFit/>
          </a:bodyPr>
          <a:lstStyle/>
          <a:p>
            <a:pPr algn="l" rtl="0"/>
            <a:r>
              <a:rPr lang="en-US" sz="2800" dirty="0">
                <a:solidFill>
                  <a:schemeClr val="accent1"/>
                </a:solidFill>
              </a:rPr>
              <a:t>z</a:t>
            </a:r>
          </a:p>
        </p:txBody>
      </p:sp>
      <p:sp>
        <p:nvSpPr>
          <p:cNvPr id="16" name="TextBox 15"/>
          <p:cNvSpPr txBox="1"/>
          <p:nvPr/>
        </p:nvSpPr>
        <p:spPr>
          <a:xfrm>
            <a:off x="435718" y="5070488"/>
            <a:ext cx="399495" cy="523220"/>
          </a:xfrm>
          <a:prstGeom prst="rect">
            <a:avLst/>
          </a:prstGeom>
          <a:noFill/>
        </p:spPr>
        <p:txBody>
          <a:bodyPr wrap="square" rtlCol="0">
            <a:spAutoFit/>
          </a:bodyPr>
          <a:lstStyle/>
          <a:p>
            <a:pPr algn="l" rtl="0"/>
            <a:r>
              <a:rPr lang="en-US" sz="2800" dirty="0">
                <a:solidFill>
                  <a:schemeClr val="accent1"/>
                </a:solidFill>
              </a:rPr>
              <a:t>z</a:t>
            </a:r>
          </a:p>
        </p:txBody>
      </p:sp>
    </p:spTree>
    <p:extLst>
      <p:ext uri="{BB962C8B-B14F-4D97-AF65-F5344CB8AC3E}">
        <p14:creationId xmlns:p14="http://schemas.microsoft.com/office/powerpoint/2010/main" val="396317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647410" y="3007380"/>
            <a:ext cx="10826770" cy="31027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3962" y="3141572"/>
            <a:ext cx="4424003" cy="2828461"/>
          </a:xfrm>
          <a:prstGeom prst="rect">
            <a:avLst/>
          </a:prstGeom>
        </p:spPr>
      </p:pic>
      <p:sp>
        <p:nvSpPr>
          <p:cNvPr id="2" name="Title 1"/>
          <p:cNvSpPr>
            <a:spLocks noGrp="1"/>
          </p:cNvSpPr>
          <p:nvPr>
            <p:ph type="title"/>
          </p:nvPr>
        </p:nvSpPr>
        <p:spPr>
          <a:xfrm>
            <a:off x="1043897" y="378031"/>
            <a:ext cx="10104206" cy="1143000"/>
          </a:xfrm>
        </p:spPr>
        <p:txBody>
          <a:bodyPr>
            <a:normAutofit/>
          </a:bodyPr>
          <a:lstStyle/>
          <a:p>
            <a:pPr algn="l" rtl="0"/>
            <a:r>
              <a:rPr lang="en-US" sz="3000" dirty="0" smtClean="0"/>
              <a:t>Reyes persas que reinaron durante este período.</a:t>
            </a:r>
            <a:endParaRPr lang="en-US" sz="3000" dirty="0"/>
          </a:p>
        </p:txBody>
      </p:sp>
      <p:sp>
        <p:nvSpPr>
          <p:cNvPr id="3" name="Text Placeholder 2"/>
          <p:cNvSpPr>
            <a:spLocks noGrp="1"/>
          </p:cNvSpPr>
          <p:nvPr>
            <p:ph type="body" idx="1"/>
          </p:nvPr>
        </p:nvSpPr>
        <p:spPr>
          <a:xfrm>
            <a:off x="1591068" y="1828800"/>
            <a:ext cx="2701565" cy="641350"/>
          </a:xfrm>
        </p:spPr>
        <p:txBody>
          <a:bodyPr/>
          <a:lstStyle/>
          <a:p>
            <a:pPr algn="ctr" rtl="0"/>
            <a:r>
              <a:rPr lang="en-US" dirty="0" smtClean="0">
                <a:solidFill>
                  <a:schemeClr val="tx1">
                    <a:alpha val="25000"/>
                  </a:schemeClr>
                </a:solidFill>
              </a:rPr>
              <a:t>Ciro</a:t>
            </a:r>
            <a:endParaRPr lang="en-US" dirty="0">
              <a:solidFill>
                <a:schemeClr val="tx1">
                  <a:alpha val="25000"/>
                </a:schemeClr>
              </a:solidFill>
            </a:endParaRPr>
          </a:p>
        </p:txBody>
      </p:sp>
      <p:sp>
        <p:nvSpPr>
          <p:cNvPr id="8" name="Text Placeholder 2"/>
          <p:cNvSpPr>
            <a:spLocks noGrp="1"/>
          </p:cNvSpPr>
          <p:nvPr>
            <p:ph type="body" idx="1"/>
          </p:nvPr>
        </p:nvSpPr>
        <p:spPr>
          <a:xfrm>
            <a:off x="4226745" y="1830368"/>
            <a:ext cx="2701565" cy="641350"/>
          </a:xfrm>
        </p:spPr>
        <p:txBody>
          <a:bodyPr/>
          <a:lstStyle/>
          <a:p>
            <a:pPr algn="ctr" rtl="0"/>
            <a:r>
              <a:rPr lang="en-US" dirty="0" smtClean="0"/>
              <a:t>Cambises</a:t>
            </a:r>
            <a:endParaRPr lang="en-US" dirty="0"/>
          </a:p>
        </p:txBody>
      </p:sp>
      <p:sp>
        <p:nvSpPr>
          <p:cNvPr id="10" name="Text Placeholder 2"/>
          <p:cNvSpPr>
            <a:spLocks noGrp="1"/>
          </p:cNvSpPr>
          <p:nvPr>
            <p:ph type="body" idx="1"/>
          </p:nvPr>
        </p:nvSpPr>
        <p:spPr>
          <a:xfrm>
            <a:off x="7438211" y="1831936"/>
            <a:ext cx="2701565" cy="641350"/>
          </a:xfrm>
        </p:spPr>
        <p:txBody>
          <a:bodyPr/>
          <a:lstStyle/>
          <a:p>
            <a:pPr algn="ctr" rtl="0"/>
            <a:r>
              <a:rPr lang="en-US" dirty="0" err="1" smtClean="0">
                <a:solidFill>
                  <a:schemeClr val="tx1">
                    <a:alpha val="25000"/>
                  </a:schemeClr>
                </a:solidFill>
              </a:rPr>
              <a:t>Darío</a:t>
            </a:r>
            <a:r>
              <a:rPr lang="en-US" dirty="0" smtClean="0">
                <a:solidFill>
                  <a:schemeClr val="tx1">
                    <a:alpha val="25000"/>
                  </a:schemeClr>
                </a:solidFill>
              </a:rPr>
              <a:t> </a:t>
            </a:r>
            <a:r>
              <a:rPr lang="en-US" dirty="0" err="1" smtClean="0">
                <a:solidFill>
                  <a:schemeClr val="tx1">
                    <a:alpha val="25000"/>
                  </a:schemeClr>
                </a:solidFill>
              </a:rPr>
              <a:t>i</a:t>
            </a:r>
            <a:endParaRPr lang="en-US" dirty="0">
              <a:solidFill>
                <a:schemeClr val="tx1">
                  <a:alpha val="25000"/>
                </a:schemeClr>
              </a:solidFill>
            </a:endParaRPr>
          </a:p>
        </p:txBody>
      </p:sp>
      <p:cxnSp>
        <p:nvCxnSpPr>
          <p:cNvPr id="13" name="Straight Connector 12"/>
          <p:cNvCxnSpPr/>
          <p:nvPr/>
        </p:nvCxnSpPr>
        <p:spPr>
          <a:xfrm>
            <a:off x="792395" y="2620652"/>
            <a:ext cx="1060721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45841" y="2545237"/>
            <a:ext cx="146012" cy="146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5" name="Text Placeholder 2"/>
          <p:cNvSpPr>
            <a:spLocks noGrp="1"/>
          </p:cNvSpPr>
          <p:nvPr>
            <p:ph type="body" idx="1"/>
          </p:nvPr>
        </p:nvSpPr>
        <p:spPr>
          <a:xfrm>
            <a:off x="298662" y="2678785"/>
            <a:ext cx="941261" cy="318939"/>
          </a:xfrm>
        </p:spPr>
        <p:txBody>
          <a:bodyPr>
            <a:normAutofit/>
          </a:bodyPr>
          <a:lstStyle/>
          <a:p>
            <a:pPr algn="ctr" rtl="0"/>
            <a:r>
              <a:rPr lang="en-US" sz="1600" dirty="0" smtClean="0"/>
              <a:t>559 aC</a:t>
            </a:r>
            <a:endParaRPr lang="en-US" sz="1600" dirty="0"/>
          </a:p>
        </p:txBody>
      </p:sp>
      <p:sp>
        <p:nvSpPr>
          <p:cNvPr id="17" name="Text Placeholder 2"/>
          <p:cNvSpPr>
            <a:spLocks noGrp="1"/>
          </p:cNvSpPr>
          <p:nvPr>
            <p:ph type="body" idx="1"/>
          </p:nvPr>
        </p:nvSpPr>
        <p:spPr>
          <a:xfrm>
            <a:off x="10980809" y="2654979"/>
            <a:ext cx="941261" cy="350833"/>
          </a:xfrm>
        </p:spPr>
        <p:txBody>
          <a:bodyPr>
            <a:normAutofit/>
          </a:bodyPr>
          <a:lstStyle/>
          <a:p>
            <a:pPr algn="ctr" rtl="0"/>
            <a:r>
              <a:rPr lang="en-US" sz="1600" dirty="0" smtClean="0"/>
              <a:t>486 aC</a:t>
            </a:r>
            <a:endParaRPr lang="en-US" sz="1600" dirty="0"/>
          </a:p>
        </p:txBody>
      </p:sp>
      <p:sp>
        <p:nvSpPr>
          <p:cNvPr id="19" name="Text Placeholder 2"/>
          <p:cNvSpPr>
            <a:spLocks noGrp="1"/>
          </p:cNvSpPr>
          <p:nvPr>
            <p:ph type="body" idx="1"/>
          </p:nvPr>
        </p:nvSpPr>
        <p:spPr>
          <a:xfrm>
            <a:off x="4569566" y="2656547"/>
            <a:ext cx="941261" cy="350833"/>
          </a:xfrm>
        </p:spPr>
        <p:txBody>
          <a:bodyPr>
            <a:normAutofit/>
          </a:bodyPr>
          <a:lstStyle/>
          <a:p>
            <a:pPr algn="ctr" rtl="0"/>
            <a:r>
              <a:rPr lang="en-US" sz="1600" dirty="0" smtClean="0"/>
              <a:t>529</a:t>
            </a:r>
            <a:endParaRPr lang="en-US" sz="1600" dirty="0"/>
          </a:p>
        </p:txBody>
      </p:sp>
      <p:cxnSp>
        <p:nvCxnSpPr>
          <p:cNvPr id="21" name="Straight Connector 20"/>
          <p:cNvCxnSpPr>
            <a:stCxn id="14" idx="0"/>
          </p:cNvCxnSpPr>
          <p:nvPr/>
        </p:nvCxnSpPr>
        <p:spPr>
          <a:xfrm flipV="1">
            <a:off x="718847" y="2253006"/>
            <a:ext cx="1845244" cy="292231"/>
          </a:xfrm>
          <a:prstGeom prst="line">
            <a:avLst/>
          </a:prstGeom>
          <a:ln w="12700">
            <a:solidFill>
              <a:srgbClr val="A85229">
                <a:alpha val="25098"/>
              </a:srgb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3324230" y="2253006"/>
            <a:ext cx="1715966" cy="278640"/>
          </a:xfrm>
          <a:prstGeom prst="line">
            <a:avLst/>
          </a:prstGeom>
          <a:ln w="12700">
            <a:solidFill>
              <a:srgbClr val="A85229">
                <a:alpha val="25098"/>
              </a:srgbClr>
            </a:solidFill>
            <a:prstDash val="dash"/>
          </a:ln>
        </p:spPr>
        <p:style>
          <a:lnRef idx="1">
            <a:schemeClr val="accent1"/>
          </a:lnRef>
          <a:fillRef idx="0">
            <a:schemeClr val="accent1"/>
          </a:fillRef>
          <a:effectRef idx="0">
            <a:schemeClr val="accent1"/>
          </a:effectRef>
          <a:fontRef idx="minor">
            <a:schemeClr val="tx1"/>
          </a:fontRef>
        </p:style>
      </p:cxnSp>
      <p:sp>
        <p:nvSpPr>
          <p:cNvPr id="28" name="Text Placeholder 2"/>
          <p:cNvSpPr>
            <a:spLocks noGrp="1"/>
          </p:cNvSpPr>
          <p:nvPr>
            <p:ph type="body" idx="1"/>
          </p:nvPr>
        </p:nvSpPr>
        <p:spPr>
          <a:xfrm>
            <a:off x="5625370" y="2658115"/>
            <a:ext cx="941261" cy="350833"/>
          </a:xfrm>
        </p:spPr>
        <p:txBody>
          <a:bodyPr>
            <a:normAutofit/>
          </a:bodyPr>
          <a:lstStyle/>
          <a:p>
            <a:pPr algn="ctr" rtl="0"/>
            <a:r>
              <a:rPr lang="en-US" sz="1600" dirty="0" smtClean="0"/>
              <a:t>522</a:t>
            </a:r>
            <a:endParaRPr lang="en-US" sz="1600" dirty="0"/>
          </a:p>
        </p:txBody>
      </p:sp>
      <p:cxnSp>
        <p:nvCxnSpPr>
          <p:cNvPr id="30" name="Straight Connector 29"/>
          <p:cNvCxnSpPr/>
          <p:nvPr/>
        </p:nvCxnSpPr>
        <p:spPr>
          <a:xfrm flipV="1">
            <a:off x="5040196" y="2253006"/>
            <a:ext cx="285948" cy="277072"/>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5825765" y="2253006"/>
            <a:ext cx="270235" cy="280208"/>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6096000" y="2253006"/>
            <a:ext cx="2171307" cy="280208"/>
          </a:xfrm>
          <a:prstGeom prst="line">
            <a:avLst/>
          </a:prstGeom>
          <a:ln w="12700">
            <a:solidFill>
              <a:srgbClr val="A85229">
                <a:alpha val="25098"/>
              </a:srgb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9304256" y="2253006"/>
            <a:ext cx="2204923" cy="300593"/>
          </a:xfrm>
          <a:prstGeom prst="line">
            <a:avLst/>
          </a:prstGeom>
          <a:ln w="12700">
            <a:solidFill>
              <a:srgbClr val="A85229">
                <a:alpha val="25098"/>
              </a:srgbClr>
            </a:solidFill>
            <a:prstDash val="dash"/>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4963484" y="2553599"/>
            <a:ext cx="146012" cy="146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9" name="Oval 28"/>
          <p:cNvSpPr/>
          <p:nvPr/>
        </p:nvSpPr>
        <p:spPr>
          <a:xfrm>
            <a:off x="6004505" y="2545237"/>
            <a:ext cx="146012" cy="146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1" name="Oval 30"/>
          <p:cNvSpPr/>
          <p:nvPr/>
        </p:nvSpPr>
        <p:spPr>
          <a:xfrm>
            <a:off x="11326600" y="2544172"/>
            <a:ext cx="146012" cy="146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9"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206164" y="3142871"/>
            <a:ext cx="2351359" cy="2809875"/>
          </a:xfrm>
        </p:spPr>
      </p:pic>
      <p:sp>
        <p:nvSpPr>
          <p:cNvPr id="33" name="Content Placeholder 2"/>
          <p:cNvSpPr txBox="1">
            <a:spLocks/>
          </p:cNvSpPr>
          <p:nvPr/>
        </p:nvSpPr>
        <p:spPr>
          <a:xfrm>
            <a:off x="3883843" y="3126847"/>
            <a:ext cx="2682788" cy="2789760"/>
          </a:xfrm>
          <a:prstGeom prst="rect">
            <a:avLst/>
          </a:prstGeom>
        </p:spPr>
        <p:txBody>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algn="l" rtl="0">
              <a:buClr>
                <a:schemeClr val="bg2"/>
              </a:buClr>
            </a:pPr>
            <a:r>
              <a:rPr lang="en-US" dirty="0" smtClean="0">
                <a:solidFill>
                  <a:schemeClr val="bg2"/>
                </a:solidFill>
              </a:rPr>
              <a:t>Hijo de Ciro el Grande</a:t>
            </a:r>
          </a:p>
          <a:p>
            <a:pPr algn="l" rtl="0">
              <a:buClr>
                <a:schemeClr val="bg2"/>
              </a:buClr>
            </a:pPr>
            <a:r>
              <a:rPr lang="en-US" dirty="0" smtClean="0">
                <a:solidFill>
                  <a:schemeClr val="bg2"/>
                </a:solidFill>
              </a:rPr>
              <a:t>Expandió el imperio hasta Egipto al derrotar al </a:t>
            </a:r>
            <a:r>
              <a:rPr lang="en-US" dirty="0" err="1">
                <a:solidFill>
                  <a:schemeClr val="bg2"/>
                </a:solidFill>
              </a:rPr>
              <a:t>F</a:t>
            </a:r>
            <a:r>
              <a:rPr lang="en-US" dirty="0" err="1" smtClean="0">
                <a:solidFill>
                  <a:schemeClr val="bg2"/>
                </a:solidFill>
              </a:rPr>
              <a:t>araón</a:t>
            </a:r>
            <a:r>
              <a:rPr lang="en-US" dirty="0" smtClean="0">
                <a:solidFill>
                  <a:schemeClr val="bg2"/>
                </a:solidFill>
              </a:rPr>
              <a:t> </a:t>
            </a:r>
            <a:r>
              <a:rPr lang="en-US" dirty="0" err="1" smtClean="0">
                <a:solidFill>
                  <a:schemeClr val="bg2"/>
                </a:solidFill>
              </a:rPr>
              <a:t>Psamético</a:t>
            </a:r>
            <a:r>
              <a:rPr lang="en-US" dirty="0" smtClean="0">
                <a:solidFill>
                  <a:schemeClr val="bg2"/>
                </a:solidFill>
              </a:rPr>
              <a:t> III durante la </a:t>
            </a:r>
            <a:r>
              <a:rPr lang="en-US" dirty="0" err="1" smtClean="0">
                <a:solidFill>
                  <a:schemeClr val="bg2"/>
                </a:solidFill>
              </a:rPr>
              <a:t>batalla</a:t>
            </a:r>
            <a:r>
              <a:rPr lang="en-US" dirty="0" smtClean="0">
                <a:solidFill>
                  <a:schemeClr val="bg2"/>
                </a:solidFill>
              </a:rPr>
              <a:t> de </a:t>
            </a:r>
            <a:r>
              <a:rPr lang="en-US" dirty="0" err="1" smtClean="0">
                <a:solidFill>
                  <a:schemeClr val="bg2"/>
                </a:solidFill>
              </a:rPr>
              <a:t>Pelusio</a:t>
            </a:r>
            <a:r>
              <a:rPr lang="en-US" dirty="0" smtClean="0">
                <a:solidFill>
                  <a:schemeClr val="bg2"/>
                </a:solidFill>
              </a:rPr>
              <a:t> </a:t>
            </a:r>
            <a:r>
              <a:rPr lang="en-US" dirty="0" err="1" smtClean="0">
                <a:solidFill>
                  <a:schemeClr val="bg2"/>
                </a:solidFill>
              </a:rPr>
              <a:t>en</a:t>
            </a:r>
            <a:r>
              <a:rPr lang="en-US" dirty="0" smtClean="0">
                <a:solidFill>
                  <a:schemeClr val="bg2"/>
                </a:solidFill>
              </a:rPr>
              <a:t> 525 a.C.</a:t>
            </a:r>
            <a:endParaRPr lang="en-US" i="1" dirty="0" smtClean="0">
              <a:solidFill>
                <a:schemeClr val="bg2"/>
              </a:solidFill>
            </a:endParaRPr>
          </a:p>
        </p:txBody>
      </p:sp>
    </p:spTree>
    <p:extLst>
      <p:ext uri="{BB962C8B-B14F-4D97-AF65-F5344CB8AC3E}">
        <p14:creationId xmlns:p14="http://schemas.microsoft.com/office/powerpoint/2010/main" val="10375686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648978" y="3008948"/>
            <a:ext cx="10826770" cy="31027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p:cNvSpPr>
            <a:spLocks noGrp="1"/>
          </p:cNvSpPr>
          <p:nvPr>
            <p:ph type="title"/>
          </p:nvPr>
        </p:nvSpPr>
        <p:spPr>
          <a:xfrm>
            <a:off x="955473" y="344359"/>
            <a:ext cx="10213779" cy="1143000"/>
          </a:xfrm>
        </p:spPr>
        <p:txBody>
          <a:bodyPr>
            <a:normAutofit/>
          </a:bodyPr>
          <a:lstStyle/>
          <a:p>
            <a:pPr algn="l" rtl="0"/>
            <a:r>
              <a:rPr lang="en-US" sz="3000" dirty="0" smtClean="0"/>
              <a:t>Reyes persas que reinaron durante este período.</a:t>
            </a:r>
            <a:endParaRPr lang="en-US" sz="3000" dirty="0"/>
          </a:p>
        </p:txBody>
      </p:sp>
      <p:sp>
        <p:nvSpPr>
          <p:cNvPr id="3" name="Text Placeholder 2"/>
          <p:cNvSpPr>
            <a:spLocks noGrp="1"/>
          </p:cNvSpPr>
          <p:nvPr>
            <p:ph type="body" idx="1"/>
          </p:nvPr>
        </p:nvSpPr>
        <p:spPr>
          <a:xfrm>
            <a:off x="1591068" y="1828800"/>
            <a:ext cx="2701565" cy="641350"/>
          </a:xfrm>
        </p:spPr>
        <p:txBody>
          <a:bodyPr/>
          <a:lstStyle/>
          <a:p>
            <a:pPr algn="ctr" rtl="0"/>
            <a:r>
              <a:rPr lang="en-US" dirty="0" smtClean="0">
                <a:solidFill>
                  <a:schemeClr val="tx1">
                    <a:alpha val="25000"/>
                  </a:schemeClr>
                </a:solidFill>
              </a:rPr>
              <a:t>Ciro</a:t>
            </a:r>
            <a:endParaRPr lang="en-US" dirty="0">
              <a:solidFill>
                <a:schemeClr val="tx1">
                  <a:alpha val="25000"/>
                </a:schemeClr>
              </a:solidFill>
            </a:endParaRPr>
          </a:p>
        </p:txBody>
      </p:sp>
      <p:sp>
        <p:nvSpPr>
          <p:cNvPr id="8" name="Text Placeholder 2"/>
          <p:cNvSpPr>
            <a:spLocks noGrp="1"/>
          </p:cNvSpPr>
          <p:nvPr>
            <p:ph type="body" idx="1"/>
          </p:nvPr>
        </p:nvSpPr>
        <p:spPr>
          <a:xfrm>
            <a:off x="4226745" y="1830368"/>
            <a:ext cx="2701565" cy="641350"/>
          </a:xfrm>
        </p:spPr>
        <p:txBody>
          <a:bodyPr/>
          <a:lstStyle/>
          <a:p>
            <a:pPr algn="ctr" rtl="0"/>
            <a:r>
              <a:rPr lang="en-US" dirty="0" smtClean="0">
                <a:solidFill>
                  <a:schemeClr val="tx1">
                    <a:alpha val="25000"/>
                  </a:schemeClr>
                </a:solidFill>
              </a:rPr>
              <a:t>Cambises</a:t>
            </a:r>
            <a:endParaRPr lang="en-US" dirty="0">
              <a:solidFill>
                <a:schemeClr val="tx1">
                  <a:alpha val="25000"/>
                </a:schemeClr>
              </a:solidFill>
            </a:endParaRPr>
          </a:p>
        </p:txBody>
      </p:sp>
      <p:sp>
        <p:nvSpPr>
          <p:cNvPr id="10" name="Text Placeholder 2"/>
          <p:cNvSpPr>
            <a:spLocks noGrp="1"/>
          </p:cNvSpPr>
          <p:nvPr>
            <p:ph type="body" idx="1"/>
          </p:nvPr>
        </p:nvSpPr>
        <p:spPr>
          <a:xfrm>
            <a:off x="7438211" y="1831936"/>
            <a:ext cx="2701565" cy="641350"/>
          </a:xfrm>
        </p:spPr>
        <p:txBody>
          <a:bodyPr/>
          <a:lstStyle/>
          <a:p>
            <a:pPr algn="ctr" rtl="0"/>
            <a:r>
              <a:rPr lang="en-US" dirty="0" err="1" smtClean="0"/>
              <a:t>Darío</a:t>
            </a:r>
            <a:r>
              <a:rPr lang="en-US" dirty="0" smtClean="0"/>
              <a:t> </a:t>
            </a:r>
            <a:r>
              <a:rPr lang="en-US" dirty="0" err="1" smtClean="0"/>
              <a:t>i</a:t>
            </a:r>
            <a:endParaRPr lang="en-US" dirty="0"/>
          </a:p>
        </p:txBody>
      </p:sp>
      <p:cxnSp>
        <p:nvCxnSpPr>
          <p:cNvPr id="13" name="Straight Connector 12"/>
          <p:cNvCxnSpPr/>
          <p:nvPr/>
        </p:nvCxnSpPr>
        <p:spPr>
          <a:xfrm>
            <a:off x="792395" y="2620652"/>
            <a:ext cx="1060721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45841" y="2545237"/>
            <a:ext cx="146012" cy="146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5" name="Text Placeholder 2"/>
          <p:cNvSpPr>
            <a:spLocks noGrp="1"/>
          </p:cNvSpPr>
          <p:nvPr>
            <p:ph type="body" idx="1"/>
          </p:nvPr>
        </p:nvSpPr>
        <p:spPr>
          <a:xfrm>
            <a:off x="298662" y="2678785"/>
            <a:ext cx="941261" cy="318939"/>
          </a:xfrm>
        </p:spPr>
        <p:txBody>
          <a:bodyPr>
            <a:normAutofit/>
          </a:bodyPr>
          <a:lstStyle/>
          <a:p>
            <a:pPr algn="ctr" rtl="0"/>
            <a:r>
              <a:rPr lang="en-US" sz="1600" dirty="0" smtClean="0"/>
              <a:t>559 aC</a:t>
            </a:r>
            <a:endParaRPr lang="en-US" sz="1600" dirty="0"/>
          </a:p>
        </p:txBody>
      </p:sp>
      <p:sp>
        <p:nvSpPr>
          <p:cNvPr id="17" name="Text Placeholder 2"/>
          <p:cNvSpPr>
            <a:spLocks noGrp="1"/>
          </p:cNvSpPr>
          <p:nvPr>
            <p:ph type="body" idx="1"/>
          </p:nvPr>
        </p:nvSpPr>
        <p:spPr>
          <a:xfrm>
            <a:off x="10980809" y="2654979"/>
            <a:ext cx="941261" cy="350833"/>
          </a:xfrm>
        </p:spPr>
        <p:txBody>
          <a:bodyPr>
            <a:normAutofit/>
          </a:bodyPr>
          <a:lstStyle/>
          <a:p>
            <a:pPr algn="ctr" rtl="0"/>
            <a:r>
              <a:rPr lang="en-US" sz="1600" dirty="0" smtClean="0"/>
              <a:t>486 aC</a:t>
            </a:r>
            <a:endParaRPr lang="en-US" sz="1600" dirty="0"/>
          </a:p>
        </p:txBody>
      </p:sp>
      <p:sp>
        <p:nvSpPr>
          <p:cNvPr id="19" name="Text Placeholder 2"/>
          <p:cNvSpPr>
            <a:spLocks noGrp="1"/>
          </p:cNvSpPr>
          <p:nvPr>
            <p:ph type="body" idx="1"/>
          </p:nvPr>
        </p:nvSpPr>
        <p:spPr>
          <a:xfrm>
            <a:off x="4569566" y="2656547"/>
            <a:ext cx="941261" cy="350833"/>
          </a:xfrm>
        </p:spPr>
        <p:txBody>
          <a:bodyPr>
            <a:normAutofit/>
          </a:bodyPr>
          <a:lstStyle/>
          <a:p>
            <a:pPr algn="ctr" rtl="0"/>
            <a:r>
              <a:rPr lang="en-US" sz="1600" dirty="0" smtClean="0"/>
              <a:t>529</a:t>
            </a:r>
            <a:endParaRPr lang="en-US" sz="1600" dirty="0"/>
          </a:p>
        </p:txBody>
      </p:sp>
      <p:cxnSp>
        <p:nvCxnSpPr>
          <p:cNvPr id="21" name="Straight Connector 20"/>
          <p:cNvCxnSpPr>
            <a:stCxn id="14" idx="0"/>
          </p:cNvCxnSpPr>
          <p:nvPr/>
        </p:nvCxnSpPr>
        <p:spPr>
          <a:xfrm flipV="1">
            <a:off x="718847" y="2253006"/>
            <a:ext cx="1845244" cy="292231"/>
          </a:xfrm>
          <a:prstGeom prst="line">
            <a:avLst/>
          </a:prstGeom>
          <a:ln w="12700">
            <a:solidFill>
              <a:srgbClr val="A85229">
                <a:alpha val="25098"/>
              </a:srgb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3324230" y="2253006"/>
            <a:ext cx="1715966" cy="278640"/>
          </a:xfrm>
          <a:prstGeom prst="line">
            <a:avLst/>
          </a:prstGeom>
          <a:ln w="12700">
            <a:solidFill>
              <a:srgbClr val="A85229">
                <a:alpha val="25098"/>
              </a:srgbClr>
            </a:solidFill>
            <a:prstDash val="dash"/>
          </a:ln>
        </p:spPr>
        <p:style>
          <a:lnRef idx="1">
            <a:schemeClr val="accent1"/>
          </a:lnRef>
          <a:fillRef idx="0">
            <a:schemeClr val="accent1"/>
          </a:fillRef>
          <a:effectRef idx="0">
            <a:schemeClr val="accent1"/>
          </a:effectRef>
          <a:fontRef idx="minor">
            <a:schemeClr val="tx1"/>
          </a:fontRef>
        </p:style>
      </p:cxnSp>
      <p:sp>
        <p:nvSpPr>
          <p:cNvPr id="28" name="Text Placeholder 2"/>
          <p:cNvSpPr>
            <a:spLocks noGrp="1"/>
          </p:cNvSpPr>
          <p:nvPr>
            <p:ph type="body" idx="1"/>
          </p:nvPr>
        </p:nvSpPr>
        <p:spPr>
          <a:xfrm>
            <a:off x="5625370" y="2658115"/>
            <a:ext cx="941261" cy="350833"/>
          </a:xfrm>
        </p:spPr>
        <p:txBody>
          <a:bodyPr>
            <a:normAutofit/>
          </a:bodyPr>
          <a:lstStyle/>
          <a:p>
            <a:pPr algn="ctr" rtl="0"/>
            <a:r>
              <a:rPr lang="en-US" sz="1600" dirty="0" smtClean="0"/>
              <a:t>522</a:t>
            </a:r>
            <a:endParaRPr lang="en-US" sz="1600" dirty="0"/>
          </a:p>
        </p:txBody>
      </p:sp>
      <p:cxnSp>
        <p:nvCxnSpPr>
          <p:cNvPr id="30" name="Straight Connector 29"/>
          <p:cNvCxnSpPr/>
          <p:nvPr/>
        </p:nvCxnSpPr>
        <p:spPr>
          <a:xfrm flipV="1">
            <a:off x="5040196" y="2253006"/>
            <a:ext cx="285948" cy="277072"/>
          </a:xfrm>
          <a:prstGeom prst="line">
            <a:avLst/>
          </a:prstGeom>
          <a:ln w="12700">
            <a:solidFill>
              <a:schemeClr val="accent1">
                <a:alpha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5825765" y="2253006"/>
            <a:ext cx="270235" cy="280208"/>
          </a:xfrm>
          <a:prstGeom prst="line">
            <a:avLst/>
          </a:prstGeom>
          <a:ln w="12700">
            <a:solidFill>
              <a:schemeClr val="accent1">
                <a:alpha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6096000" y="2253006"/>
            <a:ext cx="2171307" cy="280208"/>
          </a:xfrm>
          <a:prstGeom prst="line">
            <a:avLst/>
          </a:prstGeom>
          <a:ln w="12700">
            <a:solidFill>
              <a:srgbClr val="A85229"/>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9304256" y="2253006"/>
            <a:ext cx="2204923" cy="300593"/>
          </a:xfrm>
          <a:prstGeom prst="line">
            <a:avLst/>
          </a:prstGeom>
          <a:ln w="12700">
            <a:solidFill>
              <a:srgbClr val="A85229"/>
            </a:solidFill>
            <a:prstDash val="dash"/>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4963484" y="2553599"/>
            <a:ext cx="146012" cy="146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9" name="Oval 28"/>
          <p:cNvSpPr/>
          <p:nvPr/>
        </p:nvSpPr>
        <p:spPr>
          <a:xfrm>
            <a:off x="6004505" y="2545237"/>
            <a:ext cx="146012" cy="146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1" name="Oval 30"/>
          <p:cNvSpPr/>
          <p:nvPr/>
        </p:nvSpPr>
        <p:spPr>
          <a:xfrm>
            <a:off x="11326600" y="2544172"/>
            <a:ext cx="146012" cy="146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11"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826832" y="3172834"/>
            <a:ext cx="1532337" cy="2809875"/>
          </a:xfrm>
        </p:spPr>
      </p:pic>
      <p:sp>
        <p:nvSpPr>
          <p:cNvPr id="35" name="Content Placeholder 2"/>
          <p:cNvSpPr txBox="1">
            <a:spLocks/>
          </p:cNvSpPr>
          <p:nvPr/>
        </p:nvSpPr>
        <p:spPr>
          <a:xfrm>
            <a:off x="997419" y="3126848"/>
            <a:ext cx="5461133" cy="2855862"/>
          </a:xfrm>
          <a:prstGeom prst="rect">
            <a:avLst/>
          </a:prstGeom>
        </p:spPr>
        <p:txBody>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algn="l" rtl="0">
              <a:buClr>
                <a:schemeClr val="bg2"/>
              </a:buClr>
            </a:pPr>
            <a:r>
              <a:rPr lang="en-US" dirty="0" smtClean="0">
                <a:solidFill>
                  <a:schemeClr val="bg2"/>
                </a:solidFill>
              </a:rPr>
              <a:t>Gobernó el imperio en su apogeo, que incluía:</a:t>
            </a:r>
          </a:p>
          <a:p>
            <a:pPr lvl="1" algn="l" rtl="0">
              <a:buClr>
                <a:schemeClr val="bg2"/>
              </a:buClr>
            </a:pPr>
            <a:r>
              <a:rPr lang="en-US" dirty="0" smtClean="0">
                <a:solidFill>
                  <a:schemeClr val="bg2"/>
                </a:solidFill>
              </a:rPr>
              <a:t>Gran parte de Asia occidental</a:t>
            </a:r>
          </a:p>
          <a:p>
            <a:pPr lvl="1" algn="l" rtl="0">
              <a:buClr>
                <a:schemeClr val="bg2"/>
              </a:buClr>
            </a:pPr>
            <a:r>
              <a:rPr lang="en-US" dirty="0" smtClean="0">
                <a:solidFill>
                  <a:schemeClr val="bg2"/>
                </a:solidFill>
              </a:rPr>
              <a:t>El Cáucaso</a:t>
            </a:r>
          </a:p>
          <a:p>
            <a:pPr lvl="1" algn="l" rtl="0">
              <a:buClr>
                <a:schemeClr val="bg2"/>
              </a:buClr>
            </a:pPr>
            <a:r>
              <a:rPr lang="en-US" dirty="0" smtClean="0">
                <a:solidFill>
                  <a:schemeClr val="bg2"/>
                </a:solidFill>
              </a:rPr>
              <a:t>Asia central</a:t>
            </a:r>
          </a:p>
          <a:p>
            <a:pPr lvl="1" algn="l" rtl="0">
              <a:buClr>
                <a:schemeClr val="bg2"/>
              </a:buClr>
            </a:pPr>
            <a:r>
              <a:rPr lang="en-US" dirty="0" smtClean="0">
                <a:solidFill>
                  <a:schemeClr val="bg2"/>
                </a:solidFill>
              </a:rPr>
              <a:t>Partes de los Balcanes</a:t>
            </a:r>
          </a:p>
          <a:p>
            <a:pPr lvl="1" algn="l" rtl="0">
              <a:buClr>
                <a:schemeClr val="bg2"/>
              </a:buClr>
            </a:pPr>
            <a:r>
              <a:rPr lang="en-US" dirty="0" smtClean="0">
                <a:solidFill>
                  <a:schemeClr val="bg2"/>
                </a:solidFill>
              </a:rPr>
              <a:t>Partes del norte y noreste de África, </a:t>
            </a:r>
            <a:br>
              <a:rPr lang="en-US" dirty="0" smtClean="0">
                <a:solidFill>
                  <a:schemeClr val="bg2"/>
                </a:solidFill>
              </a:rPr>
            </a:br>
            <a:r>
              <a:rPr lang="en-US" dirty="0" err="1" smtClean="0">
                <a:solidFill>
                  <a:schemeClr val="bg2"/>
                </a:solidFill>
              </a:rPr>
              <a:t>incluido</a:t>
            </a:r>
            <a:r>
              <a:rPr lang="en-US" dirty="0" smtClean="0">
                <a:solidFill>
                  <a:schemeClr val="bg2"/>
                </a:solidFill>
              </a:rPr>
              <a:t> Egipto</a:t>
            </a:r>
          </a:p>
          <a:p>
            <a:pPr lvl="1" algn="l" rtl="0">
              <a:buClr>
                <a:schemeClr val="bg2"/>
              </a:buClr>
            </a:pPr>
            <a:r>
              <a:rPr lang="en-US" dirty="0" smtClean="0">
                <a:solidFill>
                  <a:schemeClr val="bg2"/>
                </a:solidFill>
              </a:rPr>
              <a:t>Libia oriental</a:t>
            </a:r>
            <a:endParaRPr lang="en-US" dirty="0">
              <a:solidFill>
                <a:schemeClr val="bg2"/>
              </a:solidFill>
            </a:endParaRPr>
          </a:p>
        </p:txBody>
      </p:sp>
      <p:sp>
        <p:nvSpPr>
          <p:cNvPr id="37" name="Content Placeholder 2"/>
          <p:cNvSpPr txBox="1">
            <a:spLocks/>
          </p:cNvSpPr>
          <p:nvPr/>
        </p:nvSpPr>
        <p:spPr>
          <a:xfrm>
            <a:off x="5250478" y="3128416"/>
            <a:ext cx="4185753" cy="2855862"/>
          </a:xfrm>
          <a:prstGeom prst="rect">
            <a:avLst/>
          </a:prstGeom>
        </p:spPr>
        <p:txBody>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365760" lvl="1" indent="0" algn="l" rtl="0">
              <a:buClr>
                <a:schemeClr val="bg2"/>
              </a:buClr>
              <a:buNone/>
            </a:pPr>
            <a:endParaRPr lang="en-US" dirty="0" smtClean="0">
              <a:solidFill>
                <a:schemeClr val="bg2"/>
              </a:solidFill>
            </a:endParaRPr>
          </a:p>
          <a:p>
            <a:pPr lvl="1" algn="l" rtl="0">
              <a:buClr>
                <a:schemeClr val="bg2"/>
              </a:buClr>
            </a:pPr>
            <a:r>
              <a:rPr lang="en-US" dirty="0" smtClean="0">
                <a:solidFill>
                  <a:schemeClr val="bg2"/>
                </a:solidFill>
              </a:rPr>
              <a:t>Sudán costero</a:t>
            </a:r>
          </a:p>
          <a:p>
            <a:pPr lvl="1" algn="l" rtl="0">
              <a:buClr>
                <a:schemeClr val="bg2"/>
              </a:buClr>
            </a:pPr>
            <a:r>
              <a:rPr lang="en-US" dirty="0" smtClean="0">
                <a:solidFill>
                  <a:schemeClr val="bg2"/>
                </a:solidFill>
              </a:rPr>
              <a:t>Eritrea</a:t>
            </a:r>
          </a:p>
          <a:p>
            <a:pPr lvl="1" algn="l" rtl="0">
              <a:buClr>
                <a:schemeClr val="bg2"/>
              </a:buClr>
            </a:pPr>
            <a:r>
              <a:rPr lang="en-US" dirty="0" smtClean="0">
                <a:solidFill>
                  <a:schemeClr val="bg2"/>
                </a:solidFill>
              </a:rPr>
              <a:t>La mayor parte de Pakistán</a:t>
            </a:r>
          </a:p>
          <a:p>
            <a:pPr lvl="1" algn="l" rtl="0">
              <a:buClr>
                <a:schemeClr val="bg2"/>
              </a:buClr>
            </a:pPr>
            <a:r>
              <a:rPr lang="en-US" dirty="0" smtClean="0">
                <a:solidFill>
                  <a:schemeClr val="bg2"/>
                </a:solidFill>
              </a:rPr>
              <a:t>Las islas del Egeo</a:t>
            </a:r>
          </a:p>
          <a:p>
            <a:pPr lvl="1" algn="l" rtl="0">
              <a:buClr>
                <a:schemeClr val="bg2"/>
              </a:buClr>
            </a:pPr>
            <a:r>
              <a:rPr lang="en-US" dirty="0" smtClean="0">
                <a:solidFill>
                  <a:schemeClr val="bg2"/>
                </a:solidFill>
              </a:rPr>
              <a:t>Norte de Grecia</a:t>
            </a:r>
            <a:endParaRPr lang="en-US" dirty="0">
              <a:solidFill>
                <a:schemeClr val="bg2"/>
              </a:solidFill>
            </a:endParaRPr>
          </a:p>
        </p:txBody>
      </p:sp>
    </p:spTree>
    <p:extLst>
      <p:ext uri="{BB962C8B-B14F-4D97-AF65-F5344CB8AC3E}">
        <p14:creationId xmlns:p14="http://schemas.microsoft.com/office/powerpoint/2010/main" val="5695781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97428" y="0"/>
            <a:ext cx="9797143" cy="6858000"/>
          </a:xfrm>
          <a:prstGeom prst="rect">
            <a:avLst/>
          </a:prstGeom>
        </p:spPr>
      </p:pic>
    </p:spTree>
    <p:extLst>
      <p:ext uri="{BB962C8B-B14F-4D97-AF65-F5344CB8AC3E}">
        <p14:creationId xmlns:p14="http://schemas.microsoft.com/office/powerpoint/2010/main" val="29780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err="1" smtClean="0"/>
              <a:t>Tema</a:t>
            </a:r>
            <a:r>
              <a:rPr lang="en-US" dirty="0" smtClean="0"/>
              <a:t>: </a:t>
            </a:r>
            <a:r>
              <a:rPr lang="en-US" dirty="0" err="1" smtClean="0">
                <a:solidFill>
                  <a:schemeClr val="tx1"/>
                </a:solidFill>
              </a:rPr>
              <a:t>construYAN</a:t>
            </a:r>
            <a:r>
              <a:rPr lang="en-US" dirty="0" smtClean="0">
                <a:solidFill>
                  <a:schemeClr val="tx1"/>
                </a:solidFill>
              </a:rPr>
              <a:t> el templo</a:t>
            </a:r>
            <a:endParaRPr lang="en-US" dirty="0">
              <a:solidFill>
                <a:schemeClr val="tx1"/>
              </a:solidFill>
            </a:endParaRPr>
          </a:p>
        </p:txBody>
      </p:sp>
      <p:sp>
        <p:nvSpPr>
          <p:cNvPr id="4" name="Content Placeholder 3"/>
          <p:cNvSpPr>
            <a:spLocks noGrp="1"/>
          </p:cNvSpPr>
          <p:nvPr>
            <p:ph idx="1"/>
          </p:nvPr>
        </p:nvSpPr>
        <p:spPr>
          <a:xfrm>
            <a:off x="1295400" y="1828800"/>
            <a:ext cx="9601200" cy="810705"/>
          </a:xfrm>
        </p:spPr>
        <p:txBody>
          <a:bodyPr>
            <a:normAutofit fontScale="92500"/>
          </a:bodyPr>
          <a:lstStyle/>
          <a:p>
            <a:pPr marL="45720" indent="0" algn="l" rtl="0">
              <a:buNone/>
            </a:pPr>
            <a:r>
              <a:rPr lang="en-US" b="1" dirty="0" smtClean="0"/>
              <a:t>Hageo </a:t>
            </a:r>
            <a:r>
              <a:rPr lang="en-US" b="1" dirty="0" err="1" smtClean="0"/>
              <a:t>fue</a:t>
            </a:r>
            <a:r>
              <a:rPr lang="en-US" b="1" dirty="0" smtClean="0"/>
              <a:t> </a:t>
            </a:r>
            <a:r>
              <a:rPr lang="en-US" b="1" dirty="0" err="1" smtClean="0"/>
              <a:t>enviado</a:t>
            </a:r>
            <a:r>
              <a:rPr lang="en-US" b="1" dirty="0" smtClean="0"/>
              <a:t> para despertar la indiferencia espiritual del pueblo y animarlo a completar el trabajo en el templo que había comenzado casi 16 años antes.</a:t>
            </a:r>
            <a:endParaRPr lang="en-US" b="1" dirty="0"/>
          </a:p>
        </p:txBody>
      </p:sp>
      <p:sp>
        <p:nvSpPr>
          <p:cNvPr id="5" name="Content Placeholder 3"/>
          <p:cNvSpPr txBox="1">
            <a:spLocks/>
          </p:cNvSpPr>
          <p:nvPr/>
        </p:nvSpPr>
        <p:spPr>
          <a:xfrm>
            <a:off x="1296968" y="2669357"/>
            <a:ext cx="4745613" cy="3486346"/>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buNone/>
            </a:pPr>
            <a:r>
              <a:rPr lang="en-US" i="1" dirty="0" smtClean="0"/>
              <a:t>“</a:t>
            </a:r>
            <a:r>
              <a:rPr lang="en-US" i="1" baseline="30000" dirty="0" smtClean="0"/>
              <a:t>1</a:t>
            </a:r>
            <a:r>
              <a:rPr lang="es-ES" i="1" dirty="0" smtClean="0"/>
              <a:t>Cuando </a:t>
            </a:r>
            <a:r>
              <a:rPr lang="es-ES" i="1" dirty="0"/>
              <a:t>los profetas </a:t>
            </a:r>
            <a:r>
              <a:rPr lang="es-ES" i="1" dirty="0" err="1"/>
              <a:t>Hageo</a:t>
            </a:r>
            <a:r>
              <a:rPr lang="es-ES" i="1" dirty="0"/>
              <a:t> y Zacarías, hijo de </a:t>
            </a:r>
            <a:r>
              <a:rPr lang="es-ES" i="1" dirty="0" err="1"/>
              <a:t>Iddo</a:t>
            </a:r>
            <a:r>
              <a:rPr lang="es-ES" i="1" dirty="0"/>
              <a:t>, profetizaron a los judíos que estaban en Judá y en Jerusalén, en el nombre del Dios de Israel que estaba sobre ellos, </a:t>
            </a:r>
            <a:r>
              <a:rPr lang="es-ES" i="1" dirty="0" smtClean="0"/>
              <a:t>2</a:t>
            </a:r>
            <a:r>
              <a:rPr lang="es-ES" i="1" dirty="0"/>
              <a:t>  </a:t>
            </a:r>
            <a:r>
              <a:rPr lang="es-ES" i="1" dirty="0" err="1"/>
              <a:t>Zorobabel</a:t>
            </a:r>
            <a:r>
              <a:rPr lang="es-ES" i="1" dirty="0"/>
              <a:t>, hijo de </a:t>
            </a:r>
            <a:r>
              <a:rPr lang="es-ES" i="1" dirty="0" err="1"/>
              <a:t>Salatiel</a:t>
            </a:r>
            <a:r>
              <a:rPr lang="es-ES" i="1" dirty="0"/>
              <a:t>, y </a:t>
            </a:r>
            <a:r>
              <a:rPr lang="es-ES" i="1" dirty="0" err="1"/>
              <a:t>Jesúa</a:t>
            </a:r>
            <a:r>
              <a:rPr lang="es-ES" i="1" dirty="0"/>
              <a:t>, hijo de </a:t>
            </a:r>
            <a:r>
              <a:rPr lang="es-ES" i="1" dirty="0" err="1"/>
              <a:t>Josadac</a:t>
            </a:r>
            <a:r>
              <a:rPr lang="es-ES" i="1" dirty="0"/>
              <a:t>, se levantaron entonces y comenzaron a reedificar la casa de Dios en Jerusalén; y los profetas de Dios estaban con ellos </a:t>
            </a:r>
            <a:r>
              <a:rPr lang="es-ES" i="1" dirty="0" smtClean="0"/>
              <a:t>apoyándolos</a:t>
            </a:r>
            <a:r>
              <a:rPr lang="en-US" i="1" dirty="0" smtClean="0"/>
              <a:t>”.</a:t>
            </a:r>
          </a:p>
          <a:p>
            <a:pPr marL="45720" indent="0" algn="l" rtl="0">
              <a:buNone/>
            </a:pPr>
            <a:r>
              <a:rPr lang="en-US" i="1" dirty="0" smtClean="0"/>
              <a:t>Esdras 5:1-2</a:t>
            </a:r>
            <a:endParaRPr lang="en-US" i="1" dirty="0"/>
          </a:p>
        </p:txBody>
      </p:sp>
      <p:sp>
        <p:nvSpPr>
          <p:cNvPr id="6" name="Content Placeholder 3"/>
          <p:cNvSpPr txBox="1">
            <a:spLocks/>
          </p:cNvSpPr>
          <p:nvPr/>
        </p:nvSpPr>
        <p:spPr>
          <a:xfrm>
            <a:off x="6492706" y="2670925"/>
            <a:ext cx="4745613" cy="1467442"/>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buNone/>
            </a:pPr>
            <a:r>
              <a:rPr lang="en-US" i="1" dirty="0" smtClean="0"/>
              <a:t>“</a:t>
            </a:r>
            <a:r>
              <a:rPr lang="en-US" i="1" baseline="30000" dirty="0" smtClean="0"/>
              <a:t>15</a:t>
            </a:r>
            <a:r>
              <a:rPr lang="es-ES" i="1" dirty="0" smtClean="0"/>
              <a:t>Y </a:t>
            </a:r>
            <a:r>
              <a:rPr lang="es-ES" i="1" dirty="0"/>
              <a:t>este templo fue terminado el tercer día del mes de </a:t>
            </a:r>
            <a:r>
              <a:rPr lang="es-ES" i="1" dirty="0" err="1"/>
              <a:t>Adar</a:t>
            </a:r>
            <a:r>
              <a:rPr lang="es-ES" i="1" dirty="0"/>
              <a:t>; era el año sexto del reinado del rey </a:t>
            </a:r>
            <a:r>
              <a:rPr lang="es-ES" i="1" dirty="0" smtClean="0"/>
              <a:t>Darío”.</a:t>
            </a:r>
            <a:r>
              <a:rPr lang="es-ES" i="1" dirty="0"/>
              <a:t> </a:t>
            </a:r>
            <a:endParaRPr lang="es-ES" i="1" dirty="0" smtClean="0"/>
          </a:p>
          <a:p>
            <a:pPr marL="45720" indent="0">
              <a:buNone/>
            </a:pPr>
            <a:r>
              <a:rPr lang="en-US" i="1" dirty="0" smtClean="0"/>
              <a:t>Esdras 6:15</a:t>
            </a:r>
            <a:endParaRPr lang="en-US" i="1" dirty="0"/>
          </a:p>
        </p:txBody>
      </p:sp>
      <p:sp>
        <p:nvSpPr>
          <p:cNvPr id="7" name="Content Placeholder 3"/>
          <p:cNvSpPr txBox="1">
            <a:spLocks/>
          </p:cNvSpPr>
          <p:nvPr/>
        </p:nvSpPr>
        <p:spPr>
          <a:xfrm>
            <a:off x="5946737" y="2862601"/>
            <a:ext cx="641814" cy="542045"/>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l" rtl="0">
              <a:buNone/>
            </a:pPr>
            <a:r>
              <a:rPr lang="en-US" sz="3200" dirty="0"/>
              <a:t>→</a:t>
            </a:r>
          </a:p>
        </p:txBody>
      </p:sp>
    </p:spTree>
    <p:extLst>
      <p:ext uri="{BB962C8B-B14F-4D97-AF65-F5344CB8AC3E}">
        <p14:creationId xmlns:p14="http://schemas.microsoft.com/office/powerpoint/2010/main" val="183575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BOSQUEJO de </a:t>
            </a:r>
            <a:r>
              <a:rPr lang="en-US" dirty="0" err="1" smtClean="0"/>
              <a:t>hageo</a:t>
            </a:r>
            <a:endParaRPr lang="en-US" dirty="0"/>
          </a:p>
        </p:txBody>
      </p:sp>
      <p:sp>
        <p:nvSpPr>
          <p:cNvPr id="3" name="Content Placeholder 2"/>
          <p:cNvSpPr>
            <a:spLocks noGrp="1"/>
          </p:cNvSpPr>
          <p:nvPr>
            <p:ph idx="1"/>
          </p:nvPr>
        </p:nvSpPr>
        <p:spPr>
          <a:xfrm>
            <a:off x="790302" y="855486"/>
            <a:ext cx="6126480" cy="1095866"/>
          </a:xfrm>
        </p:spPr>
        <p:txBody>
          <a:bodyPr/>
          <a:lstStyle/>
          <a:p>
            <a:pPr marL="45720" indent="0" algn="l" rtl="0">
              <a:buNone/>
            </a:pPr>
            <a:r>
              <a:rPr lang="en-US" b="1" dirty="0" smtClean="0"/>
              <a:t>Mensaje 1</a:t>
            </a:r>
          </a:p>
          <a:p>
            <a:pPr marL="45720" indent="0" algn="l" rtl="0">
              <a:buNone/>
            </a:pPr>
            <a:r>
              <a:rPr lang="en-US" dirty="0" err="1" smtClean="0"/>
              <a:t>Construyan</a:t>
            </a:r>
            <a:r>
              <a:rPr lang="en-US" dirty="0" smtClean="0"/>
              <a:t> la casa del Señor (Capítulo 1)</a:t>
            </a:r>
            <a:endParaRPr lang="en-US" dirty="0"/>
          </a:p>
        </p:txBody>
      </p:sp>
      <p:sp>
        <p:nvSpPr>
          <p:cNvPr id="5" name="Content Placeholder 2"/>
          <p:cNvSpPr txBox="1">
            <a:spLocks/>
          </p:cNvSpPr>
          <p:nvPr/>
        </p:nvSpPr>
        <p:spPr>
          <a:xfrm>
            <a:off x="791870" y="2293073"/>
            <a:ext cx="6126480" cy="1095866"/>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9pPr>
          </a:lstStyle>
          <a:p>
            <a:pPr marL="45720" indent="0" algn="l" rtl="0">
              <a:buFont typeface="Arial" pitchFamily="34" charset="0"/>
              <a:buNone/>
            </a:pPr>
            <a:r>
              <a:rPr lang="en-US" b="1" dirty="0" smtClean="0"/>
              <a:t>Mensaje 2</a:t>
            </a:r>
          </a:p>
          <a:p>
            <a:pPr marL="45720" indent="0" algn="l" rtl="0">
              <a:buFont typeface="Arial" pitchFamily="34" charset="0"/>
              <a:buNone/>
            </a:pPr>
            <a:r>
              <a:rPr lang="en-US" dirty="0" err="1" smtClean="0"/>
              <a:t>Esta</a:t>
            </a:r>
            <a:r>
              <a:rPr lang="en-US" dirty="0" smtClean="0"/>
              <a:t> </a:t>
            </a:r>
            <a:r>
              <a:rPr lang="en-US" dirty="0" err="1" smtClean="0"/>
              <a:t>prostrera</a:t>
            </a:r>
            <a:r>
              <a:rPr lang="en-US" dirty="0" smtClean="0"/>
              <a:t> casa será más gloriosa (Capítulo 2:1-9)</a:t>
            </a:r>
            <a:endParaRPr lang="en-US" dirty="0"/>
          </a:p>
        </p:txBody>
      </p:sp>
      <p:sp>
        <p:nvSpPr>
          <p:cNvPr id="6" name="Content Placeholder 2"/>
          <p:cNvSpPr txBox="1">
            <a:spLocks/>
          </p:cNvSpPr>
          <p:nvPr/>
        </p:nvSpPr>
        <p:spPr>
          <a:xfrm>
            <a:off x="793438" y="3730660"/>
            <a:ext cx="6126480" cy="1095866"/>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9pPr>
          </a:lstStyle>
          <a:p>
            <a:pPr marL="45720" indent="0" algn="l" rtl="0">
              <a:buFont typeface="Arial" pitchFamily="34" charset="0"/>
              <a:buNone/>
            </a:pPr>
            <a:r>
              <a:rPr lang="en-US" b="1" dirty="0" smtClean="0"/>
              <a:t>Mensaje 3</a:t>
            </a:r>
          </a:p>
          <a:p>
            <a:pPr marL="45720" indent="0" algn="l" rtl="0">
              <a:buFont typeface="Arial" pitchFamily="34" charset="0"/>
              <a:buNone/>
            </a:pPr>
            <a:r>
              <a:rPr lang="en-US" dirty="0" smtClean="0"/>
              <a:t>Desde hoy Dios </a:t>
            </a:r>
            <a:r>
              <a:rPr lang="en-US" dirty="0" err="1" smtClean="0"/>
              <a:t>los</a:t>
            </a:r>
            <a:r>
              <a:rPr lang="en-US" dirty="0" smtClean="0"/>
              <a:t> bendecirá (Capítulo 2:10-19)</a:t>
            </a:r>
            <a:endParaRPr lang="en-US" dirty="0"/>
          </a:p>
        </p:txBody>
      </p:sp>
      <p:sp>
        <p:nvSpPr>
          <p:cNvPr id="7" name="Content Placeholder 2"/>
          <p:cNvSpPr txBox="1">
            <a:spLocks/>
          </p:cNvSpPr>
          <p:nvPr/>
        </p:nvSpPr>
        <p:spPr>
          <a:xfrm>
            <a:off x="795005" y="5168246"/>
            <a:ext cx="6341085" cy="1095866"/>
          </a:xfrm>
          <a:prstGeom prst="rect">
            <a:avLst/>
          </a:prstGeom>
        </p:spPr>
        <p:txBody>
          <a:bodyPr vert="horz" lIns="91440" tIns="45720" rIns="91440" bIns="45720" rtlCol="0">
            <a:normAutofit lnSpcReduction="10000"/>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9pPr>
          </a:lstStyle>
          <a:p>
            <a:pPr marL="45720" indent="0" algn="l" rtl="0">
              <a:buFont typeface="Arial" pitchFamily="34" charset="0"/>
              <a:buNone/>
            </a:pPr>
            <a:r>
              <a:rPr lang="en-US" b="1" dirty="0" smtClean="0"/>
              <a:t>Mensaje 4</a:t>
            </a:r>
          </a:p>
          <a:p>
            <a:pPr marL="45720" indent="0" algn="l" rtl="0">
              <a:buFont typeface="Arial" pitchFamily="34" charset="0"/>
              <a:buNone/>
            </a:pPr>
            <a:r>
              <a:rPr lang="en-US" dirty="0" err="1" smtClean="0"/>
              <a:t>Zorobabel</a:t>
            </a:r>
            <a:r>
              <a:rPr lang="en-US" dirty="0" smtClean="0"/>
              <a:t> </a:t>
            </a:r>
            <a:r>
              <a:rPr lang="en-US" dirty="0" err="1" smtClean="0"/>
              <a:t>es</a:t>
            </a:r>
            <a:r>
              <a:rPr lang="en-US" dirty="0" smtClean="0"/>
              <a:t> elegido </a:t>
            </a:r>
            <a:r>
              <a:rPr lang="en-US" dirty="0" err="1" smtClean="0"/>
              <a:t>como</a:t>
            </a:r>
            <a:r>
              <a:rPr lang="en-US" dirty="0" smtClean="0"/>
              <a:t> </a:t>
            </a:r>
            <a:r>
              <a:rPr lang="en-US" dirty="0" err="1" smtClean="0"/>
              <a:t>anillo</a:t>
            </a:r>
            <a:r>
              <a:rPr lang="en-US" dirty="0" smtClean="0"/>
              <a:t> de </a:t>
            </a:r>
            <a:r>
              <a:rPr lang="en-US" dirty="0" err="1" smtClean="0"/>
              <a:t>sellar</a:t>
            </a:r>
            <a:r>
              <a:rPr lang="en-US" dirty="0" smtClean="0"/>
              <a:t> de Dios (Capítulo 2:20-23)</a:t>
            </a:r>
            <a:endParaRPr lang="en-US" dirty="0"/>
          </a:p>
        </p:txBody>
      </p:sp>
    </p:spTree>
    <p:extLst>
      <p:ext uri="{BB962C8B-B14F-4D97-AF65-F5344CB8AC3E}">
        <p14:creationId xmlns:p14="http://schemas.microsoft.com/office/powerpoint/2010/main" val="6884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l" rtl="0"/>
            <a:r>
              <a:rPr lang="en-US" sz="4400" dirty="0" smtClean="0"/>
              <a:t>Hageo, Zacarías, Malaquías</a:t>
            </a:r>
            <a:endParaRPr lang="en-US" sz="4400" dirty="0"/>
          </a:p>
        </p:txBody>
      </p:sp>
      <p:sp>
        <p:nvSpPr>
          <p:cNvPr id="3" name="Subtitle 2"/>
          <p:cNvSpPr>
            <a:spLocks noGrp="1"/>
          </p:cNvSpPr>
          <p:nvPr>
            <p:ph type="subTitle" idx="1"/>
          </p:nvPr>
        </p:nvSpPr>
        <p:spPr/>
        <p:txBody>
          <a:bodyPr/>
          <a:lstStyle/>
          <a:p>
            <a:pPr algn="l" rtl="0"/>
            <a:r>
              <a:rPr lang="en-US" dirty="0" smtClean="0"/>
              <a:t>Lección 3: el </a:t>
            </a:r>
            <a:r>
              <a:rPr lang="en-US" dirty="0" err="1" smtClean="0"/>
              <a:t>libro</a:t>
            </a:r>
            <a:r>
              <a:rPr lang="en-US" dirty="0" smtClean="0"/>
              <a:t> de </a:t>
            </a:r>
            <a:r>
              <a:rPr lang="en-US" dirty="0" err="1" smtClean="0"/>
              <a:t>hageo</a:t>
            </a:r>
            <a:endParaRPr lang="en-US" dirty="0"/>
          </a:p>
        </p:txBody>
      </p:sp>
    </p:spTree>
    <p:extLst>
      <p:ext uri="{BB962C8B-B14F-4D97-AF65-F5344CB8AC3E}">
        <p14:creationId xmlns:p14="http://schemas.microsoft.com/office/powerpoint/2010/main" val="300917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95400" y="381000"/>
            <a:ext cx="9601200" cy="1143000"/>
          </a:xfrm>
          <a:prstGeom prst="rect">
            <a:avLst/>
          </a:prstGeom>
        </p:spPr>
        <p:txBody>
          <a:bodyPr anchor="ct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l" rtl="0"/>
            <a:r>
              <a:rPr lang="en-US" dirty="0" smtClean="0"/>
              <a:t>Línea de tiempo #1</a:t>
            </a:r>
            <a:endParaRPr lang="en-US" dirty="0"/>
          </a:p>
        </p:txBody>
      </p:sp>
      <p:graphicFrame>
        <p:nvGraphicFramePr>
          <p:cNvPr id="3" name="Content Placeholder 4" descr="Sample table with 3 columns, 4 rows" title="Table"/>
          <p:cNvGraphicFramePr>
            <a:graphicFrameLocks/>
          </p:cNvGraphicFramePr>
          <p:nvPr>
            <p:extLst/>
          </p:nvPr>
        </p:nvGraphicFramePr>
        <p:xfrm>
          <a:off x="1295400" y="2136348"/>
          <a:ext cx="9601200" cy="365760"/>
        </p:xfrm>
        <a:graphic>
          <a:graphicData uri="http://schemas.openxmlformats.org/drawingml/2006/table">
            <a:tbl>
              <a:tblPr firstRow="1" bandRow="1">
                <a:tableStyleId>{9DCAF9ED-07DC-4A11-8D7F-57B35C25682E}</a:tableStyleId>
              </a:tblPr>
              <a:tblGrid>
                <a:gridCol w="2513275"/>
                <a:gridCol w="7087925"/>
              </a:tblGrid>
              <a:tr h="2973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609 </a:t>
                      </a:r>
                      <a:r>
                        <a:rPr lang="en-US" dirty="0" err="1" smtClean="0"/>
                        <a:t>aC</a:t>
                      </a:r>
                      <a:r>
                        <a:rPr lang="en-US" dirty="0" smtClean="0"/>
                        <a:t>       597        586</a:t>
                      </a:r>
                    </a:p>
                  </a:txBody>
                  <a:tcPr anchor="ctr"/>
                </a:tc>
                <a:tc>
                  <a:txBody>
                    <a:bodyPr/>
                    <a:lstStyle/>
                    <a:p>
                      <a:pPr algn="l" rtl="0"/>
                      <a:r>
                        <a:rPr lang="en-US" dirty="0" smtClean="0"/>
                        <a:t>539</a:t>
                      </a:r>
                      <a:r>
                        <a:rPr lang="en-US" baseline="0" dirty="0" smtClean="0"/>
                        <a:t>     </a:t>
                      </a:r>
                      <a:r>
                        <a:rPr lang="en-US" dirty="0" smtClean="0"/>
                        <a:t>538</a:t>
                      </a:r>
                      <a:r>
                        <a:rPr lang="en-US" baseline="0" dirty="0" smtClean="0"/>
                        <a:t>    </a:t>
                      </a:r>
                      <a:r>
                        <a:rPr lang="en-US" dirty="0" smtClean="0"/>
                        <a:t>537                                       522</a:t>
                      </a:r>
                      <a:r>
                        <a:rPr lang="en-US" baseline="0" dirty="0" smtClean="0"/>
                        <a:t>          </a:t>
                      </a:r>
                      <a:r>
                        <a:rPr lang="en-US" dirty="0" smtClean="0"/>
                        <a:t>520</a:t>
                      </a:r>
                      <a:r>
                        <a:rPr lang="en-US" baseline="0" dirty="0" smtClean="0"/>
                        <a:t>                     </a:t>
                      </a:r>
                      <a:r>
                        <a:rPr lang="en-US" dirty="0" smtClean="0"/>
                        <a:t>516 aC</a:t>
                      </a:r>
                      <a:endParaRPr lang="en-US" dirty="0"/>
                    </a:p>
                  </a:txBody>
                  <a:tcPr anchor="ctr"/>
                </a:tc>
              </a:tr>
            </a:tbl>
          </a:graphicData>
        </a:graphic>
      </p:graphicFrame>
      <p:cxnSp>
        <p:nvCxnSpPr>
          <p:cNvPr id="4" name="Straight Connector 3"/>
          <p:cNvCxnSpPr/>
          <p:nvPr/>
        </p:nvCxnSpPr>
        <p:spPr>
          <a:xfrm>
            <a:off x="3790765" y="2121766"/>
            <a:ext cx="0" cy="3728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1624614" y="1748900"/>
            <a:ext cx="2485748" cy="328474"/>
          </a:xfrm>
          <a:custGeom>
            <a:avLst/>
            <a:gdLst>
              <a:gd name="connsiteX0" fmla="*/ 0 w 3666478"/>
              <a:gd name="connsiteY0" fmla="*/ 905526 h 914403"/>
              <a:gd name="connsiteX1" fmla="*/ 1837678 w 3666478"/>
              <a:gd name="connsiteY1" fmla="*/ 3 h 914403"/>
              <a:gd name="connsiteX2" fmla="*/ 3666478 w 3666478"/>
              <a:gd name="connsiteY2" fmla="*/ 914403 h 914403"/>
            </a:gdLst>
            <a:ahLst/>
            <a:cxnLst>
              <a:cxn ang="0">
                <a:pos x="connsiteX0" y="connsiteY0"/>
              </a:cxn>
              <a:cxn ang="0">
                <a:pos x="connsiteX1" y="connsiteY1"/>
              </a:cxn>
              <a:cxn ang="0">
                <a:pos x="connsiteX2" y="connsiteY2"/>
              </a:cxn>
            </a:cxnLst>
            <a:rect l="l" t="t" r="r" b="b"/>
            <a:pathLst>
              <a:path w="3666478" h="914403">
                <a:moveTo>
                  <a:pt x="0" y="905526"/>
                </a:moveTo>
                <a:cubicBezTo>
                  <a:pt x="613299" y="452024"/>
                  <a:pt x="1226598" y="-1477"/>
                  <a:pt x="1837678" y="3"/>
                </a:cubicBezTo>
                <a:cubicBezTo>
                  <a:pt x="2448758" y="1482"/>
                  <a:pt x="3057618" y="457942"/>
                  <a:pt x="3666478" y="91440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 name="TextBox 5"/>
          <p:cNvSpPr txBox="1"/>
          <p:nvPr/>
        </p:nvSpPr>
        <p:spPr>
          <a:xfrm>
            <a:off x="2534575" y="1704508"/>
            <a:ext cx="782154" cy="307777"/>
          </a:xfrm>
          <a:prstGeom prst="rect">
            <a:avLst/>
          </a:prstGeom>
          <a:noFill/>
        </p:spPr>
        <p:txBody>
          <a:bodyPr wrap="square" rtlCol="0">
            <a:spAutoFit/>
          </a:bodyPr>
          <a:lstStyle/>
          <a:p>
            <a:pPr algn="l" rtl="0"/>
            <a:r>
              <a:rPr lang="en-US" sz="1400" dirty="0" smtClean="0"/>
              <a:t>70 años</a:t>
            </a:r>
            <a:endParaRPr lang="en-US" sz="1400" dirty="0"/>
          </a:p>
        </p:txBody>
      </p:sp>
      <p:sp>
        <p:nvSpPr>
          <p:cNvPr id="7" name="Freeform 6"/>
          <p:cNvSpPr/>
          <p:nvPr/>
        </p:nvSpPr>
        <p:spPr>
          <a:xfrm>
            <a:off x="3499273" y="1759252"/>
            <a:ext cx="6639025" cy="328474"/>
          </a:xfrm>
          <a:custGeom>
            <a:avLst/>
            <a:gdLst>
              <a:gd name="connsiteX0" fmla="*/ 0 w 3666478"/>
              <a:gd name="connsiteY0" fmla="*/ 905526 h 914403"/>
              <a:gd name="connsiteX1" fmla="*/ 1837678 w 3666478"/>
              <a:gd name="connsiteY1" fmla="*/ 3 h 914403"/>
              <a:gd name="connsiteX2" fmla="*/ 3666478 w 3666478"/>
              <a:gd name="connsiteY2" fmla="*/ 914403 h 914403"/>
            </a:gdLst>
            <a:ahLst/>
            <a:cxnLst>
              <a:cxn ang="0">
                <a:pos x="connsiteX0" y="connsiteY0"/>
              </a:cxn>
              <a:cxn ang="0">
                <a:pos x="connsiteX1" y="connsiteY1"/>
              </a:cxn>
              <a:cxn ang="0">
                <a:pos x="connsiteX2" y="connsiteY2"/>
              </a:cxn>
            </a:cxnLst>
            <a:rect l="l" t="t" r="r" b="b"/>
            <a:pathLst>
              <a:path w="3666478" h="914403">
                <a:moveTo>
                  <a:pt x="0" y="905526"/>
                </a:moveTo>
                <a:cubicBezTo>
                  <a:pt x="613299" y="452024"/>
                  <a:pt x="1226598" y="-1477"/>
                  <a:pt x="1837678" y="3"/>
                </a:cubicBezTo>
                <a:cubicBezTo>
                  <a:pt x="2448758" y="1482"/>
                  <a:pt x="3057618" y="457942"/>
                  <a:pt x="3666478" y="91440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extBox 7"/>
          <p:cNvSpPr txBox="1"/>
          <p:nvPr/>
        </p:nvSpPr>
        <p:spPr>
          <a:xfrm>
            <a:off x="6485872" y="1714860"/>
            <a:ext cx="796864" cy="307777"/>
          </a:xfrm>
          <a:prstGeom prst="rect">
            <a:avLst/>
          </a:prstGeom>
          <a:noFill/>
        </p:spPr>
        <p:txBody>
          <a:bodyPr wrap="square" rtlCol="0">
            <a:spAutoFit/>
          </a:bodyPr>
          <a:lstStyle/>
          <a:p>
            <a:pPr algn="l" rtl="0"/>
            <a:r>
              <a:rPr lang="en-US" sz="1400" dirty="0" smtClean="0"/>
              <a:t>70 años</a:t>
            </a:r>
            <a:endParaRPr lang="en-US" sz="1400" dirty="0"/>
          </a:p>
        </p:txBody>
      </p:sp>
      <p:cxnSp>
        <p:nvCxnSpPr>
          <p:cNvPr id="9" name="Straight Connector 8"/>
          <p:cNvCxnSpPr/>
          <p:nvPr/>
        </p:nvCxnSpPr>
        <p:spPr>
          <a:xfrm>
            <a:off x="1393794" y="2982900"/>
            <a:ext cx="230819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879542" y="2984374"/>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37967" y="2985853"/>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196404" y="298732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577108" y="2979923"/>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92989" y="298139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41526" y="2982871"/>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Content Placeholder 2"/>
          <p:cNvSpPr txBox="1">
            <a:spLocks/>
          </p:cNvSpPr>
          <p:nvPr/>
        </p:nvSpPr>
        <p:spPr>
          <a:xfrm>
            <a:off x="1295400" y="3917991"/>
            <a:ext cx="4800600" cy="2407355"/>
          </a:xfrm>
          <a:prstGeom prst="rect">
            <a:avLst/>
          </a:prstGeom>
        </p:spPr>
        <p:txBody>
          <a:bodyPr>
            <a:normAutofit fontScale="92500" lnSpcReduction="20000"/>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502920" indent="-457200" algn="l" rtl="0">
              <a:buFont typeface="+mj-lt"/>
              <a:buAutoNum type="alphaLcParenR"/>
            </a:pPr>
            <a:r>
              <a:rPr lang="en-US" dirty="0" smtClean="0"/>
              <a:t>Libro de Hageo, </a:t>
            </a:r>
            <a:r>
              <a:rPr lang="en-US" dirty="0" err="1" smtClean="0"/>
              <a:t>comienzan</a:t>
            </a:r>
            <a:r>
              <a:rPr lang="en-US" dirty="0" smtClean="0"/>
              <a:t> a reconstruir el templo nuevamente</a:t>
            </a:r>
          </a:p>
          <a:p>
            <a:pPr marL="502920" indent="-457200" algn="l" rtl="0">
              <a:buFont typeface="+mj-lt"/>
              <a:buAutoNum type="alphaLcParenR"/>
            </a:pPr>
            <a:r>
              <a:rPr lang="en-US" dirty="0" smtClean="0"/>
              <a:t>Darío el Grande restablece el orden y </a:t>
            </a:r>
            <a:r>
              <a:rPr lang="en-US" dirty="0" err="1" smtClean="0"/>
              <a:t>llega</a:t>
            </a:r>
            <a:r>
              <a:rPr lang="en-US" dirty="0" smtClean="0"/>
              <a:t> a </a:t>
            </a:r>
            <a:r>
              <a:rPr lang="en-US" dirty="0" err="1" smtClean="0"/>
              <a:t>ser</a:t>
            </a:r>
            <a:r>
              <a:rPr lang="en-US" dirty="0" smtClean="0"/>
              <a:t> emperador</a:t>
            </a:r>
          </a:p>
          <a:p>
            <a:pPr marL="502920" indent="-457200" algn="l" rtl="0">
              <a:buFont typeface="+mj-lt"/>
              <a:buAutoNum type="alphaLcParenR"/>
            </a:pPr>
            <a:r>
              <a:rPr lang="en-US" dirty="0" smtClean="0"/>
              <a:t>Primer año en Judá; altar reconstruido, ceremonias restauradas, cimientos del templo puestos</a:t>
            </a:r>
          </a:p>
          <a:p>
            <a:pPr marL="502920" indent="-457200" algn="l" rtl="0">
              <a:buFont typeface="+mj-lt"/>
              <a:buAutoNum type="alphaLcParenR"/>
            </a:pPr>
            <a:r>
              <a:rPr lang="en-US" dirty="0" smtClean="0"/>
              <a:t>Templo terminado</a:t>
            </a:r>
            <a:endParaRPr lang="en-US" dirty="0"/>
          </a:p>
        </p:txBody>
      </p:sp>
      <p:sp>
        <p:nvSpPr>
          <p:cNvPr id="17" name="Content Placeholder 2"/>
          <p:cNvSpPr txBox="1">
            <a:spLocks/>
          </p:cNvSpPr>
          <p:nvPr/>
        </p:nvSpPr>
        <p:spPr>
          <a:xfrm>
            <a:off x="6092689" y="3928344"/>
            <a:ext cx="4800600" cy="2407355"/>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8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8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8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800" kern="1200">
                <a:solidFill>
                  <a:schemeClr val="tx1"/>
                </a:solidFill>
                <a:latin typeface="+mn-lt"/>
                <a:ea typeface="+mn-ea"/>
                <a:cs typeface="+mn-cs"/>
              </a:defRPr>
            </a:lvl9pPr>
          </a:lstStyle>
          <a:p>
            <a:pPr marL="502920" indent="-457200" algn="l" rtl="0">
              <a:buFont typeface="+mj-lt"/>
              <a:buAutoNum type="alphaLcParenR" startAt="5"/>
            </a:pPr>
            <a:r>
              <a:rPr lang="en-US" dirty="0" err="1" smtClean="0"/>
              <a:t>Ciro</a:t>
            </a:r>
            <a:r>
              <a:rPr lang="en-US" dirty="0" smtClean="0"/>
              <a:t> el </a:t>
            </a:r>
            <a:r>
              <a:rPr lang="en-US" dirty="0" err="1" smtClean="0"/>
              <a:t>persa</a:t>
            </a:r>
            <a:r>
              <a:rPr lang="en-US" dirty="0" smtClean="0"/>
              <a:t> </a:t>
            </a:r>
            <a:r>
              <a:rPr lang="en-US" dirty="0" err="1" smtClean="0"/>
              <a:t>conquista</a:t>
            </a:r>
            <a:r>
              <a:rPr lang="en-US" dirty="0" smtClean="0"/>
              <a:t> Babilonia.</a:t>
            </a:r>
          </a:p>
          <a:p>
            <a:pPr marL="502920" indent="-457200" algn="l" rtl="0">
              <a:buFont typeface="+mj-lt"/>
              <a:buAutoNum type="alphaLcParenR" startAt="5"/>
            </a:pPr>
            <a:r>
              <a:rPr lang="en-US" dirty="0" smtClean="0"/>
              <a:t>El edicto de Ciro para el regreso de los judíos</a:t>
            </a:r>
          </a:p>
          <a:p>
            <a:pPr marL="502920" indent="-457200" algn="l" rtl="0">
              <a:buFont typeface="+mj-lt"/>
              <a:buAutoNum type="alphaLcParenR" startAt="5"/>
            </a:pPr>
            <a:r>
              <a:rPr lang="en-US" dirty="0" smtClean="0"/>
              <a:t>Tres asedios de Judá por parte de los babilonios; </a:t>
            </a:r>
            <a:r>
              <a:rPr lang="en-US" dirty="0" err="1" smtClean="0"/>
              <a:t>cautiverio</a:t>
            </a:r>
            <a:endParaRPr lang="en-US" dirty="0"/>
          </a:p>
        </p:txBody>
      </p:sp>
      <p:sp>
        <p:nvSpPr>
          <p:cNvPr id="18" name="TextBox 17"/>
          <p:cNvSpPr txBox="1"/>
          <p:nvPr/>
        </p:nvSpPr>
        <p:spPr>
          <a:xfrm>
            <a:off x="2354068" y="2365883"/>
            <a:ext cx="399495" cy="646331"/>
          </a:xfrm>
          <a:prstGeom prst="rect">
            <a:avLst/>
          </a:prstGeom>
          <a:noFill/>
        </p:spPr>
        <p:txBody>
          <a:bodyPr wrap="square" rtlCol="0">
            <a:spAutoFit/>
          </a:bodyPr>
          <a:lstStyle/>
          <a:p>
            <a:pPr algn="l" rtl="0"/>
            <a:r>
              <a:rPr lang="en-US" sz="3600" dirty="0" smtClean="0">
                <a:solidFill>
                  <a:schemeClr val="accent1"/>
                </a:solidFill>
              </a:rPr>
              <a:t>g</a:t>
            </a:r>
            <a:endParaRPr lang="en-US" sz="3600" dirty="0">
              <a:solidFill>
                <a:schemeClr val="accent1"/>
              </a:solidFill>
            </a:endParaRPr>
          </a:p>
        </p:txBody>
      </p:sp>
      <p:sp>
        <p:nvSpPr>
          <p:cNvPr id="19" name="TextBox 18"/>
          <p:cNvSpPr txBox="1"/>
          <p:nvPr/>
        </p:nvSpPr>
        <p:spPr>
          <a:xfrm>
            <a:off x="3906918" y="2462597"/>
            <a:ext cx="399495" cy="646331"/>
          </a:xfrm>
          <a:prstGeom prst="rect">
            <a:avLst/>
          </a:prstGeom>
          <a:noFill/>
        </p:spPr>
        <p:txBody>
          <a:bodyPr wrap="square" rtlCol="0">
            <a:spAutoFit/>
          </a:bodyPr>
          <a:lstStyle/>
          <a:p>
            <a:pPr algn="l" rtl="0"/>
            <a:r>
              <a:rPr lang="en-US" sz="3600" dirty="0" smtClean="0">
                <a:solidFill>
                  <a:schemeClr val="accent1"/>
                </a:solidFill>
              </a:rPr>
              <a:t>e</a:t>
            </a:r>
            <a:endParaRPr lang="en-US" sz="3600" dirty="0">
              <a:solidFill>
                <a:schemeClr val="accent1"/>
              </a:solidFill>
            </a:endParaRPr>
          </a:p>
        </p:txBody>
      </p:sp>
      <p:sp>
        <p:nvSpPr>
          <p:cNvPr id="20" name="TextBox 19"/>
          <p:cNvSpPr txBox="1"/>
          <p:nvPr/>
        </p:nvSpPr>
        <p:spPr>
          <a:xfrm>
            <a:off x="4604549" y="2463541"/>
            <a:ext cx="399495" cy="646331"/>
          </a:xfrm>
          <a:prstGeom prst="rect">
            <a:avLst/>
          </a:prstGeom>
          <a:noFill/>
        </p:spPr>
        <p:txBody>
          <a:bodyPr wrap="square" rtlCol="0">
            <a:spAutoFit/>
          </a:bodyPr>
          <a:lstStyle/>
          <a:p>
            <a:pPr algn="l" rtl="0"/>
            <a:r>
              <a:rPr lang="en-US" sz="3600" dirty="0" smtClean="0">
                <a:solidFill>
                  <a:schemeClr val="accent1"/>
                </a:solidFill>
              </a:rPr>
              <a:t>f</a:t>
            </a:r>
            <a:endParaRPr lang="en-US" sz="3600" dirty="0">
              <a:solidFill>
                <a:schemeClr val="accent1"/>
              </a:solidFill>
            </a:endParaRPr>
          </a:p>
        </p:txBody>
      </p:sp>
      <p:sp>
        <p:nvSpPr>
          <p:cNvPr id="21" name="TextBox 20"/>
          <p:cNvSpPr txBox="1"/>
          <p:nvPr/>
        </p:nvSpPr>
        <p:spPr>
          <a:xfrm>
            <a:off x="5220827" y="2468972"/>
            <a:ext cx="399495" cy="646331"/>
          </a:xfrm>
          <a:prstGeom prst="rect">
            <a:avLst/>
          </a:prstGeom>
          <a:noFill/>
        </p:spPr>
        <p:txBody>
          <a:bodyPr wrap="square" rtlCol="0">
            <a:spAutoFit/>
          </a:bodyPr>
          <a:lstStyle/>
          <a:p>
            <a:pPr algn="l" rtl="0"/>
            <a:r>
              <a:rPr lang="en-US" sz="3600" dirty="0" smtClean="0">
                <a:solidFill>
                  <a:schemeClr val="accent1"/>
                </a:solidFill>
              </a:rPr>
              <a:t>c</a:t>
            </a:r>
            <a:endParaRPr lang="en-US" sz="3600" dirty="0">
              <a:solidFill>
                <a:schemeClr val="accent1"/>
              </a:solidFill>
            </a:endParaRPr>
          </a:p>
        </p:txBody>
      </p:sp>
      <p:sp>
        <p:nvSpPr>
          <p:cNvPr id="22" name="TextBox 21"/>
          <p:cNvSpPr txBox="1"/>
          <p:nvPr/>
        </p:nvSpPr>
        <p:spPr>
          <a:xfrm>
            <a:off x="7610765" y="2470715"/>
            <a:ext cx="399495" cy="646331"/>
          </a:xfrm>
          <a:prstGeom prst="rect">
            <a:avLst/>
          </a:prstGeom>
          <a:noFill/>
        </p:spPr>
        <p:txBody>
          <a:bodyPr wrap="square" rtlCol="0">
            <a:spAutoFit/>
          </a:bodyPr>
          <a:lstStyle/>
          <a:p>
            <a:pPr algn="l" rtl="0"/>
            <a:r>
              <a:rPr lang="en-US" sz="3600" dirty="0" smtClean="0">
                <a:solidFill>
                  <a:schemeClr val="accent1"/>
                </a:solidFill>
              </a:rPr>
              <a:t>b</a:t>
            </a:r>
            <a:endParaRPr lang="en-US" sz="3600" dirty="0">
              <a:solidFill>
                <a:schemeClr val="accent1"/>
              </a:solidFill>
            </a:endParaRPr>
          </a:p>
        </p:txBody>
      </p:sp>
      <p:sp>
        <p:nvSpPr>
          <p:cNvPr id="23" name="TextBox 22"/>
          <p:cNvSpPr txBox="1"/>
          <p:nvPr/>
        </p:nvSpPr>
        <p:spPr>
          <a:xfrm>
            <a:off x="8525179" y="2468972"/>
            <a:ext cx="399495" cy="646331"/>
          </a:xfrm>
          <a:prstGeom prst="rect">
            <a:avLst/>
          </a:prstGeom>
          <a:noFill/>
        </p:spPr>
        <p:txBody>
          <a:bodyPr wrap="square" rtlCol="0">
            <a:spAutoFit/>
          </a:bodyPr>
          <a:lstStyle/>
          <a:p>
            <a:pPr algn="l" rtl="0"/>
            <a:r>
              <a:rPr lang="en-US" sz="3600" dirty="0" smtClean="0">
                <a:solidFill>
                  <a:schemeClr val="accent1"/>
                </a:solidFill>
              </a:rPr>
              <a:t>a</a:t>
            </a:r>
            <a:endParaRPr lang="en-US" sz="3600" dirty="0">
              <a:solidFill>
                <a:schemeClr val="accent1"/>
              </a:solidFill>
            </a:endParaRPr>
          </a:p>
        </p:txBody>
      </p:sp>
      <p:sp>
        <p:nvSpPr>
          <p:cNvPr id="24" name="TextBox 23"/>
          <p:cNvSpPr txBox="1"/>
          <p:nvPr/>
        </p:nvSpPr>
        <p:spPr>
          <a:xfrm>
            <a:off x="9946334" y="2466882"/>
            <a:ext cx="399495" cy="646331"/>
          </a:xfrm>
          <a:prstGeom prst="rect">
            <a:avLst/>
          </a:prstGeom>
          <a:noFill/>
        </p:spPr>
        <p:txBody>
          <a:bodyPr wrap="square" rtlCol="0">
            <a:spAutoFit/>
          </a:bodyPr>
          <a:lstStyle/>
          <a:p>
            <a:pPr algn="l" rtl="0"/>
            <a:r>
              <a:rPr lang="en-US" sz="3600" dirty="0" smtClean="0">
                <a:solidFill>
                  <a:schemeClr val="accent1"/>
                </a:solidFill>
              </a:rPr>
              <a:t>d</a:t>
            </a:r>
            <a:endParaRPr lang="en-US" sz="3600" dirty="0">
              <a:solidFill>
                <a:schemeClr val="accent1"/>
              </a:solidFill>
            </a:endParaRPr>
          </a:p>
        </p:txBody>
      </p:sp>
    </p:spTree>
    <p:extLst>
      <p:ext uri="{BB962C8B-B14F-4D97-AF65-F5344CB8AC3E}">
        <p14:creationId xmlns:p14="http://schemas.microsoft.com/office/powerpoint/2010/main" val="281518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031286" y="772977"/>
            <a:ext cx="5943600" cy="410547"/>
          </a:xfrm>
        </p:spPr>
        <p:txBody>
          <a:bodyPr>
            <a:normAutofit fontScale="85000" lnSpcReduction="10000"/>
          </a:bodyPr>
          <a:lstStyle/>
          <a:p>
            <a:pPr algn="l" rtl="0"/>
            <a:r>
              <a:rPr lang="en-US" dirty="0" err="1" smtClean="0"/>
              <a:t>RelacionE</a:t>
            </a:r>
            <a:r>
              <a:rPr lang="en-US" dirty="0" smtClean="0"/>
              <a:t> lo siguiente con el libro asociado</a:t>
            </a:r>
            <a:endParaRPr lang="en-US" dirty="0"/>
          </a:p>
        </p:txBody>
      </p:sp>
      <p:sp>
        <p:nvSpPr>
          <p:cNvPr id="6" name="Content Placeholder 2"/>
          <p:cNvSpPr txBox="1">
            <a:spLocks/>
          </p:cNvSpPr>
          <p:nvPr/>
        </p:nvSpPr>
        <p:spPr>
          <a:xfrm>
            <a:off x="247838" y="1422145"/>
            <a:ext cx="7475735" cy="4986298"/>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l" rtl="0">
              <a:buNone/>
            </a:pPr>
            <a:r>
              <a:rPr lang="en-US" dirty="0" smtClean="0"/>
              <a:t>_____ 	“¿Robará el hombre a Dios?”</a:t>
            </a:r>
          </a:p>
          <a:p>
            <a:pPr marL="45720" indent="0" algn="l" rtl="0">
              <a:buNone/>
            </a:pPr>
            <a:r>
              <a:rPr lang="en-US" dirty="0" smtClean="0"/>
              <a:t>_____	</a:t>
            </a:r>
            <a:r>
              <a:rPr lang="en-US" dirty="0" err="1" smtClean="0"/>
              <a:t>Zorobabel</a:t>
            </a:r>
            <a:r>
              <a:rPr lang="en-US" dirty="0" smtClean="0"/>
              <a:t> elegido como sello</a:t>
            </a:r>
          </a:p>
          <a:p>
            <a:pPr marL="45720" indent="0" algn="l" rtl="0">
              <a:buNone/>
            </a:pPr>
            <a:r>
              <a:rPr lang="en-US" dirty="0" smtClean="0"/>
              <a:t>_____	</a:t>
            </a:r>
            <a:r>
              <a:rPr lang="en-US" dirty="0" err="1" smtClean="0"/>
              <a:t>Ocho</a:t>
            </a:r>
            <a:r>
              <a:rPr lang="en-US" dirty="0" smtClean="0"/>
              <a:t> profecías mesiánicas</a:t>
            </a:r>
          </a:p>
          <a:p>
            <a:pPr marL="45720" indent="0">
              <a:buNone/>
            </a:pPr>
            <a:r>
              <a:rPr lang="en-US" dirty="0" smtClean="0"/>
              <a:t>_____	“</a:t>
            </a:r>
            <a:r>
              <a:rPr lang="es-ES" dirty="0"/>
              <a:t>¿Es acaso tiempo para que ustedes habiten en sus casas </a:t>
            </a:r>
            <a:r>
              <a:rPr lang="es-ES" dirty="0" smtClean="0"/>
              <a:t/>
            </a:r>
            <a:br>
              <a:rPr lang="es-ES" dirty="0" smtClean="0"/>
            </a:br>
            <a:r>
              <a:rPr lang="es-ES" dirty="0" smtClean="0"/>
              <a:t>	artesonadas </a:t>
            </a:r>
            <a:r>
              <a:rPr lang="es-ES" dirty="0"/>
              <a:t>mientras esta casa está desolada</a:t>
            </a:r>
            <a:r>
              <a:rPr lang="es-ES" dirty="0" smtClean="0"/>
              <a:t>?”</a:t>
            </a:r>
          </a:p>
          <a:p>
            <a:pPr marL="45720" indent="0">
              <a:buNone/>
            </a:pPr>
            <a:r>
              <a:rPr lang="en-US" dirty="0" smtClean="0"/>
              <a:t>_____	</a:t>
            </a:r>
            <a:r>
              <a:rPr lang="en-US" dirty="0" err="1" smtClean="0"/>
              <a:t>Sacerdotes</a:t>
            </a:r>
            <a:r>
              <a:rPr lang="en-US" dirty="0" smtClean="0"/>
              <a:t> específicamente condenados</a:t>
            </a:r>
          </a:p>
          <a:p>
            <a:pPr marL="45720" indent="0" algn="l" rtl="0">
              <a:buNone/>
            </a:pPr>
            <a:r>
              <a:rPr lang="en-US" dirty="0" smtClean="0"/>
              <a:t>_____	Primero en ordenar que se reconstruyera el templo</a:t>
            </a:r>
          </a:p>
          <a:p>
            <a:pPr marL="45720" indent="0" algn="l" rtl="0">
              <a:buNone/>
            </a:pPr>
            <a:r>
              <a:rPr lang="en-US" dirty="0" smtClean="0"/>
              <a:t>_____	</a:t>
            </a:r>
            <a:r>
              <a:rPr lang="en-US" dirty="0" err="1" smtClean="0"/>
              <a:t>Ocho</a:t>
            </a:r>
            <a:r>
              <a:rPr lang="en-US" dirty="0" smtClean="0"/>
              <a:t> visiones nocturnas</a:t>
            </a:r>
          </a:p>
          <a:p>
            <a:pPr marL="45720" indent="0" algn="l" rtl="0">
              <a:buNone/>
            </a:pPr>
            <a:r>
              <a:rPr lang="en-US" dirty="0" smtClean="0"/>
              <a:t>_____	</a:t>
            </a:r>
            <a:r>
              <a:rPr lang="en-US" dirty="0" err="1" smtClean="0"/>
              <a:t>Alienta</a:t>
            </a:r>
            <a:r>
              <a:rPr lang="en-US" dirty="0" smtClean="0"/>
              <a:t> al pueblo a reconstruir el templo.</a:t>
            </a:r>
          </a:p>
          <a:p>
            <a:pPr marL="45720" indent="0" algn="l" rtl="0">
              <a:buNone/>
            </a:pPr>
            <a:r>
              <a:rPr lang="en-US" dirty="0" smtClean="0"/>
              <a:t>____	</a:t>
            </a:r>
            <a:r>
              <a:rPr lang="en-US" dirty="0" err="1" smtClean="0"/>
              <a:t>Predicci</a:t>
            </a:r>
            <a:r>
              <a:rPr lang="es-ES" dirty="0" err="1" smtClean="0"/>
              <a:t>ón</a:t>
            </a:r>
            <a:r>
              <a:rPr lang="es-ES" dirty="0" smtClean="0"/>
              <a:t> de </a:t>
            </a:r>
            <a:r>
              <a:rPr lang="en-US" dirty="0" smtClean="0"/>
              <a:t>Juan el Bautista</a:t>
            </a:r>
          </a:p>
        </p:txBody>
      </p:sp>
      <p:sp>
        <p:nvSpPr>
          <p:cNvPr id="7" name="Text Placeholder 3"/>
          <p:cNvSpPr txBox="1">
            <a:spLocks/>
          </p:cNvSpPr>
          <p:nvPr/>
        </p:nvSpPr>
        <p:spPr>
          <a:xfrm>
            <a:off x="8691239" y="38715"/>
            <a:ext cx="3500761" cy="636972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accent1"/>
              </a:buClr>
              <a:buFont typeface="Arial" pitchFamily="34" charset="0"/>
              <a:buNone/>
              <a:defRPr sz="2200" b="1" kern="1200" cap="all" baseline="0">
                <a:solidFill>
                  <a:schemeClr val="tx1"/>
                </a:solidFill>
                <a:latin typeface="+mn-lt"/>
                <a:ea typeface="+mn-ea"/>
                <a:cs typeface="+mn-cs"/>
              </a:defRPr>
            </a:lvl1pPr>
            <a:lvl2pPr marL="457200" indent="0" algn="l" defTabSz="914400" rtl="0" eaLnBrk="1" latinLnBrk="0" hangingPunct="1">
              <a:lnSpc>
                <a:spcPct val="90000"/>
              </a:lnSpc>
              <a:spcBef>
                <a:spcPts val="1000"/>
              </a:spcBef>
              <a:buClr>
                <a:schemeClr val="accent1"/>
              </a:buClr>
              <a:buFont typeface="Arial"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800"/>
              </a:spcBef>
              <a:buClr>
                <a:schemeClr val="accent1"/>
              </a:buClr>
              <a:buFont typeface="Arial"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5pPr>
            <a:lvl6pPr marL="22860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6pPr>
            <a:lvl7pPr marL="27432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7pPr>
            <a:lvl8pPr marL="32004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8pPr>
            <a:lvl9pPr marL="36576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9pPr>
          </a:lstStyle>
          <a:p>
            <a:pPr marL="457200" indent="-457200" algn="l" rtl="0">
              <a:buAutoNum type="alphaLcPeriod" startAt="8"/>
            </a:pPr>
            <a:endParaRPr lang="en-US" dirty="0" smtClean="0"/>
          </a:p>
          <a:p>
            <a:pPr marL="457200" indent="-457200" algn="l" rtl="0">
              <a:buAutoNum type="alphaLcPeriod" startAt="8"/>
            </a:pPr>
            <a:endParaRPr lang="en-US" dirty="0"/>
          </a:p>
          <a:p>
            <a:pPr marL="457200" indent="-457200" algn="l" rtl="0">
              <a:buAutoNum type="alphaLcPeriod" startAt="8"/>
            </a:pPr>
            <a:endParaRPr lang="en-US" dirty="0" smtClean="0"/>
          </a:p>
          <a:p>
            <a:pPr marL="457200" indent="-457200" algn="l" rtl="0">
              <a:buAutoNum type="alphaLcPeriod" startAt="8"/>
            </a:pPr>
            <a:endParaRPr lang="en-US" dirty="0"/>
          </a:p>
          <a:p>
            <a:pPr marL="457200" indent="-457200" algn="l" rtl="0">
              <a:buAutoNum type="alphaLcPeriod" startAt="8"/>
            </a:pPr>
            <a:endParaRPr lang="en-US" dirty="0" smtClean="0"/>
          </a:p>
          <a:p>
            <a:pPr marL="457200" indent="-457200" algn="l" rtl="0">
              <a:buAutoNum type="alphaLcPeriod" startAt="8"/>
            </a:pPr>
            <a:endParaRPr lang="en-US" dirty="0"/>
          </a:p>
          <a:p>
            <a:pPr marL="457200" indent="-457200" algn="l" rtl="0">
              <a:buAutoNum type="alphaLcPeriod" startAt="8"/>
            </a:pPr>
            <a:endParaRPr lang="en-US" dirty="0" smtClean="0"/>
          </a:p>
          <a:p>
            <a:pPr marL="457200" indent="-457200" algn="l" rtl="0">
              <a:buAutoNum type="alphaLcPeriod" startAt="8"/>
            </a:pPr>
            <a:endParaRPr lang="en-US" dirty="0"/>
          </a:p>
          <a:p>
            <a:pPr marL="457200" indent="-457200" algn="l" rtl="0">
              <a:buFont typeface="+mj-lt"/>
              <a:buAutoNum type="alphaLcPeriod" startAt="8"/>
            </a:pPr>
            <a:r>
              <a:rPr lang="en-US" dirty="0" smtClean="0"/>
              <a:t>Hageo</a:t>
            </a:r>
          </a:p>
          <a:p>
            <a:pPr marL="457200" indent="-457200" algn="l" rtl="0">
              <a:buAutoNum type="alphaLcPeriod" startAt="8"/>
            </a:pPr>
            <a:endParaRPr lang="en-US" dirty="0"/>
          </a:p>
          <a:p>
            <a:pPr marL="457200" indent="-457200" algn="l" rtl="0">
              <a:buFont typeface="+mj-lt"/>
              <a:buAutoNum type="alphaLcPeriod" startAt="26"/>
            </a:pPr>
            <a:r>
              <a:rPr lang="en-US" dirty="0" smtClean="0"/>
              <a:t>Zacarías</a:t>
            </a:r>
          </a:p>
          <a:p>
            <a:pPr marL="457200" indent="-457200" algn="l" rtl="0">
              <a:buAutoNum type="alphaLcPeriod" startAt="26"/>
            </a:pPr>
            <a:endParaRPr lang="en-US" dirty="0"/>
          </a:p>
          <a:p>
            <a:pPr marL="457200" indent="-457200" algn="l" rtl="0">
              <a:buFont typeface="+mj-lt"/>
              <a:buAutoNum type="alphaLcPeriod" startAt="13"/>
            </a:pPr>
            <a:r>
              <a:rPr lang="en-US" dirty="0" smtClean="0"/>
              <a:t>malaquías</a:t>
            </a:r>
            <a:endParaRPr lang="en-US" dirty="0"/>
          </a:p>
        </p:txBody>
      </p:sp>
      <p:sp>
        <p:nvSpPr>
          <p:cNvPr id="11" name="TextBox 10"/>
          <p:cNvSpPr txBox="1"/>
          <p:nvPr/>
        </p:nvSpPr>
        <p:spPr>
          <a:xfrm>
            <a:off x="435721" y="1779849"/>
            <a:ext cx="399495" cy="523220"/>
          </a:xfrm>
          <a:prstGeom prst="rect">
            <a:avLst/>
          </a:prstGeom>
          <a:noFill/>
        </p:spPr>
        <p:txBody>
          <a:bodyPr wrap="square" rtlCol="0">
            <a:spAutoFit/>
          </a:bodyPr>
          <a:lstStyle/>
          <a:p>
            <a:pPr algn="l" rtl="0"/>
            <a:r>
              <a:rPr lang="en-US" sz="2800" dirty="0" smtClean="0">
                <a:solidFill>
                  <a:schemeClr val="accent1"/>
                </a:solidFill>
              </a:rPr>
              <a:t>h</a:t>
            </a:r>
            <a:endParaRPr lang="en-US" sz="2800" dirty="0">
              <a:solidFill>
                <a:schemeClr val="accent1"/>
              </a:solidFill>
            </a:endParaRPr>
          </a:p>
        </p:txBody>
      </p:sp>
      <p:sp>
        <p:nvSpPr>
          <p:cNvPr id="12" name="TextBox 11"/>
          <p:cNvSpPr txBox="1"/>
          <p:nvPr/>
        </p:nvSpPr>
        <p:spPr>
          <a:xfrm>
            <a:off x="435721" y="2773787"/>
            <a:ext cx="399495" cy="523220"/>
          </a:xfrm>
          <a:prstGeom prst="rect">
            <a:avLst/>
          </a:prstGeom>
          <a:noFill/>
        </p:spPr>
        <p:txBody>
          <a:bodyPr wrap="square" rtlCol="0">
            <a:spAutoFit/>
          </a:bodyPr>
          <a:lstStyle/>
          <a:p>
            <a:pPr algn="l" rtl="0"/>
            <a:r>
              <a:rPr lang="en-US" sz="2800" dirty="0" smtClean="0">
                <a:solidFill>
                  <a:schemeClr val="accent1"/>
                </a:solidFill>
              </a:rPr>
              <a:t>h</a:t>
            </a:r>
            <a:endParaRPr lang="en-US" sz="2800" dirty="0">
              <a:solidFill>
                <a:schemeClr val="accent1"/>
              </a:solidFill>
            </a:endParaRPr>
          </a:p>
        </p:txBody>
      </p:sp>
      <p:sp>
        <p:nvSpPr>
          <p:cNvPr id="13" name="TextBox 12"/>
          <p:cNvSpPr txBox="1"/>
          <p:nvPr/>
        </p:nvSpPr>
        <p:spPr>
          <a:xfrm>
            <a:off x="435720" y="4069363"/>
            <a:ext cx="399495" cy="523220"/>
          </a:xfrm>
          <a:prstGeom prst="rect">
            <a:avLst/>
          </a:prstGeom>
          <a:noFill/>
        </p:spPr>
        <p:txBody>
          <a:bodyPr wrap="square" rtlCol="0">
            <a:spAutoFit/>
          </a:bodyPr>
          <a:lstStyle/>
          <a:p>
            <a:pPr algn="l" rtl="0"/>
            <a:r>
              <a:rPr lang="en-US" sz="2800" dirty="0" smtClean="0">
                <a:solidFill>
                  <a:schemeClr val="accent1"/>
                </a:solidFill>
              </a:rPr>
              <a:t>h</a:t>
            </a:r>
            <a:endParaRPr lang="en-US" sz="2800" dirty="0">
              <a:solidFill>
                <a:schemeClr val="accent1"/>
              </a:solidFill>
            </a:endParaRPr>
          </a:p>
        </p:txBody>
      </p:sp>
    </p:spTree>
    <p:extLst>
      <p:ext uri="{BB962C8B-B14F-4D97-AF65-F5344CB8AC3E}">
        <p14:creationId xmlns:p14="http://schemas.microsoft.com/office/powerpoint/2010/main" val="262295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l" rtl="0"/>
            <a:r>
              <a:rPr lang="en-US" sz="6000" dirty="0" smtClean="0"/>
              <a:t>el libro de</a:t>
            </a:r>
            <a:r>
              <a:rPr lang="en-US" sz="6000" dirty="0" err="1" smtClean="0"/>
              <a:t>hageo</a:t>
            </a:r>
            <a:endParaRPr lang="en-US" sz="6000" dirty="0"/>
          </a:p>
        </p:txBody>
      </p:sp>
      <p:sp>
        <p:nvSpPr>
          <p:cNvPr id="3" name="Subtitle 2"/>
          <p:cNvSpPr>
            <a:spLocks noGrp="1"/>
          </p:cNvSpPr>
          <p:nvPr>
            <p:ph type="subTitle" idx="1"/>
          </p:nvPr>
        </p:nvSpPr>
        <p:spPr/>
        <p:txBody>
          <a:bodyPr/>
          <a:lstStyle/>
          <a:p>
            <a:pPr algn="l" rtl="0"/>
            <a:r>
              <a:rPr lang="en-US" dirty="0" smtClean="0"/>
              <a:t>Lección 3</a:t>
            </a:r>
            <a:endParaRPr lang="en-US" dirty="0"/>
          </a:p>
        </p:txBody>
      </p:sp>
    </p:spTree>
    <p:extLst>
      <p:ext uri="{BB962C8B-B14F-4D97-AF65-F5344CB8AC3E}">
        <p14:creationId xmlns:p14="http://schemas.microsoft.com/office/powerpoint/2010/main" val="93083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0" y="1329174"/>
            <a:ext cx="3474720" cy="570322"/>
          </a:xfrm>
        </p:spPr>
        <p:txBody>
          <a:bodyPr/>
          <a:lstStyle/>
          <a:p>
            <a:pPr algn="l" rtl="0"/>
            <a:r>
              <a:rPr lang="en-US" dirty="0" smtClean="0"/>
              <a:t>autor</a:t>
            </a:r>
            <a:endParaRPr lang="en-US" dirty="0"/>
          </a:p>
        </p:txBody>
      </p:sp>
      <p:sp>
        <p:nvSpPr>
          <p:cNvPr id="4" name="Text Placeholder 3"/>
          <p:cNvSpPr>
            <a:spLocks noGrp="1"/>
          </p:cNvSpPr>
          <p:nvPr>
            <p:ph type="body" sz="half" idx="2"/>
          </p:nvPr>
        </p:nvSpPr>
        <p:spPr>
          <a:xfrm>
            <a:off x="8229600" y="2026764"/>
            <a:ext cx="3610466" cy="3751868"/>
          </a:xfrm>
        </p:spPr>
        <p:txBody>
          <a:bodyPr/>
          <a:lstStyle/>
          <a:p>
            <a:pPr marL="285750" indent="-285750" algn="l" rtl="0">
              <a:buFont typeface="Arial" panose="020B0604020202020204" pitchFamily="34" charset="0"/>
              <a:buChar char="•"/>
            </a:pPr>
            <a:r>
              <a:rPr lang="en-US" dirty="0" smtClean="0"/>
              <a:t>Hageo significa literalmente "festival" o "alegre"</a:t>
            </a:r>
          </a:p>
          <a:p>
            <a:pPr marL="285750" indent="-285750" algn="l" rtl="0">
              <a:buFont typeface="Arial" panose="020B0604020202020204" pitchFamily="34" charset="0"/>
              <a:buChar char="•"/>
            </a:pPr>
            <a:endParaRPr lang="en-US" dirty="0"/>
          </a:p>
          <a:p>
            <a:pPr marL="285750" indent="-285750" algn="l" rtl="0">
              <a:buFont typeface="Arial" panose="020B0604020202020204" pitchFamily="34" charset="0"/>
              <a:buChar char="•"/>
            </a:pPr>
            <a:r>
              <a:rPr lang="en-US" dirty="0" smtClean="0"/>
              <a:t>Solo se menciona dos veces en la Biblia (Esdras 5:1; 6:14)</a:t>
            </a:r>
          </a:p>
          <a:p>
            <a:pPr marL="285750" indent="-285750" algn="l" rtl="0">
              <a:buFont typeface="Arial" panose="020B0604020202020204" pitchFamily="34" charset="0"/>
              <a:buChar char="•"/>
            </a:pPr>
            <a:endParaRPr lang="en-US" dirty="0"/>
          </a:p>
          <a:p>
            <a:pPr marL="285750" indent="-285750" algn="l" rtl="0">
              <a:buFont typeface="Arial" panose="020B0604020202020204" pitchFamily="34" charset="0"/>
              <a:buChar char="•"/>
            </a:pPr>
            <a:r>
              <a:rPr lang="en-US" dirty="0" smtClean="0"/>
              <a:t>Se refiere a sí mismo como “el profeta” (1:1) y “el mensajero de Jehová” (1:13)</a:t>
            </a:r>
          </a:p>
          <a:p>
            <a:pPr marL="285750" indent="-285750" algn="l" rtl="0">
              <a:buFont typeface="Arial" panose="020B0604020202020204" pitchFamily="34" charset="0"/>
              <a:buChar char="•"/>
            </a:pPr>
            <a:endParaRPr lang="en-US" dirty="0"/>
          </a:p>
          <a:p>
            <a:pPr marL="285750" indent="-285750" algn="l" rtl="0">
              <a:buFont typeface="Arial" panose="020B0604020202020204" pitchFamily="34" charset="0"/>
              <a:buChar char="•"/>
            </a:pPr>
            <a:r>
              <a:rPr lang="en-US" sz="2000" b="1" dirty="0" smtClean="0"/>
              <a:t>Fue inspirado por Dios.</a:t>
            </a:r>
            <a:endParaRPr lang="en-US" sz="2000"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570" y="-1"/>
            <a:ext cx="6193410" cy="6859201"/>
          </a:xfrm>
          <a:prstGeom prst="rect">
            <a:avLst/>
          </a:prstGeom>
        </p:spPr>
      </p:pic>
    </p:spTree>
    <p:extLst>
      <p:ext uri="{BB962C8B-B14F-4D97-AF65-F5344CB8AC3E}">
        <p14:creationId xmlns:p14="http://schemas.microsoft.com/office/powerpoint/2010/main" val="176610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fade">
                                      <p:cBhvr>
                                        <p:cTn id="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4" descr="Sample table with 3 columns, 4 rows" title="Table"/>
          <p:cNvGraphicFramePr>
            <a:graphicFrameLocks/>
          </p:cNvGraphicFramePr>
          <p:nvPr>
            <p:extLst>
              <p:ext uri="{D42A27DB-BD31-4B8C-83A1-F6EECF244321}">
                <p14:modId xmlns:p14="http://schemas.microsoft.com/office/powerpoint/2010/main" val="874858437"/>
              </p:ext>
            </p:extLst>
          </p:nvPr>
        </p:nvGraphicFramePr>
        <p:xfrm>
          <a:off x="1192783" y="1194345"/>
          <a:ext cx="4724400" cy="4832685"/>
        </p:xfrm>
        <a:graphic>
          <a:graphicData uri="http://schemas.openxmlformats.org/drawingml/2006/table">
            <a:tbl>
              <a:tblPr firstRow="1" bandRow="1">
                <a:tableStyleId>{9DCAF9ED-07DC-4A11-8D7F-57B35C25682E}</a:tableStyleId>
              </a:tblPr>
              <a:tblGrid>
                <a:gridCol w="1574800"/>
                <a:gridCol w="3149600"/>
              </a:tblGrid>
              <a:tr h="536965">
                <a:tc gridSpan="2">
                  <a:txBody>
                    <a:bodyPr/>
                    <a:lstStyle/>
                    <a:p>
                      <a:pPr algn="ctr" rtl="0"/>
                      <a:r>
                        <a:rPr lang="es-ES" dirty="0" smtClean="0"/>
                        <a:t>Estructura de las ocho visiones nocturnas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rtl="0"/>
                      <a:endParaRPr lang="en-US" dirty="0"/>
                    </a:p>
                  </a:txBody>
                  <a:tcPr anchor="ctr"/>
                </a:tc>
              </a:tr>
              <a:tr h="536965">
                <a:tc>
                  <a:txBody>
                    <a:bodyPr/>
                    <a:lstStyle/>
                    <a:p>
                      <a:pPr algn="l" rtl="0"/>
                      <a:r>
                        <a:rPr lang="en-US" dirty="0" smtClean="0"/>
                        <a:t>Primero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6965">
                <a:tc>
                  <a:txBody>
                    <a:bodyPr/>
                    <a:lstStyle/>
                    <a:p>
                      <a:pPr algn="l" rtl="0"/>
                      <a:r>
                        <a:rPr lang="en-US" dirty="0" smtClean="0"/>
                        <a:t>Segundo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rtl="0"/>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6965">
                <a:tc>
                  <a:txBody>
                    <a:bodyPr/>
                    <a:lstStyle/>
                    <a:p>
                      <a:pPr algn="l" rtl="0"/>
                      <a:r>
                        <a:rPr lang="en-US" dirty="0" smtClean="0"/>
                        <a:t>Tercero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rtl="0"/>
                      <a:endParaRPr lang="en-US" dirty="0"/>
                    </a:p>
                  </a:txBody>
                  <a:tcPr anchor="ctr"/>
                </a:tc>
              </a:tr>
              <a:tr h="536965">
                <a:tc>
                  <a:txBody>
                    <a:bodyPr/>
                    <a:lstStyle/>
                    <a:p>
                      <a:pPr algn="l" rtl="0"/>
                      <a:r>
                        <a:rPr lang="en-US" dirty="0" smtClean="0"/>
                        <a:t>Cuatro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rtl="0"/>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6965">
                <a:tc>
                  <a:txBody>
                    <a:bodyPr/>
                    <a:lstStyle/>
                    <a:p>
                      <a:pPr algn="l" rtl="0"/>
                      <a:r>
                        <a:rPr lang="en-US" dirty="0" smtClean="0"/>
                        <a:t>Quinto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rtl="0"/>
                      <a:endParaRPr lang="en-US" dirty="0"/>
                    </a:p>
                  </a:txBody>
                  <a:tcPr anchor="ctr"/>
                </a:tc>
              </a:tr>
              <a:tr h="536965">
                <a:tc>
                  <a:txBody>
                    <a:bodyPr/>
                    <a:lstStyle/>
                    <a:p>
                      <a:pPr algn="l" rtl="0"/>
                      <a:r>
                        <a:rPr lang="en-US" dirty="0" smtClean="0"/>
                        <a:t>Sexto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rtl="0"/>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6965">
                <a:tc>
                  <a:txBody>
                    <a:bodyPr/>
                    <a:lstStyle/>
                    <a:p>
                      <a:pPr algn="l" rtl="0"/>
                      <a:r>
                        <a:rPr lang="en-US" dirty="0" smtClean="0"/>
                        <a:t>Séptimo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rtl="0"/>
                      <a:endParaRPr lang="en-US" dirty="0"/>
                    </a:p>
                  </a:txBody>
                  <a:tcPr anchor="ctr"/>
                </a:tc>
              </a:tr>
              <a:tr h="536965">
                <a:tc>
                  <a:txBody>
                    <a:bodyPr/>
                    <a:lstStyle/>
                    <a:p>
                      <a:pPr algn="l" rtl="0"/>
                      <a:r>
                        <a:rPr lang="en-US" dirty="0" smtClean="0"/>
                        <a:t>Octavo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Text Placeholder 3"/>
          <p:cNvSpPr txBox="1">
            <a:spLocks/>
          </p:cNvSpPr>
          <p:nvPr/>
        </p:nvSpPr>
        <p:spPr>
          <a:xfrm>
            <a:off x="1031286" y="772977"/>
            <a:ext cx="8040286" cy="410547"/>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l" rtl="0">
              <a:buNone/>
            </a:pPr>
            <a:r>
              <a:rPr lang="en-US" sz="1700" b="1" dirty="0" smtClean="0"/>
              <a:t>COMPLETE LA ESTRUCTURA DE LAS OCHO VISIONES NOCTURNAS</a:t>
            </a:r>
            <a:endParaRPr lang="en-US" sz="1700" b="1" dirty="0"/>
          </a:p>
        </p:txBody>
      </p:sp>
      <p:sp>
        <p:nvSpPr>
          <p:cNvPr id="5" name="Content Placeholder 2"/>
          <p:cNvSpPr txBox="1">
            <a:spLocks/>
          </p:cNvSpPr>
          <p:nvPr/>
        </p:nvSpPr>
        <p:spPr>
          <a:xfrm>
            <a:off x="6240998" y="2663301"/>
            <a:ext cx="5578136" cy="2396971"/>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502920" indent="-457200" algn="l" rtl="0">
              <a:buFont typeface="+mj-lt"/>
              <a:buAutoNum type="alphaLcParenR"/>
            </a:pPr>
            <a:r>
              <a:rPr lang="en-US" dirty="0" smtClean="0"/>
              <a:t>Dios patrullando la tierra</a:t>
            </a:r>
          </a:p>
          <a:p>
            <a:pPr marL="502920" indent="-457200" algn="l" rtl="0">
              <a:buFont typeface="+mj-lt"/>
              <a:buAutoNum type="alphaLcParenR"/>
            </a:pPr>
            <a:r>
              <a:rPr lang="en-US" dirty="0" smtClean="0"/>
              <a:t>La </a:t>
            </a:r>
            <a:r>
              <a:rPr lang="en-US" dirty="0" err="1" smtClean="0"/>
              <a:t>limpieza</a:t>
            </a:r>
            <a:r>
              <a:rPr lang="en-US" dirty="0" smtClean="0"/>
              <a:t> de la </a:t>
            </a:r>
            <a:r>
              <a:rPr lang="en-US" dirty="0" err="1" smtClean="0"/>
              <a:t>tierra</a:t>
            </a:r>
            <a:endParaRPr lang="en-US" dirty="0" smtClean="0"/>
          </a:p>
          <a:p>
            <a:pPr marL="502920" indent="-457200" algn="l" rtl="0">
              <a:buFont typeface="+mj-lt"/>
              <a:buAutoNum type="alphaLcParenR"/>
            </a:pPr>
            <a:r>
              <a:rPr lang="en-US" dirty="0" smtClean="0"/>
              <a:t>Dios patrullando la tierra</a:t>
            </a:r>
          </a:p>
          <a:p>
            <a:pPr marL="502920" indent="-457200" algn="l" rtl="0">
              <a:buFont typeface="+mj-lt"/>
              <a:buAutoNum type="alphaLcParenR"/>
            </a:pPr>
            <a:r>
              <a:rPr lang="en-US" dirty="0" smtClean="0"/>
              <a:t>Los dos líderes ungidos del Judá post-exílico</a:t>
            </a:r>
          </a:p>
          <a:p>
            <a:pPr marL="502920" indent="-457200" algn="l" rtl="0">
              <a:buFont typeface="+mj-lt"/>
              <a:buAutoNum type="alphaLcParenR"/>
            </a:pPr>
            <a:r>
              <a:rPr lang="en-US" dirty="0" smtClean="0"/>
              <a:t>La amenaza de las naciones contra Judá</a:t>
            </a:r>
            <a:endParaRPr lang="en-US" dirty="0"/>
          </a:p>
        </p:txBody>
      </p:sp>
      <p:sp>
        <p:nvSpPr>
          <p:cNvPr id="6" name="TextBox 5"/>
          <p:cNvSpPr txBox="1"/>
          <p:nvPr/>
        </p:nvSpPr>
        <p:spPr>
          <a:xfrm>
            <a:off x="3977191" y="1705980"/>
            <a:ext cx="790119" cy="523220"/>
          </a:xfrm>
          <a:prstGeom prst="rect">
            <a:avLst/>
          </a:prstGeom>
          <a:noFill/>
        </p:spPr>
        <p:txBody>
          <a:bodyPr wrap="square" rtlCol="0">
            <a:spAutoFit/>
          </a:bodyPr>
          <a:lstStyle/>
          <a:p>
            <a:pPr algn="l" rtl="0"/>
            <a:r>
              <a:rPr lang="en-US" sz="2800" dirty="0" smtClean="0">
                <a:solidFill>
                  <a:schemeClr val="accent1"/>
                </a:solidFill>
              </a:rPr>
              <a:t>a/c</a:t>
            </a:r>
            <a:endParaRPr lang="en-US" sz="2800" dirty="0">
              <a:solidFill>
                <a:schemeClr val="accent1"/>
              </a:solidFill>
            </a:endParaRPr>
          </a:p>
        </p:txBody>
      </p:sp>
      <p:sp>
        <p:nvSpPr>
          <p:cNvPr id="7" name="TextBox 6"/>
          <p:cNvSpPr txBox="1"/>
          <p:nvPr/>
        </p:nvSpPr>
        <p:spPr>
          <a:xfrm>
            <a:off x="3977191" y="5471593"/>
            <a:ext cx="790119" cy="523220"/>
          </a:xfrm>
          <a:prstGeom prst="rect">
            <a:avLst/>
          </a:prstGeom>
          <a:noFill/>
        </p:spPr>
        <p:txBody>
          <a:bodyPr wrap="square" rtlCol="0">
            <a:spAutoFit/>
          </a:bodyPr>
          <a:lstStyle/>
          <a:p>
            <a:pPr algn="l" rtl="0"/>
            <a:r>
              <a:rPr lang="en-US" sz="2800" dirty="0" smtClean="0">
                <a:solidFill>
                  <a:schemeClr val="accent1"/>
                </a:solidFill>
              </a:rPr>
              <a:t>a/c</a:t>
            </a:r>
            <a:endParaRPr lang="en-US" sz="2800" dirty="0">
              <a:solidFill>
                <a:schemeClr val="accent1"/>
              </a:solidFill>
            </a:endParaRPr>
          </a:p>
        </p:txBody>
      </p:sp>
      <p:sp>
        <p:nvSpPr>
          <p:cNvPr id="8" name="TextBox 7"/>
          <p:cNvSpPr txBox="1"/>
          <p:nvPr/>
        </p:nvSpPr>
        <p:spPr>
          <a:xfrm>
            <a:off x="4150303" y="2489462"/>
            <a:ext cx="355115" cy="523220"/>
          </a:xfrm>
          <a:prstGeom prst="rect">
            <a:avLst/>
          </a:prstGeom>
          <a:noFill/>
        </p:spPr>
        <p:txBody>
          <a:bodyPr wrap="square" rtlCol="0">
            <a:spAutoFit/>
          </a:bodyPr>
          <a:lstStyle/>
          <a:p>
            <a:pPr algn="l" rtl="0"/>
            <a:r>
              <a:rPr lang="en-US" sz="2800" dirty="0" smtClean="0">
                <a:solidFill>
                  <a:schemeClr val="accent1"/>
                </a:solidFill>
              </a:rPr>
              <a:t>e</a:t>
            </a:r>
            <a:endParaRPr lang="en-US" sz="2800" dirty="0">
              <a:solidFill>
                <a:schemeClr val="accent1"/>
              </a:solidFill>
            </a:endParaRPr>
          </a:p>
        </p:txBody>
      </p:sp>
      <p:sp>
        <p:nvSpPr>
          <p:cNvPr id="9" name="TextBox 8"/>
          <p:cNvSpPr txBox="1"/>
          <p:nvPr/>
        </p:nvSpPr>
        <p:spPr>
          <a:xfrm>
            <a:off x="4150303" y="3628737"/>
            <a:ext cx="355115" cy="523220"/>
          </a:xfrm>
          <a:prstGeom prst="rect">
            <a:avLst/>
          </a:prstGeom>
          <a:noFill/>
        </p:spPr>
        <p:txBody>
          <a:bodyPr wrap="square" rtlCol="0">
            <a:spAutoFit/>
          </a:bodyPr>
          <a:lstStyle/>
          <a:p>
            <a:pPr algn="l" rtl="0"/>
            <a:r>
              <a:rPr lang="en-US" sz="2800" dirty="0" smtClean="0">
                <a:solidFill>
                  <a:schemeClr val="accent1"/>
                </a:solidFill>
              </a:rPr>
              <a:t>d</a:t>
            </a:r>
            <a:endParaRPr lang="en-US" sz="2800" dirty="0">
              <a:solidFill>
                <a:schemeClr val="accent1"/>
              </a:solidFill>
            </a:endParaRPr>
          </a:p>
        </p:txBody>
      </p:sp>
      <p:sp>
        <p:nvSpPr>
          <p:cNvPr id="10" name="TextBox 9"/>
          <p:cNvSpPr txBox="1"/>
          <p:nvPr/>
        </p:nvSpPr>
        <p:spPr>
          <a:xfrm>
            <a:off x="4150303" y="4686659"/>
            <a:ext cx="355115" cy="523220"/>
          </a:xfrm>
          <a:prstGeom prst="rect">
            <a:avLst/>
          </a:prstGeom>
          <a:noFill/>
        </p:spPr>
        <p:txBody>
          <a:bodyPr wrap="square" rtlCol="0">
            <a:spAutoFit/>
          </a:bodyPr>
          <a:lstStyle/>
          <a:p>
            <a:pPr algn="l" rtl="0"/>
            <a:r>
              <a:rPr lang="en-US" sz="2800" dirty="0">
                <a:solidFill>
                  <a:schemeClr val="accent1"/>
                </a:solidFill>
              </a:rPr>
              <a:t>b</a:t>
            </a:r>
          </a:p>
        </p:txBody>
      </p:sp>
    </p:spTree>
    <p:extLst>
      <p:ext uri="{BB962C8B-B14F-4D97-AF65-F5344CB8AC3E}">
        <p14:creationId xmlns:p14="http://schemas.microsoft.com/office/powerpoint/2010/main" val="114356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“así dice el señor”</a:t>
            </a:r>
            <a:endParaRPr lang="en-US" dirty="0"/>
          </a:p>
        </p:txBody>
      </p:sp>
      <p:sp>
        <p:nvSpPr>
          <p:cNvPr id="3" name="Content Placeholder 2"/>
          <p:cNvSpPr>
            <a:spLocks noGrp="1"/>
          </p:cNvSpPr>
          <p:nvPr>
            <p:ph idx="1"/>
          </p:nvPr>
        </p:nvSpPr>
        <p:spPr>
          <a:xfrm>
            <a:off x="1295400" y="1828800"/>
            <a:ext cx="9601200" cy="461913"/>
          </a:xfrm>
        </p:spPr>
        <p:txBody>
          <a:bodyPr>
            <a:normAutofit fontScale="92500"/>
          </a:bodyPr>
          <a:lstStyle/>
          <a:p>
            <a:pPr marL="45720" indent="0" algn="l" rtl="0">
              <a:buNone/>
            </a:pPr>
            <a:r>
              <a:rPr lang="en-US" dirty="0" err="1"/>
              <a:t>V</a:t>
            </a:r>
            <a:r>
              <a:rPr lang="en-US" dirty="0" err="1" smtClean="0"/>
              <a:t>ariantes</a:t>
            </a:r>
            <a:r>
              <a:rPr lang="en-US" dirty="0" smtClean="0"/>
              <a:t> de </a:t>
            </a:r>
            <a:r>
              <a:rPr lang="en-US" dirty="0" err="1" smtClean="0"/>
              <a:t>esta</a:t>
            </a:r>
            <a:r>
              <a:rPr lang="en-US" dirty="0" smtClean="0"/>
              <a:t> </a:t>
            </a:r>
            <a:r>
              <a:rPr lang="en-US" dirty="0" err="1" smtClean="0"/>
              <a:t>frase</a:t>
            </a:r>
            <a:r>
              <a:rPr lang="en-US" dirty="0" smtClean="0"/>
              <a:t> se </a:t>
            </a:r>
            <a:r>
              <a:rPr lang="en-US" dirty="0" err="1" smtClean="0"/>
              <a:t>usan</a:t>
            </a:r>
            <a:r>
              <a:rPr lang="en-US" dirty="0" smtClean="0"/>
              <a:t> veintiséis veces en un libro de sólo treinta y ocho versos.</a:t>
            </a:r>
            <a:endParaRPr lang="en-US" dirty="0"/>
          </a:p>
        </p:txBody>
      </p:sp>
      <p:sp>
        <p:nvSpPr>
          <p:cNvPr id="4" name="Content Placeholder 2"/>
          <p:cNvSpPr txBox="1">
            <a:spLocks/>
          </p:cNvSpPr>
          <p:nvPr/>
        </p:nvSpPr>
        <p:spPr>
          <a:xfrm>
            <a:off x="1296968" y="2716496"/>
            <a:ext cx="4726760" cy="3156403"/>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algn="l" rtl="0"/>
            <a:r>
              <a:rPr lang="en-US" b="1" dirty="0" smtClean="0"/>
              <a:t>Vino la palabra del SEÑOR...</a:t>
            </a:r>
          </a:p>
          <a:p>
            <a:pPr algn="l" rtl="0"/>
            <a:r>
              <a:rPr lang="en-US" b="1" dirty="0" err="1" smtClean="0"/>
              <a:t>Así</a:t>
            </a:r>
            <a:r>
              <a:rPr lang="en-US" b="1" dirty="0" smtClean="0"/>
              <a:t> dice el SEÑOR de los ejércitos...</a:t>
            </a:r>
          </a:p>
          <a:p>
            <a:pPr algn="l" rtl="0"/>
            <a:r>
              <a:rPr lang="en-US" b="1" dirty="0" smtClean="0"/>
              <a:t>…dice el SEÑOR</a:t>
            </a:r>
          </a:p>
          <a:p>
            <a:pPr algn="l" rtl="0"/>
            <a:r>
              <a:rPr lang="en-US" b="1" dirty="0" smtClean="0"/>
              <a:t>Declara el SEÑOR de los ejércitos...</a:t>
            </a:r>
          </a:p>
          <a:p>
            <a:pPr algn="l" rtl="0"/>
            <a:r>
              <a:rPr lang="en-US" b="1" dirty="0" smtClean="0"/>
              <a:t>Como el SEÑOR su Dios </a:t>
            </a:r>
            <a:r>
              <a:rPr lang="en-US" b="1" dirty="0" err="1" smtClean="0"/>
              <a:t>había</a:t>
            </a:r>
            <a:r>
              <a:rPr lang="en-US" b="1" dirty="0" smtClean="0"/>
              <a:t> </a:t>
            </a:r>
            <a:r>
              <a:rPr lang="en-US" b="1" dirty="0" err="1" smtClean="0"/>
              <a:t>enviado</a:t>
            </a:r>
            <a:r>
              <a:rPr lang="en-US" b="1" dirty="0" smtClean="0"/>
              <a:t>...</a:t>
            </a:r>
          </a:p>
          <a:p>
            <a:pPr algn="l" rtl="0"/>
            <a:r>
              <a:rPr lang="en-US" b="1" dirty="0" err="1" smtClean="0"/>
              <a:t>Habló</a:t>
            </a:r>
            <a:r>
              <a:rPr lang="en-US" b="1" dirty="0" smtClean="0"/>
              <a:t>…con el mensaje del SEÑOR</a:t>
            </a:r>
          </a:p>
        </p:txBody>
      </p:sp>
    </p:spTree>
    <p:extLst>
      <p:ext uri="{BB962C8B-B14F-4D97-AF65-F5344CB8AC3E}">
        <p14:creationId xmlns:p14="http://schemas.microsoft.com/office/powerpoint/2010/main" val="245698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fecha</a:t>
            </a:r>
            <a:endParaRPr lang="en-US" dirty="0"/>
          </a:p>
        </p:txBody>
      </p:sp>
      <p:graphicFrame>
        <p:nvGraphicFramePr>
          <p:cNvPr id="3" name="Content Placeholder 4" descr="Sample table with 3 columns, 4 rows" title="Table"/>
          <p:cNvGraphicFramePr>
            <a:graphicFrameLocks/>
          </p:cNvGraphicFramePr>
          <p:nvPr>
            <p:extLst/>
          </p:nvPr>
        </p:nvGraphicFramePr>
        <p:xfrm>
          <a:off x="1295400" y="2136348"/>
          <a:ext cx="9601200" cy="365760"/>
        </p:xfrm>
        <a:graphic>
          <a:graphicData uri="http://schemas.openxmlformats.org/drawingml/2006/table">
            <a:tbl>
              <a:tblPr firstRow="1" bandRow="1">
                <a:tableStyleId>{9DCAF9ED-07DC-4A11-8D7F-57B35C25682E}</a:tableStyleId>
              </a:tblPr>
              <a:tblGrid>
                <a:gridCol w="2513275"/>
                <a:gridCol w="7087925"/>
              </a:tblGrid>
              <a:tr h="2973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609 </a:t>
                      </a:r>
                      <a:r>
                        <a:rPr lang="en-US" dirty="0" err="1" smtClean="0"/>
                        <a:t>aC</a:t>
                      </a:r>
                      <a:r>
                        <a:rPr lang="en-US" dirty="0" smtClean="0"/>
                        <a:t>       597       586</a:t>
                      </a:r>
                    </a:p>
                  </a:txBody>
                  <a:tcPr anchor="ctr"/>
                </a:tc>
                <a:tc>
                  <a:txBody>
                    <a:bodyPr/>
                    <a:lstStyle/>
                    <a:p>
                      <a:pPr algn="l" rtl="0"/>
                      <a:r>
                        <a:rPr lang="en-US" dirty="0" smtClean="0"/>
                        <a:t>539</a:t>
                      </a:r>
                      <a:r>
                        <a:rPr lang="en-US" baseline="0" dirty="0" smtClean="0"/>
                        <a:t>       </a:t>
                      </a:r>
                      <a:r>
                        <a:rPr lang="en-US" dirty="0" smtClean="0"/>
                        <a:t>538</a:t>
                      </a:r>
                      <a:r>
                        <a:rPr lang="en-US" baseline="0" dirty="0" smtClean="0"/>
                        <a:t>                 </a:t>
                      </a:r>
                      <a:r>
                        <a:rPr lang="en-US" dirty="0" smtClean="0"/>
                        <a:t>537                        522</a:t>
                      </a:r>
                      <a:r>
                        <a:rPr lang="en-US" baseline="0" dirty="0" smtClean="0"/>
                        <a:t>                </a:t>
                      </a:r>
                      <a:r>
                        <a:rPr lang="en-US" dirty="0" smtClean="0"/>
                        <a:t>520</a:t>
                      </a:r>
                      <a:r>
                        <a:rPr lang="en-US" baseline="0" dirty="0" smtClean="0"/>
                        <a:t>                 </a:t>
                      </a:r>
                      <a:r>
                        <a:rPr lang="en-US" dirty="0" smtClean="0"/>
                        <a:t>516 aC</a:t>
                      </a:r>
                      <a:endParaRPr lang="en-US" dirty="0"/>
                    </a:p>
                  </a:txBody>
                  <a:tcPr anchor="ctr"/>
                </a:tc>
              </a:tr>
            </a:tbl>
          </a:graphicData>
        </a:graphic>
      </p:graphicFrame>
      <p:cxnSp>
        <p:nvCxnSpPr>
          <p:cNvPr id="4" name="Straight Connector 3"/>
          <p:cNvCxnSpPr/>
          <p:nvPr/>
        </p:nvCxnSpPr>
        <p:spPr>
          <a:xfrm>
            <a:off x="3790765" y="2121766"/>
            <a:ext cx="0" cy="3728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1624614" y="1748900"/>
            <a:ext cx="2485748" cy="328474"/>
          </a:xfrm>
          <a:custGeom>
            <a:avLst/>
            <a:gdLst>
              <a:gd name="connsiteX0" fmla="*/ 0 w 3666478"/>
              <a:gd name="connsiteY0" fmla="*/ 905526 h 914403"/>
              <a:gd name="connsiteX1" fmla="*/ 1837678 w 3666478"/>
              <a:gd name="connsiteY1" fmla="*/ 3 h 914403"/>
              <a:gd name="connsiteX2" fmla="*/ 3666478 w 3666478"/>
              <a:gd name="connsiteY2" fmla="*/ 914403 h 914403"/>
            </a:gdLst>
            <a:ahLst/>
            <a:cxnLst>
              <a:cxn ang="0">
                <a:pos x="connsiteX0" y="connsiteY0"/>
              </a:cxn>
              <a:cxn ang="0">
                <a:pos x="connsiteX1" y="connsiteY1"/>
              </a:cxn>
              <a:cxn ang="0">
                <a:pos x="connsiteX2" y="connsiteY2"/>
              </a:cxn>
            </a:cxnLst>
            <a:rect l="l" t="t" r="r" b="b"/>
            <a:pathLst>
              <a:path w="3666478" h="914403">
                <a:moveTo>
                  <a:pt x="0" y="905526"/>
                </a:moveTo>
                <a:cubicBezTo>
                  <a:pt x="613299" y="452024"/>
                  <a:pt x="1226598" y="-1477"/>
                  <a:pt x="1837678" y="3"/>
                </a:cubicBezTo>
                <a:cubicBezTo>
                  <a:pt x="2448758" y="1482"/>
                  <a:pt x="3057618" y="457942"/>
                  <a:pt x="3666478" y="91440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 name="TextBox 5"/>
          <p:cNvSpPr txBox="1"/>
          <p:nvPr/>
        </p:nvSpPr>
        <p:spPr>
          <a:xfrm>
            <a:off x="2534575" y="1704508"/>
            <a:ext cx="797561" cy="318129"/>
          </a:xfrm>
          <a:prstGeom prst="rect">
            <a:avLst/>
          </a:prstGeom>
          <a:noFill/>
        </p:spPr>
        <p:txBody>
          <a:bodyPr wrap="square" rtlCol="0">
            <a:spAutoFit/>
          </a:bodyPr>
          <a:lstStyle/>
          <a:p>
            <a:pPr algn="l" rtl="0"/>
            <a:r>
              <a:rPr lang="en-US" sz="1400" dirty="0" smtClean="0"/>
              <a:t>70 años</a:t>
            </a:r>
            <a:endParaRPr lang="en-US" sz="1400" dirty="0"/>
          </a:p>
        </p:txBody>
      </p:sp>
      <p:sp>
        <p:nvSpPr>
          <p:cNvPr id="7" name="Freeform 6"/>
          <p:cNvSpPr/>
          <p:nvPr/>
        </p:nvSpPr>
        <p:spPr>
          <a:xfrm>
            <a:off x="3499273" y="1759252"/>
            <a:ext cx="6639025" cy="328474"/>
          </a:xfrm>
          <a:custGeom>
            <a:avLst/>
            <a:gdLst>
              <a:gd name="connsiteX0" fmla="*/ 0 w 3666478"/>
              <a:gd name="connsiteY0" fmla="*/ 905526 h 914403"/>
              <a:gd name="connsiteX1" fmla="*/ 1837678 w 3666478"/>
              <a:gd name="connsiteY1" fmla="*/ 3 h 914403"/>
              <a:gd name="connsiteX2" fmla="*/ 3666478 w 3666478"/>
              <a:gd name="connsiteY2" fmla="*/ 914403 h 914403"/>
            </a:gdLst>
            <a:ahLst/>
            <a:cxnLst>
              <a:cxn ang="0">
                <a:pos x="connsiteX0" y="connsiteY0"/>
              </a:cxn>
              <a:cxn ang="0">
                <a:pos x="connsiteX1" y="connsiteY1"/>
              </a:cxn>
              <a:cxn ang="0">
                <a:pos x="connsiteX2" y="connsiteY2"/>
              </a:cxn>
            </a:cxnLst>
            <a:rect l="l" t="t" r="r" b="b"/>
            <a:pathLst>
              <a:path w="3666478" h="914403">
                <a:moveTo>
                  <a:pt x="0" y="905526"/>
                </a:moveTo>
                <a:cubicBezTo>
                  <a:pt x="613299" y="452024"/>
                  <a:pt x="1226598" y="-1477"/>
                  <a:pt x="1837678" y="3"/>
                </a:cubicBezTo>
                <a:cubicBezTo>
                  <a:pt x="2448758" y="1482"/>
                  <a:pt x="3057618" y="457942"/>
                  <a:pt x="3666478" y="91440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extBox 7"/>
          <p:cNvSpPr txBox="1"/>
          <p:nvPr/>
        </p:nvSpPr>
        <p:spPr>
          <a:xfrm>
            <a:off x="6485872" y="1714860"/>
            <a:ext cx="852575" cy="307777"/>
          </a:xfrm>
          <a:prstGeom prst="rect">
            <a:avLst/>
          </a:prstGeom>
          <a:noFill/>
        </p:spPr>
        <p:txBody>
          <a:bodyPr wrap="square" rtlCol="0">
            <a:spAutoFit/>
          </a:bodyPr>
          <a:lstStyle/>
          <a:p>
            <a:pPr algn="l" rtl="0"/>
            <a:r>
              <a:rPr lang="en-US" sz="1400" dirty="0" smtClean="0"/>
              <a:t>70 años</a:t>
            </a:r>
            <a:endParaRPr lang="en-US" sz="1400" dirty="0"/>
          </a:p>
        </p:txBody>
      </p:sp>
      <p:sp>
        <p:nvSpPr>
          <p:cNvPr id="10" name="Content Placeholder 2"/>
          <p:cNvSpPr txBox="1">
            <a:spLocks/>
          </p:cNvSpPr>
          <p:nvPr/>
        </p:nvSpPr>
        <p:spPr>
          <a:xfrm>
            <a:off x="1295400" y="2516958"/>
            <a:ext cx="2495365" cy="499620"/>
          </a:xfrm>
          <a:prstGeom prst="rect">
            <a:avLst/>
          </a:prstGeom>
        </p:spPr>
        <p:txBody>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ctr" rtl="0">
              <a:buFont typeface="Arial" pitchFamily="34" charset="0"/>
              <a:buNone/>
            </a:pPr>
            <a:r>
              <a:rPr lang="en-US" sz="1400" dirty="0" smtClean="0"/>
              <a:t>Tres asedios de Judá por parte de los babilonios: cautiverio</a:t>
            </a:r>
            <a:endParaRPr lang="en-US" sz="1400" dirty="0"/>
          </a:p>
        </p:txBody>
      </p:sp>
      <p:sp>
        <p:nvSpPr>
          <p:cNvPr id="11" name="Content Placeholder 2"/>
          <p:cNvSpPr txBox="1">
            <a:spLocks/>
          </p:cNvSpPr>
          <p:nvPr/>
        </p:nvSpPr>
        <p:spPr>
          <a:xfrm>
            <a:off x="3597109" y="2518526"/>
            <a:ext cx="1024785" cy="969060"/>
          </a:xfrm>
          <a:prstGeom prst="rect">
            <a:avLst/>
          </a:prstGeom>
        </p:spPr>
        <p:txBody>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ctr" rtl="0">
              <a:buFont typeface="Arial" pitchFamily="34" charset="0"/>
              <a:buNone/>
            </a:pPr>
            <a:r>
              <a:rPr lang="en-US" sz="1400" dirty="0" smtClean="0"/>
              <a:t>Ciro el persa conquista Babilonia</a:t>
            </a:r>
            <a:endParaRPr lang="en-US" sz="1400" dirty="0"/>
          </a:p>
        </p:txBody>
      </p:sp>
      <p:sp>
        <p:nvSpPr>
          <p:cNvPr id="12" name="Content Placeholder 2"/>
          <p:cNvSpPr txBox="1">
            <a:spLocks/>
          </p:cNvSpPr>
          <p:nvPr/>
        </p:nvSpPr>
        <p:spPr>
          <a:xfrm>
            <a:off x="4409389" y="2520094"/>
            <a:ext cx="965460" cy="969060"/>
          </a:xfrm>
          <a:prstGeom prst="rect">
            <a:avLst/>
          </a:prstGeom>
        </p:spPr>
        <p:txBody>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ctr">
              <a:buNone/>
            </a:pPr>
            <a:r>
              <a:rPr lang="es-ES" sz="1400" dirty="0"/>
              <a:t>El edicto de Ciro para que regresen los judíos</a:t>
            </a:r>
            <a:endParaRPr lang="en-US" sz="1400" dirty="0"/>
          </a:p>
        </p:txBody>
      </p:sp>
      <p:sp>
        <p:nvSpPr>
          <p:cNvPr id="13" name="Content Placeholder 2"/>
          <p:cNvSpPr txBox="1">
            <a:spLocks/>
          </p:cNvSpPr>
          <p:nvPr/>
        </p:nvSpPr>
        <p:spPr>
          <a:xfrm>
            <a:off x="5240519" y="2521667"/>
            <a:ext cx="1782450" cy="1861797"/>
          </a:xfrm>
          <a:prstGeom prst="rect">
            <a:avLst/>
          </a:prstGeom>
        </p:spPr>
        <p:txBody>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ctr" rtl="0">
              <a:spcBef>
                <a:spcPts val="600"/>
              </a:spcBef>
              <a:buFont typeface="Arial" pitchFamily="34" charset="0"/>
              <a:buNone/>
            </a:pPr>
            <a:r>
              <a:rPr lang="en-US" sz="1400" dirty="0" smtClean="0"/>
              <a:t>Primer año en Judá:</a:t>
            </a:r>
          </a:p>
          <a:p>
            <a:pPr marL="388620" indent="-342900" algn="l" rtl="0">
              <a:spcBef>
                <a:spcPts val="600"/>
              </a:spcBef>
              <a:buFont typeface="Arial" pitchFamily="34" charset="0"/>
              <a:buAutoNum type="arabicPeriod"/>
            </a:pPr>
            <a:r>
              <a:rPr lang="en-US" sz="1400" dirty="0" smtClean="0"/>
              <a:t>Altar de </a:t>
            </a:r>
            <a:r>
              <a:rPr lang="en-US" sz="1400" dirty="0" err="1" smtClean="0"/>
              <a:t>holocaustos</a:t>
            </a:r>
            <a:r>
              <a:rPr lang="en-US" sz="1400" dirty="0" smtClean="0"/>
              <a:t> </a:t>
            </a:r>
            <a:r>
              <a:rPr lang="en-US" sz="1400" dirty="0" err="1" smtClean="0"/>
              <a:t>reconstruido</a:t>
            </a:r>
            <a:endParaRPr lang="en-US" sz="1400" dirty="0" smtClean="0"/>
          </a:p>
          <a:p>
            <a:pPr marL="388620" indent="-342900" algn="l" rtl="0">
              <a:spcBef>
                <a:spcPts val="600"/>
              </a:spcBef>
              <a:buFont typeface="Arial" pitchFamily="34" charset="0"/>
              <a:buAutoNum type="arabicPeriod"/>
            </a:pPr>
            <a:r>
              <a:rPr lang="en-US" sz="1400" dirty="0" err="1" smtClean="0"/>
              <a:t>Algunas</a:t>
            </a:r>
            <a:r>
              <a:rPr lang="en-US" sz="1400" dirty="0" smtClean="0"/>
              <a:t> </a:t>
            </a:r>
            <a:r>
              <a:rPr lang="en-US" sz="1400" dirty="0" err="1" smtClean="0"/>
              <a:t>ceremonias</a:t>
            </a:r>
            <a:r>
              <a:rPr lang="en-US" sz="1400" dirty="0" smtClean="0"/>
              <a:t> </a:t>
            </a:r>
            <a:r>
              <a:rPr lang="en-US" sz="1400" dirty="0" err="1" smtClean="0"/>
              <a:t>antiguas</a:t>
            </a:r>
            <a:r>
              <a:rPr lang="en-US" sz="1400" dirty="0" smtClean="0"/>
              <a:t> </a:t>
            </a:r>
            <a:r>
              <a:rPr lang="en-US" sz="1400" dirty="0" err="1" smtClean="0"/>
              <a:t>restauradas</a:t>
            </a:r>
            <a:r>
              <a:rPr lang="en-US" sz="1400" dirty="0" smtClean="0"/>
              <a:t>.</a:t>
            </a:r>
          </a:p>
          <a:p>
            <a:pPr marL="388620" indent="-342900" algn="l" rtl="0">
              <a:spcBef>
                <a:spcPts val="600"/>
              </a:spcBef>
              <a:buFont typeface="Arial" pitchFamily="34" charset="0"/>
              <a:buAutoNum type="arabicPeriod"/>
            </a:pPr>
            <a:r>
              <a:rPr lang="en-US" sz="1400" dirty="0" smtClean="0"/>
              <a:t>Se ponen los cimientos del nuevo templo</a:t>
            </a:r>
          </a:p>
        </p:txBody>
      </p:sp>
      <p:sp>
        <p:nvSpPr>
          <p:cNvPr id="14" name="Content Placeholder 2"/>
          <p:cNvSpPr txBox="1">
            <a:spLocks/>
          </p:cNvSpPr>
          <p:nvPr/>
        </p:nvSpPr>
        <p:spPr>
          <a:xfrm>
            <a:off x="7059888" y="2521662"/>
            <a:ext cx="1480792" cy="890841"/>
          </a:xfrm>
          <a:prstGeom prst="rect">
            <a:avLst/>
          </a:prstGeom>
        </p:spPr>
        <p:txBody>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ctr" rtl="0">
              <a:buFont typeface="Arial" pitchFamily="34" charset="0"/>
              <a:buNone/>
            </a:pPr>
            <a:r>
              <a:rPr lang="en-US" sz="1400" dirty="0" smtClean="0"/>
              <a:t>Darío el grande restablece el orden y se </a:t>
            </a:r>
            <a:r>
              <a:rPr lang="en-US" sz="1400" dirty="0" err="1" smtClean="0"/>
              <a:t>convierte</a:t>
            </a:r>
            <a:r>
              <a:rPr lang="en-US" sz="1400" dirty="0" smtClean="0"/>
              <a:t> en emperador</a:t>
            </a:r>
            <a:endParaRPr lang="en-US" sz="1400" dirty="0"/>
          </a:p>
        </p:txBody>
      </p:sp>
      <p:sp>
        <p:nvSpPr>
          <p:cNvPr id="15" name="Content Placeholder 2"/>
          <p:cNvSpPr txBox="1">
            <a:spLocks/>
          </p:cNvSpPr>
          <p:nvPr/>
        </p:nvSpPr>
        <p:spPr>
          <a:xfrm>
            <a:off x="8305801" y="2513804"/>
            <a:ext cx="1300112" cy="1106090"/>
          </a:xfrm>
          <a:prstGeom prst="rect">
            <a:avLst/>
          </a:prstGeom>
        </p:spPr>
        <p:txBody>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ctr" rtl="0">
              <a:buFont typeface="Arial" pitchFamily="34" charset="0"/>
              <a:buNone/>
            </a:pPr>
            <a:r>
              <a:rPr lang="en-US" sz="1400" b="1" dirty="0" smtClean="0"/>
              <a:t>Libro de Hageo: </a:t>
            </a:r>
            <a:r>
              <a:rPr lang="en-US" sz="1400" b="1" dirty="0" err="1" smtClean="0"/>
              <a:t>comienzan</a:t>
            </a:r>
            <a:r>
              <a:rPr lang="en-US" sz="1400" b="1" dirty="0" smtClean="0"/>
              <a:t> a reconstruir el templo nuevamente</a:t>
            </a:r>
            <a:endParaRPr lang="en-US" sz="1400" b="1" dirty="0"/>
          </a:p>
        </p:txBody>
      </p:sp>
      <p:sp>
        <p:nvSpPr>
          <p:cNvPr id="16" name="Content Placeholder 2"/>
          <p:cNvSpPr txBox="1">
            <a:spLocks/>
          </p:cNvSpPr>
          <p:nvPr/>
        </p:nvSpPr>
        <p:spPr>
          <a:xfrm>
            <a:off x="9740248" y="2515373"/>
            <a:ext cx="1215274" cy="897130"/>
          </a:xfrm>
          <a:prstGeom prst="rect">
            <a:avLst/>
          </a:prstGeom>
        </p:spPr>
        <p:txBody>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ctr">
              <a:buNone/>
            </a:pPr>
            <a:r>
              <a:rPr lang="es-ES" sz="1400" dirty="0"/>
              <a:t>Terminan de construir el templo 3 años y medio después.</a:t>
            </a:r>
            <a:endParaRPr lang="en-US" sz="1400" dirty="0"/>
          </a:p>
        </p:txBody>
      </p:sp>
      <p:sp>
        <p:nvSpPr>
          <p:cNvPr id="17" name="Content Placeholder 2"/>
          <p:cNvSpPr txBox="1">
            <a:spLocks/>
          </p:cNvSpPr>
          <p:nvPr/>
        </p:nvSpPr>
        <p:spPr>
          <a:xfrm>
            <a:off x="1295400" y="5505250"/>
            <a:ext cx="9601200" cy="669304"/>
          </a:xfrm>
          <a:prstGeom prst="rect">
            <a:avLst/>
          </a:prstGeom>
        </p:spPr>
        <p:txBody>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buNone/>
            </a:pPr>
            <a:r>
              <a:rPr lang="en-US" dirty="0" smtClean="0"/>
              <a:t>“</a:t>
            </a:r>
            <a:r>
              <a:rPr lang="en-US" baseline="30000" dirty="0" smtClean="0"/>
              <a:t>1</a:t>
            </a:r>
            <a:r>
              <a:rPr lang="es-ES" dirty="0" smtClean="0"/>
              <a:t>El </a:t>
            </a:r>
            <a:r>
              <a:rPr lang="es-ES" dirty="0"/>
              <a:t>año segundo del rey Darío, en el mes sexto, el día primero del mes, vino la palabra del SEÑOR por medio del profeta </a:t>
            </a:r>
            <a:r>
              <a:rPr lang="es-ES" dirty="0" err="1"/>
              <a:t>Hageo</a:t>
            </a:r>
            <a:r>
              <a:rPr lang="en-US" dirty="0" smtClean="0"/>
              <a:t>…”</a:t>
            </a:r>
            <a:endParaRPr lang="en-US" dirty="0"/>
          </a:p>
        </p:txBody>
      </p:sp>
    </p:spTree>
    <p:extLst>
      <p:ext uri="{BB962C8B-B14F-4D97-AF65-F5344CB8AC3E}">
        <p14:creationId xmlns:p14="http://schemas.microsoft.com/office/powerpoint/2010/main" val="400999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err="1" smtClean="0"/>
              <a:t>Tema</a:t>
            </a:r>
            <a:r>
              <a:rPr lang="en-US" dirty="0" smtClean="0"/>
              <a:t>: </a:t>
            </a:r>
            <a:r>
              <a:rPr lang="en-US" dirty="0" err="1" smtClean="0">
                <a:solidFill>
                  <a:schemeClr val="tx1"/>
                </a:solidFill>
              </a:rPr>
              <a:t>construYAN</a:t>
            </a:r>
            <a:r>
              <a:rPr lang="en-US" dirty="0" smtClean="0">
                <a:solidFill>
                  <a:schemeClr val="tx1"/>
                </a:solidFill>
              </a:rPr>
              <a:t> el templo</a:t>
            </a:r>
            <a:endParaRPr lang="en-US" dirty="0">
              <a:solidFill>
                <a:schemeClr val="tx1"/>
              </a:solidFill>
            </a:endParaRPr>
          </a:p>
        </p:txBody>
      </p:sp>
      <p:sp>
        <p:nvSpPr>
          <p:cNvPr id="4" name="Content Placeholder 3"/>
          <p:cNvSpPr>
            <a:spLocks noGrp="1"/>
          </p:cNvSpPr>
          <p:nvPr>
            <p:ph idx="1"/>
          </p:nvPr>
        </p:nvSpPr>
        <p:spPr>
          <a:xfrm>
            <a:off x="1295400" y="1828800"/>
            <a:ext cx="9601200" cy="810705"/>
          </a:xfrm>
        </p:spPr>
        <p:txBody>
          <a:bodyPr>
            <a:normAutofit fontScale="92500"/>
          </a:bodyPr>
          <a:lstStyle/>
          <a:p>
            <a:pPr marL="45720" indent="0" algn="l" rtl="0">
              <a:buNone/>
            </a:pPr>
            <a:r>
              <a:rPr lang="en-US" b="1" dirty="0" smtClean="0"/>
              <a:t>Hageo </a:t>
            </a:r>
            <a:r>
              <a:rPr lang="en-US" b="1" dirty="0" err="1" smtClean="0"/>
              <a:t>fue</a:t>
            </a:r>
            <a:r>
              <a:rPr lang="en-US" b="1" dirty="0" smtClean="0"/>
              <a:t> </a:t>
            </a:r>
            <a:r>
              <a:rPr lang="en-US" b="1" dirty="0" err="1" smtClean="0"/>
              <a:t>enviado</a:t>
            </a:r>
            <a:r>
              <a:rPr lang="en-US" b="1" dirty="0" smtClean="0"/>
              <a:t> para despertar la indiferencia espiritual del pueblo y animarlo a completar el trabajo en el templo que había comenzado casi 16 años antes.</a:t>
            </a:r>
            <a:endParaRPr lang="en-US" b="1" dirty="0"/>
          </a:p>
        </p:txBody>
      </p:sp>
      <p:sp>
        <p:nvSpPr>
          <p:cNvPr id="5" name="Content Placeholder 3"/>
          <p:cNvSpPr txBox="1">
            <a:spLocks/>
          </p:cNvSpPr>
          <p:nvPr/>
        </p:nvSpPr>
        <p:spPr>
          <a:xfrm>
            <a:off x="1296968" y="2669357"/>
            <a:ext cx="4745613" cy="3486346"/>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buNone/>
            </a:pPr>
            <a:r>
              <a:rPr lang="en-US" i="1" dirty="0" smtClean="0"/>
              <a:t>“</a:t>
            </a:r>
            <a:r>
              <a:rPr lang="en-US" i="1" baseline="30000" dirty="0" smtClean="0"/>
              <a:t>1</a:t>
            </a:r>
            <a:r>
              <a:rPr lang="es-ES" i="1" dirty="0" smtClean="0"/>
              <a:t>Cuando </a:t>
            </a:r>
            <a:r>
              <a:rPr lang="es-ES" i="1" dirty="0"/>
              <a:t>los profetas </a:t>
            </a:r>
            <a:r>
              <a:rPr lang="es-ES" i="1" dirty="0" err="1"/>
              <a:t>Hageo</a:t>
            </a:r>
            <a:r>
              <a:rPr lang="es-ES" i="1" dirty="0"/>
              <a:t> y Zacarías, hijo de </a:t>
            </a:r>
            <a:r>
              <a:rPr lang="es-ES" i="1" dirty="0" err="1"/>
              <a:t>Iddo</a:t>
            </a:r>
            <a:r>
              <a:rPr lang="es-ES" i="1" dirty="0"/>
              <a:t>, profetizaron a los judíos que estaban en Judá y en Jerusalén, en el nombre del Dios de Israel que estaba sobre ellos, </a:t>
            </a:r>
            <a:r>
              <a:rPr lang="es-ES" i="1" dirty="0" smtClean="0"/>
              <a:t>2</a:t>
            </a:r>
            <a:r>
              <a:rPr lang="es-ES" i="1" dirty="0"/>
              <a:t>  </a:t>
            </a:r>
            <a:r>
              <a:rPr lang="es-ES" i="1" dirty="0" err="1"/>
              <a:t>Zorobabel</a:t>
            </a:r>
            <a:r>
              <a:rPr lang="es-ES" i="1" dirty="0"/>
              <a:t>, hijo de </a:t>
            </a:r>
            <a:r>
              <a:rPr lang="es-ES" i="1" dirty="0" err="1"/>
              <a:t>Salatiel</a:t>
            </a:r>
            <a:r>
              <a:rPr lang="es-ES" i="1" dirty="0"/>
              <a:t>, y </a:t>
            </a:r>
            <a:r>
              <a:rPr lang="es-ES" i="1" dirty="0" err="1"/>
              <a:t>Jesúa</a:t>
            </a:r>
            <a:r>
              <a:rPr lang="es-ES" i="1" dirty="0"/>
              <a:t>, hijo de </a:t>
            </a:r>
            <a:r>
              <a:rPr lang="es-ES" i="1" dirty="0" err="1"/>
              <a:t>Josadac</a:t>
            </a:r>
            <a:r>
              <a:rPr lang="es-ES" i="1" dirty="0"/>
              <a:t>, se levantaron entonces y comenzaron a reedificar la casa de Dios en Jerusalén; y los profetas de Dios estaban con ellos </a:t>
            </a:r>
            <a:r>
              <a:rPr lang="es-ES" i="1" dirty="0" smtClean="0"/>
              <a:t>apoyándolos</a:t>
            </a:r>
            <a:r>
              <a:rPr lang="en-US" i="1" dirty="0" smtClean="0"/>
              <a:t>”.</a:t>
            </a:r>
          </a:p>
          <a:p>
            <a:pPr marL="45720" indent="0" algn="l" rtl="0">
              <a:buNone/>
            </a:pPr>
            <a:r>
              <a:rPr lang="en-US" i="1" dirty="0" smtClean="0"/>
              <a:t>Esdras 5:1-2</a:t>
            </a:r>
            <a:endParaRPr lang="en-US" i="1" dirty="0"/>
          </a:p>
        </p:txBody>
      </p:sp>
      <p:sp>
        <p:nvSpPr>
          <p:cNvPr id="6" name="Content Placeholder 3"/>
          <p:cNvSpPr txBox="1">
            <a:spLocks/>
          </p:cNvSpPr>
          <p:nvPr/>
        </p:nvSpPr>
        <p:spPr>
          <a:xfrm>
            <a:off x="6492706" y="2670925"/>
            <a:ext cx="4745613" cy="1467442"/>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buNone/>
            </a:pPr>
            <a:r>
              <a:rPr lang="en-US" i="1" dirty="0" smtClean="0"/>
              <a:t>“</a:t>
            </a:r>
            <a:r>
              <a:rPr lang="en-US" i="1" baseline="30000" dirty="0" smtClean="0"/>
              <a:t>15</a:t>
            </a:r>
            <a:r>
              <a:rPr lang="es-ES" i="1" dirty="0" smtClean="0"/>
              <a:t>Y </a:t>
            </a:r>
            <a:r>
              <a:rPr lang="es-ES" i="1" dirty="0"/>
              <a:t>este templo fue terminado el tercer día del mes de </a:t>
            </a:r>
            <a:r>
              <a:rPr lang="es-ES" i="1" dirty="0" err="1"/>
              <a:t>Adar</a:t>
            </a:r>
            <a:r>
              <a:rPr lang="es-ES" i="1" dirty="0"/>
              <a:t>; era el año sexto del reinado del rey </a:t>
            </a:r>
            <a:r>
              <a:rPr lang="es-ES" i="1" dirty="0" smtClean="0"/>
              <a:t>Darío”.</a:t>
            </a:r>
            <a:r>
              <a:rPr lang="es-ES" i="1" dirty="0"/>
              <a:t> </a:t>
            </a:r>
            <a:endParaRPr lang="es-ES" i="1" dirty="0" smtClean="0"/>
          </a:p>
          <a:p>
            <a:pPr marL="45720" indent="0">
              <a:buNone/>
            </a:pPr>
            <a:r>
              <a:rPr lang="en-US" i="1" dirty="0" smtClean="0"/>
              <a:t>Esdras 6:15</a:t>
            </a:r>
            <a:endParaRPr lang="en-US" i="1" dirty="0"/>
          </a:p>
        </p:txBody>
      </p:sp>
      <p:sp>
        <p:nvSpPr>
          <p:cNvPr id="7" name="Content Placeholder 3"/>
          <p:cNvSpPr txBox="1">
            <a:spLocks/>
          </p:cNvSpPr>
          <p:nvPr/>
        </p:nvSpPr>
        <p:spPr>
          <a:xfrm>
            <a:off x="5946737" y="2862601"/>
            <a:ext cx="641814" cy="542045"/>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l" rtl="0">
              <a:buNone/>
            </a:pPr>
            <a:r>
              <a:rPr lang="en-US" sz="3200" dirty="0"/>
              <a:t>→</a:t>
            </a:r>
          </a:p>
        </p:txBody>
      </p:sp>
    </p:spTree>
    <p:extLst>
      <p:ext uri="{BB962C8B-B14F-4D97-AF65-F5344CB8AC3E}">
        <p14:creationId xmlns:p14="http://schemas.microsoft.com/office/powerpoint/2010/main" val="234182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BOSQUEJO de </a:t>
            </a:r>
            <a:r>
              <a:rPr lang="en-US" dirty="0" err="1" smtClean="0"/>
              <a:t>hageo</a:t>
            </a:r>
            <a:endParaRPr lang="en-US" dirty="0"/>
          </a:p>
        </p:txBody>
      </p:sp>
      <p:sp>
        <p:nvSpPr>
          <p:cNvPr id="3" name="Content Placeholder 2"/>
          <p:cNvSpPr>
            <a:spLocks noGrp="1"/>
          </p:cNvSpPr>
          <p:nvPr>
            <p:ph idx="1"/>
          </p:nvPr>
        </p:nvSpPr>
        <p:spPr>
          <a:xfrm>
            <a:off x="790302" y="855486"/>
            <a:ext cx="6126480" cy="1095866"/>
          </a:xfrm>
        </p:spPr>
        <p:txBody>
          <a:bodyPr/>
          <a:lstStyle/>
          <a:p>
            <a:pPr marL="45720" indent="0" algn="l" rtl="0">
              <a:buNone/>
            </a:pPr>
            <a:r>
              <a:rPr lang="en-US" b="1" dirty="0" smtClean="0"/>
              <a:t>Mensaje 1</a:t>
            </a:r>
          </a:p>
          <a:p>
            <a:pPr marL="45720" indent="0" algn="l" rtl="0">
              <a:buNone/>
            </a:pPr>
            <a:r>
              <a:rPr lang="en-US" dirty="0" err="1" smtClean="0"/>
              <a:t>Construyan</a:t>
            </a:r>
            <a:r>
              <a:rPr lang="en-US" dirty="0" smtClean="0"/>
              <a:t> la casa del Señor (Capítulo 1)</a:t>
            </a:r>
            <a:endParaRPr lang="en-US" dirty="0"/>
          </a:p>
        </p:txBody>
      </p:sp>
      <p:sp>
        <p:nvSpPr>
          <p:cNvPr id="5" name="Content Placeholder 2"/>
          <p:cNvSpPr txBox="1">
            <a:spLocks/>
          </p:cNvSpPr>
          <p:nvPr/>
        </p:nvSpPr>
        <p:spPr>
          <a:xfrm>
            <a:off x="791870" y="2293073"/>
            <a:ext cx="6126480" cy="1095866"/>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9pPr>
          </a:lstStyle>
          <a:p>
            <a:pPr marL="45720" indent="0" algn="l" rtl="0">
              <a:buFont typeface="Arial" pitchFamily="34" charset="0"/>
              <a:buNone/>
            </a:pPr>
            <a:r>
              <a:rPr lang="en-US" b="1" dirty="0" smtClean="0"/>
              <a:t>Mensaje 2</a:t>
            </a:r>
          </a:p>
          <a:p>
            <a:pPr marL="45720" indent="0" algn="l" rtl="0">
              <a:buFont typeface="Arial" pitchFamily="34" charset="0"/>
              <a:buNone/>
            </a:pPr>
            <a:r>
              <a:rPr lang="en-US" dirty="0" err="1" smtClean="0"/>
              <a:t>Esta</a:t>
            </a:r>
            <a:r>
              <a:rPr lang="en-US" dirty="0" smtClean="0"/>
              <a:t> </a:t>
            </a:r>
            <a:r>
              <a:rPr lang="en-US" dirty="0" err="1" smtClean="0"/>
              <a:t>prostrera</a:t>
            </a:r>
            <a:r>
              <a:rPr lang="en-US" dirty="0" smtClean="0"/>
              <a:t> casa será más gloriosa (Capítulo 2:1-9)</a:t>
            </a:r>
            <a:endParaRPr lang="en-US" dirty="0"/>
          </a:p>
        </p:txBody>
      </p:sp>
      <p:sp>
        <p:nvSpPr>
          <p:cNvPr id="6" name="Content Placeholder 2"/>
          <p:cNvSpPr txBox="1">
            <a:spLocks/>
          </p:cNvSpPr>
          <p:nvPr/>
        </p:nvSpPr>
        <p:spPr>
          <a:xfrm>
            <a:off x="793438" y="3730660"/>
            <a:ext cx="6126480" cy="1095866"/>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9pPr>
          </a:lstStyle>
          <a:p>
            <a:pPr marL="45720" indent="0" algn="l" rtl="0">
              <a:buFont typeface="Arial" pitchFamily="34" charset="0"/>
              <a:buNone/>
            </a:pPr>
            <a:r>
              <a:rPr lang="en-US" b="1" dirty="0" smtClean="0"/>
              <a:t>Mensaje 3</a:t>
            </a:r>
          </a:p>
          <a:p>
            <a:pPr marL="45720" indent="0" algn="l" rtl="0">
              <a:buFont typeface="Arial" pitchFamily="34" charset="0"/>
              <a:buNone/>
            </a:pPr>
            <a:r>
              <a:rPr lang="en-US" dirty="0" smtClean="0"/>
              <a:t>Desde hoy Dios </a:t>
            </a:r>
            <a:r>
              <a:rPr lang="en-US" dirty="0" err="1" smtClean="0"/>
              <a:t>los</a:t>
            </a:r>
            <a:r>
              <a:rPr lang="en-US" dirty="0" smtClean="0"/>
              <a:t> bendecirá (Capítulo 2:10-19)</a:t>
            </a:r>
            <a:endParaRPr lang="en-US" dirty="0"/>
          </a:p>
        </p:txBody>
      </p:sp>
      <p:sp>
        <p:nvSpPr>
          <p:cNvPr id="7" name="Content Placeholder 2"/>
          <p:cNvSpPr txBox="1">
            <a:spLocks/>
          </p:cNvSpPr>
          <p:nvPr/>
        </p:nvSpPr>
        <p:spPr>
          <a:xfrm>
            <a:off x="795005" y="5168246"/>
            <a:ext cx="6341085" cy="1095866"/>
          </a:xfrm>
          <a:prstGeom prst="rect">
            <a:avLst/>
          </a:prstGeom>
        </p:spPr>
        <p:txBody>
          <a:bodyPr vert="horz" lIns="91440" tIns="45720" rIns="91440" bIns="45720" rtlCol="0">
            <a:normAutofit lnSpcReduction="10000"/>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9pPr>
          </a:lstStyle>
          <a:p>
            <a:pPr marL="45720" indent="0" algn="l" rtl="0">
              <a:buFont typeface="Arial" pitchFamily="34" charset="0"/>
              <a:buNone/>
            </a:pPr>
            <a:r>
              <a:rPr lang="en-US" b="1" dirty="0" smtClean="0"/>
              <a:t>Mensaje 4</a:t>
            </a:r>
          </a:p>
          <a:p>
            <a:pPr marL="45720" indent="0" algn="l" rtl="0">
              <a:buFont typeface="Arial" pitchFamily="34" charset="0"/>
              <a:buNone/>
            </a:pPr>
            <a:r>
              <a:rPr lang="en-US" dirty="0" err="1" smtClean="0"/>
              <a:t>Zorobabel</a:t>
            </a:r>
            <a:r>
              <a:rPr lang="en-US" dirty="0" smtClean="0"/>
              <a:t> </a:t>
            </a:r>
            <a:r>
              <a:rPr lang="en-US" dirty="0" err="1" smtClean="0"/>
              <a:t>es</a:t>
            </a:r>
            <a:r>
              <a:rPr lang="en-US" dirty="0" smtClean="0"/>
              <a:t> elegido </a:t>
            </a:r>
            <a:r>
              <a:rPr lang="en-US" dirty="0" err="1" smtClean="0"/>
              <a:t>como</a:t>
            </a:r>
            <a:r>
              <a:rPr lang="en-US" dirty="0" smtClean="0"/>
              <a:t> </a:t>
            </a:r>
            <a:r>
              <a:rPr lang="en-US" dirty="0" err="1" smtClean="0"/>
              <a:t>anillo</a:t>
            </a:r>
            <a:r>
              <a:rPr lang="en-US" dirty="0" smtClean="0"/>
              <a:t> de </a:t>
            </a:r>
            <a:r>
              <a:rPr lang="en-US" dirty="0" err="1" smtClean="0"/>
              <a:t>sellar</a:t>
            </a:r>
            <a:r>
              <a:rPr lang="en-US" dirty="0" smtClean="0"/>
              <a:t> de Dios (Capítulo 2:20-23)</a:t>
            </a:r>
            <a:endParaRPr lang="en-US" dirty="0"/>
          </a:p>
        </p:txBody>
      </p:sp>
    </p:spTree>
    <p:extLst>
      <p:ext uri="{BB962C8B-B14F-4D97-AF65-F5344CB8AC3E}">
        <p14:creationId xmlns:p14="http://schemas.microsoft.com/office/powerpoint/2010/main" val="345544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3"/>
          <p:cNvSpPr txBox="1">
            <a:spLocks/>
          </p:cNvSpPr>
          <p:nvPr/>
        </p:nvSpPr>
        <p:spPr>
          <a:xfrm>
            <a:off x="1296968" y="3012257"/>
            <a:ext cx="4745613" cy="17142643"/>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buNone/>
            </a:pPr>
            <a:r>
              <a:rPr lang="en-US" i="1" baseline="30000" dirty="0" smtClean="0"/>
              <a:t>1</a:t>
            </a:r>
            <a:r>
              <a:rPr lang="es-ES" i="1" dirty="0" smtClean="0"/>
              <a:t>El </a:t>
            </a:r>
            <a:r>
              <a:rPr lang="es-ES" i="1" dirty="0"/>
              <a:t>año segundo del rey Darío, en el mes sexto, el día primero del mes, vino la palabra del SEÑOR por medio del profeta </a:t>
            </a:r>
            <a:r>
              <a:rPr lang="es-ES" i="1" dirty="0" err="1"/>
              <a:t>Hageo</a:t>
            </a:r>
            <a:r>
              <a:rPr lang="es-ES" i="1" dirty="0"/>
              <a:t> a </a:t>
            </a:r>
            <a:r>
              <a:rPr lang="es-ES" i="1" dirty="0" err="1"/>
              <a:t>Zorobabel</a:t>
            </a:r>
            <a:r>
              <a:rPr lang="es-ES" i="1" dirty="0"/>
              <a:t>, hijo de </a:t>
            </a:r>
            <a:r>
              <a:rPr lang="es-ES" i="1" dirty="0" err="1"/>
              <a:t>Salatiel</a:t>
            </a:r>
            <a:r>
              <a:rPr lang="es-ES" i="1" dirty="0"/>
              <a:t>, gobernador de Judá, y al sumo sacerdote Josué, hijo de </a:t>
            </a:r>
            <a:r>
              <a:rPr lang="es-ES" i="1" dirty="0" err="1"/>
              <a:t>Josadac</a:t>
            </a:r>
            <a:r>
              <a:rPr lang="es-ES" i="1" dirty="0"/>
              <a:t>:  2  «Así dice el SEÑOR de los ejércitos: “Este pueblo dice: ‘No ha llegado el tiempo, el tiempo de que la casa del SEÑOR sea reedificada’”».  3  Entonces vino la palabra del SEÑOR por medio del profeta </a:t>
            </a:r>
            <a:r>
              <a:rPr lang="es-ES" i="1" dirty="0" err="1"/>
              <a:t>Hageo</a:t>
            </a:r>
            <a:r>
              <a:rPr lang="es-ES" i="1" dirty="0"/>
              <a:t>:  4  «¿Es acaso tiempo para que ustedes habiten en sus casas artesonadas mientras esta casa está desolada?».  5  Ahora pues, así dice el SEÑOR de los ejércitos: «¡Consideren bien sus caminos!  6  Siembran mucho, pero recogen poco; comen, pero no hay suficiente para que se sacien; beben, pero no hay suficiente para que se embriaguen; se visten, pero nadie se calienta; y el que recibe salario, recibe salario en bolsa rota».  7  Así dice el SEÑOR de los ejércitos: «¡Consideren bien sus caminos!  8  Suban al monte, traigan madera y reedifiquen el templo, para que me agrade de él y Yo sea glorificado», dice el SEÑOR.  9  «Esperan mucho, pero hay poco; y lo que traen a casa, Yo lo aviento. ¿Por qué?», declara el SEÑOR de los ejércitos. «Por causa de Mi casa que está desolada, mientras cada uno de ustedes corre a su casa.  10  »Por tanto, por causa de ustedes, los cielos han retenido su rocío y la tierra ha retenido su fruto.  11  Llamé a la sequía sobre la tierra, sobre los montes, sobre el trigo, sobre el vino nuevo, sobre el aceite, sobre lo que produce la tierra, sobre los hombres, sobre el ganado y sobre todo el trabajo de sus manos».  12  Entonces </a:t>
            </a:r>
            <a:r>
              <a:rPr lang="es-ES" i="1" dirty="0" err="1"/>
              <a:t>Zorobabel</a:t>
            </a:r>
            <a:r>
              <a:rPr lang="es-ES" i="1" dirty="0"/>
              <a:t>, hijo de </a:t>
            </a:r>
            <a:r>
              <a:rPr lang="es-ES" i="1" dirty="0" err="1"/>
              <a:t>Salatiel</a:t>
            </a:r>
            <a:r>
              <a:rPr lang="es-ES" i="1" dirty="0"/>
              <a:t>, el sumo sacerdote Josué, hijo de </a:t>
            </a:r>
            <a:r>
              <a:rPr lang="es-ES" i="1" dirty="0" err="1"/>
              <a:t>Josadac</a:t>
            </a:r>
            <a:r>
              <a:rPr lang="es-ES" i="1" dirty="0"/>
              <a:t>, y todo el remanente del pueblo, obedecieron la voz del SEÑOR su Dios y las palabras del profeta </a:t>
            </a:r>
            <a:r>
              <a:rPr lang="es-ES" i="1" dirty="0" err="1"/>
              <a:t>Hageo</a:t>
            </a:r>
            <a:r>
              <a:rPr lang="es-ES" i="1" dirty="0"/>
              <a:t>, como el SEÑOR su Dios le había mandado. Y temió el pueblo delante del SEÑOR.  13  Entonces </a:t>
            </a:r>
            <a:r>
              <a:rPr lang="es-ES" i="1" dirty="0" err="1"/>
              <a:t>Hageo</a:t>
            </a:r>
            <a:r>
              <a:rPr lang="es-ES" i="1" dirty="0"/>
              <a:t>, mensajero del SEÑOR, por mandato del SEÑOR, habló al pueblo: «Yo estoy con ustedes», declara el SEÑOR.  14  Y el SEÑOR despertó el espíritu de </a:t>
            </a:r>
            <a:r>
              <a:rPr lang="es-ES" i="1" dirty="0" err="1"/>
              <a:t>Zorobabel</a:t>
            </a:r>
            <a:r>
              <a:rPr lang="es-ES" i="1" dirty="0"/>
              <a:t>, hijo de </a:t>
            </a:r>
            <a:r>
              <a:rPr lang="es-ES" i="1" dirty="0" err="1"/>
              <a:t>Salatiel</a:t>
            </a:r>
            <a:r>
              <a:rPr lang="es-ES" i="1" dirty="0"/>
              <a:t>, gobernador de Judá, y el espíritu del sumo sacerdote Josué, hijo de </a:t>
            </a:r>
            <a:r>
              <a:rPr lang="es-ES" i="1" dirty="0" err="1"/>
              <a:t>Josadac</a:t>
            </a:r>
            <a:r>
              <a:rPr lang="es-ES" i="1" dirty="0"/>
              <a:t>, y el espíritu de todo el remanente del pueblo. Así que vinieron y comenzaron la obra en la casa del SEÑOR de los ejércitos, su Dios,  15  el día veinticuatro del mes sexto, en el año segundo del rey Darío.</a:t>
            </a:r>
            <a:endParaRPr lang="en-US" i="1" dirty="0"/>
          </a:p>
        </p:txBody>
      </p:sp>
      <p:sp>
        <p:nvSpPr>
          <p:cNvPr id="16" name="Rectangle 15"/>
          <p:cNvSpPr/>
          <p:nvPr/>
        </p:nvSpPr>
        <p:spPr>
          <a:xfrm>
            <a:off x="0" y="6108700"/>
            <a:ext cx="121920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89074"/>
          <a:stretch/>
        </p:blipFill>
        <p:spPr>
          <a:xfrm>
            <a:off x="503" y="6108700"/>
            <a:ext cx="12191497" cy="749299"/>
          </a:xfrm>
          <a:prstGeom prst="rect">
            <a:avLst/>
          </a:prstGeom>
        </p:spPr>
      </p:pic>
      <p:sp>
        <p:nvSpPr>
          <p:cNvPr id="14" name="Rectangle 13"/>
          <p:cNvSpPr/>
          <p:nvPr/>
        </p:nvSpPr>
        <p:spPr>
          <a:xfrm>
            <a:off x="0" y="0"/>
            <a:ext cx="12192000" cy="301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b="55928"/>
          <a:stretch/>
        </p:blipFill>
        <p:spPr>
          <a:xfrm>
            <a:off x="503" y="283"/>
            <a:ext cx="12191497" cy="3022318"/>
          </a:xfrm>
          <a:prstGeom prst="rect">
            <a:avLst/>
          </a:prstGeom>
        </p:spPr>
      </p:pic>
      <p:sp>
        <p:nvSpPr>
          <p:cNvPr id="2" name="Title 1"/>
          <p:cNvSpPr>
            <a:spLocks noGrp="1"/>
          </p:cNvSpPr>
          <p:nvPr>
            <p:ph type="title"/>
          </p:nvPr>
        </p:nvSpPr>
        <p:spPr>
          <a:xfrm>
            <a:off x="1041169" y="387350"/>
            <a:ext cx="10109662" cy="1143000"/>
          </a:xfrm>
        </p:spPr>
        <p:txBody>
          <a:bodyPr/>
          <a:lstStyle/>
          <a:p>
            <a:pPr algn="l" rtl="0"/>
            <a:r>
              <a:rPr lang="en-US" dirty="0" smtClean="0"/>
              <a:t>Primer </a:t>
            </a:r>
            <a:r>
              <a:rPr lang="en-US" dirty="0" err="1" smtClean="0"/>
              <a:t>mensaje</a:t>
            </a:r>
            <a:r>
              <a:rPr lang="en-US" dirty="0" smtClean="0"/>
              <a:t>: </a:t>
            </a:r>
            <a:r>
              <a:rPr lang="en-US" dirty="0" err="1" smtClean="0">
                <a:solidFill>
                  <a:schemeClr val="tx1"/>
                </a:solidFill>
              </a:rPr>
              <a:t>construYAN</a:t>
            </a:r>
            <a:r>
              <a:rPr lang="en-US" dirty="0" smtClean="0">
                <a:solidFill>
                  <a:schemeClr val="tx1"/>
                </a:solidFill>
              </a:rPr>
              <a:t> la casa del señor</a:t>
            </a:r>
            <a:endParaRPr lang="en-US" dirty="0">
              <a:solidFill>
                <a:schemeClr val="tx1"/>
              </a:solidFill>
            </a:endParaRPr>
          </a:p>
        </p:txBody>
      </p:sp>
      <p:sp>
        <p:nvSpPr>
          <p:cNvPr id="3" name="Rounded Rectangle 2"/>
          <p:cNvSpPr/>
          <p:nvPr/>
        </p:nvSpPr>
        <p:spPr>
          <a:xfrm>
            <a:off x="939800" y="2222500"/>
            <a:ext cx="10223500" cy="3937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rtl="0"/>
            <a:endParaRPr lang="en-US"/>
          </a:p>
        </p:txBody>
      </p:sp>
      <p:sp>
        <p:nvSpPr>
          <p:cNvPr id="5" name="Rounded Rectangle 4"/>
          <p:cNvSpPr/>
          <p:nvPr/>
        </p:nvSpPr>
        <p:spPr>
          <a:xfrm>
            <a:off x="939800" y="1981200"/>
            <a:ext cx="3924300" cy="2286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0"/>
            <a:endParaRPr lang="en-US"/>
          </a:p>
        </p:txBody>
      </p:sp>
      <p:sp>
        <p:nvSpPr>
          <p:cNvPr id="11" name="Rounded Rectangle 10"/>
          <p:cNvSpPr/>
          <p:nvPr/>
        </p:nvSpPr>
        <p:spPr>
          <a:xfrm>
            <a:off x="939800" y="1981200"/>
            <a:ext cx="3924300" cy="647700"/>
          </a:xfrm>
          <a:prstGeom prst="roundRect">
            <a:avLst/>
          </a:prstGeom>
          <a:solidFill>
            <a:srgbClr val="A85229">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 name="TextBox 5"/>
          <p:cNvSpPr txBox="1"/>
          <p:nvPr/>
        </p:nvSpPr>
        <p:spPr>
          <a:xfrm>
            <a:off x="939800" y="1905000"/>
            <a:ext cx="4013200" cy="369332"/>
          </a:xfrm>
          <a:prstGeom prst="rect">
            <a:avLst/>
          </a:prstGeom>
          <a:noFill/>
        </p:spPr>
        <p:txBody>
          <a:bodyPr wrap="square" rtlCol="0">
            <a:spAutoFit/>
          </a:bodyPr>
          <a:lstStyle/>
          <a:p>
            <a:pPr algn="ctr" rtl="0"/>
            <a:r>
              <a:rPr lang="en-US" b="1" dirty="0" smtClean="0">
                <a:solidFill>
                  <a:schemeClr val="bg2"/>
                </a:solidFill>
              </a:rPr>
              <a:t>Elul</a:t>
            </a:r>
            <a:endParaRPr lang="en-US" b="1" dirty="0">
              <a:solidFill>
                <a:schemeClr val="bg2"/>
              </a:solidFill>
            </a:endParaRPr>
          </a:p>
        </p:txBody>
      </p:sp>
      <p:sp>
        <p:nvSpPr>
          <p:cNvPr id="4" name="TextBox 3"/>
          <p:cNvSpPr txBox="1"/>
          <p:nvPr/>
        </p:nvSpPr>
        <p:spPr>
          <a:xfrm>
            <a:off x="952500" y="2235200"/>
            <a:ext cx="10210800" cy="369332"/>
          </a:xfrm>
          <a:prstGeom prst="rect">
            <a:avLst/>
          </a:prstGeom>
          <a:noFill/>
        </p:spPr>
        <p:txBody>
          <a:bodyPr wrap="square" rtlCol="0">
            <a:spAutoFit/>
          </a:bodyPr>
          <a:lstStyle/>
          <a:p>
            <a:pPr algn="ctr" rtl="0"/>
            <a:r>
              <a:rPr lang="en-US" b="1" dirty="0" err="1" smtClean="0"/>
              <a:t>agosto</a:t>
            </a:r>
            <a:r>
              <a:rPr lang="en-US" b="1" dirty="0" smtClean="0"/>
              <a:t> 	    |         </a:t>
            </a:r>
            <a:r>
              <a:rPr lang="en-US" b="1" dirty="0" err="1" smtClean="0"/>
              <a:t>septiembre</a:t>
            </a:r>
            <a:r>
              <a:rPr lang="en-US" b="1" dirty="0"/>
              <a:t> </a:t>
            </a:r>
            <a:r>
              <a:rPr lang="en-US" b="1" dirty="0" smtClean="0"/>
              <a:t>        |     	</a:t>
            </a:r>
            <a:r>
              <a:rPr lang="en-US" b="1" dirty="0" err="1" smtClean="0"/>
              <a:t>octubre</a:t>
            </a:r>
            <a:r>
              <a:rPr lang="en-US" b="1" dirty="0" smtClean="0"/>
              <a:t>	          |           </a:t>
            </a:r>
            <a:r>
              <a:rPr lang="en-US" b="1" dirty="0" err="1" smtClean="0"/>
              <a:t>noviembre</a:t>
            </a:r>
            <a:r>
              <a:rPr lang="en-US" b="1" dirty="0" smtClean="0"/>
              <a:t>	  |          </a:t>
            </a:r>
            <a:r>
              <a:rPr lang="en-US" b="1" dirty="0" err="1" smtClean="0"/>
              <a:t>diciembre</a:t>
            </a:r>
            <a:endParaRPr lang="en-US" b="1" dirty="0"/>
          </a:p>
        </p:txBody>
      </p:sp>
      <p:cxnSp>
        <p:nvCxnSpPr>
          <p:cNvPr id="17" name="Straight Connector 16"/>
          <p:cNvCxnSpPr/>
          <p:nvPr/>
        </p:nvCxnSpPr>
        <p:spPr>
          <a:xfrm>
            <a:off x="0" y="6282703"/>
            <a:ext cx="12192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8" name="Content Placeholder 3"/>
          <p:cNvSpPr txBox="1">
            <a:spLocks/>
          </p:cNvSpPr>
          <p:nvPr/>
        </p:nvSpPr>
        <p:spPr>
          <a:xfrm>
            <a:off x="6492706" y="3031502"/>
            <a:ext cx="4745613" cy="3251201"/>
          </a:xfrm>
          <a:prstGeom prst="rect">
            <a:avLst/>
          </a:prstGeom>
        </p:spPr>
        <p:txBody>
          <a:bodyPr vert="horz" lIns="91440" tIns="45720" rIns="91440" bIns="45720" rtlCol="0">
            <a:normAutofit fontScale="92500" lnSpcReduction="10000"/>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algn="l" rtl="0"/>
            <a:r>
              <a:rPr lang="en-US" b="1" dirty="0" smtClean="0"/>
              <a:t>Darío era rey de Persia</a:t>
            </a:r>
          </a:p>
          <a:p>
            <a:pPr algn="l" rtl="0"/>
            <a:r>
              <a:rPr lang="en-US" b="1" dirty="0" smtClean="0"/>
              <a:t>El sexto mes del calendario hebreo era 'Elul'.</a:t>
            </a:r>
          </a:p>
          <a:p>
            <a:pPr algn="l" rtl="0"/>
            <a:r>
              <a:rPr lang="en-US" b="1" dirty="0" smtClean="0"/>
              <a:t>El primer día del mes sería la fiesta de la luna </a:t>
            </a:r>
            <a:r>
              <a:rPr lang="en-US" b="1" dirty="0" err="1" smtClean="0"/>
              <a:t>nueva</a:t>
            </a:r>
            <a:r>
              <a:rPr lang="en-US" b="1" dirty="0" smtClean="0"/>
              <a:t> (</a:t>
            </a:r>
            <a:r>
              <a:rPr lang="en-US" b="1" dirty="0" err="1" smtClean="0"/>
              <a:t>Núm</a:t>
            </a:r>
            <a:r>
              <a:rPr lang="en-US" b="1" dirty="0" smtClean="0"/>
              <a:t> 10:10)</a:t>
            </a:r>
          </a:p>
          <a:p>
            <a:pPr algn="l" rtl="0"/>
            <a:r>
              <a:rPr lang="en-US" b="1" dirty="0" err="1" smtClean="0"/>
              <a:t>Zorobabel</a:t>
            </a:r>
            <a:r>
              <a:rPr lang="en-US" b="1" dirty="0" smtClean="0"/>
              <a:t> era del linaje real de David</a:t>
            </a:r>
          </a:p>
          <a:p>
            <a:pPr algn="l" rtl="0"/>
            <a:r>
              <a:rPr lang="en-US" b="1" dirty="0" smtClean="0"/>
              <a:t>Josué era descendiente directo de Aarón el levita, el primer sumo sacerdote</a:t>
            </a:r>
          </a:p>
          <a:p>
            <a:pPr algn="l" rtl="0"/>
            <a:endParaRPr lang="en-US" b="1" dirty="0"/>
          </a:p>
        </p:txBody>
      </p:sp>
      <p:sp>
        <p:nvSpPr>
          <p:cNvPr id="19" name="Rounded Rectangle 18"/>
          <p:cNvSpPr/>
          <p:nvPr/>
        </p:nvSpPr>
        <p:spPr>
          <a:xfrm>
            <a:off x="2409826" y="2628900"/>
            <a:ext cx="4232043" cy="25122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0"/>
            <a:endParaRPr lang="en-US"/>
          </a:p>
        </p:txBody>
      </p:sp>
      <p:sp>
        <p:nvSpPr>
          <p:cNvPr id="20" name="TextBox 19"/>
          <p:cNvSpPr txBox="1"/>
          <p:nvPr/>
        </p:nvSpPr>
        <p:spPr>
          <a:xfrm>
            <a:off x="2409826" y="2569259"/>
            <a:ext cx="4232043" cy="369332"/>
          </a:xfrm>
          <a:prstGeom prst="rect">
            <a:avLst/>
          </a:prstGeom>
          <a:noFill/>
        </p:spPr>
        <p:txBody>
          <a:bodyPr wrap="square" rtlCol="0">
            <a:spAutoFit/>
          </a:bodyPr>
          <a:lstStyle/>
          <a:p>
            <a:pPr algn="ctr" rtl="0"/>
            <a:r>
              <a:rPr lang="en-US" b="1" dirty="0" err="1" smtClean="0">
                <a:solidFill>
                  <a:schemeClr val="bg2"/>
                </a:solidFill>
              </a:rPr>
              <a:t>Tishrei</a:t>
            </a:r>
            <a:endParaRPr lang="en-US" b="1" dirty="0">
              <a:solidFill>
                <a:schemeClr val="bg2"/>
              </a:solidFill>
            </a:endParaRPr>
          </a:p>
        </p:txBody>
      </p:sp>
      <p:sp>
        <p:nvSpPr>
          <p:cNvPr id="21" name="Rounded Rectangle 20"/>
          <p:cNvSpPr/>
          <p:nvPr/>
        </p:nvSpPr>
        <p:spPr>
          <a:xfrm>
            <a:off x="6641869" y="1981200"/>
            <a:ext cx="4521431" cy="2286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0"/>
            <a:endParaRPr lang="en-US"/>
          </a:p>
        </p:txBody>
      </p:sp>
      <p:sp>
        <p:nvSpPr>
          <p:cNvPr id="22" name="TextBox 21"/>
          <p:cNvSpPr txBox="1"/>
          <p:nvPr/>
        </p:nvSpPr>
        <p:spPr>
          <a:xfrm>
            <a:off x="6641869" y="1879084"/>
            <a:ext cx="4521431" cy="369332"/>
          </a:xfrm>
          <a:prstGeom prst="rect">
            <a:avLst/>
          </a:prstGeom>
          <a:noFill/>
        </p:spPr>
        <p:txBody>
          <a:bodyPr wrap="square" rtlCol="0">
            <a:spAutoFit/>
          </a:bodyPr>
          <a:lstStyle/>
          <a:p>
            <a:pPr algn="ctr" rtl="0"/>
            <a:r>
              <a:rPr lang="en-US" b="1" dirty="0" smtClean="0">
                <a:solidFill>
                  <a:schemeClr val="bg2"/>
                </a:solidFill>
              </a:rPr>
              <a:t>Kislev</a:t>
            </a:r>
            <a:endParaRPr lang="en-US" b="1" dirty="0">
              <a:solidFill>
                <a:schemeClr val="bg2"/>
              </a:solidFill>
            </a:endParaRPr>
          </a:p>
        </p:txBody>
      </p:sp>
    </p:spTree>
    <p:extLst>
      <p:ext uri="{BB962C8B-B14F-4D97-AF65-F5344CB8AC3E}">
        <p14:creationId xmlns:p14="http://schemas.microsoft.com/office/powerpoint/2010/main" val="105319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3"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64" presetClass="path" presetSubtype="0" accel="50000" decel="50000" fill="hold" grpId="0" nodeType="clickEffect">
                                  <p:stCondLst>
                                    <p:cond delay="0"/>
                                  </p:stCondLst>
                                  <p:childTnLst>
                                    <p:animMotion origin="layout" path="M -1.45833E-6 1.11111E-6 L -1.45833E-6 -1.02639 " pathEditMode="relative" rAng="0" ptsTypes="AA">
                                      <p:cBhvr>
                                        <p:cTn id="17" dur="2000" fill="hold"/>
                                        <p:tgtEl>
                                          <p:spTgt spid="13"/>
                                        </p:tgtEl>
                                        <p:attrNameLst>
                                          <p:attrName>ppt_x</p:attrName>
                                          <p:attrName>ppt_y</p:attrName>
                                        </p:attrNameLst>
                                      </p:cBhvr>
                                      <p:rCtr x="0" y="-51319"/>
                                    </p:animMotion>
                                  </p:childTnLst>
                                </p:cTn>
                              </p:par>
                            </p:childTnLst>
                          </p:cTn>
                        </p:par>
                      </p:childTnLst>
                    </p:cTn>
                  </p:par>
                  <p:par>
                    <p:cTn id="18" fill="hold">
                      <p:stCondLst>
                        <p:cond delay="indefinite"/>
                      </p:stCondLst>
                      <p:childTnLst>
                        <p:par>
                          <p:cTn id="19" fill="hold">
                            <p:stCondLst>
                              <p:cond delay="0"/>
                            </p:stCondLst>
                            <p:childTnLst>
                              <p:par>
                                <p:cTn id="20" presetID="64" presetClass="path" presetSubtype="0" accel="50000" decel="50000" fill="hold" grpId="1" nodeType="clickEffect">
                                  <p:stCondLst>
                                    <p:cond delay="0"/>
                                  </p:stCondLst>
                                  <p:childTnLst>
                                    <p:animMotion origin="layout" path="M -1.45833E-6 -1.02639 L -1.45833E-6 -1.11528 " pathEditMode="relative" rAng="0" ptsTypes="AA">
                                      <p:cBhvr>
                                        <p:cTn id="21" dur="2000" fill="hold"/>
                                        <p:tgtEl>
                                          <p:spTgt spid="13"/>
                                        </p:tgtEl>
                                        <p:attrNameLst>
                                          <p:attrName>ppt_x</p:attrName>
                                          <p:attrName>ppt_y</p:attrName>
                                        </p:attrNameLst>
                                      </p:cBhvr>
                                      <p:rCtr x="0" y="-4444"/>
                                    </p:animMotion>
                                  </p:childTnLst>
                                </p:cTn>
                              </p:par>
                            </p:childTnLst>
                          </p:cTn>
                        </p:par>
                      </p:childTnLst>
                    </p:cTn>
                  </p:par>
                  <p:par>
                    <p:cTn id="22" fill="hold">
                      <p:stCondLst>
                        <p:cond delay="indefinite"/>
                      </p:stCondLst>
                      <p:childTnLst>
                        <p:par>
                          <p:cTn id="23" fill="hold">
                            <p:stCondLst>
                              <p:cond delay="0"/>
                            </p:stCondLst>
                            <p:childTnLst>
                              <p:par>
                                <p:cTn id="24" presetID="64" presetClass="path" presetSubtype="0" accel="50000" decel="50000" fill="hold" grpId="2" nodeType="clickEffect">
                                  <p:stCondLst>
                                    <p:cond delay="0"/>
                                  </p:stCondLst>
                                  <p:childTnLst>
                                    <p:animMotion origin="layout" path="M -1.45833E-6 -1.11528 L -1.45833E-6 -1.98333 " pathEditMode="relative" rAng="0" ptsTypes="AA">
                                      <p:cBhvr>
                                        <p:cTn id="25" dur="2000" fill="hold"/>
                                        <p:tgtEl>
                                          <p:spTgt spid="13"/>
                                        </p:tgtEl>
                                        <p:attrNameLst>
                                          <p:attrName>ppt_x</p:attrName>
                                          <p:attrName>ppt_y</p:attrName>
                                        </p:attrNameLst>
                                      </p:cBhvr>
                                      <p:rCtr x="0" y="-434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13" grpId="3"/>
      <p:bldP spid="11" grpId="0" animBg="1"/>
      <p:bldP spid="1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3"/>
          <p:cNvSpPr txBox="1">
            <a:spLocks/>
          </p:cNvSpPr>
          <p:nvPr/>
        </p:nvSpPr>
        <p:spPr>
          <a:xfrm>
            <a:off x="1296968" y="3012257"/>
            <a:ext cx="4745613" cy="9470029"/>
          </a:xfrm>
          <a:prstGeom prst="rect">
            <a:avLst/>
          </a:prstGeom>
        </p:spPr>
        <p:txBody>
          <a:bodyPr vert="horz" lIns="91440" tIns="45720" rIns="91440" bIns="45720" rtlCol="0">
            <a:normAutofit lnSpcReduction="10000"/>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buNone/>
            </a:pPr>
            <a:r>
              <a:rPr lang="en-US" sz="3200" b="1" i="1" dirty="0" smtClean="0"/>
              <a:t>2</a:t>
            </a:r>
            <a:r>
              <a:rPr lang="en-US" i="1" dirty="0" smtClean="0"/>
              <a:t> </a:t>
            </a:r>
            <a:r>
              <a:rPr lang="en-US" i="1" baseline="30000" dirty="0" smtClean="0"/>
              <a:t>1</a:t>
            </a:r>
            <a:r>
              <a:rPr lang="es-ES" i="1" dirty="0" smtClean="0"/>
              <a:t> “El </a:t>
            </a:r>
            <a:r>
              <a:rPr lang="es-ES" i="1" dirty="0"/>
              <a:t>día veintiuno del mes séptimo, vino la palabra del SEÑOR por medio del profeta </a:t>
            </a:r>
            <a:r>
              <a:rPr lang="es-ES" i="1" dirty="0" err="1"/>
              <a:t>Hageo</a:t>
            </a:r>
            <a:r>
              <a:rPr lang="es-ES" i="1" dirty="0"/>
              <a:t>:  2  «Habla ahora a </a:t>
            </a:r>
            <a:r>
              <a:rPr lang="es-ES" i="1" dirty="0" err="1"/>
              <a:t>Zorobabel</a:t>
            </a:r>
            <a:r>
              <a:rPr lang="es-ES" i="1" dirty="0"/>
              <a:t>, hijo de </a:t>
            </a:r>
            <a:r>
              <a:rPr lang="es-ES" i="1" dirty="0" err="1"/>
              <a:t>Salatiel</a:t>
            </a:r>
            <a:r>
              <a:rPr lang="es-ES" i="1" dirty="0"/>
              <a:t>, gobernador de Judá, y al sumo sacerdote Josué, hijo de </a:t>
            </a:r>
            <a:r>
              <a:rPr lang="es-ES" i="1" dirty="0" err="1"/>
              <a:t>Josadac</a:t>
            </a:r>
            <a:r>
              <a:rPr lang="es-ES" i="1" dirty="0"/>
              <a:t>, y al remanente del pueblo:  3  “¿Quién ha quedado entre ustedes que haya visto este templo en su gloria primera? ¿Y cómo lo ven ahora? Tal como está, ¿no es como nada ante sus ojos?  4  Pero ahora, esfuérzate, </a:t>
            </a:r>
            <a:r>
              <a:rPr lang="es-ES" i="1" dirty="0" err="1"/>
              <a:t>Zorobabel</a:t>
            </a:r>
            <a:r>
              <a:rPr lang="es-ES" i="1" dirty="0"/>
              <a:t>”, declara el SEÑOR, “esfuérzate tú también, Josué, hijo de </a:t>
            </a:r>
            <a:r>
              <a:rPr lang="es-ES" i="1" dirty="0" err="1"/>
              <a:t>Josadac</a:t>
            </a:r>
            <a:r>
              <a:rPr lang="es-ES" i="1" dirty="0"/>
              <a:t>, sumo sacerdote, y esfuércense todos ustedes, pueblo de la tierra”, declara el SEÑOR, “y trabajen, porque Yo estoy con ustedes”, declara el SEÑOR de los ejércitos.  5  “Conforme a la promesa que les hice cuando salieron de Egipto, Mi Espíritu permanece en medio de ustedes; no teman”.  6  »Porque así dice el SEÑOR de los ejércitos: “Una vez más, dentro de poco, Yo haré temblar los cielos y la tierra, el mar y la tierra firme.  7  Y haré temblar a todas las naciones; vendrán entonces los tesoros de todas las naciones, y Yo llenaré de gloria esta casa”, dice el SEÑOR de los ejércitos.  8  “Mía es la plata y Mío es el oro”, declara el SEÑOR de los ejércitos.  9  “La gloria postrera de esta casa será mayor que la primera”, dice el SEÑOR de los ejércitos, “y en este lugar daré paz”, declara el SEÑOR de los ejércitos</a:t>
            </a:r>
            <a:r>
              <a:rPr lang="es-ES" i="1" dirty="0" smtClean="0"/>
              <a:t>»”.</a:t>
            </a:r>
            <a:endParaRPr lang="en-US" i="1" dirty="0" smtClean="0"/>
          </a:p>
          <a:p>
            <a:pPr marL="45720" indent="0" algn="l" rtl="0">
              <a:buNone/>
            </a:pPr>
            <a:r>
              <a:rPr lang="en-US" i="1" dirty="0" smtClean="0"/>
              <a:t>Hageo 2:1-9 (NBLA)</a:t>
            </a:r>
            <a:endParaRPr lang="en-US" i="1" dirty="0"/>
          </a:p>
        </p:txBody>
      </p:sp>
      <p:sp>
        <p:nvSpPr>
          <p:cNvPr id="16" name="Rectangle 15"/>
          <p:cNvSpPr/>
          <p:nvPr/>
        </p:nvSpPr>
        <p:spPr>
          <a:xfrm>
            <a:off x="0" y="6108700"/>
            <a:ext cx="121920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89074"/>
          <a:stretch/>
        </p:blipFill>
        <p:spPr>
          <a:xfrm>
            <a:off x="503" y="6108700"/>
            <a:ext cx="12191497" cy="749299"/>
          </a:xfrm>
          <a:prstGeom prst="rect">
            <a:avLst/>
          </a:prstGeom>
        </p:spPr>
      </p:pic>
      <p:sp>
        <p:nvSpPr>
          <p:cNvPr id="14" name="Rectangle 13"/>
          <p:cNvSpPr/>
          <p:nvPr/>
        </p:nvSpPr>
        <p:spPr>
          <a:xfrm>
            <a:off x="0" y="0"/>
            <a:ext cx="12192000" cy="301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b="55928"/>
          <a:stretch/>
        </p:blipFill>
        <p:spPr>
          <a:xfrm>
            <a:off x="503" y="283"/>
            <a:ext cx="12191497" cy="3022318"/>
          </a:xfrm>
          <a:prstGeom prst="rect">
            <a:avLst/>
          </a:prstGeom>
        </p:spPr>
      </p:pic>
      <p:sp>
        <p:nvSpPr>
          <p:cNvPr id="2" name="Title 1"/>
          <p:cNvSpPr>
            <a:spLocks noGrp="1"/>
          </p:cNvSpPr>
          <p:nvPr>
            <p:ph type="title"/>
          </p:nvPr>
        </p:nvSpPr>
        <p:spPr/>
        <p:txBody>
          <a:bodyPr/>
          <a:lstStyle/>
          <a:p>
            <a:pPr algn="ctr" rtl="0"/>
            <a:r>
              <a:rPr lang="en-US" dirty="0" smtClean="0"/>
              <a:t>Segundo </a:t>
            </a:r>
            <a:r>
              <a:rPr lang="en-US" dirty="0" err="1" smtClean="0"/>
              <a:t>mensaje</a:t>
            </a:r>
            <a:r>
              <a:rPr lang="en-US" dirty="0" smtClean="0"/>
              <a:t>: </a:t>
            </a:r>
            <a:r>
              <a:rPr lang="en-US" dirty="0" smtClean="0">
                <a:solidFill>
                  <a:schemeClr val="tx1"/>
                </a:solidFill>
              </a:rPr>
              <a:t>LA POSTRERA casa será</a:t>
            </a:r>
            <a:endParaRPr lang="en-US" dirty="0">
              <a:solidFill>
                <a:schemeClr val="tx1"/>
              </a:solidFill>
            </a:endParaRPr>
          </a:p>
        </p:txBody>
      </p:sp>
      <p:sp>
        <p:nvSpPr>
          <p:cNvPr id="3" name="Rounded Rectangle 2"/>
          <p:cNvSpPr/>
          <p:nvPr/>
        </p:nvSpPr>
        <p:spPr>
          <a:xfrm>
            <a:off x="939800" y="2222500"/>
            <a:ext cx="10223500" cy="3937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rtl="0"/>
            <a:endParaRPr lang="en-US"/>
          </a:p>
        </p:txBody>
      </p:sp>
      <p:sp>
        <p:nvSpPr>
          <p:cNvPr id="5" name="Rounded Rectangle 4"/>
          <p:cNvSpPr/>
          <p:nvPr/>
        </p:nvSpPr>
        <p:spPr>
          <a:xfrm>
            <a:off x="939800" y="1981200"/>
            <a:ext cx="3924300" cy="2286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0"/>
            <a:endParaRPr lang="en-US"/>
          </a:p>
        </p:txBody>
      </p:sp>
      <p:sp>
        <p:nvSpPr>
          <p:cNvPr id="7" name="Rounded Rectangle 6"/>
          <p:cNvSpPr/>
          <p:nvPr/>
        </p:nvSpPr>
        <p:spPr>
          <a:xfrm>
            <a:off x="2409826" y="2637800"/>
            <a:ext cx="4248669" cy="21969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0"/>
            <a:endParaRPr lang="en-US"/>
          </a:p>
        </p:txBody>
      </p:sp>
      <p:sp>
        <p:nvSpPr>
          <p:cNvPr id="9" name="Rounded Rectangle 8"/>
          <p:cNvSpPr/>
          <p:nvPr/>
        </p:nvSpPr>
        <p:spPr>
          <a:xfrm>
            <a:off x="6658495" y="1981200"/>
            <a:ext cx="4504805" cy="219700"/>
          </a:xfrm>
          <a:prstGeom prst="roundRect">
            <a:avLst>
              <a:gd name="adj" fmla="val 5000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0"/>
            <a:endParaRPr lang="en-US"/>
          </a:p>
        </p:txBody>
      </p:sp>
      <p:sp>
        <p:nvSpPr>
          <p:cNvPr id="10" name="TextBox 9"/>
          <p:cNvSpPr txBox="1"/>
          <p:nvPr/>
        </p:nvSpPr>
        <p:spPr>
          <a:xfrm>
            <a:off x="6658496" y="1905000"/>
            <a:ext cx="4504804" cy="369332"/>
          </a:xfrm>
          <a:prstGeom prst="rect">
            <a:avLst/>
          </a:prstGeom>
          <a:noFill/>
        </p:spPr>
        <p:txBody>
          <a:bodyPr wrap="square" rtlCol="0">
            <a:spAutoFit/>
          </a:bodyPr>
          <a:lstStyle/>
          <a:p>
            <a:pPr algn="ctr" rtl="0"/>
            <a:r>
              <a:rPr lang="en-US" b="1" dirty="0" smtClean="0">
                <a:solidFill>
                  <a:schemeClr val="bg2"/>
                </a:solidFill>
              </a:rPr>
              <a:t>Kislev</a:t>
            </a:r>
            <a:endParaRPr lang="en-US" b="1" dirty="0">
              <a:solidFill>
                <a:schemeClr val="bg2"/>
              </a:solidFill>
            </a:endParaRPr>
          </a:p>
        </p:txBody>
      </p:sp>
      <p:sp>
        <p:nvSpPr>
          <p:cNvPr id="11" name="Rounded Rectangle 10"/>
          <p:cNvSpPr/>
          <p:nvPr/>
        </p:nvSpPr>
        <p:spPr>
          <a:xfrm>
            <a:off x="939800" y="1981200"/>
            <a:ext cx="3924300" cy="647700"/>
          </a:xfrm>
          <a:prstGeom prst="roundRect">
            <a:avLst/>
          </a:prstGeom>
          <a:solidFill>
            <a:srgbClr val="A85229">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 name="TextBox 5"/>
          <p:cNvSpPr txBox="1"/>
          <p:nvPr/>
        </p:nvSpPr>
        <p:spPr>
          <a:xfrm>
            <a:off x="939800" y="1905000"/>
            <a:ext cx="4013200" cy="369332"/>
          </a:xfrm>
          <a:prstGeom prst="rect">
            <a:avLst/>
          </a:prstGeom>
          <a:noFill/>
        </p:spPr>
        <p:txBody>
          <a:bodyPr wrap="square" rtlCol="0">
            <a:spAutoFit/>
          </a:bodyPr>
          <a:lstStyle/>
          <a:p>
            <a:pPr algn="ctr" rtl="0"/>
            <a:r>
              <a:rPr lang="en-US" b="1" dirty="0" smtClean="0">
                <a:solidFill>
                  <a:schemeClr val="bg2"/>
                </a:solidFill>
              </a:rPr>
              <a:t>Elul</a:t>
            </a:r>
            <a:endParaRPr lang="en-US" b="1" dirty="0">
              <a:solidFill>
                <a:schemeClr val="bg2"/>
              </a:solidFill>
            </a:endParaRPr>
          </a:p>
        </p:txBody>
      </p:sp>
      <p:sp>
        <p:nvSpPr>
          <p:cNvPr id="4" name="TextBox 3"/>
          <p:cNvSpPr txBox="1"/>
          <p:nvPr/>
        </p:nvSpPr>
        <p:spPr>
          <a:xfrm>
            <a:off x="952500" y="2235200"/>
            <a:ext cx="10210800" cy="369332"/>
          </a:xfrm>
          <a:prstGeom prst="rect">
            <a:avLst/>
          </a:prstGeom>
          <a:noFill/>
        </p:spPr>
        <p:txBody>
          <a:bodyPr wrap="square" rtlCol="0">
            <a:spAutoFit/>
          </a:bodyPr>
          <a:lstStyle/>
          <a:p>
            <a:pPr algn="ctr"/>
            <a:r>
              <a:rPr lang="en-US" b="1" dirty="0" err="1"/>
              <a:t>agosto</a:t>
            </a:r>
            <a:r>
              <a:rPr lang="en-US" b="1" dirty="0"/>
              <a:t> 	    |         </a:t>
            </a:r>
            <a:r>
              <a:rPr lang="en-US" b="1" dirty="0" err="1"/>
              <a:t>septiembre</a:t>
            </a:r>
            <a:r>
              <a:rPr lang="en-US" b="1" dirty="0"/>
              <a:t>         |     	</a:t>
            </a:r>
            <a:r>
              <a:rPr lang="en-US" b="1" dirty="0" err="1"/>
              <a:t>octubre</a:t>
            </a:r>
            <a:r>
              <a:rPr lang="en-US" b="1" dirty="0"/>
              <a:t>	          |           </a:t>
            </a:r>
            <a:r>
              <a:rPr lang="en-US" b="1" dirty="0" err="1"/>
              <a:t>noviembre</a:t>
            </a:r>
            <a:r>
              <a:rPr lang="en-US" b="1" dirty="0"/>
              <a:t>	  |          </a:t>
            </a:r>
            <a:r>
              <a:rPr lang="en-US" b="1" dirty="0" err="1"/>
              <a:t>diciembre</a:t>
            </a:r>
            <a:endParaRPr lang="en-US" b="1" dirty="0"/>
          </a:p>
        </p:txBody>
      </p:sp>
      <p:cxnSp>
        <p:nvCxnSpPr>
          <p:cNvPr id="17" name="Straight Connector 16"/>
          <p:cNvCxnSpPr/>
          <p:nvPr/>
        </p:nvCxnSpPr>
        <p:spPr>
          <a:xfrm>
            <a:off x="0" y="6282703"/>
            <a:ext cx="12192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8" name="Content Placeholder 3"/>
          <p:cNvSpPr txBox="1">
            <a:spLocks/>
          </p:cNvSpPr>
          <p:nvPr/>
        </p:nvSpPr>
        <p:spPr>
          <a:xfrm>
            <a:off x="6492706" y="3031502"/>
            <a:ext cx="4745613" cy="3251201"/>
          </a:xfrm>
          <a:prstGeom prst="rect">
            <a:avLst/>
          </a:prstGeom>
        </p:spPr>
        <p:txBody>
          <a:bodyPr vert="horz" lIns="91440" tIns="45720" rIns="91440" bIns="45720" rtlCol="0">
            <a:normAutofit lnSpcReduction="10000"/>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algn="l" rtl="0"/>
            <a:r>
              <a:rPr lang="en-US" b="1" dirty="0" smtClean="0"/>
              <a:t>El séptimo mes del calendario hebreo era </a:t>
            </a:r>
            <a:r>
              <a:rPr lang="en-US" b="1" dirty="0" err="1" smtClean="0"/>
              <a:t>Tishrei</a:t>
            </a:r>
            <a:r>
              <a:rPr lang="en-US" b="1" dirty="0" smtClean="0"/>
              <a:t>.</a:t>
            </a:r>
          </a:p>
          <a:p>
            <a:pPr algn="l" rtl="0"/>
            <a:r>
              <a:rPr lang="en-US" b="1" dirty="0" smtClean="0"/>
              <a:t>El </a:t>
            </a:r>
            <a:r>
              <a:rPr lang="en-US" b="1" dirty="0" err="1" smtClean="0"/>
              <a:t>día</a:t>
            </a:r>
            <a:r>
              <a:rPr lang="en-US" b="1" dirty="0" smtClean="0"/>
              <a:t> </a:t>
            </a:r>
            <a:r>
              <a:rPr lang="en-US" b="1" dirty="0" err="1" smtClean="0"/>
              <a:t>veintiuno</a:t>
            </a:r>
            <a:r>
              <a:rPr lang="en-US" b="1" dirty="0" smtClean="0"/>
              <a:t> de </a:t>
            </a:r>
            <a:r>
              <a:rPr lang="en-US" b="1" dirty="0" err="1" smtClean="0"/>
              <a:t>Tishrei</a:t>
            </a:r>
            <a:r>
              <a:rPr lang="en-US" b="1" dirty="0" smtClean="0"/>
              <a:t> sería el último día de la Fiesta de los Tabernáculos (Levítico 23:34-43)</a:t>
            </a:r>
          </a:p>
          <a:p>
            <a:pPr algn="l" rtl="0"/>
            <a:r>
              <a:rPr lang="en-US" b="1" dirty="0" smtClean="0"/>
              <a:t>El pacto de Dios:</a:t>
            </a:r>
          </a:p>
          <a:p>
            <a:pPr lvl="1" algn="l" rtl="0"/>
            <a:r>
              <a:rPr lang="en-US" b="1" dirty="0" smtClean="0"/>
              <a:t>Pueblo especial (</a:t>
            </a:r>
            <a:r>
              <a:rPr lang="en-US" b="1" dirty="0" err="1" smtClean="0"/>
              <a:t>Éxo</a:t>
            </a:r>
            <a:r>
              <a:rPr lang="en-US" b="1" dirty="0" smtClean="0"/>
              <a:t> 19:5-6)</a:t>
            </a:r>
          </a:p>
          <a:p>
            <a:pPr lvl="1" algn="l" rtl="0"/>
            <a:r>
              <a:rPr lang="en-US" b="1" dirty="0" smtClean="0"/>
              <a:t>Dedicado con </a:t>
            </a:r>
            <a:r>
              <a:rPr lang="en-US" b="1" dirty="0" err="1" smtClean="0"/>
              <a:t>sangre</a:t>
            </a:r>
            <a:r>
              <a:rPr lang="en-US" b="1" dirty="0" smtClean="0"/>
              <a:t> (</a:t>
            </a:r>
            <a:r>
              <a:rPr lang="en-US" b="1" dirty="0" err="1" smtClean="0"/>
              <a:t>Éxo</a:t>
            </a:r>
            <a:r>
              <a:rPr lang="en-US" b="1" dirty="0" smtClean="0"/>
              <a:t> 24:8)</a:t>
            </a:r>
          </a:p>
          <a:p>
            <a:pPr lvl="1" algn="l" rtl="0"/>
            <a:r>
              <a:rPr lang="en-US" b="1" dirty="0" err="1" smtClean="0"/>
              <a:t>Habitar</a:t>
            </a:r>
            <a:r>
              <a:rPr lang="en-US" b="1" dirty="0" smtClean="0"/>
              <a:t> entre </a:t>
            </a:r>
            <a:r>
              <a:rPr lang="en-US" b="1" dirty="0" err="1" smtClean="0"/>
              <a:t>ellos</a:t>
            </a:r>
            <a:r>
              <a:rPr lang="en-US" b="1" dirty="0" smtClean="0"/>
              <a:t> (</a:t>
            </a:r>
            <a:r>
              <a:rPr lang="en-US" b="1" dirty="0" err="1" smtClean="0"/>
              <a:t>Éxo</a:t>
            </a:r>
            <a:r>
              <a:rPr lang="en-US" b="1" dirty="0" smtClean="0"/>
              <a:t> 29:45)</a:t>
            </a:r>
          </a:p>
          <a:p>
            <a:pPr algn="l" rtl="0"/>
            <a:endParaRPr lang="en-US" b="1" dirty="0"/>
          </a:p>
        </p:txBody>
      </p:sp>
      <p:sp>
        <p:nvSpPr>
          <p:cNvPr id="19" name="Title 1"/>
          <p:cNvSpPr txBox="1">
            <a:spLocks/>
          </p:cNvSpPr>
          <p:nvPr/>
        </p:nvSpPr>
        <p:spPr>
          <a:xfrm>
            <a:off x="4826000" y="1333500"/>
            <a:ext cx="3733800" cy="5715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l" rtl="0"/>
            <a:r>
              <a:rPr lang="en-US" dirty="0" err="1" smtClean="0">
                <a:solidFill>
                  <a:schemeClr val="tx1"/>
                </a:solidFill>
              </a:rPr>
              <a:t>mÁs</a:t>
            </a:r>
            <a:r>
              <a:rPr lang="en-US" dirty="0" smtClean="0">
                <a:solidFill>
                  <a:schemeClr val="tx1"/>
                </a:solidFill>
              </a:rPr>
              <a:t> </a:t>
            </a:r>
            <a:r>
              <a:rPr lang="en-US" dirty="0" err="1" smtClean="0">
                <a:solidFill>
                  <a:schemeClr val="tx1"/>
                </a:solidFill>
              </a:rPr>
              <a:t>gloriosA</a:t>
            </a:r>
            <a:endParaRPr lang="en-US" dirty="0">
              <a:solidFill>
                <a:schemeClr val="tx1"/>
              </a:solidFill>
            </a:endParaRPr>
          </a:p>
        </p:txBody>
      </p:sp>
      <p:sp>
        <p:nvSpPr>
          <p:cNvPr id="8" name="TextBox 7"/>
          <p:cNvSpPr txBox="1"/>
          <p:nvPr/>
        </p:nvSpPr>
        <p:spPr>
          <a:xfrm>
            <a:off x="2409826" y="2552700"/>
            <a:ext cx="4323483" cy="369332"/>
          </a:xfrm>
          <a:prstGeom prst="rect">
            <a:avLst/>
          </a:prstGeom>
          <a:noFill/>
        </p:spPr>
        <p:txBody>
          <a:bodyPr wrap="square" rtlCol="0">
            <a:spAutoFit/>
          </a:bodyPr>
          <a:lstStyle/>
          <a:p>
            <a:pPr algn="ctr" rtl="0"/>
            <a:r>
              <a:rPr lang="en-US" b="1" dirty="0" err="1" smtClean="0">
                <a:solidFill>
                  <a:schemeClr val="bg2"/>
                </a:solidFill>
              </a:rPr>
              <a:t>Tishrei</a:t>
            </a:r>
            <a:endParaRPr lang="en-US" b="1" dirty="0">
              <a:solidFill>
                <a:schemeClr val="bg2"/>
              </a:solidFill>
            </a:endParaRPr>
          </a:p>
        </p:txBody>
      </p:sp>
    </p:spTree>
    <p:extLst>
      <p:ext uri="{BB962C8B-B14F-4D97-AF65-F5344CB8AC3E}">
        <p14:creationId xmlns:p14="http://schemas.microsoft.com/office/powerpoint/2010/main" val="253172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8.33333E-7 0.0037 L 0.14766 0.03218 " pathEditMode="relative" rAng="0" ptsTypes="AA">
                                      <p:cBhvr>
                                        <p:cTn id="6" dur="2000" fill="hold"/>
                                        <p:tgtEl>
                                          <p:spTgt spid="11"/>
                                        </p:tgtEl>
                                        <p:attrNameLst>
                                          <p:attrName>ppt_x</p:attrName>
                                          <p:attrName>ppt_y</p:attrName>
                                        </p:attrNameLst>
                                      </p:cBhvr>
                                      <p:rCtr x="7383" y="1412"/>
                                    </p:animMotion>
                                  </p:childTnLst>
                                </p:cTn>
                              </p:par>
                              <p:par>
                                <p:cTn id="7" presetID="6" presetClass="emph" presetSubtype="0" fill="hold" grpId="1" nodeType="withEffect">
                                  <p:stCondLst>
                                    <p:cond delay="0"/>
                                  </p:stCondLst>
                                  <p:childTnLst>
                                    <p:animScale>
                                      <p:cBhvr>
                                        <p:cTn id="8" dur="2000" fill="hold"/>
                                        <p:tgtEl>
                                          <p:spTgt spid="11"/>
                                        </p:tgtEl>
                                      </p:cBhvr>
                                      <p:by x="117000" y="100000"/>
                                    </p:animScale>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64" presetClass="path" presetSubtype="0" accel="50000" decel="50000" fill="hold" grpId="1" nodeType="clickEffect">
                                  <p:stCondLst>
                                    <p:cond delay="0"/>
                                  </p:stCondLst>
                                  <p:childTnLst>
                                    <p:animMotion origin="layout" path="M -1.45833E-6 3.7037E-7 L -1.45833E-6 -0.59213 " pathEditMode="relative" rAng="0" ptsTypes="AA">
                                      <p:cBhvr>
                                        <p:cTn id="19" dur="2000" fill="hold"/>
                                        <p:tgtEl>
                                          <p:spTgt spid="13"/>
                                        </p:tgtEl>
                                        <p:attrNameLst>
                                          <p:attrName>ppt_x</p:attrName>
                                          <p:attrName>ppt_y</p:attrName>
                                        </p:attrNameLst>
                                      </p:cBhvr>
                                      <p:rCtr x="0" y="-29606"/>
                                    </p:animMotion>
                                  </p:childTnLst>
                                </p:cTn>
                              </p:par>
                            </p:childTnLst>
                          </p:cTn>
                        </p:par>
                      </p:childTnLst>
                    </p:cTn>
                  </p:par>
                  <p:par>
                    <p:cTn id="20" fill="hold">
                      <p:stCondLst>
                        <p:cond delay="indefinite"/>
                      </p:stCondLst>
                      <p:childTnLst>
                        <p:par>
                          <p:cTn id="21" fill="hold">
                            <p:stCondLst>
                              <p:cond delay="0"/>
                            </p:stCondLst>
                            <p:childTnLst>
                              <p:par>
                                <p:cTn id="22" presetID="64" presetClass="path" presetSubtype="0" accel="50000" decel="50000" fill="hold" grpId="2" nodeType="clickEffect">
                                  <p:stCondLst>
                                    <p:cond delay="0"/>
                                  </p:stCondLst>
                                  <p:childTnLst>
                                    <p:animMotion origin="layout" path="M -1.45833E-6 -0.59213 L -1.45833E-6 -0.90741 " pathEditMode="relative" rAng="0" ptsTypes="AA">
                                      <p:cBhvr>
                                        <p:cTn id="23" dur="2000" fill="hold"/>
                                        <p:tgtEl>
                                          <p:spTgt spid="13"/>
                                        </p:tgtEl>
                                        <p:attrNameLst>
                                          <p:attrName>ppt_x</p:attrName>
                                          <p:attrName>ppt_y</p:attrName>
                                        </p:attrNameLst>
                                      </p:cBhvr>
                                      <p:rCtr x="0" y="-15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11" grpId="0" animBg="1"/>
      <p:bldP spid="11" grpId="1" animBg="1"/>
      <p:bldP spid="1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3"/>
          <p:cNvSpPr txBox="1">
            <a:spLocks/>
          </p:cNvSpPr>
          <p:nvPr/>
        </p:nvSpPr>
        <p:spPr>
          <a:xfrm>
            <a:off x="1296968" y="3012256"/>
            <a:ext cx="4745613" cy="11018069"/>
          </a:xfrm>
          <a:prstGeom prst="rect">
            <a:avLst/>
          </a:prstGeom>
        </p:spPr>
        <p:txBody>
          <a:bodyPr vert="horz" lIns="91440" tIns="45720" rIns="91440" bIns="45720" rtlCol="0">
            <a:normAutofit lnSpcReduction="10000"/>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buNone/>
            </a:pPr>
            <a:r>
              <a:rPr lang="en-US" i="1" baseline="30000" dirty="0" smtClean="0"/>
              <a:t>10</a:t>
            </a:r>
            <a:r>
              <a:rPr lang="es-ES" i="1" dirty="0"/>
              <a:t> </a:t>
            </a:r>
            <a:r>
              <a:rPr lang="es-ES" i="1" dirty="0" smtClean="0"/>
              <a:t>“El </a:t>
            </a:r>
            <a:r>
              <a:rPr lang="es-ES" i="1" dirty="0"/>
              <a:t>día veinticuatro del mes noveno, en el año segundo de Darío, vino la palabra del SEÑOR al profeta </a:t>
            </a:r>
            <a:r>
              <a:rPr lang="es-ES" i="1" dirty="0" err="1"/>
              <a:t>Hageo</a:t>
            </a:r>
            <a:r>
              <a:rPr lang="es-ES" i="1" dirty="0"/>
              <a:t>:  11  «Así dice el SEÑOR de los ejércitos: “Pide ahora instrucción a los sacerdotes:  12  Si alguien lleva carne consagrada en la falda de su vestidura, y con su falda toca pan, alimento cocido, vino, aceite o cualquier otro alimento, ¿quedará este consagrado?”». Y los sacerdotes respondieron: «No».  13  Y dijo </a:t>
            </a:r>
            <a:r>
              <a:rPr lang="es-ES" i="1" dirty="0" err="1"/>
              <a:t>Hageo</a:t>
            </a:r>
            <a:r>
              <a:rPr lang="es-ES" i="1" dirty="0"/>
              <a:t>: «Si alguien, inmundo por el contacto con un cadáver, toca cualquiera de estas cosas, ¿quedará inmunda?». «Quedará inmunda», respondieron los sacerdotes.  14  Entonces volvió a hablar </a:t>
            </a:r>
            <a:r>
              <a:rPr lang="es-ES" i="1" dirty="0" err="1"/>
              <a:t>Hageo</a:t>
            </a:r>
            <a:r>
              <a:rPr lang="es-ES" i="1" dirty="0"/>
              <a:t>: «“Así es este pueblo y así es esta nación delante de Mí”, declara el SEÑOR, “y así es toda obra de sus manos; y lo que aquí ofrecen, inmundo es.  15  ”Ahora pues, consideren bien esto de hoy en adelante: antes que se pusiera piedra sobre piedra en el templo del SEÑOR,  16  en aquel tiempo, cuando alguien buscaba un montón de 20 medidas, solo encontraba 10; venía alguien al lagar para sacar 50 cántaros, y solo sacaba 20.  17  Los herí con viento abrasador, plaga y granizo en toda obra de sus manos; pero ninguno de ustedes se volvió a Mí”, declara el SEÑOR.  18  “Pero consideren bien esto desde hoy en adelante, desde el día veinticuatro del mes noveno; desde el día en que se pusieron los cimientos del templo del SEÑOR, consideren bien:  19  ¿Está todavía la semilla en el granero? Todavía la vid, la higuera, el granado y el olivo no han dado fruto; pero desde hoy Yo los bendeciré”».</a:t>
            </a:r>
            <a:r>
              <a:rPr lang="en-US" i="1" dirty="0" smtClean="0"/>
              <a:t>”.</a:t>
            </a:r>
          </a:p>
          <a:p>
            <a:pPr marL="45720" indent="0" algn="l" rtl="0">
              <a:buNone/>
            </a:pPr>
            <a:r>
              <a:rPr lang="en-US" i="1" dirty="0" smtClean="0"/>
              <a:t>Hageo 2:10-19 (NBLA)</a:t>
            </a:r>
            <a:endParaRPr lang="en-US" i="1" dirty="0"/>
          </a:p>
        </p:txBody>
      </p:sp>
      <p:sp>
        <p:nvSpPr>
          <p:cNvPr id="16" name="Rectangle 15"/>
          <p:cNvSpPr/>
          <p:nvPr/>
        </p:nvSpPr>
        <p:spPr>
          <a:xfrm>
            <a:off x="0" y="6108700"/>
            <a:ext cx="121920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89074"/>
          <a:stretch/>
        </p:blipFill>
        <p:spPr>
          <a:xfrm>
            <a:off x="503" y="6108700"/>
            <a:ext cx="12191497" cy="749299"/>
          </a:xfrm>
          <a:prstGeom prst="rect">
            <a:avLst/>
          </a:prstGeom>
        </p:spPr>
      </p:pic>
      <p:sp>
        <p:nvSpPr>
          <p:cNvPr id="14" name="Rectangle 13"/>
          <p:cNvSpPr/>
          <p:nvPr/>
        </p:nvSpPr>
        <p:spPr>
          <a:xfrm>
            <a:off x="0" y="0"/>
            <a:ext cx="12192000" cy="301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b="55928"/>
          <a:stretch/>
        </p:blipFill>
        <p:spPr>
          <a:xfrm>
            <a:off x="503" y="283"/>
            <a:ext cx="12191497" cy="3022318"/>
          </a:xfrm>
          <a:prstGeom prst="rect">
            <a:avLst/>
          </a:prstGeom>
        </p:spPr>
      </p:pic>
      <p:sp>
        <p:nvSpPr>
          <p:cNvPr id="2" name="Title 1"/>
          <p:cNvSpPr>
            <a:spLocks noGrp="1"/>
          </p:cNvSpPr>
          <p:nvPr>
            <p:ph type="title"/>
          </p:nvPr>
        </p:nvSpPr>
        <p:spPr/>
        <p:txBody>
          <a:bodyPr/>
          <a:lstStyle/>
          <a:p>
            <a:pPr algn="ctr" rtl="0"/>
            <a:r>
              <a:rPr lang="en-US" dirty="0" smtClean="0"/>
              <a:t>Tercer </a:t>
            </a:r>
            <a:r>
              <a:rPr lang="en-US" dirty="0" err="1" smtClean="0"/>
              <a:t>mensaje</a:t>
            </a:r>
            <a:r>
              <a:rPr lang="en-US" dirty="0" smtClean="0"/>
              <a:t>: </a:t>
            </a:r>
            <a:r>
              <a:rPr lang="en-US" dirty="0" smtClean="0">
                <a:solidFill>
                  <a:schemeClr val="tx1"/>
                </a:solidFill>
              </a:rPr>
              <a:t>A partir de este </a:t>
            </a:r>
            <a:r>
              <a:rPr lang="en-US" dirty="0" err="1" smtClean="0">
                <a:solidFill>
                  <a:schemeClr val="tx1"/>
                </a:solidFill>
              </a:rPr>
              <a:t>día</a:t>
            </a:r>
            <a:r>
              <a:rPr lang="en-US" dirty="0" smtClean="0">
                <a:solidFill>
                  <a:schemeClr val="tx1"/>
                </a:solidFill>
              </a:rPr>
              <a:t> Dios</a:t>
            </a:r>
            <a:endParaRPr lang="en-US" dirty="0">
              <a:solidFill>
                <a:schemeClr val="tx1"/>
              </a:solidFill>
            </a:endParaRPr>
          </a:p>
        </p:txBody>
      </p:sp>
      <p:sp>
        <p:nvSpPr>
          <p:cNvPr id="3" name="Rounded Rectangle 2"/>
          <p:cNvSpPr/>
          <p:nvPr/>
        </p:nvSpPr>
        <p:spPr>
          <a:xfrm>
            <a:off x="939800" y="2222500"/>
            <a:ext cx="10223500" cy="3937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rtl="0"/>
            <a:endParaRPr lang="en-US"/>
          </a:p>
        </p:txBody>
      </p:sp>
      <p:sp>
        <p:nvSpPr>
          <p:cNvPr id="5" name="Rounded Rectangle 4"/>
          <p:cNvSpPr/>
          <p:nvPr/>
        </p:nvSpPr>
        <p:spPr>
          <a:xfrm>
            <a:off x="939800" y="1981200"/>
            <a:ext cx="3924300" cy="2286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0"/>
            <a:endParaRPr lang="en-US"/>
          </a:p>
        </p:txBody>
      </p:sp>
      <p:sp>
        <p:nvSpPr>
          <p:cNvPr id="7" name="Rounded Rectangle 6"/>
          <p:cNvSpPr/>
          <p:nvPr/>
        </p:nvSpPr>
        <p:spPr>
          <a:xfrm>
            <a:off x="2409826" y="2628900"/>
            <a:ext cx="4273607" cy="22859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0"/>
            <a:endParaRPr lang="en-US"/>
          </a:p>
        </p:txBody>
      </p:sp>
      <p:sp>
        <p:nvSpPr>
          <p:cNvPr id="9" name="Rounded Rectangle 8"/>
          <p:cNvSpPr/>
          <p:nvPr/>
        </p:nvSpPr>
        <p:spPr>
          <a:xfrm>
            <a:off x="6683433" y="1981200"/>
            <a:ext cx="4479867" cy="20216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0"/>
            <a:endParaRPr lang="en-US"/>
          </a:p>
        </p:txBody>
      </p:sp>
      <p:sp>
        <p:nvSpPr>
          <p:cNvPr id="11" name="Rounded Rectangle 10"/>
          <p:cNvSpPr/>
          <p:nvPr/>
        </p:nvSpPr>
        <p:spPr>
          <a:xfrm>
            <a:off x="2409826" y="2203898"/>
            <a:ext cx="4273608" cy="653601"/>
          </a:xfrm>
          <a:prstGeom prst="roundRect">
            <a:avLst/>
          </a:prstGeom>
          <a:solidFill>
            <a:srgbClr val="A85229">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 name="TextBox 5"/>
          <p:cNvSpPr txBox="1"/>
          <p:nvPr/>
        </p:nvSpPr>
        <p:spPr>
          <a:xfrm>
            <a:off x="939800" y="1905000"/>
            <a:ext cx="4013200" cy="369332"/>
          </a:xfrm>
          <a:prstGeom prst="rect">
            <a:avLst/>
          </a:prstGeom>
          <a:noFill/>
        </p:spPr>
        <p:txBody>
          <a:bodyPr wrap="square" rtlCol="0">
            <a:spAutoFit/>
          </a:bodyPr>
          <a:lstStyle/>
          <a:p>
            <a:pPr algn="ctr" rtl="0"/>
            <a:r>
              <a:rPr lang="en-US" b="1" dirty="0" smtClean="0">
                <a:solidFill>
                  <a:schemeClr val="bg2"/>
                </a:solidFill>
              </a:rPr>
              <a:t>Elul</a:t>
            </a:r>
            <a:endParaRPr lang="en-US" b="1" dirty="0">
              <a:solidFill>
                <a:schemeClr val="bg2"/>
              </a:solidFill>
            </a:endParaRPr>
          </a:p>
        </p:txBody>
      </p:sp>
      <p:sp>
        <p:nvSpPr>
          <p:cNvPr id="4" name="TextBox 3"/>
          <p:cNvSpPr txBox="1"/>
          <p:nvPr/>
        </p:nvSpPr>
        <p:spPr>
          <a:xfrm>
            <a:off x="952500" y="2235200"/>
            <a:ext cx="10210800" cy="369332"/>
          </a:xfrm>
          <a:prstGeom prst="rect">
            <a:avLst/>
          </a:prstGeom>
          <a:noFill/>
        </p:spPr>
        <p:txBody>
          <a:bodyPr wrap="square" rtlCol="0">
            <a:spAutoFit/>
          </a:bodyPr>
          <a:lstStyle/>
          <a:p>
            <a:pPr algn="ctr"/>
            <a:r>
              <a:rPr lang="en-US" b="1" dirty="0" err="1"/>
              <a:t>agosto</a:t>
            </a:r>
            <a:r>
              <a:rPr lang="en-US" b="1" dirty="0"/>
              <a:t> 	    |         </a:t>
            </a:r>
            <a:r>
              <a:rPr lang="en-US" b="1" dirty="0" err="1"/>
              <a:t>septiembre</a:t>
            </a:r>
            <a:r>
              <a:rPr lang="en-US" b="1" dirty="0"/>
              <a:t>         |     	</a:t>
            </a:r>
            <a:r>
              <a:rPr lang="en-US" b="1" dirty="0" err="1"/>
              <a:t>octubre</a:t>
            </a:r>
            <a:r>
              <a:rPr lang="en-US" b="1" dirty="0"/>
              <a:t>	          |           </a:t>
            </a:r>
            <a:r>
              <a:rPr lang="en-US" b="1" dirty="0" err="1"/>
              <a:t>noviembre</a:t>
            </a:r>
            <a:r>
              <a:rPr lang="en-US" b="1" dirty="0"/>
              <a:t>	  |          </a:t>
            </a:r>
            <a:r>
              <a:rPr lang="en-US" b="1" dirty="0" err="1"/>
              <a:t>diciembre</a:t>
            </a:r>
            <a:endParaRPr lang="en-US" b="1" dirty="0"/>
          </a:p>
        </p:txBody>
      </p:sp>
      <p:cxnSp>
        <p:nvCxnSpPr>
          <p:cNvPr id="17" name="Straight Connector 16"/>
          <p:cNvCxnSpPr/>
          <p:nvPr/>
        </p:nvCxnSpPr>
        <p:spPr>
          <a:xfrm>
            <a:off x="0" y="6282703"/>
            <a:ext cx="12192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8" name="Content Placeholder 3"/>
          <p:cNvSpPr txBox="1">
            <a:spLocks/>
          </p:cNvSpPr>
          <p:nvPr/>
        </p:nvSpPr>
        <p:spPr>
          <a:xfrm>
            <a:off x="6492706" y="3031502"/>
            <a:ext cx="4745613" cy="3251201"/>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algn="l" rtl="0"/>
            <a:r>
              <a:rPr lang="en-US" b="1" dirty="0" smtClean="0"/>
              <a:t>El noveno mes del calendario </a:t>
            </a:r>
            <a:r>
              <a:rPr lang="en-US" b="1" dirty="0" err="1" smtClean="0"/>
              <a:t>hebreo</a:t>
            </a:r>
            <a:r>
              <a:rPr lang="en-US" b="1" dirty="0" smtClean="0"/>
              <a:t> </a:t>
            </a:r>
            <a:r>
              <a:rPr lang="en-US" b="1" dirty="0" err="1" smtClean="0"/>
              <a:t>es</a:t>
            </a:r>
            <a:r>
              <a:rPr lang="en-US" b="1" dirty="0" smtClean="0"/>
              <a:t> Kislev</a:t>
            </a:r>
          </a:p>
          <a:p>
            <a:pPr algn="l" rtl="0"/>
            <a:r>
              <a:rPr lang="en-US" b="1" dirty="0" smtClean="0"/>
              <a:t>Habían pasado tres meses desde que el remanente reanudó la construcción.</a:t>
            </a:r>
          </a:p>
          <a:p>
            <a:pPr algn="l" rtl="0"/>
            <a:r>
              <a:rPr lang="en-US" b="1" dirty="0" smtClean="0"/>
              <a:t>El segundo mensaje había desanimado a algunos, por lo que el Señor les aseguró que le agradaba trabajar en el templo.</a:t>
            </a:r>
          </a:p>
          <a:p>
            <a:pPr algn="l" rtl="0"/>
            <a:endParaRPr lang="en-US" b="1" dirty="0"/>
          </a:p>
        </p:txBody>
      </p:sp>
      <p:sp>
        <p:nvSpPr>
          <p:cNvPr id="19" name="Title 1"/>
          <p:cNvSpPr txBox="1">
            <a:spLocks/>
          </p:cNvSpPr>
          <p:nvPr/>
        </p:nvSpPr>
        <p:spPr>
          <a:xfrm>
            <a:off x="4587875" y="1333500"/>
            <a:ext cx="3733800" cy="5715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ctr" rtl="0"/>
            <a:r>
              <a:rPr lang="en-US" dirty="0" smtClean="0">
                <a:solidFill>
                  <a:schemeClr val="tx1"/>
                </a:solidFill>
              </a:rPr>
              <a:t>LOS BENDECIRÁ</a:t>
            </a:r>
            <a:endParaRPr lang="en-US" dirty="0">
              <a:solidFill>
                <a:schemeClr val="tx1"/>
              </a:solidFill>
            </a:endParaRPr>
          </a:p>
        </p:txBody>
      </p:sp>
      <p:sp>
        <p:nvSpPr>
          <p:cNvPr id="8" name="TextBox 7"/>
          <p:cNvSpPr txBox="1"/>
          <p:nvPr/>
        </p:nvSpPr>
        <p:spPr>
          <a:xfrm>
            <a:off x="2409826" y="2552700"/>
            <a:ext cx="4273607" cy="369332"/>
          </a:xfrm>
          <a:prstGeom prst="rect">
            <a:avLst/>
          </a:prstGeom>
          <a:noFill/>
        </p:spPr>
        <p:txBody>
          <a:bodyPr wrap="square" rtlCol="0">
            <a:spAutoFit/>
          </a:bodyPr>
          <a:lstStyle/>
          <a:p>
            <a:pPr algn="ctr" rtl="0"/>
            <a:r>
              <a:rPr lang="en-US" b="1" dirty="0" err="1" smtClean="0">
                <a:solidFill>
                  <a:schemeClr val="bg2"/>
                </a:solidFill>
              </a:rPr>
              <a:t>Tishrei</a:t>
            </a:r>
            <a:endParaRPr lang="en-US" b="1" dirty="0">
              <a:solidFill>
                <a:schemeClr val="bg2"/>
              </a:solidFill>
            </a:endParaRPr>
          </a:p>
        </p:txBody>
      </p:sp>
      <p:sp>
        <p:nvSpPr>
          <p:cNvPr id="10" name="TextBox 9"/>
          <p:cNvSpPr txBox="1"/>
          <p:nvPr/>
        </p:nvSpPr>
        <p:spPr>
          <a:xfrm>
            <a:off x="6696134" y="1905000"/>
            <a:ext cx="4467165" cy="369332"/>
          </a:xfrm>
          <a:prstGeom prst="rect">
            <a:avLst/>
          </a:prstGeom>
          <a:noFill/>
        </p:spPr>
        <p:txBody>
          <a:bodyPr wrap="square" rtlCol="0">
            <a:spAutoFit/>
          </a:bodyPr>
          <a:lstStyle/>
          <a:p>
            <a:pPr algn="ctr" rtl="0"/>
            <a:r>
              <a:rPr lang="en-US" b="1" dirty="0" smtClean="0">
                <a:solidFill>
                  <a:schemeClr val="bg2"/>
                </a:solidFill>
              </a:rPr>
              <a:t>Kislev</a:t>
            </a:r>
            <a:endParaRPr lang="en-US" b="1" dirty="0">
              <a:solidFill>
                <a:schemeClr val="bg2"/>
              </a:solidFill>
            </a:endParaRPr>
          </a:p>
        </p:txBody>
      </p:sp>
    </p:spTree>
    <p:extLst>
      <p:ext uri="{BB962C8B-B14F-4D97-AF65-F5344CB8AC3E}">
        <p14:creationId xmlns:p14="http://schemas.microsoft.com/office/powerpoint/2010/main" val="196964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5E-6 -4.44444E-6 L 0.3582 -0.03195 " pathEditMode="relative" rAng="0" ptsTypes="AA">
                                      <p:cBhvr>
                                        <p:cTn id="6" dur="2000" fill="hold"/>
                                        <p:tgtEl>
                                          <p:spTgt spid="11"/>
                                        </p:tgtEl>
                                        <p:attrNameLst>
                                          <p:attrName>ppt_x</p:attrName>
                                          <p:attrName>ppt_y</p:attrName>
                                        </p:attrNameLst>
                                      </p:cBhvr>
                                      <p:rCtr x="17969" y="-1644"/>
                                    </p:animMotion>
                                  </p:childTnLst>
                                </p:cTn>
                              </p:par>
                              <p:par>
                                <p:cTn id="7" presetID="6" presetClass="emph" presetSubtype="0" fill="hold" grpId="1" nodeType="withEffect">
                                  <p:stCondLst>
                                    <p:cond delay="0"/>
                                  </p:stCondLst>
                                  <p:childTnLst>
                                    <p:animScale>
                                      <p:cBhvr>
                                        <p:cTn id="8" dur="2000" fill="hold"/>
                                        <p:tgtEl>
                                          <p:spTgt spid="11"/>
                                        </p:tgtEl>
                                      </p:cBhvr>
                                      <p:by x="92000" y="100000"/>
                                    </p:animScale>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64" presetClass="path" presetSubtype="0" accel="50000" decel="50000" fill="hold" grpId="1" nodeType="clickEffect">
                                  <p:stCondLst>
                                    <p:cond delay="0"/>
                                  </p:stCondLst>
                                  <p:childTnLst>
                                    <p:animMotion origin="layout" path="M -1.45833E-6 -1.11111E-6 L -1.45833E-6 -1.12801 " pathEditMode="relative" rAng="0" ptsTypes="AA">
                                      <p:cBhvr>
                                        <p:cTn id="19" dur="2000" fill="hold"/>
                                        <p:tgtEl>
                                          <p:spTgt spid="13"/>
                                        </p:tgtEl>
                                        <p:attrNameLst>
                                          <p:attrName>ppt_x</p:attrName>
                                          <p:attrName>ppt_y</p:attrName>
                                        </p:attrNameLst>
                                      </p:cBhvr>
                                      <p:rCtr x="0" y="-56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1" grpId="0" animBg="1"/>
      <p:bldP spid="11" grpId="1" animBg="1"/>
      <p:bldP spid="1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3"/>
          <p:cNvSpPr txBox="1">
            <a:spLocks/>
          </p:cNvSpPr>
          <p:nvPr/>
        </p:nvSpPr>
        <p:spPr>
          <a:xfrm>
            <a:off x="1296968" y="3012257"/>
            <a:ext cx="4745613" cy="5236394"/>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buNone/>
            </a:pPr>
            <a:r>
              <a:rPr lang="en-US" i="1" baseline="30000" dirty="0"/>
              <a:t>2</a:t>
            </a:r>
            <a:r>
              <a:rPr lang="en-US" i="1" baseline="30000" dirty="0" smtClean="0"/>
              <a:t>0</a:t>
            </a:r>
            <a:r>
              <a:rPr lang="en-US" i="1" dirty="0" smtClean="0"/>
              <a:t>La </a:t>
            </a:r>
            <a:r>
              <a:rPr lang="es-ES" i="1" dirty="0" smtClean="0"/>
              <a:t>palabra </a:t>
            </a:r>
            <a:r>
              <a:rPr lang="es-ES" i="1" dirty="0"/>
              <a:t>del SEÑOR vino por segunda vez a </a:t>
            </a:r>
            <a:r>
              <a:rPr lang="es-ES" i="1" dirty="0" err="1"/>
              <a:t>Hageo</a:t>
            </a:r>
            <a:r>
              <a:rPr lang="es-ES" i="1" dirty="0"/>
              <a:t>, el día veinticuatro del mes, diciendo:  21  «Habla a </a:t>
            </a:r>
            <a:r>
              <a:rPr lang="es-ES" i="1" dirty="0" err="1"/>
              <a:t>Zorobabel</a:t>
            </a:r>
            <a:r>
              <a:rPr lang="es-ES" i="1" dirty="0"/>
              <a:t>, gobernador de Judá: “Yo estremeceré los cielos y la tierra,  22  y volcaré el trono de los reinos y destruiré el poder de los reinos de las naciones; y volcaré el carro y a los que montan en él, y caerán los caballos y sus jinetes, cada uno por la espada de su hermano.  23  En aquel día”, declara el SEÑOR de los ejércitos, “te tomaré a ti, </a:t>
            </a:r>
            <a:r>
              <a:rPr lang="es-ES" i="1" dirty="0" err="1"/>
              <a:t>Zorobabel</a:t>
            </a:r>
            <a:r>
              <a:rPr lang="es-ES" i="1" dirty="0"/>
              <a:t>, hijo de </a:t>
            </a:r>
            <a:r>
              <a:rPr lang="es-ES" i="1" dirty="0" err="1"/>
              <a:t>Salatiel</a:t>
            </a:r>
            <a:r>
              <a:rPr lang="es-ES" i="1" dirty="0"/>
              <a:t>, siervo Mío”, declara el SEÑOR, “y te pondré como anillo de sellar, porque Yo te he escogido”», declara el SEÑOR de los ejércitos.</a:t>
            </a:r>
            <a:r>
              <a:rPr lang="en-US" i="1" dirty="0" err="1" smtClean="0"/>
              <a:t>Hageo</a:t>
            </a:r>
            <a:r>
              <a:rPr lang="en-US" i="1" dirty="0" smtClean="0"/>
              <a:t> 2:20-23 (NBLA)</a:t>
            </a:r>
            <a:endParaRPr lang="en-US" i="1" dirty="0"/>
          </a:p>
        </p:txBody>
      </p:sp>
      <p:sp>
        <p:nvSpPr>
          <p:cNvPr id="16" name="Rectangle 15"/>
          <p:cNvSpPr/>
          <p:nvPr/>
        </p:nvSpPr>
        <p:spPr>
          <a:xfrm>
            <a:off x="0" y="6108700"/>
            <a:ext cx="121920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89074"/>
          <a:stretch/>
        </p:blipFill>
        <p:spPr>
          <a:xfrm>
            <a:off x="503" y="6108700"/>
            <a:ext cx="12191497" cy="749299"/>
          </a:xfrm>
          <a:prstGeom prst="rect">
            <a:avLst/>
          </a:prstGeom>
        </p:spPr>
      </p:pic>
      <p:sp>
        <p:nvSpPr>
          <p:cNvPr id="14" name="Rectangle 13"/>
          <p:cNvSpPr/>
          <p:nvPr/>
        </p:nvSpPr>
        <p:spPr>
          <a:xfrm>
            <a:off x="0" y="0"/>
            <a:ext cx="12192000" cy="301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b="55928"/>
          <a:stretch/>
        </p:blipFill>
        <p:spPr>
          <a:xfrm>
            <a:off x="503" y="283"/>
            <a:ext cx="12191497" cy="3022318"/>
          </a:xfrm>
          <a:prstGeom prst="rect">
            <a:avLst/>
          </a:prstGeom>
        </p:spPr>
      </p:pic>
      <p:sp>
        <p:nvSpPr>
          <p:cNvPr id="2" name="Title 1"/>
          <p:cNvSpPr>
            <a:spLocks noGrp="1"/>
          </p:cNvSpPr>
          <p:nvPr>
            <p:ph type="title"/>
          </p:nvPr>
        </p:nvSpPr>
        <p:spPr/>
        <p:txBody>
          <a:bodyPr/>
          <a:lstStyle/>
          <a:p>
            <a:pPr algn="l" rtl="0"/>
            <a:r>
              <a:rPr lang="en-US" dirty="0" smtClean="0"/>
              <a:t>Cuarto </a:t>
            </a:r>
            <a:r>
              <a:rPr lang="en-US" dirty="0" err="1" smtClean="0"/>
              <a:t>mensaje</a:t>
            </a:r>
            <a:r>
              <a:rPr lang="en-US" dirty="0" smtClean="0"/>
              <a:t>: </a:t>
            </a:r>
            <a:r>
              <a:rPr lang="en-US" dirty="0" err="1" smtClean="0">
                <a:solidFill>
                  <a:schemeClr val="tx1"/>
                </a:solidFill>
              </a:rPr>
              <a:t>Zorobabel</a:t>
            </a:r>
            <a:r>
              <a:rPr lang="en-US" dirty="0" smtClean="0">
                <a:solidFill>
                  <a:schemeClr val="tx1"/>
                </a:solidFill>
              </a:rPr>
              <a:t> </a:t>
            </a:r>
            <a:r>
              <a:rPr lang="en-US" dirty="0" err="1" smtClean="0">
                <a:solidFill>
                  <a:schemeClr val="tx1"/>
                </a:solidFill>
              </a:rPr>
              <a:t>es</a:t>
            </a:r>
            <a:r>
              <a:rPr lang="en-US" dirty="0" smtClean="0">
                <a:solidFill>
                  <a:schemeClr val="tx1"/>
                </a:solidFill>
              </a:rPr>
              <a:t> elegido como</a:t>
            </a:r>
            <a:endParaRPr lang="en-US" dirty="0">
              <a:solidFill>
                <a:schemeClr val="tx1"/>
              </a:solidFill>
            </a:endParaRPr>
          </a:p>
        </p:txBody>
      </p:sp>
      <p:sp>
        <p:nvSpPr>
          <p:cNvPr id="3" name="Rounded Rectangle 2"/>
          <p:cNvSpPr/>
          <p:nvPr/>
        </p:nvSpPr>
        <p:spPr>
          <a:xfrm>
            <a:off x="939800" y="2222500"/>
            <a:ext cx="10223500" cy="3937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rtl="0"/>
            <a:endParaRPr lang="en-US"/>
          </a:p>
        </p:txBody>
      </p:sp>
      <p:sp>
        <p:nvSpPr>
          <p:cNvPr id="5" name="Rounded Rectangle 4"/>
          <p:cNvSpPr/>
          <p:nvPr/>
        </p:nvSpPr>
        <p:spPr>
          <a:xfrm>
            <a:off x="939800" y="1981200"/>
            <a:ext cx="3924300" cy="2286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0"/>
            <a:endParaRPr lang="en-US"/>
          </a:p>
        </p:txBody>
      </p:sp>
      <p:sp>
        <p:nvSpPr>
          <p:cNvPr id="7" name="Rounded Rectangle 6"/>
          <p:cNvSpPr/>
          <p:nvPr/>
        </p:nvSpPr>
        <p:spPr>
          <a:xfrm>
            <a:off x="2409826" y="2628900"/>
            <a:ext cx="4265294" cy="22497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0"/>
            <a:endParaRPr lang="en-US"/>
          </a:p>
        </p:txBody>
      </p:sp>
      <p:sp>
        <p:nvSpPr>
          <p:cNvPr id="9" name="Rounded Rectangle 8"/>
          <p:cNvSpPr/>
          <p:nvPr/>
        </p:nvSpPr>
        <p:spPr>
          <a:xfrm>
            <a:off x="6675120" y="1981200"/>
            <a:ext cx="4488180" cy="232398"/>
          </a:xfrm>
          <a:prstGeom prst="roundRect">
            <a:avLst>
              <a:gd name="adj" fmla="val 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0"/>
            <a:endParaRPr lang="en-US"/>
          </a:p>
        </p:txBody>
      </p:sp>
      <p:sp>
        <p:nvSpPr>
          <p:cNvPr id="11" name="Rounded Rectangle 10"/>
          <p:cNvSpPr/>
          <p:nvPr/>
        </p:nvSpPr>
        <p:spPr>
          <a:xfrm>
            <a:off x="6675120" y="1981200"/>
            <a:ext cx="4497705" cy="651324"/>
          </a:xfrm>
          <a:prstGeom prst="roundRect">
            <a:avLst/>
          </a:prstGeom>
          <a:solidFill>
            <a:srgbClr val="A85229">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 name="TextBox 5"/>
          <p:cNvSpPr txBox="1"/>
          <p:nvPr/>
        </p:nvSpPr>
        <p:spPr>
          <a:xfrm>
            <a:off x="939800" y="1905000"/>
            <a:ext cx="4013200" cy="369332"/>
          </a:xfrm>
          <a:prstGeom prst="rect">
            <a:avLst/>
          </a:prstGeom>
          <a:noFill/>
        </p:spPr>
        <p:txBody>
          <a:bodyPr wrap="square" rtlCol="0">
            <a:spAutoFit/>
          </a:bodyPr>
          <a:lstStyle/>
          <a:p>
            <a:pPr algn="ctr" rtl="0"/>
            <a:r>
              <a:rPr lang="en-US" b="1" dirty="0" smtClean="0">
                <a:solidFill>
                  <a:schemeClr val="bg2"/>
                </a:solidFill>
              </a:rPr>
              <a:t>Elul</a:t>
            </a:r>
            <a:endParaRPr lang="en-US" b="1" dirty="0">
              <a:solidFill>
                <a:schemeClr val="bg2"/>
              </a:solidFill>
            </a:endParaRPr>
          </a:p>
        </p:txBody>
      </p:sp>
      <p:sp>
        <p:nvSpPr>
          <p:cNvPr id="4" name="TextBox 3"/>
          <p:cNvSpPr txBox="1"/>
          <p:nvPr/>
        </p:nvSpPr>
        <p:spPr>
          <a:xfrm>
            <a:off x="952500" y="2235200"/>
            <a:ext cx="10210800" cy="369332"/>
          </a:xfrm>
          <a:prstGeom prst="rect">
            <a:avLst/>
          </a:prstGeom>
          <a:noFill/>
        </p:spPr>
        <p:txBody>
          <a:bodyPr wrap="square" rtlCol="0">
            <a:spAutoFit/>
          </a:bodyPr>
          <a:lstStyle/>
          <a:p>
            <a:pPr algn="ctr"/>
            <a:r>
              <a:rPr lang="en-US" b="1" dirty="0" err="1"/>
              <a:t>agosto</a:t>
            </a:r>
            <a:r>
              <a:rPr lang="en-US" b="1" dirty="0"/>
              <a:t> 	    |         </a:t>
            </a:r>
            <a:r>
              <a:rPr lang="en-US" b="1" dirty="0" err="1"/>
              <a:t>septiembre</a:t>
            </a:r>
            <a:r>
              <a:rPr lang="en-US" b="1" dirty="0"/>
              <a:t>         |     	</a:t>
            </a:r>
            <a:r>
              <a:rPr lang="en-US" b="1" dirty="0" err="1"/>
              <a:t>octubre</a:t>
            </a:r>
            <a:r>
              <a:rPr lang="en-US" b="1" dirty="0"/>
              <a:t>	          |           </a:t>
            </a:r>
            <a:r>
              <a:rPr lang="en-US" b="1" dirty="0" err="1"/>
              <a:t>noviembre</a:t>
            </a:r>
            <a:r>
              <a:rPr lang="en-US" b="1" dirty="0"/>
              <a:t>	  |          </a:t>
            </a:r>
            <a:r>
              <a:rPr lang="en-US" b="1" dirty="0" err="1"/>
              <a:t>diciembre</a:t>
            </a:r>
            <a:endParaRPr lang="en-US" b="1" dirty="0"/>
          </a:p>
        </p:txBody>
      </p:sp>
      <p:cxnSp>
        <p:nvCxnSpPr>
          <p:cNvPr id="17" name="Straight Connector 16"/>
          <p:cNvCxnSpPr/>
          <p:nvPr/>
        </p:nvCxnSpPr>
        <p:spPr>
          <a:xfrm>
            <a:off x="0" y="6282703"/>
            <a:ext cx="12192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8" name="Content Placeholder 3"/>
          <p:cNvSpPr txBox="1">
            <a:spLocks/>
          </p:cNvSpPr>
          <p:nvPr/>
        </p:nvSpPr>
        <p:spPr>
          <a:xfrm>
            <a:off x="6492706" y="3031503"/>
            <a:ext cx="4745613" cy="1997698"/>
          </a:xfrm>
          <a:prstGeom prst="rect">
            <a:avLst/>
          </a:prstGeom>
        </p:spPr>
        <p:txBody>
          <a:bodyPr vert="horz" lIns="91440" tIns="45720" rIns="91440" bIns="45720" rtlCol="0">
            <a:normAutofit fontScale="92500" lnSpcReduction="10000"/>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algn="l" rtl="0"/>
            <a:r>
              <a:rPr lang="en-US" b="1" dirty="0" smtClean="0"/>
              <a:t>Este mensaje se entrega el mismo día que el tercer mensaje.</a:t>
            </a:r>
          </a:p>
          <a:p>
            <a:r>
              <a:rPr lang="es-ES" b="1" dirty="0" smtClean="0"/>
              <a:t>Un </a:t>
            </a:r>
            <a:r>
              <a:rPr lang="es-ES" b="1" dirty="0"/>
              <a:t>anillo de sellar es un sello pequeño colocado en un anillo, usado en lugar de o juntamente con una firma para dar autenticación a un documento oficial.</a:t>
            </a:r>
            <a:endParaRPr lang="en-US" b="1" dirty="0"/>
          </a:p>
        </p:txBody>
      </p:sp>
      <p:sp>
        <p:nvSpPr>
          <p:cNvPr id="19" name="Title 1"/>
          <p:cNvSpPr txBox="1">
            <a:spLocks/>
          </p:cNvSpPr>
          <p:nvPr/>
        </p:nvSpPr>
        <p:spPr>
          <a:xfrm>
            <a:off x="2980419" y="1335187"/>
            <a:ext cx="6231162" cy="5715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l" rtl="0"/>
            <a:r>
              <a:rPr lang="en-US" dirty="0" smtClean="0">
                <a:solidFill>
                  <a:schemeClr val="tx1"/>
                </a:solidFill>
              </a:rPr>
              <a:t>el </a:t>
            </a:r>
            <a:r>
              <a:rPr lang="en-US" dirty="0" err="1" smtClean="0">
                <a:solidFill>
                  <a:schemeClr val="tx1"/>
                </a:solidFill>
              </a:rPr>
              <a:t>anillo</a:t>
            </a:r>
            <a:r>
              <a:rPr lang="en-US" dirty="0" smtClean="0">
                <a:solidFill>
                  <a:schemeClr val="tx1"/>
                </a:solidFill>
              </a:rPr>
              <a:t> de </a:t>
            </a:r>
            <a:r>
              <a:rPr lang="en-US" dirty="0" err="1" smtClean="0">
                <a:solidFill>
                  <a:schemeClr val="tx1"/>
                </a:solidFill>
              </a:rPr>
              <a:t>sellar</a:t>
            </a:r>
            <a:r>
              <a:rPr lang="en-US" dirty="0" smtClean="0">
                <a:solidFill>
                  <a:schemeClr val="tx1"/>
                </a:solidFill>
              </a:rPr>
              <a:t> de dios</a:t>
            </a:r>
            <a:endParaRPr lang="en-US" dirty="0">
              <a:solidFill>
                <a:schemeClr val="tx1"/>
              </a:solidFill>
            </a:endParaRPr>
          </a:p>
        </p:txBody>
      </p:sp>
      <p:sp>
        <p:nvSpPr>
          <p:cNvPr id="8" name="TextBox 7"/>
          <p:cNvSpPr txBox="1"/>
          <p:nvPr/>
        </p:nvSpPr>
        <p:spPr>
          <a:xfrm>
            <a:off x="2409826" y="2552700"/>
            <a:ext cx="4265294" cy="369332"/>
          </a:xfrm>
          <a:prstGeom prst="rect">
            <a:avLst/>
          </a:prstGeom>
          <a:noFill/>
        </p:spPr>
        <p:txBody>
          <a:bodyPr wrap="square" rtlCol="0">
            <a:spAutoFit/>
          </a:bodyPr>
          <a:lstStyle/>
          <a:p>
            <a:pPr algn="ctr" rtl="0"/>
            <a:r>
              <a:rPr lang="en-US" b="1" dirty="0" smtClean="0">
                <a:solidFill>
                  <a:schemeClr val="bg2"/>
                </a:solidFill>
              </a:rPr>
              <a:t>tisri</a:t>
            </a:r>
            <a:endParaRPr lang="en-US" b="1" dirty="0">
              <a:solidFill>
                <a:schemeClr val="bg2"/>
              </a:solidFill>
            </a:endParaRPr>
          </a:p>
        </p:txBody>
      </p:sp>
      <p:sp>
        <p:nvSpPr>
          <p:cNvPr id="10" name="TextBox 9"/>
          <p:cNvSpPr txBox="1"/>
          <p:nvPr/>
        </p:nvSpPr>
        <p:spPr>
          <a:xfrm>
            <a:off x="6675120" y="1913902"/>
            <a:ext cx="4488180" cy="369332"/>
          </a:xfrm>
          <a:prstGeom prst="rect">
            <a:avLst/>
          </a:prstGeom>
          <a:noFill/>
        </p:spPr>
        <p:txBody>
          <a:bodyPr wrap="square" rtlCol="0">
            <a:spAutoFit/>
          </a:bodyPr>
          <a:lstStyle/>
          <a:p>
            <a:pPr algn="ctr" rtl="0"/>
            <a:r>
              <a:rPr lang="en-US" b="1" dirty="0" err="1" smtClean="0">
                <a:solidFill>
                  <a:schemeClr val="bg2"/>
                </a:solidFill>
              </a:rPr>
              <a:t>Chisleu</a:t>
            </a:r>
            <a:endParaRPr lang="en-US" b="1" dirty="0">
              <a:solidFill>
                <a:schemeClr val="bg2"/>
              </a:solidFill>
            </a:endParaRP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5001" y="5000625"/>
            <a:ext cx="2129298" cy="1200150"/>
          </a:xfrm>
          <a:prstGeom prst="rect">
            <a:avLst/>
          </a:prstGeom>
        </p:spPr>
      </p:pic>
    </p:spTree>
    <p:extLst>
      <p:ext uri="{BB962C8B-B14F-4D97-AF65-F5344CB8AC3E}">
        <p14:creationId xmlns:p14="http://schemas.microsoft.com/office/powerpoint/2010/main" val="167351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64" presetClass="path" presetSubtype="0" accel="50000" decel="50000" fill="hold" grpId="1" nodeType="clickEffect">
                                  <p:stCondLst>
                                    <p:cond delay="0"/>
                                  </p:stCondLst>
                                  <p:childTnLst>
                                    <p:animMotion origin="layout" path="M -1.45833E-6 -3.33333E-6 L -1.45833E-6 -0.28194 " pathEditMode="relative" rAng="0" ptsTypes="AA">
                                      <p:cBhvr>
                                        <p:cTn id="17" dur="2000" fill="hold"/>
                                        <p:tgtEl>
                                          <p:spTgt spid="13"/>
                                        </p:tgtEl>
                                        <p:attrNameLst>
                                          <p:attrName>ppt_x</p:attrName>
                                          <p:attrName>ppt_y</p:attrName>
                                        </p:attrNameLst>
                                      </p:cBhvr>
                                      <p:rCtr x="0" y="-140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1" y="3124200"/>
            <a:ext cx="3474720" cy="609600"/>
          </a:xfrm>
        </p:spPr>
        <p:txBody>
          <a:bodyPr/>
          <a:lstStyle/>
          <a:p>
            <a:pPr algn="l" rtl="0"/>
            <a:r>
              <a:rPr lang="en-US" dirty="0" smtClean="0"/>
              <a:t>preguntas</a:t>
            </a:r>
            <a:endParaRPr lang="en-US" dirty="0"/>
          </a:p>
        </p:txBody>
      </p:sp>
      <p:sp>
        <p:nvSpPr>
          <p:cNvPr id="3" name="Content Placeholder 2"/>
          <p:cNvSpPr>
            <a:spLocks noGrp="1"/>
          </p:cNvSpPr>
          <p:nvPr>
            <p:ph idx="1"/>
          </p:nvPr>
        </p:nvSpPr>
        <p:spPr/>
        <p:txBody>
          <a:bodyPr>
            <a:normAutofit lnSpcReduction="10000"/>
          </a:bodyPr>
          <a:lstStyle/>
          <a:p>
            <a:pPr lvl="0"/>
            <a:r>
              <a:rPr lang="es-ES" sz="2800" dirty="0"/>
              <a:t>¿Por qué especifica </a:t>
            </a:r>
            <a:r>
              <a:rPr lang="es-ES" sz="2800" dirty="0" err="1"/>
              <a:t>Hageo</a:t>
            </a:r>
            <a:r>
              <a:rPr lang="es-ES" sz="2800" dirty="0"/>
              <a:t> las horas exactas en que fueron dados sus mensajes</a:t>
            </a:r>
            <a:r>
              <a:rPr lang="es-ES" sz="2800" dirty="0" smtClean="0"/>
              <a:t>?</a:t>
            </a:r>
          </a:p>
          <a:p>
            <a:pPr marL="45720" lvl="0" indent="0">
              <a:buNone/>
            </a:pPr>
            <a:endParaRPr lang="en-US" sz="2800" dirty="0"/>
          </a:p>
          <a:p>
            <a:pPr lvl="0"/>
            <a:r>
              <a:rPr lang="es-ES" sz="2800" dirty="0"/>
              <a:t>¿Cuáles habrían sido algunos de los desafíos que probablemente enfrentó el pueblo para obedecer el mandato de Dios como lo hizo</a:t>
            </a:r>
            <a:r>
              <a:rPr lang="es-ES" sz="2800" dirty="0" smtClean="0"/>
              <a:t>?</a:t>
            </a:r>
          </a:p>
          <a:p>
            <a:pPr marL="45720" lvl="0" indent="0">
              <a:buNone/>
            </a:pPr>
            <a:endParaRPr lang="en-US" sz="2800" dirty="0"/>
          </a:p>
          <a:p>
            <a:pPr lvl="0"/>
            <a:r>
              <a:rPr lang="es-ES" sz="2800" dirty="0"/>
              <a:t>¿Cómo actuamos a veces como las personas a las que </a:t>
            </a:r>
            <a:r>
              <a:rPr lang="es-ES" sz="2800" dirty="0" err="1"/>
              <a:t>Hageo</a:t>
            </a:r>
            <a:r>
              <a:rPr lang="es-ES" sz="2800" dirty="0"/>
              <a:t> les predica en este libro?</a:t>
            </a:r>
            <a:endParaRPr lang="en-US" sz="2800" dirty="0"/>
          </a:p>
        </p:txBody>
      </p:sp>
    </p:spTree>
    <p:extLst>
      <p:ext uri="{BB962C8B-B14F-4D97-AF65-F5344CB8AC3E}">
        <p14:creationId xmlns:p14="http://schemas.microsoft.com/office/powerpoint/2010/main" val="278101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l" rtl="0"/>
            <a:r>
              <a:rPr lang="en-US" sz="4400" dirty="0" smtClean="0"/>
              <a:t>Hageo, Zacarías, Malaquías</a:t>
            </a:r>
            <a:endParaRPr lang="en-US" sz="4400" dirty="0"/>
          </a:p>
        </p:txBody>
      </p:sp>
      <p:sp>
        <p:nvSpPr>
          <p:cNvPr id="3" name="Subtitle 2"/>
          <p:cNvSpPr>
            <a:spLocks noGrp="1"/>
          </p:cNvSpPr>
          <p:nvPr>
            <p:ph type="subTitle" idx="1"/>
          </p:nvPr>
        </p:nvSpPr>
        <p:spPr/>
        <p:txBody>
          <a:bodyPr/>
          <a:lstStyle/>
          <a:p>
            <a:pPr algn="l" rtl="0"/>
            <a:r>
              <a:rPr lang="en-US" dirty="0" smtClean="0"/>
              <a:t>Lección 7: Zacarías 5-6; Visiones 6 a 8</a:t>
            </a:r>
            <a:endParaRPr lang="en-US" dirty="0"/>
          </a:p>
        </p:txBody>
      </p:sp>
    </p:spTree>
    <p:extLst>
      <p:ext uri="{BB962C8B-B14F-4D97-AF65-F5344CB8AC3E}">
        <p14:creationId xmlns:p14="http://schemas.microsoft.com/office/powerpoint/2010/main" val="267003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txBox="1">
            <a:spLocks/>
          </p:cNvSpPr>
          <p:nvPr/>
        </p:nvSpPr>
        <p:spPr>
          <a:xfrm>
            <a:off x="1031286" y="772977"/>
            <a:ext cx="8040286" cy="410547"/>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l" rtl="0">
              <a:buNone/>
            </a:pPr>
            <a:r>
              <a:rPr lang="en-US" sz="1700" b="1" dirty="0" smtClean="0"/>
              <a:t>RESPONDA A LAS SIGUIENTES PREGUNTAS</a:t>
            </a:r>
            <a:endParaRPr lang="en-US" sz="1700" b="1" dirty="0"/>
          </a:p>
        </p:txBody>
      </p:sp>
      <p:sp>
        <p:nvSpPr>
          <p:cNvPr id="5" name="Content Placeholder 2"/>
          <p:cNvSpPr txBox="1">
            <a:spLocks/>
          </p:cNvSpPr>
          <p:nvPr/>
        </p:nvSpPr>
        <p:spPr>
          <a:xfrm>
            <a:off x="1031286" y="1722270"/>
            <a:ext cx="10438664" cy="4465467"/>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502920" indent="-457200" algn="l" rtl="0">
              <a:buFont typeface="+mj-lt"/>
              <a:buAutoNum type="arabicPeriod"/>
            </a:pPr>
            <a:r>
              <a:rPr lang="en-US" dirty="0" smtClean="0"/>
              <a:t>¿Qué libro del Antiguo Testamento ofrece un buen trasfondo histórico de los escritos de Hageo, Zacarías y Malaquías?</a:t>
            </a:r>
          </a:p>
          <a:p>
            <a:pPr marL="45720" indent="0" algn="l" rtl="0">
              <a:buNone/>
            </a:pPr>
            <a:endParaRPr lang="en-US" dirty="0" smtClean="0"/>
          </a:p>
          <a:p>
            <a:pPr marL="502920" indent="-457200" algn="l" rtl="0">
              <a:buFont typeface="+mj-lt"/>
              <a:buAutoNum type="arabicPeriod" startAt="2"/>
            </a:pPr>
            <a:r>
              <a:rPr lang="en-US" dirty="0" smtClean="0"/>
              <a:t>¿Qué libro del Antiguo </a:t>
            </a:r>
            <a:r>
              <a:rPr lang="en-US" dirty="0" err="1" smtClean="0"/>
              <a:t>Testamento</a:t>
            </a:r>
            <a:r>
              <a:rPr lang="en-US" dirty="0" smtClean="0"/>
              <a:t> </a:t>
            </a:r>
            <a:r>
              <a:rPr lang="en-US" dirty="0" err="1" smtClean="0"/>
              <a:t>relata</a:t>
            </a:r>
            <a:r>
              <a:rPr lang="en-US" dirty="0" smtClean="0"/>
              <a:t> la reconstrucción de los muros de Jerusalén menos de cien años después de la finalización del templo?</a:t>
            </a:r>
          </a:p>
          <a:p>
            <a:pPr marL="45720" indent="0" algn="l" rtl="0">
              <a:buNone/>
            </a:pPr>
            <a:endParaRPr lang="en-US" dirty="0" smtClean="0"/>
          </a:p>
          <a:p>
            <a:pPr marL="502920" indent="-457200" algn="l" rtl="0">
              <a:buFont typeface="+mj-lt"/>
              <a:buAutoNum type="arabicPeriod" startAt="3"/>
            </a:pPr>
            <a:r>
              <a:rPr lang="en-US" dirty="0" smtClean="0"/>
              <a:t>Además de Hageo, Zacarías, Malaquías y la respuesta a los números 1 y 2, ¿cuál es el único otro libro del Antiguo Testamento que detalla eventos en el período post-exílico (post-cautiverio babilónico)?</a:t>
            </a:r>
          </a:p>
        </p:txBody>
      </p:sp>
      <p:sp>
        <p:nvSpPr>
          <p:cNvPr id="7" name="TextBox 6"/>
          <p:cNvSpPr txBox="1"/>
          <p:nvPr/>
        </p:nvSpPr>
        <p:spPr>
          <a:xfrm>
            <a:off x="3835147" y="2320021"/>
            <a:ext cx="3444541" cy="523220"/>
          </a:xfrm>
          <a:prstGeom prst="rect">
            <a:avLst/>
          </a:prstGeom>
          <a:noFill/>
        </p:spPr>
        <p:txBody>
          <a:bodyPr wrap="square" rtlCol="0">
            <a:spAutoFit/>
          </a:bodyPr>
          <a:lstStyle/>
          <a:p>
            <a:pPr algn="l" rtl="0"/>
            <a:r>
              <a:rPr lang="en-US" sz="2800" dirty="0" smtClean="0">
                <a:solidFill>
                  <a:schemeClr val="accent1"/>
                </a:solidFill>
              </a:rPr>
              <a:t>Esdras</a:t>
            </a:r>
            <a:endParaRPr lang="en-US" sz="2800" dirty="0">
              <a:solidFill>
                <a:schemeClr val="accent1"/>
              </a:solidFill>
            </a:endParaRPr>
          </a:p>
        </p:txBody>
      </p:sp>
      <p:sp>
        <p:nvSpPr>
          <p:cNvPr id="11" name="TextBox 10"/>
          <p:cNvSpPr txBox="1"/>
          <p:nvPr/>
        </p:nvSpPr>
        <p:spPr>
          <a:xfrm>
            <a:off x="3835147" y="3630293"/>
            <a:ext cx="3444541" cy="523220"/>
          </a:xfrm>
          <a:prstGeom prst="rect">
            <a:avLst/>
          </a:prstGeom>
          <a:noFill/>
        </p:spPr>
        <p:txBody>
          <a:bodyPr wrap="square" rtlCol="0">
            <a:spAutoFit/>
          </a:bodyPr>
          <a:lstStyle/>
          <a:p>
            <a:pPr algn="l" rtl="0"/>
            <a:r>
              <a:rPr lang="en-US" sz="2800" dirty="0" smtClean="0">
                <a:solidFill>
                  <a:schemeClr val="accent1"/>
                </a:solidFill>
              </a:rPr>
              <a:t>Nehemías</a:t>
            </a:r>
            <a:endParaRPr lang="en-US" sz="2800" dirty="0">
              <a:solidFill>
                <a:schemeClr val="accent1"/>
              </a:solidFill>
            </a:endParaRPr>
          </a:p>
        </p:txBody>
      </p:sp>
      <p:sp>
        <p:nvSpPr>
          <p:cNvPr id="12" name="TextBox 11"/>
          <p:cNvSpPr txBox="1"/>
          <p:nvPr/>
        </p:nvSpPr>
        <p:spPr>
          <a:xfrm>
            <a:off x="3835147" y="5146170"/>
            <a:ext cx="3444541" cy="523220"/>
          </a:xfrm>
          <a:prstGeom prst="rect">
            <a:avLst/>
          </a:prstGeom>
          <a:noFill/>
        </p:spPr>
        <p:txBody>
          <a:bodyPr wrap="square" rtlCol="0">
            <a:spAutoFit/>
          </a:bodyPr>
          <a:lstStyle/>
          <a:p>
            <a:pPr algn="l" rtl="0"/>
            <a:r>
              <a:rPr lang="en-US" sz="2800" dirty="0" smtClean="0">
                <a:solidFill>
                  <a:schemeClr val="accent1"/>
                </a:solidFill>
              </a:rPr>
              <a:t>Ester</a:t>
            </a:r>
            <a:endParaRPr lang="en-US" sz="2800" dirty="0">
              <a:solidFill>
                <a:schemeClr val="accent1"/>
              </a:solidFill>
            </a:endParaRPr>
          </a:p>
        </p:txBody>
      </p:sp>
    </p:spTree>
    <p:extLst>
      <p:ext uri="{BB962C8B-B14F-4D97-AF65-F5344CB8AC3E}">
        <p14:creationId xmlns:p14="http://schemas.microsoft.com/office/powerpoint/2010/main" val="62985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95400" y="381000"/>
            <a:ext cx="9601200" cy="1143000"/>
          </a:xfrm>
          <a:prstGeom prst="rect">
            <a:avLst/>
          </a:prstGeom>
        </p:spPr>
        <p:txBody>
          <a:bodyPr anchor="ct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l" rtl="0"/>
            <a:r>
              <a:rPr lang="en-US" dirty="0" smtClean="0"/>
              <a:t>Línea de tiempo #1</a:t>
            </a:r>
            <a:endParaRPr lang="en-US" dirty="0"/>
          </a:p>
        </p:txBody>
      </p:sp>
      <p:graphicFrame>
        <p:nvGraphicFramePr>
          <p:cNvPr id="3" name="Content Placeholder 4" descr="Sample table with 3 columns, 4 rows" title="Table"/>
          <p:cNvGraphicFramePr>
            <a:graphicFrameLocks/>
          </p:cNvGraphicFramePr>
          <p:nvPr>
            <p:extLst/>
          </p:nvPr>
        </p:nvGraphicFramePr>
        <p:xfrm>
          <a:off x="1295400" y="2136348"/>
          <a:ext cx="9601200" cy="365760"/>
        </p:xfrm>
        <a:graphic>
          <a:graphicData uri="http://schemas.openxmlformats.org/drawingml/2006/table">
            <a:tbl>
              <a:tblPr firstRow="1" bandRow="1">
                <a:tableStyleId>{9DCAF9ED-07DC-4A11-8D7F-57B35C25682E}</a:tableStyleId>
              </a:tblPr>
              <a:tblGrid>
                <a:gridCol w="2513275"/>
                <a:gridCol w="7087925"/>
              </a:tblGrid>
              <a:tr h="2973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609 </a:t>
                      </a:r>
                      <a:r>
                        <a:rPr lang="en-US" dirty="0" err="1" smtClean="0"/>
                        <a:t>aC</a:t>
                      </a:r>
                      <a:r>
                        <a:rPr lang="en-US" dirty="0" smtClean="0"/>
                        <a:t>       597        586</a:t>
                      </a:r>
                    </a:p>
                  </a:txBody>
                  <a:tcPr anchor="ctr"/>
                </a:tc>
                <a:tc>
                  <a:txBody>
                    <a:bodyPr/>
                    <a:lstStyle/>
                    <a:p>
                      <a:pPr algn="l" rtl="0"/>
                      <a:r>
                        <a:rPr lang="en-US" dirty="0" smtClean="0"/>
                        <a:t>539</a:t>
                      </a:r>
                      <a:r>
                        <a:rPr lang="en-US" baseline="0" dirty="0" smtClean="0"/>
                        <a:t>     </a:t>
                      </a:r>
                      <a:r>
                        <a:rPr lang="en-US" dirty="0" smtClean="0"/>
                        <a:t>538</a:t>
                      </a:r>
                      <a:r>
                        <a:rPr lang="en-US" baseline="0" dirty="0" smtClean="0"/>
                        <a:t>    </a:t>
                      </a:r>
                      <a:r>
                        <a:rPr lang="en-US" dirty="0" smtClean="0"/>
                        <a:t>537                                       522</a:t>
                      </a:r>
                      <a:r>
                        <a:rPr lang="en-US" baseline="0" dirty="0" smtClean="0"/>
                        <a:t>          </a:t>
                      </a:r>
                      <a:r>
                        <a:rPr lang="en-US" dirty="0" smtClean="0"/>
                        <a:t>520</a:t>
                      </a:r>
                      <a:r>
                        <a:rPr lang="en-US" baseline="0" dirty="0" smtClean="0"/>
                        <a:t>                     </a:t>
                      </a:r>
                      <a:r>
                        <a:rPr lang="en-US" dirty="0" smtClean="0"/>
                        <a:t>516 aC</a:t>
                      </a:r>
                      <a:endParaRPr lang="en-US" dirty="0"/>
                    </a:p>
                  </a:txBody>
                  <a:tcPr anchor="ctr"/>
                </a:tc>
              </a:tr>
            </a:tbl>
          </a:graphicData>
        </a:graphic>
      </p:graphicFrame>
      <p:cxnSp>
        <p:nvCxnSpPr>
          <p:cNvPr id="4" name="Straight Connector 3"/>
          <p:cNvCxnSpPr/>
          <p:nvPr/>
        </p:nvCxnSpPr>
        <p:spPr>
          <a:xfrm>
            <a:off x="3790765" y="2121766"/>
            <a:ext cx="0" cy="3728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1624614" y="1748900"/>
            <a:ext cx="2485748" cy="328474"/>
          </a:xfrm>
          <a:custGeom>
            <a:avLst/>
            <a:gdLst>
              <a:gd name="connsiteX0" fmla="*/ 0 w 3666478"/>
              <a:gd name="connsiteY0" fmla="*/ 905526 h 914403"/>
              <a:gd name="connsiteX1" fmla="*/ 1837678 w 3666478"/>
              <a:gd name="connsiteY1" fmla="*/ 3 h 914403"/>
              <a:gd name="connsiteX2" fmla="*/ 3666478 w 3666478"/>
              <a:gd name="connsiteY2" fmla="*/ 914403 h 914403"/>
            </a:gdLst>
            <a:ahLst/>
            <a:cxnLst>
              <a:cxn ang="0">
                <a:pos x="connsiteX0" y="connsiteY0"/>
              </a:cxn>
              <a:cxn ang="0">
                <a:pos x="connsiteX1" y="connsiteY1"/>
              </a:cxn>
              <a:cxn ang="0">
                <a:pos x="connsiteX2" y="connsiteY2"/>
              </a:cxn>
            </a:cxnLst>
            <a:rect l="l" t="t" r="r" b="b"/>
            <a:pathLst>
              <a:path w="3666478" h="914403">
                <a:moveTo>
                  <a:pt x="0" y="905526"/>
                </a:moveTo>
                <a:cubicBezTo>
                  <a:pt x="613299" y="452024"/>
                  <a:pt x="1226598" y="-1477"/>
                  <a:pt x="1837678" y="3"/>
                </a:cubicBezTo>
                <a:cubicBezTo>
                  <a:pt x="2448758" y="1482"/>
                  <a:pt x="3057618" y="457942"/>
                  <a:pt x="3666478" y="91440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 name="TextBox 5"/>
          <p:cNvSpPr txBox="1"/>
          <p:nvPr/>
        </p:nvSpPr>
        <p:spPr>
          <a:xfrm>
            <a:off x="2534575" y="1704508"/>
            <a:ext cx="782154" cy="307777"/>
          </a:xfrm>
          <a:prstGeom prst="rect">
            <a:avLst/>
          </a:prstGeom>
          <a:noFill/>
        </p:spPr>
        <p:txBody>
          <a:bodyPr wrap="square" rtlCol="0">
            <a:spAutoFit/>
          </a:bodyPr>
          <a:lstStyle/>
          <a:p>
            <a:pPr algn="l" rtl="0"/>
            <a:r>
              <a:rPr lang="en-US" sz="1400" dirty="0" smtClean="0"/>
              <a:t>70 años</a:t>
            </a:r>
            <a:endParaRPr lang="en-US" sz="1400" dirty="0"/>
          </a:p>
        </p:txBody>
      </p:sp>
      <p:sp>
        <p:nvSpPr>
          <p:cNvPr id="7" name="Freeform 6"/>
          <p:cNvSpPr/>
          <p:nvPr/>
        </p:nvSpPr>
        <p:spPr>
          <a:xfrm>
            <a:off x="3499273" y="1759252"/>
            <a:ext cx="6639025" cy="328474"/>
          </a:xfrm>
          <a:custGeom>
            <a:avLst/>
            <a:gdLst>
              <a:gd name="connsiteX0" fmla="*/ 0 w 3666478"/>
              <a:gd name="connsiteY0" fmla="*/ 905526 h 914403"/>
              <a:gd name="connsiteX1" fmla="*/ 1837678 w 3666478"/>
              <a:gd name="connsiteY1" fmla="*/ 3 h 914403"/>
              <a:gd name="connsiteX2" fmla="*/ 3666478 w 3666478"/>
              <a:gd name="connsiteY2" fmla="*/ 914403 h 914403"/>
            </a:gdLst>
            <a:ahLst/>
            <a:cxnLst>
              <a:cxn ang="0">
                <a:pos x="connsiteX0" y="connsiteY0"/>
              </a:cxn>
              <a:cxn ang="0">
                <a:pos x="connsiteX1" y="connsiteY1"/>
              </a:cxn>
              <a:cxn ang="0">
                <a:pos x="connsiteX2" y="connsiteY2"/>
              </a:cxn>
            </a:cxnLst>
            <a:rect l="l" t="t" r="r" b="b"/>
            <a:pathLst>
              <a:path w="3666478" h="914403">
                <a:moveTo>
                  <a:pt x="0" y="905526"/>
                </a:moveTo>
                <a:cubicBezTo>
                  <a:pt x="613299" y="452024"/>
                  <a:pt x="1226598" y="-1477"/>
                  <a:pt x="1837678" y="3"/>
                </a:cubicBezTo>
                <a:cubicBezTo>
                  <a:pt x="2448758" y="1482"/>
                  <a:pt x="3057618" y="457942"/>
                  <a:pt x="3666478" y="91440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extBox 7"/>
          <p:cNvSpPr txBox="1"/>
          <p:nvPr/>
        </p:nvSpPr>
        <p:spPr>
          <a:xfrm>
            <a:off x="6485872" y="1714860"/>
            <a:ext cx="796864" cy="307777"/>
          </a:xfrm>
          <a:prstGeom prst="rect">
            <a:avLst/>
          </a:prstGeom>
          <a:noFill/>
        </p:spPr>
        <p:txBody>
          <a:bodyPr wrap="square" rtlCol="0">
            <a:spAutoFit/>
          </a:bodyPr>
          <a:lstStyle/>
          <a:p>
            <a:pPr algn="l" rtl="0"/>
            <a:r>
              <a:rPr lang="en-US" sz="1400" dirty="0" smtClean="0"/>
              <a:t>70 años</a:t>
            </a:r>
            <a:endParaRPr lang="en-US" sz="1400" dirty="0"/>
          </a:p>
        </p:txBody>
      </p:sp>
      <p:cxnSp>
        <p:nvCxnSpPr>
          <p:cNvPr id="9" name="Straight Connector 8"/>
          <p:cNvCxnSpPr/>
          <p:nvPr/>
        </p:nvCxnSpPr>
        <p:spPr>
          <a:xfrm>
            <a:off x="1393794" y="2982900"/>
            <a:ext cx="230819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879542" y="2984374"/>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37967" y="2985853"/>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196404" y="298732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577108" y="2979923"/>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92989" y="298139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41526" y="2982871"/>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Content Placeholder 2"/>
          <p:cNvSpPr txBox="1">
            <a:spLocks/>
          </p:cNvSpPr>
          <p:nvPr/>
        </p:nvSpPr>
        <p:spPr>
          <a:xfrm>
            <a:off x="1295400" y="3917991"/>
            <a:ext cx="4800600" cy="2407355"/>
          </a:xfrm>
          <a:prstGeom prst="rect">
            <a:avLst/>
          </a:prstGeom>
        </p:spPr>
        <p:txBody>
          <a:bodyPr>
            <a:normAutofit fontScale="92500" lnSpcReduction="20000"/>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502920" indent="-457200" algn="l" rtl="0">
              <a:buFont typeface="+mj-lt"/>
              <a:buAutoNum type="alphaLcParenR"/>
            </a:pPr>
            <a:r>
              <a:rPr lang="en-US" dirty="0" smtClean="0"/>
              <a:t>Libro de Hageo, </a:t>
            </a:r>
            <a:r>
              <a:rPr lang="en-US" dirty="0" err="1" smtClean="0"/>
              <a:t>comienzan</a:t>
            </a:r>
            <a:r>
              <a:rPr lang="en-US" dirty="0" smtClean="0"/>
              <a:t> a reconstruir el templo nuevamente</a:t>
            </a:r>
          </a:p>
          <a:p>
            <a:pPr marL="502920" indent="-457200" algn="l" rtl="0">
              <a:buFont typeface="+mj-lt"/>
              <a:buAutoNum type="alphaLcParenR"/>
            </a:pPr>
            <a:r>
              <a:rPr lang="en-US" dirty="0" smtClean="0"/>
              <a:t>Darío el Grande restablece el orden y </a:t>
            </a:r>
            <a:r>
              <a:rPr lang="en-US" dirty="0" err="1" smtClean="0"/>
              <a:t>llega</a:t>
            </a:r>
            <a:r>
              <a:rPr lang="en-US" dirty="0" smtClean="0"/>
              <a:t> a </a:t>
            </a:r>
            <a:r>
              <a:rPr lang="en-US" dirty="0" err="1" smtClean="0"/>
              <a:t>ser</a:t>
            </a:r>
            <a:r>
              <a:rPr lang="en-US" dirty="0" smtClean="0"/>
              <a:t> emperador</a:t>
            </a:r>
          </a:p>
          <a:p>
            <a:pPr marL="502920" indent="-457200" algn="l" rtl="0">
              <a:buFont typeface="+mj-lt"/>
              <a:buAutoNum type="alphaLcParenR"/>
            </a:pPr>
            <a:r>
              <a:rPr lang="en-US" dirty="0" smtClean="0"/>
              <a:t>Primer año en Judá; altar reconstruido, ceremonias restauradas, cimientos del templo puestos</a:t>
            </a:r>
          </a:p>
          <a:p>
            <a:pPr marL="502920" indent="-457200" algn="l" rtl="0">
              <a:buFont typeface="+mj-lt"/>
              <a:buAutoNum type="alphaLcParenR"/>
            </a:pPr>
            <a:r>
              <a:rPr lang="en-US" dirty="0" smtClean="0"/>
              <a:t>Templo terminado</a:t>
            </a:r>
            <a:endParaRPr lang="en-US" dirty="0"/>
          </a:p>
        </p:txBody>
      </p:sp>
      <p:sp>
        <p:nvSpPr>
          <p:cNvPr id="17" name="Content Placeholder 2"/>
          <p:cNvSpPr txBox="1">
            <a:spLocks/>
          </p:cNvSpPr>
          <p:nvPr/>
        </p:nvSpPr>
        <p:spPr>
          <a:xfrm>
            <a:off x="6092689" y="3928344"/>
            <a:ext cx="4800600" cy="2407355"/>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8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8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8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800" kern="1200">
                <a:solidFill>
                  <a:schemeClr val="tx1"/>
                </a:solidFill>
                <a:latin typeface="+mn-lt"/>
                <a:ea typeface="+mn-ea"/>
                <a:cs typeface="+mn-cs"/>
              </a:defRPr>
            </a:lvl9pPr>
          </a:lstStyle>
          <a:p>
            <a:pPr marL="502920" indent="-457200" algn="l" rtl="0">
              <a:buFont typeface="+mj-lt"/>
              <a:buAutoNum type="alphaLcParenR" startAt="5"/>
            </a:pPr>
            <a:r>
              <a:rPr lang="en-US" dirty="0" err="1" smtClean="0"/>
              <a:t>Ciro</a:t>
            </a:r>
            <a:r>
              <a:rPr lang="en-US" dirty="0" smtClean="0"/>
              <a:t> el </a:t>
            </a:r>
            <a:r>
              <a:rPr lang="en-US" dirty="0" err="1" smtClean="0"/>
              <a:t>persa</a:t>
            </a:r>
            <a:r>
              <a:rPr lang="en-US" dirty="0" smtClean="0"/>
              <a:t> </a:t>
            </a:r>
            <a:r>
              <a:rPr lang="en-US" dirty="0" err="1" smtClean="0"/>
              <a:t>conquista</a:t>
            </a:r>
            <a:r>
              <a:rPr lang="en-US" dirty="0" smtClean="0"/>
              <a:t> Babilonia.</a:t>
            </a:r>
          </a:p>
          <a:p>
            <a:pPr marL="502920" indent="-457200" algn="l" rtl="0">
              <a:buFont typeface="+mj-lt"/>
              <a:buAutoNum type="alphaLcParenR" startAt="5"/>
            </a:pPr>
            <a:r>
              <a:rPr lang="en-US" dirty="0" smtClean="0"/>
              <a:t>El edicto de Ciro para el regreso de los judíos</a:t>
            </a:r>
          </a:p>
          <a:p>
            <a:pPr marL="502920" indent="-457200" algn="l" rtl="0">
              <a:buFont typeface="+mj-lt"/>
              <a:buAutoNum type="alphaLcParenR" startAt="5"/>
            </a:pPr>
            <a:r>
              <a:rPr lang="en-US" dirty="0" smtClean="0"/>
              <a:t>Tres asedios de Judá por parte de los babilonios; </a:t>
            </a:r>
            <a:r>
              <a:rPr lang="en-US" dirty="0" err="1" smtClean="0"/>
              <a:t>cautiverio</a:t>
            </a:r>
            <a:endParaRPr lang="en-US" dirty="0"/>
          </a:p>
        </p:txBody>
      </p:sp>
      <p:sp>
        <p:nvSpPr>
          <p:cNvPr id="18" name="TextBox 17"/>
          <p:cNvSpPr txBox="1"/>
          <p:nvPr/>
        </p:nvSpPr>
        <p:spPr>
          <a:xfrm>
            <a:off x="2354068" y="2365883"/>
            <a:ext cx="399495" cy="646331"/>
          </a:xfrm>
          <a:prstGeom prst="rect">
            <a:avLst/>
          </a:prstGeom>
          <a:noFill/>
        </p:spPr>
        <p:txBody>
          <a:bodyPr wrap="square" rtlCol="0">
            <a:spAutoFit/>
          </a:bodyPr>
          <a:lstStyle/>
          <a:p>
            <a:pPr algn="l" rtl="0"/>
            <a:r>
              <a:rPr lang="en-US" sz="3600" dirty="0" smtClean="0">
                <a:solidFill>
                  <a:schemeClr val="accent1"/>
                </a:solidFill>
              </a:rPr>
              <a:t>g</a:t>
            </a:r>
            <a:endParaRPr lang="en-US" sz="3600" dirty="0">
              <a:solidFill>
                <a:schemeClr val="accent1"/>
              </a:solidFill>
            </a:endParaRPr>
          </a:p>
        </p:txBody>
      </p:sp>
      <p:sp>
        <p:nvSpPr>
          <p:cNvPr id="19" name="TextBox 18"/>
          <p:cNvSpPr txBox="1"/>
          <p:nvPr/>
        </p:nvSpPr>
        <p:spPr>
          <a:xfrm>
            <a:off x="3906918" y="2462597"/>
            <a:ext cx="399495" cy="646331"/>
          </a:xfrm>
          <a:prstGeom prst="rect">
            <a:avLst/>
          </a:prstGeom>
          <a:noFill/>
        </p:spPr>
        <p:txBody>
          <a:bodyPr wrap="square" rtlCol="0">
            <a:spAutoFit/>
          </a:bodyPr>
          <a:lstStyle/>
          <a:p>
            <a:pPr algn="l" rtl="0"/>
            <a:r>
              <a:rPr lang="en-US" sz="3600" dirty="0" smtClean="0">
                <a:solidFill>
                  <a:schemeClr val="accent1"/>
                </a:solidFill>
              </a:rPr>
              <a:t>e</a:t>
            </a:r>
            <a:endParaRPr lang="en-US" sz="3600" dirty="0">
              <a:solidFill>
                <a:schemeClr val="accent1"/>
              </a:solidFill>
            </a:endParaRPr>
          </a:p>
        </p:txBody>
      </p:sp>
      <p:sp>
        <p:nvSpPr>
          <p:cNvPr id="20" name="TextBox 19"/>
          <p:cNvSpPr txBox="1"/>
          <p:nvPr/>
        </p:nvSpPr>
        <p:spPr>
          <a:xfrm>
            <a:off x="4604549" y="2463541"/>
            <a:ext cx="399495" cy="646331"/>
          </a:xfrm>
          <a:prstGeom prst="rect">
            <a:avLst/>
          </a:prstGeom>
          <a:noFill/>
        </p:spPr>
        <p:txBody>
          <a:bodyPr wrap="square" rtlCol="0">
            <a:spAutoFit/>
          </a:bodyPr>
          <a:lstStyle/>
          <a:p>
            <a:pPr algn="l" rtl="0"/>
            <a:r>
              <a:rPr lang="en-US" sz="3600" dirty="0" smtClean="0">
                <a:solidFill>
                  <a:schemeClr val="accent1"/>
                </a:solidFill>
              </a:rPr>
              <a:t>f</a:t>
            </a:r>
            <a:endParaRPr lang="en-US" sz="3600" dirty="0">
              <a:solidFill>
                <a:schemeClr val="accent1"/>
              </a:solidFill>
            </a:endParaRPr>
          </a:p>
        </p:txBody>
      </p:sp>
      <p:sp>
        <p:nvSpPr>
          <p:cNvPr id="21" name="TextBox 20"/>
          <p:cNvSpPr txBox="1"/>
          <p:nvPr/>
        </p:nvSpPr>
        <p:spPr>
          <a:xfrm>
            <a:off x="5220827" y="2468972"/>
            <a:ext cx="399495" cy="646331"/>
          </a:xfrm>
          <a:prstGeom prst="rect">
            <a:avLst/>
          </a:prstGeom>
          <a:noFill/>
        </p:spPr>
        <p:txBody>
          <a:bodyPr wrap="square" rtlCol="0">
            <a:spAutoFit/>
          </a:bodyPr>
          <a:lstStyle/>
          <a:p>
            <a:pPr algn="l" rtl="0"/>
            <a:r>
              <a:rPr lang="en-US" sz="3600" dirty="0" smtClean="0">
                <a:solidFill>
                  <a:schemeClr val="accent1"/>
                </a:solidFill>
              </a:rPr>
              <a:t>c</a:t>
            </a:r>
            <a:endParaRPr lang="en-US" sz="3600" dirty="0">
              <a:solidFill>
                <a:schemeClr val="accent1"/>
              </a:solidFill>
            </a:endParaRPr>
          </a:p>
        </p:txBody>
      </p:sp>
      <p:sp>
        <p:nvSpPr>
          <p:cNvPr id="22" name="TextBox 21"/>
          <p:cNvSpPr txBox="1"/>
          <p:nvPr/>
        </p:nvSpPr>
        <p:spPr>
          <a:xfrm>
            <a:off x="7610765" y="2470715"/>
            <a:ext cx="399495" cy="646331"/>
          </a:xfrm>
          <a:prstGeom prst="rect">
            <a:avLst/>
          </a:prstGeom>
          <a:noFill/>
        </p:spPr>
        <p:txBody>
          <a:bodyPr wrap="square" rtlCol="0">
            <a:spAutoFit/>
          </a:bodyPr>
          <a:lstStyle/>
          <a:p>
            <a:pPr algn="l" rtl="0"/>
            <a:r>
              <a:rPr lang="en-US" sz="3600" dirty="0" smtClean="0">
                <a:solidFill>
                  <a:schemeClr val="accent1"/>
                </a:solidFill>
              </a:rPr>
              <a:t>b</a:t>
            </a:r>
            <a:endParaRPr lang="en-US" sz="3600" dirty="0">
              <a:solidFill>
                <a:schemeClr val="accent1"/>
              </a:solidFill>
            </a:endParaRPr>
          </a:p>
        </p:txBody>
      </p:sp>
      <p:sp>
        <p:nvSpPr>
          <p:cNvPr id="23" name="TextBox 22"/>
          <p:cNvSpPr txBox="1"/>
          <p:nvPr/>
        </p:nvSpPr>
        <p:spPr>
          <a:xfrm>
            <a:off x="8525179" y="2468972"/>
            <a:ext cx="399495" cy="646331"/>
          </a:xfrm>
          <a:prstGeom prst="rect">
            <a:avLst/>
          </a:prstGeom>
          <a:noFill/>
        </p:spPr>
        <p:txBody>
          <a:bodyPr wrap="square" rtlCol="0">
            <a:spAutoFit/>
          </a:bodyPr>
          <a:lstStyle/>
          <a:p>
            <a:pPr algn="l" rtl="0"/>
            <a:r>
              <a:rPr lang="en-US" sz="3600" dirty="0" smtClean="0">
                <a:solidFill>
                  <a:schemeClr val="accent1"/>
                </a:solidFill>
              </a:rPr>
              <a:t>a</a:t>
            </a:r>
            <a:endParaRPr lang="en-US" sz="3600" dirty="0">
              <a:solidFill>
                <a:schemeClr val="accent1"/>
              </a:solidFill>
            </a:endParaRPr>
          </a:p>
        </p:txBody>
      </p:sp>
      <p:sp>
        <p:nvSpPr>
          <p:cNvPr id="24" name="TextBox 23"/>
          <p:cNvSpPr txBox="1"/>
          <p:nvPr/>
        </p:nvSpPr>
        <p:spPr>
          <a:xfrm>
            <a:off x="9946334" y="2466882"/>
            <a:ext cx="399495" cy="646331"/>
          </a:xfrm>
          <a:prstGeom prst="rect">
            <a:avLst/>
          </a:prstGeom>
          <a:noFill/>
        </p:spPr>
        <p:txBody>
          <a:bodyPr wrap="square" rtlCol="0">
            <a:spAutoFit/>
          </a:bodyPr>
          <a:lstStyle/>
          <a:p>
            <a:pPr algn="l" rtl="0"/>
            <a:r>
              <a:rPr lang="en-US" sz="3600" dirty="0" smtClean="0">
                <a:solidFill>
                  <a:schemeClr val="accent1"/>
                </a:solidFill>
              </a:rPr>
              <a:t>d</a:t>
            </a:r>
            <a:endParaRPr lang="en-US" sz="3600" dirty="0">
              <a:solidFill>
                <a:schemeClr val="accent1"/>
              </a:solidFill>
            </a:endParaRPr>
          </a:p>
        </p:txBody>
      </p:sp>
    </p:spTree>
    <p:extLst>
      <p:ext uri="{BB962C8B-B14F-4D97-AF65-F5344CB8AC3E}">
        <p14:creationId xmlns:p14="http://schemas.microsoft.com/office/powerpoint/2010/main" val="61823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sz="2000" dirty="0" smtClean="0">
                <a:solidFill>
                  <a:schemeClr val="tx2"/>
                </a:solidFill>
              </a:rPr>
              <a:t>Lección 7: Zacarías 5-6; Visiones 6 a 8</a:t>
            </a:r>
            <a:r>
              <a:rPr lang="en-US" sz="2000" dirty="0" smtClean="0"/>
              <a:t/>
            </a:r>
            <a:br>
              <a:rPr lang="en-US" sz="2000" dirty="0" smtClean="0"/>
            </a:br>
            <a:r>
              <a:rPr lang="en-US" sz="2000" dirty="0" smtClean="0"/>
              <a:t>Visión 6 – El ROLLO volador</a:t>
            </a:r>
            <a:br>
              <a:rPr lang="en-US" sz="2000" dirty="0" smtClean="0"/>
            </a:br>
            <a:endParaRPr lang="en-US" sz="2000" dirty="0"/>
          </a:p>
        </p:txBody>
      </p:sp>
      <p:sp>
        <p:nvSpPr>
          <p:cNvPr id="3" name="Content Placeholder 2"/>
          <p:cNvSpPr>
            <a:spLocks noGrp="1"/>
          </p:cNvSpPr>
          <p:nvPr>
            <p:ph sz="half" idx="1"/>
          </p:nvPr>
        </p:nvSpPr>
        <p:spPr/>
        <p:txBody>
          <a:bodyPr/>
          <a:lstStyle/>
          <a:p>
            <a:pPr algn="l" rtl="0">
              <a:buNone/>
            </a:pPr>
            <a:r>
              <a:rPr lang="en-US" b="1" dirty="0" err="1" smtClean="0"/>
              <a:t>Dimensiones</a:t>
            </a:r>
            <a:r>
              <a:rPr lang="en-US" b="1" dirty="0" smtClean="0"/>
              <a:t> del </a:t>
            </a:r>
            <a:r>
              <a:rPr lang="en-US" b="1" dirty="0" err="1" smtClean="0"/>
              <a:t>rollo</a:t>
            </a:r>
            <a:r>
              <a:rPr lang="en-US" b="1" dirty="0" smtClean="0"/>
              <a:t>:</a:t>
            </a:r>
            <a:endParaRPr lang="en-US" dirty="0" smtClean="0"/>
          </a:p>
          <a:p>
            <a:pPr algn="l" rtl="0">
              <a:buNone/>
            </a:pPr>
            <a:r>
              <a:rPr lang="en-US" dirty="0" smtClean="0"/>
              <a:t>20 codos X 10 codos (aprox. 10x5 m)</a:t>
            </a:r>
          </a:p>
          <a:p>
            <a:pPr algn="l" rtl="0">
              <a:buNone/>
            </a:pPr>
            <a:r>
              <a:rPr lang="en-US" b="1" dirty="0" smtClean="0"/>
              <a:t>Mandamientos referenciados:</a:t>
            </a:r>
            <a:endParaRPr lang="en-US" dirty="0" smtClean="0"/>
          </a:p>
          <a:p>
            <a:pPr lvl="0" algn="l" rtl="0">
              <a:buNone/>
            </a:pPr>
            <a:r>
              <a:rPr lang="en-US" dirty="0" smtClean="0"/>
              <a:t>No tomarás el </a:t>
            </a:r>
            <a:r>
              <a:rPr lang="en-US" dirty="0" err="1" smtClean="0"/>
              <a:t>nombre</a:t>
            </a:r>
            <a:r>
              <a:rPr lang="en-US" dirty="0" smtClean="0"/>
              <a:t> del SEÑOR</a:t>
            </a:r>
            <a:r>
              <a:rPr lang="es-ES" dirty="0" smtClean="0"/>
              <a:t> </a:t>
            </a:r>
            <a:r>
              <a:rPr lang="en-US" dirty="0" err="1" smtClean="0"/>
              <a:t>tu</a:t>
            </a:r>
            <a:r>
              <a:rPr lang="en-US" dirty="0" smtClean="0"/>
              <a:t> Dios en vano</a:t>
            </a:r>
          </a:p>
          <a:p>
            <a:pPr algn="l" rtl="0">
              <a:buNone/>
            </a:pPr>
            <a:r>
              <a:rPr lang="en-US" dirty="0"/>
              <a:t>N</a:t>
            </a:r>
            <a:r>
              <a:rPr lang="en-US" dirty="0" smtClean="0"/>
              <a:t>o robarás</a:t>
            </a:r>
            <a:endParaRPr lang="en-US" dirty="0"/>
          </a:p>
        </p:txBody>
      </p:sp>
      <p:pic>
        <p:nvPicPr>
          <p:cNvPr id="5" name="Content Placeholder 4"/>
          <p:cNvPicPr>
            <a:picLocks noGrp="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20385" y="1840992"/>
            <a:ext cx="5608320" cy="3681984"/>
          </a:xfrm>
          <a:prstGeom prst="rect">
            <a:avLst/>
          </a:prstGeom>
        </p:spPr>
      </p:pic>
    </p:spTree>
    <p:extLst>
      <p:ext uri="{BB962C8B-B14F-4D97-AF65-F5344CB8AC3E}">
        <p14:creationId xmlns:p14="http://schemas.microsoft.com/office/powerpoint/2010/main" val="158656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sz="2000" dirty="0" smtClean="0">
                <a:solidFill>
                  <a:schemeClr val="tx2"/>
                </a:solidFill>
              </a:rPr>
              <a:t>Lección 7: Zacarías 5-6; Visiones 6 a 8</a:t>
            </a:r>
            <a:r>
              <a:rPr lang="en-US" sz="2000" dirty="0" smtClean="0"/>
              <a:t/>
            </a:r>
            <a:br>
              <a:rPr lang="en-US" sz="2000" dirty="0" smtClean="0"/>
            </a:br>
            <a:r>
              <a:rPr lang="en-US" sz="2000" dirty="0" smtClean="0"/>
              <a:t>Visión 6 – El ROLLO volador</a:t>
            </a:r>
            <a:endParaRPr lang="en-US" sz="2000" dirty="0"/>
          </a:p>
        </p:txBody>
      </p:sp>
      <p:sp>
        <p:nvSpPr>
          <p:cNvPr id="5" name="Content Placeholder 4"/>
          <p:cNvSpPr>
            <a:spLocks noGrp="1"/>
          </p:cNvSpPr>
          <p:nvPr>
            <p:ph idx="1"/>
          </p:nvPr>
        </p:nvSpPr>
        <p:spPr/>
        <p:txBody>
          <a:bodyPr/>
          <a:lstStyle/>
          <a:p>
            <a:pPr marL="502920" lvl="0" indent="-457200">
              <a:buFont typeface="+mj-lt"/>
              <a:buAutoNum type="arabicParenR"/>
            </a:pPr>
            <a:r>
              <a:rPr lang="en-US" dirty="0" smtClean="0"/>
              <a:t>Lea 1 Reyes 6:3. </a:t>
            </a:r>
            <a:r>
              <a:rPr lang="es-ES" dirty="0"/>
              <a:t>¿Cree usted que tiene algún significado que esta área tenga las mismas dimensiones que el rollo volador</a:t>
            </a:r>
            <a:r>
              <a:rPr lang="es-ES" dirty="0" smtClean="0"/>
              <a:t>?</a:t>
            </a:r>
          </a:p>
          <a:p>
            <a:pPr marL="502920" lvl="0" indent="-457200">
              <a:buFont typeface="+mj-lt"/>
              <a:buAutoNum type="arabicParenR"/>
            </a:pPr>
            <a:endParaRPr lang="en-US" dirty="0" smtClean="0"/>
          </a:p>
          <a:p>
            <a:pPr marL="502920" lvl="0" indent="-457200" algn="l" rtl="0">
              <a:buFont typeface="+mj-lt"/>
              <a:buAutoNum type="arabicParenR"/>
            </a:pPr>
            <a:r>
              <a:rPr lang="en-US" dirty="0" smtClean="0"/>
              <a:t>¿Qué ley estaba escrita en el rollo?</a:t>
            </a:r>
          </a:p>
          <a:p>
            <a:pPr marL="502920" indent="-457200" algn="l" rtl="0">
              <a:buFont typeface="+mj-lt"/>
              <a:buAutoNum type="arabicParenR"/>
            </a:pPr>
            <a:endParaRPr lang="en-US" dirty="0" smtClean="0"/>
          </a:p>
          <a:p>
            <a:pPr marL="502920" lvl="0" indent="-457200">
              <a:buFont typeface="+mj-lt"/>
              <a:buAutoNum type="arabicParenR"/>
            </a:pPr>
            <a:r>
              <a:rPr lang="es-ES" dirty="0" smtClean="0"/>
              <a:t>Esta </a:t>
            </a:r>
            <a:r>
              <a:rPr lang="es-ES" dirty="0"/>
              <a:t>visión juzga los pecados del individuo / nación judía / naciones externas. (Elija uno)</a:t>
            </a:r>
            <a:endParaRPr lang="en-US" dirty="0"/>
          </a:p>
        </p:txBody>
      </p:sp>
    </p:spTree>
    <p:extLst>
      <p:ext uri="{BB962C8B-B14F-4D97-AF65-F5344CB8AC3E}">
        <p14:creationId xmlns:p14="http://schemas.microsoft.com/office/powerpoint/2010/main" val="373082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sz="2000" dirty="0" smtClean="0">
                <a:solidFill>
                  <a:schemeClr val="tx2"/>
                </a:solidFill>
              </a:rPr>
              <a:t>Lección 7: Zacarías 5-6; Visiones 6 a 8</a:t>
            </a:r>
            <a:r>
              <a:rPr lang="en-US" sz="2000" dirty="0" smtClean="0"/>
              <a:t/>
            </a:r>
            <a:br>
              <a:rPr lang="en-US" sz="2000" dirty="0" smtClean="0"/>
            </a:br>
            <a:r>
              <a:rPr lang="en-US" sz="2000" dirty="0" smtClean="0"/>
              <a:t>Visión 6 – Una mujer en una canasta - Zacarías 5:5-11</a:t>
            </a:r>
            <a:br>
              <a:rPr lang="en-US" sz="2000" dirty="0" smtClean="0"/>
            </a:br>
            <a:endParaRPr lang="en-US" sz="2000" dirty="0"/>
          </a:p>
        </p:txBody>
      </p:sp>
      <p:sp>
        <p:nvSpPr>
          <p:cNvPr id="4" name="Content Placeholder 3"/>
          <p:cNvSpPr>
            <a:spLocks noGrp="1"/>
          </p:cNvSpPr>
          <p:nvPr>
            <p:ph sz="half" idx="1"/>
          </p:nvPr>
        </p:nvSpPr>
        <p:spPr/>
        <p:txBody>
          <a:bodyPr/>
          <a:lstStyle/>
          <a:p>
            <a:pPr>
              <a:buNone/>
            </a:pPr>
            <a:r>
              <a:rPr lang="en-US" i="1" baseline="30000" dirty="0" smtClean="0"/>
              <a:t>5</a:t>
            </a:r>
            <a:r>
              <a:rPr lang="es-ES" i="1" dirty="0" smtClean="0"/>
              <a:t>Entonces </a:t>
            </a:r>
            <a:r>
              <a:rPr lang="es-ES" i="1" dirty="0"/>
              <a:t>el ángel que hablaba conmigo salió y me dijo: «Alza ahora tus ojos y mira qué es esto que sale». 6  Y pregunté: «¿Qué es?». «Esto es el </a:t>
            </a:r>
            <a:r>
              <a:rPr lang="es-ES" i="1" dirty="0" err="1"/>
              <a:t>efa</a:t>
            </a:r>
            <a:r>
              <a:rPr lang="es-ES" i="1" dirty="0"/>
              <a:t> (una cesta de 22 litros) que sale», dijo él. Y añadió: «Esta es la iniquidad de ellos en toda la tierra. 7  Entonces una tapa de plomo fue levantada, y había una mujer sentada dentro del </a:t>
            </a:r>
            <a:r>
              <a:rPr lang="es-ES" i="1" dirty="0" err="1"/>
              <a:t>efa</a:t>
            </a:r>
            <a:r>
              <a:rPr lang="es-ES" i="1" dirty="0"/>
              <a:t>». 8  Entonces dijo: «Esta es la Maldad». Y la arrojó al interior del </a:t>
            </a:r>
            <a:r>
              <a:rPr lang="es-ES" i="1" dirty="0" err="1"/>
              <a:t>efa</a:t>
            </a:r>
            <a:r>
              <a:rPr lang="es-ES" i="1" dirty="0"/>
              <a:t> y arrojó la tapa de plomo sobre su abertura. </a:t>
            </a:r>
            <a:endParaRPr lang="en-US" dirty="0"/>
          </a:p>
        </p:txBody>
      </p:sp>
      <p:pic>
        <p:nvPicPr>
          <p:cNvPr id="6" name="Content Placeholder 5"/>
          <p:cNvPicPr>
            <a:picLocks noGrp="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717792" y="1804416"/>
            <a:ext cx="4511040" cy="4169664"/>
          </a:xfrm>
          <a:prstGeom prst="rect">
            <a:avLst/>
          </a:prstGeom>
        </p:spPr>
      </p:pic>
    </p:spTree>
    <p:extLst>
      <p:ext uri="{BB962C8B-B14F-4D97-AF65-F5344CB8AC3E}">
        <p14:creationId xmlns:p14="http://schemas.microsoft.com/office/powerpoint/2010/main" val="59567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l" rtl="0"/>
            <a:r>
              <a:rPr lang="en-US" sz="2000" dirty="0" smtClean="0">
                <a:solidFill>
                  <a:schemeClr val="tx2"/>
                </a:solidFill>
              </a:rPr>
              <a:t>Lección 7: Zacarías 5-6; Visiones 6 a 8</a:t>
            </a:r>
            <a:r>
              <a:rPr lang="en-US" sz="2000" dirty="0" smtClean="0"/>
              <a:t/>
            </a:r>
            <a:br>
              <a:rPr lang="en-US" sz="2000" dirty="0" smtClean="0"/>
            </a:br>
            <a:r>
              <a:rPr lang="en-US" sz="2000" dirty="0" smtClean="0"/>
              <a:t>Visión 7 – Una mujer en una canasta</a:t>
            </a:r>
            <a:endParaRPr lang="en-US" sz="2000" dirty="0"/>
          </a:p>
        </p:txBody>
      </p:sp>
      <p:sp>
        <p:nvSpPr>
          <p:cNvPr id="6" name="Content Placeholder 5"/>
          <p:cNvSpPr>
            <a:spLocks noGrp="1"/>
          </p:cNvSpPr>
          <p:nvPr>
            <p:ph idx="1"/>
          </p:nvPr>
        </p:nvSpPr>
        <p:spPr/>
        <p:txBody>
          <a:bodyPr>
            <a:normAutofit/>
          </a:bodyPr>
          <a:lstStyle/>
          <a:p>
            <a:pPr algn="l" rtl="0">
              <a:buNone/>
            </a:pPr>
            <a:r>
              <a:rPr lang="en-US" b="1" dirty="0" smtClean="0"/>
              <a:t>Preguntas</a:t>
            </a:r>
            <a:endParaRPr lang="en-US" dirty="0" smtClean="0"/>
          </a:p>
          <a:p>
            <a:pPr marL="502920" lvl="0" indent="-457200" algn="l" rtl="0">
              <a:buFont typeface="+mj-lt"/>
              <a:buAutoNum type="arabicParenR"/>
            </a:pPr>
            <a:r>
              <a:rPr lang="es-ES" dirty="0" smtClean="0"/>
              <a:t>¿La </a:t>
            </a:r>
            <a:r>
              <a:rPr lang="es-ES" dirty="0"/>
              <a:t>maldad de quién se representa por la mujer en la cesta</a:t>
            </a:r>
            <a:r>
              <a:rPr lang="es-ES" dirty="0" smtClean="0"/>
              <a:t>?</a:t>
            </a:r>
          </a:p>
          <a:p>
            <a:pPr marL="502920" lvl="0" indent="-457200" algn="l" rtl="0">
              <a:buFont typeface="+mj-lt"/>
              <a:buAutoNum type="arabicParenR"/>
            </a:pPr>
            <a:endParaRPr lang="es-ES" dirty="0" smtClean="0"/>
          </a:p>
          <a:p>
            <a:pPr marL="502920" lvl="0" indent="-457200" algn="l" rtl="0">
              <a:buFont typeface="+mj-lt"/>
              <a:buAutoNum type="arabicParenR"/>
            </a:pPr>
            <a:r>
              <a:rPr lang="en-US" dirty="0" smtClean="0"/>
              <a:t>¿</a:t>
            </a:r>
            <a:r>
              <a:rPr lang="en-US" dirty="0" err="1"/>
              <a:t>Dónde</a:t>
            </a:r>
            <a:r>
              <a:rPr lang="en-US" dirty="0"/>
              <a:t> </a:t>
            </a:r>
            <a:r>
              <a:rPr lang="en-US" dirty="0" err="1"/>
              <a:t>está</a:t>
            </a:r>
            <a:r>
              <a:rPr lang="en-US" dirty="0"/>
              <a:t> </a:t>
            </a:r>
            <a:r>
              <a:rPr lang="en-US" dirty="0" err="1" smtClean="0"/>
              <a:t>Sinar</a:t>
            </a:r>
            <a:r>
              <a:rPr lang="en-US" dirty="0" smtClean="0"/>
              <a:t>?</a:t>
            </a:r>
          </a:p>
          <a:p>
            <a:pPr marL="502920" lvl="0" indent="-457200" algn="l" rtl="0">
              <a:buFont typeface="+mj-lt"/>
              <a:buAutoNum type="arabicParenR"/>
            </a:pPr>
            <a:endParaRPr lang="en-US" dirty="0"/>
          </a:p>
          <a:p>
            <a:pPr marL="502920" lvl="0" indent="-457200" algn="l" rtl="0">
              <a:buFont typeface="+mj-lt"/>
              <a:buAutoNum type="arabicParenR"/>
            </a:pPr>
            <a:r>
              <a:rPr lang="es-ES" dirty="0" smtClean="0"/>
              <a:t>Esta </a:t>
            </a:r>
            <a:r>
              <a:rPr lang="es-ES" dirty="0"/>
              <a:t>visión juzga los pecados del </a:t>
            </a:r>
            <a:r>
              <a:rPr lang="es-ES" i="1" dirty="0"/>
              <a:t>individuo / nación judía / naciones externas</a:t>
            </a:r>
            <a:r>
              <a:rPr lang="es-ES" dirty="0"/>
              <a:t>. </a:t>
            </a:r>
            <a:endParaRPr lang="en-US" dirty="0"/>
          </a:p>
        </p:txBody>
      </p:sp>
    </p:spTree>
    <p:extLst>
      <p:ext uri="{BB962C8B-B14F-4D97-AF65-F5344CB8AC3E}">
        <p14:creationId xmlns:p14="http://schemas.microsoft.com/office/powerpoint/2010/main" val="119342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rtl="0"/>
            <a:r>
              <a:rPr lang="en-US" sz="2000" dirty="0" smtClean="0">
                <a:solidFill>
                  <a:schemeClr val="tx2"/>
                </a:solidFill>
              </a:rPr>
              <a:t>Lección 7: Zacarías 5-6; Visiones 6 a 8</a:t>
            </a:r>
            <a:r>
              <a:rPr lang="en-US" sz="2000" dirty="0" smtClean="0"/>
              <a:t/>
            </a:r>
            <a:br>
              <a:rPr lang="en-US" sz="2000" dirty="0" smtClean="0"/>
            </a:br>
            <a:r>
              <a:rPr lang="en-US" sz="2000" dirty="0" smtClean="0"/>
              <a:t>Visión 8 – los cuatro carros</a:t>
            </a:r>
            <a:endParaRPr lang="en-US" sz="2000" dirty="0"/>
          </a:p>
        </p:txBody>
      </p:sp>
      <p:sp>
        <p:nvSpPr>
          <p:cNvPr id="5" name="Content Placeholder 4"/>
          <p:cNvSpPr>
            <a:spLocks noGrp="1"/>
          </p:cNvSpPr>
          <p:nvPr>
            <p:ph sz="half" idx="1"/>
          </p:nvPr>
        </p:nvSpPr>
        <p:spPr/>
        <p:txBody>
          <a:bodyPr>
            <a:normAutofit fontScale="70000" lnSpcReduction="20000"/>
          </a:bodyPr>
          <a:lstStyle/>
          <a:p>
            <a:pPr algn="l" rtl="0">
              <a:buNone/>
            </a:pPr>
            <a:endParaRPr lang="en-US" dirty="0" smtClean="0"/>
          </a:p>
          <a:p>
            <a:pPr algn="l" rtl="0">
              <a:buNone/>
            </a:pPr>
            <a:r>
              <a:rPr lang="en-US" b="1" dirty="0" smtClean="0"/>
              <a:t>Posible simbolismo dentro de la visión:</a:t>
            </a:r>
            <a:endParaRPr lang="en-US" dirty="0" smtClean="0"/>
          </a:p>
          <a:p>
            <a:pPr lvl="0"/>
            <a:r>
              <a:rPr lang="es-ES" dirty="0"/>
              <a:t>El número cuatro: </a:t>
            </a:r>
            <a:r>
              <a:rPr lang="en-US" b="1" dirty="0" err="1"/>
              <a:t>totalidad</a:t>
            </a:r>
            <a:endParaRPr lang="en-US" dirty="0"/>
          </a:p>
          <a:p>
            <a:pPr lvl="0"/>
            <a:r>
              <a:rPr lang="en-US" dirty="0" err="1"/>
              <a:t>Carros</a:t>
            </a:r>
            <a:r>
              <a:rPr lang="en-US" dirty="0"/>
              <a:t>: </a:t>
            </a:r>
            <a:r>
              <a:rPr lang="en-US" b="1" dirty="0"/>
              <a:t>el </a:t>
            </a:r>
            <a:r>
              <a:rPr lang="en-US" b="1" dirty="0" err="1"/>
              <a:t>juicio</a:t>
            </a:r>
            <a:r>
              <a:rPr lang="en-US" b="1" dirty="0"/>
              <a:t> de Dios</a:t>
            </a:r>
            <a:endParaRPr lang="en-US" dirty="0"/>
          </a:p>
          <a:p>
            <a:pPr lvl="0"/>
            <a:r>
              <a:rPr lang="en-US" dirty="0"/>
              <a:t>El </a:t>
            </a:r>
            <a:r>
              <a:rPr lang="en-US" dirty="0" err="1"/>
              <a:t>número</a:t>
            </a:r>
            <a:r>
              <a:rPr lang="en-US" dirty="0"/>
              <a:t> dos: </a:t>
            </a:r>
            <a:r>
              <a:rPr lang="en-US" b="1" dirty="0" err="1"/>
              <a:t>fuerza</a:t>
            </a:r>
            <a:endParaRPr lang="en-US" dirty="0"/>
          </a:p>
          <a:p>
            <a:pPr lvl="0"/>
            <a:r>
              <a:rPr lang="es-ES" dirty="0"/>
              <a:t>Monte de bronce: </a:t>
            </a:r>
            <a:r>
              <a:rPr lang="es-ES" b="1" dirty="0"/>
              <a:t>la presencia fiel de Dios</a:t>
            </a:r>
            <a:endParaRPr lang="en-US" dirty="0"/>
          </a:p>
          <a:p>
            <a:pPr lvl="0"/>
            <a:r>
              <a:rPr lang="es-ES" dirty="0"/>
              <a:t>Rojo: </a:t>
            </a:r>
            <a:r>
              <a:rPr lang="es-ES" b="1" dirty="0"/>
              <a:t>Guerra y derramamiento de sangre</a:t>
            </a:r>
            <a:endParaRPr lang="en-US" dirty="0"/>
          </a:p>
          <a:p>
            <a:pPr lvl="0"/>
            <a:r>
              <a:rPr lang="es-ES" dirty="0"/>
              <a:t>Negro: </a:t>
            </a:r>
            <a:r>
              <a:rPr lang="es-ES" b="1" dirty="0"/>
              <a:t>Desolación, tristeza y luto</a:t>
            </a:r>
            <a:endParaRPr lang="en-US" dirty="0"/>
          </a:p>
          <a:p>
            <a:pPr lvl="0"/>
            <a:r>
              <a:rPr lang="en-US" dirty="0"/>
              <a:t>Blanco: </a:t>
            </a:r>
            <a:r>
              <a:rPr lang="en-US" b="1" dirty="0"/>
              <a:t>Victoria y </a:t>
            </a:r>
            <a:r>
              <a:rPr lang="en-US" b="1" dirty="0" err="1"/>
              <a:t>alegría</a:t>
            </a:r>
            <a:endParaRPr lang="en-US" dirty="0"/>
          </a:p>
          <a:p>
            <a:pPr lvl="0"/>
            <a:r>
              <a:rPr lang="en-US" dirty="0"/>
              <a:t>Tierra del </a:t>
            </a:r>
            <a:r>
              <a:rPr lang="en-US" dirty="0" err="1"/>
              <a:t>norte</a:t>
            </a:r>
            <a:r>
              <a:rPr lang="en-US" dirty="0"/>
              <a:t>: </a:t>
            </a:r>
            <a:r>
              <a:rPr lang="en-US" b="1" dirty="0" err="1"/>
              <a:t>Babilonia</a:t>
            </a:r>
            <a:endParaRPr lang="en-US" dirty="0"/>
          </a:p>
          <a:p>
            <a:r>
              <a:rPr lang="en-US" dirty="0"/>
              <a:t>Tierra del sur:</a:t>
            </a:r>
            <a:r>
              <a:rPr lang="en-US" b="1" dirty="0"/>
              <a:t> </a:t>
            </a:r>
            <a:r>
              <a:rPr lang="en-US" b="1" dirty="0" err="1"/>
              <a:t>Egipto</a:t>
            </a:r>
            <a:endParaRPr lang="en-US" dirty="0"/>
          </a:p>
        </p:txBody>
      </p:sp>
      <p:pic>
        <p:nvPicPr>
          <p:cNvPr id="7" name="Content Placeholder 6"/>
          <p:cNvPicPr>
            <a:picLocks noGrp="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571488" y="1828800"/>
            <a:ext cx="4450080" cy="4230624"/>
          </a:xfrm>
          <a:prstGeom prst="rect">
            <a:avLst/>
          </a:prstGeom>
        </p:spPr>
      </p:pic>
    </p:spTree>
    <p:extLst>
      <p:ext uri="{BB962C8B-B14F-4D97-AF65-F5344CB8AC3E}">
        <p14:creationId xmlns:p14="http://schemas.microsoft.com/office/powerpoint/2010/main" val="161663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l" rtl="0"/>
            <a:r>
              <a:rPr lang="en-US" sz="2000" dirty="0" smtClean="0">
                <a:solidFill>
                  <a:schemeClr val="tx2"/>
                </a:solidFill>
              </a:rPr>
              <a:t>Lección 7: Zacarías 5-6; Visiones 6 a 8</a:t>
            </a:r>
            <a:r>
              <a:rPr lang="en-US" sz="2000" dirty="0" smtClean="0"/>
              <a:t/>
            </a:r>
            <a:br>
              <a:rPr lang="en-US" sz="2000" dirty="0" smtClean="0"/>
            </a:br>
            <a:r>
              <a:rPr lang="en-US" sz="2000" dirty="0" smtClean="0"/>
              <a:t>Visión 8 – los cuatro carros</a:t>
            </a:r>
            <a:endParaRPr lang="en-US" sz="2000" dirty="0"/>
          </a:p>
        </p:txBody>
      </p:sp>
      <p:sp>
        <p:nvSpPr>
          <p:cNvPr id="6" name="Content Placeholder 5"/>
          <p:cNvSpPr>
            <a:spLocks noGrp="1"/>
          </p:cNvSpPr>
          <p:nvPr>
            <p:ph idx="1"/>
          </p:nvPr>
        </p:nvSpPr>
        <p:spPr/>
        <p:txBody>
          <a:bodyPr>
            <a:normAutofit/>
          </a:bodyPr>
          <a:lstStyle/>
          <a:p>
            <a:pPr algn="l" rtl="0">
              <a:buNone/>
            </a:pPr>
            <a:r>
              <a:rPr lang="en-US" b="1" dirty="0" smtClean="0"/>
              <a:t>Preguntas</a:t>
            </a:r>
            <a:endParaRPr lang="en-US" dirty="0" smtClean="0"/>
          </a:p>
          <a:p>
            <a:pPr marL="502920" lvl="0" indent="-457200" algn="l" rtl="0">
              <a:buFont typeface="+mj-lt"/>
              <a:buAutoNum type="arabicParenR"/>
            </a:pPr>
            <a:r>
              <a:rPr lang="es-ES" dirty="0" smtClean="0"/>
              <a:t>¿Qué </a:t>
            </a:r>
            <a:r>
              <a:rPr lang="es-ES" dirty="0"/>
              <a:t>otra visión </a:t>
            </a:r>
            <a:r>
              <a:rPr lang="es-ES" dirty="0" smtClean="0"/>
              <a:t>tiene </a:t>
            </a:r>
            <a:r>
              <a:rPr lang="es-ES" dirty="0"/>
              <a:t>cuatro caballos (o en este caso, cuatro grupos) saliendo a la tierra</a:t>
            </a:r>
            <a:r>
              <a:rPr lang="es-ES" dirty="0" smtClean="0"/>
              <a:t>?</a:t>
            </a:r>
          </a:p>
          <a:p>
            <a:pPr marL="502920" lvl="0" indent="-457200" algn="l" rtl="0">
              <a:buFont typeface="+mj-lt"/>
              <a:buAutoNum type="arabicParenR"/>
            </a:pPr>
            <a:endParaRPr lang="en-US" dirty="0"/>
          </a:p>
          <a:p>
            <a:pPr marL="502920" lvl="0" indent="-457200" algn="l" rtl="0">
              <a:buFont typeface="+mj-lt"/>
              <a:buAutoNum type="arabicParenR"/>
            </a:pPr>
            <a:r>
              <a:rPr lang="es-ES" dirty="0" smtClean="0"/>
              <a:t>¿</a:t>
            </a:r>
            <a:r>
              <a:rPr lang="es-ES" dirty="0"/>
              <a:t>Quién profetizó que este juicio </a:t>
            </a:r>
            <a:r>
              <a:rPr lang="es-ES" dirty="0" smtClean="0"/>
              <a:t>sucedería?</a:t>
            </a:r>
          </a:p>
          <a:p>
            <a:pPr marL="502920" lvl="0" indent="-457200" algn="l" rtl="0">
              <a:buFont typeface="+mj-lt"/>
              <a:buAutoNum type="arabicParenR"/>
            </a:pPr>
            <a:endParaRPr lang="es-ES" dirty="0" smtClean="0"/>
          </a:p>
          <a:p>
            <a:pPr marL="502920" lvl="0" indent="-457200" algn="l" rtl="0">
              <a:buFont typeface="+mj-lt"/>
              <a:buAutoNum type="arabicParenR"/>
            </a:pPr>
            <a:r>
              <a:rPr lang="es-ES" dirty="0" smtClean="0"/>
              <a:t>Esta </a:t>
            </a:r>
            <a:r>
              <a:rPr lang="es-ES" dirty="0"/>
              <a:t>visión juzga los pecados del </a:t>
            </a:r>
            <a:r>
              <a:rPr lang="es-ES" i="1" dirty="0"/>
              <a:t>individuo / nación judía / naciones externas</a:t>
            </a:r>
            <a:r>
              <a:rPr lang="es-ES" dirty="0"/>
              <a:t>. </a:t>
            </a:r>
            <a:endParaRPr lang="en-US" dirty="0"/>
          </a:p>
        </p:txBody>
      </p:sp>
    </p:spTree>
    <p:extLst>
      <p:ext uri="{BB962C8B-B14F-4D97-AF65-F5344CB8AC3E}">
        <p14:creationId xmlns:p14="http://schemas.microsoft.com/office/powerpoint/2010/main" val="1480500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l" rtl="0"/>
            <a:r>
              <a:rPr lang="en-US" sz="4400" dirty="0" smtClean="0"/>
              <a:t>Hageo, Zacarías, Malaquías</a:t>
            </a:r>
            <a:endParaRPr lang="en-US" sz="4400" dirty="0"/>
          </a:p>
        </p:txBody>
      </p:sp>
      <p:sp>
        <p:nvSpPr>
          <p:cNvPr id="3" name="Subtitle 2"/>
          <p:cNvSpPr>
            <a:spLocks noGrp="1"/>
          </p:cNvSpPr>
          <p:nvPr>
            <p:ph type="subTitle" idx="1"/>
          </p:nvPr>
        </p:nvSpPr>
        <p:spPr/>
        <p:txBody>
          <a:bodyPr>
            <a:normAutofit fontScale="85000" lnSpcReduction="10000"/>
          </a:bodyPr>
          <a:lstStyle/>
          <a:p>
            <a:pPr algn="l" rtl="0"/>
            <a:r>
              <a:rPr lang="en-US" dirty="0" smtClean="0"/>
              <a:t>Lección 8: Zacarías 7-14, La PREGUNTA SOBRE el </a:t>
            </a:r>
            <a:r>
              <a:rPr lang="en-US" dirty="0" err="1" smtClean="0"/>
              <a:t>ayuno</a:t>
            </a:r>
            <a:r>
              <a:rPr lang="en-US" dirty="0" smtClean="0"/>
              <a:t> E </a:t>
            </a:r>
            <a:r>
              <a:rPr lang="en-US" dirty="0" err="1" smtClean="0"/>
              <a:t>introducción</a:t>
            </a:r>
            <a:r>
              <a:rPr lang="en-US" dirty="0" smtClean="0"/>
              <a:t> a las cargas</a:t>
            </a:r>
            <a:endParaRPr lang="en-US" dirty="0"/>
          </a:p>
        </p:txBody>
      </p:sp>
    </p:spTree>
    <p:extLst>
      <p:ext uri="{BB962C8B-B14F-4D97-AF65-F5344CB8AC3E}">
        <p14:creationId xmlns:p14="http://schemas.microsoft.com/office/powerpoint/2010/main" val="109847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5399" y="381000"/>
            <a:ext cx="10248133" cy="790575"/>
          </a:xfrm>
        </p:spPr>
        <p:txBody>
          <a:bodyPr>
            <a:normAutofit/>
          </a:bodyPr>
          <a:lstStyle/>
          <a:p>
            <a:r>
              <a:rPr lang="en-US" sz="1600" dirty="0" smtClean="0"/>
              <a:t>Lección 8: Zacarías 7-14, </a:t>
            </a:r>
            <a:r>
              <a:rPr lang="en-US" sz="1600" dirty="0"/>
              <a:t>La PREGUNTA SOBRE el </a:t>
            </a:r>
            <a:r>
              <a:rPr lang="en-US" sz="1600" dirty="0" err="1"/>
              <a:t>ayuno</a:t>
            </a:r>
            <a:r>
              <a:rPr lang="en-US" sz="1600" dirty="0"/>
              <a:t> E </a:t>
            </a:r>
            <a:r>
              <a:rPr lang="en-US" sz="1600" dirty="0" err="1"/>
              <a:t>introducción</a:t>
            </a:r>
            <a:r>
              <a:rPr lang="en-US" sz="1600" dirty="0"/>
              <a:t> a las </a:t>
            </a:r>
            <a:r>
              <a:rPr lang="en-US" sz="1600" dirty="0" err="1" smtClean="0"/>
              <a:t>cargas</a:t>
            </a:r>
            <a:r>
              <a:rPr lang="en-US" sz="1600" dirty="0" smtClean="0"/>
              <a:t/>
            </a:r>
            <a:br>
              <a:rPr lang="en-US" sz="1600" dirty="0" smtClean="0"/>
            </a:br>
            <a:endParaRPr lang="en-US" sz="1600" dirty="0"/>
          </a:p>
        </p:txBody>
      </p:sp>
      <p:sp>
        <p:nvSpPr>
          <p:cNvPr id="6" name="Content Placeholder 5"/>
          <p:cNvSpPr>
            <a:spLocks noGrp="1"/>
          </p:cNvSpPr>
          <p:nvPr>
            <p:ph idx="1"/>
          </p:nvPr>
        </p:nvSpPr>
        <p:spPr>
          <a:xfrm>
            <a:off x="1295400" y="1219200"/>
            <a:ext cx="9601200" cy="4724400"/>
          </a:xfrm>
        </p:spPr>
        <p:txBody>
          <a:bodyPr>
            <a:normAutofit/>
          </a:bodyPr>
          <a:lstStyle/>
          <a:p>
            <a:pPr algn="l" rtl="0">
              <a:buNone/>
            </a:pPr>
            <a:r>
              <a:rPr lang="en-US" sz="1700" dirty="0" smtClean="0"/>
              <a:t> </a:t>
            </a:r>
            <a:r>
              <a:rPr lang="en-US" sz="1600" dirty="0" err="1" smtClean="0"/>
              <a:t>Aquí</a:t>
            </a:r>
            <a:r>
              <a:rPr lang="en-US" sz="1600" dirty="0" smtClean="0"/>
              <a:t> </a:t>
            </a:r>
            <a:r>
              <a:rPr lang="en-US" sz="1600" dirty="0" err="1" smtClean="0"/>
              <a:t>en</a:t>
            </a:r>
            <a:r>
              <a:rPr lang="en-US" sz="1600" dirty="0" smtClean="0"/>
              <a:t> el capítulo 7 comienza otra división de la profecía. En la primera parte del libro, Zacarías suplicó a la nación de Israel que se arrepintiera y volviera al Señor en busca de </a:t>
            </a:r>
            <a:r>
              <a:rPr lang="en-US" sz="1600" dirty="0" err="1" smtClean="0"/>
              <a:t>Sus</a:t>
            </a:r>
            <a:r>
              <a:rPr lang="en-US" sz="1600" dirty="0" smtClean="0"/>
              <a:t> bendiciones. Luego recibió ocho visiones nocturnas para ayudar a animar al pueblo de Dios a reconstruir el templo. Ahora es el año 518 a.C. en el </a:t>
            </a:r>
            <a:r>
              <a:rPr lang="en-US" sz="1600" dirty="0" err="1" smtClean="0"/>
              <a:t>mes</a:t>
            </a:r>
            <a:r>
              <a:rPr lang="en-US" sz="1600" dirty="0" smtClean="0"/>
              <a:t> de Kislev que Zacarías recibe una </a:t>
            </a:r>
            <a:r>
              <a:rPr lang="en-US" sz="1600" dirty="0" err="1" smtClean="0"/>
              <a:t>revelación</a:t>
            </a:r>
            <a:r>
              <a:rPr lang="en-US" sz="1600" dirty="0" smtClean="0"/>
              <a:t> de Dios.</a:t>
            </a:r>
          </a:p>
          <a:p>
            <a:pPr algn="l" rtl="0">
              <a:buNone/>
            </a:pPr>
            <a:r>
              <a:rPr lang="en-US" sz="1600" dirty="0" smtClean="0"/>
              <a:t>Los ciudadanos de Betel preguntaron si debían continuar observando el tiempo de ayuno y luto en el quinto mes (julio/agosto) como lo habían hecho durante setenta años. Al parecer, cuando llegó el cautiverio, casi setenta años antes, los judíos habían establecido una serie de días de ayuno para conmemorar algunas de sus calamidades nacionales.</a:t>
            </a:r>
          </a:p>
          <a:p>
            <a:pPr marL="388620" lvl="0" indent="-342900">
              <a:buFont typeface="+mj-lt"/>
              <a:buAutoNum type="arabicParenR"/>
            </a:pPr>
            <a:r>
              <a:rPr lang="es-ES" sz="1600" dirty="0"/>
              <a:t>El noveno día del cuarto mes para conmemorar cuando los babilonios finalmente abrieron una brecha en los muros de Jerusalén </a:t>
            </a:r>
            <a:endParaRPr lang="es-ES" sz="1600" dirty="0" smtClean="0"/>
          </a:p>
          <a:p>
            <a:pPr marL="388620" lvl="0" indent="-342900">
              <a:buFont typeface="+mj-lt"/>
              <a:buAutoNum type="arabicParenR"/>
            </a:pPr>
            <a:r>
              <a:rPr lang="en-US" sz="1600" dirty="0" smtClean="0"/>
              <a:t>El décimo día del quinto mes para recordar la destrucción del Templo</a:t>
            </a:r>
          </a:p>
          <a:p>
            <a:pPr marL="388620" lvl="0" indent="-342900">
              <a:buFont typeface="+mj-lt"/>
              <a:buAutoNum type="arabicParenR"/>
            </a:pPr>
            <a:r>
              <a:rPr lang="es-ES" sz="1600" dirty="0" smtClean="0"/>
              <a:t>El </a:t>
            </a:r>
            <a:r>
              <a:rPr lang="es-ES" sz="1600" dirty="0"/>
              <a:t>tercer día del séptimo mes para recordar el asesinato de </a:t>
            </a:r>
            <a:r>
              <a:rPr lang="es-ES" sz="1600" dirty="0" err="1"/>
              <a:t>Gedalías</a:t>
            </a:r>
            <a:r>
              <a:rPr lang="es-ES" sz="1600" dirty="0"/>
              <a:t>, el gobernador de Jerusalén, puesto en el poder por Nabucodonosor después de la deportación final de los judíos </a:t>
            </a:r>
            <a:endParaRPr lang="es-ES" sz="1600" dirty="0" smtClean="0"/>
          </a:p>
          <a:p>
            <a:pPr marL="388620" lvl="0" indent="-342900">
              <a:buFont typeface="+mj-lt"/>
              <a:buAutoNum type="arabicParenR"/>
            </a:pPr>
            <a:r>
              <a:rPr lang="en-US" sz="1600" dirty="0" smtClean="0"/>
              <a:t>El décimo día del décimo mes para conmemorar el comienzo del asedio de </a:t>
            </a:r>
            <a:r>
              <a:rPr lang="en-US" sz="1600" dirty="0" err="1" smtClean="0"/>
              <a:t>Jerusalén</a:t>
            </a:r>
            <a:endParaRPr lang="en-US" sz="1600" dirty="0" smtClean="0"/>
          </a:p>
          <a:p>
            <a:pPr algn="l" rtl="0">
              <a:buNone/>
            </a:pPr>
            <a:endParaRPr lang="en-US" sz="1800" dirty="0"/>
          </a:p>
        </p:txBody>
      </p:sp>
    </p:spTree>
    <p:extLst>
      <p:ext uri="{BB962C8B-B14F-4D97-AF65-F5344CB8AC3E}">
        <p14:creationId xmlns:p14="http://schemas.microsoft.com/office/powerpoint/2010/main" val="70196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61927"/>
            <a:ext cx="10058400" cy="885824"/>
          </a:xfrm>
        </p:spPr>
        <p:txBody>
          <a:bodyPr>
            <a:normAutofit/>
          </a:bodyPr>
          <a:lstStyle/>
          <a:p>
            <a:r>
              <a:rPr lang="en-US" sz="1600" dirty="0">
                <a:solidFill>
                  <a:srgbClr val="A85229"/>
                </a:solidFill>
                <a:effectLst>
                  <a:outerShdw blurRad="38100" dist="25400" dir="18900000" algn="bl" rotWithShape="0">
                    <a:prstClr val="white">
                      <a:alpha val="80000"/>
                    </a:prstClr>
                  </a:outerShdw>
                </a:effectLst>
              </a:rPr>
              <a:t>Lección 8: </a:t>
            </a:r>
            <a:r>
              <a:rPr lang="en-US" sz="1600" dirty="0" err="1">
                <a:solidFill>
                  <a:srgbClr val="A85229"/>
                </a:solidFill>
                <a:effectLst>
                  <a:outerShdw blurRad="38100" dist="25400" dir="18900000" algn="bl" rotWithShape="0">
                    <a:prstClr val="white">
                      <a:alpha val="80000"/>
                    </a:prstClr>
                  </a:outerShdw>
                </a:effectLst>
              </a:rPr>
              <a:t>Zacarías</a:t>
            </a:r>
            <a:r>
              <a:rPr lang="en-US" sz="1600" dirty="0">
                <a:solidFill>
                  <a:srgbClr val="A85229"/>
                </a:solidFill>
                <a:effectLst>
                  <a:outerShdw blurRad="38100" dist="25400" dir="18900000" algn="bl" rotWithShape="0">
                    <a:prstClr val="white">
                      <a:alpha val="80000"/>
                    </a:prstClr>
                  </a:outerShdw>
                </a:effectLst>
              </a:rPr>
              <a:t> 7-14, La PREGUNTA SOBRE el </a:t>
            </a:r>
            <a:r>
              <a:rPr lang="en-US" sz="1600" dirty="0" err="1">
                <a:solidFill>
                  <a:srgbClr val="A85229"/>
                </a:solidFill>
                <a:effectLst>
                  <a:outerShdw blurRad="38100" dist="25400" dir="18900000" algn="bl" rotWithShape="0">
                    <a:prstClr val="white">
                      <a:alpha val="80000"/>
                    </a:prstClr>
                  </a:outerShdw>
                </a:effectLst>
              </a:rPr>
              <a:t>ayuno</a:t>
            </a:r>
            <a:r>
              <a:rPr lang="en-US" sz="1600" dirty="0">
                <a:solidFill>
                  <a:srgbClr val="A85229"/>
                </a:solidFill>
                <a:effectLst>
                  <a:outerShdw blurRad="38100" dist="25400" dir="18900000" algn="bl" rotWithShape="0">
                    <a:prstClr val="white">
                      <a:alpha val="80000"/>
                    </a:prstClr>
                  </a:outerShdw>
                </a:effectLst>
              </a:rPr>
              <a:t> E </a:t>
            </a:r>
            <a:r>
              <a:rPr lang="en-US" sz="1600" dirty="0" err="1">
                <a:solidFill>
                  <a:srgbClr val="A85229"/>
                </a:solidFill>
                <a:effectLst>
                  <a:outerShdw blurRad="38100" dist="25400" dir="18900000" algn="bl" rotWithShape="0">
                    <a:prstClr val="white">
                      <a:alpha val="80000"/>
                    </a:prstClr>
                  </a:outerShdw>
                </a:effectLst>
              </a:rPr>
              <a:t>introducción</a:t>
            </a:r>
            <a:r>
              <a:rPr lang="en-US" sz="1600" dirty="0">
                <a:solidFill>
                  <a:srgbClr val="A85229"/>
                </a:solidFill>
                <a:effectLst>
                  <a:outerShdw blurRad="38100" dist="25400" dir="18900000" algn="bl" rotWithShape="0">
                    <a:prstClr val="white">
                      <a:alpha val="80000"/>
                    </a:prstClr>
                  </a:outerShdw>
                </a:effectLst>
              </a:rPr>
              <a:t> a las </a:t>
            </a:r>
            <a:r>
              <a:rPr lang="en-US" sz="1600" dirty="0" err="1" smtClean="0">
                <a:solidFill>
                  <a:srgbClr val="A85229"/>
                </a:solidFill>
                <a:effectLst>
                  <a:outerShdw blurRad="38100" dist="25400" dir="18900000" algn="bl" rotWithShape="0">
                    <a:prstClr val="white">
                      <a:alpha val="80000"/>
                    </a:prstClr>
                  </a:outerShdw>
                </a:effectLst>
              </a:rPr>
              <a:t>cargas</a:t>
            </a:r>
            <a:endParaRPr lang="en-US" sz="1600" dirty="0">
              <a:solidFill>
                <a:schemeClr val="accent1"/>
              </a:solidFill>
            </a:endParaRPr>
          </a:p>
        </p:txBody>
      </p:sp>
      <p:sp>
        <p:nvSpPr>
          <p:cNvPr id="3" name="Content Placeholder 2"/>
          <p:cNvSpPr>
            <a:spLocks noGrp="1"/>
          </p:cNvSpPr>
          <p:nvPr>
            <p:ph type="subTitle" idx="1"/>
          </p:nvPr>
        </p:nvSpPr>
        <p:spPr>
          <a:xfrm>
            <a:off x="1123950" y="1628775"/>
            <a:ext cx="10058400" cy="4097422"/>
          </a:xfrm>
        </p:spPr>
        <p:txBody>
          <a:bodyPr>
            <a:normAutofit/>
          </a:bodyPr>
          <a:lstStyle/>
          <a:p>
            <a:pPr marL="457200" lvl="0" indent="-457200" algn="l" rtl="0">
              <a:buFont typeface="+mj-lt"/>
              <a:buAutoNum type="arabicParenR"/>
            </a:pPr>
            <a:r>
              <a:rPr lang="en-US" sz="1800" b="0" cap="none" dirty="0" smtClean="0">
                <a:solidFill>
                  <a:schemeClr val="tx2"/>
                </a:solidFill>
              </a:rPr>
              <a:t>¿Quién instituyó cada uno de los ayunos enumerados anteriormente?</a:t>
            </a:r>
          </a:p>
          <a:p>
            <a:pPr marL="457200" lvl="0" indent="-457200" algn="l" rtl="0">
              <a:buFont typeface="+mj-lt"/>
              <a:buAutoNum type="arabicParenR"/>
            </a:pPr>
            <a:endParaRPr lang="en-US" sz="1800" b="0" cap="none" dirty="0" smtClean="0">
              <a:solidFill>
                <a:schemeClr val="tx2"/>
              </a:solidFill>
            </a:endParaRPr>
          </a:p>
          <a:p>
            <a:pPr marL="457200" lvl="0" indent="-457200" algn="l" rtl="0">
              <a:buFont typeface="+mj-lt"/>
              <a:buAutoNum type="arabicParenR"/>
            </a:pPr>
            <a:endParaRPr lang="en-US" sz="1800" b="0" cap="none" dirty="0" smtClean="0">
              <a:solidFill>
                <a:schemeClr val="tx2"/>
              </a:solidFill>
            </a:endParaRPr>
          </a:p>
          <a:p>
            <a:pPr marL="457200" lvl="0" indent="-457200" algn="l" rtl="0">
              <a:buFont typeface="+mj-lt"/>
              <a:buAutoNum type="arabicParenR"/>
            </a:pPr>
            <a:r>
              <a:rPr lang="en-US" sz="1800" b="0" cap="none" dirty="0" smtClean="0">
                <a:solidFill>
                  <a:schemeClr val="tx2"/>
                </a:solidFill>
              </a:rPr>
              <a:t>¿En qué se centraron todos los ayunos?</a:t>
            </a:r>
          </a:p>
          <a:p>
            <a:pPr marL="457200" lvl="0" indent="-457200" algn="l" rtl="0">
              <a:buFont typeface="+mj-lt"/>
              <a:buAutoNum type="arabicParenR"/>
            </a:pPr>
            <a:endParaRPr lang="en-US" sz="1800" b="0" cap="none" dirty="0" smtClean="0">
              <a:solidFill>
                <a:schemeClr val="tx2"/>
              </a:solidFill>
            </a:endParaRPr>
          </a:p>
          <a:p>
            <a:pPr marL="457200" lvl="0" indent="-457200" algn="l" rtl="0">
              <a:buFont typeface="+mj-lt"/>
              <a:buAutoNum type="arabicParenR"/>
            </a:pPr>
            <a:endParaRPr lang="en-US" sz="1800" b="0" cap="none" dirty="0" smtClean="0">
              <a:solidFill>
                <a:schemeClr val="tx2"/>
              </a:solidFill>
            </a:endParaRPr>
          </a:p>
          <a:p>
            <a:pPr marL="457200" lvl="0" indent="-457200" algn="l" rtl="0">
              <a:buFont typeface="+mj-lt"/>
              <a:buAutoNum type="arabicParenR"/>
            </a:pPr>
            <a:r>
              <a:rPr lang="en-US" sz="1800" b="0" cap="none" dirty="0" smtClean="0">
                <a:solidFill>
                  <a:schemeClr val="tx2"/>
                </a:solidFill>
              </a:rPr>
              <a:t>¿Cómo se responde la pregunta de Betel en el capítulo 7?</a:t>
            </a:r>
          </a:p>
          <a:p>
            <a:pPr marL="457200" lvl="0" indent="-457200" algn="l" rtl="0">
              <a:buFont typeface="+mj-lt"/>
              <a:buAutoNum type="arabicParenR"/>
            </a:pPr>
            <a:endParaRPr lang="en-US" sz="1800" b="0" cap="none" dirty="0" smtClean="0">
              <a:solidFill>
                <a:schemeClr val="tx2"/>
              </a:solidFill>
            </a:endParaRPr>
          </a:p>
          <a:p>
            <a:pPr marL="457200" lvl="0" indent="-457200" algn="l" rtl="0">
              <a:buFont typeface="+mj-lt"/>
              <a:buAutoNum type="arabicParenR"/>
            </a:pPr>
            <a:endParaRPr lang="en-US" sz="1800" b="0" cap="none" dirty="0" smtClean="0">
              <a:solidFill>
                <a:schemeClr val="tx2"/>
              </a:solidFill>
            </a:endParaRPr>
          </a:p>
          <a:p>
            <a:pPr marL="457200" lvl="0" indent="-457200" algn="l" rtl="0">
              <a:buFont typeface="+mj-lt"/>
              <a:buAutoNum type="arabicParenR"/>
            </a:pPr>
            <a:r>
              <a:rPr lang="en-US" sz="1800" b="0" cap="none" dirty="0" smtClean="0">
                <a:solidFill>
                  <a:schemeClr val="tx2"/>
                </a:solidFill>
              </a:rPr>
              <a:t>¿Cómo se responde la pregunta de Betel en el capítulo 8?</a:t>
            </a:r>
          </a:p>
          <a:p>
            <a:pPr marL="457200" lvl="0" indent="-457200" algn="l" rtl="0">
              <a:buFont typeface="+mj-lt"/>
              <a:buAutoNum type="arabicParenR"/>
            </a:pPr>
            <a:endParaRPr lang="en-US" sz="1800" b="0" cap="none" dirty="0" smtClean="0">
              <a:solidFill>
                <a:schemeClr val="tx2"/>
              </a:solidFill>
            </a:endParaRPr>
          </a:p>
          <a:p>
            <a:pPr marL="457200" lvl="0" indent="-457200" algn="l" rtl="0">
              <a:buFont typeface="+mj-lt"/>
              <a:buAutoNum type="arabicParenR"/>
            </a:pPr>
            <a:endParaRPr lang="en-US" sz="1800" b="0" cap="none" dirty="0" smtClean="0">
              <a:solidFill>
                <a:schemeClr val="tx2"/>
              </a:solidFill>
            </a:endParaRPr>
          </a:p>
          <a:p>
            <a:pPr marL="457200" lvl="0" indent="-457200" algn="l" rtl="0">
              <a:buFont typeface="+mj-lt"/>
              <a:buAutoNum type="arabicParenR"/>
            </a:pPr>
            <a:r>
              <a:rPr lang="en-US" sz="1800" b="0" cap="none" dirty="0" smtClean="0">
                <a:solidFill>
                  <a:schemeClr val="tx2"/>
                </a:solidFill>
              </a:rPr>
              <a:t>¿Se ajusta el capítulo 8 al mensaje de aliento de Zacarías?</a:t>
            </a:r>
            <a:endParaRPr lang="en-US" sz="1800" b="0" dirty="0" smtClean="0">
              <a:solidFill>
                <a:schemeClr val="tx2"/>
              </a:solidFill>
            </a:endParaRPr>
          </a:p>
          <a:p>
            <a:pPr algn="l" rtl="0">
              <a:buNone/>
            </a:pPr>
            <a:endParaRPr lang="en-US" sz="1800" dirty="0" smtClean="0"/>
          </a:p>
        </p:txBody>
      </p:sp>
    </p:spTree>
    <p:extLst>
      <p:ext uri="{BB962C8B-B14F-4D97-AF65-F5344CB8AC3E}">
        <p14:creationId xmlns:p14="http://schemas.microsoft.com/office/powerpoint/2010/main" val="81143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rtl="0"/>
            <a:r>
              <a:rPr lang="en-US" dirty="0" smtClean="0"/>
              <a:t>Esdras</a:t>
            </a:r>
            <a:endParaRPr lang="en-US" dirty="0"/>
          </a:p>
        </p:txBody>
      </p:sp>
      <p:sp>
        <p:nvSpPr>
          <p:cNvPr id="3" name="Subtitle 2"/>
          <p:cNvSpPr>
            <a:spLocks noGrp="1"/>
          </p:cNvSpPr>
          <p:nvPr>
            <p:ph type="subTitle" idx="1"/>
          </p:nvPr>
        </p:nvSpPr>
        <p:spPr/>
        <p:txBody>
          <a:bodyPr/>
          <a:lstStyle/>
          <a:p>
            <a:pPr algn="l" rtl="0"/>
            <a:r>
              <a:rPr lang="en-US" dirty="0" smtClean="0"/>
              <a:t>Un trasfondo </a:t>
            </a:r>
            <a:r>
              <a:rPr lang="en-US" dirty="0" err="1" smtClean="0"/>
              <a:t>histórico</a:t>
            </a:r>
            <a:r>
              <a:rPr lang="en-US" dirty="0" smtClean="0"/>
              <a:t> para </a:t>
            </a:r>
            <a:r>
              <a:rPr lang="en-US" dirty="0" err="1" smtClean="0"/>
              <a:t>hageo</a:t>
            </a:r>
            <a:r>
              <a:rPr lang="en-US" dirty="0" smtClean="0"/>
              <a:t>, </a:t>
            </a:r>
            <a:r>
              <a:rPr lang="en-US" dirty="0" err="1" smtClean="0"/>
              <a:t>Zacarías</a:t>
            </a:r>
            <a:r>
              <a:rPr lang="en-US" dirty="0" smtClean="0"/>
              <a:t> y </a:t>
            </a:r>
            <a:r>
              <a:rPr lang="en-US" dirty="0" err="1" smtClean="0"/>
              <a:t>malaquías</a:t>
            </a:r>
            <a:endParaRPr lang="en-US" dirty="0"/>
          </a:p>
        </p:txBody>
      </p:sp>
    </p:spTree>
    <p:extLst>
      <p:ext uri="{BB962C8B-B14F-4D97-AF65-F5344CB8AC3E}">
        <p14:creationId xmlns:p14="http://schemas.microsoft.com/office/powerpoint/2010/main" val="315963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600" dirty="0" smtClean="0"/>
              <a:t/>
            </a:r>
            <a:br>
              <a:rPr lang="en-US" sz="1600" dirty="0" smtClean="0"/>
            </a:br>
            <a:r>
              <a:rPr lang="en-US" sz="1600" dirty="0" smtClean="0"/>
              <a:t/>
            </a:r>
            <a:br>
              <a:rPr lang="en-US" sz="1600" dirty="0" smtClean="0"/>
            </a:br>
            <a:r>
              <a:rPr lang="en-US" sz="1600" dirty="0">
                <a:solidFill>
                  <a:srgbClr val="A85229"/>
                </a:solidFill>
                <a:effectLst>
                  <a:outerShdw blurRad="38100" dist="25400" dir="18900000" algn="bl" rotWithShape="0">
                    <a:prstClr val="white">
                      <a:alpha val="80000"/>
                    </a:prstClr>
                  </a:outerShdw>
                </a:effectLst>
              </a:rPr>
              <a:t>Lección 8: </a:t>
            </a:r>
            <a:r>
              <a:rPr lang="en-US" sz="1600" dirty="0" err="1">
                <a:solidFill>
                  <a:srgbClr val="A85229"/>
                </a:solidFill>
                <a:effectLst>
                  <a:outerShdw blurRad="38100" dist="25400" dir="18900000" algn="bl" rotWithShape="0">
                    <a:prstClr val="white">
                      <a:alpha val="80000"/>
                    </a:prstClr>
                  </a:outerShdw>
                </a:effectLst>
              </a:rPr>
              <a:t>Zacarías</a:t>
            </a:r>
            <a:r>
              <a:rPr lang="en-US" sz="1600" dirty="0">
                <a:solidFill>
                  <a:srgbClr val="A85229"/>
                </a:solidFill>
                <a:effectLst>
                  <a:outerShdw blurRad="38100" dist="25400" dir="18900000" algn="bl" rotWithShape="0">
                    <a:prstClr val="white">
                      <a:alpha val="80000"/>
                    </a:prstClr>
                  </a:outerShdw>
                </a:effectLst>
              </a:rPr>
              <a:t> 7-14, La PREGUNTA SOBRE el </a:t>
            </a:r>
            <a:r>
              <a:rPr lang="en-US" sz="1600" dirty="0" err="1">
                <a:solidFill>
                  <a:srgbClr val="A85229"/>
                </a:solidFill>
                <a:effectLst>
                  <a:outerShdw blurRad="38100" dist="25400" dir="18900000" algn="bl" rotWithShape="0">
                    <a:prstClr val="white">
                      <a:alpha val="80000"/>
                    </a:prstClr>
                  </a:outerShdw>
                </a:effectLst>
              </a:rPr>
              <a:t>ayuno</a:t>
            </a:r>
            <a:r>
              <a:rPr lang="en-US" sz="1600" dirty="0">
                <a:solidFill>
                  <a:srgbClr val="A85229"/>
                </a:solidFill>
                <a:effectLst>
                  <a:outerShdw blurRad="38100" dist="25400" dir="18900000" algn="bl" rotWithShape="0">
                    <a:prstClr val="white">
                      <a:alpha val="80000"/>
                    </a:prstClr>
                  </a:outerShdw>
                </a:effectLst>
              </a:rPr>
              <a:t> E </a:t>
            </a:r>
            <a:r>
              <a:rPr lang="en-US" sz="1600" dirty="0" err="1">
                <a:solidFill>
                  <a:srgbClr val="A85229"/>
                </a:solidFill>
                <a:effectLst>
                  <a:outerShdw blurRad="38100" dist="25400" dir="18900000" algn="bl" rotWithShape="0">
                    <a:prstClr val="white">
                      <a:alpha val="80000"/>
                    </a:prstClr>
                  </a:outerShdw>
                </a:effectLst>
              </a:rPr>
              <a:t>introducción</a:t>
            </a:r>
            <a:r>
              <a:rPr lang="en-US" sz="1600" dirty="0">
                <a:solidFill>
                  <a:srgbClr val="A85229"/>
                </a:solidFill>
                <a:effectLst>
                  <a:outerShdw blurRad="38100" dist="25400" dir="18900000" algn="bl" rotWithShape="0">
                    <a:prstClr val="white">
                      <a:alpha val="80000"/>
                    </a:prstClr>
                  </a:outerShdw>
                </a:effectLst>
              </a:rPr>
              <a:t> a las </a:t>
            </a:r>
            <a:r>
              <a:rPr lang="en-US" sz="1600" dirty="0" err="1">
                <a:solidFill>
                  <a:srgbClr val="A85229"/>
                </a:solidFill>
                <a:effectLst>
                  <a:outerShdw blurRad="38100" dist="25400" dir="18900000" algn="bl" rotWithShape="0">
                    <a:prstClr val="white">
                      <a:alpha val="80000"/>
                    </a:prstClr>
                  </a:outerShdw>
                </a:effectLst>
              </a:rPr>
              <a:t>cargas</a:t>
            </a:r>
            <a:endParaRPr lang="en-US" sz="1600" dirty="0"/>
          </a:p>
        </p:txBody>
      </p:sp>
      <p:sp>
        <p:nvSpPr>
          <p:cNvPr id="3" name="Content Placeholder 2"/>
          <p:cNvSpPr>
            <a:spLocks noGrp="1"/>
          </p:cNvSpPr>
          <p:nvPr>
            <p:ph idx="1"/>
          </p:nvPr>
        </p:nvSpPr>
        <p:spPr/>
        <p:txBody>
          <a:bodyPr>
            <a:normAutofit/>
          </a:bodyPr>
          <a:lstStyle/>
          <a:p>
            <a:pPr algn="l" rtl="0">
              <a:buNone/>
            </a:pPr>
            <a:r>
              <a:rPr lang="en-US" sz="1600" b="1" dirty="0" smtClean="0"/>
              <a:t>Las dos </a:t>
            </a:r>
            <a:r>
              <a:rPr lang="en-US" sz="1600" b="1" dirty="0" err="1" smtClean="0"/>
              <a:t>cargas</a:t>
            </a:r>
            <a:r>
              <a:rPr lang="en-US" sz="1600" b="1" dirty="0" smtClean="0"/>
              <a:t> : Zacarías 9 - 14</a:t>
            </a:r>
          </a:p>
          <a:p>
            <a:pPr>
              <a:buNone/>
            </a:pPr>
            <a:r>
              <a:rPr lang="es-ES" sz="1600" dirty="0"/>
              <a:t>Estos capítulos se consideran algunos de los más difíciles del Antiguo Testamento; son muy proféticos y se extienden a lo largo de un período comprendido entre la caída del Imperio Persa y la aparición de Jesús. En el capítulo 9 y nuevamente en el capítulo 12, Zacarías pronunció una carga u oráculo contra naciones específicas. Varios de los escritores del Nuevo Testamento se basaron en estos capítulos para obtener información que utilizaron en sus propios </a:t>
            </a:r>
            <a:r>
              <a:rPr lang="es-ES" sz="1600" dirty="0" smtClean="0"/>
              <a:t>escritos</a:t>
            </a:r>
          </a:p>
          <a:p>
            <a:pPr>
              <a:buNone/>
            </a:pPr>
            <a:r>
              <a:rPr lang="es-ES" sz="1600" dirty="0"/>
              <a:t>El uso de los capítulos 9-14 por los escritores del Nuevo Testamento sugiere que Zacarías estaba mirando más allá de la situación histórica inmediata hacia eventos asociados con la vida, el ministerio y la muerte de Jesucristo. Esto no significa que Zacarías dejó de abordar situaciones y circunstancias históricas específicas de su época. Más bien, la implicación es que los mensajes proféticos se referían a algo más que los eventos y condiciones existentes en el día del profeta.</a:t>
            </a:r>
            <a:endParaRPr lang="en-US" sz="1600" dirty="0" smtClean="0"/>
          </a:p>
          <a:p>
            <a:pPr algn="l" rtl="0">
              <a:buNone/>
            </a:pPr>
            <a:endParaRPr lang="en-US" sz="1600" dirty="0" smtClean="0"/>
          </a:p>
          <a:p>
            <a:pPr algn="l" rtl="0">
              <a:buNone/>
            </a:pPr>
            <a:endParaRPr lang="en-US" sz="1600" b="1" dirty="0" smtClean="0"/>
          </a:p>
        </p:txBody>
      </p:sp>
    </p:spTree>
    <p:extLst>
      <p:ext uri="{BB962C8B-B14F-4D97-AF65-F5344CB8AC3E}">
        <p14:creationId xmlns:p14="http://schemas.microsoft.com/office/powerpoint/2010/main" val="142756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81000"/>
            <a:ext cx="9601200" cy="552450"/>
          </a:xfrm>
        </p:spPr>
        <p:txBody>
          <a:bodyPr>
            <a:noAutofit/>
          </a:bodyPr>
          <a:lstStyle/>
          <a:p>
            <a:r>
              <a:rPr lang="en-US" sz="1600" dirty="0">
                <a:solidFill>
                  <a:srgbClr val="A85229"/>
                </a:solidFill>
                <a:effectLst>
                  <a:outerShdw blurRad="38100" dist="25400" dir="18900000" algn="bl" rotWithShape="0">
                    <a:prstClr val="white">
                      <a:alpha val="80000"/>
                    </a:prstClr>
                  </a:outerShdw>
                </a:effectLst>
              </a:rPr>
              <a:t/>
            </a:r>
            <a:br>
              <a:rPr lang="en-US" sz="1600" dirty="0">
                <a:solidFill>
                  <a:srgbClr val="A85229"/>
                </a:solidFill>
                <a:effectLst>
                  <a:outerShdw blurRad="38100" dist="25400" dir="18900000" algn="bl" rotWithShape="0">
                    <a:prstClr val="white">
                      <a:alpha val="80000"/>
                    </a:prstClr>
                  </a:outerShdw>
                </a:effectLst>
              </a:rPr>
            </a:br>
            <a:r>
              <a:rPr lang="en-US" sz="1600" dirty="0">
                <a:solidFill>
                  <a:srgbClr val="A85229"/>
                </a:solidFill>
                <a:effectLst>
                  <a:outerShdw blurRad="38100" dist="25400" dir="18900000" algn="bl" rotWithShape="0">
                    <a:prstClr val="white">
                      <a:alpha val="80000"/>
                    </a:prstClr>
                  </a:outerShdw>
                </a:effectLst>
              </a:rPr>
              <a:t/>
            </a:r>
            <a:br>
              <a:rPr lang="en-US" sz="1600" dirty="0">
                <a:solidFill>
                  <a:srgbClr val="A85229"/>
                </a:solidFill>
                <a:effectLst>
                  <a:outerShdw blurRad="38100" dist="25400" dir="18900000" algn="bl" rotWithShape="0">
                    <a:prstClr val="white">
                      <a:alpha val="80000"/>
                    </a:prstClr>
                  </a:outerShdw>
                </a:effectLst>
              </a:rPr>
            </a:br>
            <a:r>
              <a:rPr lang="en-US" sz="1600" dirty="0">
                <a:solidFill>
                  <a:srgbClr val="A85229"/>
                </a:solidFill>
                <a:effectLst>
                  <a:outerShdw blurRad="38100" dist="25400" dir="18900000" algn="bl" rotWithShape="0">
                    <a:prstClr val="white">
                      <a:alpha val="80000"/>
                    </a:prstClr>
                  </a:outerShdw>
                </a:effectLst>
              </a:rPr>
              <a:t>Lección 8: </a:t>
            </a:r>
            <a:r>
              <a:rPr lang="en-US" sz="1600" dirty="0" err="1">
                <a:solidFill>
                  <a:srgbClr val="A85229"/>
                </a:solidFill>
                <a:effectLst>
                  <a:outerShdw blurRad="38100" dist="25400" dir="18900000" algn="bl" rotWithShape="0">
                    <a:prstClr val="white">
                      <a:alpha val="80000"/>
                    </a:prstClr>
                  </a:outerShdw>
                </a:effectLst>
              </a:rPr>
              <a:t>Zacarías</a:t>
            </a:r>
            <a:r>
              <a:rPr lang="en-US" sz="1600" dirty="0">
                <a:solidFill>
                  <a:srgbClr val="A85229"/>
                </a:solidFill>
                <a:effectLst>
                  <a:outerShdw blurRad="38100" dist="25400" dir="18900000" algn="bl" rotWithShape="0">
                    <a:prstClr val="white">
                      <a:alpha val="80000"/>
                    </a:prstClr>
                  </a:outerShdw>
                </a:effectLst>
              </a:rPr>
              <a:t> 7-14, La PREGUNTA SOBRE el </a:t>
            </a:r>
            <a:r>
              <a:rPr lang="en-US" sz="1600" dirty="0" err="1">
                <a:solidFill>
                  <a:srgbClr val="A85229"/>
                </a:solidFill>
                <a:effectLst>
                  <a:outerShdw blurRad="38100" dist="25400" dir="18900000" algn="bl" rotWithShape="0">
                    <a:prstClr val="white">
                      <a:alpha val="80000"/>
                    </a:prstClr>
                  </a:outerShdw>
                </a:effectLst>
              </a:rPr>
              <a:t>ayuno</a:t>
            </a:r>
            <a:r>
              <a:rPr lang="en-US" sz="1600" dirty="0">
                <a:solidFill>
                  <a:srgbClr val="A85229"/>
                </a:solidFill>
                <a:effectLst>
                  <a:outerShdw blurRad="38100" dist="25400" dir="18900000" algn="bl" rotWithShape="0">
                    <a:prstClr val="white">
                      <a:alpha val="80000"/>
                    </a:prstClr>
                  </a:outerShdw>
                </a:effectLst>
              </a:rPr>
              <a:t> E </a:t>
            </a:r>
            <a:r>
              <a:rPr lang="en-US" sz="1600" dirty="0" err="1">
                <a:solidFill>
                  <a:srgbClr val="A85229"/>
                </a:solidFill>
                <a:effectLst>
                  <a:outerShdw blurRad="38100" dist="25400" dir="18900000" algn="bl" rotWithShape="0">
                    <a:prstClr val="white">
                      <a:alpha val="80000"/>
                    </a:prstClr>
                  </a:outerShdw>
                </a:effectLst>
              </a:rPr>
              <a:t>introducción</a:t>
            </a:r>
            <a:r>
              <a:rPr lang="en-US" sz="1600" dirty="0">
                <a:solidFill>
                  <a:srgbClr val="A85229"/>
                </a:solidFill>
                <a:effectLst>
                  <a:outerShdw blurRad="38100" dist="25400" dir="18900000" algn="bl" rotWithShape="0">
                    <a:prstClr val="white">
                      <a:alpha val="80000"/>
                    </a:prstClr>
                  </a:outerShdw>
                </a:effectLst>
              </a:rPr>
              <a:t> a las </a:t>
            </a:r>
            <a:r>
              <a:rPr lang="en-US" sz="1600" dirty="0" err="1">
                <a:solidFill>
                  <a:srgbClr val="A85229"/>
                </a:solidFill>
                <a:effectLst>
                  <a:outerShdw blurRad="38100" dist="25400" dir="18900000" algn="bl" rotWithShape="0">
                    <a:prstClr val="white">
                      <a:alpha val="80000"/>
                    </a:prstClr>
                  </a:outerShdw>
                </a:effectLst>
              </a:rPr>
              <a:t>cargas</a:t>
            </a:r>
            <a:endParaRPr lang="en-US" sz="1600" dirty="0"/>
          </a:p>
        </p:txBody>
      </p:sp>
      <p:sp>
        <p:nvSpPr>
          <p:cNvPr id="3" name="Content Placeholder 2"/>
          <p:cNvSpPr>
            <a:spLocks noGrp="1"/>
          </p:cNvSpPr>
          <p:nvPr>
            <p:ph idx="1"/>
          </p:nvPr>
        </p:nvSpPr>
        <p:spPr>
          <a:xfrm>
            <a:off x="1295400" y="1504950"/>
            <a:ext cx="9601200" cy="4505324"/>
          </a:xfrm>
        </p:spPr>
        <p:txBody>
          <a:bodyPr>
            <a:normAutofit fontScale="85000" lnSpcReduction="20000"/>
          </a:bodyPr>
          <a:lstStyle/>
          <a:p>
            <a:pPr algn="l" rtl="0">
              <a:buNone/>
            </a:pPr>
            <a:r>
              <a:rPr lang="en-US" b="1" u="sng" dirty="0" err="1" smtClean="0"/>
              <a:t>Referencia</a:t>
            </a:r>
            <a:r>
              <a:rPr lang="en-US" b="1" u="sng" dirty="0" smtClean="0"/>
              <a:t> </a:t>
            </a:r>
            <a:r>
              <a:rPr lang="en-US" b="1" u="sng" dirty="0" err="1" smtClean="0"/>
              <a:t>en</a:t>
            </a:r>
            <a:r>
              <a:rPr lang="en-US" b="1" u="sng" dirty="0" smtClean="0"/>
              <a:t> </a:t>
            </a:r>
            <a:r>
              <a:rPr lang="en-US" b="1" u="sng" dirty="0" err="1" smtClean="0"/>
              <a:t>Zacarías</a:t>
            </a:r>
            <a:r>
              <a:rPr lang="en-US" b="1" dirty="0" smtClean="0"/>
              <a:t> 				</a:t>
            </a:r>
            <a:r>
              <a:rPr lang="en-US" b="1" u="sng" dirty="0" err="1" smtClean="0"/>
              <a:t>Ocurrencias</a:t>
            </a:r>
            <a:r>
              <a:rPr lang="en-US" b="1" u="sng" dirty="0" smtClean="0"/>
              <a:t> </a:t>
            </a:r>
            <a:r>
              <a:rPr lang="en-US" b="1" u="sng" dirty="0" err="1" smtClean="0"/>
              <a:t>en</a:t>
            </a:r>
            <a:r>
              <a:rPr lang="en-US" b="1" u="sng" dirty="0" smtClean="0"/>
              <a:t> el Nuevo Testamento</a:t>
            </a:r>
            <a:endParaRPr lang="en-US" u="sng" dirty="0" smtClean="0"/>
          </a:p>
          <a:p>
            <a:pPr algn="l" rtl="0">
              <a:buNone/>
            </a:pPr>
            <a:r>
              <a:rPr lang="en-US" dirty="0" err="1" smtClean="0"/>
              <a:t>Capítulo</a:t>
            </a:r>
            <a:r>
              <a:rPr lang="en-US" dirty="0" smtClean="0"/>
              <a:t> 8:16					</a:t>
            </a:r>
            <a:r>
              <a:rPr lang="en-US" dirty="0" err="1" smtClean="0"/>
              <a:t>Efesios</a:t>
            </a:r>
            <a:r>
              <a:rPr lang="en-US" dirty="0" smtClean="0"/>
              <a:t> 4:25</a:t>
            </a:r>
          </a:p>
          <a:p>
            <a:pPr algn="l" rtl="0">
              <a:buNone/>
            </a:pPr>
            <a:r>
              <a:rPr lang="en-US" dirty="0" smtClean="0"/>
              <a:t> </a:t>
            </a:r>
          </a:p>
          <a:p>
            <a:pPr algn="l" rtl="0">
              <a:buNone/>
            </a:pPr>
            <a:r>
              <a:rPr lang="en-US" dirty="0" err="1" smtClean="0"/>
              <a:t>Capítulo</a:t>
            </a:r>
            <a:r>
              <a:rPr lang="en-US" dirty="0" smtClean="0"/>
              <a:t> 9:9					Mateo 21:5; Juan 12:15</a:t>
            </a:r>
          </a:p>
          <a:p>
            <a:pPr algn="l" rtl="0">
              <a:buNone/>
            </a:pPr>
            <a:r>
              <a:rPr lang="en-US" dirty="0" smtClean="0"/>
              <a:t> </a:t>
            </a:r>
          </a:p>
          <a:p>
            <a:pPr algn="l" rtl="0">
              <a:buNone/>
            </a:pPr>
            <a:r>
              <a:rPr lang="en-US" dirty="0" err="1" smtClean="0"/>
              <a:t>Capítulo</a:t>
            </a:r>
            <a:r>
              <a:rPr lang="en-US" dirty="0" smtClean="0"/>
              <a:t> 11:12-13 					Mateo 27:9-10</a:t>
            </a:r>
          </a:p>
          <a:p>
            <a:pPr algn="l" rtl="0">
              <a:buNone/>
            </a:pPr>
            <a:r>
              <a:rPr lang="en-US" dirty="0" smtClean="0"/>
              <a:t> </a:t>
            </a:r>
          </a:p>
          <a:p>
            <a:pPr algn="l" rtl="0">
              <a:buNone/>
            </a:pPr>
            <a:r>
              <a:rPr lang="en-US" dirty="0" err="1" smtClean="0"/>
              <a:t>Capítulo</a:t>
            </a:r>
            <a:r>
              <a:rPr lang="en-US" dirty="0" smtClean="0"/>
              <a:t> 12:10					Juan 19:37</a:t>
            </a:r>
          </a:p>
          <a:p>
            <a:pPr algn="l" rtl="0">
              <a:buNone/>
            </a:pPr>
            <a:r>
              <a:rPr lang="en-US" dirty="0" smtClean="0"/>
              <a:t> </a:t>
            </a:r>
          </a:p>
          <a:p>
            <a:pPr algn="l" rtl="0">
              <a:buNone/>
            </a:pPr>
            <a:r>
              <a:rPr lang="en-US" dirty="0" err="1" smtClean="0"/>
              <a:t>Capítulo</a:t>
            </a:r>
            <a:r>
              <a:rPr lang="en-US" dirty="0" smtClean="0"/>
              <a:t> 13:7					Mateo 26:31; Marcos 14:27</a:t>
            </a:r>
          </a:p>
          <a:p>
            <a:pPr algn="l" rtl="0">
              <a:buNone/>
            </a:pPr>
            <a:r>
              <a:rPr lang="en-US" dirty="0" smtClean="0"/>
              <a:t> </a:t>
            </a:r>
          </a:p>
          <a:p>
            <a:pPr algn="l" rtl="0">
              <a:buNone/>
            </a:pPr>
            <a:endParaRPr lang="en-US" dirty="0"/>
          </a:p>
        </p:txBody>
      </p:sp>
    </p:spTree>
    <p:extLst>
      <p:ext uri="{BB962C8B-B14F-4D97-AF65-F5344CB8AC3E}">
        <p14:creationId xmlns:p14="http://schemas.microsoft.com/office/powerpoint/2010/main" val="214690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l" rtl="0"/>
            <a:r>
              <a:rPr lang="en-US" sz="4400" dirty="0" smtClean="0"/>
              <a:t>Hageo, Zacarías, Malaquías</a:t>
            </a:r>
            <a:endParaRPr lang="en-US" sz="4400" dirty="0"/>
          </a:p>
        </p:txBody>
      </p:sp>
      <p:sp>
        <p:nvSpPr>
          <p:cNvPr id="3" name="Subtitle 2"/>
          <p:cNvSpPr>
            <a:spLocks noGrp="1"/>
          </p:cNvSpPr>
          <p:nvPr>
            <p:ph type="subTitle" idx="1"/>
          </p:nvPr>
        </p:nvSpPr>
        <p:spPr/>
        <p:txBody>
          <a:bodyPr/>
          <a:lstStyle/>
          <a:p>
            <a:pPr algn="l" rtl="0"/>
            <a:r>
              <a:rPr lang="en-US" dirty="0" smtClean="0"/>
              <a:t>Lección 9: Las dos cargas (oráculos) Zacarías 9 - 14</a:t>
            </a:r>
            <a:endParaRPr lang="en-US" dirty="0"/>
          </a:p>
        </p:txBody>
      </p:sp>
    </p:spTree>
    <p:extLst>
      <p:ext uri="{BB962C8B-B14F-4D97-AF65-F5344CB8AC3E}">
        <p14:creationId xmlns:p14="http://schemas.microsoft.com/office/powerpoint/2010/main" val="348293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81000"/>
            <a:ext cx="9601200" cy="387096"/>
          </a:xfrm>
        </p:spPr>
        <p:txBody>
          <a:bodyPr>
            <a:normAutofit/>
          </a:bodyPr>
          <a:lstStyle/>
          <a:p>
            <a:pPr algn="l" rtl="0"/>
            <a:r>
              <a:rPr lang="en-US" sz="2000" dirty="0" smtClean="0"/>
              <a:t>Lección 9: Las dos cargas (oráculos)</a:t>
            </a:r>
            <a:endParaRPr lang="en-US" sz="2000" dirty="0"/>
          </a:p>
        </p:txBody>
      </p:sp>
      <p:sp>
        <p:nvSpPr>
          <p:cNvPr id="7" name="Content Placeholder 6"/>
          <p:cNvSpPr>
            <a:spLocks noGrp="1"/>
          </p:cNvSpPr>
          <p:nvPr>
            <p:ph sz="half" idx="1"/>
          </p:nvPr>
        </p:nvSpPr>
        <p:spPr>
          <a:xfrm>
            <a:off x="1295400" y="1158241"/>
            <a:ext cx="4724400" cy="4785360"/>
          </a:xfrm>
        </p:spPr>
        <p:txBody>
          <a:bodyPr>
            <a:noAutofit/>
          </a:bodyPr>
          <a:lstStyle/>
          <a:p>
            <a:pPr algn="l" rtl="0">
              <a:buNone/>
            </a:pPr>
            <a:r>
              <a:rPr lang="en-US" sz="1600" b="1" dirty="0" smtClean="0"/>
              <a:t>La primera carga</a:t>
            </a:r>
          </a:p>
          <a:p>
            <a:pPr algn="l" rtl="0">
              <a:buNone/>
            </a:pPr>
            <a:r>
              <a:rPr lang="en-US" sz="1600" dirty="0" smtClean="0"/>
              <a:t>Zacarías 9-11</a:t>
            </a:r>
          </a:p>
          <a:p>
            <a:pPr algn="l" rtl="0">
              <a:buNone/>
            </a:pPr>
            <a:r>
              <a:rPr lang="en-US" sz="1600" b="1" dirty="0" smtClean="0"/>
              <a:t>Las </a:t>
            </a:r>
            <a:r>
              <a:rPr lang="en-US" sz="1600" b="1" dirty="0" err="1" smtClean="0"/>
              <a:t>naciones</a:t>
            </a:r>
            <a:r>
              <a:rPr lang="en-US" sz="1600" b="1" dirty="0" smtClean="0"/>
              <a:t> </a:t>
            </a:r>
            <a:r>
              <a:rPr lang="en-US" sz="1600" b="1" dirty="0" err="1" smtClean="0"/>
              <a:t>arrogantes</a:t>
            </a:r>
            <a:r>
              <a:rPr lang="en-US" sz="1600" b="1" dirty="0" smtClean="0"/>
              <a:t> derrotadas</a:t>
            </a:r>
            <a:endParaRPr lang="en-US" sz="1600" dirty="0" smtClean="0"/>
          </a:p>
          <a:p>
            <a:pPr algn="l" rtl="0">
              <a:buNone/>
            </a:pPr>
            <a:r>
              <a:rPr lang="en-US" sz="1600" b="1" dirty="0" smtClean="0"/>
              <a:t>Capítulo 9:1-8</a:t>
            </a:r>
            <a:endParaRPr lang="en-US" sz="1600" dirty="0" smtClean="0"/>
          </a:p>
          <a:p>
            <a:pPr algn="l" rtl="0">
              <a:buNone/>
            </a:pPr>
            <a:r>
              <a:rPr lang="en-US" sz="1600" dirty="0" err="1" smtClean="0"/>
              <a:t>En</a:t>
            </a:r>
            <a:r>
              <a:rPr lang="en-US" sz="1600" dirty="0" smtClean="0"/>
              <a:t> el </a:t>
            </a:r>
            <a:r>
              <a:rPr lang="en-US" sz="1600" dirty="0" err="1" smtClean="0"/>
              <a:t>capítulo</a:t>
            </a:r>
            <a:r>
              <a:rPr lang="en-US" sz="1600" dirty="0" smtClean="0"/>
              <a:t> 8, Dios </a:t>
            </a:r>
            <a:r>
              <a:rPr lang="en-US" sz="1600" dirty="0" err="1" smtClean="0"/>
              <a:t>declaró</a:t>
            </a:r>
            <a:r>
              <a:rPr lang="en-US" sz="1600" dirty="0" smtClean="0"/>
              <a:t> Su ira contra los opresores de Su pueblo. Estos opresores ahora se mencionan específicamente y ahora se </a:t>
            </a:r>
            <a:r>
              <a:rPr lang="en-US" sz="1600" dirty="0" err="1" smtClean="0"/>
              <a:t>proclama</a:t>
            </a:r>
            <a:r>
              <a:rPr lang="en-US" sz="1600" dirty="0" smtClean="0"/>
              <a:t> Su juicio sobre ellos.</a:t>
            </a:r>
          </a:p>
          <a:p>
            <a:pPr marL="45720" indent="0">
              <a:buNone/>
            </a:pPr>
            <a:r>
              <a:rPr lang="en-US" sz="1600" i="1" baseline="30000" dirty="0" smtClean="0"/>
              <a:t>1</a:t>
            </a:r>
            <a:r>
              <a:rPr lang="en-US" sz="1600" i="1" dirty="0" smtClean="0"/>
              <a:t>…</a:t>
            </a:r>
            <a:r>
              <a:rPr lang="es-ES" sz="1600" i="1" dirty="0"/>
              <a:t>Profecía de la palabra del SEÑOR contra la tierra de </a:t>
            </a:r>
            <a:r>
              <a:rPr lang="es-ES" sz="1600" i="1" dirty="0" err="1"/>
              <a:t>Hadrac</a:t>
            </a:r>
            <a:r>
              <a:rPr lang="es-ES" sz="1600" i="1" dirty="0"/>
              <a:t> y Damasco, su lugar de reposo…2 y también contra </a:t>
            </a:r>
            <a:r>
              <a:rPr lang="es-ES" sz="1600" i="1" dirty="0" err="1"/>
              <a:t>Hamat</a:t>
            </a:r>
            <a:r>
              <a:rPr lang="es-ES" sz="1600" i="1" dirty="0"/>
              <a:t>…Tiro y Sidón…5 </a:t>
            </a:r>
            <a:r>
              <a:rPr lang="es-ES" sz="1600" i="1" dirty="0" err="1"/>
              <a:t>Ascalón</a:t>
            </a:r>
            <a:r>
              <a:rPr lang="es-ES" sz="1600" i="1" dirty="0"/>
              <a:t> lo verá y temerá, También Gaza… Lo mismo </a:t>
            </a:r>
            <a:r>
              <a:rPr lang="es-ES" sz="1600" i="1" dirty="0" err="1"/>
              <a:t>Ecrón</a:t>
            </a:r>
            <a:r>
              <a:rPr lang="es-ES" sz="1600" i="1" dirty="0"/>
              <a:t>… perecerá el rey de Gaza… 6 Un pueblo bastardo habitará en </a:t>
            </a:r>
            <a:r>
              <a:rPr lang="es-ES" sz="1600" i="1" dirty="0" err="1"/>
              <a:t>Asdod</a:t>
            </a:r>
            <a:r>
              <a:rPr lang="es-ES" sz="1600" i="1" dirty="0"/>
              <a:t>… el orgullo de los filisteos.</a:t>
            </a:r>
            <a:endParaRPr lang="en-US" sz="1600" dirty="0"/>
          </a:p>
          <a:p>
            <a:pPr algn="l" rtl="0">
              <a:buNone/>
            </a:pPr>
            <a:r>
              <a:rPr lang="en-US" sz="1600" i="1" dirty="0" err="1" smtClean="0"/>
              <a:t>Zacarías</a:t>
            </a:r>
            <a:r>
              <a:rPr lang="en-US" sz="1600" i="1" dirty="0" smtClean="0"/>
              <a:t> 9:1-6 (NBLA)</a:t>
            </a:r>
            <a:endParaRPr lang="en-US" sz="1600" dirty="0"/>
          </a:p>
        </p:txBody>
      </p:sp>
      <p:sp>
        <p:nvSpPr>
          <p:cNvPr id="4" name="Content Placeholder 2"/>
          <p:cNvSpPr txBox="1">
            <a:spLocks/>
          </p:cNvSpPr>
          <p:nvPr/>
        </p:nvSpPr>
        <p:spPr>
          <a:xfrm>
            <a:off x="1287996" y="1840992"/>
            <a:ext cx="4771428" cy="4133088"/>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l" rtl="0">
              <a:buNone/>
            </a:pPr>
            <a:endParaRPr lang="en-US" dirty="0"/>
          </a:p>
        </p:txBody>
      </p:sp>
      <p:sp>
        <p:nvSpPr>
          <p:cNvPr id="6" name="Content Placeholder 2"/>
          <p:cNvSpPr txBox="1">
            <a:spLocks/>
          </p:cNvSpPr>
          <p:nvPr/>
        </p:nvSpPr>
        <p:spPr>
          <a:xfrm>
            <a:off x="6193537" y="1816609"/>
            <a:ext cx="4724536" cy="4145279"/>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l" rtl="0">
              <a:buNone/>
            </a:pPr>
            <a:endParaRPr lang="en-US" dirty="0"/>
          </a:p>
        </p:txBody>
      </p:sp>
      <p:pic>
        <p:nvPicPr>
          <p:cNvPr id="9" name="Content Placeholder 8"/>
          <p:cNvPicPr>
            <a:picLocks noGrp="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24597" y="1097281"/>
            <a:ext cx="4769995" cy="4846320"/>
          </a:xfrm>
          <a:prstGeom prst="rect">
            <a:avLst/>
          </a:prstGeom>
        </p:spPr>
      </p:pic>
    </p:spTree>
    <p:extLst>
      <p:ext uri="{BB962C8B-B14F-4D97-AF65-F5344CB8AC3E}">
        <p14:creationId xmlns:p14="http://schemas.microsoft.com/office/powerpoint/2010/main" val="51172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81000"/>
            <a:ext cx="9601200" cy="582168"/>
          </a:xfrm>
        </p:spPr>
        <p:txBody>
          <a:bodyPr>
            <a:normAutofit/>
          </a:bodyPr>
          <a:lstStyle/>
          <a:p>
            <a:pPr algn="l" rtl="0"/>
            <a:r>
              <a:rPr lang="en-US" sz="2000" dirty="0" smtClean="0"/>
              <a:t>Lección 9: Las dos cargas (oráculos)</a:t>
            </a:r>
            <a:endParaRPr lang="en-US" sz="2000" dirty="0"/>
          </a:p>
        </p:txBody>
      </p:sp>
      <p:sp>
        <p:nvSpPr>
          <p:cNvPr id="3" name="Content Placeholder 2"/>
          <p:cNvSpPr>
            <a:spLocks noGrp="1"/>
          </p:cNvSpPr>
          <p:nvPr>
            <p:ph idx="1"/>
          </p:nvPr>
        </p:nvSpPr>
        <p:spPr>
          <a:xfrm>
            <a:off x="1295400" y="1292352"/>
            <a:ext cx="9601200" cy="4651248"/>
          </a:xfrm>
        </p:spPr>
        <p:txBody>
          <a:bodyPr>
            <a:normAutofit lnSpcReduction="10000"/>
          </a:bodyPr>
          <a:lstStyle/>
          <a:p>
            <a:pPr algn="l" rtl="0">
              <a:buNone/>
            </a:pPr>
            <a:r>
              <a:rPr lang="en-US" b="1" dirty="0" err="1" smtClean="0"/>
              <a:t>Preguntas</a:t>
            </a:r>
            <a:r>
              <a:rPr lang="en-US" b="1" dirty="0" smtClean="0"/>
              <a:t>:</a:t>
            </a:r>
            <a:r>
              <a:rPr lang="en-US" dirty="0" smtClean="0">
                <a:solidFill>
                  <a:schemeClr val="tx2"/>
                </a:solidFill>
              </a:rPr>
              <a:t> La </a:t>
            </a:r>
            <a:r>
              <a:rPr lang="en-US" dirty="0" err="1" smtClean="0">
                <a:solidFill>
                  <a:schemeClr val="tx2"/>
                </a:solidFill>
              </a:rPr>
              <a:t>primera</a:t>
            </a:r>
            <a:r>
              <a:rPr lang="en-US" dirty="0" smtClean="0">
                <a:solidFill>
                  <a:schemeClr val="tx2"/>
                </a:solidFill>
              </a:rPr>
              <a:t> carga: </a:t>
            </a:r>
            <a:r>
              <a:rPr lang="en-US" dirty="0" err="1" smtClean="0">
                <a:solidFill>
                  <a:schemeClr val="tx2"/>
                </a:solidFill>
              </a:rPr>
              <a:t>Zacarías</a:t>
            </a:r>
            <a:r>
              <a:rPr lang="en-US" dirty="0" smtClean="0">
                <a:solidFill>
                  <a:schemeClr val="tx2"/>
                </a:solidFill>
              </a:rPr>
              <a:t> 9-11</a:t>
            </a:r>
            <a:r>
              <a:rPr lang="en-US" dirty="0" smtClean="0"/>
              <a:t/>
            </a:r>
            <a:br>
              <a:rPr lang="en-US" dirty="0" smtClean="0"/>
            </a:br>
            <a:endParaRPr lang="en-US" b="1" dirty="0" smtClean="0"/>
          </a:p>
          <a:p>
            <a:pPr marL="502920" lvl="0" indent="-457200" algn="l" rtl="0">
              <a:buFont typeface="+mj-lt"/>
              <a:buAutoNum type="arabicParenR"/>
            </a:pPr>
            <a:r>
              <a:rPr lang="es-ES" sz="1600" dirty="0" smtClean="0"/>
              <a:t>¿Qué </a:t>
            </a:r>
            <a:r>
              <a:rPr lang="es-ES" sz="1600" dirty="0"/>
              <a:t>simboliza el asno en el </a:t>
            </a:r>
            <a:r>
              <a:rPr lang="es-ES" sz="1600" dirty="0" smtClean="0"/>
              <a:t>9:9?</a:t>
            </a:r>
            <a:endParaRPr lang="en-US" sz="1600" dirty="0"/>
          </a:p>
          <a:p>
            <a:pPr marL="502920" lvl="0" indent="-457200" algn="l" rtl="0">
              <a:buFont typeface="+mj-lt"/>
              <a:buAutoNum type="arabicParenR"/>
            </a:pPr>
            <a:endParaRPr lang="es-ES" sz="1600" dirty="0" smtClean="0"/>
          </a:p>
          <a:p>
            <a:pPr marL="502920" lvl="0" indent="-457200" algn="l" rtl="0">
              <a:buFont typeface="+mj-lt"/>
              <a:buAutoNum type="arabicParenR"/>
            </a:pPr>
            <a:r>
              <a:rPr lang="es-ES" sz="1600" dirty="0" smtClean="0"/>
              <a:t>Las </a:t>
            </a:r>
            <a:r>
              <a:rPr lang="es-ES" sz="1600" dirty="0"/>
              <a:t>descripciones en 9:11-17 producen imágenes sorprendentes para el lector. </a:t>
            </a:r>
            <a:r>
              <a:rPr lang="en-US" sz="1600" dirty="0"/>
              <a:t>¿</a:t>
            </a:r>
            <a:r>
              <a:rPr lang="en-US" sz="1600" dirty="0" err="1"/>
              <a:t>Qué</a:t>
            </a:r>
            <a:r>
              <a:rPr lang="en-US" sz="1600" dirty="0"/>
              <a:t> imagen </a:t>
            </a:r>
            <a:r>
              <a:rPr lang="en-US" sz="1600" dirty="0" err="1"/>
              <a:t>te</a:t>
            </a:r>
            <a:r>
              <a:rPr lang="en-US" sz="1600" dirty="0"/>
              <a:t> </a:t>
            </a:r>
            <a:r>
              <a:rPr lang="en-US" sz="1600" dirty="0" err="1"/>
              <a:t>causó</a:t>
            </a:r>
            <a:r>
              <a:rPr lang="en-US" sz="1600" dirty="0"/>
              <a:t> mayor </a:t>
            </a:r>
            <a:r>
              <a:rPr lang="en-US" sz="1600" dirty="0" err="1"/>
              <a:t>impresión</a:t>
            </a:r>
            <a:r>
              <a:rPr lang="en-US" sz="1600" dirty="0" smtClean="0"/>
              <a:t>?</a:t>
            </a:r>
          </a:p>
          <a:p>
            <a:pPr marL="502920" lvl="0" indent="-457200" algn="l" rtl="0">
              <a:buFont typeface="+mj-lt"/>
              <a:buAutoNum type="arabicParenR"/>
            </a:pPr>
            <a:endParaRPr lang="en-US" sz="1600" dirty="0"/>
          </a:p>
          <a:p>
            <a:pPr marL="502920" lvl="0" indent="-457200" algn="l" rtl="0">
              <a:buFont typeface="+mj-lt"/>
              <a:buAutoNum type="arabicParenR"/>
            </a:pPr>
            <a:r>
              <a:rPr lang="es-ES" sz="1600" dirty="0" smtClean="0"/>
              <a:t>¿</a:t>
            </a:r>
            <a:r>
              <a:rPr lang="es-ES" sz="1600" dirty="0"/>
              <a:t>Encaja el capítulo 10 en el mensaje de ánimo de Zacarías</a:t>
            </a:r>
            <a:r>
              <a:rPr lang="es-ES" sz="1600" dirty="0" smtClean="0"/>
              <a:t>?</a:t>
            </a:r>
            <a:endParaRPr lang="en-US" sz="1600" dirty="0"/>
          </a:p>
          <a:p>
            <a:pPr marL="502920" lvl="0" indent="-457200" algn="l" rtl="0">
              <a:buFont typeface="+mj-lt"/>
              <a:buAutoNum type="arabicParenR"/>
            </a:pPr>
            <a:endParaRPr lang="en-US" sz="1600" dirty="0"/>
          </a:p>
          <a:p>
            <a:pPr marL="502920" lvl="0" indent="-457200" algn="l" rtl="0">
              <a:buFont typeface="+mj-lt"/>
              <a:buAutoNum type="arabicParenR"/>
            </a:pPr>
            <a:r>
              <a:rPr lang="es-ES" sz="1600" dirty="0" smtClean="0"/>
              <a:t>¿</a:t>
            </a:r>
            <a:r>
              <a:rPr lang="es-ES" sz="1600" dirty="0"/>
              <a:t>A quién representa el buen pastor en 11:4-14</a:t>
            </a:r>
            <a:r>
              <a:rPr lang="es-ES" sz="1600" dirty="0" smtClean="0"/>
              <a:t>?</a:t>
            </a:r>
            <a:endParaRPr lang="en-US" sz="1600" dirty="0"/>
          </a:p>
          <a:p>
            <a:pPr marL="502920" lvl="0" indent="-457200" algn="l" rtl="0">
              <a:buFont typeface="+mj-lt"/>
              <a:buAutoNum type="arabicParenR"/>
            </a:pPr>
            <a:endParaRPr lang="en-US" sz="1600" dirty="0"/>
          </a:p>
          <a:p>
            <a:pPr marL="502920" lvl="0" indent="-457200" algn="l" rtl="0">
              <a:buFont typeface="+mj-lt"/>
              <a:buAutoNum type="arabicParenR"/>
            </a:pPr>
            <a:r>
              <a:rPr lang="es-ES" sz="1600" dirty="0" smtClean="0"/>
              <a:t>¿</a:t>
            </a:r>
            <a:r>
              <a:rPr lang="es-ES" sz="1600" dirty="0"/>
              <a:t>Quién cree que puede ser el pastor malo de 11:15-17? ¿Por qué? (Hay muchas posibilidades)</a:t>
            </a:r>
            <a:endParaRPr lang="en-US" sz="1600" dirty="0"/>
          </a:p>
          <a:p>
            <a:pPr algn="l" rtl="0">
              <a:buNone/>
            </a:pPr>
            <a:endParaRPr lang="en-US" dirty="0"/>
          </a:p>
        </p:txBody>
      </p:sp>
    </p:spTree>
    <p:extLst>
      <p:ext uri="{BB962C8B-B14F-4D97-AF65-F5344CB8AC3E}">
        <p14:creationId xmlns:p14="http://schemas.microsoft.com/office/powerpoint/2010/main" val="411756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768096"/>
            <a:ext cx="9601200" cy="5315712"/>
          </a:xfrm>
        </p:spPr>
        <p:txBody>
          <a:bodyPr>
            <a:normAutofit fontScale="92500" lnSpcReduction="10000"/>
          </a:bodyPr>
          <a:lstStyle/>
          <a:p>
            <a:pPr algn="l" rtl="0">
              <a:buNone/>
            </a:pPr>
            <a:r>
              <a:rPr lang="en-US" sz="1800" dirty="0" smtClean="0"/>
              <a:t> </a:t>
            </a:r>
          </a:p>
          <a:p>
            <a:pPr algn="l" rtl="0">
              <a:buNone/>
            </a:pPr>
            <a:r>
              <a:rPr lang="en-US" sz="2200" b="1" dirty="0" smtClean="0">
                <a:solidFill>
                  <a:schemeClr val="tx2"/>
                </a:solidFill>
              </a:rPr>
              <a:t>La </a:t>
            </a:r>
            <a:r>
              <a:rPr lang="en-US" sz="2200" b="1" dirty="0" err="1" smtClean="0">
                <a:solidFill>
                  <a:schemeClr val="tx2"/>
                </a:solidFill>
              </a:rPr>
              <a:t>segunda</a:t>
            </a:r>
            <a:r>
              <a:rPr lang="en-US" sz="2200" b="1" dirty="0" smtClean="0">
                <a:solidFill>
                  <a:schemeClr val="tx2"/>
                </a:solidFill>
              </a:rPr>
              <a:t> </a:t>
            </a:r>
            <a:r>
              <a:rPr lang="en-US" sz="2200" b="1" dirty="0" err="1" smtClean="0">
                <a:solidFill>
                  <a:schemeClr val="tx2"/>
                </a:solidFill>
              </a:rPr>
              <a:t>carga</a:t>
            </a:r>
            <a:r>
              <a:rPr lang="en-US" sz="2200" b="1" dirty="0" smtClean="0">
                <a:solidFill>
                  <a:schemeClr val="tx2"/>
                </a:solidFill>
              </a:rPr>
              <a:t>: Zacarías 12-14</a:t>
            </a:r>
            <a:r>
              <a:rPr lang="en-US" sz="2200" dirty="0" smtClean="0"/>
              <a:t/>
            </a:r>
            <a:br>
              <a:rPr lang="en-US" sz="2200" dirty="0" smtClean="0"/>
            </a:br>
            <a:endParaRPr lang="en-US" sz="2200" dirty="0" smtClean="0"/>
          </a:p>
          <a:p>
            <a:pPr algn="l" rtl="0">
              <a:buNone/>
            </a:pPr>
            <a:r>
              <a:rPr lang="en-US" sz="1800" dirty="0" err="1" smtClean="0"/>
              <a:t>Estos</a:t>
            </a:r>
            <a:r>
              <a:rPr lang="en-US" sz="1800" dirty="0" smtClean="0"/>
              <a:t> </a:t>
            </a:r>
            <a:r>
              <a:rPr lang="en-US" sz="1800" dirty="0" err="1" smtClean="0"/>
              <a:t>capítulos</a:t>
            </a:r>
            <a:r>
              <a:rPr lang="en-US" sz="1800" dirty="0" smtClean="0"/>
              <a:t> deben considerarse como una sola unidad. Están vinculados por varias frases y palabras claves que se </a:t>
            </a:r>
            <a:r>
              <a:rPr lang="en-US" sz="1800" dirty="0" err="1" smtClean="0"/>
              <a:t>usan</a:t>
            </a:r>
            <a:r>
              <a:rPr lang="en-US" sz="1800" dirty="0" smtClean="0"/>
              <a:t> </a:t>
            </a:r>
            <a:r>
              <a:rPr lang="en-US" sz="1800" dirty="0" err="1" smtClean="0"/>
              <a:t>repetidamente</a:t>
            </a:r>
            <a:r>
              <a:rPr lang="en-US" sz="1800" dirty="0" smtClean="0"/>
              <a:t>:</a:t>
            </a:r>
          </a:p>
          <a:p>
            <a:pPr algn="l" rtl="0">
              <a:buNone/>
            </a:pPr>
            <a:r>
              <a:rPr lang="en-US" sz="1800" dirty="0" smtClean="0"/>
              <a:t>“</a:t>
            </a:r>
            <a:r>
              <a:rPr lang="en-US" sz="1800" dirty="0" err="1" smtClean="0"/>
              <a:t>En</a:t>
            </a:r>
            <a:r>
              <a:rPr lang="en-US" sz="1800" dirty="0" smtClean="0"/>
              <a:t> </a:t>
            </a:r>
            <a:r>
              <a:rPr lang="en-US" sz="1800" dirty="0" err="1" smtClean="0"/>
              <a:t>aquel</a:t>
            </a:r>
            <a:r>
              <a:rPr lang="en-US" sz="1800" dirty="0" smtClean="0"/>
              <a:t> día" (NBLA) – 17 </a:t>
            </a:r>
            <a:r>
              <a:rPr lang="en-US" sz="1800" dirty="0" err="1" smtClean="0"/>
              <a:t>veces</a:t>
            </a:r>
            <a:endParaRPr lang="en-US" sz="1800" dirty="0" smtClean="0"/>
          </a:p>
          <a:p>
            <a:pPr algn="l" rtl="0">
              <a:buNone/>
            </a:pPr>
            <a:r>
              <a:rPr lang="en-US" sz="1800" dirty="0" smtClean="0"/>
              <a:t>“Jerusalén” – 23 </a:t>
            </a:r>
            <a:r>
              <a:rPr lang="en-US" sz="1800" dirty="0" err="1" smtClean="0"/>
              <a:t>veces</a:t>
            </a:r>
            <a:endParaRPr lang="en-US" sz="1800" dirty="0" smtClean="0"/>
          </a:p>
          <a:p>
            <a:pPr algn="l" rtl="0">
              <a:buNone/>
            </a:pPr>
            <a:r>
              <a:rPr lang="en-US" sz="1800" dirty="0" smtClean="0"/>
              <a:t>El </a:t>
            </a:r>
            <a:r>
              <a:rPr lang="en-US" sz="1800" dirty="0" err="1" smtClean="0"/>
              <a:t>nombre</a:t>
            </a:r>
            <a:r>
              <a:rPr lang="en-US" sz="1800" dirty="0" smtClean="0"/>
              <a:t> del </a:t>
            </a:r>
            <a:r>
              <a:rPr lang="en-US" sz="1800" dirty="0" err="1" smtClean="0"/>
              <a:t>Señor</a:t>
            </a:r>
            <a:r>
              <a:rPr lang="en-US" sz="1800" dirty="0" smtClean="0"/>
              <a:t> (</a:t>
            </a:r>
            <a:r>
              <a:rPr lang="en-US" sz="1800" dirty="0" err="1" smtClean="0"/>
              <a:t>sustantivos</a:t>
            </a:r>
            <a:r>
              <a:rPr lang="en-US" sz="1800" dirty="0" smtClean="0"/>
              <a:t> y </a:t>
            </a:r>
            <a:r>
              <a:rPr lang="en-US" sz="1800" dirty="0" err="1" smtClean="0"/>
              <a:t>pronombres</a:t>
            </a:r>
            <a:r>
              <a:rPr lang="en-US" sz="1800" dirty="0" smtClean="0"/>
              <a:t>) - 60 veces</a:t>
            </a:r>
          </a:p>
          <a:p>
            <a:pPr>
              <a:buNone/>
            </a:pPr>
            <a:r>
              <a:rPr lang="es-ES" sz="1800" dirty="0" smtClean="0"/>
              <a:t>Estos </a:t>
            </a:r>
            <a:r>
              <a:rPr lang="es-ES" sz="1800" dirty="0"/>
              <a:t>capítulos presentan un cuadro claro que identifica un día futuro en el que el Señor hará algo especial por Jerusalén. No se ha olvidado de su pueblo. Recuerde que el nombre mismo del libro que estamos estudiando, Zacarías, significa "Dios se acuerda</a:t>
            </a:r>
            <a:r>
              <a:rPr lang="es-ES" sz="1800" dirty="0" smtClean="0"/>
              <a:t>".</a:t>
            </a:r>
          </a:p>
          <a:p>
            <a:pPr>
              <a:buNone/>
            </a:pPr>
            <a:r>
              <a:rPr lang="es-ES" sz="1800" dirty="0" smtClean="0"/>
              <a:t>En </a:t>
            </a:r>
            <a:r>
              <a:rPr lang="es-ES" sz="1800" dirty="0"/>
              <a:t>el capítulo anterior nos quedamos con un panorama sombrío de Israel que nos dejó con muchas preguntas sobre su futuro. Israel había rechazado al Mesías, por lo que la rotura del cayado preparó el camino para que potencias hostiles invadieran la tierra (v. 10) y para que la nación cayera en manos del malvado pastor (v. 16). Ahora Dios declara Su salvación y vemos un cambio de corazón en el pueblo judío. Mientras que antes habían rechazado al Mesías, ahora lloran por aquel a quien traspasaron.</a:t>
            </a:r>
            <a:endParaRPr lang="en-US" sz="1800" dirty="0"/>
          </a:p>
          <a:p>
            <a:pPr algn="l" rtl="0">
              <a:buNone/>
            </a:pPr>
            <a:endParaRPr lang="en-US" sz="1600" dirty="0" smtClean="0"/>
          </a:p>
          <a:p>
            <a:pPr algn="l" rtl="0">
              <a:buNone/>
            </a:pPr>
            <a:endParaRPr lang="en-US" dirty="0"/>
          </a:p>
        </p:txBody>
      </p:sp>
      <p:sp>
        <p:nvSpPr>
          <p:cNvPr id="4" name="Title 1"/>
          <p:cNvSpPr>
            <a:spLocks noGrp="1"/>
          </p:cNvSpPr>
          <p:nvPr>
            <p:ph type="title"/>
          </p:nvPr>
        </p:nvSpPr>
        <p:spPr>
          <a:xfrm>
            <a:off x="1295400" y="158496"/>
            <a:ext cx="9601200" cy="755904"/>
          </a:xfrm>
        </p:spPr>
        <p:txBody>
          <a:bodyPr>
            <a:normAutofit fontScale="90000"/>
          </a:bodyPr>
          <a:lstStyle/>
          <a:p>
            <a:pPr algn="l" rtl="0"/>
            <a:r>
              <a:rPr lang="en-US" sz="2200" dirty="0" smtClean="0"/>
              <a:t>Lección9: Las dos cargas (oráculos)</a:t>
            </a:r>
            <a:br>
              <a:rPr lang="en-US" sz="2200" dirty="0" smtClean="0"/>
            </a:br>
            <a:r>
              <a:rPr lang="en-US" sz="1600" dirty="0" smtClean="0"/>
              <a:t/>
            </a:r>
            <a:br>
              <a:rPr lang="en-US" sz="1600" dirty="0" smtClean="0"/>
            </a:br>
            <a:endParaRPr lang="en-US" sz="1600" dirty="0"/>
          </a:p>
        </p:txBody>
      </p:sp>
    </p:spTree>
    <p:extLst>
      <p:ext uri="{BB962C8B-B14F-4D97-AF65-F5344CB8AC3E}">
        <p14:creationId xmlns:p14="http://schemas.microsoft.com/office/powerpoint/2010/main" val="2153133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81000"/>
            <a:ext cx="9601200" cy="533400"/>
          </a:xfrm>
        </p:spPr>
        <p:txBody>
          <a:bodyPr>
            <a:normAutofit/>
          </a:bodyPr>
          <a:lstStyle/>
          <a:p>
            <a:pPr algn="l" rtl="0"/>
            <a:r>
              <a:rPr lang="en-US" sz="2000" dirty="0" smtClean="0"/>
              <a:t>Lección 9: Las dos cargas (oráculos)</a:t>
            </a:r>
            <a:endParaRPr lang="en-US" sz="2000" dirty="0"/>
          </a:p>
        </p:txBody>
      </p:sp>
      <p:sp>
        <p:nvSpPr>
          <p:cNvPr id="3" name="Content Placeholder 2"/>
          <p:cNvSpPr>
            <a:spLocks noGrp="1"/>
          </p:cNvSpPr>
          <p:nvPr>
            <p:ph idx="1"/>
          </p:nvPr>
        </p:nvSpPr>
        <p:spPr>
          <a:xfrm>
            <a:off x="1295400" y="1341120"/>
            <a:ext cx="9601200" cy="4602480"/>
          </a:xfrm>
        </p:spPr>
        <p:txBody>
          <a:bodyPr>
            <a:normAutofit lnSpcReduction="10000"/>
          </a:bodyPr>
          <a:lstStyle/>
          <a:p>
            <a:pPr algn="l" rtl="0">
              <a:buNone/>
            </a:pPr>
            <a:r>
              <a:rPr lang="en-US" b="1" dirty="0" smtClean="0">
                <a:solidFill>
                  <a:schemeClr val="tx2"/>
                </a:solidFill>
              </a:rPr>
              <a:t>Preguntas</a:t>
            </a:r>
          </a:p>
          <a:p>
            <a:pPr algn="l" rtl="0">
              <a:buNone/>
            </a:pPr>
            <a:r>
              <a:rPr lang="en-US" b="1" dirty="0" smtClean="0">
                <a:solidFill>
                  <a:schemeClr val="tx2"/>
                </a:solidFill>
              </a:rPr>
              <a:t>La </a:t>
            </a:r>
            <a:r>
              <a:rPr lang="en-US" b="1" dirty="0" err="1" smtClean="0">
                <a:solidFill>
                  <a:schemeClr val="tx2"/>
                </a:solidFill>
              </a:rPr>
              <a:t>segunda</a:t>
            </a:r>
            <a:r>
              <a:rPr lang="en-US" b="1" dirty="0" smtClean="0">
                <a:solidFill>
                  <a:schemeClr val="tx2"/>
                </a:solidFill>
              </a:rPr>
              <a:t> </a:t>
            </a:r>
            <a:r>
              <a:rPr lang="en-US" b="1" dirty="0" err="1" smtClean="0">
                <a:solidFill>
                  <a:schemeClr val="tx2"/>
                </a:solidFill>
              </a:rPr>
              <a:t>carga</a:t>
            </a:r>
            <a:r>
              <a:rPr lang="en-US" b="1" dirty="0" smtClean="0">
                <a:solidFill>
                  <a:schemeClr val="tx2"/>
                </a:solidFill>
              </a:rPr>
              <a:t>: Zacarías 12-14</a:t>
            </a:r>
            <a:endParaRPr lang="en-US" b="1" dirty="0" smtClean="0"/>
          </a:p>
          <a:p>
            <a:pPr marL="502920" lvl="0" indent="-457200" algn="l" rtl="0">
              <a:buFont typeface="+mj-lt"/>
              <a:buAutoNum type="arabicParenR"/>
            </a:pPr>
            <a:r>
              <a:rPr lang="es-ES" dirty="0" smtClean="0"/>
              <a:t>¿Encaja </a:t>
            </a:r>
            <a:r>
              <a:rPr lang="es-ES" dirty="0"/>
              <a:t>el capítulo 12:1-9 en el mensaje de ánimo de Zacarías</a:t>
            </a:r>
            <a:r>
              <a:rPr lang="es-ES" dirty="0" smtClean="0"/>
              <a:t>?</a:t>
            </a:r>
            <a:endParaRPr lang="en-US" dirty="0"/>
          </a:p>
          <a:p>
            <a:pPr marL="502920" lvl="0" indent="-457200" algn="l" rtl="0">
              <a:buFont typeface="+mj-lt"/>
              <a:buAutoNum type="arabicParenR"/>
            </a:pPr>
            <a:endParaRPr lang="es-ES" dirty="0" smtClean="0"/>
          </a:p>
          <a:p>
            <a:pPr marL="502920" lvl="0" indent="-457200" algn="l" rtl="0">
              <a:buFont typeface="+mj-lt"/>
              <a:buAutoNum type="arabicParenR"/>
            </a:pPr>
            <a:r>
              <a:rPr lang="es-ES" dirty="0" smtClean="0"/>
              <a:t>¿</a:t>
            </a:r>
            <a:r>
              <a:rPr lang="es-ES" dirty="0"/>
              <a:t>Para usted cuál fue la imagen más llamativa del capítulo 12</a:t>
            </a:r>
            <a:r>
              <a:rPr lang="es-ES" dirty="0" smtClean="0"/>
              <a:t>?</a:t>
            </a:r>
            <a:endParaRPr lang="en-US" dirty="0"/>
          </a:p>
          <a:p>
            <a:pPr marL="502920" lvl="0" indent="-457200" algn="l" rtl="0">
              <a:buFont typeface="+mj-lt"/>
              <a:buAutoNum type="arabicParenR"/>
            </a:pPr>
            <a:endParaRPr lang="es-ES" dirty="0" smtClean="0"/>
          </a:p>
          <a:p>
            <a:pPr marL="502920" lvl="0" indent="-457200" algn="l" rtl="0">
              <a:buFont typeface="+mj-lt"/>
              <a:buAutoNum type="arabicParenR"/>
            </a:pPr>
            <a:r>
              <a:rPr lang="es-ES" dirty="0" smtClean="0"/>
              <a:t>¿</a:t>
            </a:r>
            <a:r>
              <a:rPr lang="es-ES" dirty="0"/>
              <a:t>Quiénes eran los habitantes de Hadad </a:t>
            </a:r>
            <a:r>
              <a:rPr lang="es-ES" dirty="0" err="1"/>
              <a:t>Rimón</a:t>
            </a:r>
            <a:r>
              <a:rPr lang="es-ES" dirty="0"/>
              <a:t> que lloraban en la llanura de </a:t>
            </a:r>
            <a:r>
              <a:rPr lang="es-ES" dirty="0" err="1"/>
              <a:t>Meguido</a:t>
            </a:r>
            <a:r>
              <a:rPr lang="es-ES" dirty="0"/>
              <a:t> (2 </a:t>
            </a:r>
            <a:r>
              <a:rPr lang="es-ES" dirty="0" err="1"/>
              <a:t>Crón</a:t>
            </a:r>
            <a:r>
              <a:rPr lang="es-ES" dirty="0"/>
              <a:t>. 35:22-25</a:t>
            </a:r>
            <a:r>
              <a:rPr lang="es-ES" dirty="0" smtClean="0"/>
              <a:t>)?</a:t>
            </a:r>
            <a:endParaRPr lang="en-US" dirty="0"/>
          </a:p>
          <a:p>
            <a:pPr marL="502920" lvl="0" indent="-457200" algn="l" rtl="0">
              <a:buFont typeface="+mj-lt"/>
              <a:buAutoNum type="arabicParenR"/>
            </a:pPr>
            <a:endParaRPr lang="en-US" dirty="0"/>
          </a:p>
          <a:p>
            <a:pPr marL="502920" lvl="0" indent="-457200" algn="l" rtl="0">
              <a:buFont typeface="+mj-lt"/>
              <a:buAutoNum type="arabicParenR"/>
            </a:pPr>
            <a:r>
              <a:rPr lang="es-ES" dirty="0" smtClean="0"/>
              <a:t>¿</a:t>
            </a:r>
            <a:r>
              <a:rPr lang="es-ES" dirty="0"/>
              <a:t>Dónde se hace referencia a 13:7b en el Nuevo Testamento?</a:t>
            </a:r>
            <a:endParaRPr lang="en-US" dirty="0"/>
          </a:p>
          <a:p>
            <a:pPr algn="l" rtl="0">
              <a:buNone/>
            </a:pPr>
            <a:endParaRPr lang="en-US" dirty="0"/>
          </a:p>
        </p:txBody>
      </p:sp>
    </p:spTree>
    <p:extLst>
      <p:ext uri="{BB962C8B-B14F-4D97-AF65-F5344CB8AC3E}">
        <p14:creationId xmlns:p14="http://schemas.microsoft.com/office/powerpoint/2010/main" val="229632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l" rtl="0"/>
            <a:r>
              <a:rPr lang="en-US" sz="4400" dirty="0" smtClean="0"/>
              <a:t>Hageo, Zacarías, Malaquías</a:t>
            </a:r>
            <a:endParaRPr lang="en-US" sz="4400" dirty="0"/>
          </a:p>
        </p:txBody>
      </p:sp>
      <p:sp>
        <p:nvSpPr>
          <p:cNvPr id="3" name="Subtitle 2"/>
          <p:cNvSpPr>
            <a:spLocks noGrp="1"/>
          </p:cNvSpPr>
          <p:nvPr>
            <p:ph type="subTitle" idx="1"/>
          </p:nvPr>
        </p:nvSpPr>
        <p:spPr/>
        <p:txBody>
          <a:bodyPr/>
          <a:lstStyle/>
          <a:p>
            <a:pPr algn="l" rtl="0"/>
            <a:r>
              <a:rPr lang="en-US" dirty="0" smtClean="0"/>
              <a:t>Lección 10: </a:t>
            </a:r>
            <a:r>
              <a:rPr lang="en-US" dirty="0" err="1" smtClean="0"/>
              <a:t>introducción</a:t>
            </a:r>
            <a:r>
              <a:rPr lang="en-US" dirty="0" smtClean="0"/>
              <a:t> a </a:t>
            </a:r>
            <a:r>
              <a:rPr lang="en-US" dirty="0" err="1" smtClean="0"/>
              <a:t>malaquías</a:t>
            </a:r>
            <a:endParaRPr lang="en-US" dirty="0"/>
          </a:p>
        </p:txBody>
      </p:sp>
    </p:spTree>
    <p:extLst>
      <p:ext uri="{BB962C8B-B14F-4D97-AF65-F5344CB8AC3E}">
        <p14:creationId xmlns:p14="http://schemas.microsoft.com/office/powerpoint/2010/main" val="3832741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95400" y="381000"/>
            <a:ext cx="9601200" cy="1143000"/>
          </a:xfrm>
          <a:prstGeom prst="rect">
            <a:avLst/>
          </a:prstGeom>
        </p:spPr>
        <p:txBody>
          <a:bodyPr anchor="ct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l" rtl="0"/>
            <a:r>
              <a:rPr lang="en-US" dirty="0" smtClean="0"/>
              <a:t>Línea de tiempo #1</a:t>
            </a:r>
            <a:endParaRPr lang="en-US" dirty="0"/>
          </a:p>
        </p:txBody>
      </p:sp>
      <p:graphicFrame>
        <p:nvGraphicFramePr>
          <p:cNvPr id="3" name="Content Placeholder 4" descr="Sample table with 3 columns, 4 rows" title="Table"/>
          <p:cNvGraphicFramePr>
            <a:graphicFrameLocks/>
          </p:cNvGraphicFramePr>
          <p:nvPr>
            <p:extLst/>
          </p:nvPr>
        </p:nvGraphicFramePr>
        <p:xfrm>
          <a:off x="1295400" y="2136348"/>
          <a:ext cx="9601200" cy="365760"/>
        </p:xfrm>
        <a:graphic>
          <a:graphicData uri="http://schemas.openxmlformats.org/drawingml/2006/table">
            <a:tbl>
              <a:tblPr firstRow="1" bandRow="1">
                <a:tableStyleId>{9DCAF9ED-07DC-4A11-8D7F-57B35C25682E}</a:tableStyleId>
              </a:tblPr>
              <a:tblGrid>
                <a:gridCol w="2513275"/>
                <a:gridCol w="7087925"/>
              </a:tblGrid>
              <a:tr h="2973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609 </a:t>
                      </a:r>
                      <a:r>
                        <a:rPr lang="en-US" dirty="0" err="1" smtClean="0"/>
                        <a:t>aC</a:t>
                      </a:r>
                      <a:r>
                        <a:rPr lang="en-US" dirty="0" smtClean="0"/>
                        <a:t>       597        586</a:t>
                      </a:r>
                    </a:p>
                  </a:txBody>
                  <a:tcPr anchor="ctr"/>
                </a:tc>
                <a:tc>
                  <a:txBody>
                    <a:bodyPr/>
                    <a:lstStyle/>
                    <a:p>
                      <a:pPr algn="l" rtl="0"/>
                      <a:r>
                        <a:rPr lang="en-US" dirty="0" smtClean="0"/>
                        <a:t>539</a:t>
                      </a:r>
                      <a:r>
                        <a:rPr lang="en-US" baseline="0" dirty="0" smtClean="0"/>
                        <a:t>     </a:t>
                      </a:r>
                      <a:r>
                        <a:rPr lang="en-US" dirty="0" smtClean="0"/>
                        <a:t>538</a:t>
                      </a:r>
                      <a:r>
                        <a:rPr lang="en-US" baseline="0" dirty="0" smtClean="0"/>
                        <a:t>    </a:t>
                      </a:r>
                      <a:r>
                        <a:rPr lang="en-US" dirty="0" smtClean="0"/>
                        <a:t>537                                       522</a:t>
                      </a:r>
                      <a:r>
                        <a:rPr lang="en-US" baseline="0" dirty="0" smtClean="0"/>
                        <a:t>          </a:t>
                      </a:r>
                      <a:r>
                        <a:rPr lang="en-US" dirty="0" smtClean="0"/>
                        <a:t>520</a:t>
                      </a:r>
                      <a:r>
                        <a:rPr lang="en-US" baseline="0" dirty="0" smtClean="0"/>
                        <a:t>                     </a:t>
                      </a:r>
                      <a:r>
                        <a:rPr lang="en-US" dirty="0" smtClean="0"/>
                        <a:t>516 aC</a:t>
                      </a:r>
                      <a:endParaRPr lang="en-US" dirty="0"/>
                    </a:p>
                  </a:txBody>
                  <a:tcPr anchor="ctr"/>
                </a:tc>
              </a:tr>
            </a:tbl>
          </a:graphicData>
        </a:graphic>
      </p:graphicFrame>
      <p:cxnSp>
        <p:nvCxnSpPr>
          <p:cNvPr id="4" name="Straight Connector 3"/>
          <p:cNvCxnSpPr/>
          <p:nvPr/>
        </p:nvCxnSpPr>
        <p:spPr>
          <a:xfrm>
            <a:off x="3790765" y="2121766"/>
            <a:ext cx="0" cy="3728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1624614" y="1748900"/>
            <a:ext cx="2485748" cy="328474"/>
          </a:xfrm>
          <a:custGeom>
            <a:avLst/>
            <a:gdLst>
              <a:gd name="connsiteX0" fmla="*/ 0 w 3666478"/>
              <a:gd name="connsiteY0" fmla="*/ 905526 h 914403"/>
              <a:gd name="connsiteX1" fmla="*/ 1837678 w 3666478"/>
              <a:gd name="connsiteY1" fmla="*/ 3 h 914403"/>
              <a:gd name="connsiteX2" fmla="*/ 3666478 w 3666478"/>
              <a:gd name="connsiteY2" fmla="*/ 914403 h 914403"/>
            </a:gdLst>
            <a:ahLst/>
            <a:cxnLst>
              <a:cxn ang="0">
                <a:pos x="connsiteX0" y="connsiteY0"/>
              </a:cxn>
              <a:cxn ang="0">
                <a:pos x="connsiteX1" y="connsiteY1"/>
              </a:cxn>
              <a:cxn ang="0">
                <a:pos x="connsiteX2" y="connsiteY2"/>
              </a:cxn>
            </a:cxnLst>
            <a:rect l="l" t="t" r="r" b="b"/>
            <a:pathLst>
              <a:path w="3666478" h="914403">
                <a:moveTo>
                  <a:pt x="0" y="905526"/>
                </a:moveTo>
                <a:cubicBezTo>
                  <a:pt x="613299" y="452024"/>
                  <a:pt x="1226598" y="-1477"/>
                  <a:pt x="1837678" y="3"/>
                </a:cubicBezTo>
                <a:cubicBezTo>
                  <a:pt x="2448758" y="1482"/>
                  <a:pt x="3057618" y="457942"/>
                  <a:pt x="3666478" y="91440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 name="TextBox 5"/>
          <p:cNvSpPr txBox="1"/>
          <p:nvPr/>
        </p:nvSpPr>
        <p:spPr>
          <a:xfrm>
            <a:off x="2534575" y="1704508"/>
            <a:ext cx="782154" cy="307777"/>
          </a:xfrm>
          <a:prstGeom prst="rect">
            <a:avLst/>
          </a:prstGeom>
          <a:noFill/>
        </p:spPr>
        <p:txBody>
          <a:bodyPr wrap="square" rtlCol="0">
            <a:spAutoFit/>
          </a:bodyPr>
          <a:lstStyle/>
          <a:p>
            <a:pPr algn="l" rtl="0"/>
            <a:r>
              <a:rPr lang="en-US" sz="1400" dirty="0" smtClean="0"/>
              <a:t>70 años</a:t>
            </a:r>
            <a:endParaRPr lang="en-US" sz="1400" dirty="0"/>
          </a:p>
        </p:txBody>
      </p:sp>
      <p:sp>
        <p:nvSpPr>
          <p:cNvPr id="7" name="Freeform 6"/>
          <p:cNvSpPr/>
          <p:nvPr/>
        </p:nvSpPr>
        <p:spPr>
          <a:xfrm>
            <a:off x="3499273" y="1759252"/>
            <a:ext cx="6639025" cy="328474"/>
          </a:xfrm>
          <a:custGeom>
            <a:avLst/>
            <a:gdLst>
              <a:gd name="connsiteX0" fmla="*/ 0 w 3666478"/>
              <a:gd name="connsiteY0" fmla="*/ 905526 h 914403"/>
              <a:gd name="connsiteX1" fmla="*/ 1837678 w 3666478"/>
              <a:gd name="connsiteY1" fmla="*/ 3 h 914403"/>
              <a:gd name="connsiteX2" fmla="*/ 3666478 w 3666478"/>
              <a:gd name="connsiteY2" fmla="*/ 914403 h 914403"/>
            </a:gdLst>
            <a:ahLst/>
            <a:cxnLst>
              <a:cxn ang="0">
                <a:pos x="connsiteX0" y="connsiteY0"/>
              </a:cxn>
              <a:cxn ang="0">
                <a:pos x="connsiteX1" y="connsiteY1"/>
              </a:cxn>
              <a:cxn ang="0">
                <a:pos x="connsiteX2" y="connsiteY2"/>
              </a:cxn>
            </a:cxnLst>
            <a:rect l="l" t="t" r="r" b="b"/>
            <a:pathLst>
              <a:path w="3666478" h="914403">
                <a:moveTo>
                  <a:pt x="0" y="905526"/>
                </a:moveTo>
                <a:cubicBezTo>
                  <a:pt x="613299" y="452024"/>
                  <a:pt x="1226598" y="-1477"/>
                  <a:pt x="1837678" y="3"/>
                </a:cubicBezTo>
                <a:cubicBezTo>
                  <a:pt x="2448758" y="1482"/>
                  <a:pt x="3057618" y="457942"/>
                  <a:pt x="3666478" y="91440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extBox 7"/>
          <p:cNvSpPr txBox="1"/>
          <p:nvPr/>
        </p:nvSpPr>
        <p:spPr>
          <a:xfrm>
            <a:off x="6485872" y="1714860"/>
            <a:ext cx="796864" cy="307777"/>
          </a:xfrm>
          <a:prstGeom prst="rect">
            <a:avLst/>
          </a:prstGeom>
          <a:noFill/>
        </p:spPr>
        <p:txBody>
          <a:bodyPr wrap="square" rtlCol="0">
            <a:spAutoFit/>
          </a:bodyPr>
          <a:lstStyle/>
          <a:p>
            <a:pPr algn="l" rtl="0"/>
            <a:r>
              <a:rPr lang="en-US" sz="1400" dirty="0" smtClean="0"/>
              <a:t>70 años</a:t>
            </a:r>
            <a:endParaRPr lang="en-US" sz="1400" dirty="0"/>
          </a:p>
        </p:txBody>
      </p:sp>
      <p:cxnSp>
        <p:nvCxnSpPr>
          <p:cNvPr id="9" name="Straight Connector 8"/>
          <p:cNvCxnSpPr/>
          <p:nvPr/>
        </p:nvCxnSpPr>
        <p:spPr>
          <a:xfrm>
            <a:off x="1393794" y="2982900"/>
            <a:ext cx="230819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879542" y="2984374"/>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37967" y="2985853"/>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196404" y="298732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577108" y="2979923"/>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92989" y="298139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41526" y="2982871"/>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Content Placeholder 2"/>
          <p:cNvSpPr txBox="1">
            <a:spLocks/>
          </p:cNvSpPr>
          <p:nvPr/>
        </p:nvSpPr>
        <p:spPr>
          <a:xfrm>
            <a:off x="1295400" y="3917991"/>
            <a:ext cx="4800600" cy="2407355"/>
          </a:xfrm>
          <a:prstGeom prst="rect">
            <a:avLst/>
          </a:prstGeom>
        </p:spPr>
        <p:txBody>
          <a:bodyPr>
            <a:normAutofit fontScale="92500" lnSpcReduction="20000"/>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502920" indent="-457200" algn="l" rtl="0">
              <a:buFont typeface="+mj-lt"/>
              <a:buAutoNum type="alphaLcParenR"/>
            </a:pPr>
            <a:r>
              <a:rPr lang="en-US" dirty="0" smtClean="0"/>
              <a:t>Libro de Hageo, </a:t>
            </a:r>
            <a:r>
              <a:rPr lang="en-US" dirty="0" err="1" smtClean="0"/>
              <a:t>comienzan</a:t>
            </a:r>
            <a:r>
              <a:rPr lang="en-US" dirty="0" smtClean="0"/>
              <a:t> a reconstruir el templo nuevamente</a:t>
            </a:r>
          </a:p>
          <a:p>
            <a:pPr marL="502920" indent="-457200" algn="l" rtl="0">
              <a:buFont typeface="+mj-lt"/>
              <a:buAutoNum type="alphaLcParenR"/>
            </a:pPr>
            <a:r>
              <a:rPr lang="en-US" dirty="0" smtClean="0"/>
              <a:t>Darío el Grande restablece el orden y </a:t>
            </a:r>
            <a:r>
              <a:rPr lang="en-US" dirty="0" err="1" smtClean="0"/>
              <a:t>llega</a:t>
            </a:r>
            <a:r>
              <a:rPr lang="en-US" dirty="0" smtClean="0"/>
              <a:t> a </a:t>
            </a:r>
            <a:r>
              <a:rPr lang="en-US" dirty="0" err="1" smtClean="0"/>
              <a:t>ser</a:t>
            </a:r>
            <a:r>
              <a:rPr lang="en-US" dirty="0" smtClean="0"/>
              <a:t> emperador</a:t>
            </a:r>
          </a:p>
          <a:p>
            <a:pPr marL="502920" indent="-457200" algn="l" rtl="0">
              <a:buFont typeface="+mj-lt"/>
              <a:buAutoNum type="alphaLcParenR"/>
            </a:pPr>
            <a:r>
              <a:rPr lang="en-US" dirty="0" smtClean="0"/>
              <a:t>Primer año en Judá; altar reconstruido, ceremonias restauradas, cimientos del templo puestos</a:t>
            </a:r>
          </a:p>
          <a:p>
            <a:pPr marL="502920" indent="-457200" algn="l" rtl="0">
              <a:buFont typeface="+mj-lt"/>
              <a:buAutoNum type="alphaLcParenR"/>
            </a:pPr>
            <a:r>
              <a:rPr lang="en-US" dirty="0" smtClean="0"/>
              <a:t>Templo terminado</a:t>
            </a:r>
            <a:endParaRPr lang="en-US" dirty="0"/>
          </a:p>
        </p:txBody>
      </p:sp>
      <p:sp>
        <p:nvSpPr>
          <p:cNvPr id="17" name="Content Placeholder 2"/>
          <p:cNvSpPr txBox="1">
            <a:spLocks/>
          </p:cNvSpPr>
          <p:nvPr/>
        </p:nvSpPr>
        <p:spPr>
          <a:xfrm>
            <a:off x="6092689" y="3928344"/>
            <a:ext cx="4800600" cy="2407355"/>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8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8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8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800" kern="1200">
                <a:solidFill>
                  <a:schemeClr val="tx1"/>
                </a:solidFill>
                <a:latin typeface="+mn-lt"/>
                <a:ea typeface="+mn-ea"/>
                <a:cs typeface="+mn-cs"/>
              </a:defRPr>
            </a:lvl9pPr>
          </a:lstStyle>
          <a:p>
            <a:pPr marL="502920" indent="-457200" algn="l" rtl="0">
              <a:buFont typeface="+mj-lt"/>
              <a:buAutoNum type="alphaLcParenR" startAt="5"/>
            </a:pPr>
            <a:r>
              <a:rPr lang="en-US" dirty="0" err="1" smtClean="0"/>
              <a:t>Ciro</a:t>
            </a:r>
            <a:r>
              <a:rPr lang="en-US" dirty="0" smtClean="0"/>
              <a:t> el </a:t>
            </a:r>
            <a:r>
              <a:rPr lang="en-US" dirty="0" err="1" smtClean="0"/>
              <a:t>persa</a:t>
            </a:r>
            <a:r>
              <a:rPr lang="en-US" dirty="0" smtClean="0"/>
              <a:t> </a:t>
            </a:r>
            <a:r>
              <a:rPr lang="en-US" dirty="0" err="1" smtClean="0"/>
              <a:t>conquista</a:t>
            </a:r>
            <a:r>
              <a:rPr lang="en-US" dirty="0" smtClean="0"/>
              <a:t> Babilonia.</a:t>
            </a:r>
          </a:p>
          <a:p>
            <a:pPr marL="502920" indent="-457200" algn="l" rtl="0">
              <a:buFont typeface="+mj-lt"/>
              <a:buAutoNum type="alphaLcParenR" startAt="5"/>
            </a:pPr>
            <a:r>
              <a:rPr lang="en-US" dirty="0" smtClean="0"/>
              <a:t>El edicto de Ciro para el regreso de los judíos</a:t>
            </a:r>
          </a:p>
          <a:p>
            <a:pPr marL="502920" indent="-457200" algn="l" rtl="0">
              <a:buFont typeface="+mj-lt"/>
              <a:buAutoNum type="alphaLcParenR" startAt="5"/>
            </a:pPr>
            <a:r>
              <a:rPr lang="en-US" dirty="0" smtClean="0"/>
              <a:t>Tres asedios de Judá por parte de los babilonios; </a:t>
            </a:r>
            <a:r>
              <a:rPr lang="en-US" dirty="0" err="1" smtClean="0"/>
              <a:t>cautiverio</a:t>
            </a:r>
            <a:endParaRPr lang="en-US" dirty="0"/>
          </a:p>
        </p:txBody>
      </p:sp>
      <p:sp>
        <p:nvSpPr>
          <p:cNvPr id="18" name="TextBox 17"/>
          <p:cNvSpPr txBox="1"/>
          <p:nvPr/>
        </p:nvSpPr>
        <p:spPr>
          <a:xfrm>
            <a:off x="2354068" y="2365883"/>
            <a:ext cx="399495" cy="646331"/>
          </a:xfrm>
          <a:prstGeom prst="rect">
            <a:avLst/>
          </a:prstGeom>
          <a:noFill/>
        </p:spPr>
        <p:txBody>
          <a:bodyPr wrap="square" rtlCol="0">
            <a:spAutoFit/>
          </a:bodyPr>
          <a:lstStyle/>
          <a:p>
            <a:pPr algn="l" rtl="0"/>
            <a:r>
              <a:rPr lang="en-US" sz="3600" dirty="0" smtClean="0">
                <a:solidFill>
                  <a:schemeClr val="accent1"/>
                </a:solidFill>
              </a:rPr>
              <a:t>g</a:t>
            </a:r>
            <a:endParaRPr lang="en-US" sz="3600" dirty="0">
              <a:solidFill>
                <a:schemeClr val="accent1"/>
              </a:solidFill>
            </a:endParaRPr>
          </a:p>
        </p:txBody>
      </p:sp>
      <p:sp>
        <p:nvSpPr>
          <p:cNvPr id="19" name="TextBox 18"/>
          <p:cNvSpPr txBox="1"/>
          <p:nvPr/>
        </p:nvSpPr>
        <p:spPr>
          <a:xfrm>
            <a:off x="3906918" y="2462597"/>
            <a:ext cx="399495" cy="646331"/>
          </a:xfrm>
          <a:prstGeom prst="rect">
            <a:avLst/>
          </a:prstGeom>
          <a:noFill/>
        </p:spPr>
        <p:txBody>
          <a:bodyPr wrap="square" rtlCol="0">
            <a:spAutoFit/>
          </a:bodyPr>
          <a:lstStyle/>
          <a:p>
            <a:pPr algn="l" rtl="0"/>
            <a:r>
              <a:rPr lang="en-US" sz="3600" dirty="0" smtClean="0">
                <a:solidFill>
                  <a:schemeClr val="accent1"/>
                </a:solidFill>
              </a:rPr>
              <a:t>e</a:t>
            </a:r>
            <a:endParaRPr lang="en-US" sz="3600" dirty="0">
              <a:solidFill>
                <a:schemeClr val="accent1"/>
              </a:solidFill>
            </a:endParaRPr>
          </a:p>
        </p:txBody>
      </p:sp>
      <p:sp>
        <p:nvSpPr>
          <p:cNvPr id="20" name="TextBox 19"/>
          <p:cNvSpPr txBox="1"/>
          <p:nvPr/>
        </p:nvSpPr>
        <p:spPr>
          <a:xfrm>
            <a:off x="4604549" y="2463541"/>
            <a:ext cx="399495" cy="646331"/>
          </a:xfrm>
          <a:prstGeom prst="rect">
            <a:avLst/>
          </a:prstGeom>
          <a:noFill/>
        </p:spPr>
        <p:txBody>
          <a:bodyPr wrap="square" rtlCol="0">
            <a:spAutoFit/>
          </a:bodyPr>
          <a:lstStyle/>
          <a:p>
            <a:pPr algn="l" rtl="0"/>
            <a:r>
              <a:rPr lang="en-US" sz="3600" dirty="0" smtClean="0">
                <a:solidFill>
                  <a:schemeClr val="accent1"/>
                </a:solidFill>
              </a:rPr>
              <a:t>f</a:t>
            </a:r>
            <a:endParaRPr lang="en-US" sz="3600" dirty="0">
              <a:solidFill>
                <a:schemeClr val="accent1"/>
              </a:solidFill>
            </a:endParaRPr>
          </a:p>
        </p:txBody>
      </p:sp>
      <p:sp>
        <p:nvSpPr>
          <p:cNvPr id="21" name="TextBox 20"/>
          <p:cNvSpPr txBox="1"/>
          <p:nvPr/>
        </p:nvSpPr>
        <p:spPr>
          <a:xfrm>
            <a:off x="5220827" y="2468972"/>
            <a:ext cx="399495" cy="646331"/>
          </a:xfrm>
          <a:prstGeom prst="rect">
            <a:avLst/>
          </a:prstGeom>
          <a:noFill/>
        </p:spPr>
        <p:txBody>
          <a:bodyPr wrap="square" rtlCol="0">
            <a:spAutoFit/>
          </a:bodyPr>
          <a:lstStyle/>
          <a:p>
            <a:pPr algn="l" rtl="0"/>
            <a:r>
              <a:rPr lang="en-US" sz="3600" dirty="0" smtClean="0">
                <a:solidFill>
                  <a:schemeClr val="accent1"/>
                </a:solidFill>
              </a:rPr>
              <a:t>c</a:t>
            </a:r>
            <a:endParaRPr lang="en-US" sz="3600" dirty="0">
              <a:solidFill>
                <a:schemeClr val="accent1"/>
              </a:solidFill>
            </a:endParaRPr>
          </a:p>
        </p:txBody>
      </p:sp>
      <p:sp>
        <p:nvSpPr>
          <p:cNvPr id="22" name="TextBox 21"/>
          <p:cNvSpPr txBox="1"/>
          <p:nvPr/>
        </p:nvSpPr>
        <p:spPr>
          <a:xfrm>
            <a:off x="7610765" y="2470715"/>
            <a:ext cx="399495" cy="646331"/>
          </a:xfrm>
          <a:prstGeom prst="rect">
            <a:avLst/>
          </a:prstGeom>
          <a:noFill/>
        </p:spPr>
        <p:txBody>
          <a:bodyPr wrap="square" rtlCol="0">
            <a:spAutoFit/>
          </a:bodyPr>
          <a:lstStyle/>
          <a:p>
            <a:pPr algn="l" rtl="0"/>
            <a:r>
              <a:rPr lang="en-US" sz="3600" dirty="0" smtClean="0">
                <a:solidFill>
                  <a:schemeClr val="accent1"/>
                </a:solidFill>
              </a:rPr>
              <a:t>b</a:t>
            </a:r>
            <a:endParaRPr lang="en-US" sz="3600" dirty="0">
              <a:solidFill>
                <a:schemeClr val="accent1"/>
              </a:solidFill>
            </a:endParaRPr>
          </a:p>
        </p:txBody>
      </p:sp>
      <p:sp>
        <p:nvSpPr>
          <p:cNvPr id="23" name="TextBox 22"/>
          <p:cNvSpPr txBox="1"/>
          <p:nvPr/>
        </p:nvSpPr>
        <p:spPr>
          <a:xfrm>
            <a:off x="8525179" y="2468972"/>
            <a:ext cx="399495" cy="646331"/>
          </a:xfrm>
          <a:prstGeom prst="rect">
            <a:avLst/>
          </a:prstGeom>
          <a:noFill/>
        </p:spPr>
        <p:txBody>
          <a:bodyPr wrap="square" rtlCol="0">
            <a:spAutoFit/>
          </a:bodyPr>
          <a:lstStyle/>
          <a:p>
            <a:pPr algn="l" rtl="0"/>
            <a:r>
              <a:rPr lang="en-US" sz="3600" dirty="0" smtClean="0">
                <a:solidFill>
                  <a:schemeClr val="accent1"/>
                </a:solidFill>
              </a:rPr>
              <a:t>a</a:t>
            </a:r>
            <a:endParaRPr lang="en-US" sz="3600" dirty="0">
              <a:solidFill>
                <a:schemeClr val="accent1"/>
              </a:solidFill>
            </a:endParaRPr>
          </a:p>
        </p:txBody>
      </p:sp>
      <p:sp>
        <p:nvSpPr>
          <p:cNvPr id="24" name="TextBox 23"/>
          <p:cNvSpPr txBox="1"/>
          <p:nvPr/>
        </p:nvSpPr>
        <p:spPr>
          <a:xfrm>
            <a:off x="9946334" y="2466882"/>
            <a:ext cx="399495" cy="646331"/>
          </a:xfrm>
          <a:prstGeom prst="rect">
            <a:avLst/>
          </a:prstGeom>
          <a:noFill/>
        </p:spPr>
        <p:txBody>
          <a:bodyPr wrap="square" rtlCol="0">
            <a:spAutoFit/>
          </a:bodyPr>
          <a:lstStyle/>
          <a:p>
            <a:pPr algn="l" rtl="0"/>
            <a:r>
              <a:rPr lang="en-US" sz="3600" dirty="0" smtClean="0">
                <a:solidFill>
                  <a:schemeClr val="accent1"/>
                </a:solidFill>
              </a:rPr>
              <a:t>d</a:t>
            </a:r>
            <a:endParaRPr lang="en-US" sz="3600" dirty="0">
              <a:solidFill>
                <a:schemeClr val="accent1"/>
              </a:solidFill>
            </a:endParaRPr>
          </a:p>
        </p:txBody>
      </p:sp>
    </p:spTree>
    <p:extLst>
      <p:ext uri="{BB962C8B-B14F-4D97-AF65-F5344CB8AC3E}">
        <p14:creationId xmlns:p14="http://schemas.microsoft.com/office/powerpoint/2010/main" val="398414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95400" y="381000"/>
            <a:ext cx="9601200" cy="1143000"/>
          </a:xfrm>
          <a:prstGeom prst="rect">
            <a:avLst/>
          </a:prstGeom>
        </p:spPr>
        <p:txBody>
          <a:bodyPr anchor="ct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l" rtl="0"/>
            <a:r>
              <a:rPr lang="en-US" dirty="0" smtClean="0"/>
              <a:t>Línea de tiempo #2</a:t>
            </a:r>
            <a:endParaRPr lang="en-US" dirty="0"/>
          </a:p>
        </p:txBody>
      </p:sp>
      <p:graphicFrame>
        <p:nvGraphicFramePr>
          <p:cNvPr id="3" name="Content Placeholder 4" descr="Sample table with 3 columns, 4 rows" title="Table"/>
          <p:cNvGraphicFramePr>
            <a:graphicFrameLocks/>
          </p:cNvGraphicFramePr>
          <p:nvPr>
            <p:extLst/>
          </p:nvPr>
        </p:nvGraphicFramePr>
        <p:xfrm>
          <a:off x="1295400" y="1248575"/>
          <a:ext cx="9601202" cy="365760"/>
        </p:xfrm>
        <a:graphic>
          <a:graphicData uri="http://schemas.openxmlformats.org/drawingml/2006/table">
            <a:tbl>
              <a:tblPr firstRow="1" bandRow="1">
                <a:tableStyleId>{9DCAF9ED-07DC-4A11-8D7F-57B35C25682E}</a:tableStyleId>
              </a:tblPr>
              <a:tblGrid>
                <a:gridCol w="1261369"/>
                <a:gridCol w="2938509"/>
                <a:gridCol w="1864310"/>
                <a:gridCol w="3537014"/>
              </a:tblGrid>
              <a:tr h="2973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Cambises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Darío I</a:t>
                      </a:r>
                    </a:p>
                  </a:txBody>
                  <a:tcPr anchor="ctr">
                    <a:solidFill>
                      <a:srgbClr val="847E5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Jerjes I</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Artajerjes I</a:t>
                      </a:r>
                    </a:p>
                  </a:txBody>
                  <a:tcPr anchor="ctr">
                    <a:solidFill>
                      <a:srgbClr val="847E5E"/>
                    </a:solidFill>
                  </a:tcPr>
                </a:tc>
              </a:tr>
            </a:tbl>
          </a:graphicData>
        </a:graphic>
      </p:graphicFrame>
      <p:cxnSp>
        <p:nvCxnSpPr>
          <p:cNvPr id="57" name="Straight Connector 56"/>
          <p:cNvCxnSpPr/>
          <p:nvPr/>
        </p:nvCxnSpPr>
        <p:spPr>
          <a:xfrm>
            <a:off x="1296136" y="1615738"/>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558245" y="1617212"/>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489356" y="1618686"/>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364025" y="1620160"/>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0884411" y="1612756"/>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985042" y="1941838"/>
            <a:ext cx="817503" cy="276999"/>
          </a:xfrm>
          <a:prstGeom prst="rect">
            <a:avLst/>
          </a:prstGeom>
          <a:noFill/>
        </p:spPr>
        <p:txBody>
          <a:bodyPr wrap="square" rtlCol="0">
            <a:spAutoFit/>
          </a:bodyPr>
          <a:lstStyle/>
          <a:p>
            <a:pPr algn="l" rtl="0"/>
            <a:r>
              <a:rPr lang="en-US" sz="1200" dirty="0" smtClean="0"/>
              <a:t>530 aC</a:t>
            </a:r>
            <a:endParaRPr lang="en-US" sz="1200" dirty="0"/>
          </a:p>
        </p:txBody>
      </p:sp>
      <p:sp>
        <p:nvSpPr>
          <p:cNvPr id="63" name="TextBox 62"/>
          <p:cNvSpPr txBox="1"/>
          <p:nvPr/>
        </p:nvSpPr>
        <p:spPr>
          <a:xfrm>
            <a:off x="2312803" y="1941838"/>
            <a:ext cx="470176" cy="276999"/>
          </a:xfrm>
          <a:prstGeom prst="rect">
            <a:avLst/>
          </a:prstGeom>
          <a:noFill/>
        </p:spPr>
        <p:txBody>
          <a:bodyPr wrap="square" rtlCol="0">
            <a:spAutoFit/>
          </a:bodyPr>
          <a:lstStyle/>
          <a:p>
            <a:pPr algn="l" rtl="0"/>
            <a:r>
              <a:rPr lang="en-US" sz="1200" dirty="0" smtClean="0"/>
              <a:t>522</a:t>
            </a:r>
            <a:endParaRPr lang="en-US" sz="1200" dirty="0"/>
          </a:p>
        </p:txBody>
      </p:sp>
      <p:sp>
        <p:nvSpPr>
          <p:cNvPr id="65" name="TextBox 64"/>
          <p:cNvSpPr txBox="1"/>
          <p:nvPr/>
        </p:nvSpPr>
        <p:spPr>
          <a:xfrm>
            <a:off x="5254268" y="1941838"/>
            <a:ext cx="470176" cy="276999"/>
          </a:xfrm>
          <a:prstGeom prst="rect">
            <a:avLst/>
          </a:prstGeom>
          <a:noFill/>
        </p:spPr>
        <p:txBody>
          <a:bodyPr wrap="square" rtlCol="0">
            <a:spAutoFit/>
          </a:bodyPr>
          <a:lstStyle/>
          <a:p>
            <a:pPr algn="l" rtl="0"/>
            <a:r>
              <a:rPr lang="en-US" sz="1200" dirty="0" smtClean="0"/>
              <a:t>486</a:t>
            </a:r>
            <a:endParaRPr lang="en-US" sz="1200" dirty="0"/>
          </a:p>
        </p:txBody>
      </p:sp>
      <p:sp>
        <p:nvSpPr>
          <p:cNvPr id="66" name="TextBox 65"/>
          <p:cNvSpPr txBox="1"/>
          <p:nvPr/>
        </p:nvSpPr>
        <p:spPr>
          <a:xfrm>
            <a:off x="7128937" y="1941838"/>
            <a:ext cx="470176" cy="276999"/>
          </a:xfrm>
          <a:prstGeom prst="rect">
            <a:avLst/>
          </a:prstGeom>
          <a:noFill/>
        </p:spPr>
        <p:txBody>
          <a:bodyPr wrap="square" rtlCol="0">
            <a:spAutoFit/>
          </a:bodyPr>
          <a:lstStyle/>
          <a:p>
            <a:pPr algn="l" rtl="0"/>
            <a:r>
              <a:rPr lang="en-US" sz="1200" dirty="0" smtClean="0"/>
              <a:t>465</a:t>
            </a:r>
            <a:endParaRPr lang="en-US" sz="1200" dirty="0"/>
          </a:p>
        </p:txBody>
      </p:sp>
      <p:sp>
        <p:nvSpPr>
          <p:cNvPr id="67" name="TextBox 66"/>
          <p:cNvSpPr txBox="1"/>
          <p:nvPr/>
        </p:nvSpPr>
        <p:spPr>
          <a:xfrm>
            <a:off x="10475659" y="1941838"/>
            <a:ext cx="817503" cy="276999"/>
          </a:xfrm>
          <a:prstGeom prst="rect">
            <a:avLst/>
          </a:prstGeom>
          <a:noFill/>
        </p:spPr>
        <p:txBody>
          <a:bodyPr wrap="square" rtlCol="0">
            <a:spAutoFit/>
          </a:bodyPr>
          <a:lstStyle/>
          <a:p>
            <a:pPr algn="l" rtl="0"/>
            <a:r>
              <a:rPr lang="en-US" sz="1200" dirty="0" smtClean="0"/>
              <a:t>424 a.C.</a:t>
            </a:r>
            <a:endParaRPr lang="en-US" sz="1200" dirty="0"/>
          </a:p>
        </p:txBody>
      </p:sp>
      <p:cxnSp>
        <p:nvCxnSpPr>
          <p:cNvPr id="68" name="Straight Connector 67"/>
          <p:cNvCxnSpPr/>
          <p:nvPr/>
        </p:nvCxnSpPr>
        <p:spPr>
          <a:xfrm>
            <a:off x="2710645" y="1618686"/>
            <a:ext cx="0" cy="99134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013971" y="1620160"/>
            <a:ext cx="0" cy="147814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800541" y="3025784"/>
            <a:ext cx="470176" cy="276999"/>
          </a:xfrm>
          <a:prstGeom prst="rect">
            <a:avLst/>
          </a:prstGeom>
          <a:noFill/>
        </p:spPr>
        <p:txBody>
          <a:bodyPr wrap="square" rtlCol="0">
            <a:spAutoFit/>
          </a:bodyPr>
          <a:lstStyle/>
          <a:p>
            <a:pPr algn="l" rtl="0"/>
            <a:r>
              <a:rPr lang="en-US" sz="1200" dirty="0" smtClean="0"/>
              <a:t>516</a:t>
            </a:r>
            <a:endParaRPr lang="en-US" sz="1200" dirty="0"/>
          </a:p>
        </p:txBody>
      </p:sp>
      <p:cxnSp>
        <p:nvCxnSpPr>
          <p:cNvPr id="76" name="Straight Connector 75"/>
          <p:cNvCxnSpPr/>
          <p:nvPr/>
        </p:nvCxnSpPr>
        <p:spPr>
          <a:xfrm>
            <a:off x="3021366" y="3252189"/>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041251" y="1620160"/>
            <a:ext cx="0" cy="73907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5822102" y="2288079"/>
            <a:ext cx="470176" cy="276999"/>
          </a:xfrm>
          <a:prstGeom prst="rect">
            <a:avLst/>
          </a:prstGeom>
          <a:noFill/>
        </p:spPr>
        <p:txBody>
          <a:bodyPr wrap="square" rtlCol="0">
            <a:spAutoFit/>
          </a:bodyPr>
          <a:lstStyle/>
          <a:p>
            <a:pPr algn="l" rtl="0"/>
            <a:r>
              <a:rPr lang="en-US" sz="1200" dirty="0" smtClean="0"/>
              <a:t>479</a:t>
            </a:r>
            <a:endParaRPr lang="en-US" sz="1200" dirty="0"/>
          </a:p>
        </p:txBody>
      </p:sp>
      <p:cxnSp>
        <p:nvCxnSpPr>
          <p:cNvPr id="80" name="Straight Connector 79"/>
          <p:cNvCxnSpPr/>
          <p:nvPr/>
        </p:nvCxnSpPr>
        <p:spPr>
          <a:xfrm>
            <a:off x="6041251" y="2511799"/>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9105528" y="1621634"/>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8888196" y="1941837"/>
            <a:ext cx="470176" cy="276999"/>
          </a:xfrm>
          <a:prstGeom prst="rect">
            <a:avLst/>
          </a:prstGeom>
          <a:noFill/>
        </p:spPr>
        <p:txBody>
          <a:bodyPr wrap="square" rtlCol="0">
            <a:spAutoFit/>
          </a:bodyPr>
          <a:lstStyle/>
          <a:p>
            <a:pPr algn="l" rtl="0"/>
            <a:r>
              <a:rPr lang="en-US" sz="1200" dirty="0" smtClean="0"/>
              <a:t>445</a:t>
            </a:r>
            <a:endParaRPr lang="en-US" sz="1200" dirty="0"/>
          </a:p>
        </p:txBody>
      </p:sp>
      <p:cxnSp>
        <p:nvCxnSpPr>
          <p:cNvPr id="83" name="Straight Connector 82"/>
          <p:cNvCxnSpPr/>
          <p:nvPr/>
        </p:nvCxnSpPr>
        <p:spPr>
          <a:xfrm>
            <a:off x="9105528" y="2163778"/>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8084594" y="1611282"/>
            <a:ext cx="0" cy="92535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7867262" y="2467409"/>
            <a:ext cx="470176" cy="276999"/>
          </a:xfrm>
          <a:prstGeom prst="rect">
            <a:avLst/>
          </a:prstGeom>
          <a:noFill/>
        </p:spPr>
        <p:txBody>
          <a:bodyPr wrap="square" rtlCol="0">
            <a:spAutoFit/>
          </a:bodyPr>
          <a:lstStyle/>
          <a:p>
            <a:pPr algn="l" rtl="0"/>
            <a:r>
              <a:rPr lang="en-US" sz="1200" dirty="0" smtClean="0"/>
              <a:t>458</a:t>
            </a:r>
            <a:endParaRPr lang="en-US" sz="1200" dirty="0"/>
          </a:p>
        </p:txBody>
      </p:sp>
      <p:cxnSp>
        <p:nvCxnSpPr>
          <p:cNvPr id="88" name="Straight Connector 87"/>
          <p:cNvCxnSpPr/>
          <p:nvPr/>
        </p:nvCxnSpPr>
        <p:spPr>
          <a:xfrm>
            <a:off x="8084594" y="2684029"/>
            <a:ext cx="0" cy="3728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2483520" y="294859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800541" y="3962131"/>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814126" y="3252189"/>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7857469" y="344897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8878403" y="294859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7982674" y="3962131"/>
            <a:ext cx="2361460"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8904123" y="4409245"/>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7" name="Content Placeholder 2"/>
          <p:cNvSpPr txBox="1">
            <a:spLocks/>
          </p:cNvSpPr>
          <p:nvPr/>
        </p:nvSpPr>
        <p:spPr>
          <a:xfrm>
            <a:off x="4056365" y="4290867"/>
            <a:ext cx="5460507" cy="2407355"/>
          </a:xfrm>
          <a:prstGeom prst="rect">
            <a:avLst/>
          </a:prstGeom>
        </p:spPr>
        <p:txBody>
          <a:bodyPr>
            <a:normAutofit fontScale="85000" lnSpcReduction="20000"/>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502920" indent="-457200" algn="l" rtl="0">
              <a:buFont typeface="+mj-lt"/>
              <a:buAutoNum type="alphaLcParenR"/>
            </a:pPr>
            <a:r>
              <a:rPr lang="en-US" dirty="0" smtClean="0"/>
              <a:t>Ester </a:t>
            </a:r>
            <a:r>
              <a:rPr lang="en-US" dirty="0" err="1" smtClean="0"/>
              <a:t>llega</a:t>
            </a:r>
            <a:r>
              <a:rPr lang="en-US" dirty="0" smtClean="0"/>
              <a:t> a </a:t>
            </a:r>
            <a:r>
              <a:rPr lang="en-US" dirty="0" err="1" smtClean="0"/>
              <a:t>ser</a:t>
            </a:r>
            <a:r>
              <a:rPr lang="en-US" dirty="0" smtClean="0"/>
              <a:t> </a:t>
            </a:r>
            <a:r>
              <a:rPr lang="en-US" dirty="0" err="1" smtClean="0"/>
              <a:t>reina</a:t>
            </a:r>
            <a:endParaRPr lang="en-US" dirty="0" smtClean="0"/>
          </a:p>
          <a:p>
            <a:pPr marL="502920" indent="-457200" algn="l" rtl="0">
              <a:buFont typeface="+mj-lt"/>
              <a:buAutoNum type="alphaLcParenR"/>
            </a:pPr>
            <a:r>
              <a:rPr lang="en-US" dirty="0" smtClean="0"/>
              <a:t>Esdras regresa</a:t>
            </a:r>
          </a:p>
          <a:p>
            <a:pPr marL="502920" indent="-457200" algn="l" rtl="0">
              <a:buFont typeface="+mj-lt"/>
              <a:buAutoNum type="alphaLcParenR"/>
            </a:pPr>
            <a:r>
              <a:rPr lang="en-US" dirty="0" smtClean="0"/>
              <a:t>Hageo y Zacarías predican y profetizan</a:t>
            </a:r>
          </a:p>
          <a:p>
            <a:pPr marL="502920" indent="-457200" algn="l" rtl="0">
              <a:buFont typeface="+mj-lt"/>
              <a:buAutoNum type="alphaLcParenR"/>
            </a:pPr>
            <a:r>
              <a:rPr lang="en-US" dirty="0" smtClean="0"/>
              <a:t>Templo completado</a:t>
            </a:r>
          </a:p>
          <a:p>
            <a:pPr marL="502920" indent="-457200" algn="l" rtl="0">
              <a:buFont typeface="+mj-lt"/>
              <a:buAutoNum type="alphaLcParenR"/>
            </a:pPr>
            <a:r>
              <a:rPr lang="en-US" dirty="0" smtClean="0"/>
              <a:t>Malaquías predica y profetiza</a:t>
            </a:r>
          </a:p>
          <a:p>
            <a:pPr marL="502920" indent="-457200" algn="l" rtl="0">
              <a:buFont typeface="+mj-lt"/>
              <a:buAutoNum type="alphaLcParenR"/>
            </a:pPr>
            <a:r>
              <a:rPr lang="en-US" dirty="0" smtClean="0"/>
              <a:t>Nehemías regresa</a:t>
            </a:r>
            <a:endParaRPr lang="en-US" dirty="0"/>
          </a:p>
        </p:txBody>
      </p:sp>
      <p:sp>
        <p:nvSpPr>
          <p:cNvPr id="98" name="TextBox 97"/>
          <p:cNvSpPr txBox="1"/>
          <p:nvPr/>
        </p:nvSpPr>
        <p:spPr>
          <a:xfrm>
            <a:off x="2532444" y="2522998"/>
            <a:ext cx="399495" cy="523220"/>
          </a:xfrm>
          <a:prstGeom prst="rect">
            <a:avLst/>
          </a:prstGeom>
          <a:noFill/>
        </p:spPr>
        <p:txBody>
          <a:bodyPr wrap="square" rtlCol="0">
            <a:spAutoFit/>
          </a:bodyPr>
          <a:lstStyle/>
          <a:p>
            <a:pPr algn="l" rtl="0"/>
            <a:r>
              <a:rPr lang="en-US" sz="2800" dirty="0" smtClean="0">
                <a:solidFill>
                  <a:schemeClr val="accent1"/>
                </a:solidFill>
              </a:rPr>
              <a:t>c</a:t>
            </a:r>
            <a:endParaRPr lang="en-US" sz="2800" dirty="0">
              <a:solidFill>
                <a:schemeClr val="accent1"/>
              </a:solidFill>
            </a:endParaRPr>
          </a:p>
        </p:txBody>
      </p:sp>
      <p:sp>
        <p:nvSpPr>
          <p:cNvPr id="99" name="TextBox 98"/>
          <p:cNvSpPr txBox="1"/>
          <p:nvPr/>
        </p:nvSpPr>
        <p:spPr>
          <a:xfrm>
            <a:off x="2827003" y="3533023"/>
            <a:ext cx="399495" cy="523220"/>
          </a:xfrm>
          <a:prstGeom prst="rect">
            <a:avLst/>
          </a:prstGeom>
          <a:noFill/>
        </p:spPr>
        <p:txBody>
          <a:bodyPr wrap="square" rtlCol="0">
            <a:spAutoFit/>
          </a:bodyPr>
          <a:lstStyle/>
          <a:p>
            <a:pPr algn="l" rtl="0"/>
            <a:r>
              <a:rPr lang="en-US" sz="2800" dirty="0" smtClean="0">
                <a:solidFill>
                  <a:schemeClr val="accent1"/>
                </a:solidFill>
              </a:rPr>
              <a:t>d</a:t>
            </a:r>
            <a:endParaRPr lang="en-US" sz="2800" dirty="0">
              <a:solidFill>
                <a:schemeClr val="accent1"/>
              </a:solidFill>
            </a:endParaRPr>
          </a:p>
        </p:txBody>
      </p:sp>
      <p:sp>
        <p:nvSpPr>
          <p:cNvPr id="100" name="TextBox 99"/>
          <p:cNvSpPr txBox="1"/>
          <p:nvPr/>
        </p:nvSpPr>
        <p:spPr>
          <a:xfrm>
            <a:off x="5868136" y="2824571"/>
            <a:ext cx="399495" cy="523220"/>
          </a:xfrm>
          <a:prstGeom prst="rect">
            <a:avLst/>
          </a:prstGeom>
          <a:noFill/>
        </p:spPr>
        <p:txBody>
          <a:bodyPr wrap="square" rtlCol="0">
            <a:spAutoFit/>
          </a:bodyPr>
          <a:lstStyle/>
          <a:p>
            <a:pPr algn="l" rtl="0"/>
            <a:r>
              <a:rPr lang="en-US" sz="2800" dirty="0" smtClean="0">
                <a:solidFill>
                  <a:schemeClr val="accent1"/>
                </a:solidFill>
              </a:rPr>
              <a:t>a</a:t>
            </a:r>
            <a:endParaRPr lang="en-US" sz="2800" dirty="0">
              <a:solidFill>
                <a:schemeClr val="accent1"/>
              </a:solidFill>
            </a:endParaRPr>
          </a:p>
        </p:txBody>
      </p:sp>
      <p:sp>
        <p:nvSpPr>
          <p:cNvPr id="101" name="TextBox 100"/>
          <p:cNvSpPr txBox="1"/>
          <p:nvPr/>
        </p:nvSpPr>
        <p:spPr>
          <a:xfrm>
            <a:off x="7911652" y="3026953"/>
            <a:ext cx="399495" cy="523220"/>
          </a:xfrm>
          <a:prstGeom prst="rect">
            <a:avLst/>
          </a:prstGeom>
          <a:noFill/>
        </p:spPr>
        <p:txBody>
          <a:bodyPr wrap="square" rtlCol="0">
            <a:spAutoFit/>
          </a:bodyPr>
          <a:lstStyle/>
          <a:p>
            <a:pPr algn="l" rtl="0"/>
            <a:r>
              <a:rPr lang="en-US" sz="2800" dirty="0" smtClean="0">
                <a:solidFill>
                  <a:schemeClr val="accent1"/>
                </a:solidFill>
              </a:rPr>
              <a:t>b</a:t>
            </a:r>
            <a:endParaRPr lang="en-US" sz="2800" dirty="0">
              <a:solidFill>
                <a:schemeClr val="accent1"/>
              </a:solidFill>
            </a:endParaRPr>
          </a:p>
        </p:txBody>
      </p:sp>
      <p:sp>
        <p:nvSpPr>
          <p:cNvPr id="102" name="TextBox 101"/>
          <p:cNvSpPr txBox="1"/>
          <p:nvPr/>
        </p:nvSpPr>
        <p:spPr>
          <a:xfrm>
            <a:off x="8959791" y="2520194"/>
            <a:ext cx="399495" cy="523220"/>
          </a:xfrm>
          <a:prstGeom prst="rect">
            <a:avLst/>
          </a:prstGeom>
          <a:noFill/>
        </p:spPr>
        <p:txBody>
          <a:bodyPr wrap="square" rtlCol="0">
            <a:spAutoFit/>
          </a:bodyPr>
          <a:lstStyle/>
          <a:p>
            <a:pPr algn="l" rtl="0"/>
            <a:r>
              <a:rPr lang="en-US" sz="2800" dirty="0" smtClean="0">
                <a:solidFill>
                  <a:schemeClr val="accent1"/>
                </a:solidFill>
              </a:rPr>
              <a:t>f</a:t>
            </a:r>
            <a:endParaRPr lang="en-US" sz="2800" dirty="0">
              <a:solidFill>
                <a:schemeClr val="accent1"/>
              </a:solidFill>
            </a:endParaRPr>
          </a:p>
        </p:txBody>
      </p:sp>
      <p:sp>
        <p:nvSpPr>
          <p:cNvPr id="103" name="TextBox 102"/>
          <p:cNvSpPr txBox="1"/>
          <p:nvPr/>
        </p:nvSpPr>
        <p:spPr>
          <a:xfrm>
            <a:off x="8959791" y="3986490"/>
            <a:ext cx="399495" cy="523220"/>
          </a:xfrm>
          <a:prstGeom prst="rect">
            <a:avLst/>
          </a:prstGeom>
          <a:noFill/>
        </p:spPr>
        <p:txBody>
          <a:bodyPr wrap="square" rtlCol="0">
            <a:spAutoFit/>
          </a:bodyPr>
          <a:lstStyle/>
          <a:p>
            <a:pPr algn="l" rtl="0"/>
            <a:r>
              <a:rPr lang="en-US" sz="2800" dirty="0" smtClean="0">
                <a:solidFill>
                  <a:schemeClr val="accent1"/>
                </a:solidFill>
              </a:rPr>
              <a:t>e</a:t>
            </a:r>
            <a:endParaRPr lang="en-US" sz="2800" dirty="0">
              <a:solidFill>
                <a:schemeClr val="accent1"/>
              </a:solidFill>
            </a:endParaRPr>
          </a:p>
        </p:txBody>
      </p:sp>
      <p:sp>
        <p:nvSpPr>
          <p:cNvPr id="104" name="TextBox 103"/>
          <p:cNvSpPr txBox="1"/>
          <p:nvPr/>
        </p:nvSpPr>
        <p:spPr>
          <a:xfrm>
            <a:off x="7596608" y="3823631"/>
            <a:ext cx="470176" cy="276999"/>
          </a:xfrm>
          <a:prstGeom prst="rect">
            <a:avLst/>
          </a:prstGeom>
          <a:noFill/>
        </p:spPr>
        <p:txBody>
          <a:bodyPr wrap="square" rtlCol="0">
            <a:spAutoFit/>
          </a:bodyPr>
          <a:lstStyle/>
          <a:p>
            <a:pPr algn="l" rtl="0"/>
            <a:r>
              <a:rPr lang="en-US" sz="1200" dirty="0" smtClean="0"/>
              <a:t>460</a:t>
            </a:r>
            <a:endParaRPr lang="en-US" sz="1200" dirty="0"/>
          </a:p>
        </p:txBody>
      </p:sp>
      <p:sp>
        <p:nvSpPr>
          <p:cNvPr id="105" name="TextBox 104"/>
          <p:cNvSpPr txBox="1"/>
          <p:nvPr/>
        </p:nvSpPr>
        <p:spPr>
          <a:xfrm>
            <a:off x="10296725" y="3823631"/>
            <a:ext cx="470176" cy="276999"/>
          </a:xfrm>
          <a:prstGeom prst="rect">
            <a:avLst/>
          </a:prstGeom>
          <a:noFill/>
        </p:spPr>
        <p:txBody>
          <a:bodyPr wrap="square" rtlCol="0">
            <a:spAutoFit/>
          </a:bodyPr>
          <a:lstStyle/>
          <a:p>
            <a:pPr algn="l" rtl="0"/>
            <a:r>
              <a:rPr lang="en-US" sz="1200" dirty="0" smtClean="0"/>
              <a:t>432</a:t>
            </a:r>
            <a:endParaRPr lang="en-US" sz="1200" dirty="0"/>
          </a:p>
        </p:txBody>
      </p:sp>
    </p:spTree>
    <p:extLst>
      <p:ext uri="{BB962C8B-B14F-4D97-AF65-F5344CB8AC3E}">
        <p14:creationId xmlns:p14="http://schemas.microsoft.com/office/powerpoint/2010/main" val="190468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5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500"/>
                                        <p:tgtEl>
                                          <p:spTgt spid="1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2"/>
                                        </p:tgtEl>
                                        <p:attrNameLst>
                                          <p:attrName>style.visibility</p:attrName>
                                        </p:attrNameLst>
                                      </p:cBhvr>
                                      <p:to>
                                        <p:strVal val="visible"/>
                                      </p:to>
                                    </p:set>
                                    <p:animEffect transition="in" filter="fade">
                                      <p:cBhvr>
                                        <p:cTn id="27" dur="500"/>
                                        <p:tgtEl>
                                          <p:spTgt spid="10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3"/>
                                        </p:tgtEl>
                                        <p:attrNameLst>
                                          <p:attrName>style.visibility</p:attrName>
                                        </p:attrNameLst>
                                      </p:cBhvr>
                                      <p:to>
                                        <p:strVal val="visible"/>
                                      </p:to>
                                    </p:set>
                                    <p:animEffect transition="in" filter="fade">
                                      <p:cBhvr>
                                        <p:cTn id="32"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0" grpId="0"/>
      <p:bldP spid="101" grpId="0"/>
      <p:bldP spid="102" grpId="0"/>
      <p:bldP spid="10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Capítulo 1</a:t>
            </a:r>
            <a:endParaRPr lang="en-US" dirty="0"/>
          </a:p>
        </p:txBody>
      </p:sp>
      <p:sp>
        <p:nvSpPr>
          <p:cNvPr id="3" name="Content Placeholder 2"/>
          <p:cNvSpPr>
            <a:spLocks noGrp="1"/>
          </p:cNvSpPr>
          <p:nvPr>
            <p:ph idx="1"/>
          </p:nvPr>
        </p:nvSpPr>
        <p:spPr>
          <a:xfrm>
            <a:off x="1295400" y="1500316"/>
            <a:ext cx="9601200" cy="381740"/>
          </a:xfrm>
        </p:spPr>
        <p:txBody>
          <a:bodyPr/>
          <a:lstStyle/>
          <a:p>
            <a:pPr marL="45720" indent="0" algn="l" rtl="0">
              <a:buNone/>
            </a:pPr>
            <a:r>
              <a:rPr lang="en-US" b="1" dirty="0" smtClean="0"/>
              <a:t>¿Qué proclamación da Ciro, rey de Persia?</a:t>
            </a:r>
            <a:endParaRPr lang="en-US" b="1" dirty="0"/>
          </a:p>
        </p:txBody>
      </p:sp>
      <p:sp>
        <p:nvSpPr>
          <p:cNvPr id="4" name="Content Placeholder 2"/>
          <p:cNvSpPr txBox="1">
            <a:spLocks/>
          </p:cNvSpPr>
          <p:nvPr/>
        </p:nvSpPr>
        <p:spPr>
          <a:xfrm>
            <a:off x="1287996" y="2114356"/>
            <a:ext cx="4808004" cy="3798171"/>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buNone/>
            </a:pPr>
            <a:r>
              <a:rPr lang="en-US" baseline="30000" dirty="0" smtClean="0"/>
              <a:t>2</a:t>
            </a:r>
            <a:r>
              <a:rPr lang="es-ES" dirty="0" smtClean="0"/>
              <a:t>«Así </a:t>
            </a:r>
            <a:r>
              <a:rPr lang="es-ES" dirty="0"/>
              <a:t>dice Ciro, rey de Persia: “El SEÑOR, el Dios de los cielos, me ha dado todos los reinos de la tierra, y Él me ha designado para que le edifique una casa en Jerusalén, que está en Judá. </a:t>
            </a:r>
            <a:r>
              <a:rPr lang="es-ES" dirty="0" smtClean="0"/>
              <a:t>3</a:t>
            </a:r>
            <a:r>
              <a:rPr lang="es-ES" dirty="0"/>
              <a:t>  El que de entre todos ustedes pertenezca a Su pueblo, sea su Dios con él. Que suba a Jerusalén, que está en Judá, y edifique la casa del SEÑOR, Dios de Israel; Él es el Dios que está en Jerusalén. </a:t>
            </a:r>
            <a:r>
              <a:rPr lang="es-ES" dirty="0" smtClean="0"/>
              <a:t>4</a:t>
            </a:r>
            <a:r>
              <a:rPr lang="es-ES" dirty="0"/>
              <a:t>  Y a todo sobreviviente, en cualquier lugar que habite, que los hombres de aquel lugar lo ayuden con plata y oro, con bienes </a:t>
            </a:r>
            <a:r>
              <a:rPr lang="es-ES" dirty="0" smtClean="0"/>
              <a:t>y</a:t>
            </a:r>
            <a:endParaRPr lang="en-US" dirty="0"/>
          </a:p>
        </p:txBody>
      </p:sp>
      <p:sp>
        <p:nvSpPr>
          <p:cNvPr id="5" name="Content Placeholder 2"/>
          <p:cNvSpPr txBox="1">
            <a:spLocks/>
          </p:cNvSpPr>
          <p:nvPr/>
        </p:nvSpPr>
        <p:spPr>
          <a:xfrm>
            <a:off x="6110069" y="2115832"/>
            <a:ext cx="4808004" cy="1313168"/>
          </a:xfrm>
          <a:prstGeom prst="rect">
            <a:avLst/>
          </a:prstGeom>
        </p:spPr>
        <p:txBody>
          <a:bodyPr vert="horz" lIns="91440" tIns="45720" rIns="91440" bIns="45720" rtlCol="0">
            <a:normAutofit lnSpcReduction="10000"/>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buNone/>
            </a:pPr>
            <a:r>
              <a:rPr lang="es-ES" dirty="0"/>
              <a:t>ganado, junto con una ofrenda voluntaria para la casa de Dios que está en Jerusalén”». </a:t>
            </a:r>
            <a:endParaRPr lang="en-US" dirty="0"/>
          </a:p>
          <a:p>
            <a:pPr marL="45720" indent="0" algn="l" rtl="0">
              <a:buNone/>
            </a:pPr>
            <a:r>
              <a:rPr lang="en-US" dirty="0" smtClean="0"/>
              <a:t>Esdras 1:2-4 (NBLA)</a:t>
            </a:r>
            <a:endParaRPr lang="en-US" dirty="0"/>
          </a:p>
        </p:txBody>
      </p:sp>
    </p:spTree>
    <p:extLst>
      <p:ext uri="{BB962C8B-B14F-4D97-AF65-F5344CB8AC3E}">
        <p14:creationId xmlns:p14="http://schemas.microsoft.com/office/powerpoint/2010/main" val="29238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031286" y="772977"/>
            <a:ext cx="5943600" cy="410547"/>
          </a:xfrm>
        </p:spPr>
        <p:txBody>
          <a:bodyPr>
            <a:normAutofit fontScale="85000" lnSpcReduction="10000"/>
          </a:bodyPr>
          <a:lstStyle/>
          <a:p>
            <a:pPr algn="l" rtl="0"/>
            <a:r>
              <a:rPr lang="en-US" dirty="0" err="1" smtClean="0"/>
              <a:t>RelacionE</a:t>
            </a:r>
            <a:r>
              <a:rPr lang="en-US" dirty="0" smtClean="0"/>
              <a:t> lo siguiente con el libro asociado</a:t>
            </a:r>
            <a:endParaRPr lang="en-US" dirty="0"/>
          </a:p>
        </p:txBody>
      </p:sp>
      <p:sp>
        <p:nvSpPr>
          <p:cNvPr id="6" name="Content Placeholder 2"/>
          <p:cNvSpPr txBox="1">
            <a:spLocks/>
          </p:cNvSpPr>
          <p:nvPr/>
        </p:nvSpPr>
        <p:spPr>
          <a:xfrm>
            <a:off x="247838" y="1422145"/>
            <a:ext cx="7475735" cy="4986298"/>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l" rtl="0">
              <a:buNone/>
            </a:pPr>
            <a:r>
              <a:rPr lang="en-US" dirty="0" smtClean="0"/>
              <a:t>_____ 	“¿Robará el hombre a Dios?”</a:t>
            </a:r>
          </a:p>
          <a:p>
            <a:pPr marL="45720" indent="0" algn="l" rtl="0">
              <a:buNone/>
            </a:pPr>
            <a:r>
              <a:rPr lang="en-US" dirty="0" smtClean="0"/>
              <a:t>_____	</a:t>
            </a:r>
            <a:r>
              <a:rPr lang="en-US" dirty="0" err="1" smtClean="0"/>
              <a:t>Zorobabel</a:t>
            </a:r>
            <a:r>
              <a:rPr lang="en-US" dirty="0" smtClean="0"/>
              <a:t> elegido como sello</a:t>
            </a:r>
          </a:p>
          <a:p>
            <a:pPr marL="45720" indent="0" algn="l" rtl="0">
              <a:buNone/>
            </a:pPr>
            <a:r>
              <a:rPr lang="en-US" dirty="0" smtClean="0"/>
              <a:t>_____	</a:t>
            </a:r>
            <a:r>
              <a:rPr lang="en-US" dirty="0" err="1" smtClean="0"/>
              <a:t>Ocho</a:t>
            </a:r>
            <a:r>
              <a:rPr lang="en-US" dirty="0" smtClean="0"/>
              <a:t> profecías mesiánicas</a:t>
            </a:r>
          </a:p>
          <a:p>
            <a:pPr marL="45720" indent="0">
              <a:buNone/>
            </a:pPr>
            <a:r>
              <a:rPr lang="en-US" dirty="0" smtClean="0"/>
              <a:t>_____	“</a:t>
            </a:r>
            <a:r>
              <a:rPr lang="es-ES" dirty="0"/>
              <a:t>¿Es acaso tiempo para que ustedes habiten en sus casas </a:t>
            </a:r>
            <a:r>
              <a:rPr lang="es-ES" dirty="0" smtClean="0"/>
              <a:t/>
            </a:r>
            <a:br>
              <a:rPr lang="es-ES" dirty="0" smtClean="0"/>
            </a:br>
            <a:r>
              <a:rPr lang="es-ES" dirty="0" smtClean="0"/>
              <a:t>	artesonadas </a:t>
            </a:r>
            <a:r>
              <a:rPr lang="es-ES" dirty="0"/>
              <a:t>mientras esta casa está desolada</a:t>
            </a:r>
            <a:r>
              <a:rPr lang="es-ES" dirty="0" smtClean="0"/>
              <a:t>?”</a:t>
            </a:r>
          </a:p>
          <a:p>
            <a:pPr marL="45720" indent="0">
              <a:buNone/>
            </a:pPr>
            <a:r>
              <a:rPr lang="en-US" dirty="0" smtClean="0"/>
              <a:t>_____	</a:t>
            </a:r>
            <a:r>
              <a:rPr lang="en-US" dirty="0" err="1" smtClean="0"/>
              <a:t>Sacerdotes</a:t>
            </a:r>
            <a:r>
              <a:rPr lang="en-US" dirty="0" smtClean="0"/>
              <a:t> específicamente condenados</a:t>
            </a:r>
          </a:p>
          <a:p>
            <a:pPr marL="45720" indent="0" algn="l" rtl="0">
              <a:buNone/>
            </a:pPr>
            <a:r>
              <a:rPr lang="en-US" dirty="0" smtClean="0"/>
              <a:t>_____	Primero en ordenar que se reconstruyera el templo</a:t>
            </a:r>
          </a:p>
          <a:p>
            <a:pPr marL="45720" indent="0" algn="l" rtl="0">
              <a:buNone/>
            </a:pPr>
            <a:r>
              <a:rPr lang="en-US" dirty="0" smtClean="0"/>
              <a:t>_____	</a:t>
            </a:r>
            <a:r>
              <a:rPr lang="en-US" dirty="0" err="1" smtClean="0"/>
              <a:t>Ocho</a:t>
            </a:r>
            <a:r>
              <a:rPr lang="en-US" dirty="0" smtClean="0"/>
              <a:t> visiones nocturnas</a:t>
            </a:r>
          </a:p>
          <a:p>
            <a:pPr marL="45720" indent="0" algn="l" rtl="0">
              <a:buNone/>
            </a:pPr>
            <a:r>
              <a:rPr lang="en-US" dirty="0" smtClean="0"/>
              <a:t>_____	</a:t>
            </a:r>
            <a:r>
              <a:rPr lang="en-US" dirty="0" err="1" smtClean="0"/>
              <a:t>Alienta</a:t>
            </a:r>
            <a:r>
              <a:rPr lang="en-US" dirty="0" smtClean="0"/>
              <a:t> al pueblo a reconstruir el templo.</a:t>
            </a:r>
          </a:p>
          <a:p>
            <a:pPr marL="45720" indent="0" algn="l" rtl="0">
              <a:buNone/>
            </a:pPr>
            <a:r>
              <a:rPr lang="en-US" dirty="0" smtClean="0"/>
              <a:t>____	Juan el Bautista </a:t>
            </a:r>
            <a:r>
              <a:rPr lang="en-US" dirty="0" err="1" smtClean="0"/>
              <a:t>predicho</a:t>
            </a:r>
            <a:endParaRPr lang="en-US" dirty="0"/>
          </a:p>
          <a:p>
            <a:pPr marL="45720" indent="0" algn="l" rtl="0">
              <a:buNone/>
            </a:pPr>
            <a:endParaRPr lang="en-US" dirty="0"/>
          </a:p>
          <a:p>
            <a:pPr marL="45720" indent="0" algn="l" rtl="0">
              <a:buNone/>
            </a:pPr>
            <a:endParaRPr lang="en-US" dirty="0" smtClean="0"/>
          </a:p>
        </p:txBody>
      </p:sp>
      <p:sp>
        <p:nvSpPr>
          <p:cNvPr id="7" name="Text Placeholder 3"/>
          <p:cNvSpPr txBox="1">
            <a:spLocks/>
          </p:cNvSpPr>
          <p:nvPr/>
        </p:nvSpPr>
        <p:spPr>
          <a:xfrm>
            <a:off x="8691239" y="38715"/>
            <a:ext cx="3500761" cy="636972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accent1"/>
              </a:buClr>
              <a:buFont typeface="Arial" pitchFamily="34" charset="0"/>
              <a:buNone/>
              <a:defRPr sz="2200" b="1" kern="1200" cap="all" baseline="0">
                <a:solidFill>
                  <a:schemeClr val="tx1"/>
                </a:solidFill>
                <a:latin typeface="+mn-lt"/>
                <a:ea typeface="+mn-ea"/>
                <a:cs typeface="+mn-cs"/>
              </a:defRPr>
            </a:lvl1pPr>
            <a:lvl2pPr marL="457200" indent="0" algn="l" defTabSz="914400" rtl="0" eaLnBrk="1" latinLnBrk="0" hangingPunct="1">
              <a:lnSpc>
                <a:spcPct val="90000"/>
              </a:lnSpc>
              <a:spcBef>
                <a:spcPts val="1000"/>
              </a:spcBef>
              <a:buClr>
                <a:schemeClr val="accent1"/>
              </a:buClr>
              <a:buFont typeface="Arial"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800"/>
              </a:spcBef>
              <a:buClr>
                <a:schemeClr val="accent1"/>
              </a:buClr>
              <a:buFont typeface="Arial"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5pPr>
            <a:lvl6pPr marL="22860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6pPr>
            <a:lvl7pPr marL="27432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7pPr>
            <a:lvl8pPr marL="32004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8pPr>
            <a:lvl9pPr marL="36576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9pPr>
          </a:lstStyle>
          <a:p>
            <a:pPr marL="457200" indent="-457200" algn="l" rtl="0">
              <a:buAutoNum type="alphaLcPeriod" startAt="8"/>
            </a:pPr>
            <a:endParaRPr lang="en-US" dirty="0" smtClean="0"/>
          </a:p>
          <a:p>
            <a:pPr marL="457200" indent="-457200" algn="l" rtl="0">
              <a:buAutoNum type="alphaLcPeriod" startAt="8"/>
            </a:pPr>
            <a:endParaRPr lang="en-US" dirty="0"/>
          </a:p>
          <a:p>
            <a:pPr marL="457200" indent="-457200" algn="l" rtl="0">
              <a:buAutoNum type="alphaLcPeriod" startAt="8"/>
            </a:pPr>
            <a:endParaRPr lang="en-US" dirty="0" smtClean="0"/>
          </a:p>
          <a:p>
            <a:pPr marL="457200" indent="-457200" algn="l" rtl="0">
              <a:buAutoNum type="alphaLcPeriod" startAt="8"/>
            </a:pPr>
            <a:endParaRPr lang="en-US" dirty="0"/>
          </a:p>
          <a:p>
            <a:pPr marL="457200" indent="-457200" algn="l" rtl="0">
              <a:buAutoNum type="alphaLcPeriod" startAt="8"/>
            </a:pPr>
            <a:endParaRPr lang="en-US" dirty="0" smtClean="0"/>
          </a:p>
          <a:p>
            <a:pPr marL="457200" indent="-457200" algn="l" rtl="0">
              <a:buAutoNum type="alphaLcPeriod" startAt="8"/>
            </a:pPr>
            <a:endParaRPr lang="en-US" dirty="0"/>
          </a:p>
          <a:p>
            <a:pPr marL="457200" indent="-457200" algn="l" rtl="0">
              <a:buAutoNum type="alphaLcPeriod" startAt="8"/>
            </a:pPr>
            <a:endParaRPr lang="en-US" dirty="0" smtClean="0"/>
          </a:p>
          <a:p>
            <a:pPr marL="457200" indent="-457200" algn="l" rtl="0">
              <a:buAutoNum type="alphaLcPeriod" startAt="8"/>
            </a:pPr>
            <a:endParaRPr lang="en-US" dirty="0"/>
          </a:p>
          <a:p>
            <a:pPr marL="457200" indent="-457200" algn="l" rtl="0">
              <a:buFont typeface="+mj-lt"/>
              <a:buAutoNum type="alphaLcPeriod" startAt="8"/>
            </a:pPr>
            <a:r>
              <a:rPr lang="en-US" dirty="0" smtClean="0"/>
              <a:t>Hageo</a:t>
            </a:r>
          </a:p>
          <a:p>
            <a:pPr marL="457200" indent="-457200" algn="l" rtl="0">
              <a:buAutoNum type="alphaLcPeriod" startAt="8"/>
            </a:pPr>
            <a:endParaRPr lang="en-US" dirty="0"/>
          </a:p>
          <a:p>
            <a:pPr marL="457200" indent="-457200" algn="l" rtl="0">
              <a:buFont typeface="+mj-lt"/>
              <a:buAutoNum type="alphaLcPeriod" startAt="26"/>
            </a:pPr>
            <a:r>
              <a:rPr lang="en-US" dirty="0" smtClean="0"/>
              <a:t>Zacarías</a:t>
            </a:r>
          </a:p>
          <a:p>
            <a:pPr marL="457200" indent="-457200" algn="l" rtl="0">
              <a:buAutoNum type="alphaLcPeriod" startAt="26"/>
            </a:pPr>
            <a:endParaRPr lang="en-US" dirty="0"/>
          </a:p>
          <a:p>
            <a:pPr marL="457200" indent="-457200" algn="l" rtl="0">
              <a:buFont typeface="+mj-lt"/>
              <a:buAutoNum type="alphaLcPeriod" startAt="13"/>
            </a:pPr>
            <a:r>
              <a:rPr lang="en-US" dirty="0" smtClean="0"/>
              <a:t>malaquías</a:t>
            </a:r>
            <a:endParaRPr lang="en-US" dirty="0"/>
          </a:p>
        </p:txBody>
      </p:sp>
      <p:sp>
        <p:nvSpPr>
          <p:cNvPr id="8" name="TextBox 7"/>
          <p:cNvSpPr txBox="1"/>
          <p:nvPr/>
        </p:nvSpPr>
        <p:spPr>
          <a:xfrm>
            <a:off x="381733" y="1279856"/>
            <a:ext cx="399495" cy="523220"/>
          </a:xfrm>
          <a:prstGeom prst="rect">
            <a:avLst/>
          </a:prstGeom>
          <a:noFill/>
        </p:spPr>
        <p:txBody>
          <a:bodyPr wrap="square" rtlCol="0">
            <a:spAutoFit/>
          </a:bodyPr>
          <a:lstStyle/>
          <a:p>
            <a:pPr algn="l" rtl="0"/>
            <a:r>
              <a:rPr lang="en-US" sz="2800" dirty="0" smtClean="0">
                <a:solidFill>
                  <a:schemeClr val="accent1"/>
                </a:solidFill>
              </a:rPr>
              <a:t>m</a:t>
            </a:r>
            <a:endParaRPr lang="en-US" sz="2800" dirty="0">
              <a:solidFill>
                <a:schemeClr val="accent1"/>
              </a:solidFill>
            </a:endParaRPr>
          </a:p>
        </p:txBody>
      </p:sp>
      <p:sp>
        <p:nvSpPr>
          <p:cNvPr id="9" name="TextBox 8"/>
          <p:cNvSpPr txBox="1"/>
          <p:nvPr/>
        </p:nvSpPr>
        <p:spPr>
          <a:xfrm>
            <a:off x="381733" y="5563294"/>
            <a:ext cx="399495" cy="523220"/>
          </a:xfrm>
          <a:prstGeom prst="rect">
            <a:avLst/>
          </a:prstGeom>
          <a:noFill/>
        </p:spPr>
        <p:txBody>
          <a:bodyPr wrap="square" rtlCol="0">
            <a:spAutoFit/>
          </a:bodyPr>
          <a:lstStyle/>
          <a:p>
            <a:pPr algn="l" rtl="0"/>
            <a:r>
              <a:rPr lang="en-US" sz="2800" dirty="0" smtClean="0">
                <a:solidFill>
                  <a:schemeClr val="accent1"/>
                </a:solidFill>
              </a:rPr>
              <a:t>m</a:t>
            </a:r>
            <a:endParaRPr lang="en-US" sz="2800" dirty="0">
              <a:solidFill>
                <a:schemeClr val="accent1"/>
              </a:solidFill>
            </a:endParaRPr>
          </a:p>
        </p:txBody>
      </p:sp>
      <p:sp>
        <p:nvSpPr>
          <p:cNvPr id="10" name="TextBox 9"/>
          <p:cNvSpPr txBox="1"/>
          <p:nvPr/>
        </p:nvSpPr>
        <p:spPr>
          <a:xfrm>
            <a:off x="381732" y="3552380"/>
            <a:ext cx="399495" cy="523220"/>
          </a:xfrm>
          <a:prstGeom prst="rect">
            <a:avLst/>
          </a:prstGeom>
          <a:noFill/>
        </p:spPr>
        <p:txBody>
          <a:bodyPr wrap="square" rtlCol="0">
            <a:spAutoFit/>
          </a:bodyPr>
          <a:lstStyle/>
          <a:p>
            <a:pPr algn="l" rtl="0"/>
            <a:r>
              <a:rPr lang="en-US" sz="2800" dirty="0" smtClean="0">
                <a:solidFill>
                  <a:schemeClr val="accent1"/>
                </a:solidFill>
              </a:rPr>
              <a:t>m</a:t>
            </a:r>
            <a:endParaRPr lang="en-US" sz="2800" dirty="0">
              <a:solidFill>
                <a:schemeClr val="accent1"/>
              </a:solidFill>
            </a:endParaRPr>
          </a:p>
        </p:txBody>
      </p:sp>
      <p:sp>
        <p:nvSpPr>
          <p:cNvPr id="11" name="TextBox 10"/>
          <p:cNvSpPr txBox="1"/>
          <p:nvPr/>
        </p:nvSpPr>
        <p:spPr>
          <a:xfrm>
            <a:off x="435721" y="1779849"/>
            <a:ext cx="399495" cy="523220"/>
          </a:xfrm>
          <a:prstGeom prst="rect">
            <a:avLst/>
          </a:prstGeom>
          <a:noFill/>
        </p:spPr>
        <p:txBody>
          <a:bodyPr wrap="square" rtlCol="0">
            <a:spAutoFit/>
          </a:bodyPr>
          <a:lstStyle/>
          <a:p>
            <a:pPr algn="l" rtl="0"/>
            <a:r>
              <a:rPr lang="en-US" sz="2800" dirty="0" smtClean="0">
                <a:solidFill>
                  <a:schemeClr val="accent1"/>
                </a:solidFill>
              </a:rPr>
              <a:t>h</a:t>
            </a:r>
            <a:endParaRPr lang="en-US" sz="2800" dirty="0">
              <a:solidFill>
                <a:schemeClr val="accent1"/>
              </a:solidFill>
            </a:endParaRPr>
          </a:p>
        </p:txBody>
      </p:sp>
      <p:sp>
        <p:nvSpPr>
          <p:cNvPr id="12" name="TextBox 11"/>
          <p:cNvSpPr txBox="1"/>
          <p:nvPr/>
        </p:nvSpPr>
        <p:spPr>
          <a:xfrm>
            <a:off x="435721" y="2773787"/>
            <a:ext cx="399495" cy="523220"/>
          </a:xfrm>
          <a:prstGeom prst="rect">
            <a:avLst/>
          </a:prstGeom>
          <a:noFill/>
        </p:spPr>
        <p:txBody>
          <a:bodyPr wrap="square" rtlCol="0">
            <a:spAutoFit/>
          </a:bodyPr>
          <a:lstStyle/>
          <a:p>
            <a:pPr algn="l" rtl="0"/>
            <a:r>
              <a:rPr lang="en-US" sz="2800" dirty="0" smtClean="0">
                <a:solidFill>
                  <a:schemeClr val="accent1"/>
                </a:solidFill>
              </a:rPr>
              <a:t>h</a:t>
            </a:r>
            <a:endParaRPr lang="en-US" sz="2800" dirty="0">
              <a:solidFill>
                <a:schemeClr val="accent1"/>
              </a:solidFill>
            </a:endParaRPr>
          </a:p>
        </p:txBody>
      </p:sp>
      <p:sp>
        <p:nvSpPr>
          <p:cNvPr id="13" name="TextBox 12"/>
          <p:cNvSpPr txBox="1"/>
          <p:nvPr/>
        </p:nvSpPr>
        <p:spPr>
          <a:xfrm>
            <a:off x="435720" y="4069363"/>
            <a:ext cx="399495" cy="523220"/>
          </a:xfrm>
          <a:prstGeom prst="rect">
            <a:avLst/>
          </a:prstGeom>
          <a:noFill/>
        </p:spPr>
        <p:txBody>
          <a:bodyPr wrap="square" rtlCol="0">
            <a:spAutoFit/>
          </a:bodyPr>
          <a:lstStyle/>
          <a:p>
            <a:pPr algn="l" rtl="0"/>
            <a:r>
              <a:rPr lang="en-US" sz="2800" dirty="0" smtClean="0">
                <a:solidFill>
                  <a:schemeClr val="accent1"/>
                </a:solidFill>
              </a:rPr>
              <a:t>h</a:t>
            </a:r>
            <a:endParaRPr lang="en-US" sz="2800" dirty="0">
              <a:solidFill>
                <a:schemeClr val="accent1"/>
              </a:solidFill>
            </a:endParaRPr>
          </a:p>
        </p:txBody>
      </p:sp>
      <p:sp>
        <p:nvSpPr>
          <p:cNvPr id="14" name="TextBox 13"/>
          <p:cNvSpPr txBox="1"/>
          <p:nvPr/>
        </p:nvSpPr>
        <p:spPr>
          <a:xfrm>
            <a:off x="453475" y="2286832"/>
            <a:ext cx="399495" cy="954107"/>
          </a:xfrm>
          <a:prstGeom prst="rect">
            <a:avLst/>
          </a:prstGeom>
          <a:noFill/>
        </p:spPr>
        <p:txBody>
          <a:bodyPr wrap="square" rtlCol="0">
            <a:spAutoFit/>
          </a:bodyPr>
          <a:lstStyle/>
          <a:p>
            <a:pPr algn="l" rtl="0"/>
            <a:r>
              <a:rPr lang="en-US" sz="2800" dirty="0" smtClean="0">
                <a:solidFill>
                  <a:schemeClr val="accent1"/>
                </a:solidFill>
              </a:rPr>
              <a:t>z	</a:t>
            </a:r>
            <a:endParaRPr lang="en-US" sz="2800" dirty="0">
              <a:solidFill>
                <a:schemeClr val="accent1"/>
              </a:solidFill>
            </a:endParaRPr>
          </a:p>
        </p:txBody>
      </p:sp>
      <p:sp>
        <p:nvSpPr>
          <p:cNvPr id="15" name="TextBox 14"/>
          <p:cNvSpPr txBox="1"/>
          <p:nvPr/>
        </p:nvSpPr>
        <p:spPr>
          <a:xfrm>
            <a:off x="435719" y="4562169"/>
            <a:ext cx="399495" cy="523220"/>
          </a:xfrm>
          <a:prstGeom prst="rect">
            <a:avLst/>
          </a:prstGeom>
          <a:noFill/>
        </p:spPr>
        <p:txBody>
          <a:bodyPr wrap="square" rtlCol="0">
            <a:spAutoFit/>
          </a:bodyPr>
          <a:lstStyle/>
          <a:p>
            <a:pPr algn="l" rtl="0"/>
            <a:r>
              <a:rPr lang="en-US" sz="2800" dirty="0">
                <a:solidFill>
                  <a:schemeClr val="accent1"/>
                </a:solidFill>
              </a:rPr>
              <a:t>z</a:t>
            </a:r>
          </a:p>
        </p:txBody>
      </p:sp>
      <p:sp>
        <p:nvSpPr>
          <p:cNvPr id="16" name="TextBox 15"/>
          <p:cNvSpPr txBox="1"/>
          <p:nvPr/>
        </p:nvSpPr>
        <p:spPr>
          <a:xfrm>
            <a:off x="435718" y="5070488"/>
            <a:ext cx="399495" cy="523220"/>
          </a:xfrm>
          <a:prstGeom prst="rect">
            <a:avLst/>
          </a:prstGeom>
          <a:noFill/>
        </p:spPr>
        <p:txBody>
          <a:bodyPr wrap="square" rtlCol="0">
            <a:spAutoFit/>
          </a:bodyPr>
          <a:lstStyle/>
          <a:p>
            <a:pPr algn="l" rtl="0"/>
            <a:r>
              <a:rPr lang="en-US" sz="2800" dirty="0">
                <a:solidFill>
                  <a:schemeClr val="accent1"/>
                </a:solidFill>
              </a:rPr>
              <a:t>z</a:t>
            </a:r>
          </a:p>
        </p:txBody>
      </p:sp>
    </p:spTree>
    <p:extLst>
      <p:ext uri="{BB962C8B-B14F-4D97-AF65-F5344CB8AC3E}">
        <p14:creationId xmlns:p14="http://schemas.microsoft.com/office/powerpoint/2010/main" val="33686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4" descr="Sample table with 3 columns, 4 rows" title="Table"/>
          <p:cNvGraphicFramePr>
            <a:graphicFrameLocks/>
          </p:cNvGraphicFramePr>
          <p:nvPr>
            <p:extLst/>
          </p:nvPr>
        </p:nvGraphicFramePr>
        <p:xfrm>
          <a:off x="1192783" y="1194345"/>
          <a:ext cx="4724400" cy="4832685"/>
        </p:xfrm>
        <a:graphic>
          <a:graphicData uri="http://schemas.openxmlformats.org/drawingml/2006/table">
            <a:tbl>
              <a:tblPr firstRow="1" bandRow="1">
                <a:tableStyleId>{9DCAF9ED-07DC-4A11-8D7F-57B35C25682E}</a:tableStyleId>
              </a:tblPr>
              <a:tblGrid>
                <a:gridCol w="1574800"/>
                <a:gridCol w="3149600"/>
              </a:tblGrid>
              <a:tr h="536965">
                <a:tc gridSpan="2">
                  <a:txBody>
                    <a:bodyPr/>
                    <a:lstStyle/>
                    <a:p>
                      <a:pPr algn="ctr" rtl="0"/>
                      <a:r>
                        <a:rPr lang="en-US" dirty="0" err="1" smtClean="0"/>
                        <a:t>Estructura</a:t>
                      </a:r>
                      <a:r>
                        <a:rPr lang="en-US" dirty="0" smtClean="0"/>
                        <a:t> </a:t>
                      </a:r>
                      <a:r>
                        <a:rPr lang="en-US" baseline="0" dirty="0" smtClean="0"/>
                        <a:t>de las </a:t>
                      </a:r>
                      <a:r>
                        <a:rPr lang="en-US" baseline="0" dirty="0" err="1" smtClean="0"/>
                        <a:t>ocho</a:t>
                      </a:r>
                      <a:r>
                        <a:rPr lang="en-US" baseline="0" dirty="0" smtClean="0"/>
                        <a:t> visiones nocturnas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rtl="0"/>
                      <a:endParaRPr lang="en-US" dirty="0"/>
                    </a:p>
                  </a:txBody>
                  <a:tcPr anchor="ctr"/>
                </a:tc>
              </a:tr>
              <a:tr h="536965">
                <a:tc>
                  <a:txBody>
                    <a:bodyPr/>
                    <a:lstStyle/>
                    <a:p>
                      <a:pPr algn="l" rtl="0"/>
                      <a:r>
                        <a:rPr lang="en-US" dirty="0" smtClean="0"/>
                        <a:t>Primero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6965">
                <a:tc>
                  <a:txBody>
                    <a:bodyPr/>
                    <a:lstStyle/>
                    <a:p>
                      <a:pPr algn="l" rtl="0"/>
                      <a:r>
                        <a:rPr lang="en-US" dirty="0" smtClean="0"/>
                        <a:t>Segundo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rtl="0"/>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6965">
                <a:tc>
                  <a:txBody>
                    <a:bodyPr/>
                    <a:lstStyle/>
                    <a:p>
                      <a:pPr algn="l" rtl="0"/>
                      <a:r>
                        <a:rPr lang="en-US" dirty="0" smtClean="0"/>
                        <a:t>Tercero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rtl="0"/>
                      <a:endParaRPr lang="en-US" dirty="0"/>
                    </a:p>
                  </a:txBody>
                  <a:tcPr anchor="ctr"/>
                </a:tc>
              </a:tr>
              <a:tr h="536965">
                <a:tc>
                  <a:txBody>
                    <a:bodyPr/>
                    <a:lstStyle/>
                    <a:p>
                      <a:pPr algn="l" rtl="0"/>
                      <a:r>
                        <a:rPr lang="en-US" dirty="0" smtClean="0"/>
                        <a:t>Cuatro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rtl="0"/>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6965">
                <a:tc>
                  <a:txBody>
                    <a:bodyPr/>
                    <a:lstStyle/>
                    <a:p>
                      <a:pPr algn="l" rtl="0"/>
                      <a:r>
                        <a:rPr lang="en-US" dirty="0" smtClean="0"/>
                        <a:t>Quinto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rtl="0"/>
                      <a:endParaRPr lang="en-US" dirty="0"/>
                    </a:p>
                  </a:txBody>
                  <a:tcPr anchor="ctr"/>
                </a:tc>
              </a:tr>
              <a:tr h="536965">
                <a:tc>
                  <a:txBody>
                    <a:bodyPr/>
                    <a:lstStyle/>
                    <a:p>
                      <a:pPr algn="l" rtl="0"/>
                      <a:r>
                        <a:rPr lang="en-US" dirty="0" smtClean="0"/>
                        <a:t>Sexto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rtl="0"/>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6965">
                <a:tc>
                  <a:txBody>
                    <a:bodyPr/>
                    <a:lstStyle/>
                    <a:p>
                      <a:pPr algn="l" rtl="0"/>
                      <a:r>
                        <a:rPr lang="en-US" dirty="0" smtClean="0"/>
                        <a:t>Séptimo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rtl="0"/>
                      <a:endParaRPr lang="en-US" dirty="0"/>
                    </a:p>
                  </a:txBody>
                  <a:tcPr anchor="ctr"/>
                </a:tc>
              </a:tr>
              <a:tr h="536965">
                <a:tc>
                  <a:txBody>
                    <a:bodyPr/>
                    <a:lstStyle/>
                    <a:p>
                      <a:pPr algn="l" rtl="0"/>
                      <a:r>
                        <a:rPr lang="en-US" dirty="0" smtClean="0"/>
                        <a:t>Octavo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Text Placeholder 3"/>
          <p:cNvSpPr txBox="1">
            <a:spLocks/>
          </p:cNvSpPr>
          <p:nvPr/>
        </p:nvSpPr>
        <p:spPr>
          <a:xfrm>
            <a:off x="1031286" y="772977"/>
            <a:ext cx="8040286" cy="410547"/>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l" rtl="0">
              <a:buNone/>
            </a:pPr>
            <a:r>
              <a:rPr lang="en-US" sz="1700" b="1" dirty="0" smtClean="0"/>
              <a:t>COMPLETE LA ESTRUCTURA DE LAS OCHO VISIONES NOCTURNAS</a:t>
            </a:r>
            <a:endParaRPr lang="en-US" sz="1700" b="1" dirty="0"/>
          </a:p>
        </p:txBody>
      </p:sp>
      <p:sp>
        <p:nvSpPr>
          <p:cNvPr id="5" name="Content Placeholder 2"/>
          <p:cNvSpPr txBox="1">
            <a:spLocks/>
          </p:cNvSpPr>
          <p:nvPr/>
        </p:nvSpPr>
        <p:spPr>
          <a:xfrm>
            <a:off x="6240998" y="2663301"/>
            <a:ext cx="5578136" cy="2396971"/>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502920" indent="-457200" algn="l" rtl="0">
              <a:buFont typeface="+mj-lt"/>
              <a:buAutoNum type="alphaLcParenR"/>
            </a:pPr>
            <a:r>
              <a:rPr lang="en-US" dirty="0" smtClean="0"/>
              <a:t>Dios patrullando la tierra</a:t>
            </a:r>
          </a:p>
          <a:p>
            <a:pPr marL="502920" indent="-457200" algn="l" rtl="0">
              <a:buFont typeface="+mj-lt"/>
              <a:buAutoNum type="alphaLcParenR"/>
            </a:pPr>
            <a:r>
              <a:rPr lang="en-US" dirty="0" smtClean="0"/>
              <a:t>La </a:t>
            </a:r>
            <a:r>
              <a:rPr lang="en-US" dirty="0" err="1" smtClean="0"/>
              <a:t>limpieza</a:t>
            </a:r>
            <a:r>
              <a:rPr lang="en-US" dirty="0" smtClean="0"/>
              <a:t> de la </a:t>
            </a:r>
            <a:r>
              <a:rPr lang="en-US" dirty="0" err="1" smtClean="0"/>
              <a:t>tierra</a:t>
            </a:r>
            <a:endParaRPr lang="en-US" dirty="0" smtClean="0"/>
          </a:p>
          <a:p>
            <a:pPr marL="502920" indent="-457200" algn="l" rtl="0">
              <a:buFont typeface="+mj-lt"/>
              <a:buAutoNum type="alphaLcParenR"/>
            </a:pPr>
            <a:r>
              <a:rPr lang="en-US" dirty="0" smtClean="0"/>
              <a:t>Dios patrullando la tierra</a:t>
            </a:r>
          </a:p>
          <a:p>
            <a:pPr marL="502920" indent="-457200" algn="l" rtl="0">
              <a:buFont typeface="+mj-lt"/>
              <a:buAutoNum type="alphaLcParenR"/>
            </a:pPr>
            <a:r>
              <a:rPr lang="en-US" dirty="0" smtClean="0"/>
              <a:t>Los dos líderes ungidos del Judá post-exílico</a:t>
            </a:r>
          </a:p>
          <a:p>
            <a:pPr marL="502920" indent="-457200" algn="l" rtl="0">
              <a:buFont typeface="+mj-lt"/>
              <a:buAutoNum type="alphaLcParenR"/>
            </a:pPr>
            <a:r>
              <a:rPr lang="en-US" dirty="0" smtClean="0"/>
              <a:t>La amenaza de las naciones contra Judá</a:t>
            </a:r>
            <a:endParaRPr lang="en-US" dirty="0"/>
          </a:p>
        </p:txBody>
      </p:sp>
      <p:sp>
        <p:nvSpPr>
          <p:cNvPr id="6" name="TextBox 5"/>
          <p:cNvSpPr txBox="1"/>
          <p:nvPr/>
        </p:nvSpPr>
        <p:spPr>
          <a:xfrm>
            <a:off x="3977191" y="1705980"/>
            <a:ext cx="790119" cy="523220"/>
          </a:xfrm>
          <a:prstGeom prst="rect">
            <a:avLst/>
          </a:prstGeom>
          <a:noFill/>
        </p:spPr>
        <p:txBody>
          <a:bodyPr wrap="square" rtlCol="0">
            <a:spAutoFit/>
          </a:bodyPr>
          <a:lstStyle/>
          <a:p>
            <a:pPr algn="l" rtl="0"/>
            <a:r>
              <a:rPr lang="en-US" sz="2800" dirty="0" smtClean="0">
                <a:solidFill>
                  <a:schemeClr val="accent1"/>
                </a:solidFill>
              </a:rPr>
              <a:t>a/c</a:t>
            </a:r>
            <a:endParaRPr lang="en-US" sz="2800" dirty="0">
              <a:solidFill>
                <a:schemeClr val="accent1"/>
              </a:solidFill>
            </a:endParaRPr>
          </a:p>
        </p:txBody>
      </p:sp>
      <p:sp>
        <p:nvSpPr>
          <p:cNvPr id="7" name="TextBox 6"/>
          <p:cNvSpPr txBox="1"/>
          <p:nvPr/>
        </p:nvSpPr>
        <p:spPr>
          <a:xfrm>
            <a:off x="3977191" y="5471593"/>
            <a:ext cx="790119" cy="523220"/>
          </a:xfrm>
          <a:prstGeom prst="rect">
            <a:avLst/>
          </a:prstGeom>
          <a:noFill/>
        </p:spPr>
        <p:txBody>
          <a:bodyPr wrap="square" rtlCol="0">
            <a:spAutoFit/>
          </a:bodyPr>
          <a:lstStyle/>
          <a:p>
            <a:pPr algn="l" rtl="0"/>
            <a:r>
              <a:rPr lang="en-US" sz="2800" dirty="0" smtClean="0">
                <a:solidFill>
                  <a:schemeClr val="accent1"/>
                </a:solidFill>
              </a:rPr>
              <a:t>a/c</a:t>
            </a:r>
            <a:endParaRPr lang="en-US" sz="2800" dirty="0">
              <a:solidFill>
                <a:schemeClr val="accent1"/>
              </a:solidFill>
            </a:endParaRPr>
          </a:p>
        </p:txBody>
      </p:sp>
      <p:sp>
        <p:nvSpPr>
          <p:cNvPr id="8" name="TextBox 7"/>
          <p:cNvSpPr txBox="1"/>
          <p:nvPr/>
        </p:nvSpPr>
        <p:spPr>
          <a:xfrm>
            <a:off x="4150303" y="2489462"/>
            <a:ext cx="355115" cy="523220"/>
          </a:xfrm>
          <a:prstGeom prst="rect">
            <a:avLst/>
          </a:prstGeom>
          <a:noFill/>
        </p:spPr>
        <p:txBody>
          <a:bodyPr wrap="square" rtlCol="0">
            <a:spAutoFit/>
          </a:bodyPr>
          <a:lstStyle/>
          <a:p>
            <a:pPr algn="l" rtl="0"/>
            <a:r>
              <a:rPr lang="en-US" sz="2800" dirty="0" smtClean="0">
                <a:solidFill>
                  <a:schemeClr val="accent1"/>
                </a:solidFill>
              </a:rPr>
              <a:t>e</a:t>
            </a:r>
            <a:endParaRPr lang="en-US" sz="2800" dirty="0">
              <a:solidFill>
                <a:schemeClr val="accent1"/>
              </a:solidFill>
            </a:endParaRPr>
          </a:p>
        </p:txBody>
      </p:sp>
      <p:sp>
        <p:nvSpPr>
          <p:cNvPr id="9" name="TextBox 8"/>
          <p:cNvSpPr txBox="1"/>
          <p:nvPr/>
        </p:nvSpPr>
        <p:spPr>
          <a:xfrm>
            <a:off x="4150303" y="3628737"/>
            <a:ext cx="355115" cy="523220"/>
          </a:xfrm>
          <a:prstGeom prst="rect">
            <a:avLst/>
          </a:prstGeom>
          <a:noFill/>
        </p:spPr>
        <p:txBody>
          <a:bodyPr wrap="square" rtlCol="0">
            <a:spAutoFit/>
          </a:bodyPr>
          <a:lstStyle/>
          <a:p>
            <a:pPr algn="l" rtl="0"/>
            <a:r>
              <a:rPr lang="en-US" sz="2800" dirty="0" smtClean="0">
                <a:solidFill>
                  <a:schemeClr val="accent1"/>
                </a:solidFill>
              </a:rPr>
              <a:t>d</a:t>
            </a:r>
            <a:endParaRPr lang="en-US" sz="2800" dirty="0">
              <a:solidFill>
                <a:schemeClr val="accent1"/>
              </a:solidFill>
            </a:endParaRPr>
          </a:p>
        </p:txBody>
      </p:sp>
      <p:sp>
        <p:nvSpPr>
          <p:cNvPr id="10" name="TextBox 9"/>
          <p:cNvSpPr txBox="1"/>
          <p:nvPr/>
        </p:nvSpPr>
        <p:spPr>
          <a:xfrm>
            <a:off x="4150303" y="4686659"/>
            <a:ext cx="355115" cy="523220"/>
          </a:xfrm>
          <a:prstGeom prst="rect">
            <a:avLst/>
          </a:prstGeom>
          <a:noFill/>
        </p:spPr>
        <p:txBody>
          <a:bodyPr wrap="square" rtlCol="0">
            <a:spAutoFit/>
          </a:bodyPr>
          <a:lstStyle/>
          <a:p>
            <a:pPr algn="l" rtl="0"/>
            <a:r>
              <a:rPr lang="en-US" sz="2800" dirty="0">
                <a:solidFill>
                  <a:schemeClr val="accent1"/>
                </a:solidFill>
              </a:rPr>
              <a:t>b</a:t>
            </a:r>
          </a:p>
        </p:txBody>
      </p:sp>
    </p:spTree>
    <p:extLst>
      <p:ext uri="{BB962C8B-B14F-4D97-AF65-F5344CB8AC3E}">
        <p14:creationId xmlns:p14="http://schemas.microsoft.com/office/powerpoint/2010/main" val="340201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txBox="1">
            <a:spLocks/>
          </p:cNvSpPr>
          <p:nvPr/>
        </p:nvSpPr>
        <p:spPr>
          <a:xfrm>
            <a:off x="1031286" y="772977"/>
            <a:ext cx="8040286" cy="410547"/>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l" rtl="0">
              <a:buNone/>
            </a:pPr>
            <a:r>
              <a:rPr lang="en-US" sz="1700" b="1" dirty="0" smtClean="0"/>
              <a:t>RESPONDA A LAS SIGUIENTES PREGUNTAS</a:t>
            </a:r>
            <a:endParaRPr lang="en-US" sz="1700" b="1" dirty="0"/>
          </a:p>
        </p:txBody>
      </p:sp>
      <p:sp>
        <p:nvSpPr>
          <p:cNvPr id="5" name="Content Placeholder 2"/>
          <p:cNvSpPr txBox="1">
            <a:spLocks/>
          </p:cNvSpPr>
          <p:nvPr/>
        </p:nvSpPr>
        <p:spPr>
          <a:xfrm>
            <a:off x="1031286" y="1722270"/>
            <a:ext cx="10438664" cy="4465467"/>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502920" indent="-457200" algn="l" rtl="0">
              <a:buFont typeface="+mj-lt"/>
              <a:buAutoNum type="arabicPeriod"/>
            </a:pPr>
            <a:r>
              <a:rPr lang="en-US" dirty="0" smtClean="0"/>
              <a:t>¿Qué libro del Antiguo Testamento ofrece un buen trasfondo histórico de los escritos de Hageo, Zacarías y Malaquías?</a:t>
            </a:r>
          </a:p>
          <a:p>
            <a:pPr marL="45720" indent="0" algn="l" rtl="0">
              <a:buNone/>
            </a:pPr>
            <a:endParaRPr lang="en-US" dirty="0" smtClean="0"/>
          </a:p>
          <a:p>
            <a:pPr marL="502920" indent="-457200" algn="l" rtl="0">
              <a:buFont typeface="+mj-lt"/>
              <a:buAutoNum type="arabicPeriod" startAt="2"/>
            </a:pPr>
            <a:r>
              <a:rPr lang="en-US" dirty="0" smtClean="0"/>
              <a:t>¿Qué libro del Antiguo </a:t>
            </a:r>
            <a:r>
              <a:rPr lang="en-US" dirty="0" err="1" smtClean="0"/>
              <a:t>Testamento</a:t>
            </a:r>
            <a:r>
              <a:rPr lang="en-US" dirty="0" smtClean="0"/>
              <a:t> </a:t>
            </a:r>
            <a:r>
              <a:rPr lang="en-US" dirty="0" err="1" smtClean="0"/>
              <a:t>relata</a:t>
            </a:r>
            <a:r>
              <a:rPr lang="en-US" dirty="0" smtClean="0"/>
              <a:t> la reconstrucción de los muros de Jerusalén menos de cien años después de la finalización del templo?</a:t>
            </a:r>
          </a:p>
          <a:p>
            <a:pPr marL="45720" indent="0" algn="l" rtl="0">
              <a:buNone/>
            </a:pPr>
            <a:endParaRPr lang="en-US" dirty="0" smtClean="0"/>
          </a:p>
          <a:p>
            <a:pPr marL="502920" indent="-457200" algn="l" rtl="0">
              <a:buFont typeface="+mj-lt"/>
              <a:buAutoNum type="arabicPeriod" startAt="3"/>
            </a:pPr>
            <a:r>
              <a:rPr lang="en-US" dirty="0" smtClean="0"/>
              <a:t>Además de Hageo, Zacarías, Malaquías y la respuesta a los números 1 y 2, ¿cuál es el único otro libro del Antiguo Testamento que detalla eventos en el período post-exílico (post-cautiverio babilónico)?</a:t>
            </a:r>
          </a:p>
        </p:txBody>
      </p:sp>
      <p:sp>
        <p:nvSpPr>
          <p:cNvPr id="7" name="TextBox 6"/>
          <p:cNvSpPr txBox="1"/>
          <p:nvPr/>
        </p:nvSpPr>
        <p:spPr>
          <a:xfrm>
            <a:off x="3835147" y="2320021"/>
            <a:ext cx="3444541" cy="523220"/>
          </a:xfrm>
          <a:prstGeom prst="rect">
            <a:avLst/>
          </a:prstGeom>
          <a:noFill/>
        </p:spPr>
        <p:txBody>
          <a:bodyPr wrap="square" rtlCol="0">
            <a:spAutoFit/>
          </a:bodyPr>
          <a:lstStyle/>
          <a:p>
            <a:pPr algn="l" rtl="0"/>
            <a:r>
              <a:rPr lang="en-US" sz="2800" dirty="0" smtClean="0">
                <a:solidFill>
                  <a:schemeClr val="accent1"/>
                </a:solidFill>
              </a:rPr>
              <a:t>Esdras</a:t>
            </a:r>
            <a:endParaRPr lang="en-US" sz="2800" dirty="0">
              <a:solidFill>
                <a:schemeClr val="accent1"/>
              </a:solidFill>
            </a:endParaRPr>
          </a:p>
        </p:txBody>
      </p:sp>
      <p:sp>
        <p:nvSpPr>
          <p:cNvPr id="11" name="TextBox 10"/>
          <p:cNvSpPr txBox="1"/>
          <p:nvPr/>
        </p:nvSpPr>
        <p:spPr>
          <a:xfrm>
            <a:off x="3835147" y="3630293"/>
            <a:ext cx="3444541" cy="523220"/>
          </a:xfrm>
          <a:prstGeom prst="rect">
            <a:avLst/>
          </a:prstGeom>
          <a:noFill/>
        </p:spPr>
        <p:txBody>
          <a:bodyPr wrap="square" rtlCol="0">
            <a:spAutoFit/>
          </a:bodyPr>
          <a:lstStyle/>
          <a:p>
            <a:pPr algn="l" rtl="0"/>
            <a:r>
              <a:rPr lang="en-US" sz="2800" dirty="0" smtClean="0">
                <a:solidFill>
                  <a:schemeClr val="accent1"/>
                </a:solidFill>
              </a:rPr>
              <a:t>Nehemías</a:t>
            </a:r>
            <a:endParaRPr lang="en-US" sz="2800" dirty="0">
              <a:solidFill>
                <a:schemeClr val="accent1"/>
              </a:solidFill>
            </a:endParaRPr>
          </a:p>
        </p:txBody>
      </p:sp>
      <p:sp>
        <p:nvSpPr>
          <p:cNvPr id="12" name="TextBox 11"/>
          <p:cNvSpPr txBox="1"/>
          <p:nvPr/>
        </p:nvSpPr>
        <p:spPr>
          <a:xfrm>
            <a:off x="3835147" y="5146170"/>
            <a:ext cx="3444541" cy="523220"/>
          </a:xfrm>
          <a:prstGeom prst="rect">
            <a:avLst/>
          </a:prstGeom>
          <a:noFill/>
        </p:spPr>
        <p:txBody>
          <a:bodyPr wrap="square" rtlCol="0">
            <a:spAutoFit/>
          </a:bodyPr>
          <a:lstStyle/>
          <a:p>
            <a:pPr algn="l" rtl="0"/>
            <a:r>
              <a:rPr lang="en-US" sz="2800" dirty="0" smtClean="0">
                <a:solidFill>
                  <a:schemeClr val="accent1"/>
                </a:solidFill>
              </a:rPr>
              <a:t>Ester</a:t>
            </a:r>
            <a:endParaRPr lang="en-US" sz="2800" dirty="0">
              <a:solidFill>
                <a:schemeClr val="accent1"/>
              </a:solidFill>
            </a:endParaRPr>
          </a:p>
        </p:txBody>
      </p:sp>
    </p:spTree>
    <p:extLst>
      <p:ext uri="{BB962C8B-B14F-4D97-AF65-F5344CB8AC3E}">
        <p14:creationId xmlns:p14="http://schemas.microsoft.com/office/powerpoint/2010/main" val="170081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l" rtl="0"/>
            <a:r>
              <a:rPr lang="en-US" sz="5400" dirty="0" err="1" smtClean="0"/>
              <a:t>Introducción</a:t>
            </a:r>
            <a:r>
              <a:rPr lang="en-US" sz="5400" dirty="0" smtClean="0"/>
              <a:t> a </a:t>
            </a:r>
            <a:r>
              <a:rPr lang="en-US" sz="5400" dirty="0" err="1" smtClean="0"/>
              <a:t>malaquías</a:t>
            </a:r>
            <a:endParaRPr lang="en-US" sz="5400" dirty="0"/>
          </a:p>
        </p:txBody>
      </p:sp>
      <p:sp>
        <p:nvSpPr>
          <p:cNvPr id="3" name="Subtitle 2"/>
          <p:cNvSpPr>
            <a:spLocks noGrp="1"/>
          </p:cNvSpPr>
          <p:nvPr>
            <p:ph type="subTitle" idx="1"/>
          </p:nvPr>
        </p:nvSpPr>
        <p:spPr/>
        <p:txBody>
          <a:bodyPr/>
          <a:lstStyle/>
          <a:p>
            <a:pPr algn="l" rtl="0"/>
            <a:r>
              <a:rPr lang="en-US" dirty="0" smtClean="0"/>
              <a:t>Lección 10</a:t>
            </a:r>
            <a:endParaRPr lang="en-US" dirty="0"/>
          </a:p>
        </p:txBody>
      </p:sp>
    </p:spTree>
    <p:extLst>
      <p:ext uri="{BB962C8B-B14F-4D97-AF65-F5344CB8AC3E}">
        <p14:creationId xmlns:p14="http://schemas.microsoft.com/office/powerpoint/2010/main" val="273999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autor</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9419" y="163772"/>
            <a:ext cx="2163746" cy="5936777"/>
          </a:xfrm>
          <a:prstGeom prst="rect">
            <a:avLst/>
          </a:prstGeom>
        </p:spPr>
      </p:pic>
      <p:sp>
        <p:nvSpPr>
          <p:cNvPr id="5" name="Content Placeholder 2"/>
          <p:cNvSpPr txBox="1">
            <a:spLocks/>
          </p:cNvSpPr>
          <p:nvPr/>
        </p:nvSpPr>
        <p:spPr>
          <a:xfrm>
            <a:off x="1269242" y="1760561"/>
            <a:ext cx="7970292" cy="4367284"/>
          </a:xfrm>
          <a:prstGeom prst="rect">
            <a:avLst/>
          </a:prstGeom>
        </p:spPr>
        <p:txBody>
          <a:bodyPr>
            <a:normAutofit lnSpcReduction="10000"/>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algn="l" rtl="0"/>
            <a:r>
              <a:rPr lang="en-US" sz="2800" dirty="0" smtClean="0"/>
              <a:t>Malaquías significa "mi mensajero"</a:t>
            </a:r>
          </a:p>
          <a:p>
            <a:pPr algn="l" rtl="0"/>
            <a:endParaRPr lang="en-US" sz="2800" dirty="0"/>
          </a:p>
          <a:p>
            <a:pPr algn="l" rtl="0"/>
            <a:r>
              <a:rPr lang="en-US" sz="2800" i="1" dirty="0" smtClean="0"/>
              <a:t>¡Eso es todo lo que sabemos!</a:t>
            </a:r>
          </a:p>
          <a:p>
            <a:pPr algn="l" rtl="0"/>
            <a:endParaRPr lang="en-US" sz="2800" dirty="0"/>
          </a:p>
          <a:p>
            <a:pPr algn="l" rtl="0"/>
            <a:r>
              <a:rPr lang="en-US" sz="2800" dirty="0" smtClean="0"/>
              <a:t>Algunos especulan:</a:t>
            </a:r>
          </a:p>
          <a:p>
            <a:pPr lvl="1" algn="l" rtl="0"/>
            <a:r>
              <a:rPr lang="en-US" sz="2600" dirty="0" smtClean="0"/>
              <a:t>“</a:t>
            </a:r>
            <a:r>
              <a:rPr lang="en-US" sz="2600" dirty="0" err="1" smtClean="0"/>
              <a:t>Mi</a:t>
            </a:r>
            <a:r>
              <a:rPr lang="en-US" sz="2600" dirty="0" smtClean="0"/>
              <a:t> mensajero” es una descripción, no el significado de un nombre propio</a:t>
            </a:r>
          </a:p>
          <a:p>
            <a:pPr lvl="1" algn="l" rtl="0"/>
            <a:r>
              <a:rPr lang="en-US" sz="2600" dirty="0" smtClean="0"/>
              <a:t>Escrito por Esdras, </a:t>
            </a:r>
            <a:r>
              <a:rPr lang="en-US" sz="2600" dirty="0" err="1" smtClean="0"/>
              <a:t>Nehemías</a:t>
            </a:r>
            <a:r>
              <a:rPr lang="en-US" sz="2600" dirty="0" smtClean="0"/>
              <a:t>, </a:t>
            </a:r>
            <a:r>
              <a:rPr lang="en-US" sz="2600" dirty="0" err="1" smtClean="0"/>
              <a:t>Zorobabel</a:t>
            </a:r>
            <a:r>
              <a:rPr lang="en-US" sz="2600" dirty="0" smtClean="0"/>
              <a:t>…</a:t>
            </a:r>
          </a:p>
          <a:p>
            <a:pPr lvl="1" algn="l" rtl="0"/>
            <a:r>
              <a:rPr lang="en-US" sz="2600" dirty="0" smtClean="0"/>
              <a:t>Él era </a:t>
            </a:r>
            <a:r>
              <a:rPr lang="en-US" sz="2600" dirty="0" err="1" smtClean="0"/>
              <a:t>levita</a:t>
            </a:r>
            <a:endParaRPr lang="en-US" sz="2600" dirty="0" smtClean="0"/>
          </a:p>
        </p:txBody>
      </p:sp>
    </p:spTree>
    <p:extLst>
      <p:ext uri="{BB962C8B-B14F-4D97-AF65-F5344CB8AC3E}">
        <p14:creationId xmlns:p14="http://schemas.microsoft.com/office/powerpoint/2010/main" val="222260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p:cNvCxnSpPr/>
          <p:nvPr/>
        </p:nvCxnSpPr>
        <p:spPr>
          <a:xfrm>
            <a:off x="5023624" y="2376982"/>
            <a:ext cx="0" cy="913767"/>
          </a:xfrm>
          <a:prstGeom prst="line">
            <a:avLst/>
          </a:prstGeom>
          <a:ln w="28575">
            <a:solidFill>
              <a:srgbClr val="514A40">
                <a:alpha val="5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711160" y="2374710"/>
            <a:ext cx="0" cy="913767"/>
          </a:xfrm>
          <a:prstGeom prst="line">
            <a:avLst/>
          </a:prstGeom>
          <a:ln w="28575">
            <a:solidFill>
              <a:srgbClr val="514A40">
                <a:alpha val="50196"/>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pPr algn="l" rtl="0"/>
            <a:r>
              <a:rPr lang="en-US" dirty="0" smtClean="0"/>
              <a:t>fecha</a:t>
            </a:r>
            <a:endParaRPr lang="en-US" dirty="0"/>
          </a:p>
        </p:txBody>
      </p:sp>
      <p:graphicFrame>
        <p:nvGraphicFramePr>
          <p:cNvPr id="3" name="Content Placeholder 4" descr="Sample table with 3 columns, 4 rows" title="Table"/>
          <p:cNvGraphicFramePr>
            <a:graphicFrameLocks/>
          </p:cNvGraphicFramePr>
          <p:nvPr>
            <p:extLst/>
          </p:nvPr>
        </p:nvGraphicFramePr>
        <p:xfrm>
          <a:off x="1295400" y="3310060"/>
          <a:ext cx="9601200" cy="365760"/>
        </p:xfrm>
        <a:graphic>
          <a:graphicData uri="http://schemas.openxmlformats.org/drawingml/2006/table">
            <a:tbl>
              <a:tblPr firstRow="1" bandRow="1">
                <a:tableStyleId>{9DCAF9ED-07DC-4A11-8D7F-57B35C25682E}</a:tableStyleId>
              </a:tblPr>
              <a:tblGrid>
                <a:gridCol w="9601200"/>
              </a:tblGrid>
              <a:tr h="2973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470 aC 465 458 445 424 200 aC</a:t>
                      </a:r>
                      <a:endParaRPr lang="en-US" dirty="0"/>
                    </a:p>
                  </a:txBody>
                  <a:tcPr anchor="ctr"/>
                </a:tc>
              </a:tr>
            </a:tbl>
          </a:graphicData>
        </a:graphic>
      </p:graphicFrame>
      <p:sp>
        <p:nvSpPr>
          <p:cNvPr id="6" name="TextBox 5"/>
          <p:cNvSpPr txBox="1"/>
          <p:nvPr/>
        </p:nvSpPr>
        <p:spPr>
          <a:xfrm>
            <a:off x="3230615" y="1704508"/>
            <a:ext cx="945604" cy="584775"/>
          </a:xfrm>
          <a:prstGeom prst="rect">
            <a:avLst/>
          </a:prstGeom>
          <a:noFill/>
        </p:spPr>
        <p:txBody>
          <a:bodyPr wrap="square" rtlCol="0">
            <a:spAutoFit/>
          </a:bodyPr>
          <a:lstStyle/>
          <a:p>
            <a:pPr algn="ctr" rtl="0"/>
            <a:r>
              <a:rPr lang="en-US" sz="1600" b="1" dirty="0" smtClean="0"/>
              <a:t>Esdras regresa</a:t>
            </a:r>
            <a:endParaRPr lang="en-US" sz="1600" b="1" dirty="0"/>
          </a:p>
        </p:txBody>
      </p:sp>
      <p:cxnSp>
        <p:nvCxnSpPr>
          <p:cNvPr id="18" name="Straight Connector 17"/>
          <p:cNvCxnSpPr/>
          <p:nvPr/>
        </p:nvCxnSpPr>
        <p:spPr>
          <a:xfrm>
            <a:off x="8772205" y="3295478"/>
            <a:ext cx="0" cy="3728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282890" y="3698543"/>
            <a:ext cx="1433014" cy="2538483"/>
          </a:xfrm>
          <a:prstGeom prst="rect">
            <a:avLst/>
          </a:prstGeom>
          <a:solidFill>
            <a:srgbClr val="A8522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9" name="Rectangle 18"/>
          <p:cNvSpPr/>
          <p:nvPr/>
        </p:nvSpPr>
        <p:spPr>
          <a:xfrm>
            <a:off x="3318679" y="3700815"/>
            <a:ext cx="3150359" cy="2538483"/>
          </a:xfrm>
          <a:prstGeom prst="rect">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0" name="Rectangle 19"/>
          <p:cNvSpPr/>
          <p:nvPr/>
        </p:nvSpPr>
        <p:spPr>
          <a:xfrm>
            <a:off x="8775510" y="3700815"/>
            <a:ext cx="2131348" cy="2538483"/>
          </a:xfrm>
          <a:prstGeom prst="rect">
            <a:avLst/>
          </a:prstGeom>
          <a:solidFill>
            <a:srgbClr val="A8522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1" name="TextBox 20"/>
          <p:cNvSpPr txBox="1"/>
          <p:nvPr/>
        </p:nvSpPr>
        <p:spPr>
          <a:xfrm>
            <a:off x="1337482" y="4708477"/>
            <a:ext cx="1323832" cy="1015663"/>
          </a:xfrm>
          <a:prstGeom prst="rect">
            <a:avLst/>
          </a:prstGeom>
          <a:noFill/>
        </p:spPr>
        <p:txBody>
          <a:bodyPr wrap="square" rtlCol="0">
            <a:spAutoFit/>
          </a:bodyPr>
          <a:lstStyle/>
          <a:p>
            <a:pPr algn="ctr" rtl="0"/>
            <a:r>
              <a:rPr lang="en-US" sz="2000" dirty="0" smtClean="0"/>
              <a:t>Lo </a:t>
            </a:r>
            <a:r>
              <a:rPr lang="en-US" sz="2000" dirty="0" err="1" smtClean="0"/>
              <a:t>más</a:t>
            </a:r>
            <a:r>
              <a:rPr lang="en-US" sz="2000" dirty="0" smtClean="0"/>
              <a:t> </a:t>
            </a:r>
            <a:r>
              <a:rPr lang="en-US" sz="2000" dirty="0" err="1" smtClean="0"/>
              <a:t>temprano</a:t>
            </a:r>
            <a:endParaRPr lang="en-US" sz="2000" dirty="0" smtClean="0"/>
          </a:p>
          <a:p>
            <a:pPr algn="ctr" rtl="0"/>
            <a:r>
              <a:rPr lang="es-ES" sz="2000" dirty="0" smtClean="0"/>
              <a:t>posible</a:t>
            </a:r>
            <a:endParaRPr lang="en-US" sz="2000" dirty="0"/>
          </a:p>
        </p:txBody>
      </p:sp>
      <p:sp>
        <p:nvSpPr>
          <p:cNvPr id="22" name="TextBox 21"/>
          <p:cNvSpPr txBox="1"/>
          <p:nvPr/>
        </p:nvSpPr>
        <p:spPr>
          <a:xfrm>
            <a:off x="4055660" y="4697101"/>
            <a:ext cx="1649101" cy="830997"/>
          </a:xfrm>
          <a:prstGeom prst="rect">
            <a:avLst/>
          </a:prstGeom>
          <a:noFill/>
        </p:spPr>
        <p:txBody>
          <a:bodyPr wrap="square" rtlCol="0">
            <a:spAutoFit/>
          </a:bodyPr>
          <a:lstStyle/>
          <a:p>
            <a:pPr algn="ctr" rtl="0"/>
            <a:r>
              <a:rPr lang="en-US" sz="2400" dirty="0" smtClean="0"/>
              <a:t>Probable</a:t>
            </a:r>
          </a:p>
          <a:p>
            <a:pPr algn="ctr" rtl="0"/>
            <a:r>
              <a:rPr lang="en-US" sz="2400" dirty="0" smtClean="0"/>
              <a:t>460-432</a:t>
            </a:r>
            <a:endParaRPr lang="en-US" sz="2400" dirty="0"/>
          </a:p>
        </p:txBody>
      </p:sp>
      <p:sp>
        <p:nvSpPr>
          <p:cNvPr id="23" name="TextBox 22"/>
          <p:cNvSpPr txBox="1"/>
          <p:nvPr/>
        </p:nvSpPr>
        <p:spPr>
          <a:xfrm>
            <a:off x="9039376" y="4699373"/>
            <a:ext cx="1649101" cy="707886"/>
          </a:xfrm>
          <a:prstGeom prst="rect">
            <a:avLst/>
          </a:prstGeom>
          <a:noFill/>
        </p:spPr>
        <p:txBody>
          <a:bodyPr wrap="square" rtlCol="0">
            <a:spAutoFit/>
          </a:bodyPr>
          <a:lstStyle/>
          <a:p>
            <a:pPr algn="ctr" rtl="0"/>
            <a:r>
              <a:rPr lang="en-US" sz="2000" dirty="0" smtClean="0"/>
              <a:t>Lo </a:t>
            </a:r>
            <a:r>
              <a:rPr lang="en-US" sz="2000" dirty="0" err="1" smtClean="0"/>
              <a:t>más</a:t>
            </a:r>
            <a:r>
              <a:rPr lang="en-US" sz="2000" dirty="0" smtClean="0"/>
              <a:t> </a:t>
            </a:r>
            <a:r>
              <a:rPr lang="en-US" sz="2000" dirty="0" err="1" smtClean="0"/>
              <a:t>tarde</a:t>
            </a:r>
            <a:r>
              <a:rPr lang="en-US" sz="2000" dirty="0" smtClean="0"/>
              <a:t> </a:t>
            </a:r>
            <a:r>
              <a:rPr lang="en-US" sz="2000" dirty="0" err="1" smtClean="0"/>
              <a:t>posible</a:t>
            </a:r>
            <a:endParaRPr lang="en-US" sz="2000" dirty="0"/>
          </a:p>
        </p:txBody>
      </p:sp>
      <p:graphicFrame>
        <p:nvGraphicFramePr>
          <p:cNvPr id="24" name="Content Placeholder 4" descr="Sample table with 3 columns, 4 rows" title="Table"/>
          <p:cNvGraphicFramePr>
            <a:graphicFrameLocks/>
          </p:cNvGraphicFramePr>
          <p:nvPr>
            <p:extLst/>
          </p:nvPr>
        </p:nvGraphicFramePr>
        <p:xfrm>
          <a:off x="2688608" y="2943845"/>
          <a:ext cx="4462819" cy="365760"/>
        </p:xfrm>
        <a:graphic>
          <a:graphicData uri="http://schemas.openxmlformats.org/drawingml/2006/table">
            <a:tbl>
              <a:tblPr firstRow="1" bandRow="1">
                <a:tableStyleId>{9DCAF9ED-07DC-4A11-8D7F-57B35C25682E}</a:tableStyleId>
              </a:tblPr>
              <a:tblGrid>
                <a:gridCol w="4462819"/>
              </a:tblGrid>
              <a:tr h="2973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Artajerjes</a:t>
                      </a:r>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8916E">
                        <a:alpha val="50196"/>
                      </a:srgbClr>
                    </a:solidFill>
                  </a:tcPr>
                </a:tc>
              </a:tr>
            </a:tbl>
          </a:graphicData>
        </a:graphic>
      </p:graphicFrame>
      <p:sp>
        <p:nvSpPr>
          <p:cNvPr id="30" name="TextBox 29"/>
          <p:cNvSpPr txBox="1"/>
          <p:nvPr/>
        </p:nvSpPr>
        <p:spPr>
          <a:xfrm>
            <a:off x="4447543" y="1706780"/>
            <a:ext cx="1134390" cy="584775"/>
          </a:xfrm>
          <a:prstGeom prst="rect">
            <a:avLst/>
          </a:prstGeom>
          <a:noFill/>
        </p:spPr>
        <p:txBody>
          <a:bodyPr wrap="square" rtlCol="0">
            <a:spAutoFit/>
          </a:bodyPr>
          <a:lstStyle/>
          <a:p>
            <a:pPr algn="ctr" rtl="0"/>
            <a:r>
              <a:rPr lang="en-US" sz="1600" b="1" dirty="0" smtClean="0"/>
              <a:t>Nehemías regresa</a:t>
            </a:r>
            <a:endParaRPr lang="en-US" sz="1600" b="1" dirty="0"/>
          </a:p>
        </p:txBody>
      </p:sp>
    </p:spTree>
    <p:extLst>
      <p:ext uri="{BB962C8B-B14F-4D97-AF65-F5344CB8AC3E}">
        <p14:creationId xmlns:p14="http://schemas.microsoft.com/office/powerpoint/2010/main" val="265065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486" y="250493"/>
            <a:ext cx="9241028" cy="6357015"/>
          </a:xfrm>
          <a:prstGeom prst="rect">
            <a:avLst/>
          </a:prstGeom>
          <a:ln w="76200">
            <a:solidFill>
              <a:schemeClr val="accent1"/>
            </a:solidFill>
          </a:ln>
        </p:spPr>
      </p:pic>
      <p:sp>
        <p:nvSpPr>
          <p:cNvPr id="4" name="TextBox 3"/>
          <p:cNvSpPr txBox="1"/>
          <p:nvPr/>
        </p:nvSpPr>
        <p:spPr>
          <a:xfrm>
            <a:off x="1510748" y="283975"/>
            <a:ext cx="9200795" cy="369332"/>
          </a:xfrm>
          <a:prstGeom prst="rect">
            <a:avLst/>
          </a:prstGeom>
          <a:solidFill>
            <a:schemeClr val="bg1">
              <a:lumMod val="75000"/>
            </a:schemeClr>
          </a:solidFill>
        </p:spPr>
        <p:txBody>
          <a:bodyPr wrap="square" rtlCol="0">
            <a:spAutoFit/>
          </a:bodyPr>
          <a:lstStyle/>
          <a:p>
            <a:pPr algn="ctr"/>
            <a:r>
              <a:rPr lang="es-ES" b="1" dirty="0" smtClean="0"/>
              <a:t>Los imperios </a:t>
            </a:r>
            <a:r>
              <a:rPr lang="es-ES" b="1" dirty="0" err="1" smtClean="0"/>
              <a:t>seleúcida</a:t>
            </a:r>
            <a:r>
              <a:rPr lang="es-ES" b="1" dirty="0" smtClean="0"/>
              <a:t> y ptolemaico, 250 </a:t>
            </a:r>
            <a:r>
              <a:rPr lang="es-ES" b="1" dirty="0" err="1" smtClean="0"/>
              <a:t>aC</a:t>
            </a:r>
            <a:endParaRPr lang="en-US" b="1" dirty="0"/>
          </a:p>
        </p:txBody>
      </p:sp>
      <p:sp>
        <p:nvSpPr>
          <p:cNvPr id="5" name="TextBox 4"/>
          <p:cNvSpPr txBox="1"/>
          <p:nvPr/>
        </p:nvSpPr>
        <p:spPr>
          <a:xfrm>
            <a:off x="9535885" y="686789"/>
            <a:ext cx="1084785" cy="400110"/>
          </a:xfrm>
          <a:prstGeom prst="rect">
            <a:avLst/>
          </a:prstGeom>
          <a:solidFill>
            <a:schemeClr val="bg1"/>
          </a:solidFill>
        </p:spPr>
        <p:txBody>
          <a:bodyPr wrap="square" rtlCol="0">
            <a:spAutoFit/>
          </a:bodyPr>
          <a:lstStyle/>
          <a:p>
            <a:pPr algn="ctr"/>
            <a:r>
              <a:rPr lang="es-ES" sz="1000" b="1" dirty="0" smtClean="0"/>
              <a:t>Imperio </a:t>
            </a:r>
            <a:r>
              <a:rPr lang="es-ES" sz="1000" b="1" dirty="0" err="1" smtClean="0"/>
              <a:t>seleúcida</a:t>
            </a:r>
            <a:endParaRPr lang="en-US" sz="1000" b="1" dirty="0"/>
          </a:p>
        </p:txBody>
      </p:sp>
      <p:sp>
        <p:nvSpPr>
          <p:cNvPr id="7" name="TextBox 6"/>
          <p:cNvSpPr txBox="1"/>
          <p:nvPr/>
        </p:nvSpPr>
        <p:spPr>
          <a:xfrm>
            <a:off x="9512220" y="1009574"/>
            <a:ext cx="1108450" cy="415498"/>
          </a:xfrm>
          <a:prstGeom prst="rect">
            <a:avLst/>
          </a:prstGeom>
          <a:solidFill>
            <a:schemeClr val="bg1"/>
          </a:solidFill>
        </p:spPr>
        <p:txBody>
          <a:bodyPr wrap="square" rtlCol="0">
            <a:spAutoFit/>
          </a:bodyPr>
          <a:lstStyle/>
          <a:p>
            <a:pPr algn="ctr"/>
            <a:r>
              <a:rPr lang="es-ES" sz="1000" b="1" dirty="0" smtClean="0"/>
              <a:t>Imperio ptolemaico</a:t>
            </a:r>
            <a:endParaRPr lang="en-US" sz="1000" b="1" dirty="0"/>
          </a:p>
        </p:txBody>
      </p:sp>
    </p:spTree>
    <p:extLst>
      <p:ext uri="{BB962C8B-B14F-4D97-AF65-F5344CB8AC3E}">
        <p14:creationId xmlns:p14="http://schemas.microsoft.com/office/powerpoint/2010/main" val="2428014177"/>
      </p:ext>
    </p:extLst>
  </p:cSld>
  <p:clrMapOvr>
    <a:masterClrMapping/>
  </p:clrMapOvr>
  <p:transition spd="slow">
    <p:wip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0" y="-13661"/>
            <a:ext cx="3474720" cy="634621"/>
          </a:xfrm>
        </p:spPr>
        <p:txBody>
          <a:bodyPr/>
          <a:lstStyle/>
          <a:p>
            <a:pPr algn="l" rtl="0"/>
            <a:r>
              <a:rPr lang="en-US" dirty="0" smtClean="0"/>
              <a:t>LOS </a:t>
            </a:r>
            <a:r>
              <a:rPr lang="en-US" dirty="0" err="1" smtClean="0"/>
              <a:t>macabeos</a:t>
            </a:r>
            <a:endParaRPr lang="en-US" dirty="0"/>
          </a:p>
        </p:txBody>
      </p:sp>
      <p:sp>
        <p:nvSpPr>
          <p:cNvPr id="4" name="Text Placeholder 3"/>
          <p:cNvSpPr>
            <a:spLocks noGrp="1"/>
          </p:cNvSpPr>
          <p:nvPr>
            <p:ph type="body" sz="half" idx="2"/>
          </p:nvPr>
        </p:nvSpPr>
        <p:spPr>
          <a:xfrm>
            <a:off x="8229600" y="736979"/>
            <a:ext cx="3474720" cy="5909481"/>
          </a:xfrm>
        </p:spPr>
        <p:txBody>
          <a:bodyPr>
            <a:noAutofit/>
          </a:bodyPr>
          <a:lstStyle/>
          <a:p>
            <a:pPr marL="285750" indent="-285750" algn="l" rtl="0">
              <a:buFont typeface="Arial" panose="020B0604020202020204" pitchFamily="34" charset="0"/>
              <a:buChar char="•"/>
            </a:pPr>
            <a:r>
              <a:rPr lang="en-US" sz="2000" b="1" dirty="0" smtClean="0"/>
              <a:t>Líderes de un ejército rebelde judío que tomó el control de Judea</a:t>
            </a:r>
          </a:p>
          <a:p>
            <a:pPr algn="l" rtl="0"/>
            <a:endParaRPr lang="en-US" sz="2000" b="1" dirty="0" smtClean="0"/>
          </a:p>
          <a:p>
            <a:pPr marL="285750" indent="-285750" algn="l" rtl="0">
              <a:buFont typeface="Arial" panose="020B0604020202020204" pitchFamily="34" charset="0"/>
              <a:buChar char="•"/>
            </a:pPr>
            <a:r>
              <a:rPr lang="en-US" sz="2000" b="1" dirty="0" err="1" smtClean="0"/>
              <a:t>Fundaron</a:t>
            </a:r>
            <a:r>
              <a:rPr lang="en-US" sz="2000" b="1" dirty="0" smtClean="0"/>
              <a:t> la </a:t>
            </a:r>
            <a:r>
              <a:rPr lang="en-US" sz="2000" b="1" dirty="0" err="1" smtClean="0"/>
              <a:t>dinastía</a:t>
            </a:r>
            <a:r>
              <a:rPr lang="en-US" sz="2000" b="1" dirty="0" smtClean="0"/>
              <a:t> </a:t>
            </a:r>
            <a:r>
              <a:rPr lang="en-US" sz="2000" b="1" dirty="0" err="1" smtClean="0"/>
              <a:t>hasmonea</a:t>
            </a:r>
            <a:r>
              <a:rPr lang="en-US" sz="2000" b="1" dirty="0" smtClean="0"/>
              <a:t> que gobernó entre el 164 y el 63 a.C.</a:t>
            </a:r>
          </a:p>
          <a:p>
            <a:pPr algn="l" rtl="0"/>
            <a:endParaRPr lang="en-US" sz="2000" b="1" dirty="0" smtClean="0"/>
          </a:p>
          <a:p>
            <a:pPr marL="285750" indent="-285750" algn="l" rtl="0">
              <a:buFont typeface="Arial" panose="020B0604020202020204" pitchFamily="34" charset="0"/>
              <a:buChar char="•"/>
            </a:pPr>
            <a:r>
              <a:rPr lang="en-US" sz="2000" b="1" dirty="0" smtClean="0"/>
              <a:t>El objetivo principal era reducir la influencia del helenismo y el judaísmo helenístico.</a:t>
            </a:r>
          </a:p>
          <a:p>
            <a:pPr algn="l" rtl="0"/>
            <a:endParaRPr lang="en-US" sz="2000" b="1" dirty="0" smtClean="0"/>
          </a:p>
          <a:p>
            <a:pPr marL="285750" indent="-285750" algn="l" rtl="0">
              <a:buFont typeface="Arial" panose="020B0604020202020204" pitchFamily="34" charset="0"/>
              <a:buChar char="•"/>
            </a:pPr>
            <a:r>
              <a:rPr lang="en-US" sz="2000" b="1" dirty="0" smtClean="0"/>
              <a:t>Hanukkah celebra la nueva dedicación del templo tras la victoria de Judá Macabeo sobre los seléucidas.</a:t>
            </a:r>
            <a:endParaRPr lang="en-US" sz="2000" b="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6739" y="180477"/>
            <a:ext cx="5082299" cy="6436146"/>
          </a:xfrm>
          <a:prstGeom prst="rect">
            <a:avLst/>
          </a:prstGeom>
        </p:spPr>
      </p:pic>
    </p:spTree>
    <p:extLst>
      <p:ext uri="{BB962C8B-B14F-4D97-AF65-F5344CB8AC3E}">
        <p14:creationId xmlns:p14="http://schemas.microsoft.com/office/powerpoint/2010/main" val="2576939368"/>
      </p:ext>
    </p:extLst>
  </p:cSld>
  <p:clrMapOvr>
    <a:masterClrMapping/>
  </p:clrMapOvr>
  <p:transition spd="slow">
    <p:wip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p:cNvCxnSpPr/>
          <p:nvPr/>
        </p:nvCxnSpPr>
        <p:spPr>
          <a:xfrm>
            <a:off x="5023624" y="2376982"/>
            <a:ext cx="0" cy="913767"/>
          </a:xfrm>
          <a:prstGeom prst="line">
            <a:avLst/>
          </a:prstGeom>
          <a:ln w="28575">
            <a:solidFill>
              <a:srgbClr val="514A40">
                <a:alpha val="5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711160" y="2374710"/>
            <a:ext cx="0" cy="913767"/>
          </a:xfrm>
          <a:prstGeom prst="line">
            <a:avLst/>
          </a:prstGeom>
          <a:ln w="28575">
            <a:solidFill>
              <a:srgbClr val="514A40">
                <a:alpha val="50196"/>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pPr algn="l" rtl="0"/>
            <a:r>
              <a:rPr lang="en-US" dirty="0" smtClean="0"/>
              <a:t>fecha</a:t>
            </a:r>
            <a:endParaRPr lang="en-US" dirty="0"/>
          </a:p>
        </p:txBody>
      </p:sp>
      <p:graphicFrame>
        <p:nvGraphicFramePr>
          <p:cNvPr id="3" name="Content Placeholder 4" descr="Sample table with 3 columns, 4 rows" title="Table"/>
          <p:cNvGraphicFramePr>
            <a:graphicFrameLocks/>
          </p:cNvGraphicFramePr>
          <p:nvPr>
            <p:extLst/>
          </p:nvPr>
        </p:nvGraphicFramePr>
        <p:xfrm>
          <a:off x="1295400" y="3310060"/>
          <a:ext cx="9601200" cy="365760"/>
        </p:xfrm>
        <a:graphic>
          <a:graphicData uri="http://schemas.openxmlformats.org/drawingml/2006/table">
            <a:tbl>
              <a:tblPr firstRow="1" bandRow="1">
                <a:tableStyleId>{9DCAF9ED-07DC-4A11-8D7F-57B35C25682E}</a:tableStyleId>
              </a:tblPr>
              <a:tblGrid>
                <a:gridCol w="9601200"/>
              </a:tblGrid>
              <a:tr h="2973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470 aC 465 458 445 424 200 aC</a:t>
                      </a:r>
                      <a:endParaRPr lang="en-US" dirty="0"/>
                    </a:p>
                  </a:txBody>
                  <a:tcPr anchor="ctr"/>
                </a:tc>
              </a:tr>
            </a:tbl>
          </a:graphicData>
        </a:graphic>
      </p:graphicFrame>
      <p:sp>
        <p:nvSpPr>
          <p:cNvPr id="6" name="TextBox 5"/>
          <p:cNvSpPr txBox="1"/>
          <p:nvPr/>
        </p:nvSpPr>
        <p:spPr>
          <a:xfrm>
            <a:off x="3230615" y="1704508"/>
            <a:ext cx="945604" cy="584775"/>
          </a:xfrm>
          <a:prstGeom prst="rect">
            <a:avLst/>
          </a:prstGeom>
          <a:noFill/>
        </p:spPr>
        <p:txBody>
          <a:bodyPr wrap="square" rtlCol="0">
            <a:spAutoFit/>
          </a:bodyPr>
          <a:lstStyle/>
          <a:p>
            <a:pPr algn="ctr" rtl="0"/>
            <a:r>
              <a:rPr lang="en-US" sz="1600" b="1" dirty="0" smtClean="0"/>
              <a:t>Esdras regresa</a:t>
            </a:r>
            <a:endParaRPr lang="en-US" sz="1600" b="1" dirty="0"/>
          </a:p>
        </p:txBody>
      </p:sp>
      <p:cxnSp>
        <p:nvCxnSpPr>
          <p:cNvPr id="18" name="Straight Connector 17"/>
          <p:cNvCxnSpPr/>
          <p:nvPr/>
        </p:nvCxnSpPr>
        <p:spPr>
          <a:xfrm>
            <a:off x="8772205" y="3295478"/>
            <a:ext cx="0" cy="3728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282890" y="3698543"/>
            <a:ext cx="1433014" cy="2538483"/>
          </a:xfrm>
          <a:prstGeom prst="rect">
            <a:avLst/>
          </a:prstGeom>
          <a:solidFill>
            <a:srgbClr val="A8522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9" name="Rectangle 18"/>
          <p:cNvSpPr/>
          <p:nvPr/>
        </p:nvSpPr>
        <p:spPr>
          <a:xfrm>
            <a:off x="3318679" y="3700815"/>
            <a:ext cx="3150359" cy="2538483"/>
          </a:xfrm>
          <a:prstGeom prst="rect">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0" name="Rectangle 19"/>
          <p:cNvSpPr/>
          <p:nvPr/>
        </p:nvSpPr>
        <p:spPr>
          <a:xfrm>
            <a:off x="8775510" y="3700815"/>
            <a:ext cx="2131348" cy="2538483"/>
          </a:xfrm>
          <a:prstGeom prst="rect">
            <a:avLst/>
          </a:prstGeom>
          <a:solidFill>
            <a:srgbClr val="A8522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1" name="TextBox 20"/>
          <p:cNvSpPr txBox="1"/>
          <p:nvPr/>
        </p:nvSpPr>
        <p:spPr>
          <a:xfrm>
            <a:off x="1337482" y="4708477"/>
            <a:ext cx="1323832" cy="1015663"/>
          </a:xfrm>
          <a:prstGeom prst="rect">
            <a:avLst/>
          </a:prstGeom>
          <a:noFill/>
        </p:spPr>
        <p:txBody>
          <a:bodyPr wrap="square" rtlCol="0">
            <a:spAutoFit/>
          </a:bodyPr>
          <a:lstStyle/>
          <a:p>
            <a:pPr algn="ctr" rtl="0"/>
            <a:r>
              <a:rPr lang="en-US" sz="2000" dirty="0" smtClean="0"/>
              <a:t>Lo </a:t>
            </a:r>
            <a:r>
              <a:rPr lang="en-US" sz="2000" dirty="0" err="1" smtClean="0"/>
              <a:t>más</a:t>
            </a:r>
            <a:r>
              <a:rPr lang="en-US" sz="2000" dirty="0" smtClean="0"/>
              <a:t> </a:t>
            </a:r>
            <a:r>
              <a:rPr lang="en-US" sz="2000" dirty="0" err="1" smtClean="0"/>
              <a:t>temprano</a:t>
            </a:r>
            <a:endParaRPr lang="en-US" sz="2000" dirty="0" smtClean="0"/>
          </a:p>
          <a:p>
            <a:pPr algn="ctr" rtl="0"/>
            <a:r>
              <a:rPr lang="es-ES" sz="2000" dirty="0" smtClean="0"/>
              <a:t>posible</a:t>
            </a:r>
            <a:endParaRPr lang="en-US" sz="2000" dirty="0"/>
          </a:p>
        </p:txBody>
      </p:sp>
      <p:sp>
        <p:nvSpPr>
          <p:cNvPr id="22" name="TextBox 21"/>
          <p:cNvSpPr txBox="1"/>
          <p:nvPr/>
        </p:nvSpPr>
        <p:spPr>
          <a:xfrm>
            <a:off x="4055660" y="4697101"/>
            <a:ext cx="1649101" cy="830997"/>
          </a:xfrm>
          <a:prstGeom prst="rect">
            <a:avLst/>
          </a:prstGeom>
          <a:noFill/>
        </p:spPr>
        <p:txBody>
          <a:bodyPr wrap="square" rtlCol="0">
            <a:spAutoFit/>
          </a:bodyPr>
          <a:lstStyle/>
          <a:p>
            <a:pPr algn="ctr" rtl="0"/>
            <a:r>
              <a:rPr lang="en-US" sz="2400" dirty="0" smtClean="0"/>
              <a:t>Probable</a:t>
            </a:r>
          </a:p>
          <a:p>
            <a:pPr algn="ctr" rtl="0"/>
            <a:r>
              <a:rPr lang="en-US" sz="2400" dirty="0" smtClean="0"/>
              <a:t>460-432</a:t>
            </a:r>
            <a:endParaRPr lang="en-US" sz="2400" dirty="0"/>
          </a:p>
        </p:txBody>
      </p:sp>
      <p:sp>
        <p:nvSpPr>
          <p:cNvPr id="23" name="TextBox 22"/>
          <p:cNvSpPr txBox="1"/>
          <p:nvPr/>
        </p:nvSpPr>
        <p:spPr>
          <a:xfrm>
            <a:off x="9039376" y="4699373"/>
            <a:ext cx="1649101" cy="707886"/>
          </a:xfrm>
          <a:prstGeom prst="rect">
            <a:avLst/>
          </a:prstGeom>
          <a:noFill/>
        </p:spPr>
        <p:txBody>
          <a:bodyPr wrap="square" rtlCol="0">
            <a:spAutoFit/>
          </a:bodyPr>
          <a:lstStyle/>
          <a:p>
            <a:pPr algn="ctr" rtl="0"/>
            <a:r>
              <a:rPr lang="en-US" sz="2000" dirty="0" smtClean="0"/>
              <a:t>Lo </a:t>
            </a:r>
            <a:r>
              <a:rPr lang="en-US" sz="2000" dirty="0" err="1" smtClean="0"/>
              <a:t>más</a:t>
            </a:r>
            <a:r>
              <a:rPr lang="en-US" sz="2000" dirty="0" smtClean="0"/>
              <a:t> </a:t>
            </a:r>
            <a:r>
              <a:rPr lang="en-US" sz="2000" dirty="0" err="1" smtClean="0"/>
              <a:t>tarde</a:t>
            </a:r>
            <a:r>
              <a:rPr lang="en-US" sz="2000" dirty="0" smtClean="0"/>
              <a:t> </a:t>
            </a:r>
            <a:r>
              <a:rPr lang="en-US" sz="2000" dirty="0" err="1" smtClean="0"/>
              <a:t>posible</a:t>
            </a:r>
            <a:endParaRPr lang="en-US" sz="2000" dirty="0"/>
          </a:p>
        </p:txBody>
      </p:sp>
      <p:graphicFrame>
        <p:nvGraphicFramePr>
          <p:cNvPr id="24" name="Content Placeholder 4" descr="Sample table with 3 columns, 4 rows" title="Table"/>
          <p:cNvGraphicFramePr>
            <a:graphicFrameLocks/>
          </p:cNvGraphicFramePr>
          <p:nvPr>
            <p:extLst/>
          </p:nvPr>
        </p:nvGraphicFramePr>
        <p:xfrm>
          <a:off x="2688608" y="2943845"/>
          <a:ext cx="4462819" cy="365760"/>
        </p:xfrm>
        <a:graphic>
          <a:graphicData uri="http://schemas.openxmlformats.org/drawingml/2006/table">
            <a:tbl>
              <a:tblPr firstRow="1" bandRow="1">
                <a:tableStyleId>{9DCAF9ED-07DC-4A11-8D7F-57B35C25682E}</a:tableStyleId>
              </a:tblPr>
              <a:tblGrid>
                <a:gridCol w="4462819"/>
              </a:tblGrid>
              <a:tr h="2973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Artajerjes</a:t>
                      </a:r>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8916E">
                        <a:alpha val="50196"/>
                      </a:srgbClr>
                    </a:solidFill>
                  </a:tcPr>
                </a:tc>
              </a:tr>
            </a:tbl>
          </a:graphicData>
        </a:graphic>
      </p:graphicFrame>
      <p:sp>
        <p:nvSpPr>
          <p:cNvPr id="30" name="TextBox 29"/>
          <p:cNvSpPr txBox="1"/>
          <p:nvPr/>
        </p:nvSpPr>
        <p:spPr>
          <a:xfrm>
            <a:off x="4447543" y="1706780"/>
            <a:ext cx="1134390" cy="584775"/>
          </a:xfrm>
          <a:prstGeom prst="rect">
            <a:avLst/>
          </a:prstGeom>
          <a:noFill/>
        </p:spPr>
        <p:txBody>
          <a:bodyPr wrap="square" rtlCol="0">
            <a:spAutoFit/>
          </a:bodyPr>
          <a:lstStyle/>
          <a:p>
            <a:pPr algn="ctr" rtl="0"/>
            <a:r>
              <a:rPr lang="en-US" sz="1600" b="1" dirty="0" smtClean="0"/>
              <a:t>Nehemías regresa</a:t>
            </a:r>
            <a:endParaRPr lang="en-US" sz="1600" b="1" dirty="0"/>
          </a:p>
        </p:txBody>
      </p:sp>
    </p:spTree>
    <p:extLst>
      <p:ext uri="{BB962C8B-B14F-4D97-AF65-F5344CB8AC3E}">
        <p14:creationId xmlns:p14="http://schemas.microsoft.com/office/powerpoint/2010/main" val="106190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3"/>
          <p:cNvSpPr txBox="1">
            <a:spLocks/>
          </p:cNvSpPr>
          <p:nvPr/>
        </p:nvSpPr>
        <p:spPr>
          <a:xfrm>
            <a:off x="1526243" y="3635806"/>
            <a:ext cx="9184950" cy="2497540"/>
          </a:xfrm>
          <a:prstGeom prst="rect">
            <a:avLst/>
          </a:prstGeom>
        </p:spPr>
        <p:txBody>
          <a:bodyPr>
            <a:no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0" indent="-457200" algn="l" rtl="0">
              <a:buFont typeface="+mj-lt"/>
              <a:buAutoNum type="arabicPeriod"/>
            </a:pPr>
            <a:r>
              <a:rPr lang="en-US" b="1" dirty="0" err="1" smtClean="0"/>
              <a:t>Matrimonio</a:t>
            </a:r>
            <a:r>
              <a:rPr lang="en-US" b="1" dirty="0" smtClean="0"/>
              <a:t> con esposas </a:t>
            </a:r>
            <a:r>
              <a:rPr lang="en-US" b="1" dirty="0" err="1" smtClean="0"/>
              <a:t>paganas</a:t>
            </a:r>
            <a:r>
              <a:rPr lang="en-US" b="1" dirty="0" smtClean="0"/>
              <a:t> 	Mal 2:11-15	</a:t>
            </a:r>
            <a:r>
              <a:rPr lang="en-US" dirty="0" smtClean="0"/>
              <a:t>→	</a:t>
            </a:r>
            <a:r>
              <a:rPr lang="en-US" b="1" dirty="0" err="1" smtClean="0"/>
              <a:t>Neh</a:t>
            </a:r>
            <a:r>
              <a:rPr lang="en-US" b="1" dirty="0" smtClean="0"/>
              <a:t> 13:23-27</a:t>
            </a:r>
          </a:p>
          <a:p>
            <a:pPr marL="457200" indent="-457200" algn="l" rtl="0">
              <a:buFont typeface="+mj-lt"/>
              <a:buAutoNum type="arabicPeriod"/>
            </a:pPr>
            <a:r>
              <a:rPr lang="en-US" b="1" dirty="0" smtClean="0"/>
              <a:t>Negligencia en el pago del </a:t>
            </a:r>
            <a:r>
              <a:rPr lang="en-US" b="1" dirty="0" err="1" smtClean="0"/>
              <a:t>diezmo</a:t>
            </a:r>
            <a:r>
              <a:rPr lang="en-US" b="1" dirty="0" smtClean="0"/>
              <a:t> 	Mal 3:8-10	</a:t>
            </a:r>
            <a:r>
              <a:rPr lang="en-US" dirty="0" smtClean="0"/>
              <a:t>→	</a:t>
            </a:r>
            <a:r>
              <a:rPr lang="en-US" b="1" dirty="0" err="1" smtClean="0"/>
              <a:t>Neh</a:t>
            </a:r>
            <a:r>
              <a:rPr lang="en-US" b="1" dirty="0" smtClean="0"/>
              <a:t> 13:10-14</a:t>
            </a:r>
          </a:p>
          <a:p>
            <a:pPr marL="457200" indent="-457200" algn="l" rtl="0">
              <a:buFont typeface="+mj-lt"/>
              <a:buAutoNum type="arabicPeriod"/>
            </a:pPr>
            <a:r>
              <a:rPr lang="en-US" b="1" dirty="0" smtClean="0"/>
              <a:t>Desprecio del </a:t>
            </a:r>
            <a:r>
              <a:rPr lang="en-US" b="1" dirty="0" err="1" smtClean="0"/>
              <a:t>día</a:t>
            </a:r>
            <a:r>
              <a:rPr lang="en-US" b="1" dirty="0" smtClean="0"/>
              <a:t> de </a:t>
            </a:r>
            <a:r>
              <a:rPr lang="en-US" b="1" dirty="0" err="1" smtClean="0"/>
              <a:t>reposo</a:t>
            </a:r>
            <a:r>
              <a:rPr lang="en-US" b="1" dirty="0" smtClean="0"/>
              <a:t>	Mal 2:8-9	</a:t>
            </a:r>
            <a:r>
              <a:rPr lang="en-US" dirty="0" smtClean="0"/>
              <a:t>→	</a:t>
            </a:r>
            <a:r>
              <a:rPr lang="en-US" b="1" dirty="0" err="1" smtClean="0"/>
              <a:t>Neh</a:t>
            </a:r>
            <a:r>
              <a:rPr lang="en-US" b="1" dirty="0" smtClean="0"/>
              <a:t> 13:15-22</a:t>
            </a:r>
            <a:endParaRPr lang="en-US" b="1" dirty="0"/>
          </a:p>
          <a:p>
            <a:pPr marL="457200" indent="-457200" algn="l" rtl="0">
              <a:buFont typeface="+mj-lt"/>
              <a:buAutoNum type="arabicPeriod"/>
            </a:pPr>
            <a:r>
              <a:rPr lang="en-US" b="1" dirty="0" smtClean="0"/>
              <a:t>Corrupción del </a:t>
            </a:r>
            <a:r>
              <a:rPr lang="en-US" b="1" dirty="0" err="1" smtClean="0"/>
              <a:t>sacerdocio</a:t>
            </a:r>
            <a:r>
              <a:rPr lang="en-US" b="1" dirty="0" smtClean="0"/>
              <a:t>		Mal 1:6-2:9	</a:t>
            </a:r>
            <a:r>
              <a:rPr lang="en-US" dirty="0" smtClean="0"/>
              <a:t>→	</a:t>
            </a:r>
            <a:r>
              <a:rPr lang="en-US" b="1" dirty="0" err="1" smtClean="0"/>
              <a:t>Neh</a:t>
            </a:r>
            <a:r>
              <a:rPr lang="en-US" b="1" dirty="0" smtClean="0"/>
              <a:t> 13:7-9</a:t>
            </a:r>
            <a:endParaRPr lang="en-US" b="1" dirty="0"/>
          </a:p>
          <a:p>
            <a:pPr marL="457200" indent="-457200" algn="l" rtl="0">
              <a:buFont typeface="+mj-lt"/>
              <a:buAutoNum type="arabicPeriod"/>
            </a:pPr>
            <a:r>
              <a:rPr lang="en-US" b="1" dirty="0" smtClean="0"/>
              <a:t>Existencia de mal social		Mal 3:5		</a:t>
            </a:r>
            <a:r>
              <a:rPr lang="en-US" dirty="0" smtClean="0"/>
              <a:t>→	</a:t>
            </a:r>
            <a:r>
              <a:rPr lang="en-US" b="1" dirty="0" err="1" smtClean="0"/>
              <a:t>Neh</a:t>
            </a:r>
            <a:r>
              <a:rPr lang="en-US" b="1" dirty="0" smtClean="0"/>
              <a:t> 5:1-13</a:t>
            </a:r>
            <a:endParaRPr lang="en-US" b="1" dirty="0"/>
          </a:p>
          <a:p>
            <a:pPr marL="457200" indent="-457200" algn="l" rtl="0">
              <a:buFont typeface="+mj-lt"/>
              <a:buAutoNum type="arabicPeriod"/>
            </a:pPr>
            <a:endParaRPr lang="en-US" dirty="0"/>
          </a:p>
          <a:p>
            <a:pPr marL="457200" indent="-457200" algn="l" rtl="0">
              <a:buFont typeface="+mj-lt"/>
              <a:buAutoNum type="arabicPeriod"/>
            </a:pPr>
            <a:endParaRPr lang="en-US" b="1" dirty="0"/>
          </a:p>
        </p:txBody>
      </p:sp>
      <p:graphicFrame>
        <p:nvGraphicFramePr>
          <p:cNvPr id="28" name="Content Placeholder 4" descr="Sample table with 3 columns, 4 rows" title="Table"/>
          <p:cNvGraphicFramePr>
            <a:graphicFrameLocks/>
          </p:cNvGraphicFramePr>
          <p:nvPr>
            <p:extLst/>
          </p:nvPr>
        </p:nvGraphicFramePr>
        <p:xfrm>
          <a:off x="1244285" y="407834"/>
          <a:ext cx="9601200" cy="365760"/>
        </p:xfrm>
        <a:graphic>
          <a:graphicData uri="http://schemas.openxmlformats.org/drawingml/2006/table">
            <a:tbl>
              <a:tblPr firstRow="1" bandRow="1">
                <a:tableStyleId>{9DCAF9ED-07DC-4A11-8D7F-57B35C25682E}</a:tableStyleId>
              </a:tblPr>
              <a:tblGrid>
                <a:gridCol w="9601200"/>
              </a:tblGrid>
              <a:tr h="2973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470 aC 465 458 445 424 200 aC</a:t>
                      </a:r>
                      <a:endParaRPr lang="en-US" dirty="0"/>
                    </a:p>
                  </a:txBody>
                  <a:tcPr anchor="ctr"/>
                </a:tc>
              </a:tr>
            </a:tbl>
          </a:graphicData>
        </a:graphic>
      </p:graphicFrame>
      <p:cxnSp>
        <p:nvCxnSpPr>
          <p:cNvPr id="31" name="Straight Connector 30"/>
          <p:cNvCxnSpPr/>
          <p:nvPr/>
        </p:nvCxnSpPr>
        <p:spPr>
          <a:xfrm>
            <a:off x="8721090" y="393252"/>
            <a:ext cx="0" cy="3728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231775" y="796317"/>
            <a:ext cx="1433014" cy="2538483"/>
          </a:xfrm>
          <a:prstGeom prst="rect">
            <a:avLst/>
          </a:prstGeom>
          <a:solidFill>
            <a:srgbClr val="A8522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3" name="Rectangle 32"/>
          <p:cNvSpPr/>
          <p:nvPr/>
        </p:nvSpPr>
        <p:spPr>
          <a:xfrm>
            <a:off x="3267564" y="798589"/>
            <a:ext cx="3150359" cy="2538483"/>
          </a:xfrm>
          <a:prstGeom prst="rect">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4" name="Rectangle 33"/>
          <p:cNvSpPr/>
          <p:nvPr/>
        </p:nvSpPr>
        <p:spPr>
          <a:xfrm>
            <a:off x="8724395" y="798589"/>
            <a:ext cx="2131348" cy="2538483"/>
          </a:xfrm>
          <a:prstGeom prst="rect">
            <a:avLst/>
          </a:prstGeom>
          <a:solidFill>
            <a:srgbClr val="A8522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5" name="TextBox 34"/>
          <p:cNvSpPr txBox="1"/>
          <p:nvPr/>
        </p:nvSpPr>
        <p:spPr>
          <a:xfrm>
            <a:off x="1286367" y="1806251"/>
            <a:ext cx="1323832" cy="1015663"/>
          </a:xfrm>
          <a:prstGeom prst="rect">
            <a:avLst/>
          </a:prstGeom>
          <a:noFill/>
        </p:spPr>
        <p:txBody>
          <a:bodyPr wrap="square" rtlCol="0">
            <a:spAutoFit/>
          </a:bodyPr>
          <a:lstStyle/>
          <a:p>
            <a:pPr algn="ctr" rtl="0"/>
            <a:r>
              <a:rPr lang="en-US" sz="2000" dirty="0" smtClean="0"/>
              <a:t>Lo </a:t>
            </a:r>
            <a:r>
              <a:rPr lang="en-US" sz="2000" dirty="0" err="1" smtClean="0"/>
              <a:t>más</a:t>
            </a:r>
            <a:r>
              <a:rPr lang="en-US" sz="2000" dirty="0" smtClean="0"/>
              <a:t> </a:t>
            </a:r>
            <a:r>
              <a:rPr lang="en-US" sz="2000" dirty="0" err="1" smtClean="0"/>
              <a:t>temprano</a:t>
            </a:r>
            <a:endParaRPr lang="en-US" sz="2000" dirty="0" smtClean="0"/>
          </a:p>
          <a:p>
            <a:pPr algn="ctr" rtl="0"/>
            <a:r>
              <a:rPr lang="es-ES" sz="2000" dirty="0" smtClean="0"/>
              <a:t>posible</a:t>
            </a:r>
            <a:endParaRPr lang="en-US" sz="2000" dirty="0"/>
          </a:p>
        </p:txBody>
      </p:sp>
      <p:sp>
        <p:nvSpPr>
          <p:cNvPr id="36" name="TextBox 35"/>
          <p:cNvSpPr txBox="1"/>
          <p:nvPr/>
        </p:nvSpPr>
        <p:spPr>
          <a:xfrm>
            <a:off x="4004545" y="1794875"/>
            <a:ext cx="1649101" cy="830997"/>
          </a:xfrm>
          <a:prstGeom prst="rect">
            <a:avLst/>
          </a:prstGeom>
          <a:noFill/>
        </p:spPr>
        <p:txBody>
          <a:bodyPr wrap="square" rtlCol="0">
            <a:spAutoFit/>
          </a:bodyPr>
          <a:lstStyle/>
          <a:p>
            <a:pPr algn="ctr" rtl="0"/>
            <a:r>
              <a:rPr lang="en-US" sz="2400" dirty="0" smtClean="0"/>
              <a:t>Probable</a:t>
            </a:r>
          </a:p>
          <a:p>
            <a:pPr algn="ctr" rtl="0"/>
            <a:r>
              <a:rPr lang="en-US" sz="2400" dirty="0" smtClean="0"/>
              <a:t>460-432</a:t>
            </a:r>
            <a:endParaRPr lang="en-US" sz="2400" dirty="0"/>
          </a:p>
        </p:txBody>
      </p:sp>
      <p:sp>
        <p:nvSpPr>
          <p:cNvPr id="37" name="TextBox 36"/>
          <p:cNvSpPr txBox="1"/>
          <p:nvPr/>
        </p:nvSpPr>
        <p:spPr>
          <a:xfrm>
            <a:off x="8988261" y="1797147"/>
            <a:ext cx="1649101" cy="707886"/>
          </a:xfrm>
          <a:prstGeom prst="rect">
            <a:avLst/>
          </a:prstGeom>
          <a:noFill/>
        </p:spPr>
        <p:txBody>
          <a:bodyPr wrap="square" rtlCol="0">
            <a:spAutoFit/>
          </a:bodyPr>
          <a:lstStyle/>
          <a:p>
            <a:pPr algn="ctr" rtl="0"/>
            <a:r>
              <a:rPr lang="en-US" sz="2000" dirty="0" smtClean="0"/>
              <a:t>Lo </a:t>
            </a:r>
            <a:r>
              <a:rPr lang="en-US" sz="2000" dirty="0" err="1" smtClean="0"/>
              <a:t>más</a:t>
            </a:r>
            <a:r>
              <a:rPr lang="en-US" sz="2000" dirty="0" smtClean="0"/>
              <a:t> </a:t>
            </a:r>
            <a:r>
              <a:rPr lang="en-US" sz="2000" dirty="0" err="1" smtClean="0"/>
              <a:t>tarde</a:t>
            </a:r>
            <a:r>
              <a:rPr lang="en-US" sz="2000" dirty="0" smtClean="0"/>
              <a:t> </a:t>
            </a:r>
            <a:r>
              <a:rPr lang="en-US" sz="2000" dirty="0" err="1" smtClean="0"/>
              <a:t>posible</a:t>
            </a:r>
            <a:endParaRPr lang="en-US" sz="2000" dirty="0"/>
          </a:p>
        </p:txBody>
      </p:sp>
      <p:graphicFrame>
        <p:nvGraphicFramePr>
          <p:cNvPr id="38" name="Content Placeholder 4" descr="Sample table with 3 columns, 4 rows" title="Table"/>
          <p:cNvGraphicFramePr>
            <a:graphicFrameLocks/>
          </p:cNvGraphicFramePr>
          <p:nvPr>
            <p:extLst/>
          </p:nvPr>
        </p:nvGraphicFramePr>
        <p:xfrm>
          <a:off x="2637493" y="41619"/>
          <a:ext cx="4462819" cy="365760"/>
        </p:xfrm>
        <a:graphic>
          <a:graphicData uri="http://schemas.openxmlformats.org/drawingml/2006/table">
            <a:tbl>
              <a:tblPr firstRow="1" bandRow="1">
                <a:tableStyleId>{9DCAF9ED-07DC-4A11-8D7F-57B35C25682E}</a:tableStyleId>
              </a:tblPr>
              <a:tblGrid>
                <a:gridCol w="4462819"/>
              </a:tblGrid>
              <a:tr h="2973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Artajerjes</a:t>
                      </a:r>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8916E">
                        <a:alpha val="50196"/>
                      </a:srgbClr>
                    </a:solidFill>
                  </a:tcPr>
                </a:tc>
              </a:tr>
            </a:tbl>
          </a:graphicData>
        </a:graphic>
      </p:graphicFrame>
    </p:spTree>
    <p:extLst>
      <p:ext uri="{BB962C8B-B14F-4D97-AF65-F5344CB8AC3E}">
        <p14:creationId xmlns:p14="http://schemas.microsoft.com/office/powerpoint/2010/main" val="317958371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El cilindro de Ciro</a:t>
            </a:r>
            <a:endParaRPr lang="en-US" dirty="0"/>
          </a:p>
        </p:txBody>
      </p:sp>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3982" b="3982"/>
          <a:stretch>
            <a:fillRect/>
          </a:stretch>
        </p:blipFill>
        <p:spPr>
          <a:xfrm>
            <a:off x="-1" y="1325879"/>
            <a:ext cx="7490467" cy="4594153"/>
          </a:xfrm>
        </p:spPr>
      </p:pic>
      <p:sp>
        <p:nvSpPr>
          <p:cNvPr id="4" name="Text Placeholder 3"/>
          <p:cNvSpPr>
            <a:spLocks noGrp="1"/>
          </p:cNvSpPr>
          <p:nvPr>
            <p:ph type="body" sz="half" idx="2"/>
          </p:nvPr>
        </p:nvSpPr>
        <p:spPr/>
        <p:txBody>
          <a:bodyPr/>
          <a:lstStyle/>
          <a:p>
            <a:pPr algn="l" rtl="0"/>
            <a:r>
              <a:rPr lang="en-US" dirty="0" smtClean="0"/>
              <a:t>Entre otras cosas, describe cómo Ciro devolvió a los pueblos cautivos y a sus dioses a sus tierras nativas.</a:t>
            </a:r>
            <a:endParaRPr lang="en-US" dirty="0"/>
          </a:p>
        </p:txBody>
      </p:sp>
    </p:spTree>
    <p:extLst>
      <p:ext uri="{BB962C8B-B14F-4D97-AF65-F5344CB8AC3E}">
        <p14:creationId xmlns:p14="http://schemas.microsoft.com/office/powerpoint/2010/main" val="22087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err="1" smtClean="0"/>
              <a:t>TRASfondo</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112" y="1500119"/>
            <a:ext cx="2328021" cy="232802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5477" y="1500117"/>
            <a:ext cx="2276833" cy="23166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0414" y="1507318"/>
            <a:ext cx="2308368" cy="230836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4322" y="1501254"/>
            <a:ext cx="2246342" cy="2316941"/>
          </a:xfrm>
          <a:prstGeom prst="rect">
            <a:avLst/>
          </a:prstGeom>
        </p:spPr>
      </p:pic>
      <p:sp>
        <p:nvSpPr>
          <p:cNvPr id="7" name="Rectangle 6"/>
          <p:cNvSpPr/>
          <p:nvPr/>
        </p:nvSpPr>
        <p:spPr>
          <a:xfrm>
            <a:off x="1419367" y="3821368"/>
            <a:ext cx="9157648" cy="35484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rtl="0"/>
            <a:r>
              <a:rPr lang="en-US" dirty="0"/>
              <a:t> </a:t>
            </a:r>
            <a:r>
              <a:rPr lang="en-US" dirty="0" smtClean="0"/>
              <a:t>              536 </a:t>
            </a:r>
            <a:r>
              <a:rPr lang="en-US" dirty="0" err="1" smtClean="0"/>
              <a:t>aC</a:t>
            </a:r>
            <a:r>
              <a:rPr lang="en-US" dirty="0" smtClean="0"/>
              <a:t> 		    520-516		458 		      445 aC</a:t>
            </a:r>
            <a:endParaRPr lang="en-US" dirty="0"/>
          </a:p>
        </p:txBody>
      </p:sp>
      <p:sp>
        <p:nvSpPr>
          <p:cNvPr id="8" name="Rectangle 7"/>
          <p:cNvSpPr/>
          <p:nvPr/>
        </p:nvSpPr>
        <p:spPr>
          <a:xfrm>
            <a:off x="1433011" y="1507318"/>
            <a:ext cx="2333776" cy="2674960"/>
          </a:xfrm>
          <a:prstGeom prst="rect">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9" name="Content Placeholder 2"/>
          <p:cNvSpPr txBox="1">
            <a:spLocks/>
          </p:cNvSpPr>
          <p:nvPr/>
        </p:nvSpPr>
        <p:spPr>
          <a:xfrm>
            <a:off x="1263555" y="4400643"/>
            <a:ext cx="9335068" cy="1733266"/>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l" rtl="0">
              <a:buNone/>
            </a:pPr>
            <a:r>
              <a:rPr lang="en-US" sz="2800" dirty="0" smtClean="0"/>
              <a:t>El primer contingente de </a:t>
            </a:r>
            <a:r>
              <a:rPr lang="en-US" sz="2800" dirty="0" err="1" smtClean="0"/>
              <a:t>desterrados</a:t>
            </a:r>
            <a:r>
              <a:rPr lang="en-US" sz="2800" dirty="0" smtClean="0"/>
              <a:t> regresa bajo el </a:t>
            </a:r>
            <a:r>
              <a:rPr lang="en-US" sz="2800" dirty="0" err="1" smtClean="0"/>
              <a:t>liderazgo</a:t>
            </a:r>
            <a:r>
              <a:rPr lang="en-US" sz="2800" dirty="0" smtClean="0"/>
              <a:t> de </a:t>
            </a:r>
            <a:r>
              <a:rPr lang="en-US" sz="2800" dirty="0" err="1" smtClean="0"/>
              <a:t>Zorobabel</a:t>
            </a:r>
            <a:r>
              <a:rPr lang="en-US" sz="2800" dirty="0" smtClean="0"/>
              <a:t> el gobernador y Josué el sumo sacerdote</a:t>
            </a:r>
          </a:p>
        </p:txBody>
      </p:sp>
      <p:sp>
        <p:nvSpPr>
          <p:cNvPr id="10" name="Rectangle 9"/>
          <p:cNvSpPr/>
          <p:nvPr/>
        </p:nvSpPr>
        <p:spPr>
          <a:xfrm>
            <a:off x="3753134" y="1501255"/>
            <a:ext cx="2265529" cy="2677232"/>
          </a:xfrm>
          <a:prstGeom prst="rect">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Rectangle 10"/>
          <p:cNvSpPr/>
          <p:nvPr/>
        </p:nvSpPr>
        <p:spPr>
          <a:xfrm>
            <a:off x="6023205" y="1501255"/>
            <a:ext cx="2301929" cy="2679504"/>
          </a:xfrm>
          <a:prstGeom prst="rect">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Rectangle 11"/>
          <p:cNvSpPr/>
          <p:nvPr/>
        </p:nvSpPr>
        <p:spPr>
          <a:xfrm>
            <a:off x="8325134" y="1501254"/>
            <a:ext cx="2265530" cy="2681779"/>
          </a:xfrm>
          <a:prstGeom prst="rect">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Content Placeholder 2"/>
          <p:cNvSpPr txBox="1">
            <a:spLocks/>
          </p:cNvSpPr>
          <p:nvPr/>
        </p:nvSpPr>
        <p:spPr>
          <a:xfrm>
            <a:off x="1271514" y="4383203"/>
            <a:ext cx="9335068" cy="1733266"/>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l" rtl="0">
              <a:buNone/>
            </a:pPr>
            <a:r>
              <a:rPr lang="en-US" sz="2800" dirty="0" smtClean="0"/>
              <a:t>Animado por la predicación de Hageo y Zacarías, el pueblo reconstruye el templo.</a:t>
            </a:r>
          </a:p>
        </p:txBody>
      </p:sp>
      <p:sp>
        <p:nvSpPr>
          <p:cNvPr id="14" name="Content Placeholder 2"/>
          <p:cNvSpPr txBox="1">
            <a:spLocks/>
          </p:cNvSpPr>
          <p:nvPr/>
        </p:nvSpPr>
        <p:spPr>
          <a:xfrm>
            <a:off x="1287432" y="4400643"/>
            <a:ext cx="9335068" cy="1733266"/>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l" rtl="0">
              <a:buNone/>
            </a:pPr>
            <a:r>
              <a:rPr lang="en-US" sz="2800" dirty="0" smtClean="0"/>
              <a:t>Esdras regresa con un segundo grupo de </a:t>
            </a:r>
            <a:r>
              <a:rPr lang="en-US" sz="2800" dirty="0" err="1" smtClean="0"/>
              <a:t>desterrados</a:t>
            </a:r>
            <a:r>
              <a:rPr lang="en-US" sz="2800" dirty="0" smtClean="0"/>
              <a:t> y restablece el conocimiento y el respeto por la ley.</a:t>
            </a:r>
          </a:p>
        </p:txBody>
      </p:sp>
      <p:sp>
        <p:nvSpPr>
          <p:cNvPr id="15" name="Content Placeholder 2"/>
          <p:cNvSpPr txBox="1">
            <a:spLocks/>
          </p:cNvSpPr>
          <p:nvPr/>
        </p:nvSpPr>
        <p:spPr>
          <a:xfrm>
            <a:off x="1255596" y="4393148"/>
            <a:ext cx="9335068" cy="1733266"/>
          </a:xfrm>
          <a:prstGeom prst="rect">
            <a:avLst/>
          </a:prstGeom>
        </p:spPr>
        <p:txBody>
          <a:bodyPr>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5720" indent="0" algn="l" rtl="0">
              <a:buNone/>
            </a:pPr>
            <a:r>
              <a:rPr lang="en-US" sz="2800" dirty="0" smtClean="0"/>
              <a:t>Nehemías regresa y </a:t>
            </a:r>
            <a:r>
              <a:rPr lang="en-US" sz="2800" dirty="0" err="1" smtClean="0"/>
              <a:t>reconstruye</a:t>
            </a:r>
            <a:r>
              <a:rPr lang="en-US" sz="2800" dirty="0" smtClean="0"/>
              <a:t> </a:t>
            </a:r>
            <a:r>
              <a:rPr lang="en-US" sz="2800" dirty="0" err="1" smtClean="0"/>
              <a:t>los</a:t>
            </a:r>
            <a:r>
              <a:rPr lang="en-US" sz="2800" dirty="0" smtClean="0"/>
              <a:t> </a:t>
            </a:r>
            <a:r>
              <a:rPr lang="en-US" sz="2800" dirty="0" err="1" smtClean="0"/>
              <a:t>muros</a:t>
            </a:r>
            <a:r>
              <a:rPr lang="en-US" sz="2800" dirty="0" smtClean="0"/>
              <a:t> de la ciudad.</a:t>
            </a:r>
          </a:p>
        </p:txBody>
      </p:sp>
    </p:spTree>
    <p:extLst>
      <p:ext uri="{BB962C8B-B14F-4D97-AF65-F5344CB8AC3E}">
        <p14:creationId xmlns:p14="http://schemas.microsoft.com/office/powerpoint/2010/main" val="327323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xit" presetSubtype="8" fill="hold" grpId="0" nodeType="withEffect">
                                  <p:stCondLst>
                                    <p:cond delay="0"/>
                                  </p:stCondLst>
                                  <p:childTnLst>
                                    <p:animEffect transition="out" filter="wipe(left)">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1"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xit" presetSubtype="8" fill="hold" grpId="0" nodeType="withEffect">
                                  <p:stCondLst>
                                    <p:cond delay="0"/>
                                  </p:stCondLst>
                                  <p:childTnLst>
                                    <p:animEffect transition="out" filter="wipe(left)">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1"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par>
                                <p:cTn id="38" presetID="22" presetClass="exit" presetSubtype="8" fill="hold" grpId="0" nodeType="withEffect">
                                  <p:stCondLst>
                                    <p:cond delay="0"/>
                                  </p:stCondLst>
                                  <p:childTnLst>
                                    <p:animEffect transition="out" filter="wipe(left)">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0" grpId="1" animBg="1"/>
      <p:bldP spid="11" grpId="0" animBg="1"/>
      <p:bldP spid="11" grpId="1" animBg="1"/>
      <p:bldP spid="12" grpId="0" animBg="1"/>
      <p:bldP spid="13" grpId="0"/>
      <p:bldP spid="13" grpId="1"/>
      <p:bldP spid="14" grpId="0"/>
      <p:bldP spid="14" grpId="1"/>
      <p:bldP spid="1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estilo</a:t>
            </a:r>
            <a:endParaRPr lang="en-US" dirty="0"/>
          </a:p>
        </p:txBody>
      </p:sp>
      <p:graphicFrame>
        <p:nvGraphicFramePr>
          <p:cNvPr id="4" name="Table 3"/>
          <p:cNvGraphicFramePr>
            <a:graphicFrameLocks noGrp="1"/>
          </p:cNvGraphicFramePr>
          <p:nvPr>
            <p:extLst/>
          </p:nvPr>
        </p:nvGraphicFramePr>
        <p:xfrm>
          <a:off x="1363260" y="1511237"/>
          <a:ext cx="10373814" cy="4572000"/>
        </p:xfrm>
        <a:graphic>
          <a:graphicData uri="http://schemas.openxmlformats.org/drawingml/2006/table">
            <a:tbl>
              <a:tblPr firstRow="1" bandRow="1">
                <a:tableStyleId>{1FECB4D8-DB02-4DC6-A0A2-4F2EBAE1DC90}</a:tableStyleId>
              </a:tblPr>
              <a:tblGrid>
                <a:gridCol w="3457938"/>
                <a:gridCol w="3457938"/>
                <a:gridCol w="3457938"/>
              </a:tblGrid>
              <a:tr h="548640">
                <a:tc gridSpan="3">
                  <a:txBody>
                    <a:bodyPr/>
                    <a:lstStyle/>
                    <a:p>
                      <a:pPr algn="l" rtl="0"/>
                      <a:r>
                        <a:rPr lang="en-US" sz="2800" dirty="0" smtClean="0"/>
                        <a:t>El </a:t>
                      </a:r>
                      <a:r>
                        <a:rPr lang="en-US" sz="2800" dirty="0" err="1" smtClean="0"/>
                        <a:t>método</a:t>
                      </a:r>
                      <a:r>
                        <a:rPr lang="en-US" sz="2800" dirty="0" smtClean="0"/>
                        <a:t> </a:t>
                      </a:r>
                      <a:r>
                        <a:rPr lang="en-US" sz="2800" dirty="0" err="1" smtClean="0"/>
                        <a:t>didáctico-dialéctic</a:t>
                      </a:r>
                      <a:r>
                        <a:rPr lang="en-US" sz="2800" baseline="0" dirty="0" err="1" smtClean="0"/>
                        <a:t>o</a:t>
                      </a:r>
                      <a:endParaRPr lang="en-US" sz="2800" dirty="0"/>
                    </a:p>
                  </a:txBody>
                  <a:tcPr/>
                </a:tc>
                <a:tc hMerge="1">
                  <a:txBody>
                    <a:bodyPr/>
                    <a:lstStyle/>
                    <a:p>
                      <a:pPr algn="l" rtl="0"/>
                      <a:endParaRPr lang="en-US" dirty="0"/>
                    </a:p>
                  </a:txBody>
                  <a:tcPr/>
                </a:tc>
                <a:tc hMerge="1">
                  <a:txBody>
                    <a:bodyPr/>
                    <a:lstStyle/>
                    <a:p>
                      <a:pPr algn="l" rtl="0"/>
                      <a:endParaRPr lang="en-US" dirty="0"/>
                    </a:p>
                  </a:txBody>
                  <a:tcPr/>
                </a:tc>
              </a:tr>
              <a:tr h="3200400">
                <a:tc>
                  <a:txBody>
                    <a:bodyPr/>
                    <a:lstStyle/>
                    <a:p>
                      <a:pPr algn="l" rtl="0"/>
                      <a:endParaRPr lang="en-US" sz="2800" dirty="0"/>
                    </a:p>
                  </a:txBody>
                  <a:tcPr>
                    <a:lnR w="12700" cap="flat" cmpd="sng" algn="ctr">
                      <a:solidFill>
                        <a:schemeClr val="tx1"/>
                      </a:solidFill>
                      <a:prstDash val="solid"/>
                      <a:round/>
                      <a:headEnd type="none" w="med" len="med"/>
                      <a:tailEnd type="none" w="med" len="med"/>
                    </a:lnR>
                  </a:tcPr>
                </a:tc>
                <a:tc>
                  <a:txBody>
                    <a:bodyPr/>
                    <a:lstStyle/>
                    <a:p>
                      <a:pPr algn="l" rtl="0"/>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rtl="0"/>
                      <a:endParaRPr lang="en-US" sz="2800" dirty="0"/>
                    </a:p>
                  </a:txBody>
                  <a:tcPr>
                    <a:lnL w="12700" cap="flat" cmpd="sng" algn="ctr">
                      <a:solidFill>
                        <a:schemeClr val="tx1"/>
                      </a:solidFill>
                      <a:prstDash val="solid"/>
                      <a:round/>
                      <a:headEnd type="none" w="med" len="med"/>
                      <a:tailEnd type="none" w="med" len="med"/>
                    </a:lnL>
                  </a:tcPr>
                </a:tc>
              </a:tr>
              <a:tr h="822960">
                <a:tc>
                  <a:txBody>
                    <a:bodyPr/>
                    <a:lstStyle/>
                    <a:p>
                      <a:pPr algn="ctr" rtl="0"/>
                      <a:r>
                        <a:rPr lang="en-US" sz="2400" dirty="0" smtClean="0"/>
                        <a:t>Se </a:t>
                      </a:r>
                      <a:r>
                        <a:rPr lang="en-US" sz="2400" dirty="0" err="1" smtClean="0"/>
                        <a:t>hace</a:t>
                      </a:r>
                      <a:r>
                        <a:rPr lang="en-US" sz="2400" dirty="0" smtClean="0"/>
                        <a:t> </a:t>
                      </a:r>
                      <a:r>
                        <a:rPr lang="en-US" sz="2400" dirty="0" err="1" smtClean="0"/>
                        <a:t>una</a:t>
                      </a:r>
                      <a:r>
                        <a:rPr lang="en-US" sz="2400" dirty="0" smtClean="0"/>
                        <a:t> </a:t>
                      </a:r>
                      <a:r>
                        <a:rPr lang="en-US" sz="2400" b="1" dirty="0" err="1" smtClean="0"/>
                        <a:t>afirmación</a:t>
                      </a:r>
                      <a:r>
                        <a:rPr lang="en-US" sz="2400" b="0" baseline="0" dirty="0" smtClean="0"/>
                        <a:t> o </a:t>
                      </a:r>
                      <a:r>
                        <a:rPr lang="en-US" sz="2400" b="0" baseline="0" dirty="0" err="1" smtClean="0"/>
                        <a:t>acusación</a:t>
                      </a:r>
                      <a:endParaRPr lang="en-US" sz="2400" dirty="0"/>
                    </a:p>
                  </a:txBody>
                  <a:tcPr/>
                </a:tc>
                <a:tc>
                  <a:txBody>
                    <a:bodyPr/>
                    <a:lstStyle/>
                    <a:p>
                      <a:pPr algn="ctr" rtl="0"/>
                      <a:r>
                        <a:rPr lang="en-US" sz="2400" dirty="0" smtClean="0"/>
                        <a:t>Se </a:t>
                      </a:r>
                      <a:r>
                        <a:rPr lang="en-US" sz="2400" dirty="0" err="1" smtClean="0"/>
                        <a:t>plantea</a:t>
                      </a:r>
                      <a:r>
                        <a:rPr lang="en-US" sz="2400" baseline="0" dirty="0" smtClean="0"/>
                        <a:t> </a:t>
                      </a:r>
                      <a:r>
                        <a:rPr lang="en-US" sz="2400" dirty="0" err="1" smtClean="0"/>
                        <a:t>una</a:t>
                      </a:r>
                      <a:r>
                        <a:rPr lang="en-US" sz="2400" dirty="0" smtClean="0"/>
                        <a:t> </a:t>
                      </a:r>
                      <a:r>
                        <a:rPr lang="en-US" sz="2400" dirty="0" err="1" smtClean="0"/>
                        <a:t>supuesta</a:t>
                      </a:r>
                      <a:r>
                        <a:rPr lang="en-US" sz="2400" baseline="0" dirty="0" smtClean="0"/>
                        <a:t>  </a:t>
                      </a:r>
                      <a:r>
                        <a:rPr lang="en-US" sz="2400" b="1" dirty="0" err="1" smtClean="0"/>
                        <a:t>objeción</a:t>
                      </a:r>
                      <a:endParaRPr lang="en-US" sz="2400" dirty="0"/>
                    </a:p>
                  </a:txBody>
                  <a:tcPr/>
                </a:tc>
                <a:tc>
                  <a:txBody>
                    <a:bodyPr/>
                    <a:lstStyle/>
                    <a:p>
                      <a:pPr algn="ctr" rtl="0"/>
                      <a:r>
                        <a:rPr lang="en-US" sz="2400" dirty="0" smtClean="0"/>
                        <a:t>Se </a:t>
                      </a:r>
                      <a:r>
                        <a:rPr lang="en-US" sz="2400" dirty="0" err="1" smtClean="0"/>
                        <a:t>presenta</a:t>
                      </a:r>
                      <a:r>
                        <a:rPr lang="en-US" sz="2400" dirty="0" smtClean="0"/>
                        <a:t> </a:t>
                      </a:r>
                      <a:r>
                        <a:rPr lang="en-US" sz="2400" dirty="0" err="1" smtClean="0"/>
                        <a:t>una</a:t>
                      </a:r>
                      <a:r>
                        <a:rPr lang="en-US" sz="2400" dirty="0" smtClean="0"/>
                        <a:t> </a:t>
                      </a:r>
                      <a:r>
                        <a:rPr lang="en-US" sz="2400" b="1" dirty="0" err="1" smtClean="0"/>
                        <a:t>refutación</a:t>
                      </a:r>
                      <a:r>
                        <a:rPr lang="en-US" sz="2400" b="1" dirty="0" smtClean="0"/>
                        <a:t> </a:t>
                      </a:r>
                      <a:r>
                        <a:rPr lang="en-US" sz="2400" baseline="0" dirty="0" smtClean="0"/>
                        <a:t>a la </a:t>
                      </a:r>
                      <a:r>
                        <a:rPr lang="en-US" sz="2400" baseline="0" dirty="0" err="1" smtClean="0"/>
                        <a:t>objeción</a:t>
                      </a:r>
                      <a:endParaRPr lang="en-US" sz="2400" dirty="0"/>
                    </a:p>
                  </a:txBody>
                  <a:tcPr/>
                </a:tc>
              </a:tr>
            </a:tbl>
          </a:graphicData>
        </a:graphic>
      </p:graphicFrame>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2430329" y="2116941"/>
            <a:ext cx="1363748" cy="3061498"/>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flipH="1">
            <a:off x="5769591" y="2183322"/>
            <a:ext cx="1409131" cy="2982660"/>
          </a:xfrm>
          <a:prstGeom prst="rect">
            <a:avLst/>
          </a:prstGeom>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flipH="1">
            <a:off x="9311073" y="2132861"/>
            <a:ext cx="1363748" cy="3061498"/>
          </a:xfrm>
          <a:prstGeom prst="rect">
            <a:avLst/>
          </a:prstGeom>
        </p:spPr>
      </p:pic>
    </p:spTree>
    <p:extLst>
      <p:ext uri="{BB962C8B-B14F-4D97-AF65-F5344CB8AC3E}">
        <p14:creationId xmlns:p14="http://schemas.microsoft.com/office/powerpoint/2010/main" val="428931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Malaquías 1:2</a:t>
            </a:r>
            <a:endParaRPr lang="en-US" dirty="0"/>
          </a:p>
        </p:txBody>
      </p:sp>
      <p:graphicFrame>
        <p:nvGraphicFramePr>
          <p:cNvPr id="4" name="Table 3"/>
          <p:cNvGraphicFramePr>
            <a:graphicFrameLocks noGrp="1"/>
          </p:cNvGraphicFramePr>
          <p:nvPr>
            <p:extLst/>
          </p:nvPr>
        </p:nvGraphicFramePr>
        <p:xfrm>
          <a:off x="1363260" y="1511237"/>
          <a:ext cx="10373814" cy="4572000"/>
        </p:xfrm>
        <a:graphic>
          <a:graphicData uri="http://schemas.openxmlformats.org/drawingml/2006/table">
            <a:tbl>
              <a:tblPr firstRow="1" bandRow="1">
                <a:tableStyleId>{1FECB4D8-DB02-4DC6-A0A2-4F2EBAE1DC90}</a:tableStyleId>
              </a:tblPr>
              <a:tblGrid>
                <a:gridCol w="3457938"/>
                <a:gridCol w="3457938"/>
                <a:gridCol w="3457938"/>
              </a:tblGrid>
              <a:tr h="548640">
                <a:tc gridSpan="3">
                  <a:txBody>
                    <a:bodyPr/>
                    <a:lstStyle/>
                    <a:p>
                      <a:pPr algn="l" rtl="0"/>
                      <a:r>
                        <a:rPr lang="en-US" sz="2800" dirty="0" smtClean="0"/>
                        <a:t>El </a:t>
                      </a:r>
                      <a:r>
                        <a:rPr lang="en-US" sz="2800" dirty="0" err="1" smtClean="0"/>
                        <a:t>método</a:t>
                      </a:r>
                      <a:r>
                        <a:rPr lang="en-US" sz="2800" dirty="0" smtClean="0"/>
                        <a:t> </a:t>
                      </a:r>
                      <a:r>
                        <a:rPr lang="en-US" sz="2800" dirty="0" err="1" smtClean="0"/>
                        <a:t>didáctico-dialéctic</a:t>
                      </a:r>
                      <a:r>
                        <a:rPr lang="en-US" sz="2800" baseline="0" dirty="0" err="1" smtClean="0"/>
                        <a:t>o</a:t>
                      </a:r>
                      <a:endParaRPr lang="en-US" sz="2800" dirty="0"/>
                    </a:p>
                  </a:txBody>
                  <a:tcPr/>
                </a:tc>
                <a:tc hMerge="1">
                  <a:txBody>
                    <a:bodyPr/>
                    <a:lstStyle/>
                    <a:p>
                      <a:pPr algn="l" rtl="0"/>
                      <a:endParaRPr lang="en-US" dirty="0"/>
                    </a:p>
                  </a:txBody>
                  <a:tcPr/>
                </a:tc>
                <a:tc hMerge="1">
                  <a:txBody>
                    <a:bodyPr/>
                    <a:lstStyle/>
                    <a:p>
                      <a:pPr algn="l" rtl="0"/>
                      <a:endParaRPr lang="en-US" dirty="0"/>
                    </a:p>
                  </a:txBody>
                  <a:tcPr/>
                </a:tc>
              </a:tr>
              <a:tr h="3200400">
                <a:tc>
                  <a:txBody>
                    <a:bodyPr/>
                    <a:lstStyle/>
                    <a:p>
                      <a:pPr algn="ctr" rtl="0"/>
                      <a:r>
                        <a:rPr lang="es-ES" sz="2800" dirty="0" smtClean="0"/>
                        <a:t>“Yo los he amado…”</a:t>
                      </a:r>
                      <a:endParaRPr lang="en-US" sz="2800" dirty="0"/>
                    </a:p>
                  </a:txBody>
                  <a:tcPr anchor="ctr">
                    <a:lnR w="12700" cap="flat" cmpd="sng" algn="ctr">
                      <a:solidFill>
                        <a:schemeClr val="tx1"/>
                      </a:solidFill>
                      <a:prstDash val="solid"/>
                      <a:round/>
                      <a:headEnd type="none" w="med" len="med"/>
                      <a:tailEnd type="none" w="med" len="med"/>
                    </a:lnR>
                  </a:tcPr>
                </a:tc>
                <a:tc>
                  <a:txBody>
                    <a:bodyPr/>
                    <a:lstStyle/>
                    <a:p>
                      <a:pPr algn="ctr" rtl="0"/>
                      <a:r>
                        <a:rPr lang="en-US" sz="2800" dirty="0" smtClean="0"/>
                        <a:t>Pero </a:t>
                      </a:r>
                      <a:r>
                        <a:rPr lang="en-US" sz="2800" dirty="0" err="1" smtClean="0"/>
                        <a:t>ustedes</a:t>
                      </a:r>
                      <a:r>
                        <a:rPr lang="en-US" sz="2800" dirty="0" smtClean="0"/>
                        <a:t> </a:t>
                      </a:r>
                      <a:r>
                        <a:rPr lang="en-US" sz="2800" dirty="0" err="1" smtClean="0"/>
                        <a:t>dicen</a:t>
                      </a:r>
                      <a:r>
                        <a:rPr lang="en-US" sz="2800" dirty="0" smtClean="0"/>
                        <a:t>: </a:t>
                      </a:r>
                      <a:r>
                        <a:rPr lang="es-ES" sz="2800" dirty="0" smtClean="0"/>
                        <a:t>“…¿En qué nos has amado?…”</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rtl="0"/>
                      <a:r>
                        <a:rPr lang="es-ES" sz="2800" dirty="0" smtClean="0"/>
                        <a:t>“…¿No era Esaú hermano de Jacob?” Declara el SEÑOR. “Sin embargo, Yo amé a Jacob”</a:t>
                      </a:r>
                      <a:endParaRPr lang="en-US" sz="2800" dirty="0"/>
                    </a:p>
                  </a:txBody>
                  <a:tcPr anchor="ctr">
                    <a:lnL w="12700" cap="flat" cmpd="sng" algn="ctr">
                      <a:solidFill>
                        <a:schemeClr val="tx1"/>
                      </a:solidFill>
                      <a:prstDash val="solid"/>
                      <a:round/>
                      <a:headEnd type="none" w="med" len="med"/>
                      <a:tailEnd type="none" w="med" len="med"/>
                    </a:lnL>
                  </a:tcPr>
                </a:tc>
              </a:tr>
              <a:tr h="822960">
                <a:tc>
                  <a:txBody>
                    <a:bodyPr/>
                    <a:lstStyle/>
                    <a:p>
                      <a:pPr algn="ctr" rtl="0"/>
                      <a:r>
                        <a:rPr lang="en-US" sz="2400" dirty="0" smtClean="0"/>
                        <a:t>Se </a:t>
                      </a:r>
                      <a:r>
                        <a:rPr lang="en-US" sz="2400" dirty="0" err="1" smtClean="0"/>
                        <a:t>hace</a:t>
                      </a:r>
                      <a:r>
                        <a:rPr lang="en-US" sz="2400" dirty="0" smtClean="0"/>
                        <a:t> </a:t>
                      </a:r>
                      <a:r>
                        <a:rPr lang="en-US" sz="2400" dirty="0" err="1" smtClean="0"/>
                        <a:t>una</a:t>
                      </a:r>
                      <a:r>
                        <a:rPr lang="en-US" sz="2400" dirty="0" smtClean="0"/>
                        <a:t> </a:t>
                      </a:r>
                      <a:r>
                        <a:rPr lang="en-US" sz="2400" b="1" dirty="0" err="1" smtClean="0"/>
                        <a:t>afirmación</a:t>
                      </a:r>
                      <a:r>
                        <a:rPr lang="en-US" sz="2400" b="0" baseline="0" dirty="0" smtClean="0"/>
                        <a:t> o </a:t>
                      </a:r>
                      <a:r>
                        <a:rPr lang="en-US" sz="2400" b="0" baseline="0" dirty="0" err="1" smtClean="0"/>
                        <a:t>acusación</a:t>
                      </a:r>
                      <a:endParaRPr lang="en-US" sz="2400" dirty="0"/>
                    </a:p>
                  </a:txBody>
                  <a:tcPr/>
                </a:tc>
                <a:tc>
                  <a:txBody>
                    <a:bodyPr/>
                    <a:lstStyle/>
                    <a:p>
                      <a:pPr algn="ctr" rtl="0"/>
                      <a:r>
                        <a:rPr lang="en-US" sz="2400" dirty="0" smtClean="0"/>
                        <a:t>Se </a:t>
                      </a:r>
                      <a:r>
                        <a:rPr lang="en-US" sz="2400" dirty="0" err="1" smtClean="0"/>
                        <a:t>plantea</a:t>
                      </a:r>
                      <a:r>
                        <a:rPr lang="en-US" sz="2400" baseline="0" dirty="0" smtClean="0"/>
                        <a:t> </a:t>
                      </a:r>
                      <a:r>
                        <a:rPr lang="en-US" sz="2400" dirty="0" err="1" smtClean="0"/>
                        <a:t>una</a:t>
                      </a:r>
                      <a:r>
                        <a:rPr lang="en-US" sz="2400" dirty="0" smtClean="0"/>
                        <a:t> </a:t>
                      </a:r>
                      <a:r>
                        <a:rPr lang="en-US" sz="2400" dirty="0" err="1" smtClean="0"/>
                        <a:t>supuesta</a:t>
                      </a:r>
                      <a:r>
                        <a:rPr lang="en-US" sz="2400" baseline="0" dirty="0" smtClean="0"/>
                        <a:t>  </a:t>
                      </a:r>
                      <a:r>
                        <a:rPr lang="en-US" sz="2400" b="1" dirty="0" err="1" smtClean="0"/>
                        <a:t>objeción</a:t>
                      </a:r>
                      <a:endParaRPr lang="en-US" sz="2400" dirty="0"/>
                    </a:p>
                  </a:txBody>
                  <a:tcPr/>
                </a:tc>
                <a:tc>
                  <a:txBody>
                    <a:bodyPr/>
                    <a:lstStyle/>
                    <a:p>
                      <a:pPr algn="ctr" rtl="0"/>
                      <a:r>
                        <a:rPr lang="en-US" sz="2400" dirty="0" smtClean="0"/>
                        <a:t>Se </a:t>
                      </a:r>
                      <a:r>
                        <a:rPr lang="en-US" sz="2400" dirty="0" err="1" smtClean="0"/>
                        <a:t>presenta</a:t>
                      </a:r>
                      <a:r>
                        <a:rPr lang="en-US" sz="2400" dirty="0" smtClean="0"/>
                        <a:t> </a:t>
                      </a:r>
                      <a:r>
                        <a:rPr lang="en-US" sz="2400" dirty="0" err="1" smtClean="0"/>
                        <a:t>una</a:t>
                      </a:r>
                      <a:r>
                        <a:rPr lang="en-US" sz="2400" dirty="0" smtClean="0"/>
                        <a:t> </a:t>
                      </a:r>
                      <a:r>
                        <a:rPr lang="en-US" sz="2400" b="1" dirty="0" err="1" smtClean="0"/>
                        <a:t>refutación</a:t>
                      </a:r>
                      <a:r>
                        <a:rPr lang="en-US" sz="2400" b="1" dirty="0" smtClean="0"/>
                        <a:t> </a:t>
                      </a:r>
                      <a:r>
                        <a:rPr lang="en-US" sz="2400" baseline="0" dirty="0" smtClean="0"/>
                        <a:t>a la </a:t>
                      </a:r>
                      <a:r>
                        <a:rPr lang="en-US" sz="2400" baseline="0" dirty="0" err="1" smtClean="0"/>
                        <a:t>objeción</a:t>
                      </a:r>
                      <a:endParaRPr lang="en-US" sz="2400" dirty="0"/>
                    </a:p>
                  </a:txBody>
                  <a:tcPr/>
                </a:tc>
              </a:tr>
            </a:tbl>
          </a:graphicData>
        </a:graphic>
      </p:graphicFrame>
    </p:spTree>
    <p:extLst>
      <p:ext uri="{BB962C8B-B14F-4D97-AF65-F5344CB8AC3E}">
        <p14:creationId xmlns:p14="http://schemas.microsoft.com/office/powerpoint/2010/main" val="195560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Malaquías 2:13-14</a:t>
            </a:r>
            <a:endParaRPr lang="en-US" dirty="0"/>
          </a:p>
        </p:txBody>
      </p:sp>
      <p:graphicFrame>
        <p:nvGraphicFramePr>
          <p:cNvPr id="4" name="Table 3"/>
          <p:cNvGraphicFramePr>
            <a:graphicFrameLocks noGrp="1"/>
          </p:cNvGraphicFramePr>
          <p:nvPr>
            <p:extLst/>
          </p:nvPr>
        </p:nvGraphicFramePr>
        <p:xfrm>
          <a:off x="1363260" y="1511237"/>
          <a:ext cx="10373814" cy="4572000"/>
        </p:xfrm>
        <a:graphic>
          <a:graphicData uri="http://schemas.openxmlformats.org/drawingml/2006/table">
            <a:tbl>
              <a:tblPr firstRow="1" bandRow="1">
                <a:tableStyleId>{1FECB4D8-DB02-4DC6-A0A2-4F2EBAE1DC90}</a:tableStyleId>
              </a:tblPr>
              <a:tblGrid>
                <a:gridCol w="3457938"/>
                <a:gridCol w="3457938"/>
                <a:gridCol w="3457938"/>
              </a:tblGrid>
              <a:tr h="548640">
                <a:tc gridSpan="3">
                  <a:txBody>
                    <a:bodyPr/>
                    <a:lstStyle/>
                    <a:p>
                      <a:pPr algn="l" rtl="0"/>
                      <a:r>
                        <a:rPr lang="en-US" sz="2800" dirty="0" smtClean="0"/>
                        <a:t>El </a:t>
                      </a:r>
                      <a:r>
                        <a:rPr lang="en-US" sz="2800" dirty="0" err="1" smtClean="0"/>
                        <a:t>método</a:t>
                      </a:r>
                      <a:r>
                        <a:rPr lang="en-US" sz="2800" dirty="0" smtClean="0"/>
                        <a:t> </a:t>
                      </a:r>
                      <a:r>
                        <a:rPr lang="en-US" sz="2800" dirty="0" err="1" smtClean="0"/>
                        <a:t>didáctico-dialéctic</a:t>
                      </a:r>
                      <a:r>
                        <a:rPr lang="en-US" sz="2800" baseline="0" dirty="0" err="1" smtClean="0"/>
                        <a:t>o</a:t>
                      </a:r>
                      <a:endParaRPr lang="en-US" sz="2800" dirty="0"/>
                    </a:p>
                  </a:txBody>
                  <a:tcPr/>
                </a:tc>
                <a:tc hMerge="1">
                  <a:txBody>
                    <a:bodyPr/>
                    <a:lstStyle/>
                    <a:p>
                      <a:pPr algn="l" rtl="0"/>
                      <a:endParaRPr lang="en-US" dirty="0"/>
                    </a:p>
                  </a:txBody>
                  <a:tcPr/>
                </a:tc>
                <a:tc hMerge="1">
                  <a:txBody>
                    <a:bodyPr/>
                    <a:lstStyle/>
                    <a:p>
                      <a:pPr algn="l" rtl="0"/>
                      <a:endParaRPr lang="en-US" dirty="0"/>
                    </a:p>
                  </a:txBody>
                  <a:tcPr/>
                </a:tc>
              </a:tr>
              <a:tr h="3200400">
                <a:tc>
                  <a:txBody>
                    <a:bodyPr/>
                    <a:lstStyle/>
                    <a:p>
                      <a:pPr algn="ctr" rtl="0"/>
                      <a:r>
                        <a:rPr lang="en-US" sz="2000" baseline="30000" dirty="0" smtClean="0"/>
                        <a:t>13</a:t>
                      </a:r>
                      <a:r>
                        <a:rPr lang="en-US" sz="2000" dirty="0" smtClean="0"/>
                        <a:t>Y </a:t>
                      </a:r>
                      <a:r>
                        <a:rPr lang="es-ES" sz="2000" dirty="0" smtClean="0"/>
                        <a:t>esta otra cosa hacen: cubren el altar del SEÑOR de lágrimas, llantos y gemidos, porque Él ya no mira la ofrenda ni la acepta con agrado de su mano. </a:t>
                      </a:r>
                      <a:endParaRPr lang="en-US" sz="2000" dirty="0"/>
                    </a:p>
                  </a:txBody>
                  <a:tcPr anchor="ctr">
                    <a:lnR w="12700" cap="flat" cmpd="sng" algn="ctr">
                      <a:solidFill>
                        <a:schemeClr val="tx1"/>
                      </a:solidFill>
                      <a:prstDash val="solid"/>
                      <a:round/>
                      <a:headEnd type="none" w="med" len="med"/>
                      <a:tailEnd type="none" w="med" len="med"/>
                    </a:lnR>
                  </a:tcPr>
                </a:tc>
                <a:tc>
                  <a:txBody>
                    <a:bodyPr/>
                    <a:lstStyle/>
                    <a:p>
                      <a:pPr algn="ctr" rtl="0"/>
                      <a:r>
                        <a:rPr lang="en-US" sz="2000" baseline="30000" dirty="0" smtClean="0"/>
                        <a:t>14</a:t>
                      </a:r>
                      <a:r>
                        <a:rPr lang="en-US" sz="2000" dirty="0" smtClean="0"/>
                        <a:t>Pero </a:t>
                      </a:r>
                      <a:r>
                        <a:rPr lang="en-US" sz="2000" dirty="0" err="1" smtClean="0"/>
                        <a:t>ustedes</a:t>
                      </a:r>
                      <a:r>
                        <a:rPr lang="en-US" sz="2000" dirty="0" smtClean="0"/>
                        <a:t> </a:t>
                      </a:r>
                      <a:r>
                        <a:rPr lang="en-US" sz="2000" dirty="0" err="1" smtClean="0"/>
                        <a:t>dicen</a:t>
                      </a:r>
                      <a:r>
                        <a:rPr lang="en-US" sz="2000" dirty="0" smtClean="0"/>
                        <a:t>: "¿</a:t>
                      </a:r>
                      <a:r>
                        <a:rPr lang="en-US" sz="2000" dirty="0" err="1" smtClean="0"/>
                        <a:t>Por</a:t>
                      </a:r>
                      <a:r>
                        <a:rPr lang="en-US" sz="2000" dirty="0" smtClean="0"/>
                        <a:t> </a:t>
                      </a:r>
                      <a:r>
                        <a:rPr lang="en-US" sz="2000" dirty="0" err="1" smtClean="0"/>
                        <a:t>qué</a:t>
                      </a:r>
                      <a:r>
                        <a:rPr lang="en-US" sz="2000" dirty="0" smtClean="0"/>
                        <a:t>?"</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rtl="0"/>
                      <a:r>
                        <a:rPr lang="es-ES" sz="2000" dirty="0" smtClean="0"/>
                        <a:t>Porque el SEÑOR ha sido testigo entre tú y la mujer de tu juventud, contra la cual has obrado deslealmente, aunque ella es tu compañera y la mujer de tu pacto. </a:t>
                      </a:r>
                      <a:endParaRPr lang="en-US" sz="2000" dirty="0"/>
                    </a:p>
                  </a:txBody>
                  <a:tcPr anchor="ctr">
                    <a:lnL w="12700" cap="flat" cmpd="sng" algn="ctr">
                      <a:solidFill>
                        <a:schemeClr val="tx1"/>
                      </a:solidFill>
                      <a:prstDash val="solid"/>
                      <a:round/>
                      <a:headEnd type="none" w="med" len="med"/>
                      <a:tailEnd type="none" w="med" len="med"/>
                    </a:lnL>
                  </a:tcPr>
                </a:tc>
              </a:tr>
              <a:tr h="822960">
                <a:tc>
                  <a:txBody>
                    <a:bodyPr/>
                    <a:lstStyle/>
                    <a:p>
                      <a:pPr algn="ctr" rtl="0"/>
                      <a:r>
                        <a:rPr lang="en-US" sz="2400" dirty="0" smtClean="0"/>
                        <a:t>Se </a:t>
                      </a:r>
                      <a:r>
                        <a:rPr lang="en-US" sz="2400" dirty="0" err="1" smtClean="0"/>
                        <a:t>hace</a:t>
                      </a:r>
                      <a:r>
                        <a:rPr lang="en-US" sz="2400" dirty="0" smtClean="0"/>
                        <a:t> </a:t>
                      </a:r>
                      <a:r>
                        <a:rPr lang="en-US" sz="2400" dirty="0" err="1" smtClean="0"/>
                        <a:t>una</a:t>
                      </a:r>
                      <a:r>
                        <a:rPr lang="en-US" sz="2400" dirty="0" smtClean="0"/>
                        <a:t> </a:t>
                      </a:r>
                      <a:r>
                        <a:rPr lang="en-US" sz="2400" b="1" dirty="0" err="1" smtClean="0"/>
                        <a:t>afirmación</a:t>
                      </a:r>
                      <a:r>
                        <a:rPr lang="en-US" sz="2400" b="0" baseline="0" dirty="0" smtClean="0"/>
                        <a:t> o </a:t>
                      </a:r>
                      <a:r>
                        <a:rPr lang="en-US" sz="2400" b="0" baseline="0" dirty="0" err="1" smtClean="0"/>
                        <a:t>acusación</a:t>
                      </a:r>
                      <a:endParaRPr lang="en-US" sz="2400" dirty="0"/>
                    </a:p>
                  </a:txBody>
                  <a:tcPr/>
                </a:tc>
                <a:tc>
                  <a:txBody>
                    <a:bodyPr/>
                    <a:lstStyle/>
                    <a:p>
                      <a:pPr algn="ctr" rtl="0"/>
                      <a:r>
                        <a:rPr lang="en-US" sz="2400" dirty="0" smtClean="0"/>
                        <a:t>Se </a:t>
                      </a:r>
                      <a:r>
                        <a:rPr lang="en-US" sz="2400" dirty="0" err="1" smtClean="0"/>
                        <a:t>plantea</a:t>
                      </a:r>
                      <a:r>
                        <a:rPr lang="en-US" sz="2400" baseline="0" dirty="0" smtClean="0"/>
                        <a:t> </a:t>
                      </a:r>
                      <a:r>
                        <a:rPr lang="en-US" sz="2400" dirty="0" err="1" smtClean="0"/>
                        <a:t>una</a:t>
                      </a:r>
                      <a:r>
                        <a:rPr lang="en-US" sz="2400" dirty="0" smtClean="0"/>
                        <a:t> </a:t>
                      </a:r>
                      <a:r>
                        <a:rPr lang="en-US" sz="2400" dirty="0" err="1" smtClean="0"/>
                        <a:t>supuesta</a:t>
                      </a:r>
                      <a:r>
                        <a:rPr lang="en-US" sz="2400" baseline="0" dirty="0" smtClean="0"/>
                        <a:t>  </a:t>
                      </a:r>
                      <a:r>
                        <a:rPr lang="en-US" sz="2400" b="1" dirty="0" err="1" smtClean="0"/>
                        <a:t>objeción</a:t>
                      </a:r>
                      <a:endParaRPr lang="en-US" sz="2400" dirty="0"/>
                    </a:p>
                  </a:txBody>
                  <a:tcPr/>
                </a:tc>
                <a:tc>
                  <a:txBody>
                    <a:bodyPr/>
                    <a:lstStyle/>
                    <a:p>
                      <a:pPr algn="ctr" rtl="0"/>
                      <a:r>
                        <a:rPr lang="en-US" sz="2400" dirty="0" smtClean="0"/>
                        <a:t>Se </a:t>
                      </a:r>
                      <a:r>
                        <a:rPr lang="en-US" sz="2400" dirty="0" err="1" smtClean="0"/>
                        <a:t>presenta</a:t>
                      </a:r>
                      <a:r>
                        <a:rPr lang="en-US" sz="2400" dirty="0" smtClean="0"/>
                        <a:t> </a:t>
                      </a:r>
                      <a:r>
                        <a:rPr lang="en-US" sz="2400" dirty="0" err="1" smtClean="0"/>
                        <a:t>una</a:t>
                      </a:r>
                      <a:r>
                        <a:rPr lang="en-US" sz="2400" dirty="0" smtClean="0"/>
                        <a:t> </a:t>
                      </a:r>
                      <a:r>
                        <a:rPr lang="en-US" sz="2400" b="1" dirty="0" err="1" smtClean="0"/>
                        <a:t>refutación</a:t>
                      </a:r>
                      <a:r>
                        <a:rPr lang="en-US" sz="2400" b="1" dirty="0" smtClean="0"/>
                        <a:t> </a:t>
                      </a:r>
                      <a:r>
                        <a:rPr lang="en-US" sz="2400" baseline="0" dirty="0" smtClean="0"/>
                        <a:t>a la </a:t>
                      </a:r>
                      <a:r>
                        <a:rPr lang="en-US" sz="2400" baseline="0" dirty="0" err="1" smtClean="0"/>
                        <a:t>objeción</a:t>
                      </a:r>
                      <a:endParaRPr lang="en-US" sz="2400" dirty="0"/>
                    </a:p>
                  </a:txBody>
                  <a:tcPr/>
                </a:tc>
              </a:tr>
            </a:tbl>
          </a:graphicData>
        </a:graphic>
      </p:graphicFrame>
    </p:spTree>
    <p:extLst>
      <p:ext uri="{BB962C8B-B14F-4D97-AF65-F5344CB8AC3E}">
        <p14:creationId xmlns:p14="http://schemas.microsoft.com/office/powerpoint/2010/main" val="39312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Malaquías 2:17</a:t>
            </a:r>
            <a:endParaRPr lang="en-US" dirty="0"/>
          </a:p>
        </p:txBody>
      </p:sp>
      <p:graphicFrame>
        <p:nvGraphicFramePr>
          <p:cNvPr id="4" name="Table 3"/>
          <p:cNvGraphicFramePr>
            <a:graphicFrameLocks noGrp="1"/>
          </p:cNvGraphicFramePr>
          <p:nvPr>
            <p:extLst/>
          </p:nvPr>
        </p:nvGraphicFramePr>
        <p:xfrm>
          <a:off x="1363260" y="1511237"/>
          <a:ext cx="10373814" cy="4572000"/>
        </p:xfrm>
        <a:graphic>
          <a:graphicData uri="http://schemas.openxmlformats.org/drawingml/2006/table">
            <a:tbl>
              <a:tblPr firstRow="1" bandRow="1">
                <a:tableStyleId>{1FECB4D8-DB02-4DC6-A0A2-4F2EBAE1DC90}</a:tableStyleId>
              </a:tblPr>
              <a:tblGrid>
                <a:gridCol w="3457938"/>
                <a:gridCol w="3457938"/>
                <a:gridCol w="3457938"/>
              </a:tblGrid>
              <a:tr h="548640">
                <a:tc gridSpan="3">
                  <a:txBody>
                    <a:bodyPr/>
                    <a:lstStyle/>
                    <a:p>
                      <a:pPr algn="l" rtl="0"/>
                      <a:r>
                        <a:rPr lang="en-US" sz="2800" dirty="0" smtClean="0"/>
                        <a:t>El </a:t>
                      </a:r>
                      <a:r>
                        <a:rPr lang="en-US" sz="2800" dirty="0" err="1" smtClean="0"/>
                        <a:t>método</a:t>
                      </a:r>
                      <a:r>
                        <a:rPr lang="en-US" sz="2800" dirty="0" smtClean="0"/>
                        <a:t> </a:t>
                      </a:r>
                      <a:r>
                        <a:rPr lang="en-US" sz="2800" dirty="0" err="1" smtClean="0"/>
                        <a:t>didáctico-dialéctic</a:t>
                      </a:r>
                      <a:r>
                        <a:rPr lang="en-US" sz="2800" baseline="0" dirty="0" err="1" smtClean="0"/>
                        <a:t>o</a:t>
                      </a:r>
                      <a:endParaRPr lang="en-US" sz="2800" dirty="0"/>
                    </a:p>
                  </a:txBody>
                  <a:tcPr/>
                </a:tc>
                <a:tc hMerge="1">
                  <a:txBody>
                    <a:bodyPr/>
                    <a:lstStyle/>
                    <a:p>
                      <a:pPr algn="l" rtl="0"/>
                      <a:endParaRPr lang="en-US" dirty="0"/>
                    </a:p>
                  </a:txBody>
                  <a:tcPr/>
                </a:tc>
                <a:tc hMerge="1">
                  <a:txBody>
                    <a:bodyPr/>
                    <a:lstStyle/>
                    <a:p>
                      <a:pPr algn="l" rtl="0"/>
                      <a:endParaRPr lang="en-US" dirty="0"/>
                    </a:p>
                  </a:txBody>
                  <a:tcPr/>
                </a:tc>
              </a:tr>
              <a:tr h="3200400">
                <a:tc>
                  <a:txBody>
                    <a:bodyPr/>
                    <a:lstStyle/>
                    <a:p>
                      <a:pPr algn="ctr" rtl="0"/>
                      <a:r>
                        <a:rPr lang="en-US" sz="2800" b="1" i="0" kern="1200" baseline="30000" dirty="0" smtClean="0">
                          <a:solidFill>
                            <a:schemeClr val="dk1"/>
                          </a:solidFill>
                          <a:effectLst/>
                          <a:latin typeface="+mn-lt"/>
                          <a:ea typeface="+mn-ea"/>
                          <a:cs typeface="+mn-cs"/>
                        </a:rPr>
                        <a:t>17</a:t>
                      </a:r>
                      <a:r>
                        <a:rPr lang="es-ES" sz="2800" b="0" i="0" kern="1200" dirty="0" smtClean="0">
                          <a:solidFill>
                            <a:schemeClr val="dk1"/>
                          </a:solidFill>
                          <a:effectLst/>
                          <a:latin typeface="+mn-lt"/>
                          <a:ea typeface="+mn-ea"/>
                          <a:cs typeface="+mn-cs"/>
                        </a:rPr>
                        <a:t>Ustedes han cansado al SEÑOR con sus palabras.</a:t>
                      </a:r>
                      <a:endParaRPr lang="en-US" sz="3200" dirty="0"/>
                    </a:p>
                  </a:txBody>
                  <a:tcPr anchor="ctr">
                    <a:lnR w="12700" cap="flat" cmpd="sng" algn="ctr">
                      <a:solidFill>
                        <a:schemeClr val="tx1"/>
                      </a:solidFill>
                      <a:prstDash val="solid"/>
                      <a:round/>
                      <a:headEnd type="none" w="med" len="med"/>
                      <a:tailEnd type="none" w="med" len="med"/>
                    </a:lnR>
                  </a:tcPr>
                </a:tc>
                <a:tc>
                  <a:txBody>
                    <a:bodyPr/>
                    <a:lstStyle/>
                    <a:p>
                      <a:pPr algn="ctr" rtl="0"/>
                      <a:r>
                        <a:rPr lang="en-US" sz="2800" baseline="0" dirty="0" smtClean="0"/>
                        <a:t>Y </a:t>
                      </a:r>
                      <a:r>
                        <a:rPr lang="en-US" sz="2800" baseline="0" dirty="0" err="1" smtClean="0"/>
                        <a:t>dicen</a:t>
                      </a:r>
                      <a:r>
                        <a:rPr lang="en-US" sz="2800" baseline="0" dirty="0" smtClean="0"/>
                        <a:t>: "¿En qué lo </a:t>
                      </a:r>
                      <a:r>
                        <a:rPr lang="en-US" sz="2800" baseline="0" dirty="0" err="1" smtClean="0"/>
                        <a:t>hemos</a:t>
                      </a:r>
                      <a:r>
                        <a:rPr lang="en-US" sz="2800" baseline="0" dirty="0" smtClean="0"/>
                        <a:t> </a:t>
                      </a:r>
                      <a:r>
                        <a:rPr lang="en-US" sz="2800" baseline="0" dirty="0" err="1" smtClean="0"/>
                        <a:t>cansado</a:t>
                      </a:r>
                      <a:r>
                        <a:rPr lang="en-US" sz="2800" baseline="0" dirty="0" smtClean="0"/>
                        <a:t>?"</a:t>
                      </a:r>
                      <a:endParaRPr lang="en-US" sz="2800" baseline="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rtl="0"/>
                      <a:r>
                        <a:rPr lang="en-US" sz="2800" dirty="0" err="1" smtClean="0"/>
                        <a:t>Cuando</a:t>
                      </a:r>
                      <a:r>
                        <a:rPr lang="en-US" sz="2800" dirty="0" smtClean="0"/>
                        <a:t> </a:t>
                      </a:r>
                      <a:r>
                        <a:rPr lang="en-US" sz="2800" dirty="0" err="1" smtClean="0"/>
                        <a:t>dicen</a:t>
                      </a:r>
                      <a:r>
                        <a:rPr lang="en-US" sz="2800" dirty="0" smtClean="0"/>
                        <a:t>: “</a:t>
                      </a:r>
                      <a:r>
                        <a:rPr lang="es-ES" sz="2800" dirty="0" smtClean="0"/>
                        <a:t>Todo el que hace mal es bueno a los ojos del SEÑOR, y en ellos Él se complace</a:t>
                      </a:r>
                      <a:r>
                        <a:rPr lang="en-US" sz="2800" dirty="0" smtClean="0"/>
                        <a:t>”.</a:t>
                      </a:r>
                      <a:endParaRPr lang="en-US" sz="2800" dirty="0"/>
                    </a:p>
                  </a:txBody>
                  <a:tcPr anchor="ctr">
                    <a:lnL w="12700" cap="flat" cmpd="sng" algn="ctr">
                      <a:solidFill>
                        <a:schemeClr val="tx1"/>
                      </a:solidFill>
                      <a:prstDash val="solid"/>
                      <a:round/>
                      <a:headEnd type="none" w="med" len="med"/>
                      <a:tailEnd type="none" w="med" len="med"/>
                    </a:lnL>
                  </a:tcPr>
                </a:tc>
              </a:tr>
              <a:tr h="822960">
                <a:tc>
                  <a:txBody>
                    <a:bodyPr/>
                    <a:lstStyle/>
                    <a:p>
                      <a:pPr algn="ctr" rtl="0"/>
                      <a:r>
                        <a:rPr lang="en-US" sz="2400" dirty="0" smtClean="0"/>
                        <a:t>Se </a:t>
                      </a:r>
                      <a:r>
                        <a:rPr lang="en-US" sz="2400" dirty="0" err="1" smtClean="0"/>
                        <a:t>hace</a:t>
                      </a:r>
                      <a:r>
                        <a:rPr lang="en-US" sz="2400" dirty="0" smtClean="0"/>
                        <a:t> </a:t>
                      </a:r>
                      <a:r>
                        <a:rPr lang="en-US" sz="2400" dirty="0" err="1" smtClean="0"/>
                        <a:t>una</a:t>
                      </a:r>
                      <a:r>
                        <a:rPr lang="en-US" sz="2400" dirty="0" smtClean="0"/>
                        <a:t> </a:t>
                      </a:r>
                      <a:r>
                        <a:rPr lang="en-US" sz="2400" b="1" dirty="0" err="1" smtClean="0"/>
                        <a:t>afirmación</a:t>
                      </a:r>
                      <a:r>
                        <a:rPr lang="en-US" sz="2400" b="0" baseline="0" dirty="0" smtClean="0"/>
                        <a:t> o </a:t>
                      </a:r>
                      <a:r>
                        <a:rPr lang="en-US" sz="2400" b="0" baseline="0" dirty="0" err="1" smtClean="0"/>
                        <a:t>acusación</a:t>
                      </a:r>
                      <a:endParaRPr lang="en-US" sz="2400" dirty="0"/>
                    </a:p>
                  </a:txBody>
                  <a:tcPr/>
                </a:tc>
                <a:tc>
                  <a:txBody>
                    <a:bodyPr/>
                    <a:lstStyle/>
                    <a:p>
                      <a:pPr algn="ctr" rtl="0"/>
                      <a:r>
                        <a:rPr lang="en-US" sz="2400" dirty="0" smtClean="0"/>
                        <a:t>Se </a:t>
                      </a:r>
                      <a:r>
                        <a:rPr lang="en-US" sz="2400" dirty="0" err="1" smtClean="0"/>
                        <a:t>plantea</a:t>
                      </a:r>
                      <a:r>
                        <a:rPr lang="en-US" sz="2400" baseline="0" dirty="0" smtClean="0"/>
                        <a:t> </a:t>
                      </a:r>
                      <a:r>
                        <a:rPr lang="en-US" sz="2400" dirty="0" err="1" smtClean="0"/>
                        <a:t>una</a:t>
                      </a:r>
                      <a:r>
                        <a:rPr lang="en-US" sz="2400" dirty="0" smtClean="0"/>
                        <a:t> </a:t>
                      </a:r>
                      <a:r>
                        <a:rPr lang="en-US" sz="2400" dirty="0" err="1" smtClean="0"/>
                        <a:t>supuesta</a:t>
                      </a:r>
                      <a:r>
                        <a:rPr lang="en-US" sz="2400" baseline="0" dirty="0" smtClean="0"/>
                        <a:t>  </a:t>
                      </a:r>
                      <a:r>
                        <a:rPr lang="en-US" sz="2400" b="1" dirty="0" err="1" smtClean="0"/>
                        <a:t>objeción</a:t>
                      </a:r>
                      <a:endParaRPr lang="en-US" sz="2400" dirty="0"/>
                    </a:p>
                  </a:txBody>
                  <a:tcPr/>
                </a:tc>
                <a:tc>
                  <a:txBody>
                    <a:bodyPr/>
                    <a:lstStyle/>
                    <a:p>
                      <a:pPr algn="ctr" rtl="0"/>
                      <a:r>
                        <a:rPr lang="en-US" sz="2400" dirty="0" smtClean="0"/>
                        <a:t>Se </a:t>
                      </a:r>
                      <a:r>
                        <a:rPr lang="en-US" sz="2400" dirty="0" err="1" smtClean="0"/>
                        <a:t>presenta</a:t>
                      </a:r>
                      <a:r>
                        <a:rPr lang="en-US" sz="2400" dirty="0" smtClean="0"/>
                        <a:t> </a:t>
                      </a:r>
                      <a:r>
                        <a:rPr lang="en-US" sz="2400" dirty="0" err="1" smtClean="0"/>
                        <a:t>una</a:t>
                      </a:r>
                      <a:r>
                        <a:rPr lang="en-US" sz="2400" dirty="0" smtClean="0"/>
                        <a:t> </a:t>
                      </a:r>
                      <a:r>
                        <a:rPr lang="en-US" sz="2400" b="1" dirty="0" err="1" smtClean="0"/>
                        <a:t>refutación</a:t>
                      </a:r>
                      <a:r>
                        <a:rPr lang="en-US" sz="2400" b="1" dirty="0" smtClean="0"/>
                        <a:t> </a:t>
                      </a:r>
                      <a:r>
                        <a:rPr lang="en-US" sz="2400" baseline="0" dirty="0" smtClean="0"/>
                        <a:t>a la </a:t>
                      </a:r>
                      <a:r>
                        <a:rPr lang="en-US" sz="2400" baseline="0" dirty="0" err="1" smtClean="0"/>
                        <a:t>objeción</a:t>
                      </a:r>
                      <a:endParaRPr lang="en-US" sz="2400" dirty="0"/>
                    </a:p>
                  </a:txBody>
                  <a:tcPr/>
                </a:tc>
              </a:tr>
            </a:tbl>
          </a:graphicData>
        </a:graphic>
      </p:graphicFrame>
    </p:spTree>
    <p:extLst>
      <p:ext uri="{BB962C8B-B14F-4D97-AF65-F5344CB8AC3E}">
        <p14:creationId xmlns:p14="http://schemas.microsoft.com/office/powerpoint/2010/main" val="407299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0"/>
            <a:r>
              <a:rPr lang="en-US" dirty="0" smtClean="0"/>
              <a:t>Jehová como fuente de su mensaje</a:t>
            </a:r>
            <a:endParaRPr lang="en-US" dirty="0"/>
          </a:p>
        </p:txBody>
      </p:sp>
      <p:graphicFrame>
        <p:nvGraphicFramePr>
          <p:cNvPr id="3" name="Table 2"/>
          <p:cNvGraphicFramePr>
            <a:graphicFrameLocks noGrp="1"/>
          </p:cNvGraphicFramePr>
          <p:nvPr>
            <p:extLst/>
          </p:nvPr>
        </p:nvGraphicFramePr>
        <p:xfrm>
          <a:off x="541361" y="2384695"/>
          <a:ext cx="11109279" cy="2468880"/>
        </p:xfrm>
        <a:graphic>
          <a:graphicData uri="http://schemas.openxmlformats.org/drawingml/2006/table">
            <a:tbl>
              <a:tblPr firstRow="1" bandRow="1">
                <a:tableStyleId>{EB9631B5-78F2-41C9-869B-9F39066F8104}</a:tableStyleId>
              </a:tblPr>
              <a:tblGrid>
                <a:gridCol w="3703093"/>
                <a:gridCol w="3703093"/>
                <a:gridCol w="3703093"/>
              </a:tblGrid>
              <a:tr h="370840">
                <a:tc>
                  <a:txBody>
                    <a:bodyPr/>
                    <a:lstStyle/>
                    <a:p>
                      <a:pPr algn="ctr" rtl="0"/>
                      <a:r>
                        <a:rPr lang="en-US" sz="2400" dirty="0" smtClean="0"/>
                        <a:t>Dice el SEÑOR</a:t>
                      </a:r>
                      <a:endParaRPr lang="en-US" sz="24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rtl="0"/>
                      <a:r>
                        <a:rPr lang="en-US" sz="2400" dirty="0" smtClean="0"/>
                        <a:t>Dice el SEÑOR de los ejércitos</a:t>
                      </a:r>
                      <a:endParaRPr lang="en-US" sz="2400" dirty="0"/>
                    </a:p>
                  </a:txBody>
                  <a:tcPr anchor="ctr">
                    <a:lnT w="12700" cap="flat" cmpd="sng" algn="ctr">
                      <a:solidFill>
                        <a:schemeClr val="tx1"/>
                      </a:solidFill>
                      <a:prstDash val="solid"/>
                      <a:round/>
                      <a:headEnd type="none" w="med" len="med"/>
                      <a:tailEnd type="none" w="med" len="med"/>
                    </a:lnT>
                  </a:tcPr>
                </a:tc>
                <a:tc>
                  <a:txBody>
                    <a:bodyPr/>
                    <a:lstStyle/>
                    <a:p>
                      <a:pPr algn="ctr" rtl="0"/>
                      <a:r>
                        <a:rPr lang="en-US" sz="2400" dirty="0" smtClean="0"/>
                        <a:t>Dice el SEÑOR, </a:t>
                      </a:r>
                      <a:r>
                        <a:rPr lang="en-US" sz="2400" baseline="0" dirty="0" smtClean="0"/>
                        <a:t>el Dios de Israel</a:t>
                      </a:r>
                      <a:endParaRPr lang="en-US" sz="24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70840">
                <a:tc>
                  <a:txBody>
                    <a:bodyPr/>
                    <a:lstStyle/>
                    <a:p>
                      <a:pPr algn="ctr" rtl="0"/>
                      <a:r>
                        <a:rPr lang="en-US" sz="2400" dirty="0" smtClean="0"/>
                        <a:t>3 veces</a:t>
                      </a:r>
                      <a:endParaRPr lang="en-US" sz="2400" dirty="0"/>
                    </a:p>
                  </a:txBody>
                  <a:tcPr anchor="ctr">
                    <a:lnL w="12700" cap="flat" cmpd="sng" algn="ctr">
                      <a:solidFill>
                        <a:schemeClr val="tx1"/>
                      </a:solidFill>
                      <a:prstDash val="solid"/>
                      <a:round/>
                      <a:headEnd type="none" w="med" len="med"/>
                      <a:tailEnd type="none" w="med" len="med"/>
                    </a:lnL>
                  </a:tcPr>
                </a:tc>
                <a:tc>
                  <a:txBody>
                    <a:bodyPr/>
                    <a:lstStyle/>
                    <a:p>
                      <a:pPr algn="ctr" rtl="0"/>
                      <a:r>
                        <a:rPr lang="en-US" sz="2400" dirty="0" smtClean="0"/>
                        <a:t>21 veces</a:t>
                      </a:r>
                      <a:endParaRPr lang="en-US" sz="2400" dirty="0"/>
                    </a:p>
                  </a:txBody>
                  <a:tcPr anchor="ctr"/>
                </a:tc>
                <a:tc>
                  <a:txBody>
                    <a:bodyPr/>
                    <a:lstStyle/>
                    <a:p>
                      <a:pPr algn="ctr" rtl="0"/>
                      <a:r>
                        <a:rPr lang="en-US" sz="2400" dirty="0" smtClean="0"/>
                        <a:t>1 vez</a:t>
                      </a:r>
                      <a:endParaRPr lang="en-US" sz="2400" dirty="0"/>
                    </a:p>
                  </a:txBody>
                  <a:tcPr anchor="ctr">
                    <a:lnR w="12700" cap="flat" cmpd="sng" algn="ctr">
                      <a:solidFill>
                        <a:schemeClr val="tx1"/>
                      </a:solidFill>
                      <a:prstDash val="solid"/>
                      <a:round/>
                      <a:headEnd type="none" w="med" len="med"/>
                      <a:tailEnd type="none" w="med" len="med"/>
                    </a:lnR>
                  </a:tcPr>
                </a:tc>
              </a:tr>
              <a:tr h="1188720">
                <a:tc gridSpan="3">
                  <a:txBody>
                    <a:bodyPr/>
                    <a:lstStyle/>
                    <a:p>
                      <a:pPr algn="ctr" rtl="0"/>
                      <a:r>
                        <a:rPr lang="en-US" sz="6600" dirty="0" smtClean="0"/>
                        <a:t>25 veces</a:t>
                      </a:r>
                      <a:endParaRPr lang="en-US" sz="6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rtl="0"/>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ctr" rtl="0"/>
                      <a:endParaRPr lang="en-US" sz="2400" dirty="0"/>
                    </a:p>
                  </a:txBody>
                  <a:tcPr anchor="ctr">
                    <a:lnL w="12700" cap="flat" cmpd="sng" algn="ctr">
                      <a:solidFill>
                        <a:schemeClr val="tx1"/>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val="143749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Mensaje o lecciones</a:t>
            </a:r>
            <a:endParaRPr lang="en-US" dirty="0"/>
          </a:p>
        </p:txBody>
      </p:sp>
      <p:graphicFrame>
        <p:nvGraphicFramePr>
          <p:cNvPr id="3" name="Table 2"/>
          <p:cNvGraphicFramePr>
            <a:graphicFrameLocks noGrp="1"/>
          </p:cNvGraphicFramePr>
          <p:nvPr>
            <p:extLst/>
          </p:nvPr>
        </p:nvGraphicFramePr>
        <p:xfrm>
          <a:off x="213056" y="2275502"/>
          <a:ext cx="11765888" cy="2944368"/>
        </p:xfrm>
        <a:graphic>
          <a:graphicData uri="http://schemas.openxmlformats.org/drawingml/2006/table">
            <a:tbl>
              <a:tblPr firstRow="1" bandRow="1">
                <a:tableStyleId>{9DCAF9ED-07DC-4A11-8D7F-57B35C25682E}</a:tableStyleId>
              </a:tblPr>
              <a:tblGrid>
                <a:gridCol w="2941472"/>
                <a:gridCol w="2941472"/>
                <a:gridCol w="2941472"/>
                <a:gridCol w="2941472"/>
              </a:tblGrid>
              <a:tr h="2944368">
                <a:tc>
                  <a:txBody>
                    <a:bodyPr/>
                    <a:lstStyle/>
                    <a:p>
                      <a:pPr algn="ctr" rtl="0"/>
                      <a:r>
                        <a:rPr lang="en-US" sz="2800" dirty="0" smtClean="0"/>
                        <a:t>Indiferencia </a:t>
                      </a:r>
                      <a:r>
                        <a:rPr lang="en-US" sz="2800" dirty="0" err="1" smtClean="0"/>
                        <a:t>hacia</a:t>
                      </a:r>
                      <a:r>
                        <a:rPr lang="en-US" sz="2800" dirty="0" smtClean="0"/>
                        <a:t> </a:t>
                      </a:r>
                      <a:r>
                        <a:rPr lang="en-US" sz="2800" dirty="0" err="1" smtClean="0"/>
                        <a:t>tanto</a:t>
                      </a:r>
                      <a:r>
                        <a:rPr lang="en-US" sz="2800" dirty="0" smtClean="0"/>
                        <a:t> </a:t>
                      </a:r>
                      <a:r>
                        <a:rPr lang="en-US" sz="2800" dirty="0" err="1" smtClean="0"/>
                        <a:t>los</a:t>
                      </a:r>
                      <a:r>
                        <a:rPr lang="en-US" sz="2800" dirty="0" smtClean="0"/>
                        <a:t> aspectos </a:t>
                      </a:r>
                      <a:r>
                        <a:rPr lang="en-US" sz="2800" dirty="0" err="1" smtClean="0"/>
                        <a:t>morales</a:t>
                      </a:r>
                      <a:r>
                        <a:rPr lang="en-US" sz="2800" dirty="0" smtClean="0"/>
                        <a:t> </a:t>
                      </a:r>
                      <a:r>
                        <a:rPr lang="en-US" sz="2800" dirty="0" err="1" smtClean="0"/>
                        <a:t>como</a:t>
                      </a:r>
                      <a:r>
                        <a:rPr lang="en-US" sz="2800" dirty="0" smtClean="0"/>
                        <a:t> ceremoniales de la ley.</a:t>
                      </a:r>
                      <a:endParaRPr lang="en-US" sz="2800" dirty="0"/>
                    </a:p>
                  </a:txBody>
                  <a:tcPr anchor="ctr">
                    <a:solidFill>
                      <a:schemeClr val="accent3"/>
                    </a:solidFill>
                  </a:tcPr>
                </a:tc>
                <a:tc>
                  <a:txBody>
                    <a:bodyPr/>
                    <a:lstStyle/>
                    <a:p>
                      <a:pPr algn="ctr" rtl="0"/>
                      <a:r>
                        <a:rPr lang="en-US" sz="2800" dirty="0" smtClean="0"/>
                        <a:t>La adoración estaba en un estado de decadencia.</a:t>
                      </a:r>
                      <a:endParaRPr lang="en-US" sz="2800" dirty="0"/>
                    </a:p>
                  </a:txBody>
                  <a:tcPr anchor="ctr">
                    <a:solidFill>
                      <a:schemeClr val="accent4"/>
                    </a:solidFill>
                  </a:tcPr>
                </a:tc>
                <a:tc>
                  <a:txBody>
                    <a:bodyPr/>
                    <a:lstStyle/>
                    <a:p>
                      <a:pPr algn="ctr" rtl="0"/>
                      <a:r>
                        <a:rPr lang="en-US" sz="2800" dirty="0" smtClean="0"/>
                        <a:t>Los judíos se divorciaban de sus esposas y se casaban con mujeres paganas.</a:t>
                      </a:r>
                      <a:endParaRPr lang="en-US" sz="2800" dirty="0"/>
                    </a:p>
                  </a:txBody>
                  <a:tcPr anchor="ctr">
                    <a:solidFill>
                      <a:schemeClr val="accent5"/>
                    </a:solidFill>
                  </a:tcPr>
                </a:tc>
                <a:tc>
                  <a:txBody>
                    <a:bodyPr/>
                    <a:lstStyle/>
                    <a:p>
                      <a:pPr algn="ctr" rtl="0"/>
                      <a:r>
                        <a:rPr lang="en-US" sz="2800" dirty="0" smtClean="0"/>
                        <a:t>Hay eternal</a:t>
                      </a:r>
                      <a:r>
                        <a:rPr lang="en-US" sz="2800" baseline="0" dirty="0" smtClean="0"/>
                        <a:t> </a:t>
                      </a:r>
                      <a:r>
                        <a:rPr lang="en-US" sz="2800" baseline="0" dirty="0" err="1" smtClean="0"/>
                        <a:t>disciplina</a:t>
                      </a:r>
                      <a:r>
                        <a:rPr lang="en-US" sz="2800" baseline="0" dirty="0" smtClean="0"/>
                        <a:t> en la ley</a:t>
                      </a:r>
                      <a:endParaRPr lang="en-US" sz="2800" dirty="0"/>
                    </a:p>
                  </a:txBody>
                  <a:tcPr anchor="ctr">
                    <a:solidFill>
                      <a:schemeClr val="accent6"/>
                    </a:solidFill>
                  </a:tcPr>
                </a:tc>
              </a:tr>
            </a:tbl>
          </a:graphicData>
        </a:graphic>
      </p:graphicFrame>
      <p:cxnSp>
        <p:nvCxnSpPr>
          <p:cNvPr id="5" name="Straight Connector 4"/>
          <p:cNvCxnSpPr/>
          <p:nvPr/>
        </p:nvCxnSpPr>
        <p:spPr>
          <a:xfrm>
            <a:off x="1201002" y="4848093"/>
            <a:ext cx="94169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13055" y="4882538"/>
            <a:ext cx="2973145" cy="523220"/>
          </a:xfrm>
          <a:prstGeom prst="rect">
            <a:avLst/>
          </a:prstGeom>
          <a:noFill/>
        </p:spPr>
        <p:txBody>
          <a:bodyPr wrap="square" rtlCol="0">
            <a:spAutoFit/>
          </a:bodyPr>
          <a:lstStyle/>
          <a:p>
            <a:pPr algn="ctr" rtl="0"/>
            <a:r>
              <a:rPr lang="en-US" sz="2800" b="1" dirty="0" smtClean="0">
                <a:solidFill>
                  <a:schemeClr val="accent1"/>
                </a:solidFill>
              </a:rPr>
              <a:t>el </a:t>
            </a:r>
            <a:r>
              <a:rPr lang="en-US" sz="2800" b="1" dirty="0" err="1">
                <a:solidFill>
                  <a:schemeClr val="accent1"/>
                </a:solidFill>
              </a:rPr>
              <a:t>e</a:t>
            </a:r>
            <a:r>
              <a:rPr lang="en-US" sz="2800" b="1" dirty="0" err="1" smtClean="0">
                <a:solidFill>
                  <a:schemeClr val="accent1"/>
                </a:solidFill>
              </a:rPr>
              <a:t>vangelio</a:t>
            </a:r>
            <a:endParaRPr lang="en-US" sz="2800" b="1" dirty="0">
              <a:solidFill>
                <a:schemeClr val="accent1"/>
              </a:solidFill>
            </a:endParaRPr>
          </a:p>
        </p:txBody>
      </p:sp>
    </p:spTree>
    <p:extLst>
      <p:ext uri="{BB962C8B-B14F-4D97-AF65-F5344CB8AC3E}">
        <p14:creationId xmlns:p14="http://schemas.microsoft.com/office/powerpoint/2010/main" val="146399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1" y="2906971"/>
            <a:ext cx="3474720" cy="702860"/>
          </a:xfrm>
        </p:spPr>
        <p:txBody>
          <a:bodyPr>
            <a:noAutofit/>
          </a:bodyPr>
          <a:lstStyle/>
          <a:p>
            <a:pPr algn="l" rtl="0"/>
            <a:r>
              <a:rPr lang="en-US" sz="4800" dirty="0" smtClean="0"/>
              <a:t>BOSQUEJO</a:t>
            </a:r>
            <a:endParaRPr lang="en-US" sz="4800" dirty="0"/>
          </a:p>
        </p:txBody>
      </p:sp>
      <p:sp>
        <p:nvSpPr>
          <p:cNvPr id="3" name="Content Placeholder 2"/>
          <p:cNvSpPr>
            <a:spLocks noGrp="1"/>
          </p:cNvSpPr>
          <p:nvPr>
            <p:ph idx="1"/>
          </p:nvPr>
        </p:nvSpPr>
        <p:spPr/>
        <p:txBody>
          <a:bodyPr>
            <a:normAutofit/>
          </a:bodyPr>
          <a:lstStyle/>
          <a:p>
            <a:pPr marL="502920" indent="-457200" algn="l" rtl="0">
              <a:buFont typeface="+mj-lt"/>
              <a:buAutoNum type="arabicPeriod"/>
            </a:pPr>
            <a:r>
              <a:rPr lang="en-US" sz="3200" dirty="0" smtClean="0"/>
              <a:t>Condena de la infidelidad de los sacerdotes</a:t>
            </a:r>
          </a:p>
          <a:p>
            <a:pPr marL="560070" indent="-514350" algn="l" rtl="0">
              <a:buFont typeface="+mj-lt"/>
              <a:buAutoNum type="arabicPeriod"/>
            </a:pPr>
            <a:endParaRPr lang="en-US" sz="3200" dirty="0" smtClean="0"/>
          </a:p>
          <a:p>
            <a:pPr marL="502920" indent="-457200" algn="l" rtl="0">
              <a:buFont typeface="+mj-lt"/>
              <a:buAutoNum type="arabicPeriod"/>
            </a:pPr>
            <a:r>
              <a:rPr lang="en-US" sz="3200" dirty="0" smtClean="0"/>
              <a:t>Condena del divorcio y de los matrimonios mixtos</a:t>
            </a:r>
          </a:p>
          <a:p>
            <a:pPr marL="560070" indent="-514350" algn="l" rtl="0">
              <a:buFont typeface="+mj-lt"/>
              <a:buAutoNum type="arabicPeriod"/>
            </a:pPr>
            <a:endParaRPr lang="en-US" sz="3200" dirty="0" smtClean="0"/>
          </a:p>
          <a:p>
            <a:pPr marL="502920" indent="-457200" algn="l" rtl="0">
              <a:buFont typeface="+mj-lt"/>
              <a:buAutoNum type="arabicPeriod"/>
            </a:pPr>
            <a:r>
              <a:rPr lang="en-US" sz="3200" dirty="0" smtClean="0"/>
              <a:t>Día del SEÑOR – Condena de la indiferencia y el escepticismo religioso</a:t>
            </a:r>
            <a:endParaRPr lang="en-US" sz="3200" dirty="0"/>
          </a:p>
        </p:txBody>
      </p:sp>
    </p:spTree>
    <p:extLst>
      <p:ext uri="{BB962C8B-B14F-4D97-AF65-F5344CB8AC3E}">
        <p14:creationId xmlns:p14="http://schemas.microsoft.com/office/powerpoint/2010/main" val="323799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l" rtl="0"/>
            <a:r>
              <a:rPr lang="en-US" sz="4400" dirty="0" smtClean="0"/>
              <a:t>Hageo, Zacarías, Malaquías</a:t>
            </a:r>
            <a:endParaRPr lang="en-US" sz="4400" dirty="0"/>
          </a:p>
        </p:txBody>
      </p:sp>
      <p:sp>
        <p:nvSpPr>
          <p:cNvPr id="3" name="Subtitle 2"/>
          <p:cNvSpPr>
            <a:spLocks noGrp="1"/>
          </p:cNvSpPr>
          <p:nvPr>
            <p:ph type="subTitle" idx="1"/>
          </p:nvPr>
        </p:nvSpPr>
        <p:spPr/>
        <p:txBody>
          <a:bodyPr/>
          <a:lstStyle/>
          <a:p>
            <a:pPr algn="l" rtl="0"/>
            <a:r>
              <a:rPr lang="en-US" dirty="0" smtClean="0"/>
              <a:t>Lección 11: Malaquías 1-2, Condenación</a:t>
            </a:r>
            <a:endParaRPr lang="en-US" dirty="0"/>
          </a:p>
        </p:txBody>
      </p:sp>
    </p:spTree>
    <p:extLst>
      <p:ext uri="{BB962C8B-B14F-4D97-AF65-F5344CB8AC3E}">
        <p14:creationId xmlns:p14="http://schemas.microsoft.com/office/powerpoint/2010/main" val="114615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95400" y="381000"/>
            <a:ext cx="9601200" cy="1143000"/>
          </a:xfrm>
          <a:prstGeom prst="rect">
            <a:avLst/>
          </a:prstGeom>
        </p:spPr>
        <p:txBody>
          <a:bodyPr anchor="ct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l" rtl="0"/>
            <a:r>
              <a:rPr lang="en-US" dirty="0" smtClean="0"/>
              <a:t>Línea de tiempo #1</a:t>
            </a:r>
            <a:endParaRPr lang="en-US" dirty="0"/>
          </a:p>
        </p:txBody>
      </p:sp>
      <p:graphicFrame>
        <p:nvGraphicFramePr>
          <p:cNvPr id="3" name="Content Placeholder 4" descr="Sample table with 3 columns, 4 rows" title="Table"/>
          <p:cNvGraphicFramePr>
            <a:graphicFrameLocks/>
          </p:cNvGraphicFramePr>
          <p:nvPr>
            <p:extLst/>
          </p:nvPr>
        </p:nvGraphicFramePr>
        <p:xfrm>
          <a:off x="1295400" y="2136348"/>
          <a:ext cx="9601200" cy="365760"/>
        </p:xfrm>
        <a:graphic>
          <a:graphicData uri="http://schemas.openxmlformats.org/drawingml/2006/table">
            <a:tbl>
              <a:tblPr firstRow="1" bandRow="1">
                <a:tableStyleId>{9DCAF9ED-07DC-4A11-8D7F-57B35C25682E}</a:tableStyleId>
              </a:tblPr>
              <a:tblGrid>
                <a:gridCol w="2513275"/>
                <a:gridCol w="7087925"/>
              </a:tblGrid>
              <a:tr h="2973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609 </a:t>
                      </a:r>
                      <a:r>
                        <a:rPr lang="en-US" dirty="0" err="1" smtClean="0"/>
                        <a:t>aC</a:t>
                      </a:r>
                      <a:r>
                        <a:rPr lang="en-US" dirty="0" smtClean="0"/>
                        <a:t>       597        586</a:t>
                      </a:r>
                    </a:p>
                  </a:txBody>
                  <a:tcPr anchor="ctr"/>
                </a:tc>
                <a:tc>
                  <a:txBody>
                    <a:bodyPr/>
                    <a:lstStyle/>
                    <a:p>
                      <a:pPr algn="l" rtl="0"/>
                      <a:r>
                        <a:rPr lang="en-US" dirty="0" smtClean="0"/>
                        <a:t>539</a:t>
                      </a:r>
                      <a:r>
                        <a:rPr lang="en-US" baseline="0" dirty="0" smtClean="0"/>
                        <a:t>     </a:t>
                      </a:r>
                      <a:r>
                        <a:rPr lang="en-US" dirty="0" smtClean="0"/>
                        <a:t>538</a:t>
                      </a:r>
                      <a:r>
                        <a:rPr lang="en-US" baseline="0" dirty="0" smtClean="0"/>
                        <a:t>    </a:t>
                      </a:r>
                      <a:r>
                        <a:rPr lang="en-US" dirty="0" smtClean="0"/>
                        <a:t>537                                       522</a:t>
                      </a:r>
                      <a:r>
                        <a:rPr lang="en-US" baseline="0" dirty="0" smtClean="0"/>
                        <a:t>          </a:t>
                      </a:r>
                      <a:r>
                        <a:rPr lang="en-US" dirty="0" smtClean="0"/>
                        <a:t>520</a:t>
                      </a:r>
                      <a:r>
                        <a:rPr lang="en-US" baseline="0" dirty="0" smtClean="0"/>
                        <a:t>                     </a:t>
                      </a:r>
                      <a:r>
                        <a:rPr lang="en-US" dirty="0" smtClean="0"/>
                        <a:t>516 aC</a:t>
                      </a:r>
                      <a:endParaRPr lang="en-US" dirty="0"/>
                    </a:p>
                  </a:txBody>
                  <a:tcPr anchor="ctr"/>
                </a:tc>
              </a:tr>
            </a:tbl>
          </a:graphicData>
        </a:graphic>
      </p:graphicFrame>
      <p:cxnSp>
        <p:nvCxnSpPr>
          <p:cNvPr id="4" name="Straight Connector 3"/>
          <p:cNvCxnSpPr/>
          <p:nvPr/>
        </p:nvCxnSpPr>
        <p:spPr>
          <a:xfrm>
            <a:off x="3790765" y="2121766"/>
            <a:ext cx="0" cy="3728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1624614" y="1748900"/>
            <a:ext cx="2485748" cy="328474"/>
          </a:xfrm>
          <a:custGeom>
            <a:avLst/>
            <a:gdLst>
              <a:gd name="connsiteX0" fmla="*/ 0 w 3666478"/>
              <a:gd name="connsiteY0" fmla="*/ 905526 h 914403"/>
              <a:gd name="connsiteX1" fmla="*/ 1837678 w 3666478"/>
              <a:gd name="connsiteY1" fmla="*/ 3 h 914403"/>
              <a:gd name="connsiteX2" fmla="*/ 3666478 w 3666478"/>
              <a:gd name="connsiteY2" fmla="*/ 914403 h 914403"/>
            </a:gdLst>
            <a:ahLst/>
            <a:cxnLst>
              <a:cxn ang="0">
                <a:pos x="connsiteX0" y="connsiteY0"/>
              </a:cxn>
              <a:cxn ang="0">
                <a:pos x="connsiteX1" y="connsiteY1"/>
              </a:cxn>
              <a:cxn ang="0">
                <a:pos x="connsiteX2" y="connsiteY2"/>
              </a:cxn>
            </a:cxnLst>
            <a:rect l="l" t="t" r="r" b="b"/>
            <a:pathLst>
              <a:path w="3666478" h="914403">
                <a:moveTo>
                  <a:pt x="0" y="905526"/>
                </a:moveTo>
                <a:cubicBezTo>
                  <a:pt x="613299" y="452024"/>
                  <a:pt x="1226598" y="-1477"/>
                  <a:pt x="1837678" y="3"/>
                </a:cubicBezTo>
                <a:cubicBezTo>
                  <a:pt x="2448758" y="1482"/>
                  <a:pt x="3057618" y="457942"/>
                  <a:pt x="3666478" y="91440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 name="TextBox 5"/>
          <p:cNvSpPr txBox="1"/>
          <p:nvPr/>
        </p:nvSpPr>
        <p:spPr>
          <a:xfrm>
            <a:off x="2534575" y="1704508"/>
            <a:ext cx="782154" cy="307777"/>
          </a:xfrm>
          <a:prstGeom prst="rect">
            <a:avLst/>
          </a:prstGeom>
          <a:noFill/>
        </p:spPr>
        <p:txBody>
          <a:bodyPr wrap="square" rtlCol="0">
            <a:spAutoFit/>
          </a:bodyPr>
          <a:lstStyle/>
          <a:p>
            <a:pPr algn="l" rtl="0"/>
            <a:r>
              <a:rPr lang="en-US" sz="1400" dirty="0" smtClean="0"/>
              <a:t>70 años</a:t>
            </a:r>
            <a:endParaRPr lang="en-US" sz="1400" dirty="0"/>
          </a:p>
        </p:txBody>
      </p:sp>
      <p:sp>
        <p:nvSpPr>
          <p:cNvPr id="7" name="Freeform 6"/>
          <p:cNvSpPr/>
          <p:nvPr/>
        </p:nvSpPr>
        <p:spPr>
          <a:xfrm>
            <a:off x="3499273" y="1759252"/>
            <a:ext cx="6639025" cy="328474"/>
          </a:xfrm>
          <a:custGeom>
            <a:avLst/>
            <a:gdLst>
              <a:gd name="connsiteX0" fmla="*/ 0 w 3666478"/>
              <a:gd name="connsiteY0" fmla="*/ 905526 h 914403"/>
              <a:gd name="connsiteX1" fmla="*/ 1837678 w 3666478"/>
              <a:gd name="connsiteY1" fmla="*/ 3 h 914403"/>
              <a:gd name="connsiteX2" fmla="*/ 3666478 w 3666478"/>
              <a:gd name="connsiteY2" fmla="*/ 914403 h 914403"/>
            </a:gdLst>
            <a:ahLst/>
            <a:cxnLst>
              <a:cxn ang="0">
                <a:pos x="connsiteX0" y="connsiteY0"/>
              </a:cxn>
              <a:cxn ang="0">
                <a:pos x="connsiteX1" y="connsiteY1"/>
              </a:cxn>
              <a:cxn ang="0">
                <a:pos x="connsiteX2" y="connsiteY2"/>
              </a:cxn>
            </a:cxnLst>
            <a:rect l="l" t="t" r="r" b="b"/>
            <a:pathLst>
              <a:path w="3666478" h="914403">
                <a:moveTo>
                  <a:pt x="0" y="905526"/>
                </a:moveTo>
                <a:cubicBezTo>
                  <a:pt x="613299" y="452024"/>
                  <a:pt x="1226598" y="-1477"/>
                  <a:pt x="1837678" y="3"/>
                </a:cubicBezTo>
                <a:cubicBezTo>
                  <a:pt x="2448758" y="1482"/>
                  <a:pt x="3057618" y="457942"/>
                  <a:pt x="3666478" y="91440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extBox 7"/>
          <p:cNvSpPr txBox="1"/>
          <p:nvPr/>
        </p:nvSpPr>
        <p:spPr>
          <a:xfrm>
            <a:off x="6485872" y="1714860"/>
            <a:ext cx="796864" cy="307777"/>
          </a:xfrm>
          <a:prstGeom prst="rect">
            <a:avLst/>
          </a:prstGeom>
          <a:noFill/>
        </p:spPr>
        <p:txBody>
          <a:bodyPr wrap="square" rtlCol="0">
            <a:spAutoFit/>
          </a:bodyPr>
          <a:lstStyle/>
          <a:p>
            <a:pPr algn="l" rtl="0"/>
            <a:r>
              <a:rPr lang="en-US" sz="1400" dirty="0" smtClean="0"/>
              <a:t>70 años</a:t>
            </a:r>
            <a:endParaRPr lang="en-US" sz="1400" dirty="0"/>
          </a:p>
        </p:txBody>
      </p:sp>
      <p:cxnSp>
        <p:nvCxnSpPr>
          <p:cNvPr id="9" name="Straight Connector 8"/>
          <p:cNvCxnSpPr/>
          <p:nvPr/>
        </p:nvCxnSpPr>
        <p:spPr>
          <a:xfrm>
            <a:off x="1393794" y="2982900"/>
            <a:ext cx="230819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879542" y="2984374"/>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37967" y="2985853"/>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196404" y="298732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577108" y="2979923"/>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92989" y="2981397"/>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41526" y="2982871"/>
            <a:ext cx="45424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Content Placeholder 2"/>
          <p:cNvSpPr txBox="1">
            <a:spLocks/>
          </p:cNvSpPr>
          <p:nvPr/>
        </p:nvSpPr>
        <p:spPr>
          <a:xfrm>
            <a:off x="1295400" y="3917991"/>
            <a:ext cx="4800600" cy="2407355"/>
          </a:xfrm>
          <a:prstGeom prst="rect">
            <a:avLst/>
          </a:prstGeom>
        </p:spPr>
        <p:txBody>
          <a:bodyPr>
            <a:normAutofit fontScale="92500" lnSpcReduction="20000"/>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502920" indent="-457200" algn="l" rtl="0">
              <a:buFont typeface="+mj-lt"/>
              <a:buAutoNum type="alphaLcParenR"/>
            </a:pPr>
            <a:r>
              <a:rPr lang="en-US" dirty="0" smtClean="0"/>
              <a:t>Libro de Hageo, </a:t>
            </a:r>
            <a:r>
              <a:rPr lang="en-US" dirty="0" err="1" smtClean="0"/>
              <a:t>comienzan</a:t>
            </a:r>
            <a:r>
              <a:rPr lang="en-US" dirty="0" smtClean="0"/>
              <a:t> a reconstruir el templo nuevamente</a:t>
            </a:r>
          </a:p>
          <a:p>
            <a:pPr marL="502920" indent="-457200" algn="l" rtl="0">
              <a:buFont typeface="+mj-lt"/>
              <a:buAutoNum type="alphaLcParenR"/>
            </a:pPr>
            <a:r>
              <a:rPr lang="en-US" dirty="0" smtClean="0"/>
              <a:t>Darío el Grande restablece el orden y </a:t>
            </a:r>
            <a:r>
              <a:rPr lang="en-US" dirty="0" err="1" smtClean="0"/>
              <a:t>llega</a:t>
            </a:r>
            <a:r>
              <a:rPr lang="en-US" dirty="0" smtClean="0"/>
              <a:t> a </a:t>
            </a:r>
            <a:r>
              <a:rPr lang="en-US" dirty="0" err="1" smtClean="0"/>
              <a:t>ser</a:t>
            </a:r>
            <a:r>
              <a:rPr lang="en-US" dirty="0" smtClean="0"/>
              <a:t> emperador</a:t>
            </a:r>
          </a:p>
          <a:p>
            <a:pPr marL="502920" indent="-457200" algn="l" rtl="0">
              <a:buFont typeface="+mj-lt"/>
              <a:buAutoNum type="alphaLcParenR"/>
            </a:pPr>
            <a:r>
              <a:rPr lang="en-US" dirty="0" smtClean="0"/>
              <a:t>Primer año en Judá; altar reconstruido, ceremonias restauradas, cimientos del templo puestos</a:t>
            </a:r>
          </a:p>
          <a:p>
            <a:pPr marL="502920" indent="-457200" algn="l" rtl="0">
              <a:buFont typeface="+mj-lt"/>
              <a:buAutoNum type="alphaLcParenR"/>
            </a:pPr>
            <a:r>
              <a:rPr lang="en-US" dirty="0" smtClean="0"/>
              <a:t>Templo terminado</a:t>
            </a:r>
            <a:endParaRPr lang="en-US" dirty="0"/>
          </a:p>
        </p:txBody>
      </p:sp>
      <p:sp>
        <p:nvSpPr>
          <p:cNvPr id="17" name="Content Placeholder 2"/>
          <p:cNvSpPr txBox="1">
            <a:spLocks/>
          </p:cNvSpPr>
          <p:nvPr/>
        </p:nvSpPr>
        <p:spPr>
          <a:xfrm>
            <a:off x="6092689" y="3928344"/>
            <a:ext cx="4800600" cy="2407355"/>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8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8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8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800" kern="1200">
                <a:solidFill>
                  <a:schemeClr val="tx1"/>
                </a:solidFill>
                <a:latin typeface="+mn-lt"/>
                <a:ea typeface="+mn-ea"/>
                <a:cs typeface="+mn-cs"/>
              </a:defRPr>
            </a:lvl9pPr>
          </a:lstStyle>
          <a:p>
            <a:pPr marL="502920" indent="-457200" algn="l" rtl="0">
              <a:buFont typeface="+mj-lt"/>
              <a:buAutoNum type="alphaLcParenR" startAt="5"/>
            </a:pPr>
            <a:r>
              <a:rPr lang="en-US" dirty="0" err="1" smtClean="0"/>
              <a:t>Ciro</a:t>
            </a:r>
            <a:r>
              <a:rPr lang="en-US" dirty="0" smtClean="0"/>
              <a:t> el </a:t>
            </a:r>
            <a:r>
              <a:rPr lang="en-US" dirty="0" err="1" smtClean="0"/>
              <a:t>persa</a:t>
            </a:r>
            <a:r>
              <a:rPr lang="en-US" dirty="0" smtClean="0"/>
              <a:t> </a:t>
            </a:r>
            <a:r>
              <a:rPr lang="en-US" dirty="0" err="1" smtClean="0"/>
              <a:t>conquista</a:t>
            </a:r>
            <a:r>
              <a:rPr lang="en-US" dirty="0" smtClean="0"/>
              <a:t> Babilonia.</a:t>
            </a:r>
          </a:p>
          <a:p>
            <a:pPr marL="502920" indent="-457200" algn="l" rtl="0">
              <a:buFont typeface="+mj-lt"/>
              <a:buAutoNum type="alphaLcParenR" startAt="5"/>
            </a:pPr>
            <a:r>
              <a:rPr lang="en-US" dirty="0" smtClean="0"/>
              <a:t>El edicto de Ciro para el regreso de los judíos</a:t>
            </a:r>
          </a:p>
          <a:p>
            <a:pPr marL="502920" indent="-457200" algn="l" rtl="0">
              <a:buFont typeface="+mj-lt"/>
              <a:buAutoNum type="alphaLcParenR" startAt="5"/>
            </a:pPr>
            <a:r>
              <a:rPr lang="en-US" dirty="0" smtClean="0"/>
              <a:t>Tres asedios de Judá por parte de los babilonios; </a:t>
            </a:r>
            <a:r>
              <a:rPr lang="en-US" dirty="0" err="1" smtClean="0"/>
              <a:t>cautiverio</a:t>
            </a:r>
            <a:endParaRPr lang="en-US" dirty="0"/>
          </a:p>
        </p:txBody>
      </p:sp>
      <p:sp>
        <p:nvSpPr>
          <p:cNvPr id="18" name="TextBox 17"/>
          <p:cNvSpPr txBox="1"/>
          <p:nvPr/>
        </p:nvSpPr>
        <p:spPr>
          <a:xfrm>
            <a:off x="2354068" y="2365883"/>
            <a:ext cx="399495" cy="646331"/>
          </a:xfrm>
          <a:prstGeom prst="rect">
            <a:avLst/>
          </a:prstGeom>
          <a:noFill/>
        </p:spPr>
        <p:txBody>
          <a:bodyPr wrap="square" rtlCol="0">
            <a:spAutoFit/>
          </a:bodyPr>
          <a:lstStyle/>
          <a:p>
            <a:pPr algn="l" rtl="0"/>
            <a:r>
              <a:rPr lang="en-US" sz="3600" dirty="0" smtClean="0">
                <a:solidFill>
                  <a:schemeClr val="accent1"/>
                </a:solidFill>
              </a:rPr>
              <a:t>g</a:t>
            </a:r>
            <a:endParaRPr lang="en-US" sz="3600" dirty="0">
              <a:solidFill>
                <a:schemeClr val="accent1"/>
              </a:solidFill>
            </a:endParaRPr>
          </a:p>
        </p:txBody>
      </p:sp>
      <p:sp>
        <p:nvSpPr>
          <p:cNvPr id="19" name="TextBox 18"/>
          <p:cNvSpPr txBox="1"/>
          <p:nvPr/>
        </p:nvSpPr>
        <p:spPr>
          <a:xfrm>
            <a:off x="3906918" y="2462597"/>
            <a:ext cx="399495" cy="646331"/>
          </a:xfrm>
          <a:prstGeom prst="rect">
            <a:avLst/>
          </a:prstGeom>
          <a:noFill/>
        </p:spPr>
        <p:txBody>
          <a:bodyPr wrap="square" rtlCol="0">
            <a:spAutoFit/>
          </a:bodyPr>
          <a:lstStyle/>
          <a:p>
            <a:pPr algn="l" rtl="0"/>
            <a:r>
              <a:rPr lang="en-US" sz="3600" dirty="0" smtClean="0">
                <a:solidFill>
                  <a:schemeClr val="accent1"/>
                </a:solidFill>
              </a:rPr>
              <a:t>e</a:t>
            </a:r>
            <a:endParaRPr lang="en-US" sz="3600" dirty="0">
              <a:solidFill>
                <a:schemeClr val="accent1"/>
              </a:solidFill>
            </a:endParaRPr>
          </a:p>
        </p:txBody>
      </p:sp>
      <p:sp>
        <p:nvSpPr>
          <p:cNvPr id="20" name="TextBox 19"/>
          <p:cNvSpPr txBox="1"/>
          <p:nvPr/>
        </p:nvSpPr>
        <p:spPr>
          <a:xfrm>
            <a:off x="4604549" y="2463541"/>
            <a:ext cx="399495" cy="646331"/>
          </a:xfrm>
          <a:prstGeom prst="rect">
            <a:avLst/>
          </a:prstGeom>
          <a:noFill/>
        </p:spPr>
        <p:txBody>
          <a:bodyPr wrap="square" rtlCol="0">
            <a:spAutoFit/>
          </a:bodyPr>
          <a:lstStyle/>
          <a:p>
            <a:pPr algn="l" rtl="0"/>
            <a:r>
              <a:rPr lang="en-US" sz="3600" dirty="0" smtClean="0">
                <a:solidFill>
                  <a:schemeClr val="accent1"/>
                </a:solidFill>
              </a:rPr>
              <a:t>f</a:t>
            </a:r>
            <a:endParaRPr lang="en-US" sz="3600" dirty="0">
              <a:solidFill>
                <a:schemeClr val="accent1"/>
              </a:solidFill>
            </a:endParaRPr>
          </a:p>
        </p:txBody>
      </p:sp>
      <p:sp>
        <p:nvSpPr>
          <p:cNvPr id="21" name="TextBox 20"/>
          <p:cNvSpPr txBox="1"/>
          <p:nvPr/>
        </p:nvSpPr>
        <p:spPr>
          <a:xfrm>
            <a:off x="5220827" y="2468972"/>
            <a:ext cx="399495" cy="646331"/>
          </a:xfrm>
          <a:prstGeom prst="rect">
            <a:avLst/>
          </a:prstGeom>
          <a:noFill/>
        </p:spPr>
        <p:txBody>
          <a:bodyPr wrap="square" rtlCol="0">
            <a:spAutoFit/>
          </a:bodyPr>
          <a:lstStyle/>
          <a:p>
            <a:pPr algn="l" rtl="0"/>
            <a:r>
              <a:rPr lang="en-US" sz="3600" dirty="0" smtClean="0">
                <a:solidFill>
                  <a:schemeClr val="accent1"/>
                </a:solidFill>
              </a:rPr>
              <a:t>c</a:t>
            </a:r>
            <a:endParaRPr lang="en-US" sz="3600" dirty="0">
              <a:solidFill>
                <a:schemeClr val="accent1"/>
              </a:solidFill>
            </a:endParaRPr>
          </a:p>
        </p:txBody>
      </p:sp>
      <p:sp>
        <p:nvSpPr>
          <p:cNvPr id="22" name="TextBox 21"/>
          <p:cNvSpPr txBox="1"/>
          <p:nvPr/>
        </p:nvSpPr>
        <p:spPr>
          <a:xfrm>
            <a:off x="7610765" y="2470715"/>
            <a:ext cx="399495" cy="646331"/>
          </a:xfrm>
          <a:prstGeom prst="rect">
            <a:avLst/>
          </a:prstGeom>
          <a:noFill/>
        </p:spPr>
        <p:txBody>
          <a:bodyPr wrap="square" rtlCol="0">
            <a:spAutoFit/>
          </a:bodyPr>
          <a:lstStyle/>
          <a:p>
            <a:pPr algn="l" rtl="0"/>
            <a:r>
              <a:rPr lang="en-US" sz="3600" dirty="0" smtClean="0">
                <a:solidFill>
                  <a:schemeClr val="accent1"/>
                </a:solidFill>
              </a:rPr>
              <a:t>b</a:t>
            </a:r>
            <a:endParaRPr lang="en-US" sz="3600" dirty="0">
              <a:solidFill>
                <a:schemeClr val="accent1"/>
              </a:solidFill>
            </a:endParaRPr>
          </a:p>
        </p:txBody>
      </p:sp>
      <p:sp>
        <p:nvSpPr>
          <p:cNvPr id="23" name="TextBox 22"/>
          <p:cNvSpPr txBox="1"/>
          <p:nvPr/>
        </p:nvSpPr>
        <p:spPr>
          <a:xfrm>
            <a:off x="8525179" y="2468972"/>
            <a:ext cx="399495" cy="646331"/>
          </a:xfrm>
          <a:prstGeom prst="rect">
            <a:avLst/>
          </a:prstGeom>
          <a:noFill/>
        </p:spPr>
        <p:txBody>
          <a:bodyPr wrap="square" rtlCol="0">
            <a:spAutoFit/>
          </a:bodyPr>
          <a:lstStyle/>
          <a:p>
            <a:pPr algn="l" rtl="0"/>
            <a:r>
              <a:rPr lang="en-US" sz="3600" dirty="0" smtClean="0">
                <a:solidFill>
                  <a:schemeClr val="accent1"/>
                </a:solidFill>
              </a:rPr>
              <a:t>a</a:t>
            </a:r>
            <a:endParaRPr lang="en-US" sz="3600" dirty="0">
              <a:solidFill>
                <a:schemeClr val="accent1"/>
              </a:solidFill>
            </a:endParaRPr>
          </a:p>
        </p:txBody>
      </p:sp>
      <p:sp>
        <p:nvSpPr>
          <p:cNvPr id="24" name="TextBox 23"/>
          <p:cNvSpPr txBox="1"/>
          <p:nvPr/>
        </p:nvSpPr>
        <p:spPr>
          <a:xfrm>
            <a:off x="9946334" y="2466882"/>
            <a:ext cx="399495" cy="646331"/>
          </a:xfrm>
          <a:prstGeom prst="rect">
            <a:avLst/>
          </a:prstGeom>
          <a:noFill/>
        </p:spPr>
        <p:txBody>
          <a:bodyPr wrap="square" rtlCol="0">
            <a:spAutoFit/>
          </a:bodyPr>
          <a:lstStyle/>
          <a:p>
            <a:pPr algn="l" rtl="0"/>
            <a:r>
              <a:rPr lang="en-US" sz="3600" dirty="0" smtClean="0">
                <a:solidFill>
                  <a:schemeClr val="accent1"/>
                </a:solidFill>
              </a:rPr>
              <a:t>d</a:t>
            </a:r>
            <a:endParaRPr lang="en-US" sz="3600" dirty="0">
              <a:solidFill>
                <a:schemeClr val="accent1"/>
              </a:solidFill>
            </a:endParaRPr>
          </a:p>
        </p:txBody>
      </p:sp>
    </p:spTree>
    <p:extLst>
      <p:ext uri="{BB962C8B-B14F-4D97-AF65-F5344CB8AC3E}">
        <p14:creationId xmlns:p14="http://schemas.microsoft.com/office/powerpoint/2010/main" val="224970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Lst>
  </p:timing>
</p:sld>
</file>

<file path=ppt/theme/theme1.xml><?xml version="1.0" encoding="utf-8"?>
<a:theme xmlns:a="http://schemas.openxmlformats.org/drawingml/2006/main" name="Red Line Business 16x9">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15_4109default" id="{E728D685-11FC-4812-BA85-57AC6F9C9F40}" vid="{BC4E008B-95FF-4815-904E-143A8EDFC1D4}"/>
    </a:ext>
  </a:extLst>
</a:theme>
</file>

<file path=ppt/theme/theme2.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F180B1C-2212-497F-A259-C959ADD048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Business red line presentation (widescreen)</Template>
  <TotalTime>0</TotalTime>
  <Words>22464</Words>
  <Application>Microsoft Office PowerPoint</Application>
  <PresentationFormat>Widescreen</PresentationFormat>
  <Paragraphs>2687</Paragraphs>
  <Slides>160</Slides>
  <Notes>75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160</vt:i4>
      </vt:variant>
    </vt:vector>
  </HeadingPairs>
  <TitlesOfParts>
    <vt:vector size="165" baseType="lpstr">
      <vt:lpstr>Arial</vt:lpstr>
      <vt:lpstr>Calibri</vt:lpstr>
      <vt:lpstr>Cambria</vt:lpstr>
      <vt:lpstr>Times New Roman</vt:lpstr>
      <vt:lpstr>Red Line Business 16x9</vt:lpstr>
      <vt:lpstr>Hageo, Zacarías, Malaquías</vt:lpstr>
      <vt:lpstr>PowerPoint Presentation</vt:lpstr>
      <vt:lpstr>PowerPoint Presentation</vt:lpstr>
      <vt:lpstr>PowerPoint Presentation</vt:lpstr>
      <vt:lpstr>PowerPoint Presentation</vt:lpstr>
      <vt:lpstr>PowerPoint Presentation</vt:lpstr>
      <vt:lpstr>Esdras</vt:lpstr>
      <vt:lpstr>Capítulo 1</vt:lpstr>
      <vt:lpstr>El cilindro de Ciro</vt:lpstr>
      <vt:lpstr>Capitulo 2</vt:lpstr>
      <vt:lpstr>Capítulo 3</vt:lpstr>
      <vt:lpstr>Capítulo 4</vt:lpstr>
      <vt:lpstr>Gobernantes persas del 559 al 358 a.C.</vt:lpstr>
      <vt:lpstr>Capítulo 5</vt:lpstr>
      <vt:lpstr>hageo</vt:lpstr>
      <vt:lpstr>Zacarías</vt:lpstr>
      <vt:lpstr>Capítulo 5</vt:lpstr>
      <vt:lpstr>Capítulo 6</vt:lpstr>
      <vt:lpstr>Capítulo 6</vt:lpstr>
      <vt:lpstr>LA inscripción DE behistún</vt:lpstr>
      <vt:lpstr>Capítulo 7</vt:lpstr>
      <vt:lpstr>malaquías</vt:lpstr>
      <vt:lpstr>Capítulo 7</vt:lpstr>
      <vt:lpstr>Capítulo 8</vt:lpstr>
      <vt:lpstr>Capítulo 9</vt:lpstr>
      <vt:lpstr>Capítulo 10</vt:lpstr>
      <vt:lpstr>Hageo, Zacarías, Malaquías</vt:lpstr>
      <vt:lpstr>PowerPoint Presentation</vt:lpstr>
      <vt:lpstr>PowerPoint Presentation</vt:lpstr>
      <vt:lpstr>PowerPoint Presentation</vt:lpstr>
      <vt:lpstr>PowerPoint Presentation</vt:lpstr>
      <vt:lpstr>PowerPoint Presentation</vt:lpstr>
      <vt:lpstr>Introducción a hageo</vt:lpstr>
      <vt:lpstr>autor</vt:lpstr>
      <vt:lpstr>“así dice el señor”</vt:lpstr>
      <vt:lpstr>fecha</vt:lpstr>
      <vt:lpstr>TRASfondo</vt:lpstr>
      <vt:lpstr>Reyes persas que reinaron durante este período.</vt:lpstr>
      <vt:lpstr>Reyes persas que reinaron durante este período.</vt:lpstr>
      <vt:lpstr>Reyes persas que reinaron durante este período.</vt:lpstr>
      <vt:lpstr>Reyes persas que reinaron durante este período.</vt:lpstr>
      <vt:lpstr>PowerPoint Presentation</vt:lpstr>
      <vt:lpstr>Tema: construYAN el templo</vt:lpstr>
      <vt:lpstr>BOSQUEJO de hageo</vt:lpstr>
      <vt:lpstr>Hageo, Zacarías, Malaquías</vt:lpstr>
      <vt:lpstr>PowerPoint Presentation</vt:lpstr>
      <vt:lpstr>PowerPoint Presentation</vt:lpstr>
      <vt:lpstr>el libro dehageo</vt:lpstr>
      <vt:lpstr>autor</vt:lpstr>
      <vt:lpstr>“así dice el señor”</vt:lpstr>
      <vt:lpstr>fecha</vt:lpstr>
      <vt:lpstr>Tema: construYAN el templo</vt:lpstr>
      <vt:lpstr>BOSQUEJO de hageo</vt:lpstr>
      <vt:lpstr>Primer mensaje: construYAN la casa del señor</vt:lpstr>
      <vt:lpstr>Segundo mensaje: LA POSTRERA casa será</vt:lpstr>
      <vt:lpstr>Tercer mensaje: A partir de este día Dios</vt:lpstr>
      <vt:lpstr>Cuarto mensaje: Zorobabel es elegido como</vt:lpstr>
      <vt:lpstr>preguntas</vt:lpstr>
      <vt:lpstr>Hageo, Zacarías, Malaquías</vt:lpstr>
      <vt:lpstr>PowerPoint Presentation</vt:lpstr>
      <vt:lpstr>Lección 7: Zacarías 5-6; Visiones 6 a 8 Visión 6 – El ROLLO volador </vt:lpstr>
      <vt:lpstr>Lección 7: Zacarías 5-6; Visiones 6 a 8 Visión 6 – El ROLLO volador</vt:lpstr>
      <vt:lpstr>Lección 7: Zacarías 5-6; Visiones 6 a 8 Visión 6 – Una mujer en una canasta - Zacarías 5:5-11 </vt:lpstr>
      <vt:lpstr>Lección 7: Zacarías 5-6; Visiones 6 a 8 Visión 7 – Una mujer en una canasta</vt:lpstr>
      <vt:lpstr>Lección 7: Zacarías 5-6; Visiones 6 a 8 Visión 8 – los cuatro carros</vt:lpstr>
      <vt:lpstr>Lección 7: Zacarías 5-6; Visiones 6 a 8 Visión 8 – los cuatro carros</vt:lpstr>
      <vt:lpstr>Hageo, Zacarías, Malaquías</vt:lpstr>
      <vt:lpstr>Lección 8: Zacarías 7-14, La PREGUNTA SOBRE el ayuno E introducción a las cargas </vt:lpstr>
      <vt:lpstr>Lección 8: Zacarías 7-14, La PREGUNTA SOBRE el ayuno E introducción a las cargas</vt:lpstr>
      <vt:lpstr>  Lección 8: Zacarías 7-14, La PREGUNTA SOBRE el ayuno E introducción a las cargas</vt:lpstr>
      <vt:lpstr>  Lección 8: Zacarías 7-14, La PREGUNTA SOBRE el ayuno E introducción a las cargas</vt:lpstr>
      <vt:lpstr>Hageo, Zacarías, Malaquías</vt:lpstr>
      <vt:lpstr>Lección 9: Las dos cargas (oráculos)</vt:lpstr>
      <vt:lpstr>Lección 9: Las dos cargas (oráculos)</vt:lpstr>
      <vt:lpstr>Lección9: Las dos cargas (oráculos)  </vt:lpstr>
      <vt:lpstr>Lección 9: Las dos cargas (oráculos)</vt:lpstr>
      <vt:lpstr>Hageo, Zacarías, Malaquías</vt:lpstr>
      <vt:lpstr>PowerPoint Presentation</vt:lpstr>
      <vt:lpstr>PowerPoint Presentation</vt:lpstr>
      <vt:lpstr>PowerPoint Presentation</vt:lpstr>
      <vt:lpstr>PowerPoint Presentation</vt:lpstr>
      <vt:lpstr>PowerPoint Presentation</vt:lpstr>
      <vt:lpstr>Introducción a malaquías</vt:lpstr>
      <vt:lpstr>autor</vt:lpstr>
      <vt:lpstr>fecha</vt:lpstr>
      <vt:lpstr>PowerPoint Presentation</vt:lpstr>
      <vt:lpstr>LOS macabeos</vt:lpstr>
      <vt:lpstr>fecha</vt:lpstr>
      <vt:lpstr>PowerPoint Presentation</vt:lpstr>
      <vt:lpstr>TRASfondo</vt:lpstr>
      <vt:lpstr>estilo</vt:lpstr>
      <vt:lpstr>Malaquías 1:2</vt:lpstr>
      <vt:lpstr>Malaquías 2:13-14</vt:lpstr>
      <vt:lpstr>Malaquías 2:17</vt:lpstr>
      <vt:lpstr>Jehová como fuente de su mensaje</vt:lpstr>
      <vt:lpstr>Mensaje o lecciones</vt:lpstr>
      <vt:lpstr>BOSQUEJO</vt:lpstr>
      <vt:lpstr>Hageo, Zacarías, Malaquías</vt:lpstr>
      <vt:lpstr>PowerPoint Presentation</vt:lpstr>
      <vt:lpstr>PowerPoint Presentation</vt:lpstr>
      <vt:lpstr>PowerPoint Presentation</vt:lpstr>
      <vt:lpstr>PowerPoint Presentation</vt:lpstr>
      <vt:lpstr>PowerPoint Presentation</vt:lpstr>
      <vt:lpstr>Malaquías 1-2, condenación</vt:lpstr>
      <vt:lpstr>autor</vt:lpstr>
      <vt:lpstr>fecha</vt:lpstr>
      <vt:lpstr>PowerPoint Presentation</vt:lpstr>
      <vt:lpstr>estilo</vt:lpstr>
      <vt:lpstr>Jehová como fuente de su mensaje</vt:lpstr>
      <vt:lpstr>Mensaje o lecciones</vt:lpstr>
      <vt:lpstr>PowerPoint Presentation</vt:lpstr>
      <vt:lpstr>PowerPoint Presentation</vt:lpstr>
      <vt:lpstr>PowerPoint Presentation</vt:lpstr>
      <vt:lpstr>El amor del Señor por Israel Malaquías 1:2-5</vt:lpstr>
      <vt:lpstr>¿FUE la elección de Dios de Jacob EN VEZ DE esaú justA?</vt:lpstr>
      <vt:lpstr>Las ofrendas contaminadas de los sacerdotes Malaquías 1:6-14</vt:lpstr>
      <vt:lpstr>“13…¡AY, QUÉ FASTIDIO!…”</vt:lpstr>
      <vt:lpstr>“14…porque yo soy EL gran rey, dice el Señor de los ejércitos, y mi nombre ES temido entre las naciones”.</vt:lpstr>
      <vt:lpstr>El señor reprende a los sacerdotes Malaquías 2:1-9</vt:lpstr>
      <vt:lpstr>EL DIVORCIO Y LOS MATRIMONIOS MIXTOS FUERTEMENTE DENUNCIADOS Malaquías 2:10-16</vt:lpstr>
      <vt:lpstr>Hageo, Zacarías, Malaquías</vt:lpstr>
      <vt:lpstr>PowerPoint Presentation</vt:lpstr>
      <vt:lpstr>PowerPoint Presentation</vt:lpstr>
      <vt:lpstr>PowerPoint Presentation</vt:lpstr>
      <vt:lpstr>PowerPoint Presentation</vt:lpstr>
      <vt:lpstr>PowerPoint Presentation</vt:lpstr>
      <vt:lpstr>Malaquías 3-4, robando A DIOS</vt:lpstr>
      <vt:lpstr>estilo</vt:lpstr>
      <vt:lpstr>Jehová como fuente de su mensaje</vt:lpstr>
      <vt:lpstr>Mensaje o lecciones</vt:lpstr>
      <vt:lpstr>El amor del Señor por Israel Malaquías 1:2-5</vt:lpstr>
      <vt:lpstr>«Vuelvan a Mí y Yo volveré a ustedes», dice el SEÑOR de los ejércitos. «Pero dicen: “¿Cómo hemos de volver?”.  8  »¿Robará el hombre a Dios? Pues ustedes me están robando.  Malaquías 3:7b – 8a (NBLA)</vt:lpstr>
      <vt:lpstr>el mensajero del señor Malaquías 2:17 – 3:5</vt:lpstr>
      <vt:lpstr>¿Tiene usted algún hábito que canse a Dios?</vt:lpstr>
      <vt:lpstr>el mensajero del señor Malaquías 2:17 – 3:5</vt:lpstr>
      <vt:lpstr>el mensajero del señor Malaquías 2:17 – 3:5</vt:lpstr>
      <vt:lpstr>«Vuelvan a Mí y Yo volveré a ustedes», dice el SEÑOR de los ejércitos. «Pero dicen: “¿Cómo hemos de volver?”.  8  »¿Robará el hombre a Dios? Pues ustedes me están robando.  Malaquías 3:7b – 8a (NBLA)</vt:lpstr>
      <vt:lpstr>El libro MEMORIAL</vt:lpstr>
      <vt:lpstr>el mensajero del señor Malaquías 2:17 – 3:5</vt:lpstr>
      <vt:lpstr>Hageo, Zacarías, Malaquías</vt:lpstr>
      <vt:lpstr>PowerPoint Presentation</vt:lpstr>
      <vt:lpstr>PowerPoint Presentation</vt:lpstr>
      <vt:lpstr>PowerPoint Presentation</vt:lpstr>
      <vt:lpstr>PowerPoint Presentation</vt:lpstr>
      <vt:lpstr>PowerPoint Presentation</vt:lpstr>
      <vt:lpstr>hageo</vt:lpstr>
      <vt:lpstr>hageo</vt:lpstr>
      <vt:lpstr>hageo</vt:lpstr>
      <vt:lpstr>hageo</vt:lpstr>
      <vt:lpstr>hageo</vt:lpstr>
      <vt:lpstr>Zacarías</vt:lpstr>
      <vt:lpstr>Zacarías</vt:lpstr>
      <vt:lpstr>Zacarías</vt:lpstr>
      <vt:lpstr>Zacarías</vt:lpstr>
      <vt:lpstr>Zacarías</vt:lpstr>
      <vt:lpstr>malaquías</vt:lpstr>
      <vt:lpstr>malaquías</vt:lpstr>
      <vt:lpstr>malaquías</vt:lpstr>
      <vt:lpstr>malaquías</vt:lpstr>
      <vt:lpstr>malaquías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2014-04-24T14:49:26Z</dcterms:created>
  <dcterms:modified xsi:type="dcterms:W3CDTF">2023-10-02T21:36:44Z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TC030310239991</vt:lpwstr>
  </property>
</Properties>
</file>