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slides/slide107.xml" ContentType="application/vnd.openxmlformats-officedocument.presentationml.slide+xml"/>
  <Override PartName="/ppt/slides/slide108.xml" ContentType="application/vnd.openxmlformats-officedocument.presentationml.slide+xml"/>
  <Override PartName="/ppt/slides/slide109.xml" ContentType="application/vnd.openxmlformats-officedocument.presentationml.slide+xml"/>
  <Override PartName="/ppt/slides/slide110.xml" ContentType="application/vnd.openxmlformats-officedocument.presentationml.slide+xml"/>
  <Override PartName="/ppt/slides/slide111.xml" ContentType="application/vnd.openxmlformats-officedocument.presentationml.slide+xml"/>
  <Override PartName="/ppt/slides/slide112.xml" ContentType="application/vnd.openxmlformats-officedocument.presentationml.slide+xml"/>
  <Override PartName="/ppt/slides/slide113.xml" ContentType="application/vnd.openxmlformats-officedocument.presentationml.slide+xml"/>
  <Override PartName="/ppt/slides/slide114.xml" ContentType="application/vnd.openxmlformats-officedocument.presentationml.slide+xml"/>
  <Override PartName="/ppt/slides/slide115.xml" ContentType="application/vnd.openxmlformats-officedocument.presentationml.slide+xml"/>
  <Override PartName="/ppt/slides/slide116.xml" ContentType="application/vnd.openxmlformats-officedocument.presentationml.slide+xml"/>
  <Override PartName="/ppt/slides/slide117.xml" ContentType="application/vnd.openxmlformats-officedocument.presentationml.slide+xml"/>
  <Override PartName="/ppt/slides/slide118.xml" ContentType="application/vnd.openxmlformats-officedocument.presentationml.slide+xml"/>
  <Override PartName="/ppt/slides/slide119.xml" ContentType="application/vnd.openxmlformats-officedocument.presentationml.slide+xml"/>
  <Override PartName="/ppt/slides/slide120.xml" ContentType="application/vnd.openxmlformats-officedocument.presentationml.slide+xml"/>
  <Override PartName="/ppt/slides/slide121.xml" ContentType="application/vnd.openxmlformats-officedocument.presentationml.slide+xml"/>
  <Override PartName="/ppt/slides/slide122.xml" ContentType="application/vnd.openxmlformats-officedocument.presentationml.slide+xml"/>
  <Override PartName="/ppt/slides/slide123.xml" ContentType="application/vnd.openxmlformats-officedocument.presentationml.slide+xml"/>
  <Override PartName="/ppt/slides/slide124.xml" ContentType="application/vnd.openxmlformats-officedocument.presentationml.slide+xml"/>
  <Override PartName="/ppt/slides/slide125.xml" ContentType="application/vnd.openxmlformats-officedocument.presentationml.slide+xml"/>
  <Override PartName="/ppt/slides/slide126.xml" ContentType="application/vnd.openxmlformats-officedocument.presentationml.slide+xml"/>
  <Override PartName="/ppt/slides/slide127.xml" ContentType="application/vnd.openxmlformats-officedocument.presentationml.slide+xml"/>
  <Override PartName="/ppt/slides/slide128.xml" ContentType="application/vnd.openxmlformats-officedocument.presentationml.slide+xml"/>
  <Override PartName="/ppt/slides/slide129.xml" ContentType="application/vnd.openxmlformats-officedocument.presentationml.slide+xml"/>
  <Override PartName="/ppt/slides/slide130.xml" ContentType="application/vnd.openxmlformats-officedocument.presentationml.slide+xml"/>
  <Override PartName="/ppt/slides/slide131.xml" ContentType="application/vnd.openxmlformats-officedocument.presentationml.slide+xml"/>
  <Override PartName="/ppt/slides/slide132.xml" ContentType="application/vnd.openxmlformats-officedocument.presentationml.slide+xml"/>
  <Override PartName="/ppt/slides/slide133.xml" ContentType="application/vnd.openxmlformats-officedocument.presentationml.slide+xml"/>
  <Override PartName="/ppt/slides/slide134.xml" ContentType="application/vnd.openxmlformats-officedocument.presentationml.slide+xml"/>
  <Override PartName="/ppt/slides/slide135.xml" ContentType="application/vnd.openxmlformats-officedocument.presentationml.slide+xml"/>
  <Override PartName="/ppt/slides/slide136.xml" ContentType="application/vnd.openxmlformats-officedocument.presentationml.slide+xml"/>
  <Override PartName="/ppt/slides/slide137.xml" ContentType="application/vnd.openxmlformats-officedocument.presentationml.slide+xml"/>
  <Override PartName="/ppt/slides/slide138.xml" ContentType="application/vnd.openxmlformats-officedocument.presentationml.slide+xml"/>
  <Override PartName="/ppt/slides/slide139.xml" ContentType="application/vnd.openxmlformats-officedocument.presentationml.slide+xml"/>
  <Override PartName="/ppt/slides/slide140.xml" ContentType="application/vnd.openxmlformats-officedocument.presentationml.slide+xml"/>
  <Override PartName="/ppt/slides/slide141.xml" ContentType="application/vnd.openxmlformats-officedocument.presentationml.slide+xml"/>
  <Override PartName="/ppt/slides/slide142.xml" ContentType="application/vnd.openxmlformats-officedocument.presentationml.slide+xml"/>
  <Override PartName="/ppt/slides/slide143.xml" ContentType="application/vnd.openxmlformats-officedocument.presentationml.slide+xml"/>
  <Override PartName="/ppt/slides/slide144.xml" ContentType="application/vnd.openxmlformats-officedocument.presentationml.slide+xml"/>
  <Override PartName="/ppt/slides/slide145.xml" ContentType="application/vnd.openxmlformats-officedocument.presentationml.slide+xml"/>
  <Override PartName="/ppt/slides/slide146.xml" ContentType="application/vnd.openxmlformats-officedocument.presentationml.slide+xml"/>
  <Override PartName="/ppt/slides/slide147.xml" ContentType="application/vnd.openxmlformats-officedocument.presentationml.slide+xml"/>
  <Override PartName="/ppt/slides/slide14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50"/>
  </p:notesMasterIdLst>
  <p:sldIdLst>
    <p:sldId id="256" r:id="rId2"/>
    <p:sldId id="267" r:id="rId3"/>
    <p:sldId id="258" r:id="rId4"/>
    <p:sldId id="259" r:id="rId5"/>
    <p:sldId id="257" r:id="rId6"/>
    <p:sldId id="261" r:id="rId7"/>
    <p:sldId id="260" r:id="rId8"/>
    <p:sldId id="262" r:id="rId9"/>
    <p:sldId id="265" r:id="rId10"/>
    <p:sldId id="264" r:id="rId11"/>
    <p:sldId id="263" r:id="rId12"/>
    <p:sldId id="266" r:id="rId13"/>
    <p:sldId id="268" r:id="rId14"/>
    <p:sldId id="269" r:id="rId15"/>
    <p:sldId id="275" r:id="rId16"/>
    <p:sldId id="271" r:id="rId17"/>
    <p:sldId id="274" r:id="rId18"/>
    <p:sldId id="276" r:id="rId19"/>
    <p:sldId id="272" r:id="rId20"/>
    <p:sldId id="273" r:id="rId21"/>
    <p:sldId id="270" r:id="rId22"/>
    <p:sldId id="277" r:id="rId23"/>
    <p:sldId id="278" r:id="rId24"/>
    <p:sldId id="279" r:id="rId25"/>
    <p:sldId id="282" r:id="rId26"/>
    <p:sldId id="283" r:id="rId27"/>
    <p:sldId id="281" r:id="rId28"/>
    <p:sldId id="284" r:id="rId29"/>
    <p:sldId id="280" r:id="rId30"/>
    <p:sldId id="451" r:id="rId31"/>
    <p:sldId id="452" r:id="rId32"/>
    <p:sldId id="298" r:id="rId33"/>
    <p:sldId id="453" r:id="rId34"/>
    <p:sldId id="319" r:id="rId35"/>
    <p:sldId id="303" r:id="rId36"/>
    <p:sldId id="431" r:id="rId37"/>
    <p:sldId id="454" r:id="rId38"/>
    <p:sldId id="449" r:id="rId39"/>
    <p:sldId id="455" r:id="rId40"/>
    <p:sldId id="456" r:id="rId41"/>
    <p:sldId id="457" r:id="rId42"/>
    <p:sldId id="491" r:id="rId43"/>
    <p:sldId id="509" r:id="rId44"/>
    <p:sldId id="492" r:id="rId45"/>
    <p:sldId id="504" r:id="rId46"/>
    <p:sldId id="510" r:id="rId47"/>
    <p:sldId id="511" r:id="rId48"/>
    <p:sldId id="508" r:id="rId49"/>
    <p:sldId id="499" r:id="rId50"/>
    <p:sldId id="507" r:id="rId51"/>
    <p:sldId id="512" r:id="rId52"/>
    <p:sldId id="513" r:id="rId53"/>
    <p:sldId id="514" r:id="rId54"/>
    <p:sldId id="520" r:id="rId55"/>
    <p:sldId id="518" r:id="rId56"/>
    <p:sldId id="525" r:id="rId57"/>
    <p:sldId id="521" r:id="rId58"/>
    <p:sldId id="519" r:id="rId59"/>
    <p:sldId id="526" r:id="rId60"/>
    <p:sldId id="524" r:id="rId61"/>
    <p:sldId id="522" r:id="rId62"/>
    <p:sldId id="523" r:id="rId63"/>
    <p:sldId id="527" r:id="rId64"/>
    <p:sldId id="528" r:id="rId65"/>
    <p:sldId id="529" r:id="rId66"/>
    <p:sldId id="533" r:id="rId67"/>
    <p:sldId id="531" r:id="rId68"/>
    <p:sldId id="530" r:id="rId69"/>
    <p:sldId id="534" r:id="rId70"/>
    <p:sldId id="535" r:id="rId71"/>
    <p:sldId id="532" r:id="rId72"/>
    <p:sldId id="536" r:id="rId73"/>
    <p:sldId id="537" r:id="rId74"/>
    <p:sldId id="538" r:id="rId75"/>
    <p:sldId id="539" r:id="rId76"/>
    <p:sldId id="540" r:id="rId77"/>
    <p:sldId id="546" r:id="rId78"/>
    <p:sldId id="541" r:id="rId79"/>
    <p:sldId id="542" r:id="rId80"/>
    <p:sldId id="548" r:id="rId81"/>
    <p:sldId id="547" r:id="rId82"/>
    <p:sldId id="545" r:id="rId83"/>
    <p:sldId id="549" r:id="rId84"/>
    <p:sldId id="550" r:id="rId85"/>
    <p:sldId id="551" r:id="rId86"/>
    <p:sldId id="553" r:id="rId87"/>
    <p:sldId id="552" r:id="rId88"/>
    <p:sldId id="555" r:id="rId89"/>
    <p:sldId id="559" r:id="rId90"/>
    <p:sldId id="556" r:id="rId91"/>
    <p:sldId id="554" r:id="rId92"/>
    <p:sldId id="557" r:id="rId93"/>
    <p:sldId id="558" r:id="rId94"/>
    <p:sldId id="560" r:id="rId95"/>
    <p:sldId id="561" r:id="rId96"/>
    <p:sldId id="563" r:id="rId97"/>
    <p:sldId id="564" r:id="rId98"/>
    <p:sldId id="562" r:id="rId99"/>
    <p:sldId id="566" r:id="rId100"/>
    <p:sldId id="565" r:id="rId101"/>
    <p:sldId id="568" r:id="rId102"/>
    <p:sldId id="567" r:id="rId103"/>
    <p:sldId id="569" r:id="rId104"/>
    <p:sldId id="570" r:id="rId105"/>
    <p:sldId id="571" r:id="rId106"/>
    <p:sldId id="572" r:id="rId107"/>
    <p:sldId id="577" r:id="rId108"/>
    <p:sldId id="575" r:id="rId109"/>
    <p:sldId id="576" r:id="rId110"/>
    <p:sldId id="579" r:id="rId111"/>
    <p:sldId id="578" r:id="rId112"/>
    <p:sldId id="583" r:id="rId113"/>
    <p:sldId id="580" r:id="rId114"/>
    <p:sldId id="582" r:id="rId115"/>
    <p:sldId id="581" r:id="rId116"/>
    <p:sldId id="584" r:id="rId117"/>
    <p:sldId id="585" r:id="rId118"/>
    <p:sldId id="586" r:id="rId119"/>
    <p:sldId id="589" r:id="rId120"/>
    <p:sldId id="588" r:id="rId121"/>
    <p:sldId id="587" r:id="rId122"/>
    <p:sldId id="590" r:id="rId123"/>
    <p:sldId id="591" r:id="rId124"/>
    <p:sldId id="592" r:id="rId125"/>
    <p:sldId id="611" r:id="rId126"/>
    <p:sldId id="593" r:id="rId127"/>
    <p:sldId id="595" r:id="rId128"/>
    <p:sldId id="594" r:id="rId129"/>
    <p:sldId id="610" r:id="rId130"/>
    <p:sldId id="596" r:id="rId131"/>
    <p:sldId id="597" r:id="rId132"/>
    <p:sldId id="599" r:id="rId133"/>
    <p:sldId id="598" r:id="rId134"/>
    <p:sldId id="601" r:id="rId135"/>
    <p:sldId id="600" r:id="rId136"/>
    <p:sldId id="602" r:id="rId137"/>
    <p:sldId id="603" r:id="rId138"/>
    <p:sldId id="604" r:id="rId139"/>
    <p:sldId id="605" r:id="rId140"/>
    <p:sldId id="606" r:id="rId141"/>
    <p:sldId id="607" r:id="rId142"/>
    <p:sldId id="608" r:id="rId143"/>
    <p:sldId id="612" r:id="rId144"/>
    <p:sldId id="609" r:id="rId145"/>
    <p:sldId id="613" r:id="rId146"/>
    <p:sldId id="614" r:id="rId147"/>
    <p:sldId id="615" r:id="rId148"/>
    <p:sldId id="616" r:id="rId149"/>
  </p:sldIdLst>
  <p:sldSz cx="9144000" cy="5715000" type="screen16x10"/>
  <p:notesSz cx="7102475" cy="93884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8F8F"/>
    <a:srgbClr val="FF717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3EB66981-14B0-423C-B033-BD399E0FE77B}" v="302" dt="2023-02-18T01:53:31.739"/>
    <p1510:client id="{6D266E53-DFD1-4DF6-94C6-FC030C61D419}" v="50" dt="2023-02-18T02:03:54.69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E9639D4-E3E2-4D34-9284-5A2195B3D0D7}" styleName="Light Styl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28" d="100"/>
          <a:sy n="128" d="100"/>
        </p:scale>
        <p:origin x="1056"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17" Type="http://schemas.openxmlformats.org/officeDocument/2006/relationships/slide" Target="slides/slide116.xml"/><Relationship Id="rId21" Type="http://schemas.openxmlformats.org/officeDocument/2006/relationships/slide" Target="slides/slide20.xml"/><Relationship Id="rId42" Type="http://schemas.openxmlformats.org/officeDocument/2006/relationships/slide" Target="slides/slide41.xml"/><Relationship Id="rId63" Type="http://schemas.openxmlformats.org/officeDocument/2006/relationships/slide" Target="slides/slide62.xml"/><Relationship Id="rId84" Type="http://schemas.openxmlformats.org/officeDocument/2006/relationships/slide" Target="slides/slide83.xml"/><Relationship Id="rId138" Type="http://schemas.openxmlformats.org/officeDocument/2006/relationships/slide" Target="slides/slide137.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53" Type="http://schemas.openxmlformats.org/officeDocument/2006/relationships/slide" Target="slides/slide52.xml"/><Relationship Id="rId74" Type="http://schemas.openxmlformats.org/officeDocument/2006/relationships/slide" Target="slides/slide73.xml"/><Relationship Id="rId128" Type="http://schemas.openxmlformats.org/officeDocument/2006/relationships/slide" Target="slides/slide127.xml"/><Relationship Id="rId149" Type="http://schemas.openxmlformats.org/officeDocument/2006/relationships/slide" Target="slides/slide148.xml"/><Relationship Id="rId5" Type="http://schemas.openxmlformats.org/officeDocument/2006/relationships/slide" Target="slides/slide4.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113" Type="http://schemas.openxmlformats.org/officeDocument/2006/relationships/slide" Target="slides/slide112.xml"/><Relationship Id="rId118" Type="http://schemas.openxmlformats.org/officeDocument/2006/relationships/slide" Target="slides/slide117.xml"/><Relationship Id="rId134" Type="http://schemas.openxmlformats.org/officeDocument/2006/relationships/slide" Target="slides/slide133.xml"/><Relationship Id="rId139" Type="http://schemas.openxmlformats.org/officeDocument/2006/relationships/slide" Target="slides/slide138.xml"/><Relationship Id="rId80" Type="http://schemas.openxmlformats.org/officeDocument/2006/relationships/slide" Target="slides/slide79.xml"/><Relationship Id="rId85" Type="http://schemas.openxmlformats.org/officeDocument/2006/relationships/slide" Target="slides/slide84.xml"/><Relationship Id="rId150" Type="http://schemas.openxmlformats.org/officeDocument/2006/relationships/notesMaster" Target="notesMasters/notesMaster1.xml"/><Relationship Id="rId155" Type="http://schemas.microsoft.com/office/2015/10/relationships/revisionInfo" Target="revisionInfo.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slide" Target="slides/slide107.xml"/><Relationship Id="rId124" Type="http://schemas.openxmlformats.org/officeDocument/2006/relationships/slide" Target="slides/slide123.xml"/><Relationship Id="rId129" Type="http://schemas.openxmlformats.org/officeDocument/2006/relationships/slide" Target="slides/slide128.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40" Type="http://schemas.openxmlformats.org/officeDocument/2006/relationships/slide" Target="slides/slide139.xml"/><Relationship Id="rId145" Type="http://schemas.openxmlformats.org/officeDocument/2006/relationships/slide" Target="slides/slide144.xml"/><Relationship Id="rId1" Type="http://schemas.openxmlformats.org/officeDocument/2006/relationships/slideMaster" Target="slideMasters/slideMaster1.xml"/><Relationship Id="rId6" Type="http://schemas.openxmlformats.org/officeDocument/2006/relationships/slide" Target="slides/slide5.xml"/><Relationship Id="rId23" Type="http://schemas.openxmlformats.org/officeDocument/2006/relationships/slide" Target="slides/slide22.xml"/><Relationship Id="rId28" Type="http://schemas.openxmlformats.org/officeDocument/2006/relationships/slide" Target="slides/slide27.xml"/><Relationship Id="rId49" Type="http://schemas.openxmlformats.org/officeDocument/2006/relationships/slide" Target="slides/slide48.xml"/><Relationship Id="rId114" Type="http://schemas.openxmlformats.org/officeDocument/2006/relationships/slide" Target="slides/slide113.xml"/><Relationship Id="rId119" Type="http://schemas.openxmlformats.org/officeDocument/2006/relationships/slide" Target="slides/slide118.xml"/><Relationship Id="rId44" Type="http://schemas.openxmlformats.org/officeDocument/2006/relationships/slide" Target="slides/slide43.xml"/><Relationship Id="rId60" Type="http://schemas.openxmlformats.org/officeDocument/2006/relationships/slide" Target="slides/slide59.xml"/><Relationship Id="rId65" Type="http://schemas.openxmlformats.org/officeDocument/2006/relationships/slide" Target="slides/slide64.xml"/><Relationship Id="rId81" Type="http://schemas.openxmlformats.org/officeDocument/2006/relationships/slide" Target="slides/slide80.xml"/><Relationship Id="rId86" Type="http://schemas.openxmlformats.org/officeDocument/2006/relationships/slide" Target="slides/slide85.xml"/><Relationship Id="rId130" Type="http://schemas.openxmlformats.org/officeDocument/2006/relationships/slide" Target="slides/slide129.xml"/><Relationship Id="rId135" Type="http://schemas.openxmlformats.org/officeDocument/2006/relationships/slide" Target="slides/slide134.xml"/><Relationship Id="rId151" Type="http://schemas.openxmlformats.org/officeDocument/2006/relationships/presProps" Target="presProps.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slide" Target="slides/slide108.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120" Type="http://schemas.openxmlformats.org/officeDocument/2006/relationships/slide" Target="slides/slide119.xml"/><Relationship Id="rId125" Type="http://schemas.openxmlformats.org/officeDocument/2006/relationships/slide" Target="slides/slide124.xml"/><Relationship Id="rId141" Type="http://schemas.openxmlformats.org/officeDocument/2006/relationships/slide" Target="slides/slide140.xml"/><Relationship Id="rId146" Type="http://schemas.openxmlformats.org/officeDocument/2006/relationships/slide" Target="slides/slide145.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slide" Target="slides/slide109.xml"/><Relationship Id="rId115" Type="http://schemas.openxmlformats.org/officeDocument/2006/relationships/slide" Target="slides/slide114.xml"/><Relationship Id="rId131" Type="http://schemas.openxmlformats.org/officeDocument/2006/relationships/slide" Target="slides/slide130.xml"/><Relationship Id="rId136" Type="http://schemas.openxmlformats.org/officeDocument/2006/relationships/slide" Target="slides/slide135.xml"/><Relationship Id="rId61" Type="http://schemas.openxmlformats.org/officeDocument/2006/relationships/slide" Target="slides/slide60.xml"/><Relationship Id="rId82" Type="http://schemas.openxmlformats.org/officeDocument/2006/relationships/slide" Target="slides/slide81.xml"/><Relationship Id="rId152" Type="http://schemas.openxmlformats.org/officeDocument/2006/relationships/viewProps" Target="viewProps.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126" Type="http://schemas.openxmlformats.org/officeDocument/2006/relationships/slide" Target="slides/slide125.xml"/><Relationship Id="rId147" Type="http://schemas.openxmlformats.org/officeDocument/2006/relationships/slide" Target="slides/slide14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121" Type="http://schemas.openxmlformats.org/officeDocument/2006/relationships/slide" Target="slides/slide120.xml"/><Relationship Id="rId142" Type="http://schemas.openxmlformats.org/officeDocument/2006/relationships/slide" Target="slides/slide141.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116" Type="http://schemas.openxmlformats.org/officeDocument/2006/relationships/slide" Target="slides/slide115.xml"/><Relationship Id="rId137" Type="http://schemas.openxmlformats.org/officeDocument/2006/relationships/slide" Target="slides/slide13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slide" Target="slides/slide110.xml"/><Relationship Id="rId132" Type="http://schemas.openxmlformats.org/officeDocument/2006/relationships/slide" Target="slides/slide131.xml"/><Relationship Id="rId153" Type="http://schemas.openxmlformats.org/officeDocument/2006/relationships/theme" Target="theme/theme1.xml"/><Relationship Id="rId15" Type="http://schemas.openxmlformats.org/officeDocument/2006/relationships/slide" Target="slides/slide14.xml"/><Relationship Id="rId36" Type="http://schemas.openxmlformats.org/officeDocument/2006/relationships/slide" Target="slides/slide35.xml"/><Relationship Id="rId57" Type="http://schemas.openxmlformats.org/officeDocument/2006/relationships/slide" Target="slides/slide56.xml"/><Relationship Id="rId106" Type="http://schemas.openxmlformats.org/officeDocument/2006/relationships/slide" Target="slides/slide105.xml"/><Relationship Id="rId127" Type="http://schemas.openxmlformats.org/officeDocument/2006/relationships/slide" Target="slides/slide126.xml"/><Relationship Id="rId10" Type="http://schemas.openxmlformats.org/officeDocument/2006/relationships/slide" Target="slides/slide9.xml"/><Relationship Id="rId31" Type="http://schemas.openxmlformats.org/officeDocument/2006/relationships/slide" Target="slides/slide30.xml"/><Relationship Id="rId52" Type="http://schemas.openxmlformats.org/officeDocument/2006/relationships/slide" Target="slides/slide51.xml"/><Relationship Id="rId73" Type="http://schemas.openxmlformats.org/officeDocument/2006/relationships/slide" Target="slides/slide72.xml"/><Relationship Id="rId78" Type="http://schemas.openxmlformats.org/officeDocument/2006/relationships/slide" Target="slides/slide77.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122" Type="http://schemas.openxmlformats.org/officeDocument/2006/relationships/slide" Target="slides/slide121.xml"/><Relationship Id="rId143" Type="http://schemas.openxmlformats.org/officeDocument/2006/relationships/slide" Target="slides/slide142.xml"/><Relationship Id="rId148" Type="http://schemas.openxmlformats.org/officeDocument/2006/relationships/slide" Target="slides/slide147.xml"/><Relationship Id="rId4" Type="http://schemas.openxmlformats.org/officeDocument/2006/relationships/slide" Target="slides/slide3.xml"/><Relationship Id="rId9" Type="http://schemas.openxmlformats.org/officeDocument/2006/relationships/slide" Target="slides/slide8.xml"/><Relationship Id="rId26" Type="http://schemas.openxmlformats.org/officeDocument/2006/relationships/slide" Target="slides/slide25.xml"/><Relationship Id="rId47" Type="http://schemas.openxmlformats.org/officeDocument/2006/relationships/slide" Target="slides/slide46.xml"/><Relationship Id="rId68" Type="http://schemas.openxmlformats.org/officeDocument/2006/relationships/slide" Target="slides/slide67.xml"/><Relationship Id="rId89" Type="http://schemas.openxmlformats.org/officeDocument/2006/relationships/slide" Target="slides/slide88.xml"/><Relationship Id="rId112" Type="http://schemas.openxmlformats.org/officeDocument/2006/relationships/slide" Target="slides/slide111.xml"/><Relationship Id="rId133" Type="http://schemas.openxmlformats.org/officeDocument/2006/relationships/slide" Target="slides/slide132.xml"/><Relationship Id="rId154" Type="http://schemas.openxmlformats.org/officeDocument/2006/relationships/tableStyles" Target="tableStyles.xml"/><Relationship Id="rId16" Type="http://schemas.openxmlformats.org/officeDocument/2006/relationships/slide" Target="slides/slide15.xml"/><Relationship Id="rId37" Type="http://schemas.openxmlformats.org/officeDocument/2006/relationships/slide" Target="slides/slide36.xml"/><Relationship Id="rId58" Type="http://schemas.openxmlformats.org/officeDocument/2006/relationships/slide" Target="slides/slide57.xml"/><Relationship Id="rId79" Type="http://schemas.openxmlformats.org/officeDocument/2006/relationships/slide" Target="slides/slide78.xml"/><Relationship Id="rId102" Type="http://schemas.openxmlformats.org/officeDocument/2006/relationships/slide" Target="slides/slide101.xml"/><Relationship Id="rId123" Type="http://schemas.openxmlformats.org/officeDocument/2006/relationships/slide" Target="slides/slide122.xml"/><Relationship Id="rId144" Type="http://schemas.openxmlformats.org/officeDocument/2006/relationships/slide" Target="slides/slide143.xml"/><Relationship Id="rId90" Type="http://schemas.openxmlformats.org/officeDocument/2006/relationships/slide" Target="slides/slide89.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2.xml"/><Relationship Id="rId1" Type="http://schemas.microsoft.com/office/2011/relationships/chartStyle" Target="style2.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4276700989299E-2"/>
          <c:y val="4.7465015061839297E-2"/>
          <c:w val="0.923948743185948"/>
          <c:h val="0.75779215098112696"/>
        </c:manualLayout>
      </c:layout>
      <c:lineChart>
        <c:grouping val="standard"/>
        <c:varyColors val="0"/>
        <c:ser>
          <c:idx val="0"/>
          <c:order val="0"/>
          <c:tx>
            <c:strRef>
              <c:f>Sheet1!$B$1</c:f>
              <c:strCache>
                <c:ptCount val="1"/>
                <c:pt idx="0">
                  <c:v>Praise/Alegria</c:v>
                </c:pt>
              </c:strCache>
            </c:strRef>
          </c:tx>
          <c:spPr>
            <a:ln w="28575" cap="rnd">
              <a:solidFill>
                <a:schemeClr val="tx1"/>
              </a:solidFill>
              <a:round/>
            </a:ln>
            <a:effectLst/>
          </c:spPr>
          <c:marker>
            <c:symbol val="circle"/>
            <c:size val="5"/>
            <c:spPr>
              <a:solidFill>
                <a:schemeClr val="accent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Book/Libro 1 (41)</c:v>
                </c:pt>
                <c:pt idx="1">
                  <c:v>Book/Libro 2 (31)</c:v>
                </c:pt>
                <c:pt idx="2">
                  <c:v>Book/Libro 3 (17)</c:v>
                </c:pt>
                <c:pt idx="3">
                  <c:v>Book/Libro 4 (17)</c:v>
                </c:pt>
                <c:pt idx="4">
                  <c:v>Book/Libro 5 (44)</c:v>
                </c:pt>
              </c:strCache>
            </c:strRef>
          </c:cat>
          <c:val>
            <c:numRef>
              <c:f>Sheet1!$B$2:$B$6</c:f>
              <c:numCache>
                <c:formatCode>General</c:formatCode>
                <c:ptCount val="5"/>
                <c:pt idx="0">
                  <c:v>4</c:v>
                </c:pt>
                <c:pt idx="1">
                  <c:v>4</c:v>
                </c:pt>
                <c:pt idx="2">
                  <c:v>0</c:v>
                </c:pt>
                <c:pt idx="3">
                  <c:v>9</c:v>
                </c:pt>
                <c:pt idx="4">
                  <c:v>13</c:v>
                </c:pt>
              </c:numCache>
            </c:numRef>
          </c:val>
          <c:smooth val="0"/>
          <c:extLst>
            <c:ext xmlns:c16="http://schemas.microsoft.com/office/drawing/2014/chart" uri="{C3380CC4-5D6E-409C-BE32-E72D297353CC}">
              <c16:uniqueId val="{00000000-AB25-4A28-9B6C-412BEABED42D}"/>
            </c:ext>
          </c:extLst>
        </c:ser>
        <c:ser>
          <c:idx val="1"/>
          <c:order val="1"/>
          <c:tx>
            <c:strRef>
              <c:f>Sheet1!$C$1</c:f>
              <c:strCache>
                <c:ptCount val="1"/>
                <c:pt idx="0">
                  <c:v>Lament/Lamento</c:v>
                </c:pt>
              </c:strCache>
            </c:strRef>
          </c:tx>
          <c:spPr>
            <a:ln w="28575" cap="rnd">
              <a:solidFill>
                <a:srgbClr val="C00000"/>
              </a:solidFill>
              <a:round/>
            </a:ln>
            <a:effectLst/>
          </c:spPr>
          <c:marker>
            <c:symbol val="circle"/>
            <c:size val="5"/>
            <c:spPr>
              <a:solidFill>
                <a:schemeClr val="accent2"/>
              </a:solidFill>
              <a:ln w="9525">
                <a:solidFill>
                  <a:srgbClr val="C0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Book/Libro 1 (41)</c:v>
                </c:pt>
                <c:pt idx="1">
                  <c:v>Book/Libro 2 (31)</c:v>
                </c:pt>
                <c:pt idx="2">
                  <c:v>Book/Libro 3 (17)</c:v>
                </c:pt>
                <c:pt idx="3">
                  <c:v>Book/Libro 4 (17)</c:v>
                </c:pt>
                <c:pt idx="4">
                  <c:v>Book/Libro 5 (44)</c:v>
                </c:pt>
              </c:strCache>
            </c:strRef>
          </c:cat>
          <c:val>
            <c:numRef>
              <c:f>Sheet1!$C$2:$C$6</c:f>
              <c:numCache>
                <c:formatCode>General</c:formatCode>
                <c:ptCount val="5"/>
                <c:pt idx="0">
                  <c:v>19</c:v>
                </c:pt>
                <c:pt idx="1">
                  <c:v>7</c:v>
                </c:pt>
                <c:pt idx="2">
                  <c:v>7</c:v>
                </c:pt>
                <c:pt idx="3">
                  <c:v>5</c:v>
                </c:pt>
                <c:pt idx="4">
                  <c:v>4</c:v>
                </c:pt>
              </c:numCache>
            </c:numRef>
          </c:val>
          <c:smooth val="0"/>
          <c:extLst>
            <c:ext xmlns:c16="http://schemas.microsoft.com/office/drawing/2014/chart" uri="{C3380CC4-5D6E-409C-BE32-E72D297353CC}">
              <c16:uniqueId val="{00000001-AB25-4A28-9B6C-412BEABED42D}"/>
            </c:ext>
          </c:extLst>
        </c:ser>
        <c:dLbls>
          <c:showLegendKey val="0"/>
          <c:showVal val="0"/>
          <c:showCatName val="0"/>
          <c:showSerName val="0"/>
          <c:showPercent val="0"/>
          <c:showBubbleSize val="0"/>
        </c:dLbls>
        <c:marker val="1"/>
        <c:smooth val="0"/>
        <c:axId val="42369024"/>
        <c:axId val="42370944"/>
      </c:lineChart>
      <c:catAx>
        <c:axId val="4236902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370944"/>
        <c:crosses val="autoZero"/>
        <c:auto val="1"/>
        <c:lblAlgn val="ctr"/>
        <c:lblOffset val="100"/>
        <c:noMultiLvlLbl val="0"/>
      </c:catAx>
      <c:valAx>
        <c:axId val="42370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369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6.64276700989299E-2"/>
          <c:y val="4.7465015061839297E-2"/>
          <c:w val="0.923948743185948"/>
          <c:h val="0.75779215098112696"/>
        </c:manualLayout>
      </c:layout>
      <c:lineChart>
        <c:grouping val="standard"/>
        <c:varyColors val="0"/>
        <c:ser>
          <c:idx val="0"/>
          <c:order val="0"/>
          <c:tx>
            <c:strRef>
              <c:f>Sheet1!$B$1</c:f>
              <c:strCache>
                <c:ptCount val="1"/>
                <c:pt idx="0">
                  <c:v>Praise/Alegria</c:v>
                </c:pt>
              </c:strCache>
            </c:strRef>
          </c:tx>
          <c:spPr>
            <a:ln w="28575" cap="rnd">
              <a:solidFill>
                <a:schemeClr val="tx1"/>
              </a:solidFill>
              <a:round/>
            </a:ln>
            <a:effectLst/>
          </c:spPr>
          <c:marker>
            <c:symbol val="circle"/>
            <c:size val="5"/>
            <c:spPr>
              <a:solidFill>
                <a:schemeClr val="accent1"/>
              </a:solidFill>
              <a:ln w="9525">
                <a:solidFill>
                  <a:schemeClr val="tx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Book/Libro 1 (41)</c:v>
                </c:pt>
                <c:pt idx="1">
                  <c:v>Book/Libro 2 (31)</c:v>
                </c:pt>
                <c:pt idx="2">
                  <c:v>Book/Libro 3 (17)</c:v>
                </c:pt>
                <c:pt idx="3">
                  <c:v>Book/Libro 4 (17)</c:v>
                </c:pt>
                <c:pt idx="4">
                  <c:v>Book/Libro 5 (44)</c:v>
                </c:pt>
              </c:strCache>
            </c:strRef>
          </c:cat>
          <c:val>
            <c:numRef>
              <c:f>Sheet1!$B$2:$B$6</c:f>
              <c:numCache>
                <c:formatCode>General</c:formatCode>
                <c:ptCount val="5"/>
                <c:pt idx="0">
                  <c:v>4</c:v>
                </c:pt>
                <c:pt idx="1">
                  <c:v>4</c:v>
                </c:pt>
                <c:pt idx="2">
                  <c:v>0</c:v>
                </c:pt>
                <c:pt idx="3">
                  <c:v>9</c:v>
                </c:pt>
                <c:pt idx="4">
                  <c:v>13</c:v>
                </c:pt>
              </c:numCache>
            </c:numRef>
          </c:val>
          <c:smooth val="0"/>
          <c:extLst>
            <c:ext xmlns:c16="http://schemas.microsoft.com/office/drawing/2014/chart" uri="{C3380CC4-5D6E-409C-BE32-E72D297353CC}">
              <c16:uniqueId val="{00000000-AB25-4A28-9B6C-412BEABED42D}"/>
            </c:ext>
          </c:extLst>
        </c:ser>
        <c:ser>
          <c:idx val="1"/>
          <c:order val="1"/>
          <c:tx>
            <c:strRef>
              <c:f>Sheet1!$C$1</c:f>
              <c:strCache>
                <c:ptCount val="1"/>
                <c:pt idx="0">
                  <c:v>Lament/Lamento</c:v>
                </c:pt>
              </c:strCache>
            </c:strRef>
          </c:tx>
          <c:spPr>
            <a:ln w="28575" cap="rnd">
              <a:solidFill>
                <a:srgbClr val="C00000"/>
              </a:solidFill>
              <a:round/>
            </a:ln>
            <a:effectLst/>
          </c:spPr>
          <c:marker>
            <c:symbol val="circle"/>
            <c:size val="5"/>
            <c:spPr>
              <a:solidFill>
                <a:schemeClr val="accent2"/>
              </a:solidFill>
              <a:ln w="9525">
                <a:solidFill>
                  <a:srgbClr val="C00000"/>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97" b="0" i="0" u="none" strike="noStrike" kern="1200" baseline="0">
                    <a:solidFill>
                      <a:schemeClr val="tx1">
                        <a:lumMod val="75000"/>
                        <a:lumOff val="25000"/>
                      </a:schemeClr>
                    </a:solidFill>
                    <a:latin typeface="+mn-lt"/>
                    <a:ea typeface="+mn-ea"/>
                    <a:cs typeface="+mn-cs"/>
                  </a:defRPr>
                </a:pPr>
                <a:endParaRPr lang="en-US"/>
              </a:p>
            </c:txPr>
            <c:dLblPos val="t"/>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Sheet1!$A$2:$A$6</c:f>
              <c:strCache>
                <c:ptCount val="5"/>
                <c:pt idx="0">
                  <c:v>Book/Libro 1 (41)</c:v>
                </c:pt>
                <c:pt idx="1">
                  <c:v>Book/Libro 2 (31)</c:v>
                </c:pt>
                <c:pt idx="2">
                  <c:v>Book/Libro 3 (17)</c:v>
                </c:pt>
                <c:pt idx="3">
                  <c:v>Book/Libro 4 (17)</c:v>
                </c:pt>
                <c:pt idx="4">
                  <c:v>Book/Libro 5 (44)</c:v>
                </c:pt>
              </c:strCache>
            </c:strRef>
          </c:cat>
          <c:val>
            <c:numRef>
              <c:f>Sheet1!$C$2:$C$6</c:f>
              <c:numCache>
                <c:formatCode>General</c:formatCode>
                <c:ptCount val="5"/>
                <c:pt idx="0">
                  <c:v>19</c:v>
                </c:pt>
                <c:pt idx="1">
                  <c:v>7</c:v>
                </c:pt>
                <c:pt idx="2">
                  <c:v>7</c:v>
                </c:pt>
                <c:pt idx="3">
                  <c:v>5</c:v>
                </c:pt>
                <c:pt idx="4">
                  <c:v>4</c:v>
                </c:pt>
              </c:numCache>
            </c:numRef>
          </c:val>
          <c:smooth val="0"/>
          <c:extLst>
            <c:ext xmlns:c16="http://schemas.microsoft.com/office/drawing/2014/chart" uri="{C3380CC4-5D6E-409C-BE32-E72D297353CC}">
              <c16:uniqueId val="{00000001-AB25-4A28-9B6C-412BEABED42D}"/>
            </c:ext>
          </c:extLst>
        </c:ser>
        <c:dLbls>
          <c:showLegendKey val="0"/>
          <c:showVal val="0"/>
          <c:showCatName val="0"/>
          <c:showSerName val="0"/>
          <c:showPercent val="0"/>
          <c:showBubbleSize val="0"/>
        </c:dLbls>
        <c:marker val="1"/>
        <c:smooth val="0"/>
        <c:axId val="42369024"/>
        <c:axId val="42370944"/>
      </c:lineChart>
      <c:catAx>
        <c:axId val="42369024"/>
        <c:scaling>
          <c:orientation val="minMax"/>
        </c:scaling>
        <c:delete val="0"/>
        <c:axPos val="b"/>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370944"/>
        <c:crosses val="autoZero"/>
        <c:auto val="1"/>
        <c:lblAlgn val="ctr"/>
        <c:lblOffset val="100"/>
        <c:noMultiLvlLbl val="0"/>
      </c:catAx>
      <c:valAx>
        <c:axId val="42370944"/>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crossAx val="4236902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97"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330"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78163" cy="469900"/>
          </a:xfrm>
          <a:prstGeom prst="rect">
            <a:avLst/>
          </a:prstGeom>
        </p:spPr>
        <p:txBody>
          <a:bodyPr vert="horz" lIns="91431" tIns="45716" rIns="91431" bIns="45716" rtlCol="0"/>
          <a:lstStyle>
            <a:lvl1pPr algn="l">
              <a:defRPr sz="1200"/>
            </a:lvl1pPr>
          </a:lstStyle>
          <a:p>
            <a:endParaRPr lang="en-US"/>
          </a:p>
        </p:txBody>
      </p:sp>
      <p:sp>
        <p:nvSpPr>
          <p:cNvPr id="3" name="Date Placeholder 2"/>
          <p:cNvSpPr>
            <a:spLocks noGrp="1"/>
          </p:cNvSpPr>
          <p:nvPr>
            <p:ph type="dt" idx="1"/>
          </p:nvPr>
        </p:nvSpPr>
        <p:spPr>
          <a:xfrm>
            <a:off x="4022725" y="0"/>
            <a:ext cx="3078163" cy="469900"/>
          </a:xfrm>
          <a:prstGeom prst="rect">
            <a:avLst/>
          </a:prstGeom>
        </p:spPr>
        <p:txBody>
          <a:bodyPr vert="horz" lIns="91431" tIns="45716" rIns="91431" bIns="45716" rtlCol="0"/>
          <a:lstStyle>
            <a:lvl1pPr algn="r">
              <a:defRPr sz="1200"/>
            </a:lvl1pPr>
          </a:lstStyle>
          <a:p>
            <a:fld id="{08924360-7647-4467-8698-AE39393BA125}" type="datetimeFigureOut">
              <a:rPr lang="en-US" smtClean="0"/>
              <a:t>2/17/2023</a:t>
            </a:fld>
            <a:endParaRPr lang="en-US"/>
          </a:p>
        </p:txBody>
      </p:sp>
      <p:sp>
        <p:nvSpPr>
          <p:cNvPr id="4" name="Slide Image Placeholder 3"/>
          <p:cNvSpPr>
            <a:spLocks noGrp="1" noRot="1" noChangeAspect="1"/>
          </p:cNvSpPr>
          <p:nvPr>
            <p:ph type="sldImg" idx="2"/>
          </p:nvPr>
        </p:nvSpPr>
        <p:spPr>
          <a:xfrm>
            <a:off x="1016000" y="1173163"/>
            <a:ext cx="5070475" cy="3168650"/>
          </a:xfrm>
          <a:prstGeom prst="rect">
            <a:avLst/>
          </a:prstGeom>
          <a:noFill/>
          <a:ln w="12700">
            <a:solidFill>
              <a:prstClr val="black"/>
            </a:solidFill>
          </a:ln>
        </p:spPr>
        <p:txBody>
          <a:bodyPr vert="horz" lIns="91431" tIns="45716" rIns="91431" bIns="45716" rtlCol="0" anchor="ctr"/>
          <a:lstStyle/>
          <a:p>
            <a:endParaRPr lang="en-US"/>
          </a:p>
        </p:txBody>
      </p:sp>
      <p:sp>
        <p:nvSpPr>
          <p:cNvPr id="5" name="Notes Placeholder 4"/>
          <p:cNvSpPr>
            <a:spLocks noGrp="1"/>
          </p:cNvSpPr>
          <p:nvPr>
            <p:ph type="body" sz="quarter" idx="3"/>
          </p:nvPr>
        </p:nvSpPr>
        <p:spPr>
          <a:xfrm>
            <a:off x="709613" y="4518025"/>
            <a:ext cx="5683250" cy="3697288"/>
          </a:xfrm>
          <a:prstGeom prst="rect">
            <a:avLst/>
          </a:prstGeom>
        </p:spPr>
        <p:txBody>
          <a:bodyPr vert="horz" lIns="91431" tIns="45716" rIns="91431" bIns="4571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1" y="8918576"/>
            <a:ext cx="3078163" cy="469900"/>
          </a:xfrm>
          <a:prstGeom prst="rect">
            <a:avLst/>
          </a:prstGeom>
        </p:spPr>
        <p:txBody>
          <a:bodyPr vert="horz" lIns="91431" tIns="45716" rIns="91431" bIns="45716" rtlCol="0" anchor="b"/>
          <a:lstStyle>
            <a:lvl1pPr algn="l">
              <a:defRPr sz="1200"/>
            </a:lvl1pPr>
          </a:lstStyle>
          <a:p>
            <a:endParaRPr lang="en-US"/>
          </a:p>
        </p:txBody>
      </p:sp>
      <p:sp>
        <p:nvSpPr>
          <p:cNvPr id="7" name="Slide Number Placeholder 6"/>
          <p:cNvSpPr>
            <a:spLocks noGrp="1"/>
          </p:cNvSpPr>
          <p:nvPr>
            <p:ph type="sldNum" sz="quarter" idx="5"/>
          </p:nvPr>
        </p:nvSpPr>
        <p:spPr>
          <a:xfrm>
            <a:off x="4022725" y="8918576"/>
            <a:ext cx="3078163" cy="469900"/>
          </a:xfrm>
          <a:prstGeom prst="rect">
            <a:avLst/>
          </a:prstGeom>
        </p:spPr>
        <p:txBody>
          <a:bodyPr vert="horz" lIns="91431" tIns="45716" rIns="91431" bIns="45716" rtlCol="0" anchor="b"/>
          <a:lstStyle>
            <a:lvl1pPr algn="r">
              <a:defRPr sz="1200"/>
            </a:lvl1pPr>
          </a:lstStyle>
          <a:p>
            <a:fld id="{7F57C756-5CB9-432C-A528-5DC734ABB3E6}" type="slidenum">
              <a:rPr lang="en-US" smtClean="0"/>
              <a:t>‹#›</a:t>
            </a:fld>
            <a:endParaRPr lang="en-US"/>
          </a:p>
        </p:txBody>
      </p:sp>
    </p:spTree>
    <p:extLst>
      <p:ext uri="{BB962C8B-B14F-4D97-AF65-F5344CB8AC3E}">
        <p14:creationId xmlns:p14="http://schemas.microsoft.com/office/powerpoint/2010/main" val="19332606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62.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63.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6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7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74.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77.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80.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8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91.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9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99.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101.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104.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10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10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11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12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125.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127.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129.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13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133.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1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The skills we will need to read and understand vary depending on the author (and each psalm)</a:t>
            </a:r>
          </a:p>
        </p:txBody>
      </p:sp>
      <p:sp>
        <p:nvSpPr>
          <p:cNvPr id="4" name="Slide Number Placeholder 3"/>
          <p:cNvSpPr>
            <a:spLocks noGrp="1"/>
          </p:cNvSpPr>
          <p:nvPr>
            <p:ph type="sldNum" sz="quarter" idx="5"/>
          </p:nvPr>
        </p:nvSpPr>
        <p:spPr/>
        <p:txBody>
          <a:bodyPr/>
          <a:lstStyle/>
          <a:p>
            <a:fld id="{7F57C756-5CB9-432C-A528-5DC734ABB3E6}" type="slidenum">
              <a:rPr lang="en-US" smtClean="0"/>
              <a:t>15</a:t>
            </a:fld>
            <a:endParaRPr lang="en-US"/>
          </a:p>
        </p:txBody>
      </p:sp>
    </p:spTree>
    <p:extLst>
      <p:ext uri="{BB962C8B-B14F-4D97-AF65-F5344CB8AC3E}">
        <p14:creationId xmlns:p14="http://schemas.microsoft.com/office/powerpoint/2010/main" val="233553187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2327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a:t>Imprecatory psalms are a product of a “theology of retribution” worldview (see Job and Proverbs) in which every moral action has an equal and opposite retribution in the physical, temporal world. Even in the OT this worldview was problematic (see Job and Proverbs), but our moral nature and the revealed righteousness of God make us long for this kind of system even as we would fall guilty under it.</a:t>
            </a:r>
          </a:p>
          <a:p>
            <a:pPr marL="0" indent="0" defTabSz="923270">
              <a:buFont typeface="Arial" panose="020B0604020202020204" pitchFamily="34" charset="0"/>
              <a:buNone/>
              <a:defRPr/>
            </a:pPr>
            <a:endParaRPr lang="en-US"/>
          </a:p>
          <a:p>
            <a:pPr marL="173113" indent="-173113" defTabSz="923270">
              <a:buFont typeface="Arial" panose="020B0604020202020204" pitchFamily="34" charset="0"/>
              <a:buChar char="•"/>
              <a:defRPr/>
            </a:pPr>
            <a:r>
              <a:rPr lang="en-US"/>
              <a:t>Most of us lean one way or the other. God wants us to desire both.</a:t>
            </a:r>
          </a:p>
          <a:p>
            <a:pPr marL="173113" indent="-173113" defTabSz="923270">
              <a:buFont typeface="Arial" panose="020B0604020202020204" pitchFamily="34" charset="0"/>
              <a:buChar char="•"/>
              <a:defRPr/>
            </a:pPr>
            <a:r>
              <a:rPr lang="en-US"/>
              <a:t>The Imprecatory Psalms are usually man’s response to man’s disobedience to God’s commands.</a:t>
            </a:r>
          </a:p>
          <a:p>
            <a:pPr marL="173113" indent="-173113" defTabSz="923270">
              <a:buFont typeface="Arial" panose="020B0604020202020204" pitchFamily="34" charset="0"/>
              <a:buChar char="•"/>
              <a:defRPr/>
            </a:pPr>
            <a:endParaRPr lang="en-US"/>
          </a:p>
          <a:p>
            <a:pPr defTabSz="923270">
              <a:defRPr/>
            </a:pPr>
            <a:endParaRPr lang="en-US"/>
          </a:p>
        </p:txBody>
      </p:sp>
      <p:sp>
        <p:nvSpPr>
          <p:cNvPr id="4" name="Slide Number Placeholder 3"/>
          <p:cNvSpPr>
            <a:spLocks noGrp="1"/>
          </p:cNvSpPr>
          <p:nvPr>
            <p:ph type="sldNum" sz="quarter" idx="5"/>
          </p:nvPr>
        </p:nvSpPr>
        <p:spPr/>
        <p:txBody>
          <a:bodyPr/>
          <a:lstStyle/>
          <a:p>
            <a:fld id="{479342F5-353D-C140-98BF-B532E6BEF769}" type="slidenum">
              <a:rPr lang="en-US" smtClean="0"/>
              <a:t>45</a:t>
            </a:fld>
            <a:endParaRPr lang="en-US"/>
          </a:p>
        </p:txBody>
      </p:sp>
    </p:spTree>
    <p:extLst>
      <p:ext uri="{BB962C8B-B14F-4D97-AF65-F5344CB8AC3E}">
        <p14:creationId xmlns:p14="http://schemas.microsoft.com/office/powerpoint/2010/main" val="279653440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113" indent="-173113" defTabSz="923270">
              <a:buFont typeface="Arial" panose="020B0604020202020204" pitchFamily="34" charset="0"/>
              <a:buChar char="•"/>
              <a:defRPr/>
            </a:pPr>
            <a:r>
              <a:rPr lang="en-US"/>
              <a:t>Given the character of the known writers of these psalms (David, Asaph), these psalms must come from a deep, consuming faith in God, not a lack thereof. These psalms fully embody God’s justice, but if their authors are as spiritual as we see them to be in the record, then we must assume they also embody (even if only by implication) the mercy that God also promises conditionally.</a:t>
            </a:r>
          </a:p>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48</a:t>
            </a:fld>
            <a:endParaRPr lang="en-US"/>
          </a:p>
        </p:txBody>
      </p:sp>
    </p:spTree>
    <p:extLst>
      <p:ext uri="{BB962C8B-B14F-4D97-AF65-F5344CB8AC3E}">
        <p14:creationId xmlns:p14="http://schemas.microsoft.com/office/powerpoint/2010/main" val="425695721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Short version: the psalmists may not have been simply praying for destruction, but possibly for the kind of vindication and epiphany that destruction and punishment work so well to provide. If so, then their prayers may be more in line with Jesus’ command than they seem at first read.</a:t>
            </a:r>
          </a:p>
        </p:txBody>
      </p:sp>
      <p:sp>
        <p:nvSpPr>
          <p:cNvPr id="4" name="Slide Number Placeholder 3"/>
          <p:cNvSpPr>
            <a:spLocks noGrp="1"/>
          </p:cNvSpPr>
          <p:nvPr>
            <p:ph type="sldNum" sz="quarter" idx="5"/>
          </p:nvPr>
        </p:nvSpPr>
        <p:spPr/>
        <p:txBody>
          <a:bodyPr/>
          <a:lstStyle/>
          <a:p>
            <a:fld id="{479342F5-353D-C140-98BF-B532E6BEF769}" type="slidenum">
              <a:rPr lang="en-US" smtClean="0"/>
              <a:t>49</a:t>
            </a:fld>
            <a:endParaRPr lang="en-US"/>
          </a:p>
        </p:txBody>
      </p:sp>
    </p:spTree>
    <p:extLst>
      <p:ext uri="{BB962C8B-B14F-4D97-AF65-F5344CB8AC3E}">
        <p14:creationId xmlns:p14="http://schemas.microsoft.com/office/powerpoint/2010/main" val="6973780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113" indent="-173113">
              <a:buFont typeface="Arial" panose="020B0604020202020204" pitchFamily="34" charset="0"/>
              <a:buChar char="•"/>
            </a:pPr>
            <a:r>
              <a:rPr lang="en-US"/>
              <a:t>Make sure we are the kind of people we need to be before we start asking God to destroy sinners. (Note how often the psalmist claims innocence or repents in the same psalms where he calls for God’s judgment.)</a:t>
            </a:r>
          </a:p>
          <a:p>
            <a:pPr marL="173113" indent="-173113">
              <a:buFont typeface="Arial" panose="020B0604020202020204" pitchFamily="34" charset="0"/>
              <a:buChar char="•"/>
            </a:pPr>
            <a:r>
              <a:rPr lang="en-US"/>
              <a:t>Make sure everyone knows that whatever happens to the evil person, we didn’t do it. (Are the psalmists publicly declaring their desire for God to act so everyone who hears will know that they are turning it over to God and not acting themselves?)</a:t>
            </a:r>
          </a:p>
          <a:p>
            <a:pPr marL="173113" indent="-173113">
              <a:buFont typeface="Arial" panose="020B0604020202020204" pitchFamily="34" charset="0"/>
              <a:buChar char="•"/>
            </a:pPr>
            <a:r>
              <a:rPr lang="en-US"/>
              <a:t>Make sure we’re not “turning it over to God” to execute our personal vengeance for us. (This is why it’s important to find the psalmists’ requests rooted in the law and prophets.)</a:t>
            </a:r>
          </a:p>
          <a:p>
            <a:pPr marL="173113" indent="-173113" defTabSz="923270">
              <a:buFont typeface="Arial" panose="020B0604020202020204" pitchFamily="34" charset="0"/>
              <a:buChar char="•"/>
              <a:defRPr/>
            </a:pPr>
            <a:r>
              <a:rPr lang="en-US"/>
              <a:t>These psalms challenge those of us who tend toward mercy to take a stronger stand against sin, but they also challenge the “justice” types to (a) leave room for repentance and (b) fully give place to the wrath of God.</a:t>
            </a:r>
          </a:p>
          <a:p>
            <a:endParaRPr lang="en-US"/>
          </a:p>
        </p:txBody>
      </p:sp>
      <p:sp>
        <p:nvSpPr>
          <p:cNvPr id="4" name="Slide Number Placeholder 3"/>
          <p:cNvSpPr>
            <a:spLocks noGrp="1"/>
          </p:cNvSpPr>
          <p:nvPr>
            <p:ph type="sldNum" sz="quarter" idx="5"/>
          </p:nvPr>
        </p:nvSpPr>
        <p:spPr/>
        <p:txBody>
          <a:bodyPr/>
          <a:lstStyle/>
          <a:p>
            <a:fld id="{479342F5-353D-C140-98BF-B532E6BEF769}" type="slidenum">
              <a:rPr lang="en-US" smtClean="0"/>
              <a:t>50</a:t>
            </a:fld>
            <a:endParaRPr lang="en-US"/>
          </a:p>
        </p:txBody>
      </p:sp>
    </p:spTree>
    <p:extLst>
      <p:ext uri="{BB962C8B-B14F-4D97-AF65-F5344CB8AC3E}">
        <p14:creationId xmlns:p14="http://schemas.microsoft.com/office/powerpoint/2010/main" val="2432881146"/>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Will finish Imprecatory Psalms in the last class.</a:t>
            </a:r>
          </a:p>
        </p:txBody>
      </p:sp>
      <p:sp>
        <p:nvSpPr>
          <p:cNvPr id="4" name="Slide Number Placeholder 3"/>
          <p:cNvSpPr>
            <a:spLocks noGrp="1"/>
          </p:cNvSpPr>
          <p:nvPr>
            <p:ph type="sldNum" sz="quarter" idx="5"/>
          </p:nvPr>
        </p:nvSpPr>
        <p:spPr/>
        <p:txBody>
          <a:bodyPr/>
          <a:lstStyle/>
          <a:p>
            <a:fld id="{7F57C756-5CB9-432C-A528-5DC734ABB3E6}" type="slidenum">
              <a:rPr lang="en-US" smtClean="0"/>
              <a:t>52</a:t>
            </a:fld>
            <a:endParaRPr lang="en-US"/>
          </a:p>
        </p:txBody>
      </p:sp>
    </p:spTree>
    <p:extLst>
      <p:ext uri="{BB962C8B-B14F-4D97-AF65-F5344CB8AC3E}">
        <p14:creationId xmlns:p14="http://schemas.microsoft.com/office/powerpoint/2010/main" val="267154498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solidFill>
                  <a:schemeClr val="accent2"/>
                </a:solidFill>
              </a:rPr>
              <a:t>illness, death, job loss, financial problems</a:t>
            </a:r>
          </a:p>
          <a:p>
            <a:pPr marL="0" marR="0" lvl="0" indent="0" algn="l" defTabSz="914400" rtl="0" eaLnBrk="1" fontAlgn="auto" latinLnBrk="0" hangingPunct="1">
              <a:lnSpc>
                <a:spcPct val="100000"/>
              </a:lnSpc>
              <a:spcBef>
                <a:spcPts val="0"/>
              </a:spcBef>
              <a:spcAft>
                <a:spcPts val="0"/>
              </a:spcAft>
              <a:buClrTx/>
              <a:buSzTx/>
              <a:buFontTx/>
              <a:buNone/>
              <a:tabLst/>
              <a:defRPr/>
            </a:pPr>
            <a:r>
              <a:rPr lang="en-US">
                <a:solidFill>
                  <a:schemeClr val="accent2"/>
                </a:solidFill>
              </a:rPr>
              <a:t>unfaithful family member, crisis of faith</a:t>
            </a:r>
            <a:endParaRPr lang="en-US"/>
          </a:p>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54</a:t>
            </a:fld>
            <a:endParaRPr lang="en-US"/>
          </a:p>
        </p:txBody>
      </p:sp>
    </p:spTree>
    <p:extLst>
      <p:ext uri="{BB962C8B-B14F-4D97-AF65-F5344CB8AC3E}">
        <p14:creationId xmlns:p14="http://schemas.microsoft.com/office/powerpoint/2010/main" val="40513889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62</a:t>
            </a:fld>
            <a:endParaRPr lang="en-US"/>
          </a:p>
        </p:txBody>
      </p:sp>
    </p:spTree>
    <p:extLst>
      <p:ext uri="{BB962C8B-B14F-4D97-AF65-F5344CB8AC3E}">
        <p14:creationId xmlns:p14="http://schemas.microsoft.com/office/powerpoint/2010/main" val="104025291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63</a:t>
            </a:fld>
            <a:endParaRPr lang="en-US"/>
          </a:p>
        </p:txBody>
      </p:sp>
    </p:spTree>
    <p:extLst>
      <p:ext uri="{BB962C8B-B14F-4D97-AF65-F5344CB8AC3E}">
        <p14:creationId xmlns:p14="http://schemas.microsoft.com/office/powerpoint/2010/main" val="103799162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Ask before “grace” point on previous side.</a:t>
            </a:r>
          </a:p>
        </p:txBody>
      </p:sp>
      <p:sp>
        <p:nvSpPr>
          <p:cNvPr id="4" name="Slide Number Placeholder 3"/>
          <p:cNvSpPr>
            <a:spLocks noGrp="1"/>
          </p:cNvSpPr>
          <p:nvPr>
            <p:ph type="sldNum" sz="quarter" idx="5"/>
          </p:nvPr>
        </p:nvSpPr>
        <p:spPr/>
        <p:txBody>
          <a:bodyPr/>
          <a:lstStyle/>
          <a:p>
            <a:fld id="{7F57C756-5CB9-432C-A528-5DC734ABB3E6}" type="slidenum">
              <a:rPr lang="en-US" smtClean="0"/>
              <a:t>69</a:t>
            </a:fld>
            <a:endParaRPr lang="en-US"/>
          </a:p>
        </p:txBody>
      </p:sp>
    </p:spTree>
    <p:extLst>
      <p:ext uri="{BB962C8B-B14F-4D97-AF65-F5344CB8AC3E}">
        <p14:creationId xmlns:p14="http://schemas.microsoft.com/office/powerpoint/2010/main" val="104830618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800">
                <a:effectLst/>
                <a:latin typeface="Times New Roman" panose="02020603050405020304" pitchFamily="18" charset="0"/>
                <a:ea typeface="Calibri" panose="020F0502020204030204" pitchFamily="34" charset="0"/>
                <a:cs typeface="Times New Roman" panose="02020603050405020304" pitchFamily="18" charset="0"/>
              </a:rPr>
              <a:t>Grateful communities are comprised of grateful individuals. Each person’s thanksgiving builds the spirit of gratitude within the community.</a:t>
            </a:r>
          </a:p>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70</a:t>
            </a:fld>
            <a:endParaRPr lang="en-US"/>
          </a:p>
        </p:txBody>
      </p:sp>
    </p:spTree>
    <p:extLst>
      <p:ext uri="{BB962C8B-B14F-4D97-AF65-F5344CB8AC3E}">
        <p14:creationId xmlns:p14="http://schemas.microsoft.com/office/powerpoint/2010/main" val="198483603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When you need to find a psalm for a particular situation, one place to start is with the author. Do you need something personal and intimate? Are you wrestling with hard questions or doubts to your faith? Do you need to be reminded of who God is and why we worship Him?</a:t>
            </a:r>
          </a:p>
        </p:txBody>
      </p:sp>
      <p:sp>
        <p:nvSpPr>
          <p:cNvPr id="4" name="Slide Number Placeholder 3"/>
          <p:cNvSpPr>
            <a:spLocks noGrp="1"/>
          </p:cNvSpPr>
          <p:nvPr>
            <p:ph type="sldNum" sz="quarter" idx="5"/>
          </p:nvPr>
        </p:nvSpPr>
        <p:spPr/>
        <p:txBody>
          <a:bodyPr/>
          <a:lstStyle/>
          <a:p>
            <a:fld id="{7F57C756-5CB9-432C-A528-5DC734ABB3E6}" type="slidenum">
              <a:rPr lang="en-US" smtClean="0"/>
              <a:t>24</a:t>
            </a:fld>
            <a:endParaRPr lang="en-US"/>
          </a:p>
        </p:txBody>
      </p:sp>
    </p:spTree>
    <p:extLst>
      <p:ext uri="{BB962C8B-B14F-4D97-AF65-F5344CB8AC3E}">
        <p14:creationId xmlns:p14="http://schemas.microsoft.com/office/powerpoint/2010/main" val="218414789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74</a:t>
            </a:fld>
            <a:endParaRPr lang="en-US"/>
          </a:p>
        </p:txBody>
      </p:sp>
    </p:spTree>
    <p:extLst>
      <p:ext uri="{BB962C8B-B14F-4D97-AF65-F5344CB8AC3E}">
        <p14:creationId xmlns:p14="http://schemas.microsoft.com/office/powerpoint/2010/main" val="30356909"/>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77</a:t>
            </a:fld>
            <a:endParaRPr lang="en-US"/>
          </a:p>
        </p:txBody>
      </p:sp>
    </p:spTree>
    <p:extLst>
      <p:ext uri="{BB962C8B-B14F-4D97-AF65-F5344CB8AC3E}">
        <p14:creationId xmlns:p14="http://schemas.microsoft.com/office/powerpoint/2010/main" val="1096214385"/>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Before “Reasons to Praise God” point</a:t>
            </a:r>
          </a:p>
        </p:txBody>
      </p:sp>
      <p:sp>
        <p:nvSpPr>
          <p:cNvPr id="4" name="Slide Number Placeholder 3"/>
          <p:cNvSpPr>
            <a:spLocks noGrp="1"/>
          </p:cNvSpPr>
          <p:nvPr>
            <p:ph type="sldNum" sz="quarter" idx="5"/>
          </p:nvPr>
        </p:nvSpPr>
        <p:spPr/>
        <p:txBody>
          <a:bodyPr/>
          <a:lstStyle/>
          <a:p>
            <a:fld id="{7F57C756-5CB9-432C-A528-5DC734ABB3E6}" type="slidenum">
              <a:rPr lang="en-US" smtClean="0"/>
              <a:t>80</a:t>
            </a:fld>
            <a:endParaRPr lang="en-US"/>
          </a:p>
        </p:txBody>
      </p:sp>
    </p:spTree>
    <p:extLst>
      <p:ext uri="{BB962C8B-B14F-4D97-AF65-F5344CB8AC3E}">
        <p14:creationId xmlns:p14="http://schemas.microsoft.com/office/powerpoint/2010/main" val="276070114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83</a:t>
            </a:fld>
            <a:endParaRPr lang="en-US"/>
          </a:p>
        </p:txBody>
      </p:sp>
    </p:spTree>
    <p:extLst>
      <p:ext uri="{BB962C8B-B14F-4D97-AF65-F5344CB8AC3E}">
        <p14:creationId xmlns:p14="http://schemas.microsoft.com/office/powerpoint/2010/main" val="2111331841"/>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91</a:t>
            </a:fld>
            <a:endParaRPr lang="en-US"/>
          </a:p>
        </p:txBody>
      </p:sp>
    </p:spTree>
    <p:extLst>
      <p:ext uri="{BB962C8B-B14F-4D97-AF65-F5344CB8AC3E}">
        <p14:creationId xmlns:p14="http://schemas.microsoft.com/office/powerpoint/2010/main" val="28142190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94</a:t>
            </a:fld>
            <a:endParaRPr lang="en-US"/>
          </a:p>
        </p:txBody>
      </p:sp>
    </p:spTree>
    <p:extLst>
      <p:ext uri="{BB962C8B-B14F-4D97-AF65-F5344CB8AC3E}">
        <p14:creationId xmlns:p14="http://schemas.microsoft.com/office/powerpoint/2010/main" val="609482724"/>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99</a:t>
            </a:fld>
            <a:endParaRPr lang="en-US"/>
          </a:p>
        </p:txBody>
      </p:sp>
    </p:spTree>
    <p:extLst>
      <p:ext uri="{BB962C8B-B14F-4D97-AF65-F5344CB8AC3E}">
        <p14:creationId xmlns:p14="http://schemas.microsoft.com/office/powerpoint/2010/main" val="2027006793"/>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101</a:t>
            </a:fld>
            <a:endParaRPr lang="en-US"/>
          </a:p>
        </p:txBody>
      </p:sp>
    </p:spTree>
    <p:extLst>
      <p:ext uri="{BB962C8B-B14F-4D97-AF65-F5344CB8AC3E}">
        <p14:creationId xmlns:p14="http://schemas.microsoft.com/office/powerpoint/2010/main" val="1483380445"/>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104</a:t>
            </a:fld>
            <a:endParaRPr lang="en-US"/>
          </a:p>
        </p:txBody>
      </p:sp>
    </p:spTree>
    <p:extLst>
      <p:ext uri="{BB962C8B-B14F-4D97-AF65-F5344CB8AC3E}">
        <p14:creationId xmlns:p14="http://schemas.microsoft.com/office/powerpoint/2010/main" val="425591530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282A940-569D-4AE6-B36A-A748CB9FA8FA}" type="slidenum">
              <a:rPr lang="en-US" smtClean="0"/>
              <a:t>108</a:t>
            </a:fld>
            <a:endParaRPr lang="en-US"/>
          </a:p>
        </p:txBody>
      </p:sp>
    </p:spTree>
    <p:extLst>
      <p:ext uri="{BB962C8B-B14F-4D97-AF65-F5344CB8AC3E}">
        <p14:creationId xmlns:p14="http://schemas.microsoft.com/office/powerpoint/2010/main" val="2514127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To make the psalms more useful for us, we will study the genres as life experiences the psalmists went through, and find ways to use them to prepare for our own similar life experiences.</a:t>
            </a:r>
            <a:br>
              <a:rPr lang="en-US"/>
            </a:br>
            <a:r>
              <a:rPr lang="en-US"/>
              <a:t>We’ve also arranged the genres to show the journey that we each take when bad or hard things happen, from suffering to anger, then from fear/doubt to trust, then to gratitude, then joy, and finally, learning. The psalms contain all these experiences for us to learn from, and while they don’t present them in this precise order, the book as a whole does transition from sadness to joy.</a:t>
            </a:r>
          </a:p>
        </p:txBody>
      </p:sp>
      <p:sp>
        <p:nvSpPr>
          <p:cNvPr id="4" name="Slide Number Placeholder 3"/>
          <p:cNvSpPr>
            <a:spLocks noGrp="1"/>
          </p:cNvSpPr>
          <p:nvPr>
            <p:ph type="sldNum" sz="quarter" idx="5"/>
          </p:nvPr>
        </p:nvSpPr>
        <p:spPr/>
        <p:txBody>
          <a:bodyPr/>
          <a:lstStyle/>
          <a:p>
            <a:fld id="{7F57C756-5CB9-432C-A528-5DC734ABB3E6}" type="slidenum">
              <a:rPr lang="en-US" smtClean="0"/>
              <a:t>26</a:t>
            </a:fld>
            <a:endParaRPr lang="en-US"/>
          </a:p>
        </p:txBody>
      </p:sp>
    </p:spTree>
    <p:extLst>
      <p:ext uri="{BB962C8B-B14F-4D97-AF65-F5344CB8AC3E}">
        <p14:creationId xmlns:p14="http://schemas.microsoft.com/office/powerpoint/2010/main" val="750498094"/>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C282A940-569D-4AE6-B36A-A748CB9FA8FA}" type="slidenum">
              <a:rPr lang="en-US" smtClean="0"/>
              <a:t>109</a:t>
            </a:fld>
            <a:endParaRPr lang="en-US"/>
          </a:p>
        </p:txBody>
      </p:sp>
    </p:spTree>
    <p:extLst>
      <p:ext uri="{BB962C8B-B14F-4D97-AF65-F5344CB8AC3E}">
        <p14:creationId xmlns:p14="http://schemas.microsoft.com/office/powerpoint/2010/main" val="2514127043"/>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116</a:t>
            </a:fld>
            <a:endParaRPr lang="en-US"/>
          </a:p>
        </p:txBody>
      </p:sp>
    </p:spTree>
    <p:extLst>
      <p:ext uri="{BB962C8B-B14F-4D97-AF65-F5344CB8AC3E}">
        <p14:creationId xmlns:p14="http://schemas.microsoft.com/office/powerpoint/2010/main" val="2910996658"/>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123</a:t>
            </a:fld>
            <a:endParaRPr lang="en-US"/>
          </a:p>
        </p:txBody>
      </p:sp>
    </p:spTree>
    <p:extLst>
      <p:ext uri="{BB962C8B-B14F-4D97-AF65-F5344CB8AC3E}">
        <p14:creationId xmlns:p14="http://schemas.microsoft.com/office/powerpoint/2010/main" val="69713464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125</a:t>
            </a:fld>
            <a:endParaRPr lang="en-US"/>
          </a:p>
        </p:txBody>
      </p:sp>
    </p:spTree>
    <p:extLst>
      <p:ext uri="{BB962C8B-B14F-4D97-AF65-F5344CB8AC3E}">
        <p14:creationId xmlns:p14="http://schemas.microsoft.com/office/powerpoint/2010/main" val="4118018511"/>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14">
              <a:defRPr/>
            </a:pPr>
            <a:r>
              <a:rPr lang="en-US">
                <a:solidFill>
                  <a:srgbClr val="C00000"/>
                </a:solidFill>
              </a:rPr>
              <a:t>Demonstrates God’s deliverance of Israel and the growth of the individual’s faith</a:t>
            </a:r>
          </a:p>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127</a:t>
            </a:fld>
            <a:endParaRPr lang="en-US"/>
          </a:p>
        </p:txBody>
      </p:sp>
    </p:spTree>
    <p:extLst>
      <p:ext uri="{BB962C8B-B14F-4D97-AF65-F5344CB8AC3E}">
        <p14:creationId xmlns:p14="http://schemas.microsoft.com/office/powerpoint/2010/main" val="683227920"/>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129</a:t>
            </a:fld>
            <a:endParaRPr lang="en-US"/>
          </a:p>
        </p:txBody>
      </p:sp>
    </p:spTree>
    <p:extLst>
      <p:ext uri="{BB962C8B-B14F-4D97-AF65-F5344CB8AC3E}">
        <p14:creationId xmlns:p14="http://schemas.microsoft.com/office/powerpoint/2010/main" val="2875127101"/>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C1FF15-CF0D-4D61-B02F-5ED543A4F811}" type="slidenum">
              <a:rPr lang="en-US" smtClean="0"/>
              <a:t>131</a:t>
            </a:fld>
            <a:endParaRPr lang="en-US"/>
          </a:p>
        </p:txBody>
      </p:sp>
    </p:spTree>
    <p:extLst>
      <p:ext uri="{BB962C8B-B14F-4D97-AF65-F5344CB8AC3E}">
        <p14:creationId xmlns:p14="http://schemas.microsoft.com/office/powerpoint/2010/main" val="168817876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3113" indent="-173113">
              <a:buFont typeface="Arial" panose="020B0604020202020204" pitchFamily="34" charset="0"/>
              <a:buChar char="•"/>
            </a:pPr>
            <a:r>
              <a:rPr lang="en-US"/>
              <a:t>Make sure we are the kind of people we need to be before we start asking God to destroy sinners. (Note how often the psalmist claims innocence or repents in the same psalms where he calls for God’s judgment.)</a:t>
            </a:r>
          </a:p>
          <a:p>
            <a:pPr marL="173113" indent="-173113">
              <a:buFont typeface="Arial" panose="020B0604020202020204" pitchFamily="34" charset="0"/>
              <a:buChar char="•"/>
            </a:pPr>
            <a:r>
              <a:rPr lang="en-US"/>
              <a:t>Make sure everyone knows that whatever happens to the evil person, we didn’t do it. (Are the psalmists publicly declaring their desire for God to act so everyone who hears will know that they are turning it over to God and not acting themselves?)</a:t>
            </a:r>
          </a:p>
          <a:p>
            <a:pPr marL="173113" indent="-173113">
              <a:buFont typeface="Arial" panose="020B0604020202020204" pitchFamily="34" charset="0"/>
              <a:buChar char="•"/>
            </a:pPr>
            <a:r>
              <a:rPr lang="en-US"/>
              <a:t>Make sure we’re not “turning it over to God” to execute our personal vengeance for us. (This is why it’s important to find the psalmists’ requests rooted in the law and prophets.)</a:t>
            </a:r>
          </a:p>
          <a:p>
            <a:pPr marL="173113" indent="-173113" defTabSz="923270">
              <a:buFont typeface="Arial" panose="020B0604020202020204" pitchFamily="34" charset="0"/>
              <a:buChar char="•"/>
              <a:defRPr/>
            </a:pPr>
            <a:r>
              <a:rPr lang="en-US"/>
              <a:t>These psalms challenge those of us who tend toward mercy to take a stronger stand against sin, but they also challenge the “justice” types to (a) leave room for repentance and (b) fully give place to the wrath of God.</a:t>
            </a:r>
          </a:p>
          <a:p>
            <a:endParaRPr lang="en-US"/>
          </a:p>
        </p:txBody>
      </p:sp>
      <p:sp>
        <p:nvSpPr>
          <p:cNvPr id="4" name="Slide Number Placeholder 3"/>
          <p:cNvSpPr>
            <a:spLocks noGrp="1"/>
          </p:cNvSpPr>
          <p:nvPr>
            <p:ph type="sldNum" sz="quarter" idx="5"/>
          </p:nvPr>
        </p:nvSpPr>
        <p:spPr/>
        <p:txBody>
          <a:bodyPr/>
          <a:lstStyle/>
          <a:p>
            <a:fld id="{479342F5-353D-C140-98BF-B532E6BEF769}" type="slidenum">
              <a:rPr lang="en-US" smtClean="0"/>
              <a:t>133</a:t>
            </a:fld>
            <a:endParaRPr lang="en-US"/>
          </a:p>
        </p:txBody>
      </p:sp>
    </p:spTree>
    <p:extLst>
      <p:ext uri="{BB962C8B-B14F-4D97-AF65-F5344CB8AC3E}">
        <p14:creationId xmlns:p14="http://schemas.microsoft.com/office/powerpoint/2010/main" val="1184910562"/>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143</a:t>
            </a:fld>
            <a:endParaRPr lang="en-US"/>
          </a:p>
        </p:txBody>
      </p:sp>
    </p:spTree>
    <p:extLst>
      <p:ext uri="{BB962C8B-B14F-4D97-AF65-F5344CB8AC3E}">
        <p14:creationId xmlns:p14="http://schemas.microsoft.com/office/powerpoint/2010/main" val="26123992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4314">
              <a:defRPr/>
            </a:pPr>
            <a:r>
              <a:rPr lang="en-US">
                <a:solidFill>
                  <a:srgbClr val="C00000"/>
                </a:solidFill>
              </a:rPr>
              <a:t>Demonstrates God’s deliverance of Israel and the growth of the individual’s faith</a:t>
            </a:r>
          </a:p>
          <a:p>
            <a:endParaRPr lang="en-US"/>
          </a:p>
        </p:txBody>
      </p:sp>
      <p:sp>
        <p:nvSpPr>
          <p:cNvPr id="4" name="Slide Number Placeholder 3"/>
          <p:cNvSpPr>
            <a:spLocks noGrp="1"/>
          </p:cNvSpPr>
          <p:nvPr>
            <p:ph type="sldNum" sz="quarter" idx="5"/>
          </p:nvPr>
        </p:nvSpPr>
        <p:spPr/>
        <p:txBody>
          <a:bodyPr/>
          <a:lstStyle/>
          <a:p>
            <a:fld id="{7F57C756-5CB9-432C-A528-5DC734ABB3E6}" type="slidenum">
              <a:rPr lang="en-US" smtClean="0"/>
              <a:t>27</a:t>
            </a:fld>
            <a:endParaRPr lang="en-US"/>
          </a:p>
        </p:txBody>
      </p:sp>
    </p:spTree>
    <p:extLst>
      <p:ext uri="{BB962C8B-B14F-4D97-AF65-F5344CB8AC3E}">
        <p14:creationId xmlns:p14="http://schemas.microsoft.com/office/powerpoint/2010/main" val="24981245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C1FF15-CF0D-4D61-B02F-5ED543A4F811}" type="slidenum">
              <a:rPr lang="en-US" smtClean="0"/>
              <a:t>32</a:t>
            </a:fld>
            <a:endParaRPr lang="en-US"/>
          </a:p>
        </p:txBody>
      </p:sp>
    </p:spTree>
    <p:extLst>
      <p:ext uri="{BB962C8B-B14F-4D97-AF65-F5344CB8AC3E}">
        <p14:creationId xmlns:p14="http://schemas.microsoft.com/office/powerpoint/2010/main" val="21165340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01C1FF15-CF0D-4D61-B02F-5ED543A4F811}" type="slidenum">
              <a:rPr lang="en-US" smtClean="0"/>
              <a:t>35</a:t>
            </a:fld>
            <a:endParaRPr lang="en-US"/>
          </a:p>
        </p:txBody>
      </p:sp>
    </p:spTree>
    <p:extLst>
      <p:ext uri="{BB962C8B-B14F-4D97-AF65-F5344CB8AC3E}">
        <p14:creationId xmlns:p14="http://schemas.microsoft.com/office/powerpoint/2010/main" val="38825484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We want to dive a little deeper into the NT response to tragedy and suffering, but this is a general overview of how NT laments think about these things.</a:t>
            </a:r>
          </a:p>
        </p:txBody>
      </p:sp>
      <p:sp>
        <p:nvSpPr>
          <p:cNvPr id="4" name="Slide Number Placeholder 3"/>
          <p:cNvSpPr>
            <a:spLocks noGrp="1"/>
          </p:cNvSpPr>
          <p:nvPr>
            <p:ph type="sldNum" sz="quarter" idx="5"/>
          </p:nvPr>
        </p:nvSpPr>
        <p:spPr/>
        <p:txBody>
          <a:bodyPr/>
          <a:lstStyle/>
          <a:p>
            <a:fld id="{01C1FF15-CF0D-4D61-B02F-5ED543A4F811}" type="slidenum">
              <a:rPr lang="en-US" smtClean="0"/>
              <a:t>36</a:t>
            </a:fld>
            <a:endParaRPr lang="en-US"/>
          </a:p>
        </p:txBody>
      </p:sp>
    </p:spTree>
    <p:extLst>
      <p:ext uri="{BB962C8B-B14F-4D97-AF65-F5344CB8AC3E}">
        <p14:creationId xmlns:p14="http://schemas.microsoft.com/office/powerpoint/2010/main" val="316565806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t>When someone is grieving, instead of just saying, “It’s going to be okay,” write out a prayer of lament, and then ask them if they would like to pray with you. Tell them what you intend to pray (let them read it), and then pray together. Read </a:t>
            </a:r>
            <a:r>
              <a:rPr lang="en-US" err="1"/>
              <a:t>Vroegop</a:t>
            </a:r>
            <a:r>
              <a:rPr lang="en-US"/>
              <a:t> 21.</a:t>
            </a:r>
          </a:p>
        </p:txBody>
      </p:sp>
      <p:sp>
        <p:nvSpPr>
          <p:cNvPr id="4" name="Slide Number Placeholder 3"/>
          <p:cNvSpPr>
            <a:spLocks noGrp="1"/>
          </p:cNvSpPr>
          <p:nvPr>
            <p:ph type="sldNum" sz="quarter" idx="5"/>
          </p:nvPr>
        </p:nvSpPr>
        <p:spPr/>
        <p:txBody>
          <a:bodyPr/>
          <a:lstStyle/>
          <a:p>
            <a:fld id="{01C1FF15-CF0D-4D61-B02F-5ED543A4F811}" type="slidenum">
              <a:rPr lang="en-US" smtClean="0"/>
              <a:t>38</a:t>
            </a:fld>
            <a:endParaRPr lang="en-US"/>
          </a:p>
        </p:txBody>
      </p:sp>
    </p:spTree>
    <p:extLst>
      <p:ext uri="{BB962C8B-B14F-4D97-AF65-F5344CB8AC3E}">
        <p14:creationId xmlns:p14="http://schemas.microsoft.com/office/powerpoint/2010/main" val="302962472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479342F5-353D-C140-98BF-B532E6BEF769}" type="slidenum">
              <a:rPr lang="en-US" smtClean="0"/>
              <a:t>42</a:t>
            </a:fld>
            <a:endParaRPr lang="en-US"/>
          </a:p>
        </p:txBody>
      </p:sp>
    </p:spTree>
    <p:extLst>
      <p:ext uri="{BB962C8B-B14F-4D97-AF65-F5344CB8AC3E}">
        <p14:creationId xmlns:p14="http://schemas.microsoft.com/office/powerpoint/2010/main" val="214259957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a:spLocks noChangeAspect="1"/>
          </p:cNvSpPr>
          <p:nvPr/>
        </p:nvSpPr>
        <p:spPr>
          <a:xfrm>
            <a:off x="175260" y="175846"/>
            <a:ext cx="8793480" cy="5314949"/>
          </a:xfrm>
          <a:prstGeom prst="rect">
            <a:avLst/>
          </a:prstGeom>
          <a:solidFill>
            <a:schemeClr val="accent1"/>
          </a:solidFill>
          <a:ln w="12700">
            <a:solidFill>
              <a:srgbClr val="FFFFFF"/>
            </a:solid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832485" y="735313"/>
            <a:ext cx="7475220" cy="2438400"/>
          </a:xfrm>
        </p:spPr>
        <p:txBody>
          <a:bodyPr anchor="b">
            <a:normAutofit/>
          </a:bodyPr>
          <a:lstStyle>
            <a:lvl1pPr algn="ctr">
              <a:lnSpc>
                <a:spcPct val="85000"/>
              </a:lnSpc>
              <a:defRPr sz="5400" b="0" cap="all"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1282148" y="3224696"/>
            <a:ext cx="6575895" cy="1156804"/>
          </a:xfrm>
        </p:spPr>
        <p:txBody>
          <a:bodyPr>
            <a:normAutofit/>
          </a:bodyPr>
          <a:lstStyle>
            <a:lvl1pPr marL="0" indent="0" algn="ctr">
              <a:buNone/>
              <a:defRPr sz="1650">
                <a:solidFill>
                  <a:srgbClr val="FFFFFF"/>
                </a:solidFill>
                <a:latin typeface="Segoe Print" panose="02000600000000000000" pitchFamily="2" charset="0"/>
              </a:defRPr>
            </a:lvl1pPr>
            <a:lvl2pPr marL="342900" indent="0" algn="ctr">
              <a:buNone/>
              <a:defRPr sz="1650"/>
            </a:lvl2pPr>
            <a:lvl3pPr marL="685800" indent="0" algn="ctr">
              <a:buNone/>
              <a:defRPr sz="1650"/>
            </a:lvl3pPr>
            <a:lvl4pPr marL="1028700" indent="0" algn="ctr">
              <a:buNone/>
              <a:defRPr sz="1500"/>
            </a:lvl4pPr>
            <a:lvl5pPr marL="1371600" indent="0" algn="ctr">
              <a:buNone/>
              <a:defRPr sz="1500"/>
            </a:lvl5pPr>
            <a:lvl6pPr marL="1714500" indent="0" algn="ctr">
              <a:buNone/>
              <a:defRPr sz="1500"/>
            </a:lvl6pPr>
            <a:lvl7pPr marL="2057400" indent="0" algn="ctr">
              <a:buNone/>
              <a:defRPr sz="1500"/>
            </a:lvl7pPr>
            <a:lvl8pPr marL="2400300" indent="0" algn="ctr">
              <a:buNone/>
              <a:defRPr sz="1500"/>
            </a:lvl8pPr>
            <a:lvl9pPr marL="2743200" indent="0" algn="ctr">
              <a:buNone/>
              <a:defRPr sz="1500"/>
            </a:lvl9pPr>
          </a:lstStyle>
          <a:p>
            <a:r>
              <a:rPr lang="en-US"/>
              <a:t>Click to edit Master subtitle style</a:t>
            </a:r>
          </a:p>
        </p:txBody>
      </p:sp>
      <p:sp>
        <p:nvSpPr>
          <p:cNvPr id="4" name="Date Placeholder 3"/>
          <p:cNvSpPr>
            <a:spLocks noGrp="1"/>
          </p:cNvSpPr>
          <p:nvPr>
            <p:ph type="dt" sz="half" idx="10"/>
          </p:nvPr>
        </p:nvSpPr>
        <p:spPr>
          <a:xfrm>
            <a:off x="857247" y="5186524"/>
            <a:ext cx="1746806" cy="304271"/>
          </a:xfrm>
          <a:prstGeom prst="rect">
            <a:avLst/>
          </a:prstGeom>
        </p:spPr>
        <p:txBody>
          <a:bodyPr/>
          <a:lstStyle>
            <a:lvl1pPr>
              <a:defRPr>
                <a:solidFill>
                  <a:srgbClr val="FFFFFF"/>
                </a:solidFill>
              </a:defRPr>
            </a:lvl1pPr>
          </a:lstStyle>
          <a:p>
            <a:fld id="{98E1CDBE-7427-4590-8894-D4E411B8773F}" type="datetimeFigureOut">
              <a:rPr lang="en-US" smtClean="0"/>
              <a:t>2/17/2023</a:t>
            </a:fld>
            <a:endParaRPr lang="en-US"/>
          </a:p>
        </p:txBody>
      </p:sp>
      <p:sp>
        <p:nvSpPr>
          <p:cNvPr id="5" name="Footer Placeholder 4"/>
          <p:cNvSpPr>
            <a:spLocks noGrp="1"/>
          </p:cNvSpPr>
          <p:nvPr>
            <p:ph type="ftr" sz="quarter" idx="11"/>
          </p:nvPr>
        </p:nvSpPr>
        <p:spPr>
          <a:xfrm>
            <a:off x="2961861" y="5186524"/>
            <a:ext cx="3538331" cy="304271"/>
          </a:xfrm>
          <a:prstGeom prst="rect">
            <a:avLst/>
          </a:prstGeom>
        </p:spPr>
        <p:txBody>
          <a:bodyPr/>
          <a:lstStyle>
            <a:lvl1pPr>
              <a:defRPr>
                <a:solidFill>
                  <a:srgbClr val="FFFFFF"/>
                </a:solidFill>
              </a:defRPr>
            </a:lvl1pPr>
          </a:lstStyle>
          <a:p>
            <a:endParaRPr lang="en-US"/>
          </a:p>
        </p:txBody>
      </p:sp>
      <p:sp>
        <p:nvSpPr>
          <p:cNvPr id="6" name="Slide Number Placeholder 5"/>
          <p:cNvSpPr>
            <a:spLocks noGrp="1"/>
          </p:cNvSpPr>
          <p:nvPr>
            <p:ph type="sldNum" sz="quarter" idx="12"/>
          </p:nvPr>
        </p:nvSpPr>
        <p:spPr>
          <a:xfrm>
            <a:off x="6997148" y="5186524"/>
            <a:ext cx="1279663" cy="304271"/>
          </a:xfrm>
          <a:prstGeom prst="rect">
            <a:avLst/>
          </a:prstGeom>
        </p:spPr>
        <p:txBody>
          <a:bodyPr/>
          <a:lstStyle>
            <a:lvl1pPr>
              <a:defRPr>
                <a:solidFill>
                  <a:srgbClr val="FFFFFF"/>
                </a:solidFill>
              </a:defRPr>
            </a:lvl1pPr>
          </a:lstStyle>
          <a:p>
            <a:fld id="{E7A3ED78-5B56-404E-B7F6-53324166443E}" type="slidenum">
              <a:rPr lang="en-US" smtClean="0"/>
              <a:t>‹#›</a:t>
            </a:fld>
            <a:endParaRPr lang="en-US"/>
          </a:p>
        </p:txBody>
      </p:sp>
      <p:cxnSp>
        <p:nvCxnSpPr>
          <p:cNvPr id="8" name="Straight Connector 7"/>
          <p:cNvCxnSpPr/>
          <p:nvPr/>
        </p:nvCxnSpPr>
        <p:spPr>
          <a:xfrm>
            <a:off x="1485899" y="2857500"/>
            <a:ext cx="6172201" cy="0"/>
          </a:xfrm>
          <a:prstGeom prst="line">
            <a:avLst/>
          </a:prstGeom>
          <a:ln>
            <a:solidFill>
              <a:srgbClr val="FFFFFF"/>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16416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914400"/>
            <a:ext cx="2948940" cy="1447800"/>
          </a:xfrm>
        </p:spPr>
        <p:txBody>
          <a:bodyPr anchor="b">
            <a:noAutofit/>
          </a:bodyPr>
          <a:lstStyle>
            <a:lvl1pPr>
              <a:lnSpc>
                <a:spcPct val="90000"/>
              </a:lnSpc>
              <a:defRPr sz="3000" b="0"/>
            </a:lvl1pPr>
          </a:lstStyle>
          <a:p>
            <a:r>
              <a:rPr lang="en-US"/>
              <a:t>Click to edit Master title style</a:t>
            </a:r>
          </a:p>
        </p:txBody>
      </p:sp>
      <p:sp>
        <p:nvSpPr>
          <p:cNvPr id="3" name="Content Placeholder 2"/>
          <p:cNvSpPr>
            <a:spLocks noGrp="1"/>
          </p:cNvSpPr>
          <p:nvPr>
            <p:ph idx="1"/>
          </p:nvPr>
        </p:nvSpPr>
        <p:spPr>
          <a:xfrm>
            <a:off x="4389119" y="914400"/>
            <a:ext cx="3909060" cy="3886200"/>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57250" y="2362200"/>
            <a:ext cx="2948940" cy="2514600"/>
          </a:xfrm>
        </p:spPr>
        <p:txBody>
          <a:bodyPr>
            <a:normAutofit/>
          </a:bodyPr>
          <a:lstStyle>
            <a:lvl1pPr marL="0" indent="0">
              <a:lnSpc>
                <a:spcPct val="100000"/>
              </a:lnSpc>
              <a:spcBef>
                <a:spcPts val="75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857247" y="5186524"/>
            <a:ext cx="1746806" cy="304271"/>
          </a:xfrm>
          <a:prstGeom prst="rect">
            <a:avLst/>
          </a:prstGeom>
        </p:spPr>
        <p:txBody>
          <a:bodyPr/>
          <a:lstStyle/>
          <a:p>
            <a:fld id="{98E1CDBE-7427-4590-8894-D4E411B8773F}" type="datetimeFigureOut">
              <a:rPr lang="en-US" smtClean="0"/>
              <a:t>2/17/2023</a:t>
            </a:fld>
            <a:endParaRPr lang="en-US"/>
          </a:p>
        </p:txBody>
      </p:sp>
      <p:sp>
        <p:nvSpPr>
          <p:cNvPr id="6" name="Footer Placeholder 5"/>
          <p:cNvSpPr>
            <a:spLocks noGrp="1"/>
          </p:cNvSpPr>
          <p:nvPr>
            <p:ph type="ftr" sz="quarter" idx="11"/>
          </p:nvPr>
        </p:nvSpPr>
        <p:spPr>
          <a:xfrm>
            <a:off x="2961861" y="5186524"/>
            <a:ext cx="3538331" cy="304271"/>
          </a:xfrm>
          <a:prstGeom prst="rect">
            <a:avLst/>
          </a:prstGeom>
        </p:spPr>
        <p:txBody>
          <a:bodyPr/>
          <a:lstStyle/>
          <a:p>
            <a:endParaRPr lang="en-US"/>
          </a:p>
        </p:txBody>
      </p:sp>
      <p:sp>
        <p:nvSpPr>
          <p:cNvPr id="7" name="Slide Number Placeholder 6"/>
          <p:cNvSpPr>
            <a:spLocks noGrp="1"/>
          </p:cNvSpPr>
          <p:nvPr>
            <p:ph type="sldNum" sz="quarter" idx="12"/>
          </p:nvPr>
        </p:nvSpPr>
        <p:spPr>
          <a:xfrm>
            <a:off x="6997148" y="5186524"/>
            <a:ext cx="1279663" cy="304271"/>
          </a:xfrm>
          <a:prstGeom prst="rect">
            <a:avLst/>
          </a:prstGeom>
        </p:spPr>
        <p:txBody>
          <a:bodyPr/>
          <a:lstStyle/>
          <a:p>
            <a:fld id="{E7A3ED78-5B56-404E-B7F6-53324166443E}" type="slidenum">
              <a:rPr lang="en-US" smtClean="0"/>
              <a:t>‹#›</a:t>
            </a:fld>
            <a:endParaRPr lang="en-US"/>
          </a:p>
        </p:txBody>
      </p:sp>
    </p:spTree>
    <p:extLst>
      <p:ext uri="{BB962C8B-B14F-4D97-AF65-F5344CB8AC3E}">
        <p14:creationId xmlns:p14="http://schemas.microsoft.com/office/powerpoint/2010/main" val="244774773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57250" y="914400"/>
            <a:ext cx="2948940" cy="1447800"/>
          </a:xfrm>
        </p:spPr>
        <p:txBody>
          <a:bodyPr anchor="b">
            <a:noAutofit/>
          </a:bodyPr>
          <a:lstStyle>
            <a:lvl1pPr>
              <a:lnSpc>
                <a:spcPct val="90000"/>
              </a:lnSpc>
              <a:defRPr sz="3000" b="0"/>
            </a:lvl1pPr>
          </a:lstStyle>
          <a:p>
            <a:r>
              <a:rPr lang="en-US"/>
              <a:t>Click to edit Master title style</a:t>
            </a:r>
          </a:p>
        </p:txBody>
      </p:sp>
      <p:sp>
        <p:nvSpPr>
          <p:cNvPr id="3" name="Picture Placeholder 2"/>
          <p:cNvSpPr>
            <a:spLocks noGrp="1" noChangeAspect="1"/>
          </p:cNvSpPr>
          <p:nvPr>
            <p:ph type="pic" idx="1"/>
          </p:nvPr>
        </p:nvSpPr>
        <p:spPr>
          <a:xfrm>
            <a:off x="4059936" y="891539"/>
            <a:ext cx="4574286" cy="4000500"/>
          </a:xfrm>
        </p:spPr>
        <p:txBody>
          <a:bodyPr lIns="274320" tIns="182880" anchor="t">
            <a:normAutofit/>
          </a:bodyPr>
          <a:lstStyle>
            <a:lvl1pPr marL="0" indent="0">
              <a:buNone/>
              <a:defRPr sz="21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p>
        </p:txBody>
      </p:sp>
      <p:sp>
        <p:nvSpPr>
          <p:cNvPr id="4" name="Text Placeholder 3"/>
          <p:cNvSpPr>
            <a:spLocks noGrp="1"/>
          </p:cNvSpPr>
          <p:nvPr>
            <p:ph type="body" sz="half" idx="2"/>
          </p:nvPr>
        </p:nvSpPr>
        <p:spPr>
          <a:xfrm>
            <a:off x="857250" y="2362200"/>
            <a:ext cx="2948940" cy="2400300"/>
          </a:xfrm>
        </p:spPr>
        <p:txBody>
          <a:bodyPr>
            <a:normAutofit/>
          </a:bodyPr>
          <a:lstStyle>
            <a:lvl1pPr marL="0" indent="0">
              <a:lnSpc>
                <a:spcPct val="100000"/>
              </a:lnSpc>
              <a:spcBef>
                <a:spcPts val="750"/>
              </a:spcBef>
              <a:buNone/>
              <a:defRPr sz="1275"/>
            </a:lvl1pPr>
            <a:lvl2pPr marL="342900" indent="0">
              <a:buNone/>
              <a:defRPr sz="900"/>
            </a:lvl2pPr>
            <a:lvl3pPr marL="685800" indent="0">
              <a:buNone/>
              <a:defRPr sz="750"/>
            </a:lvl3pPr>
            <a:lvl4pPr marL="1028700" indent="0">
              <a:buNone/>
              <a:defRPr sz="675"/>
            </a:lvl4pPr>
            <a:lvl5pPr marL="1371600" indent="0">
              <a:buNone/>
              <a:defRPr sz="675"/>
            </a:lvl5pPr>
            <a:lvl6pPr marL="1714500" indent="0">
              <a:buNone/>
              <a:defRPr sz="675"/>
            </a:lvl6pPr>
            <a:lvl7pPr marL="2057400" indent="0">
              <a:buNone/>
              <a:defRPr sz="675"/>
            </a:lvl7pPr>
            <a:lvl8pPr marL="2400300" indent="0">
              <a:buNone/>
              <a:defRPr sz="675"/>
            </a:lvl8pPr>
            <a:lvl9pPr marL="2743200" indent="0">
              <a:buNone/>
              <a:defRPr sz="675"/>
            </a:lvl9pPr>
          </a:lstStyle>
          <a:p>
            <a:pPr lvl="0"/>
            <a:r>
              <a:rPr lang="en-US"/>
              <a:t>Click to edit Master text styles</a:t>
            </a:r>
          </a:p>
        </p:txBody>
      </p:sp>
      <p:sp>
        <p:nvSpPr>
          <p:cNvPr id="5" name="Date Placeholder 4"/>
          <p:cNvSpPr>
            <a:spLocks noGrp="1"/>
          </p:cNvSpPr>
          <p:nvPr>
            <p:ph type="dt" sz="half" idx="10"/>
          </p:nvPr>
        </p:nvSpPr>
        <p:spPr>
          <a:xfrm>
            <a:off x="857247" y="5186524"/>
            <a:ext cx="1746806" cy="304271"/>
          </a:xfrm>
          <a:prstGeom prst="rect">
            <a:avLst/>
          </a:prstGeom>
        </p:spPr>
        <p:txBody>
          <a:bodyPr/>
          <a:lstStyle/>
          <a:p>
            <a:fld id="{98E1CDBE-7427-4590-8894-D4E411B8773F}" type="datetimeFigureOut">
              <a:rPr lang="en-US" smtClean="0"/>
              <a:t>2/17/2023</a:t>
            </a:fld>
            <a:endParaRPr lang="en-US"/>
          </a:p>
        </p:txBody>
      </p:sp>
      <p:sp>
        <p:nvSpPr>
          <p:cNvPr id="6" name="Footer Placeholder 5"/>
          <p:cNvSpPr>
            <a:spLocks noGrp="1"/>
          </p:cNvSpPr>
          <p:nvPr>
            <p:ph type="ftr" sz="quarter" idx="11"/>
          </p:nvPr>
        </p:nvSpPr>
        <p:spPr>
          <a:xfrm>
            <a:off x="2961861" y="5186524"/>
            <a:ext cx="3538331" cy="304271"/>
          </a:xfrm>
          <a:prstGeom prst="rect">
            <a:avLst/>
          </a:prstGeom>
        </p:spPr>
        <p:txBody>
          <a:bodyPr/>
          <a:lstStyle/>
          <a:p>
            <a:endParaRPr lang="en-US"/>
          </a:p>
        </p:txBody>
      </p:sp>
      <p:sp>
        <p:nvSpPr>
          <p:cNvPr id="7" name="Slide Number Placeholder 6"/>
          <p:cNvSpPr>
            <a:spLocks noGrp="1"/>
          </p:cNvSpPr>
          <p:nvPr>
            <p:ph type="sldNum" sz="quarter" idx="12"/>
          </p:nvPr>
        </p:nvSpPr>
        <p:spPr>
          <a:xfrm>
            <a:off x="6997148" y="5186524"/>
            <a:ext cx="1279663" cy="304271"/>
          </a:xfrm>
          <a:prstGeom prst="rect">
            <a:avLst/>
          </a:prstGeom>
        </p:spPr>
        <p:txBody>
          <a:bodyPr/>
          <a:lstStyle/>
          <a:p>
            <a:fld id="{E7A3ED78-5B56-404E-B7F6-53324166443E}" type="slidenum">
              <a:rPr lang="en-US" smtClean="0"/>
              <a:t>‹#›</a:t>
            </a:fld>
            <a:endParaRPr lang="en-US"/>
          </a:p>
        </p:txBody>
      </p:sp>
    </p:spTree>
    <p:extLst>
      <p:ext uri="{BB962C8B-B14F-4D97-AF65-F5344CB8AC3E}">
        <p14:creationId xmlns:p14="http://schemas.microsoft.com/office/powerpoint/2010/main" val="347445985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57247" y="5186524"/>
            <a:ext cx="1746806" cy="304271"/>
          </a:xfrm>
          <a:prstGeom prst="rect">
            <a:avLst/>
          </a:prstGeom>
        </p:spPr>
        <p:txBody>
          <a:bodyPr/>
          <a:lstStyle/>
          <a:p>
            <a:fld id="{98E1CDBE-7427-4590-8894-D4E411B8773F}" type="datetimeFigureOut">
              <a:rPr lang="en-US" smtClean="0"/>
              <a:t>2/17/2023</a:t>
            </a:fld>
            <a:endParaRPr lang="en-US"/>
          </a:p>
        </p:txBody>
      </p:sp>
      <p:sp>
        <p:nvSpPr>
          <p:cNvPr id="5" name="Footer Placeholder 4"/>
          <p:cNvSpPr>
            <a:spLocks noGrp="1"/>
          </p:cNvSpPr>
          <p:nvPr>
            <p:ph type="ftr" sz="quarter" idx="11"/>
          </p:nvPr>
        </p:nvSpPr>
        <p:spPr>
          <a:xfrm>
            <a:off x="2961861" y="5186524"/>
            <a:ext cx="3538331" cy="304271"/>
          </a:xfrm>
          <a:prstGeom prst="rect">
            <a:avLst/>
          </a:prstGeom>
        </p:spPr>
        <p:txBody>
          <a:bodyPr/>
          <a:lstStyle/>
          <a:p>
            <a:endParaRPr lang="en-US"/>
          </a:p>
        </p:txBody>
      </p:sp>
      <p:sp>
        <p:nvSpPr>
          <p:cNvPr id="6" name="Slide Number Placeholder 5"/>
          <p:cNvSpPr>
            <a:spLocks noGrp="1"/>
          </p:cNvSpPr>
          <p:nvPr>
            <p:ph type="sldNum" sz="quarter" idx="12"/>
          </p:nvPr>
        </p:nvSpPr>
        <p:spPr>
          <a:xfrm>
            <a:off x="6997148" y="5186524"/>
            <a:ext cx="1279663" cy="304271"/>
          </a:xfrm>
          <a:prstGeom prst="rect">
            <a:avLst/>
          </a:prstGeom>
        </p:spPr>
        <p:txBody>
          <a:bodyPr/>
          <a:lstStyle/>
          <a:p>
            <a:fld id="{E7A3ED78-5B56-404E-B7F6-53324166443E}" type="slidenum">
              <a:rPr lang="en-US" smtClean="0"/>
              <a:t>‹#›</a:t>
            </a:fld>
            <a:endParaRPr lang="en-US"/>
          </a:p>
        </p:txBody>
      </p:sp>
    </p:spTree>
    <p:extLst>
      <p:ext uri="{BB962C8B-B14F-4D97-AF65-F5344CB8AC3E}">
        <p14:creationId xmlns:p14="http://schemas.microsoft.com/office/powerpoint/2010/main" val="2235195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635000"/>
            <a:ext cx="1743075" cy="45085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57250" y="635000"/>
            <a:ext cx="5572125" cy="45085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57247" y="5186524"/>
            <a:ext cx="1746806" cy="304271"/>
          </a:xfrm>
          <a:prstGeom prst="rect">
            <a:avLst/>
          </a:prstGeom>
        </p:spPr>
        <p:txBody>
          <a:bodyPr/>
          <a:lstStyle/>
          <a:p>
            <a:fld id="{98E1CDBE-7427-4590-8894-D4E411B8773F}" type="datetimeFigureOut">
              <a:rPr lang="en-US" smtClean="0"/>
              <a:t>2/17/2023</a:t>
            </a:fld>
            <a:endParaRPr lang="en-US"/>
          </a:p>
        </p:txBody>
      </p:sp>
      <p:sp>
        <p:nvSpPr>
          <p:cNvPr id="5" name="Footer Placeholder 4"/>
          <p:cNvSpPr>
            <a:spLocks noGrp="1"/>
          </p:cNvSpPr>
          <p:nvPr>
            <p:ph type="ftr" sz="quarter" idx="11"/>
          </p:nvPr>
        </p:nvSpPr>
        <p:spPr>
          <a:xfrm>
            <a:off x="2961861" y="5186524"/>
            <a:ext cx="3538331" cy="304271"/>
          </a:xfrm>
          <a:prstGeom prst="rect">
            <a:avLst/>
          </a:prstGeom>
        </p:spPr>
        <p:txBody>
          <a:bodyPr/>
          <a:lstStyle/>
          <a:p>
            <a:endParaRPr lang="en-US"/>
          </a:p>
        </p:txBody>
      </p:sp>
      <p:sp>
        <p:nvSpPr>
          <p:cNvPr id="6" name="Slide Number Placeholder 5"/>
          <p:cNvSpPr>
            <a:spLocks noGrp="1"/>
          </p:cNvSpPr>
          <p:nvPr>
            <p:ph type="sldNum" sz="quarter" idx="12"/>
          </p:nvPr>
        </p:nvSpPr>
        <p:spPr>
          <a:xfrm>
            <a:off x="6997148" y="5186524"/>
            <a:ext cx="1279663" cy="304271"/>
          </a:xfrm>
          <a:prstGeom prst="rect">
            <a:avLst/>
          </a:prstGeom>
        </p:spPr>
        <p:txBody>
          <a:bodyPr/>
          <a:lstStyle/>
          <a:p>
            <a:fld id="{E7A3ED78-5B56-404E-B7F6-53324166443E}" type="slidenum">
              <a:rPr lang="en-US" smtClean="0"/>
              <a:t>‹#›</a:t>
            </a:fld>
            <a:endParaRPr lang="en-US"/>
          </a:p>
        </p:txBody>
      </p:sp>
    </p:spTree>
    <p:extLst>
      <p:ext uri="{BB962C8B-B14F-4D97-AF65-F5344CB8AC3E}">
        <p14:creationId xmlns:p14="http://schemas.microsoft.com/office/powerpoint/2010/main" val="21615339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537452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Section Header">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 y="977980"/>
            <a:ext cx="8778240" cy="1680814"/>
          </a:xfrm>
        </p:spPr>
        <p:txBody>
          <a:bodyPr anchor="ctr">
            <a:noAutofit/>
          </a:bodyPr>
          <a:lstStyle>
            <a:lvl1pPr algn="ctr">
              <a:lnSpc>
                <a:spcPct val="85000"/>
              </a:lnSpc>
              <a:defRPr sz="4400" b="0" cap="all" baseline="0"/>
            </a:lvl1pPr>
          </a:lstStyle>
          <a:p>
            <a:r>
              <a:rPr lang="en-US"/>
              <a:t>English Title</a:t>
            </a:r>
          </a:p>
        </p:txBody>
      </p:sp>
      <p:sp>
        <p:nvSpPr>
          <p:cNvPr id="3" name="Text Placeholder 2"/>
          <p:cNvSpPr>
            <a:spLocks noGrp="1"/>
          </p:cNvSpPr>
          <p:nvPr>
            <p:ph type="body" idx="1"/>
          </p:nvPr>
        </p:nvSpPr>
        <p:spPr>
          <a:xfrm>
            <a:off x="1283588" y="2658174"/>
            <a:ext cx="6576822" cy="371346"/>
          </a:xfrm>
        </p:spPr>
        <p:txBody>
          <a:bodyPr anchor="t">
            <a:normAutofit/>
          </a:bodyPr>
          <a:lstStyle>
            <a:lvl1pPr marL="0" indent="0" algn="ctr">
              <a:buNone/>
              <a:defRPr sz="1650">
                <a:solidFill>
                  <a:schemeClr val="tx1">
                    <a:lumMod val="75000"/>
                    <a:lumOff val="25000"/>
                  </a:schemeClr>
                </a:solidFill>
                <a:latin typeface="Segoe Print" panose="02000600000000000000" pitchFamily="2"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cxnSp>
        <p:nvCxnSpPr>
          <p:cNvPr id="7" name="Straight Connector 6"/>
          <p:cNvCxnSpPr/>
          <p:nvPr/>
        </p:nvCxnSpPr>
        <p:spPr>
          <a:xfrm>
            <a:off x="1485899" y="2808733"/>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645069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Discussion">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182880" y="977980"/>
            <a:ext cx="8778240" cy="1680814"/>
          </a:xfrm>
        </p:spPr>
        <p:txBody>
          <a:bodyPr anchor="ctr">
            <a:noAutofit/>
          </a:bodyPr>
          <a:lstStyle>
            <a:lvl1pPr algn="ctr">
              <a:lnSpc>
                <a:spcPct val="85000"/>
              </a:lnSpc>
              <a:defRPr sz="4000" b="0" cap="all" baseline="0"/>
            </a:lvl1pPr>
          </a:lstStyle>
          <a:p>
            <a:r>
              <a:rPr lang="en-US"/>
              <a:t>English Title</a:t>
            </a:r>
          </a:p>
        </p:txBody>
      </p:sp>
      <p:sp>
        <p:nvSpPr>
          <p:cNvPr id="3" name="Text Placeholder 2"/>
          <p:cNvSpPr>
            <a:spLocks noGrp="1"/>
          </p:cNvSpPr>
          <p:nvPr>
            <p:ph type="body" idx="1"/>
          </p:nvPr>
        </p:nvSpPr>
        <p:spPr>
          <a:xfrm>
            <a:off x="1283588" y="2658174"/>
            <a:ext cx="6576822" cy="371346"/>
          </a:xfrm>
        </p:spPr>
        <p:txBody>
          <a:bodyPr anchor="t">
            <a:normAutofit/>
          </a:bodyPr>
          <a:lstStyle>
            <a:lvl1pPr marL="0" indent="0" algn="ctr">
              <a:buNone/>
              <a:defRPr sz="1650">
                <a:solidFill>
                  <a:schemeClr val="tx1">
                    <a:lumMod val="75000"/>
                    <a:lumOff val="25000"/>
                  </a:schemeClr>
                </a:solidFill>
                <a:latin typeface="Segoe Print" panose="02000600000000000000" pitchFamily="2" charset="0"/>
              </a:defRPr>
            </a:lvl1pPr>
            <a:lvl2pPr marL="342900" indent="0">
              <a:buNone/>
              <a:defRPr sz="1350">
                <a:solidFill>
                  <a:schemeClr val="tx1">
                    <a:tint val="75000"/>
                  </a:schemeClr>
                </a:solidFill>
              </a:defRPr>
            </a:lvl2pPr>
            <a:lvl3pPr marL="685800" indent="0">
              <a:buNone/>
              <a:defRPr sz="1200">
                <a:solidFill>
                  <a:schemeClr val="tx1">
                    <a:tint val="75000"/>
                  </a:schemeClr>
                </a:solidFill>
              </a:defRPr>
            </a:lvl3pPr>
            <a:lvl4pPr marL="1028700" indent="0">
              <a:buNone/>
              <a:defRPr sz="1050">
                <a:solidFill>
                  <a:schemeClr val="tx1">
                    <a:tint val="75000"/>
                  </a:schemeClr>
                </a:solidFill>
              </a:defRPr>
            </a:lvl4pPr>
            <a:lvl5pPr marL="1371600" indent="0">
              <a:buNone/>
              <a:defRPr sz="1050">
                <a:solidFill>
                  <a:schemeClr val="tx1">
                    <a:tint val="75000"/>
                  </a:schemeClr>
                </a:solidFill>
              </a:defRPr>
            </a:lvl5pPr>
            <a:lvl6pPr marL="1714500" indent="0">
              <a:buNone/>
              <a:defRPr sz="1050">
                <a:solidFill>
                  <a:schemeClr val="tx1">
                    <a:tint val="75000"/>
                  </a:schemeClr>
                </a:solidFill>
              </a:defRPr>
            </a:lvl6pPr>
            <a:lvl7pPr marL="2057400" indent="0">
              <a:buNone/>
              <a:defRPr sz="1050">
                <a:solidFill>
                  <a:schemeClr val="tx1">
                    <a:tint val="75000"/>
                  </a:schemeClr>
                </a:solidFill>
              </a:defRPr>
            </a:lvl7pPr>
            <a:lvl8pPr marL="2400300" indent="0">
              <a:buNone/>
              <a:defRPr sz="1050">
                <a:solidFill>
                  <a:schemeClr val="tx1">
                    <a:tint val="75000"/>
                  </a:schemeClr>
                </a:solidFill>
              </a:defRPr>
            </a:lvl8pPr>
            <a:lvl9pPr marL="2743200" indent="0">
              <a:buNone/>
              <a:defRPr sz="1050">
                <a:solidFill>
                  <a:schemeClr val="tx1">
                    <a:tint val="75000"/>
                  </a:schemeClr>
                </a:solidFill>
              </a:defRPr>
            </a:lvl9pPr>
          </a:lstStyle>
          <a:p>
            <a:pPr lvl="0"/>
            <a:r>
              <a:rPr lang="en-US"/>
              <a:t>Click to edit Master text styles</a:t>
            </a:r>
          </a:p>
        </p:txBody>
      </p:sp>
      <p:cxnSp>
        <p:nvCxnSpPr>
          <p:cNvPr id="7" name="Straight Connector 6"/>
          <p:cNvCxnSpPr/>
          <p:nvPr/>
        </p:nvCxnSpPr>
        <p:spPr>
          <a:xfrm>
            <a:off x="1485899" y="2808733"/>
            <a:ext cx="6172201" cy="0"/>
          </a:xfrm>
          <a:prstGeom prst="line">
            <a:avLst/>
          </a:prstGeom>
          <a:ln>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917222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7625" y="1041006"/>
            <a:ext cx="4234375" cy="444979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041007"/>
            <a:ext cx="4339882" cy="4449790"/>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3856432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Scripture Layou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337625" y="1041006"/>
            <a:ext cx="2968283" cy="4449790"/>
          </a:xfrm>
        </p:spPr>
        <p:txBody>
          <a:bodyPr/>
          <a:lstStyle>
            <a:lvl1pPr marL="34290" indent="0">
              <a:buNone/>
              <a:defRPr sz="1650"/>
            </a:lvl1pPr>
            <a:lvl2pPr marL="205740" indent="0">
              <a:buNone/>
              <a:defRPr sz="1500"/>
            </a:lvl2pPr>
            <a:lvl3pPr marL="411480" indent="0">
              <a:buNone/>
              <a:defRPr sz="1350"/>
            </a:lvl3pPr>
            <a:lvl4pPr marL="617220" indent="0">
              <a:buNone/>
              <a:defRPr sz="1200"/>
            </a:lvl4pPr>
            <a:lvl5pPr marL="822960" indent="0">
              <a:buNone/>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572000" y="1041007"/>
            <a:ext cx="2968283" cy="4449790"/>
          </a:xfrm>
        </p:spPr>
        <p:txBody>
          <a:bodyPr/>
          <a:lstStyle>
            <a:lvl1pPr marL="34290" indent="0">
              <a:buNone/>
              <a:defRPr sz="1650"/>
            </a:lvl1pPr>
            <a:lvl2pPr marL="205740" indent="0">
              <a:buNone/>
              <a:defRPr sz="1500"/>
            </a:lvl2pPr>
            <a:lvl3pPr marL="411480" indent="0">
              <a:buNone/>
              <a:defRPr sz="1350"/>
            </a:lvl3pPr>
            <a:lvl4pPr marL="617220" indent="0">
              <a:buNone/>
              <a:defRPr sz="1200"/>
            </a:lvl4pPr>
            <a:lvl5pPr marL="822960" indent="0">
              <a:buNone/>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6047702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337624" y="1046877"/>
            <a:ext cx="4058529" cy="402095"/>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337624" y="1391521"/>
            <a:ext cx="4234375" cy="18240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571999" y="1052749"/>
            <a:ext cx="4058529" cy="396223"/>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4571998" y="1393941"/>
            <a:ext cx="4339883" cy="1824089"/>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4" name="Text Placeholder 2">
            <a:extLst>
              <a:ext uri="{FF2B5EF4-FFF2-40B4-BE49-F238E27FC236}">
                <a16:creationId xmlns:a16="http://schemas.microsoft.com/office/drawing/2014/main" id="{8802433C-8C5E-299D-B44D-651018DCBD6E}"/>
              </a:ext>
            </a:extLst>
          </p:cNvPr>
          <p:cNvSpPr>
            <a:spLocks noGrp="1"/>
          </p:cNvSpPr>
          <p:nvPr>
            <p:ph type="body" idx="10"/>
          </p:nvPr>
        </p:nvSpPr>
        <p:spPr>
          <a:xfrm>
            <a:off x="337622" y="3278933"/>
            <a:ext cx="4058529" cy="402095"/>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5" name="Content Placeholder 3">
            <a:extLst>
              <a:ext uri="{FF2B5EF4-FFF2-40B4-BE49-F238E27FC236}">
                <a16:creationId xmlns:a16="http://schemas.microsoft.com/office/drawing/2014/main" id="{B499A8CE-B25F-628D-B31F-8E66B06E2576}"/>
              </a:ext>
            </a:extLst>
          </p:cNvPr>
          <p:cNvSpPr>
            <a:spLocks noGrp="1"/>
          </p:cNvSpPr>
          <p:nvPr>
            <p:ph sz="half" idx="11"/>
          </p:nvPr>
        </p:nvSpPr>
        <p:spPr>
          <a:xfrm>
            <a:off x="337622" y="3623577"/>
            <a:ext cx="4234375" cy="1832381"/>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6" name="Text Placeholder 4">
            <a:extLst>
              <a:ext uri="{FF2B5EF4-FFF2-40B4-BE49-F238E27FC236}">
                <a16:creationId xmlns:a16="http://schemas.microsoft.com/office/drawing/2014/main" id="{C9423C96-4B16-9803-4303-D5025D14ED60}"/>
              </a:ext>
            </a:extLst>
          </p:cNvPr>
          <p:cNvSpPr>
            <a:spLocks noGrp="1"/>
          </p:cNvSpPr>
          <p:nvPr>
            <p:ph type="body" sz="quarter" idx="12"/>
          </p:nvPr>
        </p:nvSpPr>
        <p:spPr>
          <a:xfrm>
            <a:off x="4571997" y="3284805"/>
            <a:ext cx="4058529" cy="396223"/>
          </a:xfrm>
        </p:spPr>
        <p:txBody>
          <a:bodyPr anchor="ctr"/>
          <a:lstStyle>
            <a:lvl1pPr marL="0" indent="0">
              <a:spcBef>
                <a:spcPts val="0"/>
              </a:spcBef>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17" name="Content Placeholder 5">
            <a:extLst>
              <a:ext uri="{FF2B5EF4-FFF2-40B4-BE49-F238E27FC236}">
                <a16:creationId xmlns:a16="http://schemas.microsoft.com/office/drawing/2014/main" id="{9B0ED7DB-6DFB-909D-A14F-259ADA6C3E0C}"/>
              </a:ext>
            </a:extLst>
          </p:cNvPr>
          <p:cNvSpPr>
            <a:spLocks noGrp="1"/>
          </p:cNvSpPr>
          <p:nvPr>
            <p:ph sz="quarter" idx="13"/>
          </p:nvPr>
        </p:nvSpPr>
        <p:spPr>
          <a:xfrm>
            <a:off x="4571996" y="3625997"/>
            <a:ext cx="4339883" cy="1832381"/>
          </a:xfrm>
        </p:spPr>
        <p:txBody>
          <a:bodyPr/>
          <a:lstStyle>
            <a:lvl1pPr>
              <a:defRPr sz="165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12361051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57247" y="5186524"/>
            <a:ext cx="1746806" cy="304271"/>
          </a:xfrm>
          <a:prstGeom prst="rect">
            <a:avLst/>
          </a:prstGeom>
        </p:spPr>
        <p:txBody>
          <a:bodyPr/>
          <a:lstStyle/>
          <a:p>
            <a:fld id="{98E1CDBE-7427-4590-8894-D4E411B8773F}" type="datetimeFigureOut">
              <a:rPr lang="en-US" smtClean="0"/>
              <a:t>2/17/2023</a:t>
            </a:fld>
            <a:endParaRPr lang="en-US"/>
          </a:p>
        </p:txBody>
      </p:sp>
      <p:sp>
        <p:nvSpPr>
          <p:cNvPr id="4" name="Footer Placeholder 3"/>
          <p:cNvSpPr>
            <a:spLocks noGrp="1"/>
          </p:cNvSpPr>
          <p:nvPr>
            <p:ph type="ftr" sz="quarter" idx="11"/>
          </p:nvPr>
        </p:nvSpPr>
        <p:spPr>
          <a:xfrm>
            <a:off x="2961861" y="5186524"/>
            <a:ext cx="3538331" cy="304271"/>
          </a:xfrm>
          <a:prstGeom prst="rect">
            <a:avLst/>
          </a:prstGeom>
        </p:spPr>
        <p:txBody>
          <a:bodyPr/>
          <a:lstStyle/>
          <a:p>
            <a:endParaRPr lang="en-US"/>
          </a:p>
        </p:txBody>
      </p:sp>
      <p:sp>
        <p:nvSpPr>
          <p:cNvPr id="5" name="Slide Number Placeholder 4"/>
          <p:cNvSpPr>
            <a:spLocks noGrp="1"/>
          </p:cNvSpPr>
          <p:nvPr>
            <p:ph type="sldNum" sz="quarter" idx="12"/>
          </p:nvPr>
        </p:nvSpPr>
        <p:spPr>
          <a:xfrm>
            <a:off x="6997148" y="5186524"/>
            <a:ext cx="1279663" cy="304271"/>
          </a:xfrm>
          <a:prstGeom prst="rect">
            <a:avLst/>
          </a:prstGeom>
        </p:spPr>
        <p:txBody>
          <a:bodyPr/>
          <a:lstStyle/>
          <a:p>
            <a:fld id="{E7A3ED78-5B56-404E-B7F6-53324166443E}" type="slidenum">
              <a:rPr lang="en-US" smtClean="0"/>
              <a:t>‹#›</a:t>
            </a:fld>
            <a:endParaRPr lang="en-US"/>
          </a:p>
        </p:txBody>
      </p:sp>
    </p:spTree>
    <p:extLst>
      <p:ext uri="{BB962C8B-B14F-4D97-AF65-F5344CB8AC3E}">
        <p14:creationId xmlns:p14="http://schemas.microsoft.com/office/powerpoint/2010/main" val="97879332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57247" y="5186524"/>
            <a:ext cx="1746806" cy="304271"/>
          </a:xfrm>
          <a:prstGeom prst="rect">
            <a:avLst/>
          </a:prstGeom>
        </p:spPr>
        <p:txBody>
          <a:bodyPr/>
          <a:lstStyle/>
          <a:p>
            <a:fld id="{98E1CDBE-7427-4590-8894-D4E411B8773F}" type="datetimeFigureOut">
              <a:rPr lang="en-US" smtClean="0"/>
              <a:t>2/17/2023</a:t>
            </a:fld>
            <a:endParaRPr lang="en-US"/>
          </a:p>
        </p:txBody>
      </p:sp>
      <p:sp>
        <p:nvSpPr>
          <p:cNvPr id="3" name="Footer Placeholder 2"/>
          <p:cNvSpPr>
            <a:spLocks noGrp="1"/>
          </p:cNvSpPr>
          <p:nvPr>
            <p:ph type="ftr" sz="quarter" idx="11"/>
          </p:nvPr>
        </p:nvSpPr>
        <p:spPr>
          <a:xfrm>
            <a:off x="2961861" y="5186524"/>
            <a:ext cx="3538331" cy="304271"/>
          </a:xfrm>
          <a:prstGeom prst="rect">
            <a:avLst/>
          </a:prstGeom>
        </p:spPr>
        <p:txBody>
          <a:bodyPr/>
          <a:lstStyle/>
          <a:p>
            <a:endParaRPr lang="en-US"/>
          </a:p>
        </p:txBody>
      </p:sp>
      <p:sp>
        <p:nvSpPr>
          <p:cNvPr id="4" name="Slide Number Placeholder 3"/>
          <p:cNvSpPr>
            <a:spLocks noGrp="1"/>
          </p:cNvSpPr>
          <p:nvPr>
            <p:ph type="sldNum" sz="quarter" idx="12"/>
          </p:nvPr>
        </p:nvSpPr>
        <p:spPr>
          <a:xfrm>
            <a:off x="6997148" y="5186524"/>
            <a:ext cx="1279663" cy="304271"/>
          </a:xfrm>
          <a:prstGeom prst="rect">
            <a:avLst/>
          </a:prstGeom>
        </p:spPr>
        <p:txBody>
          <a:bodyPr/>
          <a:lstStyle/>
          <a:p>
            <a:fld id="{E7A3ED78-5B56-404E-B7F6-53324166443E}" type="slidenum">
              <a:rPr lang="en-US" smtClean="0"/>
              <a:t>‹#›</a:t>
            </a:fld>
            <a:endParaRPr lang="en-US"/>
          </a:p>
        </p:txBody>
      </p:sp>
    </p:spTree>
    <p:extLst>
      <p:ext uri="{BB962C8B-B14F-4D97-AF65-F5344CB8AC3E}">
        <p14:creationId xmlns:p14="http://schemas.microsoft.com/office/powerpoint/2010/main" val="205654337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7" name="Rectangle 6"/>
          <p:cNvSpPr>
            <a:spLocks noChangeAspect="1"/>
          </p:cNvSpPr>
          <p:nvPr/>
        </p:nvSpPr>
        <p:spPr>
          <a:xfrm>
            <a:off x="173355" y="182100"/>
            <a:ext cx="8793480" cy="5314949"/>
          </a:xfrm>
          <a:prstGeom prst="rect">
            <a:avLst/>
          </a:prstGeom>
          <a:solidFill>
            <a:schemeClr val="bg1"/>
          </a:solidFill>
          <a:ln w="12700">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337625" y="325116"/>
            <a:ext cx="8574257" cy="715889"/>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337625" y="1041005"/>
            <a:ext cx="8574258" cy="444979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83751817"/>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85" r:id="rId4"/>
    <p:sldLayoutId id="2147483676" r:id="rId5"/>
    <p:sldLayoutId id="2147483684" r:id="rId6"/>
    <p:sldLayoutId id="2147483677" r:id="rId7"/>
    <p:sldLayoutId id="2147483678" r:id="rId8"/>
    <p:sldLayoutId id="2147483679" r:id="rId9"/>
    <p:sldLayoutId id="2147483680" r:id="rId10"/>
    <p:sldLayoutId id="2147483681" r:id="rId11"/>
    <p:sldLayoutId id="2147483682" r:id="rId12"/>
    <p:sldLayoutId id="2147483683" r:id="rId13"/>
  </p:sldLayoutIdLst>
  <p:txStyles>
    <p:titleStyle>
      <a:lvl1pPr algn="l" defTabSz="685800" rtl="0" eaLnBrk="1" latinLnBrk="0" hangingPunct="1">
        <a:lnSpc>
          <a:spcPct val="90000"/>
        </a:lnSpc>
        <a:spcBef>
          <a:spcPct val="0"/>
        </a:spcBef>
        <a:buNone/>
        <a:defRPr sz="3300" kern="120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p:titleStyle>
    <p:bodyStyle>
      <a:lvl1pPr marL="171450" indent="-137160" algn="l" defTabSz="685800" rtl="0" eaLnBrk="1" latinLnBrk="0" hangingPunct="1">
        <a:lnSpc>
          <a:spcPct val="90000"/>
        </a:lnSpc>
        <a:spcBef>
          <a:spcPts val="800"/>
        </a:spcBef>
        <a:buClr>
          <a:schemeClr val="accent1"/>
        </a:buClr>
        <a:buSzPct val="80000"/>
        <a:buFont typeface="Corbel" pitchFamily="34" charset="0"/>
        <a:buChar char="•"/>
        <a:defRPr sz="1650" kern="1200">
          <a:solidFill>
            <a:schemeClr val="tx1">
              <a:lumMod val="75000"/>
              <a:lumOff val="25000"/>
            </a:schemeClr>
          </a:solidFill>
          <a:latin typeface="+mn-lt"/>
          <a:ea typeface="+mn-ea"/>
          <a:cs typeface="+mn-cs"/>
        </a:defRPr>
      </a:lvl1pPr>
      <a:lvl2pPr marL="342900" indent="-137160" algn="l" defTabSz="685800" rtl="0" eaLnBrk="1" latinLnBrk="0" hangingPunct="1">
        <a:lnSpc>
          <a:spcPct val="90000"/>
        </a:lnSpc>
        <a:spcBef>
          <a:spcPts val="150"/>
        </a:spcBef>
        <a:spcAft>
          <a:spcPts val="150"/>
        </a:spcAft>
        <a:buClr>
          <a:schemeClr val="accent1"/>
        </a:buClr>
        <a:buSzPct val="80000"/>
        <a:buFont typeface="Corbel" pitchFamily="34" charset="0"/>
        <a:buChar char="•"/>
        <a:defRPr sz="1500" kern="1200">
          <a:solidFill>
            <a:schemeClr val="tx1">
              <a:lumMod val="75000"/>
              <a:lumOff val="25000"/>
            </a:schemeClr>
          </a:solidFill>
          <a:latin typeface="+mn-lt"/>
          <a:ea typeface="+mn-ea"/>
          <a:cs typeface="+mn-cs"/>
        </a:defRPr>
      </a:lvl2pPr>
      <a:lvl3pPr marL="548640" indent="-137160" algn="l" defTabSz="685800" rtl="0" eaLnBrk="1" latinLnBrk="0" hangingPunct="1">
        <a:lnSpc>
          <a:spcPct val="90000"/>
        </a:lnSpc>
        <a:spcBef>
          <a:spcPts val="150"/>
        </a:spcBef>
        <a:spcAft>
          <a:spcPts val="150"/>
        </a:spcAft>
        <a:buClr>
          <a:schemeClr val="accent1"/>
        </a:buClr>
        <a:buSzPct val="80000"/>
        <a:buFont typeface="Corbel" pitchFamily="34" charset="0"/>
        <a:buChar char="•"/>
        <a:defRPr sz="1350" kern="1200">
          <a:solidFill>
            <a:schemeClr val="tx1">
              <a:lumMod val="75000"/>
              <a:lumOff val="25000"/>
            </a:schemeClr>
          </a:solidFill>
          <a:latin typeface="+mn-lt"/>
          <a:ea typeface="+mn-ea"/>
          <a:cs typeface="+mn-cs"/>
        </a:defRPr>
      </a:lvl3pPr>
      <a:lvl4pPr marL="754380" indent="-137160" algn="l" defTabSz="685800" rtl="0" eaLnBrk="1" latinLnBrk="0" hangingPunct="1">
        <a:lnSpc>
          <a:spcPct val="90000"/>
        </a:lnSpc>
        <a:spcBef>
          <a:spcPts val="150"/>
        </a:spcBef>
        <a:spcAft>
          <a:spcPts val="150"/>
        </a:spcAft>
        <a:buClr>
          <a:schemeClr val="accent1"/>
        </a:buClr>
        <a:buSzPct val="80000"/>
        <a:buFont typeface="Corbel" pitchFamily="34" charset="0"/>
        <a:buChar char="•"/>
        <a:defRPr sz="1200" kern="1200">
          <a:solidFill>
            <a:schemeClr val="tx1">
              <a:lumMod val="75000"/>
              <a:lumOff val="25000"/>
            </a:schemeClr>
          </a:solidFill>
          <a:latin typeface="+mn-lt"/>
          <a:ea typeface="+mn-ea"/>
          <a:cs typeface="+mn-cs"/>
        </a:defRPr>
      </a:lvl4pPr>
      <a:lvl5pPr marL="960120" indent="-137160" algn="l" defTabSz="685800" rtl="0" eaLnBrk="1" latinLnBrk="0" hangingPunct="1">
        <a:lnSpc>
          <a:spcPct val="90000"/>
        </a:lnSpc>
        <a:spcBef>
          <a:spcPts val="150"/>
        </a:spcBef>
        <a:spcAft>
          <a:spcPts val="150"/>
        </a:spcAft>
        <a:buClr>
          <a:schemeClr val="accent1"/>
        </a:buClr>
        <a:buSzPct val="80000"/>
        <a:buFont typeface="Corbel" pitchFamily="34" charset="0"/>
        <a:buChar char="•"/>
        <a:defRPr sz="1200" kern="1200">
          <a:solidFill>
            <a:schemeClr val="tx1">
              <a:lumMod val="75000"/>
              <a:lumOff val="25000"/>
            </a:schemeClr>
          </a:solidFill>
          <a:latin typeface="+mn-lt"/>
          <a:ea typeface="+mn-ea"/>
          <a:cs typeface="+mn-cs"/>
        </a:defRPr>
      </a:lvl5pPr>
      <a:lvl6pPr marL="120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6pPr>
      <a:lvl7pPr marL="1425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7pPr>
      <a:lvl8pPr marL="1650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8pPr>
      <a:lvl9pPr marL="1875000" indent="-171450" algn="l" defTabSz="685800" rtl="0" eaLnBrk="1" latinLnBrk="0" hangingPunct="1">
        <a:lnSpc>
          <a:spcPct val="90000"/>
        </a:lnSpc>
        <a:spcBef>
          <a:spcPts val="150"/>
        </a:spcBef>
        <a:spcAft>
          <a:spcPts val="300"/>
        </a:spcAft>
        <a:buClr>
          <a:schemeClr val="accent1"/>
        </a:buClr>
        <a:buSzPct val="80000"/>
        <a:buFont typeface="Corbel" pitchFamily="34" charset="0"/>
        <a:buChar char="•"/>
        <a:defRPr sz="1200" kern="1200">
          <a:solidFill>
            <a:schemeClr val="accent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01.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4.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3.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0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10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6.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3.xml"/></Relationships>
</file>

<file path=ppt/slides/_rels/slide1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3.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3.xml"/></Relationships>
</file>

<file path=ppt/slides/_rels/slide1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5.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3.xml"/></Relationships>
</file>

<file path=ppt/slides/_rels/slide12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7.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1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9.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5.xml"/></Relationships>
</file>

<file path=ppt/slides/_rels/slide1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3.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5.xml"/></Relationships>
</file>

<file path=ppt/slides/_rels/slide1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14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3.xml"/></Relationships>
</file>

<file path=ppt/slides/_rels/slide1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5.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5.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5.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2.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5.xml"/></Relationships>
</file>

<file path=ppt/slides/_rels/slide63.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5.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4.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77.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5.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0.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3.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1.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3.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9.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Shape&#10;&#10;Description automatically generated with medium confidence">
            <a:extLst>
              <a:ext uri="{FF2B5EF4-FFF2-40B4-BE49-F238E27FC236}">
                <a16:creationId xmlns:a16="http://schemas.microsoft.com/office/drawing/2014/main" id="{1FF8A6C9-E5DD-C2CA-50E5-8E47647E6C38}"/>
              </a:ext>
            </a:extLst>
          </p:cNvPr>
          <p:cNvPicPr>
            <a:picLocks noChangeAspect="1"/>
          </p:cNvPicPr>
          <p:nvPr/>
        </p:nvPicPr>
        <p:blipFill rotWithShape="1">
          <a:blip r:embed="rId2" cstate="print">
            <a:extLst>
              <a:ext uri="{28A0092B-C50C-407E-A947-70E740481C1C}">
                <a14:useLocalDpi xmlns:a14="http://schemas.microsoft.com/office/drawing/2010/main" val="0"/>
              </a:ext>
            </a:extLst>
          </a:blip>
          <a:srcRect b="31241"/>
          <a:stretch/>
        </p:blipFill>
        <p:spPr>
          <a:xfrm>
            <a:off x="1504800" y="891000"/>
            <a:ext cx="6134400" cy="1796679"/>
          </a:xfrm>
          <a:prstGeom prst="rect">
            <a:avLst/>
          </a:prstGeom>
        </p:spPr>
      </p:pic>
      <p:pic>
        <p:nvPicPr>
          <p:cNvPr id="6" name="Picture 5" descr="Shape&#10;&#10;Description automatically generated with medium confidence">
            <a:extLst>
              <a:ext uri="{FF2B5EF4-FFF2-40B4-BE49-F238E27FC236}">
                <a16:creationId xmlns:a16="http://schemas.microsoft.com/office/drawing/2014/main" id="{E30874DF-CC52-0E2D-E8D4-28CB0C57FDAD}"/>
              </a:ext>
            </a:extLst>
          </p:cNvPr>
          <p:cNvPicPr>
            <a:picLocks noChangeAspect="1"/>
          </p:cNvPicPr>
          <p:nvPr/>
        </p:nvPicPr>
        <p:blipFill rotWithShape="1">
          <a:blip r:embed="rId3" cstate="print">
            <a:extLst>
              <a:ext uri="{28A0092B-C50C-407E-A947-70E740481C1C}">
                <a14:useLocalDpi xmlns:a14="http://schemas.microsoft.com/office/drawing/2010/main" val="0"/>
              </a:ext>
            </a:extLst>
          </a:blip>
          <a:srcRect b="31241"/>
          <a:stretch/>
        </p:blipFill>
        <p:spPr>
          <a:xfrm>
            <a:off x="1504800" y="3070522"/>
            <a:ext cx="6134400" cy="1728360"/>
          </a:xfrm>
          <a:prstGeom prst="rect">
            <a:avLst/>
          </a:prstGeom>
        </p:spPr>
      </p:pic>
    </p:spTree>
    <p:extLst>
      <p:ext uri="{BB962C8B-B14F-4D97-AF65-F5344CB8AC3E}">
        <p14:creationId xmlns:p14="http://schemas.microsoft.com/office/powerpoint/2010/main" val="344558480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8F533-A589-B067-84AC-1173DA780810}"/>
              </a:ext>
            </a:extLst>
          </p:cNvPr>
          <p:cNvSpPr>
            <a:spLocks noGrp="1"/>
          </p:cNvSpPr>
          <p:nvPr>
            <p:ph type="title"/>
          </p:nvPr>
        </p:nvSpPr>
        <p:spPr/>
        <p:txBody>
          <a:bodyPr>
            <a:noAutofit/>
          </a:bodyPr>
          <a:lstStyle/>
          <a:p>
            <a:r>
              <a:rPr lang="en-US" sz="2500" dirty="0"/>
              <a:t>Theme 1: </a:t>
            </a:r>
            <a:r>
              <a:rPr lang="en-US" sz="2500" dirty="0" err="1"/>
              <a:t>Lawkeeping</a:t>
            </a:r>
            <a:r>
              <a:rPr lang="en-US" sz="2500" dirty="0"/>
              <a:t> / </a:t>
            </a:r>
            <a:r>
              <a:rPr lang="en-US" sz="2500" dirty="0" err="1"/>
              <a:t>Tema</a:t>
            </a:r>
            <a:r>
              <a:rPr lang="en-US" sz="2500" dirty="0"/>
              <a:t> 1: La </a:t>
            </a:r>
            <a:r>
              <a:rPr lang="en-US" sz="2500" dirty="0" err="1"/>
              <a:t>observación</a:t>
            </a:r>
            <a:r>
              <a:rPr lang="en-US" sz="2500" dirty="0"/>
              <a:t> de la Ley</a:t>
            </a:r>
          </a:p>
        </p:txBody>
      </p:sp>
      <p:sp>
        <p:nvSpPr>
          <p:cNvPr id="3" name="Content Placeholder 2">
            <a:extLst>
              <a:ext uri="{FF2B5EF4-FFF2-40B4-BE49-F238E27FC236}">
                <a16:creationId xmlns:a16="http://schemas.microsoft.com/office/drawing/2014/main" id="{BF1AFB75-BE7B-1688-BD57-89127F0A2A88}"/>
              </a:ext>
            </a:extLst>
          </p:cNvPr>
          <p:cNvSpPr>
            <a:spLocks noGrp="1"/>
          </p:cNvSpPr>
          <p:nvPr>
            <p:ph sz="half" idx="1"/>
          </p:nvPr>
        </p:nvSpPr>
        <p:spPr>
          <a:xfrm>
            <a:off x="337625" y="1041005"/>
            <a:ext cx="4234375" cy="4673995"/>
          </a:xfrm>
        </p:spPr>
        <p:txBody>
          <a:bodyPr>
            <a:normAutofit lnSpcReduction="10000"/>
          </a:bodyPr>
          <a:lstStyle/>
          <a:p>
            <a:r>
              <a:rPr lang="en-US" dirty="0"/>
              <a:t>Key words and phrases:</a:t>
            </a:r>
          </a:p>
          <a:p>
            <a:pPr lvl="1"/>
            <a:r>
              <a:rPr lang="en-US" dirty="0"/>
              <a:t>Blessed/happy </a:t>
            </a:r>
          </a:p>
          <a:p>
            <a:pPr lvl="1"/>
            <a:r>
              <a:rPr lang="en-US" dirty="0"/>
              <a:t>Law (Hebrew </a:t>
            </a:r>
            <a:r>
              <a:rPr lang="en-US" i="1" dirty="0"/>
              <a:t>torah</a:t>
            </a:r>
            <a:r>
              <a:rPr lang="en-US" dirty="0"/>
              <a:t>) or way of the Lord</a:t>
            </a:r>
          </a:p>
          <a:p>
            <a:pPr lvl="1"/>
            <a:r>
              <a:rPr lang="en-US" dirty="0"/>
              <a:t>Fear of the Lord</a:t>
            </a:r>
          </a:p>
          <a:p>
            <a:pPr lvl="1"/>
            <a:r>
              <a:rPr lang="en-US" dirty="0"/>
              <a:t>Integrity </a:t>
            </a:r>
          </a:p>
          <a:p>
            <a:pPr lvl="1"/>
            <a:r>
              <a:rPr lang="en-US" dirty="0"/>
              <a:t>Walk</a:t>
            </a:r>
          </a:p>
          <a:p>
            <a:r>
              <a:rPr lang="en-US" dirty="0"/>
              <a:t>Message: God rewards (or blesses) upright living and punishes disobedience</a:t>
            </a:r>
          </a:p>
          <a:p>
            <a:r>
              <a:rPr lang="en-US" dirty="0"/>
              <a:t>Notable psalms about </a:t>
            </a:r>
            <a:r>
              <a:rPr lang="en-US" dirty="0" err="1"/>
              <a:t>lawkeeping</a:t>
            </a:r>
            <a:endParaRPr lang="en-US" dirty="0"/>
          </a:p>
          <a:p>
            <a:pPr lvl="1"/>
            <a:r>
              <a:rPr lang="en-US" b="1" dirty="0"/>
              <a:t>19</a:t>
            </a:r>
            <a:r>
              <a:rPr lang="en-US" dirty="0"/>
              <a:t> (v.7: “The </a:t>
            </a:r>
            <a:r>
              <a:rPr lang="en-US" u="sng" dirty="0"/>
              <a:t>law of the Lord </a:t>
            </a:r>
            <a:r>
              <a:rPr lang="en-US" dirty="0"/>
              <a:t>is perfect…”)</a:t>
            </a:r>
          </a:p>
          <a:p>
            <a:pPr lvl="1"/>
            <a:r>
              <a:rPr lang="en-US" b="1" dirty="0"/>
              <a:t>32</a:t>
            </a:r>
            <a:r>
              <a:rPr lang="en-US" dirty="0"/>
              <a:t> (v.1: “How </a:t>
            </a:r>
            <a:r>
              <a:rPr lang="en-US" u="sng" dirty="0"/>
              <a:t>blessed</a:t>
            </a:r>
            <a:r>
              <a:rPr lang="en-US" dirty="0"/>
              <a:t> is he whose transgression is forgiven…”)</a:t>
            </a:r>
          </a:p>
          <a:p>
            <a:pPr lvl="1"/>
            <a:r>
              <a:rPr lang="en-US" b="1" dirty="0"/>
              <a:t>41</a:t>
            </a:r>
            <a:r>
              <a:rPr lang="en-US" dirty="0"/>
              <a:t> (v.1: “How </a:t>
            </a:r>
            <a:r>
              <a:rPr lang="en-US" u="sng" dirty="0"/>
              <a:t>blessed</a:t>
            </a:r>
            <a:r>
              <a:rPr lang="en-US" dirty="0"/>
              <a:t> is he who considers the helpless…”; v.12: “You uphold me in my </a:t>
            </a:r>
            <a:r>
              <a:rPr lang="en-US" u="sng" dirty="0"/>
              <a:t>integrity</a:t>
            </a:r>
            <a:r>
              <a:rPr lang="en-US" dirty="0"/>
              <a:t>”)</a:t>
            </a:r>
          </a:p>
          <a:p>
            <a:pPr lvl="1"/>
            <a:r>
              <a:rPr lang="en-US" b="1" dirty="0"/>
              <a:t>119</a:t>
            </a:r>
            <a:r>
              <a:rPr lang="en-US" dirty="0"/>
              <a:t> (v.2: “How </a:t>
            </a:r>
            <a:r>
              <a:rPr lang="en-US" u="sng" dirty="0"/>
              <a:t>blessed</a:t>
            </a:r>
            <a:r>
              <a:rPr lang="en-US" dirty="0"/>
              <a:t> are those who observe </a:t>
            </a:r>
            <a:r>
              <a:rPr lang="en-US" u="sng" dirty="0"/>
              <a:t>His testimonies</a:t>
            </a:r>
            <a:r>
              <a:rPr lang="en-US" dirty="0"/>
              <a:t>”)</a:t>
            </a:r>
          </a:p>
          <a:p>
            <a:pPr lvl="1"/>
            <a:r>
              <a:rPr lang="en-US" b="1" dirty="0"/>
              <a:t>128</a:t>
            </a:r>
            <a:r>
              <a:rPr lang="en-US" dirty="0"/>
              <a:t> (v.1: “How </a:t>
            </a:r>
            <a:r>
              <a:rPr lang="en-US" u="sng" dirty="0"/>
              <a:t>blessed</a:t>
            </a:r>
            <a:r>
              <a:rPr lang="en-US" dirty="0"/>
              <a:t> is everyone who </a:t>
            </a:r>
            <a:r>
              <a:rPr lang="en-US" u="sng" dirty="0"/>
              <a:t>fears the LORD</a:t>
            </a:r>
            <a:r>
              <a:rPr lang="en-US" dirty="0"/>
              <a:t>, Who </a:t>
            </a:r>
            <a:r>
              <a:rPr lang="en-US" u="sng" dirty="0"/>
              <a:t>walks</a:t>
            </a:r>
            <a:r>
              <a:rPr lang="en-US" dirty="0"/>
              <a:t> in </a:t>
            </a:r>
            <a:r>
              <a:rPr lang="en-US" u="sng" dirty="0"/>
              <a:t>His ways</a:t>
            </a:r>
            <a:r>
              <a:rPr lang="en-US" dirty="0"/>
              <a:t>.”)</a:t>
            </a:r>
          </a:p>
        </p:txBody>
      </p:sp>
      <p:sp>
        <p:nvSpPr>
          <p:cNvPr id="4" name="Content Placeholder 3">
            <a:extLst>
              <a:ext uri="{FF2B5EF4-FFF2-40B4-BE49-F238E27FC236}">
                <a16:creationId xmlns:a16="http://schemas.microsoft.com/office/drawing/2014/main" id="{FD168E0A-594B-1E8E-B375-7E834C00E2C1}"/>
              </a:ext>
            </a:extLst>
          </p:cNvPr>
          <p:cNvSpPr>
            <a:spLocks noGrp="1"/>
          </p:cNvSpPr>
          <p:nvPr>
            <p:ph sz="half" idx="2"/>
          </p:nvPr>
        </p:nvSpPr>
        <p:spPr>
          <a:xfrm>
            <a:off x="4572000" y="1041006"/>
            <a:ext cx="4339882" cy="4673993"/>
          </a:xfrm>
        </p:spPr>
        <p:txBody>
          <a:bodyPr>
            <a:normAutofit lnSpcReduction="10000"/>
          </a:bodyPr>
          <a:lstStyle/>
          <a:p>
            <a:r>
              <a:rPr lang="en-US" dirty="0"/>
              <a:t>Palabras y </a:t>
            </a:r>
            <a:r>
              <a:rPr lang="en-US" dirty="0" err="1"/>
              <a:t>frases</a:t>
            </a:r>
            <a:r>
              <a:rPr lang="en-US" dirty="0"/>
              <a:t> clave:</a:t>
            </a:r>
          </a:p>
          <a:p>
            <a:pPr lvl="1"/>
            <a:r>
              <a:rPr lang="en-US" dirty="0" err="1"/>
              <a:t>Bienaventurado</a:t>
            </a:r>
            <a:r>
              <a:rPr lang="en-US" dirty="0"/>
              <a:t>/</a:t>
            </a:r>
            <a:r>
              <a:rPr lang="en-US" dirty="0" err="1"/>
              <a:t>dichoso</a:t>
            </a:r>
            <a:r>
              <a:rPr lang="en-US" dirty="0"/>
              <a:t> </a:t>
            </a:r>
          </a:p>
          <a:p>
            <a:pPr lvl="1"/>
            <a:r>
              <a:rPr lang="en-US" dirty="0"/>
              <a:t>Ley (</a:t>
            </a:r>
            <a:r>
              <a:rPr lang="en-US" dirty="0" err="1"/>
              <a:t>Hebreo</a:t>
            </a:r>
            <a:r>
              <a:rPr lang="en-US" dirty="0"/>
              <a:t> </a:t>
            </a:r>
            <a:r>
              <a:rPr lang="en-US" i="1" dirty="0" err="1"/>
              <a:t>torá</a:t>
            </a:r>
            <a:r>
              <a:rPr lang="en-US" dirty="0"/>
              <a:t>) o </a:t>
            </a:r>
            <a:r>
              <a:rPr lang="en-US" dirty="0" err="1"/>
              <a:t>camino</a:t>
            </a:r>
            <a:r>
              <a:rPr lang="en-US" dirty="0"/>
              <a:t> del Se</a:t>
            </a:r>
            <a:r>
              <a:rPr lang="es-ES" dirty="0"/>
              <a:t>ñor</a:t>
            </a:r>
            <a:endParaRPr lang="en-US" dirty="0"/>
          </a:p>
          <a:p>
            <a:pPr lvl="1"/>
            <a:r>
              <a:rPr lang="en-US" dirty="0" err="1"/>
              <a:t>Temor</a:t>
            </a:r>
            <a:r>
              <a:rPr lang="en-US" dirty="0"/>
              <a:t> del </a:t>
            </a:r>
            <a:r>
              <a:rPr lang="en-US" dirty="0" err="1"/>
              <a:t>Señor</a:t>
            </a:r>
            <a:endParaRPr lang="en-US" dirty="0"/>
          </a:p>
          <a:p>
            <a:pPr lvl="1"/>
            <a:r>
              <a:rPr lang="en-US" dirty="0" err="1"/>
              <a:t>Integridad</a:t>
            </a:r>
            <a:r>
              <a:rPr lang="en-US" dirty="0"/>
              <a:t> </a:t>
            </a:r>
          </a:p>
          <a:p>
            <a:pPr lvl="1"/>
            <a:r>
              <a:rPr lang="es-ES" dirty="0"/>
              <a:t>Andar</a:t>
            </a:r>
            <a:endParaRPr lang="en-US" dirty="0"/>
          </a:p>
          <a:p>
            <a:r>
              <a:rPr lang="en-US" dirty="0" err="1"/>
              <a:t>Mensaje</a:t>
            </a:r>
            <a:r>
              <a:rPr lang="en-US" dirty="0"/>
              <a:t>: Dios </a:t>
            </a:r>
            <a:r>
              <a:rPr lang="en-US" dirty="0" err="1"/>
              <a:t>recompensa</a:t>
            </a:r>
            <a:r>
              <a:rPr lang="en-US" dirty="0"/>
              <a:t> (o </a:t>
            </a:r>
            <a:r>
              <a:rPr lang="en-US" dirty="0" err="1"/>
              <a:t>bendice</a:t>
            </a:r>
            <a:r>
              <a:rPr lang="en-US" dirty="0"/>
              <a:t>) la </a:t>
            </a:r>
            <a:r>
              <a:rPr lang="en-US" dirty="0" err="1"/>
              <a:t>vida</a:t>
            </a:r>
            <a:r>
              <a:rPr lang="en-US" dirty="0"/>
              <a:t> recta y </a:t>
            </a:r>
            <a:r>
              <a:rPr lang="en-US" dirty="0" err="1"/>
              <a:t>castiga</a:t>
            </a:r>
            <a:r>
              <a:rPr lang="en-US" dirty="0"/>
              <a:t> la </a:t>
            </a:r>
            <a:r>
              <a:rPr lang="en-US" dirty="0" err="1"/>
              <a:t>desobediencia</a:t>
            </a:r>
            <a:endParaRPr lang="en-US" dirty="0"/>
          </a:p>
          <a:p>
            <a:r>
              <a:rPr lang="en-US" dirty="0" err="1"/>
              <a:t>Salmos</a:t>
            </a:r>
            <a:r>
              <a:rPr lang="en-US" dirty="0"/>
              <a:t> notables </a:t>
            </a:r>
            <a:r>
              <a:rPr lang="en-US" dirty="0" err="1"/>
              <a:t>sobre</a:t>
            </a:r>
            <a:r>
              <a:rPr lang="en-US" dirty="0"/>
              <a:t> la </a:t>
            </a:r>
            <a:r>
              <a:rPr lang="en-US" dirty="0" err="1"/>
              <a:t>observación</a:t>
            </a:r>
            <a:r>
              <a:rPr lang="en-US" dirty="0"/>
              <a:t> de la ley</a:t>
            </a:r>
          </a:p>
          <a:p>
            <a:pPr lvl="1"/>
            <a:r>
              <a:rPr lang="en-US" b="1" dirty="0"/>
              <a:t>19</a:t>
            </a:r>
            <a:r>
              <a:rPr lang="en-US" dirty="0"/>
              <a:t> (v.7: “La </a:t>
            </a:r>
            <a:r>
              <a:rPr lang="en-US" u="sng" dirty="0"/>
              <a:t>ley del </a:t>
            </a:r>
            <a:r>
              <a:rPr lang="en-US" u="sng" dirty="0" err="1"/>
              <a:t>Señor</a:t>
            </a:r>
            <a:r>
              <a:rPr lang="en-US" dirty="0"/>
              <a:t> es perfecta…”)</a:t>
            </a:r>
          </a:p>
          <a:p>
            <a:pPr lvl="1"/>
            <a:r>
              <a:rPr lang="en-US" b="1" dirty="0"/>
              <a:t>32</a:t>
            </a:r>
            <a:r>
              <a:rPr lang="en-US" dirty="0"/>
              <a:t> (v.1: “C</a:t>
            </a:r>
            <a:r>
              <a:rPr lang="es-ES" dirty="0" err="1"/>
              <a:t>uán</a:t>
            </a:r>
            <a:r>
              <a:rPr lang="es-ES" dirty="0"/>
              <a:t> </a:t>
            </a:r>
            <a:r>
              <a:rPr lang="es-ES" u="sng" dirty="0"/>
              <a:t>bienaventurado</a:t>
            </a:r>
            <a:r>
              <a:rPr lang="es-ES" dirty="0"/>
              <a:t> es aquel cuya transgresión es perdonada…”)</a:t>
            </a:r>
            <a:endParaRPr lang="en-US" dirty="0"/>
          </a:p>
          <a:p>
            <a:pPr lvl="1"/>
            <a:r>
              <a:rPr lang="en-US" b="1" dirty="0"/>
              <a:t>41</a:t>
            </a:r>
            <a:r>
              <a:rPr lang="en-US" dirty="0"/>
              <a:t> (v.1: “</a:t>
            </a:r>
            <a:r>
              <a:rPr lang="es-ES" u="sng" dirty="0"/>
              <a:t>Bienaventurado</a:t>
            </a:r>
            <a:r>
              <a:rPr lang="es-ES" dirty="0"/>
              <a:t> el que piensa en el pobre…”</a:t>
            </a:r>
            <a:r>
              <a:rPr lang="en-US" dirty="0"/>
              <a:t>; v.12: “</a:t>
            </a:r>
            <a:r>
              <a:rPr lang="es-ES" dirty="0"/>
              <a:t>En cuanto a mí, me mantienes en mi </a:t>
            </a:r>
            <a:r>
              <a:rPr lang="es-ES" u="sng" dirty="0"/>
              <a:t>integridad</a:t>
            </a:r>
            <a:r>
              <a:rPr lang="en-US" dirty="0"/>
              <a:t>”)</a:t>
            </a:r>
          </a:p>
          <a:p>
            <a:pPr lvl="1"/>
            <a:r>
              <a:rPr lang="en-US" b="1" dirty="0"/>
              <a:t>119</a:t>
            </a:r>
            <a:r>
              <a:rPr lang="en-US" dirty="0"/>
              <a:t> (v.2: “</a:t>
            </a:r>
            <a:r>
              <a:rPr lang="es-ES" dirty="0"/>
              <a:t>¡Cuán </a:t>
            </a:r>
            <a:r>
              <a:rPr lang="es-ES" u="sng" dirty="0"/>
              <a:t>bienaventurados</a:t>
            </a:r>
            <a:r>
              <a:rPr lang="es-ES" dirty="0"/>
              <a:t> son los que guardan </a:t>
            </a:r>
            <a:r>
              <a:rPr lang="es-ES" u="sng" dirty="0"/>
              <a:t>Sus testimonios</a:t>
            </a:r>
            <a:r>
              <a:rPr lang="en-US" dirty="0"/>
              <a:t>”)</a:t>
            </a:r>
          </a:p>
          <a:p>
            <a:pPr lvl="1"/>
            <a:r>
              <a:rPr lang="en-US" b="1" dirty="0"/>
              <a:t>128</a:t>
            </a:r>
            <a:r>
              <a:rPr lang="en-US" dirty="0"/>
              <a:t> (v.1: “</a:t>
            </a:r>
            <a:r>
              <a:rPr lang="es-ES" u="sng" dirty="0"/>
              <a:t>Bienaventurado</a:t>
            </a:r>
            <a:r>
              <a:rPr lang="es-ES" dirty="0"/>
              <a:t> todo aquel que </a:t>
            </a:r>
            <a:r>
              <a:rPr lang="es-ES" u="sng" dirty="0"/>
              <a:t>teme al SEÑOR</a:t>
            </a:r>
            <a:r>
              <a:rPr lang="es-ES" dirty="0"/>
              <a:t>, Que </a:t>
            </a:r>
            <a:r>
              <a:rPr lang="es-ES" u="sng" dirty="0"/>
              <a:t>anda</a:t>
            </a:r>
            <a:r>
              <a:rPr lang="es-ES" dirty="0"/>
              <a:t> en </a:t>
            </a:r>
            <a:r>
              <a:rPr lang="es-ES" u="sng" dirty="0"/>
              <a:t>Sus caminos</a:t>
            </a:r>
            <a:r>
              <a:rPr lang="en-US" dirty="0"/>
              <a:t>”)</a:t>
            </a:r>
          </a:p>
          <a:p>
            <a:endParaRPr lang="en-US" dirty="0"/>
          </a:p>
        </p:txBody>
      </p:sp>
    </p:spTree>
    <p:extLst>
      <p:ext uri="{BB962C8B-B14F-4D97-AF65-F5344CB8AC3E}">
        <p14:creationId xmlns:p14="http://schemas.microsoft.com/office/powerpoint/2010/main" val="22426897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0" end="0"/>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2" end="12"/>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xEl>
                                              <p:pRg st="7" end="7"/>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8" end="8"/>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txEl>
                                              <p:pRg st="9" end="9"/>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txEl>
                                              <p:pRg st="10" end="10"/>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
                                            <p:txEl>
                                              <p:pRg st="11" end="11"/>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90CAC8-F856-AA0B-48CD-14C0E41D2FC1}"/>
              </a:ext>
            </a:extLst>
          </p:cNvPr>
          <p:cNvSpPr>
            <a:spLocks noGrp="1"/>
          </p:cNvSpPr>
          <p:nvPr>
            <p:ph type="title"/>
          </p:nvPr>
        </p:nvSpPr>
        <p:spPr/>
        <p:txBody>
          <a:bodyPr/>
          <a:lstStyle/>
          <a:p>
            <a:r>
              <a:rPr lang="en-US">
                <a:latin typeface="Malgun Gothic"/>
                <a:ea typeface="Malgun Gothic"/>
              </a:rPr>
              <a:t>Main Themes / </a:t>
            </a:r>
            <a:r>
              <a:rPr lang="en-US" err="1">
                <a:latin typeface="Malgun Gothic"/>
                <a:ea typeface="Malgun Gothic"/>
              </a:rPr>
              <a:t>Temas</a:t>
            </a:r>
            <a:r>
              <a:rPr lang="en-US">
                <a:latin typeface="Malgun Gothic"/>
                <a:ea typeface="Malgun Gothic"/>
              </a:rPr>
              <a:t> </a:t>
            </a:r>
            <a:r>
              <a:rPr lang="en-US" err="1">
                <a:latin typeface="Malgun Gothic"/>
                <a:ea typeface="Malgun Gothic"/>
              </a:rPr>
              <a:t>principales</a:t>
            </a:r>
            <a:endParaRPr lang="en-US"/>
          </a:p>
        </p:txBody>
      </p:sp>
      <p:graphicFrame>
        <p:nvGraphicFramePr>
          <p:cNvPr id="4" name="Table 3">
            <a:extLst>
              <a:ext uri="{FF2B5EF4-FFF2-40B4-BE49-F238E27FC236}">
                <a16:creationId xmlns:a16="http://schemas.microsoft.com/office/drawing/2014/main" id="{5BCAFCBD-1EDD-7386-3E69-931C9E73739A}"/>
              </a:ext>
            </a:extLst>
          </p:cNvPr>
          <p:cNvGraphicFramePr>
            <a:graphicFrameLocks noGrp="1"/>
          </p:cNvGraphicFramePr>
          <p:nvPr>
            <p:extLst>
              <p:ext uri="{D42A27DB-BD31-4B8C-83A1-F6EECF244321}">
                <p14:modId xmlns:p14="http://schemas.microsoft.com/office/powerpoint/2010/main" val="2264968268"/>
              </p:ext>
            </p:extLst>
          </p:nvPr>
        </p:nvGraphicFramePr>
        <p:xfrm>
          <a:off x="315911" y="1550503"/>
          <a:ext cx="8512177" cy="2965838"/>
        </p:xfrm>
        <a:graphic>
          <a:graphicData uri="http://schemas.openxmlformats.org/drawingml/2006/table">
            <a:tbl>
              <a:tblPr firstRow="1" firstCol="1" bandRow="1"/>
              <a:tblGrid>
                <a:gridCol w="2015962">
                  <a:extLst>
                    <a:ext uri="{9D8B030D-6E8A-4147-A177-3AD203B41FA5}">
                      <a16:colId xmlns:a16="http://schemas.microsoft.com/office/drawing/2014/main" val="1006433712"/>
                    </a:ext>
                  </a:extLst>
                </a:gridCol>
                <a:gridCol w="2165405">
                  <a:extLst>
                    <a:ext uri="{9D8B030D-6E8A-4147-A177-3AD203B41FA5}">
                      <a16:colId xmlns:a16="http://schemas.microsoft.com/office/drawing/2014/main" val="3698155546"/>
                    </a:ext>
                  </a:extLst>
                </a:gridCol>
                <a:gridCol w="2165405">
                  <a:extLst>
                    <a:ext uri="{9D8B030D-6E8A-4147-A177-3AD203B41FA5}">
                      <a16:colId xmlns:a16="http://schemas.microsoft.com/office/drawing/2014/main" val="3013431264"/>
                    </a:ext>
                  </a:extLst>
                </a:gridCol>
                <a:gridCol w="2165405">
                  <a:extLst>
                    <a:ext uri="{9D8B030D-6E8A-4147-A177-3AD203B41FA5}">
                      <a16:colId xmlns:a16="http://schemas.microsoft.com/office/drawing/2014/main" val="3891320552"/>
                    </a:ext>
                  </a:extLst>
                </a:gridCol>
              </a:tblGrid>
              <a:tr h="339158">
                <a:tc>
                  <a:txBody>
                    <a:bodyPr/>
                    <a:lstStyle/>
                    <a:p>
                      <a:pPr marL="0" marR="0" algn="just">
                        <a:lnSpc>
                          <a:spcPct val="115000"/>
                        </a:lnSpc>
                        <a:spcBef>
                          <a:spcPts val="0"/>
                        </a:spcBef>
                        <a:spcAft>
                          <a:spcPts val="0"/>
                        </a:spcAft>
                        <a:tabLst>
                          <a:tab pos="3200400" algn="l"/>
                          <a:tab pos="3429000" algn="l"/>
                        </a:tabLst>
                      </a:pPr>
                      <a:endParaRPr lang="en-US" sz="1200">
                        <a:effectLst/>
                        <a:latin typeface="Arial Nova Cond"/>
                        <a:ea typeface="Calibri"/>
                        <a:cs typeface="Times New Roman"/>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3200400" algn="l"/>
                          <a:tab pos="3429000" algn="l"/>
                        </a:tabLst>
                      </a:pPr>
                      <a:r>
                        <a:rPr lang="en-US" sz="1400">
                          <a:solidFill>
                            <a:schemeClr val="bg1"/>
                          </a:solidFill>
                          <a:effectLst/>
                          <a:latin typeface="Arial Nova Cond" panose="020B0506020202020204" pitchFamily="34" charset="0"/>
                          <a:ea typeface="Calibri" panose="020F0502020204030204" pitchFamily="34" charset="0"/>
                          <a:cs typeface="Times New Roman" panose="02020603050405020304" pitchFamily="18" charset="0"/>
                        </a:rPr>
                        <a:t>Salmo / Psalm 121</a:t>
                      </a:r>
                      <a:endParaRPr lang="en-US" sz="14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just">
                        <a:lnSpc>
                          <a:spcPct val="115000"/>
                        </a:lnSpc>
                        <a:spcBef>
                          <a:spcPts val="0"/>
                        </a:spcBef>
                        <a:spcAft>
                          <a:spcPts val="0"/>
                        </a:spcAft>
                        <a:tabLst>
                          <a:tab pos="3200400" algn="l"/>
                          <a:tab pos="3429000" algn="l"/>
                        </a:tabLst>
                      </a:pPr>
                      <a:r>
                        <a:rPr lang="en-US" sz="1400">
                          <a:solidFill>
                            <a:schemeClr val="bg1"/>
                          </a:solidFill>
                          <a:effectLst/>
                          <a:latin typeface="Arial Nova Cond" panose="020B0506020202020204" pitchFamily="34" charset="0"/>
                          <a:ea typeface="Calibri" panose="020F0502020204030204" pitchFamily="34" charset="0"/>
                          <a:cs typeface="Times New Roman" panose="02020603050405020304" pitchFamily="18" charset="0"/>
                        </a:rPr>
                        <a:t>Salmo / Psalm 132</a:t>
                      </a:r>
                      <a:endParaRPr lang="en-US" sz="14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chemeClr val="bg2"/>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tc>
                  <a:txBody>
                    <a:bodyPr/>
                    <a:lstStyle/>
                    <a:p>
                      <a:pPr marL="0" marR="0" algn="just">
                        <a:lnSpc>
                          <a:spcPct val="115000"/>
                        </a:lnSpc>
                        <a:spcBef>
                          <a:spcPts val="0"/>
                        </a:spcBef>
                        <a:spcAft>
                          <a:spcPts val="0"/>
                        </a:spcAft>
                        <a:tabLst>
                          <a:tab pos="3200400" algn="l"/>
                          <a:tab pos="3429000" algn="l"/>
                        </a:tabLst>
                      </a:pPr>
                      <a:r>
                        <a:rPr lang="en-US" sz="1400">
                          <a:solidFill>
                            <a:schemeClr val="bg1"/>
                          </a:solidFill>
                          <a:effectLst/>
                          <a:latin typeface="Arial Nova Cond" panose="020B0506020202020204" pitchFamily="34" charset="0"/>
                          <a:ea typeface="Calibri" panose="020F0502020204030204" pitchFamily="34" charset="0"/>
                          <a:cs typeface="Times New Roman" panose="02020603050405020304" pitchFamily="18" charset="0"/>
                        </a:rPr>
                        <a:t>Salmo / Psalm 134</a:t>
                      </a:r>
                      <a:endParaRPr lang="en-US" sz="14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chemeClr val="bg2"/>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992302682"/>
                  </a:ext>
                </a:extLst>
              </a:tr>
              <a:tr h="875560">
                <a:tc>
                  <a:txBody>
                    <a:bodyPr/>
                    <a:lstStyle/>
                    <a:p>
                      <a:pPr marL="0" marR="0">
                        <a:spcBef>
                          <a:spcPts val="0"/>
                        </a:spcBef>
                        <a:spcAft>
                          <a:spcPts val="0"/>
                        </a:spcAft>
                        <a:tabLst>
                          <a:tab pos="3200400" algn="l"/>
                          <a:tab pos="3429000" algn="l"/>
                        </a:tabLst>
                      </a:pPr>
                      <a:r>
                        <a:rPr lang="en-US" sz="1400">
                          <a:effectLst/>
                          <a:latin typeface="Arial Nova Cond" panose="020B0506020202020204" pitchFamily="34" charset="0"/>
                          <a:ea typeface="Calibri" panose="020F0502020204030204" pitchFamily="34" charset="0"/>
                          <a:cs typeface="Times New Roman" panose="02020603050405020304" pitchFamily="18" charset="0"/>
                        </a:rPr>
                        <a:t>La </a:t>
                      </a:r>
                      <a:r>
                        <a:rPr lang="en-US" sz="1400" err="1">
                          <a:effectLst/>
                          <a:latin typeface="Arial Nova Cond" panose="020B0506020202020204" pitchFamily="34" charset="0"/>
                          <a:ea typeface="Calibri" panose="020F0502020204030204" pitchFamily="34" charset="0"/>
                          <a:cs typeface="Times New Roman" panose="02020603050405020304" pitchFamily="18" charset="0"/>
                        </a:rPr>
                        <a:t>unidad</a:t>
                      </a:r>
                      <a:br>
                        <a:rPr lang="en-US" sz="1400">
                          <a:effectLst/>
                          <a:latin typeface="Arial Nova Cond" panose="020B0506020202020204" pitchFamily="34" charset="0"/>
                          <a:ea typeface="Calibri" panose="020F0502020204030204" pitchFamily="34" charset="0"/>
                          <a:cs typeface="Times New Roman" panose="02020603050405020304" pitchFamily="18" charset="0"/>
                        </a:rPr>
                      </a:br>
                      <a:r>
                        <a:rPr lang="en-US" sz="1400">
                          <a:effectLst/>
                          <a:latin typeface="Arial Nova Cond" panose="020B0506020202020204" pitchFamily="34" charset="0"/>
                          <a:ea typeface="Calibri" panose="020F0502020204030204" pitchFamily="34" charset="0"/>
                          <a:cs typeface="Times New Roman" panose="02020603050405020304" pitchFamily="18" charset="0"/>
                        </a:rPr>
                        <a:t>Unity</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3200400" algn="l"/>
                          <a:tab pos="3429000" algn="l"/>
                        </a:tabLst>
                      </a:pPr>
                      <a:r>
                        <a:rPr lang="en-US" sz="1100">
                          <a:effectLst/>
                          <a:latin typeface="Arial Nova Cond" panose="020B0506020202020204" pitchFamily="34"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3200400" algn="l"/>
                          <a:tab pos="3429000" algn="l"/>
                        </a:tabLst>
                      </a:pPr>
                      <a:r>
                        <a:rPr lang="en-US" sz="1100">
                          <a:effectLst/>
                          <a:latin typeface="Arial Nova Cond" panose="020B0506020202020204" pitchFamily="34"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3200400" algn="l"/>
                          <a:tab pos="3429000" algn="l"/>
                        </a:tabLst>
                      </a:pPr>
                      <a:r>
                        <a:rPr lang="en-US" sz="1100">
                          <a:effectLst/>
                          <a:latin typeface="Arial Nova Cond" panose="020B0506020202020204" pitchFamily="34"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288067480"/>
                  </a:ext>
                </a:extLst>
              </a:tr>
              <a:tr h="875560">
                <a:tc>
                  <a:txBody>
                    <a:bodyPr/>
                    <a:lstStyle/>
                    <a:p>
                      <a:pPr marL="0" marR="0">
                        <a:spcBef>
                          <a:spcPts val="0"/>
                        </a:spcBef>
                        <a:spcAft>
                          <a:spcPts val="0"/>
                        </a:spcAft>
                      </a:pPr>
                      <a:r>
                        <a:rPr lang="en-US" sz="1400">
                          <a:effectLst/>
                          <a:latin typeface="Arial Nova Cond"/>
                          <a:ea typeface="Calibri"/>
                          <a:cs typeface="Times New Roman"/>
                        </a:rPr>
                        <a:t>La </a:t>
                      </a:r>
                      <a:r>
                        <a:rPr lang="en-US" sz="1400" err="1">
                          <a:effectLst/>
                          <a:latin typeface="Arial Nova Cond"/>
                          <a:ea typeface="Calibri"/>
                          <a:cs typeface="Times New Roman"/>
                        </a:rPr>
                        <a:t>dependencia</a:t>
                      </a:r>
                      <a:r>
                        <a:rPr lang="en-US" sz="1400">
                          <a:effectLst/>
                          <a:latin typeface="Arial Nova Cond"/>
                          <a:ea typeface="Calibri"/>
                          <a:cs typeface="Times New Roman"/>
                        </a:rPr>
                        <a:t> de Dios</a:t>
                      </a:r>
                    </a:p>
                    <a:p>
                      <a:pPr marL="0" marR="0">
                        <a:spcBef>
                          <a:spcPts val="0"/>
                        </a:spcBef>
                        <a:spcAft>
                          <a:spcPts val="0"/>
                        </a:spcAft>
                        <a:tabLst>
                          <a:tab pos="3200400" algn="l"/>
                          <a:tab pos="3429000" algn="l"/>
                        </a:tabLst>
                      </a:pPr>
                      <a:r>
                        <a:rPr lang="en-US" sz="1400">
                          <a:effectLst/>
                          <a:latin typeface="Arial Nova Cond" panose="020B0506020202020204" pitchFamily="34" charset="0"/>
                          <a:ea typeface="Calibri" panose="020F0502020204030204" pitchFamily="34" charset="0"/>
                          <a:cs typeface="Times New Roman" panose="02020603050405020304" pitchFamily="18" charset="0"/>
                        </a:rPr>
                        <a:t>Reliance on God</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3200400" algn="l"/>
                          <a:tab pos="3429000" algn="l"/>
                        </a:tabLst>
                      </a:pPr>
                      <a:endParaRPr lang="en-US" sz="1200">
                        <a:effectLst/>
                        <a:latin typeface="Arial Nova Cond"/>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3200400" algn="l"/>
                          <a:tab pos="3429000" algn="l"/>
                        </a:tabLst>
                      </a:pPr>
                      <a:endParaRPr lang="en-US" sz="1200">
                        <a:effectLst/>
                        <a:latin typeface="Arial Nova Cond"/>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3200400" algn="l"/>
                          <a:tab pos="3429000" algn="l"/>
                        </a:tabLst>
                      </a:pPr>
                      <a:r>
                        <a:rPr lang="en-US" sz="1100">
                          <a:effectLst/>
                          <a:latin typeface="Arial Nova Cond" panose="020B0506020202020204" pitchFamily="34"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826315533"/>
                  </a:ext>
                </a:extLst>
              </a:tr>
              <a:tr h="875560">
                <a:tc>
                  <a:txBody>
                    <a:bodyPr/>
                    <a:lstStyle/>
                    <a:p>
                      <a:pPr marL="0" marR="0">
                        <a:spcBef>
                          <a:spcPts val="0"/>
                        </a:spcBef>
                        <a:spcAft>
                          <a:spcPts val="0"/>
                        </a:spcAft>
                        <a:tabLst>
                          <a:tab pos="3200400" algn="l"/>
                          <a:tab pos="3429000" algn="l"/>
                        </a:tabLst>
                      </a:pPr>
                      <a:r>
                        <a:rPr lang="en-US" sz="1400">
                          <a:effectLst/>
                          <a:latin typeface="Arial Nova Cond"/>
                          <a:ea typeface="Calibri"/>
                          <a:cs typeface="Times New Roman"/>
                        </a:rPr>
                        <a:t>La </a:t>
                      </a:r>
                      <a:r>
                        <a:rPr lang="en-US" sz="1400" err="1">
                          <a:effectLst/>
                          <a:latin typeface="Arial Nova Cond"/>
                          <a:ea typeface="Calibri"/>
                          <a:cs typeface="Times New Roman"/>
                        </a:rPr>
                        <a:t>adoración</a:t>
                      </a:r>
                      <a:r>
                        <a:rPr lang="en-US" sz="1400">
                          <a:effectLst/>
                          <a:latin typeface="Arial Nova Cond"/>
                          <a:ea typeface="Calibri"/>
                          <a:cs typeface="Times New Roman"/>
                        </a:rPr>
                        <a:t> </a:t>
                      </a:r>
                      <a:r>
                        <a:rPr lang="en-US" sz="1400" err="1">
                          <a:effectLst/>
                          <a:latin typeface="Arial Nova Cond"/>
                          <a:ea typeface="Calibri"/>
                          <a:cs typeface="Times New Roman"/>
                        </a:rPr>
                        <a:t>en</a:t>
                      </a:r>
                      <a:r>
                        <a:rPr lang="en-US" sz="1400">
                          <a:effectLst/>
                          <a:latin typeface="Arial Nova Cond"/>
                          <a:ea typeface="Calibri"/>
                          <a:cs typeface="Times New Roman"/>
                        </a:rPr>
                        <a:t> Jerusalén</a:t>
                      </a:r>
                      <a:br>
                        <a:rPr lang="en-US" sz="1400">
                          <a:effectLst/>
                          <a:latin typeface="Arial Nova Cond"/>
                          <a:ea typeface="Calibri"/>
                          <a:cs typeface="Times New Roman"/>
                        </a:rPr>
                      </a:br>
                      <a:r>
                        <a:rPr lang="en-US" sz="1400">
                          <a:effectLst/>
                          <a:latin typeface="Arial Nova Cond"/>
                          <a:ea typeface="Calibri"/>
                          <a:cs typeface="Times New Roman"/>
                        </a:rPr>
                        <a:t>Worship in Jerusalem</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3200400" algn="l"/>
                          <a:tab pos="3429000" algn="l"/>
                        </a:tabLst>
                      </a:pPr>
                      <a:endParaRPr lang="en-US" sz="1200">
                        <a:effectLst/>
                        <a:latin typeface="Arial Nova Cond"/>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3200400" algn="l"/>
                          <a:tab pos="3429000" algn="l"/>
                        </a:tabLst>
                      </a:pPr>
                      <a:endParaRPr lang="en-US" sz="1200">
                        <a:effectLst/>
                        <a:latin typeface="Arial Nova Cond"/>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3200400" algn="l"/>
                          <a:tab pos="3429000" algn="l"/>
                        </a:tabLst>
                      </a:pPr>
                      <a:r>
                        <a:rPr lang="en-US" sz="1100">
                          <a:effectLst/>
                          <a:latin typeface="Arial Nova Cond" panose="020B0506020202020204" pitchFamily="34"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513247900"/>
                  </a:ext>
                </a:extLst>
              </a:tr>
            </a:tbl>
          </a:graphicData>
        </a:graphic>
      </p:graphicFrame>
      <p:sp>
        <p:nvSpPr>
          <p:cNvPr id="5" name="TextBox 4">
            <a:extLst>
              <a:ext uri="{FF2B5EF4-FFF2-40B4-BE49-F238E27FC236}">
                <a16:creationId xmlns:a16="http://schemas.microsoft.com/office/drawing/2014/main" id="{6B4EEF95-7DE5-189E-096E-B6937B802B42}"/>
              </a:ext>
            </a:extLst>
          </p:cNvPr>
          <p:cNvSpPr txBox="1"/>
          <p:nvPr/>
        </p:nvSpPr>
        <p:spPr>
          <a:xfrm>
            <a:off x="2375108" y="2167923"/>
            <a:ext cx="869024" cy="369332"/>
          </a:xfrm>
          <a:prstGeom prst="rect">
            <a:avLst/>
          </a:prstGeom>
          <a:noFill/>
        </p:spPr>
        <p:txBody>
          <a:bodyPr wrap="square" rtlCol="0">
            <a:spAutoFit/>
          </a:bodyPr>
          <a:lstStyle/>
          <a:p>
            <a:r>
              <a:rPr lang="en-US">
                <a:solidFill>
                  <a:srgbClr val="C00000"/>
                </a:solidFill>
                <a:latin typeface="Segoe Print" panose="02000600000000000000" pitchFamily="2" charset="0"/>
              </a:rPr>
              <a:t>--</a:t>
            </a:r>
          </a:p>
        </p:txBody>
      </p:sp>
      <p:sp>
        <p:nvSpPr>
          <p:cNvPr id="7" name="TextBox 6">
            <a:extLst>
              <a:ext uri="{FF2B5EF4-FFF2-40B4-BE49-F238E27FC236}">
                <a16:creationId xmlns:a16="http://schemas.microsoft.com/office/drawing/2014/main" id="{2736BCA3-84E2-C6CB-2910-23A08B359B0C}"/>
              </a:ext>
            </a:extLst>
          </p:cNvPr>
          <p:cNvSpPr txBox="1"/>
          <p:nvPr/>
        </p:nvSpPr>
        <p:spPr>
          <a:xfrm>
            <a:off x="2375108" y="3925583"/>
            <a:ext cx="869024" cy="369332"/>
          </a:xfrm>
          <a:prstGeom prst="rect">
            <a:avLst/>
          </a:prstGeom>
          <a:noFill/>
        </p:spPr>
        <p:txBody>
          <a:bodyPr wrap="square" rtlCol="0">
            <a:spAutoFit/>
          </a:bodyPr>
          <a:lstStyle/>
          <a:p>
            <a:r>
              <a:rPr lang="en-US">
                <a:solidFill>
                  <a:srgbClr val="C00000"/>
                </a:solidFill>
                <a:latin typeface="Segoe Print" panose="02000600000000000000" pitchFamily="2" charset="0"/>
              </a:rPr>
              <a:t>--</a:t>
            </a:r>
          </a:p>
        </p:txBody>
      </p:sp>
      <p:sp>
        <p:nvSpPr>
          <p:cNvPr id="8" name="TextBox 7">
            <a:extLst>
              <a:ext uri="{FF2B5EF4-FFF2-40B4-BE49-F238E27FC236}">
                <a16:creationId xmlns:a16="http://schemas.microsoft.com/office/drawing/2014/main" id="{CCF337B0-C833-C9DE-1724-AA2304174A0A}"/>
              </a:ext>
            </a:extLst>
          </p:cNvPr>
          <p:cNvSpPr txBox="1"/>
          <p:nvPr/>
        </p:nvSpPr>
        <p:spPr>
          <a:xfrm>
            <a:off x="2375108" y="3038361"/>
            <a:ext cx="1498776" cy="369332"/>
          </a:xfrm>
          <a:prstGeom prst="rect">
            <a:avLst/>
          </a:prstGeom>
          <a:noFill/>
        </p:spPr>
        <p:txBody>
          <a:bodyPr wrap="square" lIns="91440" tIns="45720" rIns="91440" bIns="45720" rtlCol="0" anchor="t">
            <a:spAutoFit/>
          </a:bodyPr>
          <a:lstStyle/>
          <a:p>
            <a:r>
              <a:rPr lang="en-US">
                <a:solidFill>
                  <a:srgbClr val="C00000"/>
                </a:solidFill>
                <a:latin typeface="Segoe Print"/>
              </a:rPr>
              <a:t>ALL/TODO</a:t>
            </a:r>
            <a:endParaRPr lang="en-US">
              <a:solidFill>
                <a:srgbClr val="C00000"/>
              </a:solidFill>
              <a:latin typeface="Segoe Print" panose="02000600000000000000" pitchFamily="2" charset="0"/>
            </a:endParaRPr>
          </a:p>
        </p:txBody>
      </p:sp>
      <p:sp>
        <p:nvSpPr>
          <p:cNvPr id="9" name="TextBox 8">
            <a:extLst>
              <a:ext uri="{FF2B5EF4-FFF2-40B4-BE49-F238E27FC236}">
                <a16:creationId xmlns:a16="http://schemas.microsoft.com/office/drawing/2014/main" id="{CCE311E5-F23E-D042-B4A7-9244E52DAD7F}"/>
              </a:ext>
            </a:extLst>
          </p:cNvPr>
          <p:cNvSpPr txBox="1"/>
          <p:nvPr/>
        </p:nvSpPr>
        <p:spPr>
          <a:xfrm>
            <a:off x="4548146" y="2167923"/>
            <a:ext cx="869024" cy="369332"/>
          </a:xfrm>
          <a:prstGeom prst="rect">
            <a:avLst/>
          </a:prstGeom>
          <a:noFill/>
        </p:spPr>
        <p:txBody>
          <a:bodyPr wrap="square" rtlCol="0">
            <a:spAutoFit/>
          </a:bodyPr>
          <a:lstStyle/>
          <a:p>
            <a:r>
              <a:rPr lang="en-US">
                <a:solidFill>
                  <a:srgbClr val="C00000"/>
                </a:solidFill>
                <a:latin typeface="Segoe Print" panose="02000600000000000000" pitchFamily="2" charset="0"/>
              </a:rPr>
              <a:t>v.7</a:t>
            </a:r>
          </a:p>
        </p:txBody>
      </p:sp>
      <p:sp>
        <p:nvSpPr>
          <p:cNvPr id="10" name="TextBox 9">
            <a:extLst>
              <a:ext uri="{FF2B5EF4-FFF2-40B4-BE49-F238E27FC236}">
                <a16:creationId xmlns:a16="http://schemas.microsoft.com/office/drawing/2014/main" id="{CF34F59F-D890-7192-A1EB-36D9F1CEE41B}"/>
              </a:ext>
            </a:extLst>
          </p:cNvPr>
          <p:cNvSpPr txBox="1"/>
          <p:nvPr/>
        </p:nvSpPr>
        <p:spPr>
          <a:xfrm>
            <a:off x="4548146" y="3046753"/>
            <a:ext cx="1749288" cy="369332"/>
          </a:xfrm>
          <a:prstGeom prst="rect">
            <a:avLst/>
          </a:prstGeom>
          <a:noFill/>
        </p:spPr>
        <p:txBody>
          <a:bodyPr wrap="square" rtlCol="0">
            <a:spAutoFit/>
          </a:bodyPr>
          <a:lstStyle/>
          <a:p>
            <a:r>
              <a:rPr lang="en-US">
                <a:solidFill>
                  <a:srgbClr val="C00000"/>
                </a:solidFill>
                <a:latin typeface="Segoe Print" panose="02000600000000000000" pitchFamily="2" charset="0"/>
              </a:rPr>
              <a:t>vv.10, 18</a:t>
            </a:r>
          </a:p>
        </p:txBody>
      </p:sp>
      <p:sp>
        <p:nvSpPr>
          <p:cNvPr id="11" name="TextBox 10">
            <a:extLst>
              <a:ext uri="{FF2B5EF4-FFF2-40B4-BE49-F238E27FC236}">
                <a16:creationId xmlns:a16="http://schemas.microsoft.com/office/drawing/2014/main" id="{D08749B3-C04C-E06C-5927-B48E125D90CD}"/>
              </a:ext>
            </a:extLst>
          </p:cNvPr>
          <p:cNvSpPr txBox="1"/>
          <p:nvPr/>
        </p:nvSpPr>
        <p:spPr>
          <a:xfrm>
            <a:off x="4600900" y="3925583"/>
            <a:ext cx="1749288" cy="369332"/>
          </a:xfrm>
          <a:prstGeom prst="rect">
            <a:avLst/>
          </a:prstGeom>
          <a:noFill/>
        </p:spPr>
        <p:txBody>
          <a:bodyPr wrap="square" rtlCol="0">
            <a:spAutoFit/>
          </a:bodyPr>
          <a:lstStyle/>
          <a:p>
            <a:r>
              <a:rPr lang="en-US">
                <a:solidFill>
                  <a:srgbClr val="C00000"/>
                </a:solidFill>
                <a:latin typeface="Segoe Print" panose="02000600000000000000" pitchFamily="2" charset="0"/>
              </a:rPr>
              <a:t>vv.7, 13-16</a:t>
            </a:r>
          </a:p>
        </p:txBody>
      </p:sp>
      <p:sp>
        <p:nvSpPr>
          <p:cNvPr id="12" name="TextBox 11">
            <a:extLst>
              <a:ext uri="{FF2B5EF4-FFF2-40B4-BE49-F238E27FC236}">
                <a16:creationId xmlns:a16="http://schemas.microsoft.com/office/drawing/2014/main" id="{C496D46C-BBC4-FD6C-6A02-CA3D6149CA35}"/>
              </a:ext>
            </a:extLst>
          </p:cNvPr>
          <p:cNvSpPr txBox="1"/>
          <p:nvPr/>
        </p:nvSpPr>
        <p:spPr>
          <a:xfrm>
            <a:off x="6713232" y="2167923"/>
            <a:ext cx="1749288" cy="369332"/>
          </a:xfrm>
          <a:prstGeom prst="rect">
            <a:avLst/>
          </a:prstGeom>
          <a:noFill/>
        </p:spPr>
        <p:txBody>
          <a:bodyPr wrap="square" rtlCol="0">
            <a:spAutoFit/>
          </a:bodyPr>
          <a:lstStyle/>
          <a:p>
            <a:r>
              <a:rPr lang="en-US">
                <a:solidFill>
                  <a:srgbClr val="C00000"/>
                </a:solidFill>
                <a:latin typeface="Segoe Print" panose="02000600000000000000" pitchFamily="2" charset="0"/>
              </a:rPr>
              <a:t>v.1</a:t>
            </a:r>
          </a:p>
        </p:txBody>
      </p:sp>
      <p:sp>
        <p:nvSpPr>
          <p:cNvPr id="13" name="TextBox 12">
            <a:extLst>
              <a:ext uri="{FF2B5EF4-FFF2-40B4-BE49-F238E27FC236}">
                <a16:creationId xmlns:a16="http://schemas.microsoft.com/office/drawing/2014/main" id="{DDF9B5FA-741A-6BBB-B2F0-1C823447CA37}"/>
              </a:ext>
            </a:extLst>
          </p:cNvPr>
          <p:cNvSpPr txBox="1"/>
          <p:nvPr/>
        </p:nvSpPr>
        <p:spPr>
          <a:xfrm>
            <a:off x="6713232" y="3033422"/>
            <a:ext cx="1749288" cy="369332"/>
          </a:xfrm>
          <a:prstGeom prst="rect">
            <a:avLst/>
          </a:prstGeom>
          <a:noFill/>
        </p:spPr>
        <p:txBody>
          <a:bodyPr wrap="square" rtlCol="0">
            <a:spAutoFit/>
          </a:bodyPr>
          <a:lstStyle/>
          <a:p>
            <a:r>
              <a:rPr lang="en-US">
                <a:solidFill>
                  <a:srgbClr val="C00000"/>
                </a:solidFill>
                <a:latin typeface="Segoe Print" panose="02000600000000000000" pitchFamily="2" charset="0"/>
              </a:rPr>
              <a:t>v.3</a:t>
            </a:r>
          </a:p>
        </p:txBody>
      </p:sp>
      <p:sp>
        <p:nvSpPr>
          <p:cNvPr id="14" name="TextBox 13">
            <a:extLst>
              <a:ext uri="{FF2B5EF4-FFF2-40B4-BE49-F238E27FC236}">
                <a16:creationId xmlns:a16="http://schemas.microsoft.com/office/drawing/2014/main" id="{788276D2-EC49-293E-7CFD-E8F863751C00}"/>
              </a:ext>
            </a:extLst>
          </p:cNvPr>
          <p:cNvSpPr txBox="1"/>
          <p:nvPr/>
        </p:nvSpPr>
        <p:spPr>
          <a:xfrm>
            <a:off x="6713232" y="3925583"/>
            <a:ext cx="1749288" cy="369332"/>
          </a:xfrm>
          <a:prstGeom prst="rect">
            <a:avLst/>
          </a:prstGeom>
          <a:noFill/>
        </p:spPr>
        <p:txBody>
          <a:bodyPr wrap="square" rtlCol="0">
            <a:spAutoFit/>
          </a:bodyPr>
          <a:lstStyle/>
          <a:p>
            <a:r>
              <a:rPr lang="en-US">
                <a:solidFill>
                  <a:srgbClr val="C00000"/>
                </a:solidFill>
                <a:latin typeface="Segoe Print" panose="02000600000000000000" pitchFamily="2" charset="0"/>
              </a:rPr>
              <a:t>vv.1-2</a:t>
            </a:r>
          </a:p>
        </p:txBody>
      </p:sp>
    </p:spTree>
    <p:extLst>
      <p:ext uri="{BB962C8B-B14F-4D97-AF65-F5344CB8AC3E}">
        <p14:creationId xmlns:p14="http://schemas.microsoft.com/office/powerpoint/2010/main" val="1867016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10"/>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13"/>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7" grpId="0"/>
      <p:bldP spid="8" grpId="0"/>
      <p:bldP spid="9" grpId="0"/>
      <p:bldP spid="10" grpId="0"/>
      <p:bldP spid="11" grpId="0"/>
      <p:bldP spid="12" grpId="0"/>
      <p:bldP spid="13" grpId="0"/>
      <p:bldP spid="14" grpId="0"/>
    </p:bld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9B3DF-F663-F1BD-0000-B9C2A02583FF}"/>
              </a:ext>
            </a:extLst>
          </p:cNvPr>
          <p:cNvSpPr>
            <a:spLocks noGrp="1"/>
          </p:cNvSpPr>
          <p:nvPr>
            <p:ph type="title"/>
          </p:nvPr>
        </p:nvSpPr>
        <p:spPr>
          <a:xfrm>
            <a:off x="976149" y="690822"/>
            <a:ext cx="7191695" cy="1680814"/>
          </a:xfrm>
        </p:spPr>
        <p:txBody>
          <a:bodyPr/>
          <a:lstStyle/>
          <a:p>
            <a:r>
              <a:rPr lang="en-US" sz="2800"/>
              <a:t>Based on the Songs of Ascents, What kinds of content should our songs contain as we “teach and admonish” one another in song?</a:t>
            </a:r>
          </a:p>
        </p:txBody>
      </p:sp>
      <p:sp>
        <p:nvSpPr>
          <p:cNvPr id="4" name="Title 1">
            <a:extLst>
              <a:ext uri="{FF2B5EF4-FFF2-40B4-BE49-F238E27FC236}">
                <a16:creationId xmlns:a16="http://schemas.microsoft.com/office/drawing/2014/main" id="{5AA10325-1D58-A66A-133D-F60C1F078FAA}"/>
              </a:ext>
            </a:extLst>
          </p:cNvPr>
          <p:cNvSpPr txBox="1">
            <a:spLocks/>
          </p:cNvSpPr>
          <p:nvPr/>
        </p:nvSpPr>
        <p:spPr>
          <a:xfrm>
            <a:off x="179878" y="3343364"/>
            <a:ext cx="8784235" cy="168081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40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s-ES" sz="2800" dirty="0">
                <a:latin typeface="Malgun Gothic"/>
                <a:ea typeface="Malgun Gothic"/>
              </a:rPr>
              <a:t>PARTIENDO DE LOS CÁNTICOS DE ASCENSO, ¿QUÉ TIPO DE CONTENIDO DEBERÍAN TENER NUESTRAS CANCIONES AL "ENSEÑARNOS Y AMONESTARNOS" UNOS A OTROS CON CANCIONES?</a:t>
            </a:r>
            <a:endParaRPr lang="en-US" dirty="0"/>
          </a:p>
        </p:txBody>
      </p:sp>
    </p:spTree>
    <p:extLst>
      <p:ext uri="{BB962C8B-B14F-4D97-AF65-F5344CB8AC3E}">
        <p14:creationId xmlns:p14="http://schemas.microsoft.com/office/powerpoint/2010/main" val="619213345"/>
      </p:ext>
    </p:extLst>
  </p:cSld>
  <p:clrMapOvr>
    <a:masterClrMapping/>
  </p:clrMapOvr>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F13B-40B6-08FA-0E3F-81A03265D8B7}"/>
              </a:ext>
            </a:extLst>
          </p:cNvPr>
          <p:cNvSpPr>
            <a:spLocks noGrp="1"/>
          </p:cNvSpPr>
          <p:nvPr>
            <p:ph type="title"/>
          </p:nvPr>
        </p:nvSpPr>
        <p:spPr/>
        <p:txBody>
          <a:bodyPr>
            <a:normAutofit fontScale="90000"/>
          </a:bodyPr>
          <a:lstStyle/>
          <a:p>
            <a:r>
              <a:rPr lang="en-US">
                <a:latin typeface="Malgun Gothic"/>
                <a:ea typeface="Malgun Gothic"/>
              </a:rPr>
              <a:t>Lessons for Singing / </a:t>
            </a:r>
            <a:r>
              <a:rPr lang="en-US" err="1">
                <a:latin typeface="Malgun Gothic"/>
                <a:ea typeface="Malgun Gothic"/>
              </a:rPr>
              <a:t>Lecciones</a:t>
            </a:r>
            <a:r>
              <a:rPr lang="en-US">
                <a:latin typeface="Malgun Gothic"/>
                <a:ea typeface="Malgun Gothic"/>
              </a:rPr>
              <a:t> para </a:t>
            </a:r>
            <a:r>
              <a:rPr lang="en-US" err="1">
                <a:latin typeface="Malgun Gothic"/>
                <a:ea typeface="Malgun Gothic"/>
              </a:rPr>
              <a:t>el</a:t>
            </a:r>
            <a:r>
              <a:rPr lang="en-US">
                <a:latin typeface="Malgun Gothic"/>
                <a:ea typeface="Malgun Gothic"/>
              </a:rPr>
              <a:t> </a:t>
            </a:r>
            <a:r>
              <a:rPr lang="en-US" err="1">
                <a:latin typeface="Malgun Gothic"/>
                <a:ea typeface="Malgun Gothic"/>
              </a:rPr>
              <a:t>cantar</a:t>
            </a:r>
            <a:r>
              <a:rPr lang="en-US">
                <a:latin typeface="Malgun Gothic"/>
                <a:ea typeface="Malgun Gothic"/>
              </a:rPr>
              <a:t> </a:t>
            </a:r>
            <a:endParaRPr lang="en-US"/>
          </a:p>
        </p:txBody>
      </p:sp>
      <p:sp>
        <p:nvSpPr>
          <p:cNvPr id="3" name="Content Placeholder 2">
            <a:extLst>
              <a:ext uri="{FF2B5EF4-FFF2-40B4-BE49-F238E27FC236}">
                <a16:creationId xmlns:a16="http://schemas.microsoft.com/office/drawing/2014/main" id="{16B1399F-701F-DBCC-B91E-AC0805475FDC}"/>
              </a:ext>
            </a:extLst>
          </p:cNvPr>
          <p:cNvSpPr>
            <a:spLocks noGrp="1"/>
          </p:cNvSpPr>
          <p:nvPr>
            <p:ph sz="half" idx="1"/>
          </p:nvPr>
        </p:nvSpPr>
        <p:spPr>
          <a:xfrm>
            <a:off x="337625" y="1041006"/>
            <a:ext cx="4136939" cy="4673994"/>
          </a:xfrm>
        </p:spPr>
        <p:txBody>
          <a:bodyPr>
            <a:normAutofit/>
          </a:bodyPr>
          <a:lstStyle/>
          <a:p>
            <a:r>
              <a:rPr lang="en-US" dirty="0"/>
              <a:t>Focus on scriptural content</a:t>
            </a:r>
          </a:p>
          <a:p>
            <a:pPr lvl="1"/>
            <a:r>
              <a:rPr lang="en-US" dirty="0"/>
              <a:t>Stories of God’s work</a:t>
            </a:r>
          </a:p>
          <a:p>
            <a:pPr lvl="1"/>
            <a:r>
              <a:rPr lang="en-US" dirty="0"/>
              <a:t>God’s character and faithfulness</a:t>
            </a:r>
          </a:p>
          <a:p>
            <a:r>
              <a:rPr lang="en-US" dirty="0"/>
              <a:t>Encourage moral behavior</a:t>
            </a:r>
          </a:p>
          <a:p>
            <a:pPr lvl="1"/>
            <a:r>
              <a:rPr lang="en-US" dirty="0"/>
              <a:t>Warn against sin and its consequences</a:t>
            </a:r>
          </a:p>
          <a:p>
            <a:pPr lvl="1"/>
            <a:r>
              <a:rPr lang="en-US" dirty="0"/>
              <a:t>Remind us of God’s mercy and love</a:t>
            </a:r>
          </a:p>
          <a:p>
            <a:r>
              <a:rPr lang="en-US" dirty="0"/>
              <a:t>Express God’s authority and our dependence</a:t>
            </a:r>
          </a:p>
          <a:p>
            <a:pPr lvl="1"/>
            <a:r>
              <a:rPr lang="en-US" dirty="0"/>
              <a:t>Praise and thank God for His work</a:t>
            </a:r>
          </a:p>
          <a:p>
            <a:pPr lvl="1"/>
            <a:r>
              <a:rPr lang="en-US" dirty="0"/>
              <a:t>Acknowledge God as the source of all blessings</a:t>
            </a:r>
          </a:p>
          <a:p>
            <a:r>
              <a:rPr lang="en-US" dirty="0"/>
              <a:t>Exemplify proper worship, which:</a:t>
            </a:r>
          </a:p>
          <a:p>
            <a:pPr lvl="1"/>
            <a:r>
              <a:rPr lang="en-US" dirty="0"/>
              <a:t>Focuses on God</a:t>
            </a:r>
          </a:p>
          <a:p>
            <a:pPr lvl="1"/>
            <a:r>
              <a:rPr lang="en-US" dirty="0"/>
              <a:t>Benefits the worshipers spiritually</a:t>
            </a:r>
          </a:p>
          <a:p>
            <a:pPr lvl="1"/>
            <a:r>
              <a:rPr lang="en-US" dirty="0"/>
              <a:t>Follows the revealed ordinances</a:t>
            </a:r>
          </a:p>
          <a:p>
            <a:endParaRPr lang="en-US" dirty="0"/>
          </a:p>
        </p:txBody>
      </p:sp>
      <p:sp>
        <p:nvSpPr>
          <p:cNvPr id="4" name="Content Placeholder 3">
            <a:extLst>
              <a:ext uri="{FF2B5EF4-FFF2-40B4-BE49-F238E27FC236}">
                <a16:creationId xmlns:a16="http://schemas.microsoft.com/office/drawing/2014/main" id="{45D5FB17-460E-BEB9-B00A-D576DA95586A}"/>
              </a:ext>
            </a:extLst>
          </p:cNvPr>
          <p:cNvSpPr>
            <a:spLocks noGrp="1"/>
          </p:cNvSpPr>
          <p:nvPr>
            <p:ph sz="half" idx="2"/>
          </p:nvPr>
        </p:nvSpPr>
        <p:spPr>
          <a:xfrm>
            <a:off x="4572000" y="1041006"/>
            <a:ext cx="4339882" cy="4673993"/>
          </a:xfrm>
        </p:spPr>
        <p:txBody>
          <a:bodyPr vert="horz" lIns="91440" tIns="45720" rIns="91440" bIns="45720" rtlCol="0" anchor="t">
            <a:normAutofit/>
          </a:bodyPr>
          <a:lstStyle/>
          <a:p>
            <a:r>
              <a:rPr lang="en-US" dirty="0" err="1">
                <a:ea typeface="+mn-lt"/>
                <a:cs typeface="+mn-lt"/>
              </a:rPr>
              <a:t>Centrarnos</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contenido</a:t>
            </a:r>
            <a:r>
              <a:rPr lang="en-US" dirty="0">
                <a:ea typeface="+mn-lt"/>
                <a:cs typeface="+mn-lt"/>
              </a:rPr>
              <a:t> </a:t>
            </a:r>
            <a:r>
              <a:rPr lang="en-US" dirty="0" err="1">
                <a:ea typeface="+mn-lt"/>
                <a:cs typeface="+mn-lt"/>
              </a:rPr>
              <a:t>bíblico</a:t>
            </a:r>
            <a:endParaRPr lang="en-US" dirty="0"/>
          </a:p>
          <a:p>
            <a:pPr lvl="1"/>
            <a:r>
              <a:rPr lang="en-US" dirty="0">
                <a:ea typeface="+mn-lt"/>
                <a:cs typeface="+mn-lt"/>
              </a:rPr>
              <a:t>Las </a:t>
            </a:r>
            <a:r>
              <a:rPr lang="en-US" dirty="0" err="1">
                <a:ea typeface="+mn-lt"/>
                <a:cs typeface="+mn-lt"/>
              </a:rPr>
              <a:t>historias</a:t>
            </a:r>
            <a:r>
              <a:rPr lang="en-US" dirty="0">
                <a:ea typeface="+mn-lt"/>
                <a:cs typeface="+mn-lt"/>
              </a:rPr>
              <a:t> de la </a:t>
            </a:r>
            <a:r>
              <a:rPr lang="en-US" dirty="0" err="1">
                <a:ea typeface="+mn-lt"/>
                <a:cs typeface="+mn-lt"/>
              </a:rPr>
              <a:t>obra</a:t>
            </a:r>
            <a:r>
              <a:rPr lang="en-US" dirty="0">
                <a:ea typeface="+mn-lt"/>
                <a:cs typeface="+mn-lt"/>
              </a:rPr>
              <a:t> de Dios</a:t>
            </a:r>
            <a:endParaRPr lang="en-US" dirty="0"/>
          </a:p>
          <a:p>
            <a:pPr lvl="1"/>
            <a:r>
              <a:rPr lang="en-US" dirty="0">
                <a:ea typeface="+mn-lt"/>
                <a:cs typeface="+mn-lt"/>
              </a:rPr>
              <a:t>El </a:t>
            </a:r>
            <a:r>
              <a:rPr lang="en-US" dirty="0" err="1">
                <a:ea typeface="+mn-lt"/>
                <a:cs typeface="+mn-lt"/>
              </a:rPr>
              <a:t>carácter</a:t>
            </a:r>
            <a:r>
              <a:rPr lang="en-US" dirty="0">
                <a:ea typeface="+mn-lt"/>
                <a:cs typeface="+mn-lt"/>
              </a:rPr>
              <a:t> y la </a:t>
            </a:r>
            <a:r>
              <a:rPr lang="en-US" dirty="0" err="1">
                <a:ea typeface="+mn-lt"/>
                <a:cs typeface="+mn-lt"/>
              </a:rPr>
              <a:t>fidelidad</a:t>
            </a:r>
            <a:r>
              <a:rPr lang="en-US" dirty="0">
                <a:ea typeface="+mn-lt"/>
                <a:cs typeface="+mn-lt"/>
              </a:rPr>
              <a:t> de Dios</a:t>
            </a:r>
            <a:endParaRPr lang="en-US" dirty="0"/>
          </a:p>
          <a:p>
            <a:r>
              <a:rPr lang="en-US" dirty="0" err="1">
                <a:ea typeface="+mn-lt"/>
                <a:cs typeface="+mn-lt"/>
              </a:rPr>
              <a:t>Fomentar</a:t>
            </a:r>
            <a:r>
              <a:rPr lang="en-US" dirty="0">
                <a:ea typeface="+mn-lt"/>
                <a:cs typeface="+mn-lt"/>
              </a:rPr>
              <a:t> la </a:t>
            </a:r>
            <a:r>
              <a:rPr lang="en-US" dirty="0" err="1">
                <a:ea typeface="+mn-lt"/>
                <a:cs typeface="+mn-lt"/>
              </a:rPr>
              <a:t>conducta</a:t>
            </a:r>
            <a:r>
              <a:rPr lang="en-US" dirty="0">
                <a:ea typeface="+mn-lt"/>
                <a:cs typeface="+mn-lt"/>
              </a:rPr>
              <a:t> moral</a:t>
            </a:r>
            <a:endParaRPr lang="en-US" dirty="0"/>
          </a:p>
          <a:p>
            <a:pPr lvl="1"/>
            <a:r>
              <a:rPr lang="en-US" dirty="0" err="1">
                <a:ea typeface="+mn-lt"/>
                <a:cs typeface="+mn-lt"/>
              </a:rPr>
              <a:t>Advertir</a:t>
            </a:r>
            <a:r>
              <a:rPr lang="en-US" dirty="0">
                <a:ea typeface="+mn-lt"/>
                <a:cs typeface="+mn-lt"/>
              </a:rPr>
              <a:t> contra </a:t>
            </a:r>
            <a:r>
              <a:rPr lang="en-US" dirty="0" err="1">
                <a:ea typeface="+mn-lt"/>
                <a:cs typeface="+mn-lt"/>
              </a:rPr>
              <a:t>el</a:t>
            </a:r>
            <a:r>
              <a:rPr lang="en-US" dirty="0">
                <a:ea typeface="+mn-lt"/>
                <a:cs typeface="+mn-lt"/>
              </a:rPr>
              <a:t> </a:t>
            </a:r>
            <a:r>
              <a:rPr lang="en-US" dirty="0" err="1">
                <a:ea typeface="+mn-lt"/>
                <a:cs typeface="+mn-lt"/>
              </a:rPr>
              <a:t>pecado</a:t>
            </a:r>
            <a:r>
              <a:rPr lang="en-US" dirty="0">
                <a:ea typeface="+mn-lt"/>
                <a:cs typeface="+mn-lt"/>
              </a:rPr>
              <a:t> y sus </a:t>
            </a:r>
            <a:r>
              <a:rPr lang="en-US" dirty="0" err="1">
                <a:ea typeface="+mn-lt"/>
                <a:cs typeface="+mn-lt"/>
              </a:rPr>
              <a:t>consecuencias</a:t>
            </a:r>
            <a:endParaRPr lang="en-US" dirty="0"/>
          </a:p>
          <a:p>
            <a:pPr lvl="1"/>
            <a:r>
              <a:rPr lang="en-US" dirty="0" err="1">
                <a:ea typeface="+mn-lt"/>
                <a:cs typeface="+mn-lt"/>
              </a:rPr>
              <a:t>Recordarnos</a:t>
            </a:r>
            <a:r>
              <a:rPr lang="en-US" dirty="0">
                <a:ea typeface="+mn-lt"/>
                <a:cs typeface="+mn-lt"/>
              </a:rPr>
              <a:t> la misericordia y </a:t>
            </a:r>
            <a:r>
              <a:rPr lang="en-US" dirty="0" err="1">
                <a:ea typeface="+mn-lt"/>
                <a:cs typeface="+mn-lt"/>
              </a:rPr>
              <a:t>el</a:t>
            </a:r>
            <a:r>
              <a:rPr lang="en-US" dirty="0">
                <a:ea typeface="+mn-lt"/>
                <a:cs typeface="+mn-lt"/>
              </a:rPr>
              <a:t> amor de Dios</a:t>
            </a:r>
            <a:endParaRPr lang="en-US" dirty="0"/>
          </a:p>
          <a:p>
            <a:r>
              <a:rPr lang="en-US" dirty="0" err="1">
                <a:ea typeface="+mn-lt"/>
                <a:cs typeface="+mn-lt"/>
              </a:rPr>
              <a:t>Expresar</a:t>
            </a:r>
            <a:r>
              <a:rPr lang="en-US" dirty="0">
                <a:ea typeface="+mn-lt"/>
                <a:cs typeface="+mn-lt"/>
              </a:rPr>
              <a:t> la </a:t>
            </a:r>
            <a:r>
              <a:rPr lang="en-US" dirty="0" err="1">
                <a:ea typeface="+mn-lt"/>
                <a:cs typeface="+mn-lt"/>
              </a:rPr>
              <a:t>autoridad</a:t>
            </a:r>
            <a:r>
              <a:rPr lang="en-US" dirty="0">
                <a:ea typeface="+mn-lt"/>
                <a:cs typeface="+mn-lt"/>
              </a:rPr>
              <a:t> de Dios y </a:t>
            </a:r>
            <a:r>
              <a:rPr lang="en-US" dirty="0" err="1">
                <a:ea typeface="+mn-lt"/>
                <a:cs typeface="+mn-lt"/>
              </a:rPr>
              <a:t>nuestra</a:t>
            </a:r>
            <a:r>
              <a:rPr lang="en-US" dirty="0">
                <a:ea typeface="+mn-lt"/>
                <a:cs typeface="+mn-lt"/>
              </a:rPr>
              <a:t> </a:t>
            </a:r>
            <a:r>
              <a:rPr lang="en-US" dirty="0" err="1">
                <a:ea typeface="+mn-lt"/>
                <a:cs typeface="+mn-lt"/>
              </a:rPr>
              <a:t>dependencia</a:t>
            </a:r>
            <a:endParaRPr lang="en-US" dirty="0"/>
          </a:p>
          <a:p>
            <a:pPr lvl="1"/>
            <a:r>
              <a:rPr lang="en-US" dirty="0" err="1">
                <a:ea typeface="+mn-lt"/>
                <a:cs typeface="+mn-lt"/>
              </a:rPr>
              <a:t>Alabar</a:t>
            </a:r>
            <a:r>
              <a:rPr lang="en-US" dirty="0">
                <a:ea typeface="+mn-lt"/>
                <a:cs typeface="+mn-lt"/>
              </a:rPr>
              <a:t> y </a:t>
            </a:r>
            <a:r>
              <a:rPr lang="en-US" dirty="0" err="1">
                <a:ea typeface="+mn-lt"/>
                <a:cs typeface="+mn-lt"/>
              </a:rPr>
              <a:t>dar</a:t>
            </a:r>
            <a:r>
              <a:rPr lang="en-US" dirty="0">
                <a:ea typeface="+mn-lt"/>
                <a:cs typeface="+mn-lt"/>
              </a:rPr>
              <a:t> gracias a Dios </a:t>
            </a:r>
            <a:r>
              <a:rPr lang="en-US" dirty="0" err="1">
                <a:ea typeface="+mn-lt"/>
                <a:cs typeface="+mn-lt"/>
              </a:rPr>
              <a:t>por</a:t>
            </a:r>
            <a:r>
              <a:rPr lang="en-US" dirty="0">
                <a:ea typeface="+mn-lt"/>
                <a:cs typeface="+mn-lt"/>
              </a:rPr>
              <a:t> </a:t>
            </a:r>
            <a:r>
              <a:rPr lang="en-US" dirty="0" err="1">
                <a:ea typeface="+mn-lt"/>
                <a:cs typeface="+mn-lt"/>
              </a:rPr>
              <a:t>Su</a:t>
            </a:r>
            <a:r>
              <a:rPr lang="en-US" dirty="0">
                <a:ea typeface="+mn-lt"/>
                <a:cs typeface="+mn-lt"/>
              </a:rPr>
              <a:t> </a:t>
            </a:r>
            <a:r>
              <a:rPr lang="en-US" dirty="0" err="1">
                <a:ea typeface="+mn-lt"/>
                <a:cs typeface="+mn-lt"/>
              </a:rPr>
              <a:t>obra</a:t>
            </a:r>
            <a:endParaRPr lang="en-US" dirty="0"/>
          </a:p>
          <a:p>
            <a:pPr lvl="1"/>
            <a:r>
              <a:rPr lang="en-US" dirty="0" err="1">
                <a:ea typeface="+mn-lt"/>
                <a:cs typeface="+mn-lt"/>
              </a:rPr>
              <a:t>Reconocer</a:t>
            </a:r>
            <a:r>
              <a:rPr lang="en-US" dirty="0">
                <a:ea typeface="+mn-lt"/>
                <a:cs typeface="+mn-lt"/>
              </a:rPr>
              <a:t> a Dios </a:t>
            </a:r>
            <a:r>
              <a:rPr lang="en-US" dirty="0" err="1">
                <a:ea typeface="+mn-lt"/>
                <a:cs typeface="+mn-lt"/>
              </a:rPr>
              <a:t>como</a:t>
            </a:r>
            <a:r>
              <a:rPr lang="en-US" dirty="0">
                <a:ea typeface="+mn-lt"/>
                <a:cs typeface="+mn-lt"/>
              </a:rPr>
              <a:t> la </a:t>
            </a:r>
            <a:r>
              <a:rPr lang="en-US" dirty="0" err="1">
                <a:ea typeface="+mn-lt"/>
                <a:cs typeface="+mn-lt"/>
              </a:rPr>
              <a:t>fuente</a:t>
            </a:r>
            <a:r>
              <a:rPr lang="en-US" dirty="0">
                <a:ea typeface="+mn-lt"/>
                <a:cs typeface="+mn-lt"/>
              </a:rPr>
              <a:t> de </a:t>
            </a:r>
            <a:r>
              <a:rPr lang="en-US" dirty="0" err="1">
                <a:ea typeface="+mn-lt"/>
                <a:cs typeface="+mn-lt"/>
              </a:rPr>
              <a:t>todas</a:t>
            </a:r>
            <a:r>
              <a:rPr lang="en-US" dirty="0">
                <a:ea typeface="+mn-lt"/>
                <a:cs typeface="+mn-lt"/>
              </a:rPr>
              <a:t> las </a:t>
            </a:r>
            <a:r>
              <a:rPr lang="en-US" dirty="0" err="1">
                <a:ea typeface="+mn-lt"/>
                <a:cs typeface="+mn-lt"/>
              </a:rPr>
              <a:t>bendiciones</a:t>
            </a:r>
            <a:endParaRPr lang="en-US" dirty="0"/>
          </a:p>
          <a:p>
            <a:r>
              <a:rPr lang="en-US" dirty="0" err="1">
                <a:ea typeface="+mn-lt"/>
                <a:cs typeface="+mn-lt"/>
              </a:rPr>
              <a:t>Ejemplificar</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culto</a:t>
            </a:r>
            <a:r>
              <a:rPr lang="en-US" dirty="0">
                <a:ea typeface="+mn-lt"/>
                <a:cs typeface="+mn-lt"/>
              </a:rPr>
              <a:t> </a:t>
            </a:r>
            <a:r>
              <a:rPr lang="en-US" dirty="0" err="1">
                <a:ea typeface="+mn-lt"/>
                <a:cs typeface="+mn-lt"/>
              </a:rPr>
              <a:t>apropiado</a:t>
            </a:r>
            <a:r>
              <a:rPr lang="en-US" dirty="0">
                <a:ea typeface="+mn-lt"/>
                <a:cs typeface="+mn-lt"/>
              </a:rPr>
              <a:t>, que:</a:t>
            </a:r>
            <a:endParaRPr lang="en-US" dirty="0"/>
          </a:p>
          <a:p>
            <a:pPr lvl="1"/>
            <a:r>
              <a:rPr lang="en-US" dirty="0">
                <a:ea typeface="+mn-lt"/>
                <a:cs typeface="+mn-lt"/>
              </a:rPr>
              <a:t>Se centra </a:t>
            </a:r>
            <a:r>
              <a:rPr lang="en-US" dirty="0" err="1">
                <a:ea typeface="+mn-lt"/>
                <a:cs typeface="+mn-lt"/>
              </a:rPr>
              <a:t>en</a:t>
            </a:r>
            <a:r>
              <a:rPr lang="en-US" dirty="0">
                <a:ea typeface="+mn-lt"/>
                <a:cs typeface="+mn-lt"/>
              </a:rPr>
              <a:t> Dios</a:t>
            </a:r>
            <a:endParaRPr lang="en-US" dirty="0"/>
          </a:p>
          <a:p>
            <a:pPr lvl="1"/>
            <a:r>
              <a:rPr lang="en-US" dirty="0">
                <a:ea typeface="+mn-lt"/>
                <a:cs typeface="+mn-lt"/>
              </a:rPr>
              <a:t>Beneficia </a:t>
            </a:r>
            <a:r>
              <a:rPr lang="en-US" dirty="0" err="1">
                <a:ea typeface="+mn-lt"/>
                <a:cs typeface="+mn-lt"/>
              </a:rPr>
              <a:t>espiritualmente</a:t>
            </a:r>
            <a:r>
              <a:rPr lang="en-US" dirty="0">
                <a:ea typeface="+mn-lt"/>
                <a:cs typeface="+mn-lt"/>
              </a:rPr>
              <a:t> a </a:t>
            </a:r>
            <a:r>
              <a:rPr lang="en-US" dirty="0" err="1">
                <a:ea typeface="+mn-lt"/>
                <a:cs typeface="+mn-lt"/>
              </a:rPr>
              <a:t>los</a:t>
            </a:r>
            <a:r>
              <a:rPr lang="en-US" dirty="0">
                <a:ea typeface="+mn-lt"/>
                <a:cs typeface="+mn-lt"/>
              </a:rPr>
              <a:t> </a:t>
            </a:r>
            <a:r>
              <a:rPr lang="en-US" dirty="0" err="1">
                <a:ea typeface="+mn-lt"/>
                <a:cs typeface="+mn-lt"/>
              </a:rPr>
              <a:t>adoradores</a:t>
            </a:r>
            <a:endParaRPr lang="en-US" dirty="0"/>
          </a:p>
          <a:p>
            <a:pPr lvl="1"/>
            <a:r>
              <a:rPr lang="en-US" dirty="0" err="1">
                <a:ea typeface="+mn-lt"/>
                <a:cs typeface="+mn-lt"/>
              </a:rPr>
              <a:t>Sigue</a:t>
            </a:r>
            <a:r>
              <a:rPr lang="en-US" dirty="0">
                <a:ea typeface="+mn-lt"/>
                <a:cs typeface="+mn-lt"/>
              </a:rPr>
              <a:t> las </a:t>
            </a:r>
            <a:r>
              <a:rPr lang="en-US" dirty="0" err="1">
                <a:ea typeface="+mn-lt"/>
                <a:cs typeface="+mn-lt"/>
              </a:rPr>
              <a:t>ordenanzas</a:t>
            </a:r>
            <a:r>
              <a:rPr lang="en-US" dirty="0">
                <a:ea typeface="+mn-lt"/>
                <a:cs typeface="+mn-lt"/>
              </a:rPr>
              <a:t> </a:t>
            </a:r>
            <a:r>
              <a:rPr lang="en-US" dirty="0" err="1">
                <a:ea typeface="+mn-lt"/>
                <a:cs typeface="+mn-lt"/>
              </a:rPr>
              <a:t>reveladas</a:t>
            </a:r>
            <a:endParaRPr lang="en-US" dirty="0"/>
          </a:p>
        </p:txBody>
      </p:sp>
    </p:spTree>
    <p:extLst>
      <p:ext uri="{BB962C8B-B14F-4D97-AF65-F5344CB8AC3E}">
        <p14:creationId xmlns:p14="http://schemas.microsoft.com/office/powerpoint/2010/main" val="12707973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txEl>
                                              <p:pRg st="9" end="9"/>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
                                            <p:txEl>
                                              <p:pRg st="10" end="10"/>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txEl>
                                              <p:pRg st="11" end="11"/>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dirty="0"/>
              <a:t>Name the 3 themes of the Songs of Ascents</a:t>
            </a:r>
          </a:p>
          <a:p>
            <a:pPr lvl="1"/>
            <a:r>
              <a:rPr lang="en-US" dirty="0">
                <a:solidFill>
                  <a:srgbClr val="C00000"/>
                </a:solidFill>
              </a:rPr>
              <a:t>Unity</a:t>
            </a:r>
          </a:p>
          <a:p>
            <a:pPr lvl="1"/>
            <a:r>
              <a:rPr lang="en-US" dirty="0">
                <a:solidFill>
                  <a:srgbClr val="C00000"/>
                </a:solidFill>
              </a:rPr>
              <a:t>Reliance on God</a:t>
            </a:r>
          </a:p>
          <a:p>
            <a:pPr lvl="1"/>
            <a:r>
              <a:rPr lang="en-US" dirty="0">
                <a:solidFill>
                  <a:srgbClr val="C00000"/>
                </a:solidFill>
              </a:rPr>
              <a:t>Worship in Jerusalem</a:t>
            </a:r>
            <a:br>
              <a:rPr lang="en-US" dirty="0">
                <a:solidFill>
                  <a:srgbClr val="C00000"/>
                </a:solidFill>
              </a:rPr>
            </a:br>
            <a:endParaRPr lang="en-US" sz="1650" dirty="0">
              <a:solidFill>
                <a:srgbClr val="C00000"/>
              </a:solidFill>
            </a:endParaRPr>
          </a:p>
          <a:p>
            <a:r>
              <a:rPr lang="en-US" dirty="0"/>
              <a:t>Explain how the Songs of Ascents model proper worship for New Testament worshipers</a:t>
            </a:r>
          </a:p>
          <a:p>
            <a:pPr lvl="1"/>
            <a:r>
              <a:rPr lang="en-US" dirty="0">
                <a:solidFill>
                  <a:srgbClr val="C00000"/>
                </a:solidFill>
              </a:rPr>
              <a:t>Proper worship:</a:t>
            </a:r>
          </a:p>
          <a:p>
            <a:pPr lvl="2"/>
            <a:r>
              <a:rPr lang="en-US" dirty="0">
                <a:solidFill>
                  <a:srgbClr val="C00000"/>
                </a:solidFill>
              </a:rPr>
              <a:t>Focuses on God</a:t>
            </a:r>
          </a:p>
          <a:p>
            <a:pPr lvl="2"/>
            <a:r>
              <a:rPr lang="en-US" dirty="0">
                <a:solidFill>
                  <a:srgbClr val="C00000"/>
                </a:solidFill>
              </a:rPr>
              <a:t>Benefits the worshipers spiritually</a:t>
            </a:r>
          </a:p>
          <a:p>
            <a:pPr lvl="2"/>
            <a:r>
              <a:rPr lang="en-US" dirty="0">
                <a:solidFill>
                  <a:srgbClr val="C00000"/>
                </a:solidFill>
              </a:rPr>
              <a:t>Follows the revealed ordinances</a:t>
            </a:r>
          </a:p>
          <a:p>
            <a:pPr lvl="2"/>
            <a:endParaRPr lang="en-US" dirty="0"/>
          </a:p>
          <a:p>
            <a:pPr lvl="2"/>
            <a:endParaRPr lang="en-US" dirty="0"/>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339882" cy="4221977"/>
          </a:xfrm>
        </p:spPr>
        <p:txBody>
          <a:bodyPr vert="horz" lIns="91440" tIns="45720" rIns="91440" bIns="45720" rtlCol="0" anchor="t">
            <a:normAutofit/>
          </a:bodyPr>
          <a:lstStyle/>
          <a:p>
            <a:r>
              <a:rPr lang="es-ES" dirty="0"/>
              <a:t>Enumerar los 3 temas de los cánticos de ascenso</a:t>
            </a:r>
          </a:p>
          <a:p>
            <a:pPr lvl="1"/>
            <a:r>
              <a:rPr lang="es-ES" dirty="0">
                <a:solidFill>
                  <a:srgbClr val="C00000"/>
                </a:solidFill>
              </a:rPr>
              <a:t>La unidad</a:t>
            </a:r>
          </a:p>
          <a:p>
            <a:pPr lvl="1"/>
            <a:r>
              <a:rPr lang="es-ES" dirty="0">
                <a:solidFill>
                  <a:srgbClr val="C00000"/>
                </a:solidFill>
              </a:rPr>
              <a:t>La dependencia de Dios</a:t>
            </a:r>
          </a:p>
          <a:p>
            <a:pPr lvl="1"/>
            <a:r>
              <a:rPr lang="es-ES" dirty="0">
                <a:solidFill>
                  <a:srgbClr val="C00000"/>
                </a:solidFill>
              </a:rPr>
              <a:t>La adoración en Jerusalén </a:t>
            </a:r>
          </a:p>
          <a:p>
            <a:r>
              <a:rPr lang="es-ES" dirty="0"/>
              <a:t>Explicar cómo los cánticos de ascenso modelan la adoración correcta para los adoradores bajo el Nuevo Testamento</a:t>
            </a:r>
          </a:p>
          <a:p>
            <a:pPr lvl="1"/>
            <a:r>
              <a:rPr lang="en-US" dirty="0">
                <a:solidFill>
                  <a:srgbClr val="C00000"/>
                </a:solidFill>
                <a:ea typeface="+mn-lt"/>
                <a:cs typeface="+mn-lt"/>
              </a:rPr>
              <a:t>El </a:t>
            </a:r>
            <a:r>
              <a:rPr lang="en-US" dirty="0" err="1">
                <a:solidFill>
                  <a:srgbClr val="C00000"/>
                </a:solidFill>
                <a:ea typeface="+mn-lt"/>
                <a:cs typeface="+mn-lt"/>
              </a:rPr>
              <a:t>culto</a:t>
            </a:r>
            <a:r>
              <a:rPr lang="en-US" dirty="0">
                <a:solidFill>
                  <a:srgbClr val="C00000"/>
                </a:solidFill>
                <a:ea typeface="+mn-lt"/>
                <a:cs typeface="+mn-lt"/>
              </a:rPr>
              <a:t> </a:t>
            </a:r>
            <a:r>
              <a:rPr lang="en-US" dirty="0" err="1">
                <a:solidFill>
                  <a:srgbClr val="C00000"/>
                </a:solidFill>
                <a:ea typeface="+mn-lt"/>
                <a:cs typeface="+mn-lt"/>
              </a:rPr>
              <a:t>correcto</a:t>
            </a:r>
            <a:r>
              <a:rPr lang="en-US" dirty="0">
                <a:solidFill>
                  <a:srgbClr val="C00000"/>
                </a:solidFill>
                <a:ea typeface="+mn-lt"/>
                <a:cs typeface="+mn-lt"/>
              </a:rPr>
              <a:t>:</a:t>
            </a:r>
            <a:endParaRPr lang="en-US" dirty="0">
              <a:ea typeface="+mn-lt"/>
              <a:cs typeface="+mn-lt"/>
            </a:endParaRPr>
          </a:p>
          <a:p>
            <a:pPr lvl="2"/>
            <a:r>
              <a:rPr lang="en-US" dirty="0">
                <a:solidFill>
                  <a:srgbClr val="C00000"/>
                </a:solidFill>
                <a:ea typeface="+mn-lt"/>
                <a:cs typeface="+mn-lt"/>
              </a:rPr>
              <a:t>Se centra </a:t>
            </a:r>
            <a:r>
              <a:rPr lang="en-US" dirty="0" err="1">
                <a:solidFill>
                  <a:srgbClr val="C00000"/>
                </a:solidFill>
                <a:ea typeface="+mn-lt"/>
                <a:cs typeface="+mn-lt"/>
              </a:rPr>
              <a:t>en</a:t>
            </a:r>
            <a:r>
              <a:rPr lang="en-US" dirty="0">
                <a:solidFill>
                  <a:srgbClr val="C00000"/>
                </a:solidFill>
                <a:ea typeface="+mn-lt"/>
                <a:cs typeface="+mn-lt"/>
              </a:rPr>
              <a:t> Dios</a:t>
            </a:r>
          </a:p>
          <a:p>
            <a:pPr lvl="2"/>
            <a:r>
              <a:rPr lang="en-US" dirty="0">
                <a:solidFill>
                  <a:srgbClr val="C00000"/>
                </a:solidFill>
                <a:ea typeface="+mn-lt"/>
                <a:cs typeface="+mn-lt"/>
              </a:rPr>
              <a:t>Beneficia </a:t>
            </a:r>
            <a:r>
              <a:rPr lang="en-US" dirty="0" err="1">
                <a:solidFill>
                  <a:srgbClr val="C00000"/>
                </a:solidFill>
                <a:ea typeface="+mn-lt"/>
                <a:cs typeface="+mn-lt"/>
              </a:rPr>
              <a:t>espiritualmente</a:t>
            </a:r>
            <a:r>
              <a:rPr lang="en-US" dirty="0">
                <a:solidFill>
                  <a:srgbClr val="C00000"/>
                </a:solidFill>
                <a:ea typeface="+mn-lt"/>
                <a:cs typeface="+mn-lt"/>
              </a:rPr>
              <a:t> a </a:t>
            </a:r>
            <a:r>
              <a:rPr lang="en-US" dirty="0" err="1">
                <a:solidFill>
                  <a:srgbClr val="C00000"/>
                </a:solidFill>
                <a:ea typeface="+mn-lt"/>
                <a:cs typeface="+mn-lt"/>
              </a:rPr>
              <a:t>los</a:t>
            </a:r>
            <a:r>
              <a:rPr lang="en-US" dirty="0">
                <a:solidFill>
                  <a:srgbClr val="C00000"/>
                </a:solidFill>
                <a:ea typeface="+mn-lt"/>
                <a:cs typeface="+mn-lt"/>
              </a:rPr>
              <a:t> </a:t>
            </a:r>
            <a:r>
              <a:rPr lang="en-US" dirty="0" err="1">
                <a:solidFill>
                  <a:srgbClr val="C00000"/>
                </a:solidFill>
                <a:ea typeface="+mn-lt"/>
                <a:cs typeface="+mn-lt"/>
              </a:rPr>
              <a:t>adoradores</a:t>
            </a:r>
            <a:endParaRPr lang="en-US" dirty="0">
              <a:solidFill>
                <a:srgbClr val="C00000"/>
              </a:solidFill>
              <a:ea typeface="+mn-lt"/>
              <a:cs typeface="+mn-lt"/>
            </a:endParaRPr>
          </a:p>
          <a:p>
            <a:pPr lvl="2"/>
            <a:r>
              <a:rPr lang="en-US" dirty="0" err="1">
                <a:solidFill>
                  <a:srgbClr val="C00000"/>
                </a:solidFill>
                <a:ea typeface="+mn-lt"/>
                <a:cs typeface="+mn-lt"/>
              </a:rPr>
              <a:t>Sigue</a:t>
            </a:r>
            <a:r>
              <a:rPr lang="en-US" dirty="0">
                <a:solidFill>
                  <a:srgbClr val="C00000"/>
                </a:solidFill>
                <a:ea typeface="+mn-lt"/>
                <a:cs typeface="+mn-lt"/>
              </a:rPr>
              <a:t> las </a:t>
            </a:r>
            <a:r>
              <a:rPr lang="en-US" dirty="0" err="1">
                <a:solidFill>
                  <a:srgbClr val="C00000"/>
                </a:solidFill>
                <a:ea typeface="+mn-lt"/>
                <a:cs typeface="+mn-lt"/>
              </a:rPr>
              <a:t>ordenanzas</a:t>
            </a:r>
            <a:r>
              <a:rPr lang="en-US" dirty="0">
                <a:solidFill>
                  <a:srgbClr val="C00000"/>
                </a:solidFill>
                <a:ea typeface="+mn-lt"/>
                <a:cs typeface="+mn-lt"/>
              </a:rPr>
              <a:t> </a:t>
            </a:r>
            <a:r>
              <a:rPr lang="en-US" dirty="0" err="1">
                <a:solidFill>
                  <a:srgbClr val="C00000"/>
                </a:solidFill>
                <a:ea typeface="+mn-lt"/>
                <a:cs typeface="+mn-lt"/>
              </a:rPr>
              <a:t>reveladas</a:t>
            </a:r>
            <a:endParaRPr lang="es-ES" dirty="0"/>
          </a:p>
          <a:p>
            <a:endParaRPr lang="en-US" dirty="0"/>
          </a:p>
        </p:txBody>
      </p:sp>
    </p:spTree>
    <p:extLst>
      <p:ext uri="{BB962C8B-B14F-4D97-AF65-F5344CB8AC3E}">
        <p14:creationId xmlns:p14="http://schemas.microsoft.com/office/powerpoint/2010/main" val="12549296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8" end="8"/>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7" end="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385-173F-F25A-27B5-76420C85CB9E}"/>
              </a:ext>
            </a:extLst>
          </p:cNvPr>
          <p:cNvSpPr>
            <a:spLocks noGrp="1"/>
          </p:cNvSpPr>
          <p:nvPr>
            <p:ph type="title"/>
          </p:nvPr>
        </p:nvSpPr>
        <p:spPr>
          <a:xfrm>
            <a:off x="184298" y="759219"/>
            <a:ext cx="8775404" cy="1608845"/>
          </a:xfrm>
        </p:spPr>
        <p:txBody>
          <a:bodyPr/>
          <a:lstStyle/>
          <a:p>
            <a:pPr marL="0" marR="0">
              <a:lnSpc>
                <a:spcPct val="100000"/>
              </a:lnSpc>
              <a:spcBef>
                <a:spcPts val="0"/>
              </a:spcBef>
              <a:spcAft>
                <a:spcPts val="0"/>
              </a:spcAft>
            </a:pPr>
            <a:r>
              <a:rPr lang="en-US" sz="4800" dirty="0">
                <a:effectLst/>
              </a:rPr>
              <a:t>Praying with the psalms</a:t>
            </a:r>
            <a:endParaRPr lang="en-US" sz="4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2CA6F54-4A26-DF85-29BB-9444A308F7EA}"/>
              </a:ext>
            </a:extLst>
          </p:cNvPr>
          <p:cNvSpPr>
            <a:spLocks noGrp="1"/>
          </p:cNvSpPr>
          <p:nvPr>
            <p:ph type="body" idx="1"/>
          </p:nvPr>
        </p:nvSpPr>
        <p:spPr>
          <a:xfrm>
            <a:off x="1283589" y="2671827"/>
            <a:ext cx="6576822" cy="371346"/>
          </a:xfrm>
        </p:spPr>
        <p:txBody>
          <a:bodyPr/>
          <a:lstStyle/>
          <a:p>
            <a:r>
              <a:rPr lang="en-US" dirty="0">
                <a:solidFill>
                  <a:srgbClr val="C00000"/>
                </a:solidFill>
              </a:rPr>
              <a:t>Lesson 11 / </a:t>
            </a:r>
            <a:r>
              <a:rPr lang="en-US" dirty="0" err="1">
                <a:solidFill>
                  <a:srgbClr val="C00000"/>
                </a:solidFill>
              </a:rPr>
              <a:t>Lección</a:t>
            </a:r>
            <a:r>
              <a:rPr lang="en-US" dirty="0">
                <a:solidFill>
                  <a:srgbClr val="C00000"/>
                </a:solidFill>
              </a:rPr>
              <a:t> 11</a:t>
            </a:r>
          </a:p>
        </p:txBody>
      </p:sp>
      <p:sp>
        <p:nvSpPr>
          <p:cNvPr id="4" name="Title 1">
            <a:extLst>
              <a:ext uri="{FF2B5EF4-FFF2-40B4-BE49-F238E27FC236}">
                <a16:creationId xmlns:a16="http://schemas.microsoft.com/office/drawing/2014/main" id="{D321DF81-615B-7450-DB5F-C358FA3B7F00}"/>
              </a:ext>
            </a:extLst>
          </p:cNvPr>
          <p:cNvSpPr txBox="1">
            <a:spLocks/>
          </p:cNvSpPr>
          <p:nvPr/>
        </p:nvSpPr>
        <p:spPr>
          <a:xfrm>
            <a:off x="184298" y="3361450"/>
            <a:ext cx="8775404" cy="160884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54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pPr>
              <a:lnSpc>
                <a:spcPct val="100000"/>
              </a:lnSpc>
            </a:pPr>
            <a:r>
              <a:rPr lang="es-ES" sz="4800" dirty="0">
                <a:latin typeface="Malgun Gothic"/>
                <a:ea typeface="Malgun Gothic"/>
              </a:rPr>
              <a:t>Orando con los Salmos</a:t>
            </a:r>
            <a:endParaRPr lang="en-US" sz="4800" dirty="0"/>
          </a:p>
        </p:txBody>
      </p:sp>
    </p:spTree>
    <p:extLst>
      <p:ext uri="{BB962C8B-B14F-4D97-AF65-F5344CB8AC3E}">
        <p14:creationId xmlns:p14="http://schemas.microsoft.com/office/powerpoint/2010/main" val="162440551"/>
      </p:ext>
    </p:extLst>
  </p:cSld>
  <p:clrMapOvr>
    <a:masterClrMapping/>
  </p:clrMapOvr>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dirty="0"/>
              <a:t>List 3 New Testament prayers that are directly based on a single psalm</a:t>
            </a:r>
          </a:p>
          <a:p>
            <a:r>
              <a:rPr lang="en-US" dirty="0"/>
              <a:t>Describe how studying the Psalms can improve our prayers</a:t>
            </a:r>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339882" cy="4221977"/>
          </a:xfrm>
        </p:spPr>
        <p:txBody>
          <a:bodyPr vert="horz" lIns="91440" tIns="45720" rIns="91440" bIns="45720" rtlCol="0" anchor="t">
            <a:normAutofit/>
          </a:bodyPr>
          <a:lstStyle/>
          <a:p>
            <a:r>
              <a:rPr lang="es-ES" dirty="0"/>
              <a:t>Enumerar 3 oraciones del Nuevo Testamento que se basan en </a:t>
            </a:r>
            <a:r>
              <a:rPr lang="es-ES"/>
              <a:t>cierto salmo en particular</a:t>
            </a:r>
            <a:endParaRPr lang="es-ES" dirty="0"/>
          </a:p>
          <a:p>
            <a:r>
              <a:rPr lang="es-ES" dirty="0"/>
              <a:t>Describir cómo el estudio de los salmos puede mejorar nuestras oraciones</a:t>
            </a:r>
          </a:p>
          <a:p>
            <a:endParaRPr lang="en-US" dirty="0"/>
          </a:p>
        </p:txBody>
      </p:sp>
    </p:spTree>
    <p:extLst>
      <p:ext uri="{BB962C8B-B14F-4D97-AF65-F5344CB8AC3E}">
        <p14:creationId xmlns:p14="http://schemas.microsoft.com/office/powerpoint/2010/main" val="3653543320"/>
      </p:ext>
    </p:extLst>
  </p:cSld>
  <p:clrMapOvr>
    <a:masterClrMapping/>
  </p:clrMapOvr>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E8BB11-A99D-C064-252C-8D6E755D1E96}"/>
              </a:ext>
            </a:extLst>
          </p:cNvPr>
          <p:cNvSpPr>
            <a:spLocks noGrp="1"/>
          </p:cNvSpPr>
          <p:nvPr>
            <p:ph type="title"/>
          </p:nvPr>
        </p:nvSpPr>
        <p:spPr/>
        <p:txBody>
          <a:bodyPr/>
          <a:lstStyle/>
          <a:p>
            <a:r>
              <a:rPr lang="en-US">
                <a:latin typeface="Malgun Gothic"/>
                <a:ea typeface="Malgun Gothic"/>
              </a:rPr>
              <a:t>Psalms in the NT / Los </a:t>
            </a:r>
            <a:r>
              <a:rPr lang="en-US" err="1">
                <a:latin typeface="Malgun Gothic"/>
                <a:ea typeface="Malgun Gothic"/>
              </a:rPr>
              <a:t>Salmos</a:t>
            </a:r>
            <a:r>
              <a:rPr lang="en-US">
                <a:latin typeface="Malgun Gothic"/>
                <a:ea typeface="Malgun Gothic"/>
              </a:rPr>
              <a:t> </a:t>
            </a:r>
            <a:r>
              <a:rPr lang="en-US" err="1">
                <a:latin typeface="Malgun Gothic"/>
                <a:ea typeface="Malgun Gothic"/>
              </a:rPr>
              <a:t>en</a:t>
            </a:r>
            <a:r>
              <a:rPr lang="en-US">
                <a:latin typeface="Malgun Gothic"/>
                <a:ea typeface="Malgun Gothic"/>
              </a:rPr>
              <a:t> </a:t>
            </a:r>
            <a:r>
              <a:rPr lang="en-US" err="1">
                <a:latin typeface="Malgun Gothic"/>
                <a:ea typeface="Malgun Gothic"/>
              </a:rPr>
              <a:t>el</a:t>
            </a:r>
            <a:r>
              <a:rPr lang="en-US">
                <a:latin typeface="Malgun Gothic"/>
                <a:ea typeface="Malgun Gothic"/>
              </a:rPr>
              <a:t> NT </a:t>
            </a:r>
            <a:endParaRPr lang="en-US" dirty="0"/>
          </a:p>
        </p:txBody>
      </p:sp>
      <p:sp>
        <p:nvSpPr>
          <p:cNvPr id="3" name="Content Placeholder 2">
            <a:extLst>
              <a:ext uri="{FF2B5EF4-FFF2-40B4-BE49-F238E27FC236}">
                <a16:creationId xmlns:a16="http://schemas.microsoft.com/office/drawing/2014/main" id="{A17D790F-876F-2CFF-792B-12CCDD12F7DB}"/>
              </a:ext>
            </a:extLst>
          </p:cNvPr>
          <p:cNvSpPr>
            <a:spLocks noGrp="1"/>
          </p:cNvSpPr>
          <p:nvPr>
            <p:ph sz="half" idx="1"/>
          </p:nvPr>
        </p:nvSpPr>
        <p:spPr>
          <a:xfrm>
            <a:off x="337625" y="1041006"/>
            <a:ext cx="4234375" cy="4673994"/>
          </a:xfrm>
        </p:spPr>
        <p:txBody>
          <a:bodyPr>
            <a:normAutofit/>
          </a:bodyPr>
          <a:lstStyle/>
          <a:p>
            <a:r>
              <a:rPr lang="en-US" dirty="0"/>
              <a:t>Most quoted OT book in NT (~80 direct quotations, 330 allusions)</a:t>
            </a:r>
          </a:p>
          <a:p>
            <a:r>
              <a:rPr lang="en-US" dirty="0"/>
              <a:t>Psalms were an important part of religious life in 1</a:t>
            </a:r>
            <a:r>
              <a:rPr lang="en-US" baseline="30000" dirty="0"/>
              <a:t>st</a:t>
            </a:r>
            <a:r>
              <a:rPr lang="en-US" dirty="0"/>
              <a:t> century</a:t>
            </a:r>
          </a:p>
          <a:p>
            <a:pPr lvl="1"/>
            <a:r>
              <a:rPr lang="en-US" dirty="0"/>
              <a:t>Sung as part of temple, synagogue, and private worship (Matthew 26:30)</a:t>
            </a:r>
          </a:p>
          <a:p>
            <a:pPr lvl="1"/>
            <a:r>
              <a:rPr lang="en-US" dirty="0"/>
              <a:t>Frequency of quotation and allusion indicates they were well-known (Acts 2:25; Hebrews 2:6)</a:t>
            </a:r>
          </a:p>
          <a:p>
            <a:pPr lvl="2"/>
            <a:r>
              <a:rPr lang="en-US" dirty="0"/>
              <a:t>Quoted as authoritative for action, Acts 1:20</a:t>
            </a:r>
          </a:p>
          <a:p>
            <a:pPr lvl="1"/>
            <a:r>
              <a:rPr lang="en-US" dirty="0"/>
              <a:t>In early church, psalms a key part of worship and prayer life (Ephesians 5:19)</a:t>
            </a:r>
            <a:br>
              <a:rPr lang="en-US" dirty="0"/>
            </a:br>
            <a:endParaRPr lang="en-US" dirty="0"/>
          </a:p>
          <a:p>
            <a:r>
              <a:rPr lang="en-US" dirty="0"/>
              <a:t>Psalms are frequently used in New Testament theology and evangelism</a:t>
            </a:r>
          </a:p>
          <a:p>
            <a:pPr lvl="1"/>
            <a:r>
              <a:rPr lang="en-US" dirty="0"/>
              <a:t>In Gospels, quoted as prophetic of Jesus’ life and work</a:t>
            </a:r>
          </a:p>
          <a:p>
            <a:pPr lvl="1"/>
            <a:r>
              <a:rPr lang="en-US" dirty="0"/>
              <a:t>Early Christians used psalms in evangelism</a:t>
            </a:r>
          </a:p>
        </p:txBody>
      </p:sp>
      <p:sp>
        <p:nvSpPr>
          <p:cNvPr id="4" name="Content Placeholder 3">
            <a:extLst>
              <a:ext uri="{FF2B5EF4-FFF2-40B4-BE49-F238E27FC236}">
                <a16:creationId xmlns:a16="http://schemas.microsoft.com/office/drawing/2014/main" id="{DBBD2154-7FC7-D15B-AB41-9ECE5C6AE0D1}"/>
              </a:ext>
            </a:extLst>
          </p:cNvPr>
          <p:cNvSpPr>
            <a:spLocks noGrp="1"/>
          </p:cNvSpPr>
          <p:nvPr>
            <p:ph sz="half" idx="2"/>
          </p:nvPr>
        </p:nvSpPr>
        <p:spPr>
          <a:xfrm>
            <a:off x="4572000" y="1041007"/>
            <a:ext cx="4407108" cy="4449790"/>
          </a:xfrm>
        </p:spPr>
        <p:txBody>
          <a:bodyPr vert="horz" lIns="91440" tIns="45720" rIns="91440" bIns="45720" rtlCol="0" anchor="t">
            <a:normAutofit/>
          </a:bodyPr>
          <a:lstStyle/>
          <a:p>
            <a:r>
              <a:rPr lang="en-US" dirty="0">
                <a:ea typeface="+mn-lt"/>
                <a:cs typeface="+mn-lt"/>
              </a:rPr>
              <a:t>El </a:t>
            </a:r>
            <a:r>
              <a:rPr lang="en-US" dirty="0" err="1">
                <a:ea typeface="+mn-lt"/>
                <a:cs typeface="+mn-lt"/>
              </a:rPr>
              <a:t>libro</a:t>
            </a:r>
            <a:r>
              <a:rPr lang="en-US" dirty="0">
                <a:ea typeface="+mn-lt"/>
                <a:cs typeface="+mn-lt"/>
              </a:rPr>
              <a:t> del AT </a:t>
            </a:r>
            <a:r>
              <a:rPr lang="en-US" dirty="0" err="1">
                <a:ea typeface="+mn-lt"/>
                <a:cs typeface="+mn-lt"/>
              </a:rPr>
              <a:t>más</a:t>
            </a:r>
            <a:r>
              <a:rPr lang="en-US" dirty="0">
                <a:ea typeface="+mn-lt"/>
                <a:cs typeface="+mn-lt"/>
              </a:rPr>
              <a:t> </a:t>
            </a:r>
            <a:r>
              <a:rPr lang="en-US" dirty="0" err="1">
                <a:ea typeface="+mn-lt"/>
                <a:cs typeface="+mn-lt"/>
              </a:rPr>
              <a:t>citado</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NT (~80 </a:t>
            </a:r>
            <a:r>
              <a:rPr lang="en-US" dirty="0" err="1">
                <a:ea typeface="+mn-lt"/>
                <a:cs typeface="+mn-lt"/>
              </a:rPr>
              <a:t>citas</a:t>
            </a:r>
            <a:r>
              <a:rPr lang="en-US" dirty="0">
                <a:ea typeface="+mn-lt"/>
                <a:cs typeface="+mn-lt"/>
              </a:rPr>
              <a:t> </a:t>
            </a:r>
            <a:r>
              <a:rPr lang="en-US" dirty="0" err="1">
                <a:ea typeface="+mn-lt"/>
                <a:cs typeface="+mn-lt"/>
              </a:rPr>
              <a:t>directas</a:t>
            </a:r>
            <a:r>
              <a:rPr lang="en-US" dirty="0">
                <a:ea typeface="+mn-lt"/>
                <a:cs typeface="+mn-lt"/>
              </a:rPr>
              <a:t>, 330 </a:t>
            </a:r>
            <a:r>
              <a:rPr lang="en-US" dirty="0" err="1">
                <a:ea typeface="+mn-lt"/>
                <a:cs typeface="+mn-lt"/>
              </a:rPr>
              <a:t>alusiones</a:t>
            </a:r>
            <a:r>
              <a:rPr lang="en-US" dirty="0">
                <a:ea typeface="+mn-lt"/>
                <a:cs typeface="+mn-lt"/>
              </a:rPr>
              <a:t>)</a:t>
            </a:r>
            <a:endParaRPr lang="en-US" dirty="0"/>
          </a:p>
          <a:p>
            <a:r>
              <a:rPr lang="en-US" dirty="0">
                <a:ea typeface="+mn-lt"/>
                <a:cs typeface="+mn-lt"/>
              </a:rPr>
              <a:t>Los </a:t>
            </a:r>
            <a:r>
              <a:rPr lang="en-US" dirty="0" err="1">
                <a:ea typeface="+mn-lt"/>
                <a:cs typeface="+mn-lt"/>
              </a:rPr>
              <a:t>salmos</a:t>
            </a:r>
            <a:r>
              <a:rPr lang="en-US" dirty="0">
                <a:ea typeface="+mn-lt"/>
                <a:cs typeface="+mn-lt"/>
              </a:rPr>
              <a:t> </a:t>
            </a:r>
            <a:r>
              <a:rPr lang="en-US" dirty="0" err="1">
                <a:ea typeface="+mn-lt"/>
                <a:cs typeface="+mn-lt"/>
              </a:rPr>
              <a:t>eran</a:t>
            </a:r>
            <a:r>
              <a:rPr lang="en-US" dirty="0">
                <a:ea typeface="+mn-lt"/>
                <a:cs typeface="+mn-lt"/>
              </a:rPr>
              <a:t> </a:t>
            </a:r>
            <a:r>
              <a:rPr lang="en-US" dirty="0" err="1">
                <a:ea typeface="+mn-lt"/>
                <a:cs typeface="+mn-lt"/>
              </a:rPr>
              <a:t>una</a:t>
            </a:r>
            <a:r>
              <a:rPr lang="en-US" dirty="0">
                <a:ea typeface="+mn-lt"/>
                <a:cs typeface="+mn-lt"/>
              </a:rPr>
              <a:t> </a:t>
            </a:r>
            <a:r>
              <a:rPr lang="en-US" dirty="0" err="1">
                <a:ea typeface="+mn-lt"/>
                <a:cs typeface="+mn-lt"/>
              </a:rPr>
              <a:t>parte</a:t>
            </a:r>
            <a:r>
              <a:rPr lang="en-US" dirty="0">
                <a:ea typeface="+mn-lt"/>
                <a:cs typeface="+mn-lt"/>
              </a:rPr>
              <a:t> </a:t>
            </a:r>
            <a:r>
              <a:rPr lang="en-US" dirty="0" err="1">
                <a:ea typeface="+mn-lt"/>
                <a:cs typeface="+mn-lt"/>
              </a:rPr>
              <a:t>importante</a:t>
            </a:r>
            <a:r>
              <a:rPr lang="en-US" dirty="0">
                <a:ea typeface="+mn-lt"/>
                <a:cs typeface="+mn-lt"/>
              </a:rPr>
              <a:t> de la </a:t>
            </a:r>
            <a:r>
              <a:rPr lang="en-US" dirty="0" err="1">
                <a:ea typeface="+mn-lt"/>
                <a:cs typeface="+mn-lt"/>
              </a:rPr>
              <a:t>vida</a:t>
            </a:r>
            <a:r>
              <a:rPr lang="en-US" dirty="0">
                <a:ea typeface="+mn-lt"/>
                <a:cs typeface="+mn-lt"/>
              </a:rPr>
              <a:t> religiosa </a:t>
            </a:r>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primer </a:t>
            </a:r>
            <a:r>
              <a:rPr lang="en-US" dirty="0" err="1">
                <a:ea typeface="+mn-lt"/>
                <a:cs typeface="+mn-lt"/>
              </a:rPr>
              <a:t>siglo</a:t>
            </a:r>
            <a:endParaRPr lang="en-US" dirty="0"/>
          </a:p>
          <a:p>
            <a:pPr lvl="1"/>
            <a:r>
              <a:rPr lang="en-US" dirty="0">
                <a:ea typeface="+mn-lt"/>
                <a:cs typeface="+mn-lt"/>
              </a:rPr>
              <a:t>Se </a:t>
            </a:r>
            <a:r>
              <a:rPr lang="en-US" dirty="0" err="1">
                <a:ea typeface="+mn-lt"/>
                <a:cs typeface="+mn-lt"/>
              </a:rPr>
              <a:t>cantaban</a:t>
            </a:r>
            <a:r>
              <a:rPr lang="en-US" dirty="0">
                <a:ea typeface="+mn-lt"/>
                <a:cs typeface="+mn-lt"/>
              </a:rPr>
              <a:t> </a:t>
            </a:r>
            <a:r>
              <a:rPr lang="en-US" dirty="0" err="1">
                <a:ea typeface="+mn-lt"/>
                <a:cs typeface="+mn-lt"/>
              </a:rPr>
              <a:t>como</a:t>
            </a:r>
            <a:r>
              <a:rPr lang="en-US" dirty="0">
                <a:ea typeface="+mn-lt"/>
                <a:cs typeface="+mn-lt"/>
              </a:rPr>
              <a:t> </a:t>
            </a:r>
            <a:r>
              <a:rPr lang="en-US" dirty="0" err="1">
                <a:ea typeface="+mn-lt"/>
                <a:cs typeface="+mn-lt"/>
              </a:rPr>
              <a:t>parte</a:t>
            </a:r>
            <a:r>
              <a:rPr lang="en-US" dirty="0">
                <a:ea typeface="+mn-lt"/>
                <a:cs typeface="+mn-lt"/>
              </a:rPr>
              <a:t> del </a:t>
            </a:r>
            <a:r>
              <a:rPr lang="en-US" dirty="0" err="1">
                <a:ea typeface="+mn-lt"/>
                <a:cs typeface="+mn-lt"/>
              </a:rPr>
              <a:t>culto</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templo</a:t>
            </a:r>
            <a:r>
              <a:rPr lang="en-US" dirty="0">
                <a:ea typeface="+mn-lt"/>
                <a:cs typeface="+mn-lt"/>
              </a:rPr>
              <a:t>, </a:t>
            </a:r>
            <a:r>
              <a:rPr lang="en-US" dirty="0" err="1">
                <a:ea typeface="+mn-lt"/>
                <a:cs typeface="+mn-lt"/>
              </a:rPr>
              <a:t>en</a:t>
            </a:r>
            <a:r>
              <a:rPr lang="en-US" dirty="0">
                <a:ea typeface="+mn-lt"/>
                <a:cs typeface="+mn-lt"/>
              </a:rPr>
              <a:t> la </a:t>
            </a:r>
            <a:r>
              <a:rPr lang="en-US" dirty="0" err="1">
                <a:ea typeface="+mn-lt"/>
                <a:cs typeface="+mn-lt"/>
              </a:rPr>
              <a:t>sinagoga</a:t>
            </a:r>
            <a:r>
              <a:rPr lang="en-US" dirty="0">
                <a:ea typeface="+mn-lt"/>
                <a:cs typeface="+mn-lt"/>
              </a:rPr>
              <a:t> y privado (Mateo 26:30)</a:t>
            </a:r>
            <a:endParaRPr lang="en-US" dirty="0"/>
          </a:p>
          <a:p>
            <a:pPr lvl="1"/>
            <a:r>
              <a:rPr lang="en-US" dirty="0">
                <a:ea typeface="+mn-lt"/>
                <a:cs typeface="+mn-lt"/>
              </a:rPr>
              <a:t>La </a:t>
            </a:r>
            <a:r>
              <a:rPr lang="en-US" dirty="0" err="1">
                <a:ea typeface="+mn-lt"/>
                <a:cs typeface="+mn-lt"/>
              </a:rPr>
              <a:t>frecuencia</a:t>
            </a:r>
            <a:r>
              <a:rPr lang="en-US" dirty="0">
                <a:ea typeface="+mn-lt"/>
                <a:cs typeface="+mn-lt"/>
              </a:rPr>
              <a:t> de las </a:t>
            </a:r>
            <a:r>
              <a:rPr lang="en-US" dirty="0" err="1">
                <a:ea typeface="+mn-lt"/>
                <a:cs typeface="+mn-lt"/>
              </a:rPr>
              <a:t>citas</a:t>
            </a:r>
            <a:r>
              <a:rPr lang="en-US" dirty="0">
                <a:ea typeface="+mn-lt"/>
                <a:cs typeface="+mn-lt"/>
              </a:rPr>
              <a:t> y </a:t>
            </a:r>
            <a:r>
              <a:rPr lang="en-US" dirty="0" err="1">
                <a:ea typeface="+mn-lt"/>
                <a:cs typeface="+mn-lt"/>
              </a:rPr>
              <a:t>alusiones</a:t>
            </a:r>
            <a:r>
              <a:rPr lang="en-US" dirty="0">
                <a:ea typeface="+mn-lt"/>
                <a:cs typeface="+mn-lt"/>
              </a:rPr>
              <a:t> indica que </a:t>
            </a:r>
            <a:r>
              <a:rPr lang="en-US" dirty="0" err="1">
                <a:ea typeface="+mn-lt"/>
                <a:cs typeface="+mn-lt"/>
              </a:rPr>
              <a:t>eran</a:t>
            </a:r>
            <a:r>
              <a:rPr lang="en-US" dirty="0">
                <a:ea typeface="+mn-lt"/>
                <a:cs typeface="+mn-lt"/>
              </a:rPr>
              <a:t> bien </a:t>
            </a:r>
            <a:r>
              <a:rPr lang="en-US" dirty="0" err="1">
                <a:ea typeface="+mn-lt"/>
                <a:cs typeface="+mn-lt"/>
              </a:rPr>
              <a:t>conocidos</a:t>
            </a:r>
            <a:r>
              <a:rPr lang="en-US" dirty="0">
                <a:ea typeface="+mn-lt"/>
                <a:cs typeface="+mn-lt"/>
              </a:rPr>
              <a:t> (</a:t>
            </a:r>
            <a:r>
              <a:rPr lang="en-US" dirty="0" err="1">
                <a:ea typeface="+mn-lt"/>
                <a:cs typeface="+mn-lt"/>
              </a:rPr>
              <a:t>Hechos</a:t>
            </a:r>
            <a:r>
              <a:rPr lang="en-US" dirty="0">
                <a:ea typeface="+mn-lt"/>
                <a:cs typeface="+mn-lt"/>
              </a:rPr>
              <a:t> 2:25; </a:t>
            </a:r>
            <a:r>
              <a:rPr lang="en-US" dirty="0" err="1">
                <a:ea typeface="+mn-lt"/>
                <a:cs typeface="+mn-lt"/>
              </a:rPr>
              <a:t>Hebreos</a:t>
            </a:r>
            <a:r>
              <a:rPr lang="en-US" dirty="0">
                <a:ea typeface="+mn-lt"/>
                <a:cs typeface="+mn-lt"/>
              </a:rPr>
              <a:t> 2:6).</a:t>
            </a:r>
            <a:endParaRPr lang="en-US" dirty="0"/>
          </a:p>
          <a:p>
            <a:pPr lvl="2"/>
            <a:r>
              <a:rPr lang="en-US" dirty="0" err="1">
                <a:ea typeface="+mn-lt"/>
                <a:cs typeface="+mn-lt"/>
              </a:rPr>
              <a:t>Citado</a:t>
            </a:r>
            <a:r>
              <a:rPr lang="en-US" dirty="0">
                <a:ea typeface="+mn-lt"/>
                <a:cs typeface="+mn-lt"/>
              </a:rPr>
              <a:t> </a:t>
            </a:r>
            <a:r>
              <a:rPr lang="en-US" dirty="0" err="1">
                <a:ea typeface="+mn-lt"/>
                <a:cs typeface="+mn-lt"/>
              </a:rPr>
              <a:t>como</a:t>
            </a:r>
            <a:r>
              <a:rPr lang="en-US" dirty="0">
                <a:ea typeface="+mn-lt"/>
                <a:cs typeface="+mn-lt"/>
              </a:rPr>
              <a:t> </a:t>
            </a:r>
            <a:r>
              <a:rPr lang="en-US" dirty="0" err="1">
                <a:ea typeface="+mn-lt"/>
                <a:cs typeface="+mn-lt"/>
              </a:rPr>
              <a:t>autoridad</a:t>
            </a:r>
            <a:r>
              <a:rPr lang="en-US" dirty="0">
                <a:ea typeface="+mn-lt"/>
                <a:cs typeface="+mn-lt"/>
              </a:rPr>
              <a:t> para la </a:t>
            </a:r>
            <a:r>
              <a:rPr lang="en-US" dirty="0" err="1">
                <a:ea typeface="+mn-lt"/>
                <a:cs typeface="+mn-lt"/>
              </a:rPr>
              <a:t>acción</a:t>
            </a:r>
            <a:r>
              <a:rPr lang="en-US" dirty="0">
                <a:ea typeface="+mn-lt"/>
                <a:cs typeface="+mn-lt"/>
              </a:rPr>
              <a:t>, </a:t>
            </a:r>
            <a:r>
              <a:rPr lang="en-US" dirty="0" err="1">
                <a:ea typeface="+mn-lt"/>
                <a:cs typeface="+mn-lt"/>
              </a:rPr>
              <a:t>Hechos</a:t>
            </a:r>
            <a:r>
              <a:rPr lang="en-US" dirty="0">
                <a:ea typeface="+mn-lt"/>
                <a:cs typeface="+mn-lt"/>
              </a:rPr>
              <a:t> 1:20</a:t>
            </a:r>
            <a:endParaRPr lang="en-US" dirty="0"/>
          </a:p>
          <a:p>
            <a:pPr lvl="1"/>
            <a:r>
              <a:rPr lang="en-US" dirty="0" err="1">
                <a:ea typeface="+mn-lt"/>
                <a:cs typeface="+mn-lt"/>
              </a:rPr>
              <a:t>En</a:t>
            </a:r>
            <a:r>
              <a:rPr lang="en-US" dirty="0">
                <a:ea typeface="+mn-lt"/>
                <a:cs typeface="+mn-lt"/>
              </a:rPr>
              <a:t> la </a:t>
            </a:r>
            <a:r>
              <a:rPr lang="en-US" dirty="0" err="1">
                <a:ea typeface="+mn-lt"/>
                <a:cs typeface="+mn-lt"/>
              </a:rPr>
              <a:t>iglesia</a:t>
            </a:r>
            <a:r>
              <a:rPr lang="en-US" dirty="0">
                <a:ea typeface="+mn-lt"/>
                <a:cs typeface="+mn-lt"/>
              </a:rPr>
              <a:t> </a:t>
            </a:r>
            <a:r>
              <a:rPr lang="en-US" dirty="0" err="1">
                <a:ea typeface="+mn-lt"/>
                <a:cs typeface="+mn-lt"/>
              </a:rPr>
              <a:t>primitiva</a:t>
            </a:r>
            <a:r>
              <a:rPr lang="en-US" dirty="0">
                <a:ea typeface="+mn-lt"/>
                <a:cs typeface="+mn-lt"/>
              </a:rPr>
              <a:t>, </a:t>
            </a:r>
            <a:r>
              <a:rPr lang="en-US" dirty="0" err="1">
                <a:ea typeface="+mn-lt"/>
                <a:cs typeface="+mn-lt"/>
              </a:rPr>
              <a:t>los</a:t>
            </a:r>
            <a:r>
              <a:rPr lang="en-US" dirty="0">
                <a:ea typeface="+mn-lt"/>
                <a:cs typeface="+mn-lt"/>
              </a:rPr>
              <a:t> </a:t>
            </a:r>
            <a:r>
              <a:rPr lang="en-US" dirty="0" err="1">
                <a:ea typeface="+mn-lt"/>
                <a:cs typeface="+mn-lt"/>
              </a:rPr>
              <a:t>salmos</a:t>
            </a:r>
            <a:r>
              <a:rPr lang="en-US" dirty="0">
                <a:ea typeface="+mn-lt"/>
                <a:cs typeface="+mn-lt"/>
              </a:rPr>
              <a:t> </a:t>
            </a:r>
            <a:r>
              <a:rPr lang="en-US" dirty="0" err="1">
                <a:ea typeface="+mn-lt"/>
                <a:cs typeface="+mn-lt"/>
              </a:rPr>
              <a:t>eran</a:t>
            </a:r>
            <a:r>
              <a:rPr lang="en-US" dirty="0">
                <a:ea typeface="+mn-lt"/>
                <a:cs typeface="+mn-lt"/>
              </a:rPr>
              <a:t> </a:t>
            </a:r>
            <a:r>
              <a:rPr lang="en-US" dirty="0" err="1">
                <a:ea typeface="+mn-lt"/>
                <a:cs typeface="+mn-lt"/>
              </a:rPr>
              <a:t>una</a:t>
            </a:r>
            <a:r>
              <a:rPr lang="en-US" dirty="0">
                <a:ea typeface="+mn-lt"/>
                <a:cs typeface="+mn-lt"/>
              </a:rPr>
              <a:t> </a:t>
            </a:r>
            <a:r>
              <a:rPr lang="en-US" dirty="0" err="1">
                <a:ea typeface="+mn-lt"/>
                <a:cs typeface="+mn-lt"/>
              </a:rPr>
              <a:t>parte</a:t>
            </a:r>
            <a:r>
              <a:rPr lang="en-US" dirty="0">
                <a:ea typeface="+mn-lt"/>
                <a:cs typeface="+mn-lt"/>
              </a:rPr>
              <a:t> </a:t>
            </a:r>
            <a:r>
              <a:rPr lang="en-US" dirty="0" err="1">
                <a:ea typeface="+mn-lt"/>
                <a:cs typeface="+mn-lt"/>
              </a:rPr>
              <a:t>importante</a:t>
            </a:r>
            <a:r>
              <a:rPr lang="en-US" dirty="0">
                <a:ea typeface="+mn-lt"/>
                <a:cs typeface="+mn-lt"/>
              </a:rPr>
              <a:t> del </a:t>
            </a:r>
            <a:r>
              <a:rPr lang="en-US" dirty="0" err="1">
                <a:ea typeface="+mn-lt"/>
                <a:cs typeface="+mn-lt"/>
              </a:rPr>
              <a:t>culto</a:t>
            </a:r>
            <a:r>
              <a:rPr lang="en-US" dirty="0">
                <a:ea typeface="+mn-lt"/>
                <a:cs typeface="+mn-lt"/>
              </a:rPr>
              <a:t> y la </a:t>
            </a:r>
            <a:r>
              <a:rPr lang="en-US" dirty="0" err="1">
                <a:ea typeface="+mn-lt"/>
                <a:cs typeface="+mn-lt"/>
              </a:rPr>
              <a:t>vida</a:t>
            </a:r>
            <a:r>
              <a:rPr lang="en-US" dirty="0">
                <a:ea typeface="+mn-lt"/>
                <a:cs typeface="+mn-lt"/>
              </a:rPr>
              <a:t> de </a:t>
            </a:r>
            <a:r>
              <a:rPr lang="en-US" dirty="0" err="1">
                <a:ea typeface="+mn-lt"/>
                <a:cs typeface="+mn-lt"/>
              </a:rPr>
              <a:t>oración</a:t>
            </a:r>
            <a:r>
              <a:rPr lang="en-US" dirty="0">
                <a:ea typeface="+mn-lt"/>
                <a:cs typeface="+mn-lt"/>
              </a:rPr>
              <a:t> (</a:t>
            </a:r>
            <a:r>
              <a:rPr lang="en-US" dirty="0" err="1">
                <a:ea typeface="+mn-lt"/>
                <a:cs typeface="+mn-lt"/>
              </a:rPr>
              <a:t>Efesios</a:t>
            </a:r>
            <a:r>
              <a:rPr lang="en-US" dirty="0">
                <a:ea typeface="+mn-lt"/>
                <a:cs typeface="+mn-lt"/>
              </a:rPr>
              <a:t> 5:19).</a:t>
            </a:r>
            <a:endParaRPr lang="en-US" dirty="0"/>
          </a:p>
          <a:p>
            <a:r>
              <a:rPr lang="en-US" dirty="0">
                <a:ea typeface="+mn-lt"/>
                <a:cs typeface="+mn-lt"/>
              </a:rPr>
              <a:t>Los </a:t>
            </a:r>
            <a:r>
              <a:rPr lang="en-US" dirty="0" err="1">
                <a:ea typeface="+mn-lt"/>
                <a:cs typeface="+mn-lt"/>
              </a:rPr>
              <a:t>salmos</a:t>
            </a:r>
            <a:r>
              <a:rPr lang="en-US" dirty="0">
                <a:ea typeface="+mn-lt"/>
                <a:cs typeface="+mn-lt"/>
              </a:rPr>
              <a:t> se </a:t>
            </a:r>
            <a:r>
              <a:rPr lang="en-US" dirty="0" err="1">
                <a:ea typeface="+mn-lt"/>
                <a:cs typeface="+mn-lt"/>
              </a:rPr>
              <a:t>usan</a:t>
            </a:r>
            <a:r>
              <a:rPr lang="en-US" dirty="0">
                <a:ea typeface="+mn-lt"/>
                <a:cs typeface="+mn-lt"/>
              </a:rPr>
              <a:t> con </a:t>
            </a:r>
            <a:r>
              <a:rPr lang="en-US" dirty="0" err="1">
                <a:ea typeface="+mn-lt"/>
                <a:cs typeface="+mn-lt"/>
              </a:rPr>
              <a:t>frecuencia</a:t>
            </a:r>
            <a:r>
              <a:rPr lang="en-US" dirty="0">
                <a:ea typeface="+mn-lt"/>
                <a:cs typeface="+mn-lt"/>
              </a:rPr>
              <a:t> </a:t>
            </a:r>
            <a:r>
              <a:rPr lang="en-US" dirty="0" err="1">
                <a:ea typeface="+mn-lt"/>
                <a:cs typeface="+mn-lt"/>
              </a:rPr>
              <a:t>en</a:t>
            </a:r>
            <a:r>
              <a:rPr lang="en-US" dirty="0">
                <a:ea typeface="+mn-lt"/>
                <a:cs typeface="+mn-lt"/>
              </a:rPr>
              <a:t> la </a:t>
            </a:r>
            <a:r>
              <a:rPr lang="en-US" dirty="0" err="1">
                <a:ea typeface="+mn-lt"/>
                <a:cs typeface="+mn-lt"/>
              </a:rPr>
              <a:t>teología</a:t>
            </a:r>
            <a:r>
              <a:rPr lang="en-US" dirty="0">
                <a:ea typeface="+mn-lt"/>
                <a:cs typeface="+mn-lt"/>
              </a:rPr>
              <a:t> y </a:t>
            </a:r>
            <a:r>
              <a:rPr lang="en-US" dirty="0" err="1">
                <a:ea typeface="+mn-lt"/>
                <a:cs typeface="+mn-lt"/>
              </a:rPr>
              <a:t>evangelismo</a:t>
            </a:r>
            <a:r>
              <a:rPr lang="en-US" dirty="0">
                <a:ea typeface="+mn-lt"/>
                <a:cs typeface="+mn-lt"/>
              </a:rPr>
              <a:t> del Nuevo </a:t>
            </a:r>
            <a:r>
              <a:rPr lang="en-US" dirty="0" err="1">
                <a:ea typeface="+mn-lt"/>
                <a:cs typeface="+mn-lt"/>
              </a:rPr>
              <a:t>Testamento</a:t>
            </a:r>
            <a:endParaRPr lang="en-US" dirty="0"/>
          </a:p>
          <a:p>
            <a:pPr lvl="1"/>
            <a:r>
              <a:rPr lang="en-US" dirty="0" err="1">
                <a:ea typeface="+mn-lt"/>
                <a:cs typeface="+mn-lt"/>
              </a:rPr>
              <a:t>En</a:t>
            </a:r>
            <a:r>
              <a:rPr lang="en-US" dirty="0">
                <a:ea typeface="+mn-lt"/>
                <a:cs typeface="+mn-lt"/>
              </a:rPr>
              <a:t> </a:t>
            </a:r>
            <a:r>
              <a:rPr lang="en-US" dirty="0" err="1">
                <a:ea typeface="+mn-lt"/>
                <a:cs typeface="+mn-lt"/>
              </a:rPr>
              <a:t>los</a:t>
            </a:r>
            <a:r>
              <a:rPr lang="en-US" dirty="0">
                <a:ea typeface="+mn-lt"/>
                <a:cs typeface="+mn-lt"/>
              </a:rPr>
              <a:t> </a:t>
            </a:r>
            <a:r>
              <a:rPr lang="en-US" dirty="0" err="1">
                <a:ea typeface="+mn-lt"/>
                <a:cs typeface="+mn-lt"/>
              </a:rPr>
              <a:t>Evangelios</a:t>
            </a:r>
            <a:r>
              <a:rPr lang="en-US" dirty="0">
                <a:ea typeface="+mn-lt"/>
                <a:cs typeface="+mn-lt"/>
              </a:rPr>
              <a:t>, se </a:t>
            </a:r>
            <a:r>
              <a:rPr lang="en-US" dirty="0" err="1">
                <a:ea typeface="+mn-lt"/>
                <a:cs typeface="+mn-lt"/>
              </a:rPr>
              <a:t>citan</a:t>
            </a:r>
            <a:r>
              <a:rPr lang="en-US" dirty="0">
                <a:ea typeface="+mn-lt"/>
                <a:cs typeface="+mn-lt"/>
              </a:rPr>
              <a:t> </a:t>
            </a:r>
            <a:r>
              <a:rPr lang="en-US" dirty="0" err="1">
                <a:ea typeface="+mn-lt"/>
                <a:cs typeface="+mn-lt"/>
              </a:rPr>
              <a:t>como</a:t>
            </a:r>
            <a:r>
              <a:rPr lang="en-US" dirty="0">
                <a:ea typeface="+mn-lt"/>
                <a:cs typeface="+mn-lt"/>
              </a:rPr>
              <a:t> </a:t>
            </a:r>
            <a:r>
              <a:rPr lang="en-US" dirty="0" err="1">
                <a:ea typeface="+mn-lt"/>
                <a:cs typeface="+mn-lt"/>
              </a:rPr>
              <a:t>profecía</a:t>
            </a:r>
            <a:r>
              <a:rPr lang="en-US" dirty="0">
                <a:ea typeface="+mn-lt"/>
                <a:cs typeface="+mn-lt"/>
              </a:rPr>
              <a:t> de la </a:t>
            </a:r>
            <a:r>
              <a:rPr lang="en-US" dirty="0" err="1">
                <a:ea typeface="+mn-lt"/>
                <a:cs typeface="+mn-lt"/>
              </a:rPr>
              <a:t>vida</a:t>
            </a:r>
            <a:r>
              <a:rPr lang="en-US" dirty="0">
                <a:ea typeface="+mn-lt"/>
                <a:cs typeface="+mn-lt"/>
              </a:rPr>
              <a:t> y </a:t>
            </a:r>
            <a:r>
              <a:rPr lang="en-US" dirty="0" err="1">
                <a:ea typeface="+mn-lt"/>
                <a:cs typeface="+mn-lt"/>
              </a:rPr>
              <a:t>obra</a:t>
            </a:r>
            <a:r>
              <a:rPr lang="en-US" dirty="0">
                <a:ea typeface="+mn-lt"/>
                <a:cs typeface="+mn-lt"/>
              </a:rPr>
              <a:t> de Jesús.</a:t>
            </a:r>
            <a:endParaRPr lang="en-US" dirty="0"/>
          </a:p>
          <a:p>
            <a:pPr lvl="1"/>
            <a:r>
              <a:rPr lang="en-US" dirty="0">
                <a:ea typeface="+mn-lt"/>
                <a:cs typeface="+mn-lt"/>
              </a:rPr>
              <a:t>Los </a:t>
            </a:r>
            <a:r>
              <a:rPr lang="en-US" dirty="0" err="1">
                <a:ea typeface="+mn-lt"/>
                <a:cs typeface="+mn-lt"/>
              </a:rPr>
              <a:t>primeros</a:t>
            </a:r>
            <a:r>
              <a:rPr lang="en-US" dirty="0">
                <a:ea typeface="+mn-lt"/>
                <a:cs typeface="+mn-lt"/>
              </a:rPr>
              <a:t> </a:t>
            </a:r>
            <a:r>
              <a:rPr lang="en-US" dirty="0" err="1">
                <a:ea typeface="+mn-lt"/>
                <a:cs typeface="+mn-lt"/>
              </a:rPr>
              <a:t>cristianos</a:t>
            </a:r>
            <a:r>
              <a:rPr lang="en-US" dirty="0">
                <a:ea typeface="+mn-lt"/>
                <a:cs typeface="+mn-lt"/>
              </a:rPr>
              <a:t> </a:t>
            </a:r>
            <a:r>
              <a:rPr lang="en-US" dirty="0" err="1">
                <a:ea typeface="+mn-lt"/>
                <a:cs typeface="+mn-lt"/>
              </a:rPr>
              <a:t>usaban</a:t>
            </a:r>
            <a:r>
              <a:rPr lang="en-US" dirty="0">
                <a:ea typeface="+mn-lt"/>
                <a:cs typeface="+mn-lt"/>
              </a:rPr>
              <a:t> </a:t>
            </a:r>
            <a:r>
              <a:rPr lang="en-US" dirty="0" err="1">
                <a:ea typeface="+mn-lt"/>
                <a:cs typeface="+mn-lt"/>
              </a:rPr>
              <a:t>los</a:t>
            </a:r>
            <a:r>
              <a:rPr lang="en-US" dirty="0">
                <a:ea typeface="+mn-lt"/>
                <a:cs typeface="+mn-lt"/>
              </a:rPr>
              <a:t> </a:t>
            </a:r>
            <a:r>
              <a:rPr lang="en-US" dirty="0" err="1">
                <a:ea typeface="+mn-lt"/>
                <a:cs typeface="+mn-lt"/>
              </a:rPr>
              <a:t>salmos</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evangelismo</a:t>
            </a:r>
            <a:endParaRPr lang="en-US" dirty="0"/>
          </a:p>
        </p:txBody>
      </p:sp>
    </p:spTree>
    <p:extLst>
      <p:ext uri="{BB962C8B-B14F-4D97-AF65-F5344CB8AC3E}">
        <p14:creationId xmlns:p14="http://schemas.microsoft.com/office/powerpoint/2010/main" val="329793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1" end="1"/>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2" end="2"/>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0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C24279-9F12-4BFE-87C7-81F2BDAF705F}"/>
              </a:ext>
            </a:extLst>
          </p:cNvPr>
          <p:cNvSpPr>
            <a:spLocks noGrp="1"/>
          </p:cNvSpPr>
          <p:nvPr>
            <p:ph type="title"/>
          </p:nvPr>
        </p:nvSpPr>
        <p:spPr/>
        <p:txBody>
          <a:bodyPr vert="horz" lIns="91440" tIns="45720" rIns="91440" bIns="45720" rtlCol="0" anchor="ctr">
            <a:noAutofit/>
          </a:bodyPr>
          <a:lstStyle/>
          <a:p>
            <a:r>
              <a:rPr lang="en-US" sz="2600">
                <a:latin typeface="Malgun Gothic"/>
                <a:ea typeface="Malgun Gothic"/>
              </a:rPr>
              <a:t>Psalms in Luke 1:46-55 / Los </a:t>
            </a:r>
            <a:r>
              <a:rPr lang="en-US" sz="2600" err="1">
                <a:latin typeface="Malgun Gothic"/>
                <a:ea typeface="Malgun Gothic"/>
              </a:rPr>
              <a:t>Salmos</a:t>
            </a:r>
            <a:r>
              <a:rPr lang="en-US" sz="2600">
                <a:latin typeface="Malgun Gothic"/>
                <a:ea typeface="Malgun Gothic"/>
              </a:rPr>
              <a:t> </a:t>
            </a:r>
            <a:r>
              <a:rPr lang="en-US" sz="2600" err="1">
                <a:latin typeface="Malgun Gothic"/>
                <a:ea typeface="Malgun Gothic"/>
              </a:rPr>
              <a:t>en</a:t>
            </a:r>
            <a:r>
              <a:rPr lang="en-US" sz="2600">
                <a:latin typeface="Malgun Gothic"/>
                <a:ea typeface="Malgun Gothic"/>
              </a:rPr>
              <a:t> Lucas 1:46-55 </a:t>
            </a:r>
            <a:endParaRPr lang="en-US" sz="2600"/>
          </a:p>
        </p:txBody>
      </p:sp>
      <p:sp>
        <p:nvSpPr>
          <p:cNvPr id="3" name="Content Placeholder 2">
            <a:extLst>
              <a:ext uri="{FF2B5EF4-FFF2-40B4-BE49-F238E27FC236}">
                <a16:creationId xmlns:a16="http://schemas.microsoft.com/office/drawing/2014/main" id="{E3F5E623-60B0-43FB-BD1F-1E1B00F55642}"/>
              </a:ext>
            </a:extLst>
          </p:cNvPr>
          <p:cNvSpPr>
            <a:spLocks noGrp="1"/>
          </p:cNvSpPr>
          <p:nvPr>
            <p:ph sz="half" idx="1"/>
          </p:nvPr>
        </p:nvSpPr>
        <p:spPr>
          <a:xfrm>
            <a:off x="337625" y="1041006"/>
            <a:ext cx="2968283" cy="4673994"/>
          </a:xfrm>
        </p:spPr>
        <p:txBody>
          <a:bodyPr>
            <a:normAutofit lnSpcReduction="10000"/>
          </a:bodyPr>
          <a:lstStyle/>
          <a:p>
            <a:pPr marL="258366" indent="-258366">
              <a:lnSpc>
                <a:spcPct val="100000"/>
              </a:lnSpc>
              <a:spcBef>
                <a:spcPts val="450"/>
              </a:spcBef>
              <a:buNone/>
            </a:pPr>
            <a:r>
              <a:rPr lang="en-US" sz="1100" dirty="0"/>
              <a:t> 46 And Mary said: "</a:t>
            </a:r>
            <a:r>
              <a:rPr lang="en-US" sz="1100" u="sng" dirty="0"/>
              <a:t>My soul exalts the Lord</a:t>
            </a:r>
            <a:r>
              <a:rPr lang="en-US" sz="1100" dirty="0"/>
              <a:t>,</a:t>
            </a:r>
          </a:p>
          <a:p>
            <a:pPr marL="258366" indent="-258366">
              <a:lnSpc>
                <a:spcPct val="100000"/>
              </a:lnSpc>
              <a:spcBef>
                <a:spcPts val="450"/>
              </a:spcBef>
              <a:buNone/>
            </a:pPr>
            <a:r>
              <a:rPr lang="en-US" sz="1100" dirty="0"/>
              <a:t> 47 And </a:t>
            </a:r>
            <a:r>
              <a:rPr lang="en-US" sz="1100" u="sng" dirty="0"/>
              <a:t>my spirit has rejoiced in God my Savior</a:t>
            </a:r>
            <a:r>
              <a:rPr lang="en-US" sz="1100" dirty="0"/>
              <a:t>.</a:t>
            </a:r>
          </a:p>
          <a:p>
            <a:pPr marL="258366" indent="-258366">
              <a:lnSpc>
                <a:spcPct val="100000"/>
              </a:lnSpc>
              <a:spcBef>
                <a:spcPts val="450"/>
              </a:spcBef>
              <a:buNone/>
            </a:pPr>
            <a:r>
              <a:rPr lang="en-US" sz="1100" dirty="0"/>
              <a:t> 48 For </a:t>
            </a:r>
            <a:r>
              <a:rPr lang="en-US" sz="1100" u="sng" dirty="0"/>
              <a:t>He has had regard for the humble state of His bondslave</a:t>
            </a:r>
            <a:r>
              <a:rPr lang="en-US" sz="1100" dirty="0"/>
              <a:t>; </a:t>
            </a:r>
            <a:br>
              <a:rPr lang="en-US" sz="1100" dirty="0"/>
            </a:br>
            <a:r>
              <a:rPr lang="en-US" sz="1100" dirty="0"/>
              <a:t>For behold, from this time on all generations will count me blessed.</a:t>
            </a:r>
          </a:p>
          <a:p>
            <a:pPr marL="258366" indent="-258366">
              <a:lnSpc>
                <a:spcPct val="100000"/>
              </a:lnSpc>
              <a:spcBef>
                <a:spcPts val="450"/>
              </a:spcBef>
              <a:buNone/>
            </a:pPr>
            <a:r>
              <a:rPr lang="en-US" sz="1100" dirty="0"/>
              <a:t> 49 For the Mighty One has done great things for me; </a:t>
            </a:r>
            <a:br>
              <a:rPr lang="en-US" sz="1100" dirty="0"/>
            </a:br>
            <a:r>
              <a:rPr lang="en-US" sz="1100" dirty="0"/>
              <a:t>And holy is His name.</a:t>
            </a:r>
          </a:p>
          <a:p>
            <a:pPr marL="258366" indent="-258366">
              <a:lnSpc>
                <a:spcPct val="100000"/>
              </a:lnSpc>
              <a:spcBef>
                <a:spcPts val="450"/>
              </a:spcBef>
              <a:buNone/>
            </a:pPr>
            <a:r>
              <a:rPr lang="en-US" sz="1100" dirty="0"/>
              <a:t> 50 </a:t>
            </a:r>
            <a:r>
              <a:rPr lang="en-US" sz="1100" u="sng" dirty="0"/>
              <a:t>AND HIS MERCY IS UPON GENERATION AFTER GENERATION </a:t>
            </a:r>
            <a:br>
              <a:rPr lang="en-US" sz="1100" u="sng" dirty="0"/>
            </a:br>
            <a:r>
              <a:rPr lang="en-US" sz="1100" u="sng" dirty="0"/>
              <a:t>TOWARD THOSE WHO FEAR HIM</a:t>
            </a:r>
            <a:r>
              <a:rPr lang="en-US" sz="1100" dirty="0"/>
              <a:t>.</a:t>
            </a:r>
          </a:p>
          <a:p>
            <a:pPr marL="258366" indent="-258366">
              <a:lnSpc>
                <a:spcPct val="100000"/>
              </a:lnSpc>
              <a:spcBef>
                <a:spcPts val="450"/>
              </a:spcBef>
              <a:buNone/>
            </a:pPr>
            <a:r>
              <a:rPr lang="en-US" sz="1100" dirty="0"/>
              <a:t> 51 </a:t>
            </a:r>
            <a:r>
              <a:rPr lang="en-US" sz="1100" u="sng" dirty="0"/>
              <a:t>He has done mighty deeds with His arm</a:t>
            </a:r>
            <a:r>
              <a:rPr lang="en-US" sz="1100" dirty="0"/>
              <a:t>; </a:t>
            </a:r>
            <a:br>
              <a:rPr lang="en-US" sz="1100" dirty="0"/>
            </a:br>
            <a:r>
              <a:rPr lang="en-US" sz="1100" dirty="0"/>
              <a:t>He has scattered those who were proud in the thoughts of their heart.</a:t>
            </a:r>
          </a:p>
          <a:p>
            <a:pPr marL="258366" indent="-258366">
              <a:lnSpc>
                <a:spcPct val="100000"/>
              </a:lnSpc>
              <a:spcBef>
                <a:spcPts val="450"/>
              </a:spcBef>
              <a:buNone/>
            </a:pPr>
            <a:r>
              <a:rPr lang="en-US" sz="1100" dirty="0"/>
              <a:t> 52 He has brought down rulers from their thrones, </a:t>
            </a:r>
            <a:br>
              <a:rPr lang="en-US" sz="1100" dirty="0"/>
            </a:br>
            <a:r>
              <a:rPr lang="en-US" sz="1100" dirty="0"/>
              <a:t>And has exalted those who were humble.</a:t>
            </a:r>
          </a:p>
          <a:p>
            <a:pPr marL="258366" indent="-258366">
              <a:lnSpc>
                <a:spcPct val="100000"/>
              </a:lnSpc>
              <a:spcBef>
                <a:spcPts val="450"/>
              </a:spcBef>
              <a:buNone/>
            </a:pPr>
            <a:r>
              <a:rPr lang="en-US" sz="1100" dirty="0"/>
              <a:t> 53 </a:t>
            </a:r>
            <a:r>
              <a:rPr lang="en-US" sz="1100" u="sng" dirty="0"/>
              <a:t>HE HAS FILLED THE HUNGRY WITH GOOD THINGS</a:t>
            </a:r>
            <a:r>
              <a:rPr lang="en-US" sz="1100" dirty="0"/>
              <a:t>;</a:t>
            </a:r>
            <a:br>
              <a:rPr lang="en-US" sz="1100" dirty="0"/>
            </a:br>
            <a:r>
              <a:rPr lang="en-US" sz="1100" dirty="0"/>
              <a:t>And sent away the rich empty-handed.</a:t>
            </a:r>
          </a:p>
          <a:p>
            <a:pPr marL="258366" indent="-258366">
              <a:lnSpc>
                <a:spcPct val="100000"/>
              </a:lnSpc>
              <a:spcBef>
                <a:spcPts val="450"/>
              </a:spcBef>
              <a:buNone/>
            </a:pPr>
            <a:r>
              <a:rPr lang="en-US" sz="1100" dirty="0"/>
              <a:t> 54 He has given help to Israel His servant, </a:t>
            </a:r>
            <a:br>
              <a:rPr lang="en-US" sz="1100" dirty="0"/>
            </a:br>
            <a:r>
              <a:rPr lang="en-US" sz="1100" dirty="0"/>
              <a:t>In remembrance of His mercy,</a:t>
            </a:r>
          </a:p>
          <a:p>
            <a:pPr marL="258366" indent="-258366">
              <a:lnSpc>
                <a:spcPct val="100000"/>
              </a:lnSpc>
              <a:spcBef>
                <a:spcPts val="450"/>
              </a:spcBef>
              <a:buNone/>
            </a:pPr>
            <a:r>
              <a:rPr lang="en-US" sz="1100" dirty="0"/>
              <a:t> 55 </a:t>
            </a:r>
            <a:r>
              <a:rPr lang="en-US" sz="1100" u="sng" dirty="0"/>
              <a:t>As He spoke to our fathers</a:t>
            </a:r>
            <a:r>
              <a:rPr lang="en-US" sz="1100" dirty="0"/>
              <a:t>, </a:t>
            </a:r>
            <a:br>
              <a:rPr lang="en-US" sz="1100" dirty="0"/>
            </a:br>
            <a:r>
              <a:rPr lang="en-US" sz="1100" dirty="0"/>
              <a:t>To Abraham and </a:t>
            </a:r>
            <a:r>
              <a:rPr lang="en-US" sz="1100" u="sng" dirty="0"/>
              <a:t>his descendants</a:t>
            </a:r>
            <a:r>
              <a:rPr lang="en-US" sz="1100" dirty="0"/>
              <a:t> forever."</a:t>
            </a:r>
          </a:p>
        </p:txBody>
      </p:sp>
      <p:sp>
        <p:nvSpPr>
          <p:cNvPr id="4" name="Content Placeholder 3">
            <a:extLst>
              <a:ext uri="{FF2B5EF4-FFF2-40B4-BE49-F238E27FC236}">
                <a16:creationId xmlns:a16="http://schemas.microsoft.com/office/drawing/2014/main" id="{1EC7AB18-D45E-E441-8993-D8216B1EF34A}"/>
              </a:ext>
            </a:extLst>
          </p:cNvPr>
          <p:cNvSpPr>
            <a:spLocks noGrp="1"/>
          </p:cNvSpPr>
          <p:nvPr>
            <p:ph sz="half" idx="2"/>
          </p:nvPr>
        </p:nvSpPr>
        <p:spPr>
          <a:xfrm>
            <a:off x="4542020" y="1041006"/>
            <a:ext cx="3162925" cy="4673994"/>
          </a:xfrm>
        </p:spPr>
        <p:txBody>
          <a:bodyPr>
            <a:noAutofit/>
          </a:bodyPr>
          <a:lstStyle/>
          <a:p>
            <a:pPr marL="258366" indent="-258366">
              <a:spcBef>
                <a:spcPts val="450"/>
              </a:spcBef>
            </a:pPr>
            <a:r>
              <a:rPr lang="es-ES" sz="1100" dirty="0"/>
              <a:t>46 Entonces María dijo: </a:t>
            </a:r>
            <a:r>
              <a:rPr lang="es-ES" sz="1100" u="sng" dirty="0"/>
              <a:t>Mi alma engrandece al Señor</a:t>
            </a:r>
            <a:r>
              <a:rPr lang="es-ES" sz="1100" dirty="0"/>
              <a:t>,</a:t>
            </a:r>
          </a:p>
          <a:p>
            <a:pPr marL="258366" indent="-258366">
              <a:spcBef>
                <a:spcPts val="450"/>
              </a:spcBef>
            </a:pPr>
            <a:r>
              <a:rPr lang="es-ES" sz="1100" dirty="0"/>
              <a:t>47 y </a:t>
            </a:r>
            <a:r>
              <a:rPr lang="es-ES" sz="1100" u="sng" dirty="0"/>
              <a:t>mi espíritu se regocija en Dios mi Salvador</a:t>
            </a:r>
            <a:r>
              <a:rPr lang="es-ES" sz="1100" dirty="0"/>
              <a:t>.</a:t>
            </a:r>
          </a:p>
          <a:p>
            <a:pPr marL="258366" indent="-258366">
              <a:spcBef>
                <a:spcPts val="450"/>
              </a:spcBef>
            </a:pPr>
            <a:r>
              <a:rPr lang="es-ES" sz="1100" dirty="0"/>
              <a:t>48 Porque </a:t>
            </a:r>
            <a:r>
              <a:rPr lang="es-ES" sz="1100" u="sng" dirty="0"/>
              <a:t>ha mirado la humilde condición de esta su sierva</a:t>
            </a:r>
            <a:r>
              <a:rPr lang="es-ES" sz="1100" dirty="0"/>
              <a:t>;</a:t>
            </a:r>
            <a:br>
              <a:rPr lang="es-ES" sz="1100" dirty="0"/>
            </a:br>
            <a:r>
              <a:rPr lang="es-ES" sz="1100" dirty="0"/>
              <a:t>pues he aquí, desde ahora en adelante todas las generaciones me tendrán por bienaventurada.</a:t>
            </a:r>
          </a:p>
          <a:p>
            <a:pPr marL="258366" indent="-258366">
              <a:spcBef>
                <a:spcPts val="450"/>
              </a:spcBef>
            </a:pPr>
            <a:r>
              <a:rPr lang="es-ES" sz="1100" dirty="0"/>
              <a:t>49 Porque grandes cosas me ha hecho el Poderoso;</a:t>
            </a:r>
            <a:br>
              <a:rPr lang="es-ES" sz="1100" dirty="0"/>
            </a:br>
            <a:r>
              <a:rPr lang="es-ES" sz="1100" dirty="0"/>
              <a:t>y santo es su nombre.</a:t>
            </a:r>
          </a:p>
          <a:p>
            <a:pPr marL="258366" indent="-258366">
              <a:spcBef>
                <a:spcPts val="450"/>
              </a:spcBef>
            </a:pPr>
            <a:r>
              <a:rPr lang="es-ES" sz="1100" dirty="0"/>
              <a:t>50 </a:t>
            </a:r>
            <a:r>
              <a:rPr lang="es-ES" sz="1100" u="sng" cap="all" dirty="0"/>
              <a:t>Y de generación en generación es su misericordia</a:t>
            </a:r>
            <a:br>
              <a:rPr lang="es-ES" sz="1100" u="sng" cap="all" dirty="0"/>
            </a:br>
            <a:r>
              <a:rPr lang="es-ES" sz="1100" u="sng" cap="all" dirty="0"/>
              <a:t>para los que le temen</a:t>
            </a:r>
            <a:r>
              <a:rPr lang="es-ES" sz="1100" dirty="0"/>
              <a:t>.</a:t>
            </a:r>
          </a:p>
          <a:p>
            <a:pPr marL="258366" indent="-258366">
              <a:spcBef>
                <a:spcPts val="450"/>
              </a:spcBef>
            </a:pPr>
            <a:r>
              <a:rPr lang="es-ES" sz="1100" dirty="0"/>
              <a:t>51 </a:t>
            </a:r>
            <a:r>
              <a:rPr lang="es-ES" sz="1100" u="sng" dirty="0"/>
              <a:t>Ha hecho proezas con su brazo</a:t>
            </a:r>
            <a:r>
              <a:rPr lang="es-ES" sz="1100" dirty="0"/>
              <a:t>;</a:t>
            </a:r>
            <a:br>
              <a:rPr lang="es-ES" sz="1100" dirty="0"/>
            </a:br>
            <a:r>
              <a:rPr lang="es-ES" sz="1100" dirty="0"/>
              <a:t>ha esparcido a los soberbios en el pensamiento de sus corazones.</a:t>
            </a:r>
          </a:p>
          <a:p>
            <a:pPr marL="258366" indent="-258366">
              <a:spcBef>
                <a:spcPts val="450"/>
              </a:spcBef>
            </a:pPr>
            <a:r>
              <a:rPr lang="es-ES" sz="1100" dirty="0"/>
              <a:t>52 Ha quitado a los poderosos de sus tronos;</a:t>
            </a:r>
            <a:br>
              <a:rPr lang="es-ES" sz="1100" dirty="0"/>
            </a:br>
            <a:r>
              <a:rPr lang="es-ES" sz="1100" dirty="0"/>
              <a:t>y ha exaltado a los humildes;</a:t>
            </a:r>
          </a:p>
          <a:p>
            <a:pPr marL="258366" indent="-258366">
              <a:spcBef>
                <a:spcPts val="450"/>
              </a:spcBef>
            </a:pPr>
            <a:r>
              <a:rPr lang="es-ES" sz="1100" dirty="0"/>
              <a:t>53 </a:t>
            </a:r>
            <a:r>
              <a:rPr lang="es-ES" sz="1100" u="sng" cap="all" dirty="0"/>
              <a:t>a los hambrientos ha colmado de bienes</a:t>
            </a:r>
            <a:br>
              <a:rPr lang="es-ES" sz="1100" dirty="0"/>
            </a:br>
            <a:r>
              <a:rPr lang="es-ES" sz="1100" dirty="0"/>
              <a:t>y ha despedido a los ricos con las manos vacías.</a:t>
            </a:r>
          </a:p>
          <a:p>
            <a:pPr marL="258366" indent="-258366">
              <a:spcBef>
                <a:spcPts val="450"/>
              </a:spcBef>
            </a:pPr>
            <a:r>
              <a:rPr lang="es-ES" sz="1100" dirty="0"/>
              <a:t>54 Ha ayudado a Israel, su siervo,</a:t>
            </a:r>
            <a:br>
              <a:rPr lang="es-ES" sz="1100" dirty="0"/>
            </a:br>
            <a:r>
              <a:rPr lang="es-ES" sz="1100" dirty="0"/>
              <a:t>para recuerdo de su misericordia</a:t>
            </a:r>
          </a:p>
          <a:p>
            <a:pPr marL="258366" indent="-258366">
              <a:spcBef>
                <a:spcPts val="450"/>
              </a:spcBef>
            </a:pPr>
            <a:r>
              <a:rPr lang="es-ES" sz="1100" dirty="0"/>
              <a:t>55 </a:t>
            </a:r>
            <a:r>
              <a:rPr lang="es-ES" sz="1100" u="sng" dirty="0"/>
              <a:t>tal como dijo a nuestros padres</a:t>
            </a:r>
            <a:r>
              <a:rPr lang="es-ES" sz="1100" dirty="0"/>
              <a:t>,</a:t>
            </a:r>
            <a:br>
              <a:rPr lang="es-ES" sz="1100" dirty="0"/>
            </a:br>
            <a:r>
              <a:rPr lang="es-ES" sz="1100" dirty="0"/>
              <a:t>a Abraham y a </a:t>
            </a:r>
            <a:r>
              <a:rPr lang="es-ES" sz="1100" u="sng" dirty="0"/>
              <a:t>su descendencia</a:t>
            </a:r>
            <a:r>
              <a:rPr lang="es-ES" sz="1100" dirty="0"/>
              <a:t> para siempre.</a:t>
            </a:r>
            <a:endParaRPr lang="en-US" sz="1100" dirty="0"/>
          </a:p>
        </p:txBody>
      </p:sp>
      <p:sp>
        <p:nvSpPr>
          <p:cNvPr id="5" name="Callout: Line with Border and Accent Bar 4">
            <a:extLst>
              <a:ext uri="{FF2B5EF4-FFF2-40B4-BE49-F238E27FC236}">
                <a16:creationId xmlns:a16="http://schemas.microsoft.com/office/drawing/2014/main" id="{CB66909C-7867-4567-BA31-A10E5EF79B94}"/>
              </a:ext>
            </a:extLst>
          </p:cNvPr>
          <p:cNvSpPr/>
          <p:nvPr/>
        </p:nvSpPr>
        <p:spPr>
          <a:xfrm>
            <a:off x="3364523" y="1055995"/>
            <a:ext cx="1140022" cy="517586"/>
          </a:xfrm>
          <a:prstGeom prst="accentBorderCallout1">
            <a:avLst>
              <a:gd name="adj1" fmla="val 11849"/>
              <a:gd name="adj2" fmla="val -1987"/>
              <a:gd name="adj3" fmla="val 19302"/>
              <a:gd name="adj4" fmla="val -38052"/>
            </a:avLst>
          </a:prstGeom>
          <a:solidFill>
            <a:srgbClr val="FF8F8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34:2 – My soul will make its boast in the LORD</a:t>
            </a:r>
          </a:p>
        </p:txBody>
      </p:sp>
      <p:sp>
        <p:nvSpPr>
          <p:cNvPr id="6" name="Callout: Line with Border and Accent Bar 5">
            <a:extLst>
              <a:ext uri="{FF2B5EF4-FFF2-40B4-BE49-F238E27FC236}">
                <a16:creationId xmlns:a16="http://schemas.microsoft.com/office/drawing/2014/main" id="{9899266B-924B-4BA4-840A-8EA1E6C16F79}"/>
              </a:ext>
            </a:extLst>
          </p:cNvPr>
          <p:cNvSpPr/>
          <p:nvPr/>
        </p:nvSpPr>
        <p:spPr>
          <a:xfrm>
            <a:off x="3364523" y="1602176"/>
            <a:ext cx="1140022" cy="823582"/>
          </a:xfrm>
          <a:prstGeom prst="accentBorderCallout1">
            <a:avLst>
              <a:gd name="adj1" fmla="val 17705"/>
              <a:gd name="adj2" fmla="val -1987"/>
              <a:gd name="adj3" fmla="val -18218"/>
              <a:gd name="adj4" fmla="val -21779"/>
            </a:avLst>
          </a:prstGeom>
          <a:solidFill>
            <a:srgbClr val="FF8F8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35:9 – And my soul shall rejoice in the LORD; It shall exult in His salvation.</a:t>
            </a:r>
          </a:p>
        </p:txBody>
      </p:sp>
      <p:sp>
        <p:nvSpPr>
          <p:cNvPr id="7" name="Callout: Line with Border and Accent Bar 6">
            <a:extLst>
              <a:ext uri="{FF2B5EF4-FFF2-40B4-BE49-F238E27FC236}">
                <a16:creationId xmlns:a16="http://schemas.microsoft.com/office/drawing/2014/main" id="{DF5D7C52-82FB-45A6-AF97-86956A2AD7B8}"/>
              </a:ext>
            </a:extLst>
          </p:cNvPr>
          <p:cNvSpPr/>
          <p:nvPr/>
        </p:nvSpPr>
        <p:spPr>
          <a:xfrm>
            <a:off x="3364523" y="2454659"/>
            <a:ext cx="1140022" cy="367115"/>
          </a:xfrm>
          <a:prstGeom prst="accentBorderCallout1">
            <a:avLst>
              <a:gd name="adj1" fmla="val 23414"/>
              <a:gd name="adj2" fmla="val -1987"/>
              <a:gd name="adj3" fmla="val -222145"/>
              <a:gd name="adj4" fmla="val -76504"/>
            </a:avLst>
          </a:prstGeom>
          <a:solidFill>
            <a:srgbClr val="FF8F8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138:6 - He regards the lowly</a:t>
            </a:r>
          </a:p>
        </p:txBody>
      </p:sp>
      <p:sp>
        <p:nvSpPr>
          <p:cNvPr id="8" name="Callout: Line with Border and Accent Bar 7">
            <a:extLst>
              <a:ext uri="{FF2B5EF4-FFF2-40B4-BE49-F238E27FC236}">
                <a16:creationId xmlns:a16="http://schemas.microsoft.com/office/drawing/2014/main" id="{3CF73AE0-8F9B-4292-B4C4-0CF2C4C6CEB8}"/>
              </a:ext>
            </a:extLst>
          </p:cNvPr>
          <p:cNvSpPr/>
          <p:nvPr/>
        </p:nvSpPr>
        <p:spPr>
          <a:xfrm>
            <a:off x="3364523" y="2851137"/>
            <a:ext cx="1140022" cy="277531"/>
          </a:xfrm>
          <a:prstGeom prst="accentBorderCallout1">
            <a:avLst>
              <a:gd name="adj1" fmla="val 23414"/>
              <a:gd name="adj2" fmla="val -1987"/>
              <a:gd name="adj3" fmla="val 23421"/>
              <a:gd name="adj4" fmla="val -119903"/>
            </a:avLst>
          </a:prstGeom>
          <a:solidFill>
            <a:srgbClr val="FF8F8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103:17 (quotation)</a:t>
            </a:r>
          </a:p>
        </p:txBody>
      </p:sp>
      <p:sp>
        <p:nvSpPr>
          <p:cNvPr id="9" name="Callout: Line with Border and Accent Bar 8">
            <a:extLst>
              <a:ext uri="{FF2B5EF4-FFF2-40B4-BE49-F238E27FC236}">
                <a16:creationId xmlns:a16="http://schemas.microsoft.com/office/drawing/2014/main" id="{C29ADEF1-B39E-46F9-B2FF-04474A3BA48A}"/>
              </a:ext>
            </a:extLst>
          </p:cNvPr>
          <p:cNvSpPr/>
          <p:nvPr/>
        </p:nvSpPr>
        <p:spPr>
          <a:xfrm>
            <a:off x="3364523" y="3156432"/>
            <a:ext cx="1140022" cy="972246"/>
          </a:xfrm>
          <a:prstGeom prst="accentBorderCallout1">
            <a:avLst>
              <a:gd name="adj1" fmla="val 23414"/>
              <a:gd name="adj2" fmla="val -1987"/>
              <a:gd name="adj3" fmla="val 14569"/>
              <a:gd name="adj4" fmla="val -37633"/>
            </a:avLst>
          </a:prstGeom>
          <a:solidFill>
            <a:srgbClr val="FF8F8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98:1 – He has done wonderful things, His right hand and His holy arm have gained the victory</a:t>
            </a:r>
          </a:p>
        </p:txBody>
      </p:sp>
      <p:sp>
        <p:nvSpPr>
          <p:cNvPr id="10" name="Callout: Line with Border and Accent Bar 9">
            <a:extLst>
              <a:ext uri="{FF2B5EF4-FFF2-40B4-BE49-F238E27FC236}">
                <a16:creationId xmlns:a16="http://schemas.microsoft.com/office/drawing/2014/main" id="{8F9D1CFF-CA9A-4FC7-9C4F-8D88138C18A3}"/>
              </a:ext>
            </a:extLst>
          </p:cNvPr>
          <p:cNvSpPr/>
          <p:nvPr/>
        </p:nvSpPr>
        <p:spPr>
          <a:xfrm>
            <a:off x="3364523" y="4156442"/>
            <a:ext cx="1140022" cy="698844"/>
          </a:xfrm>
          <a:prstGeom prst="accentBorderCallout1">
            <a:avLst>
              <a:gd name="adj1" fmla="val 23414"/>
              <a:gd name="adj2" fmla="val -1987"/>
              <a:gd name="adj3" fmla="val 26555"/>
              <a:gd name="adj4" fmla="val -17829"/>
            </a:avLst>
          </a:prstGeom>
          <a:solidFill>
            <a:srgbClr val="FF8F8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107:9 – The hungry soul He has filled with what is good</a:t>
            </a:r>
          </a:p>
        </p:txBody>
      </p:sp>
      <p:sp>
        <p:nvSpPr>
          <p:cNvPr id="11" name="Callout: Line with Border and Accent Bar 10">
            <a:extLst>
              <a:ext uri="{FF2B5EF4-FFF2-40B4-BE49-F238E27FC236}">
                <a16:creationId xmlns:a16="http://schemas.microsoft.com/office/drawing/2014/main" id="{83F6D468-491B-491B-A840-D66C07F01E0D}"/>
              </a:ext>
            </a:extLst>
          </p:cNvPr>
          <p:cNvSpPr/>
          <p:nvPr/>
        </p:nvSpPr>
        <p:spPr>
          <a:xfrm>
            <a:off x="3364523" y="4883050"/>
            <a:ext cx="1140022" cy="581784"/>
          </a:xfrm>
          <a:prstGeom prst="accentBorderCallout1">
            <a:avLst>
              <a:gd name="adj1" fmla="val 23414"/>
              <a:gd name="adj2" fmla="val -1987"/>
              <a:gd name="adj3" fmla="val 67119"/>
              <a:gd name="adj4" fmla="val -99968"/>
            </a:avLst>
          </a:prstGeom>
          <a:solidFill>
            <a:srgbClr val="FF8F8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132:11 – The LORD has sworn to David...</a:t>
            </a:r>
          </a:p>
        </p:txBody>
      </p:sp>
      <p:sp>
        <p:nvSpPr>
          <p:cNvPr id="12" name="Callout: Line with Border and Accent Bar 11">
            <a:extLst>
              <a:ext uri="{FF2B5EF4-FFF2-40B4-BE49-F238E27FC236}">
                <a16:creationId xmlns:a16="http://schemas.microsoft.com/office/drawing/2014/main" id="{718815EE-E53F-CE5F-97E7-A3922DD1247B}"/>
              </a:ext>
            </a:extLst>
          </p:cNvPr>
          <p:cNvSpPr/>
          <p:nvPr/>
        </p:nvSpPr>
        <p:spPr>
          <a:xfrm>
            <a:off x="7760888" y="1071149"/>
            <a:ext cx="1140022" cy="515101"/>
          </a:xfrm>
          <a:prstGeom prst="accentBorderCallout1">
            <a:avLst>
              <a:gd name="adj1" fmla="val 11849"/>
              <a:gd name="adj2" fmla="val -1987"/>
              <a:gd name="adj3" fmla="val 16440"/>
              <a:gd name="adj4" fmla="val -37395"/>
            </a:avLst>
          </a:prstGeom>
          <a:solidFill>
            <a:srgbClr val="FF8F8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34:2 – </a:t>
            </a:r>
            <a:r>
              <a:rPr lang="es-ES" sz="1000" dirty="0">
                <a:solidFill>
                  <a:schemeClr val="tx1"/>
                </a:solidFill>
              </a:rPr>
              <a:t>En el Señor se gloriará mi alma</a:t>
            </a:r>
            <a:endParaRPr lang="en-US" sz="1000" dirty="0">
              <a:solidFill>
                <a:schemeClr val="tx1"/>
              </a:solidFill>
            </a:endParaRPr>
          </a:p>
        </p:txBody>
      </p:sp>
      <p:sp>
        <p:nvSpPr>
          <p:cNvPr id="13" name="Callout: Line with Border and Accent Bar 12">
            <a:extLst>
              <a:ext uri="{FF2B5EF4-FFF2-40B4-BE49-F238E27FC236}">
                <a16:creationId xmlns:a16="http://schemas.microsoft.com/office/drawing/2014/main" id="{6CFBED8D-A8E5-098D-9EF8-3C99BAD936A3}"/>
              </a:ext>
            </a:extLst>
          </p:cNvPr>
          <p:cNvSpPr/>
          <p:nvPr/>
        </p:nvSpPr>
        <p:spPr>
          <a:xfrm>
            <a:off x="7760888" y="1618938"/>
            <a:ext cx="1140022" cy="875557"/>
          </a:xfrm>
          <a:prstGeom prst="accentBorderCallout1">
            <a:avLst>
              <a:gd name="adj1" fmla="val 17705"/>
              <a:gd name="adj2" fmla="val -1987"/>
              <a:gd name="adj3" fmla="val -9118"/>
              <a:gd name="adj4" fmla="val -37558"/>
            </a:avLst>
          </a:prstGeom>
          <a:solidFill>
            <a:srgbClr val="FF8F8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35:9 – </a:t>
            </a:r>
            <a:r>
              <a:rPr lang="es-ES" sz="1000" dirty="0">
                <a:solidFill>
                  <a:schemeClr val="tx1"/>
                </a:solidFill>
              </a:rPr>
              <a:t>Y mi alma se regocijará en el Señor; en su salvación se gozará.</a:t>
            </a:r>
            <a:endParaRPr lang="en-US" sz="1000" dirty="0">
              <a:solidFill>
                <a:schemeClr val="tx1"/>
              </a:solidFill>
            </a:endParaRPr>
          </a:p>
        </p:txBody>
      </p:sp>
      <p:sp>
        <p:nvSpPr>
          <p:cNvPr id="14" name="Callout: Line with Border and Accent Bar 13">
            <a:extLst>
              <a:ext uri="{FF2B5EF4-FFF2-40B4-BE49-F238E27FC236}">
                <a16:creationId xmlns:a16="http://schemas.microsoft.com/office/drawing/2014/main" id="{A2F6620A-424C-7C5A-50F7-487031B61752}"/>
              </a:ext>
            </a:extLst>
          </p:cNvPr>
          <p:cNvSpPr/>
          <p:nvPr/>
        </p:nvSpPr>
        <p:spPr>
          <a:xfrm>
            <a:off x="7760888" y="2526045"/>
            <a:ext cx="1140022" cy="396478"/>
          </a:xfrm>
          <a:prstGeom prst="accentBorderCallout1">
            <a:avLst>
              <a:gd name="adj1" fmla="val 23414"/>
              <a:gd name="adj2" fmla="val -1987"/>
              <a:gd name="adj3" fmla="val -179270"/>
              <a:gd name="adj4" fmla="val -40344"/>
            </a:avLst>
          </a:prstGeom>
          <a:solidFill>
            <a:srgbClr val="FF8F8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138:6 - </a:t>
            </a:r>
            <a:r>
              <a:rPr lang="en-US" sz="1000" dirty="0" err="1">
                <a:solidFill>
                  <a:schemeClr val="tx1"/>
                </a:solidFill>
              </a:rPr>
              <a:t>atiende</a:t>
            </a:r>
            <a:r>
              <a:rPr lang="en-US" sz="1000" dirty="0">
                <a:solidFill>
                  <a:schemeClr val="tx1"/>
                </a:solidFill>
              </a:rPr>
              <a:t> al </a:t>
            </a:r>
            <a:r>
              <a:rPr lang="en-US" sz="1000" dirty="0" err="1">
                <a:solidFill>
                  <a:schemeClr val="tx1"/>
                </a:solidFill>
              </a:rPr>
              <a:t>humilde</a:t>
            </a:r>
            <a:endParaRPr lang="en-US" sz="1000" dirty="0">
              <a:solidFill>
                <a:schemeClr val="tx1"/>
              </a:solidFill>
            </a:endParaRPr>
          </a:p>
        </p:txBody>
      </p:sp>
      <p:sp>
        <p:nvSpPr>
          <p:cNvPr id="15" name="Callout: Line with Border and Accent Bar 14">
            <a:extLst>
              <a:ext uri="{FF2B5EF4-FFF2-40B4-BE49-F238E27FC236}">
                <a16:creationId xmlns:a16="http://schemas.microsoft.com/office/drawing/2014/main" id="{2349A0B3-D08B-388B-F150-B3576D91C09F}"/>
              </a:ext>
            </a:extLst>
          </p:cNvPr>
          <p:cNvSpPr/>
          <p:nvPr/>
        </p:nvSpPr>
        <p:spPr>
          <a:xfrm>
            <a:off x="7760888" y="2951424"/>
            <a:ext cx="1140022" cy="367115"/>
          </a:xfrm>
          <a:prstGeom prst="accentBorderCallout1">
            <a:avLst>
              <a:gd name="adj1" fmla="val 23414"/>
              <a:gd name="adj2" fmla="val -1987"/>
              <a:gd name="adj3" fmla="val 35671"/>
              <a:gd name="adj4" fmla="val -169213"/>
            </a:avLst>
          </a:prstGeom>
          <a:solidFill>
            <a:srgbClr val="FF8F8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r>
              <a:rPr lang="en-US" sz="1000" dirty="0">
                <a:solidFill>
                  <a:schemeClr val="tx1"/>
                </a:solidFill>
              </a:rPr>
              <a:t>103:17 (</a:t>
            </a:r>
            <a:r>
              <a:rPr lang="en-US" sz="1000" err="1">
                <a:solidFill>
                  <a:schemeClr val="tx1"/>
                </a:solidFill>
              </a:rPr>
              <a:t>cita</a:t>
            </a:r>
            <a:r>
              <a:rPr lang="en-US" sz="1000" dirty="0">
                <a:solidFill>
                  <a:schemeClr val="tx1"/>
                </a:solidFill>
              </a:rPr>
              <a:t>)</a:t>
            </a:r>
          </a:p>
        </p:txBody>
      </p:sp>
      <p:sp>
        <p:nvSpPr>
          <p:cNvPr id="16" name="Callout: Line with Border and Accent Bar 15">
            <a:extLst>
              <a:ext uri="{FF2B5EF4-FFF2-40B4-BE49-F238E27FC236}">
                <a16:creationId xmlns:a16="http://schemas.microsoft.com/office/drawing/2014/main" id="{67F4E40F-53B5-58FA-0447-B3F5DC0510AD}"/>
              </a:ext>
            </a:extLst>
          </p:cNvPr>
          <p:cNvSpPr/>
          <p:nvPr/>
        </p:nvSpPr>
        <p:spPr>
          <a:xfrm>
            <a:off x="7760888" y="3347440"/>
            <a:ext cx="1140022" cy="898298"/>
          </a:xfrm>
          <a:prstGeom prst="accentBorderCallout1">
            <a:avLst>
              <a:gd name="adj1" fmla="val 23414"/>
              <a:gd name="adj2" fmla="val -1987"/>
              <a:gd name="adj3" fmla="val 12402"/>
              <a:gd name="adj4" fmla="val -101405"/>
            </a:avLst>
          </a:prstGeom>
          <a:solidFill>
            <a:srgbClr val="FF8F8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98:1 – </a:t>
            </a:r>
            <a:r>
              <a:rPr lang="es-ES" sz="1000" dirty="0">
                <a:solidFill>
                  <a:schemeClr val="tx1"/>
                </a:solidFill>
              </a:rPr>
              <a:t>ha hecho maravillas, su diestra y su santo brazo le han dado la victoria</a:t>
            </a:r>
            <a:endParaRPr lang="en-US" sz="1000" dirty="0">
              <a:solidFill>
                <a:schemeClr val="tx1"/>
              </a:solidFill>
            </a:endParaRPr>
          </a:p>
        </p:txBody>
      </p:sp>
      <p:sp>
        <p:nvSpPr>
          <p:cNvPr id="17" name="Callout: Line with Border and Accent Bar 16">
            <a:extLst>
              <a:ext uri="{FF2B5EF4-FFF2-40B4-BE49-F238E27FC236}">
                <a16:creationId xmlns:a16="http://schemas.microsoft.com/office/drawing/2014/main" id="{EE5CCE5C-E9E5-2245-DF26-7087906FFB3F}"/>
              </a:ext>
            </a:extLst>
          </p:cNvPr>
          <p:cNvSpPr/>
          <p:nvPr/>
        </p:nvSpPr>
        <p:spPr>
          <a:xfrm>
            <a:off x="7760888" y="4273502"/>
            <a:ext cx="1140022" cy="581784"/>
          </a:xfrm>
          <a:prstGeom prst="accentBorderCallout1">
            <a:avLst>
              <a:gd name="adj1" fmla="val 23414"/>
              <a:gd name="adj2" fmla="val -1987"/>
              <a:gd name="adj3" fmla="val 9382"/>
              <a:gd name="adj4" fmla="val -46758"/>
            </a:avLst>
          </a:prstGeom>
          <a:solidFill>
            <a:srgbClr val="FF8F8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107:9 – </a:t>
            </a:r>
            <a:r>
              <a:rPr lang="es-ES" sz="1000" dirty="0">
                <a:solidFill>
                  <a:schemeClr val="tx1"/>
                </a:solidFill>
              </a:rPr>
              <a:t>ha llenado de bienes al alma hambrienta</a:t>
            </a:r>
            <a:endParaRPr lang="en-US" sz="1000" dirty="0">
              <a:solidFill>
                <a:schemeClr val="tx1"/>
              </a:solidFill>
            </a:endParaRPr>
          </a:p>
        </p:txBody>
      </p:sp>
      <p:sp>
        <p:nvSpPr>
          <p:cNvPr id="18" name="Callout: Line with Border and Accent Bar 17">
            <a:extLst>
              <a:ext uri="{FF2B5EF4-FFF2-40B4-BE49-F238E27FC236}">
                <a16:creationId xmlns:a16="http://schemas.microsoft.com/office/drawing/2014/main" id="{61EC6A5B-A380-FD85-2254-3E40F25D8DC1}"/>
              </a:ext>
            </a:extLst>
          </p:cNvPr>
          <p:cNvSpPr/>
          <p:nvPr/>
        </p:nvSpPr>
        <p:spPr>
          <a:xfrm>
            <a:off x="7760888" y="4883050"/>
            <a:ext cx="1140022" cy="581784"/>
          </a:xfrm>
          <a:prstGeom prst="accentBorderCallout1">
            <a:avLst>
              <a:gd name="adj1" fmla="val 23414"/>
              <a:gd name="adj2" fmla="val -1987"/>
              <a:gd name="adj3" fmla="val 72272"/>
              <a:gd name="adj4" fmla="val -97996"/>
            </a:avLst>
          </a:prstGeom>
          <a:solidFill>
            <a:srgbClr val="FF8F8F"/>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000" dirty="0">
                <a:solidFill>
                  <a:schemeClr val="tx1"/>
                </a:solidFill>
              </a:rPr>
              <a:t>132:11 – </a:t>
            </a:r>
            <a:r>
              <a:rPr lang="es-ES" sz="1000" dirty="0">
                <a:solidFill>
                  <a:schemeClr val="tx1"/>
                </a:solidFill>
              </a:rPr>
              <a:t>El Señor ha jurado a David</a:t>
            </a:r>
            <a:r>
              <a:rPr lang="en-US" sz="1000" dirty="0">
                <a:solidFill>
                  <a:schemeClr val="tx1"/>
                </a:solidFill>
              </a:rPr>
              <a:t>...</a:t>
            </a:r>
          </a:p>
        </p:txBody>
      </p:sp>
    </p:spTree>
    <p:extLst>
      <p:ext uri="{BB962C8B-B14F-4D97-AF65-F5344CB8AC3E}">
        <p14:creationId xmlns:p14="http://schemas.microsoft.com/office/powerpoint/2010/main" val="27717418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1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6"/>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7"/>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4"/>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8"/>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5"/>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6"/>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0"/>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1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11"/>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animBg="1"/>
      <p:bldP spid="15" grpId="0" animBg="1"/>
      <p:bldP spid="16" grpId="0" animBg="1"/>
      <p:bldP spid="17" grpId="0" animBg="1"/>
      <p:bldP spid="18" grpId="0" animBg="1"/>
    </p:bldLst>
  </p:timing>
</p:sld>
</file>

<file path=ppt/slides/slide10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80EDF-767D-498E-9BF0-D162743CF69A}"/>
              </a:ext>
            </a:extLst>
          </p:cNvPr>
          <p:cNvSpPr>
            <a:spLocks noGrp="1"/>
          </p:cNvSpPr>
          <p:nvPr>
            <p:ph type="title"/>
          </p:nvPr>
        </p:nvSpPr>
        <p:spPr/>
        <p:txBody>
          <a:bodyPr/>
          <a:lstStyle/>
          <a:p>
            <a:r>
              <a:rPr lang="en-US" dirty="0"/>
              <a:t>Psalms in New Testament Prayers</a:t>
            </a:r>
          </a:p>
        </p:txBody>
      </p:sp>
      <p:graphicFrame>
        <p:nvGraphicFramePr>
          <p:cNvPr id="4" name="Content Placeholder 3">
            <a:extLst>
              <a:ext uri="{FF2B5EF4-FFF2-40B4-BE49-F238E27FC236}">
                <a16:creationId xmlns:a16="http://schemas.microsoft.com/office/drawing/2014/main" id="{E4FA5059-70EB-488F-84A2-2A9DF0EEF4CE}"/>
              </a:ext>
            </a:extLst>
          </p:cNvPr>
          <p:cNvGraphicFramePr>
            <a:graphicFrameLocks noGrp="1"/>
          </p:cNvGraphicFramePr>
          <p:nvPr>
            <p:ph idx="1"/>
          </p:nvPr>
        </p:nvGraphicFramePr>
        <p:xfrm>
          <a:off x="401128" y="1186830"/>
          <a:ext cx="8481924" cy="3951282"/>
        </p:xfrm>
        <a:graphic>
          <a:graphicData uri="http://schemas.openxmlformats.org/drawingml/2006/table">
            <a:tbl>
              <a:tblPr firstRow="1" firstCol="1" bandRow="1">
                <a:tableStyleId>{5C22544A-7EE6-4342-B048-85BDC9FD1C3A}</a:tableStyleId>
              </a:tblPr>
              <a:tblGrid>
                <a:gridCol w="1187819">
                  <a:extLst>
                    <a:ext uri="{9D8B030D-6E8A-4147-A177-3AD203B41FA5}">
                      <a16:colId xmlns:a16="http://schemas.microsoft.com/office/drawing/2014/main" val="2731730868"/>
                    </a:ext>
                  </a:extLst>
                </a:gridCol>
                <a:gridCol w="1662989">
                  <a:extLst>
                    <a:ext uri="{9D8B030D-6E8A-4147-A177-3AD203B41FA5}">
                      <a16:colId xmlns:a16="http://schemas.microsoft.com/office/drawing/2014/main" val="3689021498"/>
                    </a:ext>
                  </a:extLst>
                </a:gridCol>
                <a:gridCol w="5631116">
                  <a:extLst>
                    <a:ext uri="{9D8B030D-6E8A-4147-A177-3AD203B41FA5}">
                      <a16:colId xmlns:a16="http://schemas.microsoft.com/office/drawing/2014/main" val="873423473"/>
                    </a:ext>
                  </a:extLst>
                </a:gridCol>
              </a:tblGrid>
              <a:tr h="219516">
                <a:tc>
                  <a:txBody>
                    <a:bodyPr/>
                    <a:lstStyle/>
                    <a:p>
                      <a:pPr marL="0" marR="0">
                        <a:spcBef>
                          <a:spcPts val="0"/>
                        </a:spcBef>
                        <a:spcAft>
                          <a:spcPts val="0"/>
                        </a:spcAft>
                      </a:pPr>
                      <a:r>
                        <a:rPr lang="en-US" sz="1400">
                          <a:effectLst/>
                        </a:rPr>
                        <a:t>NT Passage</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dirty="0">
                          <a:effectLst/>
                        </a:rPr>
                        <a:t>Psalm(s) Ref</a:t>
                      </a:r>
                      <a:endParaRPr lang="en-US" sz="1400" dirty="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dirty="0">
                          <a:effectLst/>
                        </a:rPr>
                        <a:t>Use &amp; Message</a:t>
                      </a:r>
                      <a:endParaRPr lang="en-US" sz="1400" dirty="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extLst>
                  <a:ext uri="{0D108BD9-81ED-4DB2-BD59-A6C34878D82A}">
                    <a16:rowId xmlns:a16="http://schemas.microsoft.com/office/drawing/2014/main" val="3974444945"/>
                  </a:ext>
                </a:extLst>
              </a:tr>
              <a:tr h="219516">
                <a:tc>
                  <a:txBody>
                    <a:bodyPr/>
                    <a:lstStyle/>
                    <a:p>
                      <a:pPr marL="0" marR="0">
                        <a:spcBef>
                          <a:spcPts val="0"/>
                        </a:spcBef>
                        <a:spcAft>
                          <a:spcPts val="0"/>
                        </a:spcAft>
                      </a:pPr>
                      <a:r>
                        <a:rPr lang="en-US" sz="1400">
                          <a:effectLst/>
                        </a:rPr>
                        <a:t>Matt 6:8</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38:9; 69:17</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a:spcBef>
                          <a:spcPts val="0"/>
                        </a:spcBef>
                        <a:spcAft>
                          <a:spcPts val="0"/>
                        </a:spcAft>
                      </a:pPr>
                      <a:r>
                        <a:rPr lang="en-US" sz="1400" b="1" dirty="0">
                          <a:effectLst/>
                        </a:rPr>
                        <a:t>Teaching</a:t>
                      </a:r>
                      <a:r>
                        <a:rPr lang="en-US" sz="1400" dirty="0">
                          <a:effectLst/>
                        </a:rPr>
                        <a:t>: God knows what we need (prayer not about getting)</a:t>
                      </a:r>
                      <a:endParaRPr lang="en-US" sz="1400" dirty="0">
                        <a:effectLst/>
                        <a:latin typeface="Times New Roman" panose="02020603050405020304" pitchFamily="18" charset="0"/>
                        <a:ea typeface="Calibri" panose="020F0502020204030204" pitchFamily="34" charset="0"/>
                      </a:endParaRPr>
                    </a:p>
                  </a:txBody>
                  <a:tcPr marL="51435" marR="51435" marT="0" marB="0"/>
                </a:tc>
                <a:extLst>
                  <a:ext uri="{0D108BD9-81ED-4DB2-BD59-A6C34878D82A}">
                    <a16:rowId xmlns:a16="http://schemas.microsoft.com/office/drawing/2014/main" val="111443706"/>
                  </a:ext>
                </a:extLst>
              </a:tr>
              <a:tr h="219516">
                <a:tc>
                  <a:txBody>
                    <a:bodyPr/>
                    <a:lstStyle/>
                    <a:p>
                      <a:pPr marL="0" marR="0">
                        <a:spcBef>
                          <a:spcPts val="0"/>
                        </a:spcBef>
                        <a:spcAft>
                          <a:spcPts val="0"/>
                        </a:spcAft>
                      </a:pPr>
                      <a:r>
                        <a:rPr lang="en-US" sz="1400">
                          <a:effectLst/>
                        </a:rPr>
                        <a:t>Matt 6:12</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32:1; 130:4</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a:spcBef>
                          <a:spcPts val="0"/>
                        </a:spcBef>
                        <a:spcAft>
                          <a:spcPts val="0"/>
                        </a:spcAft>
                      </a:pPr>
                      <a:r>
                        <a:rPr lang="en-US" sz="1400" b="1" dirty="0">
                          <a:effectLst/>
                        </a:rPr>
                        <a:t>Content</a:t>
                      </a:r>
                      <a:r>
                        <a:rPr lang="en-US" sz="1400" dirty="0">
                          <a:effectLst/>
                        </a:rPr>
                        <a:t>: God will forgive our sins</a:t>
                      </a:r>
                      <a:endParaRPr lang="en-US" sz="1400" dirty="0">
                        <a:effectLst/>
                        <a:latin typeface="Times New Roman" panose="02020603050405020304" pitchFamily="18" charset="0"/>
                        <a:ea typeface="Calibri" panose="020F0502020204030204" pitchFamily="34" charset="0"/>
                      </a:endParaRPr>
                    </a:p>
                  </a:txBody>
                  <a:tcPr marL="51435" marR="51435" marT="0" marB="0"/>
                </a:tc>
                <a:extLst>
                  <a:ext uri="{0D108BD9-81ED-4DB2-BD59-A6C34878D82A}">
                    <a16:rowId xmlns:a16="http://schemas.microsoft.com/office/drawing/2014/main" val="686373725"/>
                  </a:ext>
                </a:extLst>
              </a:tr>
              <a:tr h="219516">
                <a:tc>
                  <a:txBody>
                    <a:bodyPr/>
                    <a:lstStyle/>
                    <a:p>
                      <a:pPr marL="0" marR="0">
                        <a:spcBef>
                          <a:spcPts val="0"/>
                        </a:spcBef>
                        <a:spcAft>
                          <a:spcPts val="0"/>
                        </a:spcAft>
                      </a:pPr>
                      <a:r>
                        <a:rPr lang="en-US" sz="1400">
                          <a:effectLst/>
                        </a:rPr>
                        <a:t>Matt 7:11</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84:11</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a:spcBef>
                          <a:spcPts val="0"/>
                        </a:spcBef>
                        <a:spcAft>
                          <a:spcPts val="0"/>
                        </a:spcAft>
                      </a:pPr>
                      <a:r>
                        <a:rPr lang="en-US" sz="1400" b="1" dirty="0">
                          <a:effectLst/>
                        </a:rPr>
                        <a:t>Teaching</a:t>
                      </a:r>
                      <a:r>
                        <a:rPr lang="en-US" sz="1400" dirty="0">
                          <a:effectLst/>
                        </a:rPr>
                        <a:t>: God gives good things to His children (so ask!)</a:t>
                      </a:r>
                      <a:endParaRPr lang="en-US" sz="1400" dirty="0">
                        <a:effectLst/>
                        <a:latin typeface="Times New Roman" panose="02020603050405020304" pitchFamily="18" charset="0"/>
                        <a:ea typeface="Calibri" panose="020F0502020204030204" pitchFamily="34" charset="0"/>
                      </a:endParaRPr>
                    </a:p>
                  </a:txBody>
                  <a:tcPr marL="51435" marR="51435" marT="0" marB="0"/>
                </a:tc>
                <a:extLst>
                  <a:ext uri="{0D108BD9-81ED-4DB2-BD59-A6C34878D82A}">
                    <a16:rowId xmlns:a16="http://schemas.microsoft.com/office/drawing/2014/main" val="2152448300"/>
                  </a:ext>
                </a:extLst>
              </a:tr>
              <a:tr h="219516">
                <a:tc>
                  <a:txBody>
                    <a:bodyPr/>
                    <a:lstStyle/>
                    <a:p>
                      <a:pPr marL="0" marR="0">
                        <a:spcBef>
                          <a:spcPts val="0"/>
                        </a:spcBef>
                        <a:spcAft>
                          <a:spcPts val="0"/>
                        </a:spcAft>
                      </a:pPr>
                      <a:r>
                        <a:rPr lang="en-US" sz="1400">
                          <a:effectLst/>
                        </a:rPr>
                        <a:t>Matt 11:25</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8:2</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a:spcBef>
                          <a:spcPts val="0"/>
                        </a:spcBef>
                        <a:spcAft>
                          <a:spcPts val="0"/>
                        </a:spcAft>
                      </a:pPr>
                      <a:r>
                        <a:rPr lang="en-US" sz="1400" b="1" dirty="0">
                          <a:effectLst/>
                        </a:rPr>
                        <a:t>Content</a:t>
                      </a:r>
                      <a:r>
                        <a:rPr lang="en-US" sz="1400" dirty="0">
                          <a:effectLst/>
                        </a:rPr>
                        <a:t>: God uses the weak to glorify Himself</a:t>
                      </a:r>
                      <a:endParaRPr lang="en-US" sz="1400" dirty="0">
                        <a:effectLst/>
                        <a:latin typeface="Times New Roman" panose="02020603050405020304" pitchFamily="18" charset="0"/>
                        <a:ea typeface="Calibri" panose="020F0502020204030204" pitchFamily="34" charset="0"/>
                      </a:endParaRPr>
                    </a:p>
                  </a:txBody>
                  <a:tcPr marL="51435" marR="51435" marT="0" marB="0"/>
                </a:tc>
                <a:extLst>
                  <a:ext uri="{0D108BD9-81ED-4DB2-BD59-A6C34878D82A}">
                    <a16:rowId xmlns:a16="http://schemas.microsoft.com/office/drawing/2014/main" val="2705047287"/>
                  </a:ext>
                </a:extLst>
              </a:tr>
              <a:tr h="219516">
                <a:tc>
                  <a:txBody>
                    <a:bodyPr/>
                    <a:lstStyle/>
                    <a:p>
                      <a:pPr marL="0" marR="0">
                        <a:spcBef>
                          <a:spcPts val="0"/>
                        </a:spcBef>
                        <a:spcAft>
                          <a:spcPts val="0"/>
                        </a:spcAft>
                      </a:pPr>
                      <a:r>
                        <a:rPr lang="en-US" sz="1400">
                          <a:effectLst/>
                        </a:rPr>
                        <a:t>Matt 27:46</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22:1</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a:spcBef>
                          <a:spcPts val="0"/>
                        </a:spcBef>
                        <a:spcAft>
                          <a:spcPts val="0"/>
                        </a:spcAft>
                      </a:pPr>
                      <a:r>
                        <a:rPr lang="en-US" sz="1400" b="1" dirty="0">
                          <a:effectLst/>
                        </a:rPr>
                        <a:t>Content</a:t>
                      </a:r>
                      <a:r>
                        <a:rPr lang="en-US" sz="1400" dirty="0">
                          <a:effectLst/>
                        </a:rPr>
                        <a:t>: Jesus cries out to God from the cross, lamenting His suffering</a:t>
                      </a:r>
                      <a:endParaRPr lang="en-US" sz="1400" dirty="0">
                        <a:effectLst/>
                        <a:latin typeface="Times New Roman" panose="02020603050405020304" pitchFamily="18" charset="0"/>
                        <a:ea typeface="Calibri" panose="020F0502020204030204" pitchFamily="34" charset="0"/>
                      </a:endParaRPr>
                    </a:p>
                  </a:txBody>
                  <a:tcPr marL="51435" marR="51435" marT="0" marB="0"/>
                </a:tc>
                <a:extLst>
                  <a:ext uri="{0D108BD9-81ED-4DB2-BD59-A6C34878D82A}">
                    <a16:rowId xmlns:a16="http://schemas.microsoft.com/office/drawing/2014/main" val="3368589279"/>
                  </a:ext>
                </a:extLst>
              </a:tr>
              <a:tr h="439031">
                <a:tc>
                  <a:txBody>
                    <a:bodyPr/>
                    <a:lstStyle/>
                    <a:p>
                      <a:pPr marL="0" marR="0">
                        <a:spcBef>
                          <a:spcPts val="0"/>
                        </a:spcBef>
                        <a:spcAft>
                          <a:spcPts val="0"/>
                        </a:spcAft>
                      </a:pPr>
                      <a:r>
                        <a:rPr lang="en-US" sz="1400">
                          <a:effectLst/>
                        </a:rPr>
                        <a:t>Luke 1:46-55</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rPr>
                        <a:t>34:2; 35:9; 138:6; 103:17; 98:1; 107:9</a:t>
                      </a:r>
                      <a:endParaRPr lang="en-US" sz="1400" dirty="0">
                        <a:effectLst/>
                        <a:latin typeface="Times New Roman" panose="02020603050405020304" pitchFamily="18" charset="0"/>
                        <a:ea typeface="Calibri" panose="020F0502020204030204" pitchFamily="34" charset="0"/>
                      </a:endParaRPr>
                    </a:p>
                  </a:txBody>
                  <a:tcPr marL="51435" marR="51435" marT="0" marB="0"/>
                </a:tc>
                <a:tc>
                  <a:txBody>
                    <a:bodyPr/>
                    <a:lstStyle/>
                    <a:p>
                      <a:pPr marL="0" marR="0">
                        <a:spcBef>
                          <a:spcPts val="0"/>
                        </a:spcBef>
                        <a:spcAft>
                          <a:spcPts val="0"/>
                        </a:spcAft>
                      </a:pPr>
                      <a:r>
                        <a:rPr lang="en-US" sz="1400" b="1" dirty="0">
                          <a:effectLst/>
                        </a:rPr>
                        <a:t>Content</a:t>
                      </a:r>
                      <a:r>
                        <a:rPr lang="en-US" sz="1400" dirty="0">
                          <a:effectLst/>
                        </a:rPr>
                        <a:t>: Mary recalls praises and promises from the Old Testament in her praise of God for His blessings to her</a:t>
                      </a:r>
                      <a:endParaRPr lang="en-US" sz="1400" dirty="0">
                        <a:effectLst/>
                        <a:latin typeface="Times New Roman" panose="02020603050405020304" pitchFamily="18" charset="0"/>
                        <a:ea typeface="Calibri" panose="020F0502020204030204" pitchFamily="34" charset="0"/>
                      </a:endParaRPr>
                    </a:p>
                  </a:txBody>
                  <a:tcPr marL="51435" marR="51435" marT="0" marB="0"/>
                </a:tc>
                <a:extLst>
                  <a:ext uri="{0D108BD9-81ED-4DB2-BD59-A6C34878D82A}">
                    <a16:rowId xmlns:a16="http://schemas.microsoft.com/office/drawing/2014/main" val="3492055939"/>
                  </a:ext>
                </a:extLst>
              </a:tr>
              <a:tr h="439031">
                <a:tc>
                  <a:txBody>
                    <a:bodyPr/>
                    <a:lstStyle/>
                    <a:p>
                      <a:pPr marL="0" marR="0">
                        <a:spcBef>
                          <a:spcPts val="0"/>
                        </a:spcBef>
                        <a:spcAft>
                          <a:spcPts val="0"/>
                        </a:spcAft>
                      </a:pPr>
                      <a:r>
                        <a:rPr lang="en-US" sz="1400">
                          <a:effectLst/>
                        </a:rPr>
                        <a:t>Luke 1:67-79</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dirty="0">
                          <a:effectLst/>
                        </a:rPr>
                        <a:t>41:13, etc.; 132:17; 106:10; 105:42</a:t>
                      </a:r>
                      <a:endParaRPr lang="en-US" sz="1400" dirty="0">
                        <a:effectLst/>
                        <a:latin typeface="Times New Roman" panose="02020603050405020304" pitchFamily="18" charset="0"/>
                        <a:ea typeface="Calibri" panose="020F0502020204030204" pitchFamily="34" charset="0"/>
                      </a:endParaRPr>
                    </a:p>
                  </a:txBody>
                  <a:tcPr marL="51435" marR="51435" marT="0" marB="0"/>
                </a:tc>
                <a:tc>
                  <a:txBody>
                    <a:bodyPr/>
                    <a:lstStyle/>
                    <a:p>
                      <a:pPr marL="0" marR="0">
                        <a:spcBef>
                          <a:spcPts val="0"/>
                        </a:spcBef>
                        <a:spcAft>
                          <a:spcPts val="0"/>
                        </a:spcAft>
                      </a:pPr>
                      <a:r>
                        <a:rPr lang="en-US" sz="1400" b="1" dirty="0">
                          <a:effectLst/>
                        </a:rPr>
                        <a:t>Content</a:t>
                      </a:r>
                      <a:r>
                        <a:rPr lang="en-US" sz="1400" dirty="0">
                          <a:effectLst/>
                        </a:rPr>
                        <a:t>: Zechariah paints a picture of the coming redemption of Israel from promises made in the psalms and prophets</a:t>
                      </a:r>
                      <a:endParaRPr lang="en-US" sz="1400" dirty="0">
                        <a:effectLst/>
                        <a:latin typeface="Times New Roman" panose="02020603050405020304" pitchFamily="18" charset="0"/>
                        <a:ea typeface="Calibri" panose="020F0502020204030204" pitchFamily="34" charset="0"/>
                      </a:endParaRPr>
                    </a:p>
                  </a:txBody>
                  <a:tcPr marL="51435" marR="51435" marT="0" marB="0"/>
                </a:tc>
                <a:extLst>
                  <a:ext uri="{0D108BD9-81ED-4DB2-BD59-A6C34878D82A}">
                    <a16:rowId xmlns:a16="http://schemas.microsoft.com/office/drawing/2014/main" val="916594039"/>
                  </a:ext>
                </a:extLst>
              </a:tr>
              <a:tr h="439031">
                <a:tc>
                  <a:txBody>
                    <a:bodyPr/>
                    <a:lstStyle/>
                    <a:p>
                      <a:pPr marL="0" marR="0">
                        <a:spcBef>
                          <a:spcPts val="0"/>
                        </a:spcBef>
                        <a:spcAft>
                          <a:spcPts val="0"/>
                        </a:spcAft>
                      </a:pPr>
                      <a:r>
                        <a:rPr lang="en-US" sz="1400">
                          <a:effectLst/>
                        </a:rPr>
                        <a:t>Luke 2:30</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119:166, 174</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a:spcBef>
                          <a:spcPts val="0"/>
                        </a:spcBef>
                        <a:spcAft>
                          <a:spcPts val="0"/>
                        </a:spcAft>
                      </a:pPr>
                      <a:r>
                        <a:rPr lang="en-US" sz="1400" b="1" dirty="0">
                          <a:effectLst/>
                        </a:rPr>
                        <a:t>Content</a:t>
                      </a:r>
                      <a:r>
                        <a:rPr lang="en-US" sz="1400" dirty="0">
                          <a:effectLst/>
                        </a:rPr>
                        <a:t>: Simeon recognizes in Christ the realization (“sight”) of the hope of salvation expressed in Psalm 119</a:t>
                      </a:r>
                      <a:endParaRPr lang="en-US" sz="1400" dirty="0">
                        <a:effectLst/>
                        <a:latin typeface="Times New Roman" panose="02020603050405020304" pitchFamily="18" charset="0"/>
                        <a:ea typeface="Calibri" panose="020F0502020204030204" pitchFamily="34" charset="0"/>
                      </a:endParaRPr>
                    </a:p>
                  </a:txBody>
                  <a:tcPr marL="51435" marR="51435" marT="0" marB="0"/>
                </a:tc>
                <a:extLst>
                  <a:ext uri="{0D108BD9-81ED-4DB2-BD59-A6C34878D82A}">
                    <a16:rowId xmlns:a16="http://schemas.microsoft.com/office/drawing/2014/main" val="2266885737"/>
                  </a:ext>
                </a:extLst>
              </a:tr>
              <a:tr h="439031">
                <a:tc>
                  <a:txBody>
                    <a:bodyPr/>
                    <a:lstStyle/>
                    <a:p>
                      <a:pPr marL="0" marR="0">
                        <a:spcBef>
                          <a:spcPts val="0"/>
                        </a:spcBef>
                        <a:spcAft>
                          <a:spcPts val="0"/>
                        </a:spcAft>
                      </a:pPr>
                      <a:r>
                        <a:rPr lang="en-US" sz="1400">
                          <a:effectLst/>
                        </a:rPr>
                        <a:t>Luke 23:46</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31:5</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a:spcBef>
                          <a:spcPts val="0"/>
                        </a:spcBef>
                        <a:spcAft>
                          <a:spcPts val="0"/>
                        </a:spcAft>
                      </a:pPr>
                      <a:r>
                        <a:rPr lang="en-US" sz="1400" b="1" dirty="0">
                          <a:effectLst/>
                        </a:rPr>
                        <a:t>Content</a:t>
                      </a:r>
                      <a:r>
                        <a:rPr lang="en-US" sz="1400" dirty="0">
                          <a:effectLst/>
                        </a:rPr>
                        <a:t>: Jesus echoes (and perfects) the psalmist’s trust in God when He commits His spirit to God as He dies on the cross</a:t>
                      </a:r>
                      <a:endParaRPr lang="en-US" sz="1400" dirty="0">
                        <a:effectLst/>
                        <a:latin typeface="Times New Roman" panose="02020603050405020304" pitchFamily="18" charset="0"/>
                        <a:ea typeface="Calibri" panose="020F0502020204030204" pitchFamily="34" charset="0"/>
                      </a:endParaRPr>
                    </a:p>
                  </a:txBody>
                  <a:tcPr marL="51435" marR="51435" marT="0" marB="0"/>
                </a:tc>
                <a:extLst>
                  <a:ext uri="{0D108BD9-81ED-4DB2-BD59-A6C34878D82A}">
                    <a16:rowId xmlns:a16="http://schemas.microsoft.com/office/drawing/2014/main" val="4018880207"/>
                  </a:ext>
                </a:extLst>
              </a:tr>
              <a:tr h="439031">
                <a:tc>
                  <a:txBody>
                    <a:bodyPr/>
                    <a:lstStyle/>
                    <a:p>
                      <a:pPr marL="0" marR="0">
                        <a:spcBef>
                          <a:spcPts val="0"/>
                        </a:spcBef>
                        <a:spcAft>
                          <a:spcPts val="0"/>
                        </a:spcAft>
                      </a:pPr>
                      <a:r>
                        <a:rPr lang="en-US" sz="1400">
                          <a:effectLst/>
                        </a:rPr>
                        <a:t>John 17:12</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41:9</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a:spcBef>
                          <a:spcPts val="0"/>
                        </a:spcBef>
                        <a:spcAft>
                          <a:spcPts val="0"/>
                        </a:spcAft>
                      </a:pPr>
                      <a:r>
                        <a:rPr lang="en-US" sz="1400" b="1" dirty="0">
                          <a:effectLst/>
                        </a:rPr>
                        <a:t>Content</a:t>
                      </a:r>
                      <a:r>
                        <a:rPr lang="en-US" sz="1400" dirty="0">
                          <a:effectLst/>
                        </a:rPr>
                        <a:t>: Jesus affirms that the prophecy about Judas’ betrayal is proof that everything happening is by the Father’s will</a:t>
                      </a:r>
                      <a:endParaRPr lang="en-US" sz="1400" dirty="0">
                        <a:effectLst/>
                        <a:latin typeface="Times New Roman" panose="02020603050405020304" pitchFamily="18" charset="0"/>
                        <a:ea typeface="Calibri" panose="020F0502020204030204" pitchFamily="34" charset="0"/>
                      </a:endParaRPr>
                    </a:p>
                  </a:txBody>
                  <a:tcPr marL="51435" marR="51435" marT="0" marB="0"/>
                </a:tc>
                <a:extLst>
                  <a:ext uri="{0D108BD9-81ED-4DB2-BD59-A6C34878D82A}">
                    <a16:rowId xmlns:a16="http://schemas.microsoft.com/office/drawing/2014/main" val="2478950324"/>
                  </a:ext>
                </a:extLst>
              </a:tr>
              <a:tr h="439031">
                <a:tc>
                  <a:txBody>
                    <a:bodyPr/>
                    <a:lstStyle/>
                    <a:p>
                      <a:pPr marL="0" marR="0">
                        <a:spcBef>
                          <a:spcPts val="0"/>
                        </a:spcBef>
                        <a:spcAft>
                          <a:spcPts val="0"/>
                        </a:spcAft>
                      </a:pPr>
                      <a:r>
                        <a:rPr lang="en-US" sz="1400" dirty="0">
                          <a:effectLst/>
                        </a:rPr>
                        <a:t>Acts 4:24-30</a:t>
                      </a:r>
                      <a:endParaRPr lang="en-US" sz="1400" dirty="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146:6; 2:1-2</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a:spcBef>
                          <a:spcPts val="0"/>
                        </a:spcBef>
                        <a:spcAft>
                          <a:spcPts val="0"/>
                        </a:spcAft>
                      </a:pPr>
                      <a:r>
                        <a:rPr lang="en-US" sz="1400" b="1" dirty="0">
                          <a:effectLst/>
                        </a:rPr>
                        <a:t>Content</a:t>
                      </a:r>
                      <a:r>
                        <a:rPr lang="en-US" sz="1400" dirty="0">
                          <a:effectLst/>
                        </a:rPr>
                        <a:t>: The apostles declare that everything that has happened to Jesus and to them is a fulfillment of Psalm 2</a:t>
                      </a:r>
                      <a:endParaRPr lang="en-US" sz="1400" dirty="0">
                        <a:effectLst/>
                        <a:latin typeface="Times New Roman" panose="02020603050405020304" pitchFamily="18" charset="0"/>
                        <a:ea typeface="Calibri" panose="020F0502020204030204" pitchFamily="34" charset="0"/>
                      </a:endParaRPr>
                    </a:p>
                  </a:txBody>
                  <a:tcPr marL="51435" marR="51435" marT="0" marB="0"/>
                </a:tc>
                <a:extLst>
                  <a:ext uri="{0D108BD9-81ED-4DB2-BD59-A6C34878D82A}">
                    <a16:rowId xmlns:a16="http://schemas.microsoft.com/office/drawing/2014/main" val="4190808669"/>
                  </a:ext>
                </a:extLst>
              </a:tr>
            </a:tbl>
          </a:graphicData>
        </a:graphic>
      </p:graphicFrame>
    </p:spTree>
    <p:extLst>
      <p:ext uri="{BB962C8B-B14F-4D97-AF65-F5344CB8AC3E}">
        <p14:creationId xmlns:p14="http://schemas.microsoft.com/office/powerpoint/2010/main" val="1793286049"/>
      </p:ext>
    </p:extLst>
  </p:cSld>
  <p:clrMapOvr>
    <a:masterClrMapping/>
  </p:clrMapOvr>
</p:sld>
</file>

<file path=ppt/slides/slide10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280EDF-767D-498E-9BF0-D162743CF69A}"/>
              </a:ext>
            </a:extLst>
          </p:cNvPr>
          <p:cNvSpPr>
            <a:spLocks noGrp="1"/>
          </p:cNvSpPr>
          <p:nvPr>
            <p:ph type="title"/>
          </p:nvPr>
        </p:nvSpPr>
        <p:spPr/>
        <p:txBody>
          <a:bodyPr vert="horz" lIns="91440" tIns="45720" rIns="91440" bIns="45720" rtlCol="0" anchor="ctr">
            <a:noAutofit/>
          </a:bodyPr>
          <a:lstStyle/>
          <a:p>
            <a:r>
              <a:rPr lang="en-US" sz="2800">
                <a:latin typeface="Malgun Gothic"/>
                <a:ea typeface="Malgun Gothic"/>
              </a:rPr>
              <a:t>Los </a:t>
            </a:r>
            <a:r>
              <a:rPr lang="en-US" sz="2800" err="1">
                <a:latin typeface="Malgun Gothic"/>
                <a:ea typeface="Malgun Gothic"/>
              </a:rPr>
              <a:t>Salmos</a:t>
            </a:r>
            <a:r>
              <a:rPr lang="en-US" sz="2800">
                <a:latin typeface="Malgun Gothic"/>
                <a:ea typeface="Malgun Gothic"/>
              </a:rPr>
              <a:t> </a:t>
            </a:r>
            <a:r>
              <a:rPr lang="en-US" sz="2800" err="1">
                <a:latin typeface="Malgun Gothic"/>
                <a:ea typeface="Malgun Gothic"/>
              </a:rPr>
              <a:t>en</a:t>
            </a:r>
            <a:r>
              <a:rPr lang="en-US" sz="2800">
                <a:latin typeface="Malgun Gothic"/>
                <a:ea typeface="Malgun Gothic"/>
              </a:rPr>
              <a:t> las </a:t>
            </a:r>
            <a:r>
              <a:rPr lang="en-US" sz="2800" err="1">
                <a:latin typeface="Malgun Gothic"/>
                <a:ea typeface="Malgun Gothic"/>
              </a:rPr>
              <a:t>oraciones</a:t>
            </a:r>
            <a:r>
              <a:rPr lang="en-US" sz="2800">
                <a:latin typeface="Malgun Gothic"/>
                <a:ea typeface="Malgun Gothic"/>
              </a:rPr>
              <a:t> del Nuevo </a:t>
            </a:r>
            <a:r>
              <a:rPr lang="en-US" sz="2800" err="1">
                <a:latin typeface="Malgun Gothic"/>
                <a:ea typeface="Malgun Gothic"/>
              </a:rPr>
              <a:t>Testamento</a:t>
            </a:r>
            <a:endParaRPr lang="en-US" sz="2800"/>
          </a:p>
        </p:txBody>
      </p:sp>
      <p:graphicFrame>
        <p:nvGraphicFramePr>
          <p:cNvPr id="4" name="Content Placeholder 3">
            <a:extLst>
              <a:ext uri="{FF2B5EF4-FFF2-40B4-BE49-F238E27FC236}">
                <a16:creationId xmlns:a16="http://schemas.microsoft.com/office/drawing/2014/main" id="{E4FA5059-70EB-488F-84A2-2A9DF0EEF4CE}"/>
              </a:ext>
            </a:extLst>
          </p:cNvPr>
          <p:cNvGraphicFramePr>
            <a:graphicFrameLocks noGrp="1"/>
          </p:cNvGraphicFramePr>
          <p:nvPr>
            <p:ph idx="1"/>
            <p:extLst>
              <p:ext uri="{D42A27DB-BD31-4B8C-83A1-F6EECF244321}">
                <p14:modId xmlns:p14="http://schemas.microsoft.com/office/powerpoint/2010/main" val="225053523"/>
              </p:ext>
            </p:extLst>
          </p:nvPr>
        </p:nvGraphicFramePr>
        <p:xfrm>
          <a:off x="401128" y="1186830"/>
          <a:ext cx="8481924" cy="3951282"/>
        </p:xfrm>
        <a:graphic>
          <a:graphicData uri="http://schemas.openxmlformats.org/drawingml/2006/table">
            <a:tbl>
              <a:tblPr firstRow="1" firstCol="1" bandRow="1">
                <a:tableStyleId>{5C22544A-7EE6-4342-B048-85BDC9FD1C3A}</a:tableStyleId>
              </a:tblPr>
              <a:tblGrid>
                <a:gridCol w="1187819">
                  <a:extLst>
                    <a:ext uri="{9D8B030D-6E8A-4147-A177-3AD203B41FA5}">
                      <a16:colId xmlns:a16="http://schemas.microsoft.com/office/drawing/2014/main" val="2731730868"/>
                    </a:ext>
                  </a:extLst>
                </a:gridCol>
                <a:gridCol w="1662989">
                  <a:extLst>
                    <a:ext uri="{9D8B030D-6E8A-4147-A177-3AD203B41FA5}">
                      <a16:colId xmlns:a16="http://schemas.microsoft.com/office/drawing/2014/main" val="3689021498"/>
                    </a:ext>
                  </a:extLst>
                </a:gridCol>
                <a:gridCol w="5631116">
                  <a:extLst>
                    <a:ext uri="{9D8B030D-6E8A-4147-A177-3AD203B41FA5}">
                      <a16:colId xmlns:a16="http://schemas.microsoft.com/office/drawing/2014/main" val="873423473"/>
                    </a:ext>
                  </a:extLst>
                </a:gridCol>
              </a:tblGrid>
              <a:tr h="219516">
                <a:tc>
                  <a:txBody>
                    <a:bodyPr/>
                    <a:lstStyle/>
                    <a:p>
                      <a:pPr marL="0" marR="0">
                        <a:spcBef>
                          <a:spcPts val="0"/>
                        </a:spcBef>
                        <a:spcAft>
                          <a:spcPts val="0"/>
                        </a:spcAft>
                      </a:pPr>
                      <a:r>
                        <a:rPr lang="en-US" sz="1400">
                          <a:effectLst/>
                        </a:rPr>
                        <a:t>Pasaje del NT</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Ref en los Salmos</a:t>
                      </a:r>
                      <a:endParaRPr lang="en-US" sz="1400" err="1">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Uso y mensaje</a:t>
                      </a:r>
                      <a:endParaRPr lang="en-US" sz="1400" err="1">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extLst>
                  <a:ext uri="{0D108BD9-81ED-4DB2-BD59-A6C34878D82A}">
                    <a16:rowId xmlns:a16="http://schemas.microsoft.com/office/drawing/2014/main" val="3974444945"/>
                  </a:ext>
                </a:extLst>
              </a:tr>
              <a:tr h="219516">
                <a:tc>
                  <a:txBody>
                    <a:bodyPr/>
                    <a:lstStyle/>
                    <a:p>
                      <a:pPr marL="0" marR="0">
                        <a:spcBef>
                          <a:spcPts val="0"/>
                        </a:spcBef>
                        <a:spcAft>
                          <a:spcPts val="0"/>
                        </a:spcAft>
                      </a:pPr>
                      <a:r>
                        <a:rPr lang="en-US" sz="1400">
                          <a:effectLst/>
                        </a:rPr>
                        <a:t>Mat 6:8</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38:9; 69:17</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a:spcBef>
                          <a:spcPts val="0"/>
                        </a:spcBef>
                        <a:spcAft>
                          <a:spcPts val="0"/>
                        </a:spcAft>
                      </a:pPr>
                      <a:r>
                        <a:rPr lang="en-US" sz="1400" b="1">
                          <a:effectLst/>
                        </a:rPr>
                        <a:t>Enseñanza</a:t>
                      </a:r>
                      <a:r>
                        <a:rPr lang="en-US" sz="1400">
                          <a:effectLst/>
                        </a:rPr>
                        <a:t>: Dios sabe lo que necesitamos (la oración no se trata de recibir)</a:t>
                      </a:r>
                      <a:endParaRPr lang="en-US" sz="1400">
                        <a:effectLst/>
                        <a:latin typeface="Times New Roman" panose="02020603050405020304" pitchFamily="18" charset="0"/>
                        <a:ea typeface="Calibri" panose="020F0502020204030204" pitchFamily="34" charset="0"/>
                      </a:endParaRPr>
                    </a:p>
                  </a:txBody>
                  <a:tcPr marL="51435" marR="51435" marT="0" marB="0"/>
                </a:tc>
                <a:extLst>
                  <a:ext uri="{0D108BD9-81ED-4DB2-BD59-A6C34878D82A}">
                    <a16:rowId xmlns:a16="http://schemas.microsoft.com/office/drawing/2014/main" val="111443706"/>
                  </a:ext>
                </a:extLst>
              </a:tr>
              <a:tr h="219516">
                <a:tc>
                  <a:txBody>
                    <a:bodyPr/>
                    <a:lstStyle/>
                    <a:p>
                      <a:pPr marL="0" marR="0">
                        <a:spcBef>
                          <a:spcPts val="0"/>
                        </a:spcBef>
                        <a:spcAft>
                          <a:spcPts val="0"/>
                        </a:spcAft>
                      </a:pPr>
                      <a:r>
                        <a:rPr lang="en-US" sz="1400">
                          <a:effectLst/>
                        </a:rPr>
                        <a:t>Mat 6:12</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32:1; 130:4</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a:spcBef>
                          <a:spcPts val="0"/>
                        </a:spcBef>
                        <a:spcAft>
                          <a:spcPts val="0"/>
                        </a:spcAft>
                      </a:pPr>
                      <a:r>
                        <a:rPr lang="en-US" sz="1400" b="1">
                          <a:effectLst/>
                        </a:rPr>
                        <a:t>Contenido</a:t>
                      </a:r>
                      <a:r>
                        <a:rPr lang="en-US" sz="1400">
                          <a:effectLst/>
                        </a:rPr>
                        <a:t>: Dios perdonará nuestros pecados</a:t>
                      </a:r>
                      <a:endParaRPr lang="en-US" sz="1400" err="1">
                        <a:effectLst/>
                        <a:latin typeface="Times New Roman" panose="02020603050405020304" pitchFamily="18" charset="0"/>
                        <a:ea typeface="Calibri" panose="020F0502020204030204" pitchFamily="34" charset="0"/>
                      </a:endParaRPr>
                    </a:p>
                  </a:txBody>
                  <a:tcPr marL="51435" marR="51435" marT="0" marB="0"/>
                </a:tc>
                <a:extLst>
                  <a:ext uri="{0D108BD9-81ED-4DB2-BD59-A6C34878D82A}">
                    <a16:rowId xmlns:a16="http://schemas.microsoft.com/office/drawing/2014/main" val="686373725"/>
                  </a:ext>
                </a:extLst>
              </a:tr>
              <a:tr h="219516">
                <a:tc>
                  <a:txBody>
                    <a:bodyPr/>
                    <a:lstStyle/>
                    <a:p>
                      <a:pPr marL="0" marR="0">
                        <a:spcBef>
                          <a:spcPts val="0"/>
                        </a:spcBef>
                        <a:spcAft>
                          <a:spcPts val="0"/>
                        </a:spcAft>
                      </a:pPr>
                      <a:r>
                        <a:rPr lang="en-US" sz="1400">
                          <a:effectLst/>
                        </a:rPr>
                        <a:t>Mat 7:11</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84:11</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lvl="0">
                        <a:spcBef>
                          <a:spcPts val="0"/>
                        </a:spcBef>
                        <a:spcAft>
                          <a:spcPts val="0"/>
                        </a:spcAft>
                        <a:buNone/>
                      </a:pPr>
                      <a:r>
                        <a:rPr lang="en-US" sz="1400" b="1" i="0" u="none" strike="noStrike" noProof="0">
                          <a:effectLst/>
                          <a:latin typeface="Corbel"/>
                        </a:rPr>
                        <a:t>Enseñanza</a:t>
                      </a:r>
                      <a:r>
                        <a:rPr lang="en-US" sz="1400">
                          <a:effectLst/>
                        </a:rPr>
                        <a:t>: Dios da buenas dádivas a Sus hijos (así que, ¡pida!)</a:t>
                      </a:r>
                      <a:endParaRPr lang="en-US" sz="1400">
                        <a:effectLst/>
                        <a:latin typeface="Times New Roman"/>
                        <a:ea typeface="Calibri" panose="020F0502020204030204" pitchFamily="34" charset="0"/>
                      </a:endParaRPr>
                    </a:p>
                  </a:txBody>
                  <a:tcPr marL="51435" marR="51435" marT="0" marB="0"/>
                </a:tc>
                <a:extLst>
                  <a:ext uri="{0D108BD9-81ED-4DB2-BD59-A6C34878D82A}">
                    <a16:rowId xmlns:a16="http://schemas.microsoft.com/office/drawing/2014/main" val="2152448300"/>
                  </a:ext>
                </a:extLst>
              </a:tr>
              <a:tr h="219516">
                <a:tc>
                  <a:txBody>
                    <a:bodyPr/>
                    <a:lstStyle/>
                    <a:p>
                      <a:pPr marL="0" marR="0">
                        <a:spcBef>
                          <a:spcPts val="0"/>
                        </a:spcBef>
                        <a:spcAft>
                          <a:spcPts val="0"/>
                        </a:spcAft>
                      </a:pPr>
                      <a:r>
                        <a:rPr lang="en-US" sz="1400">
                          <a:effectLst/>
                        </a:rPr>
                        <a:t>Mat 11:25</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8:2</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lvl="0">
                        <a:spcBef>
                          <a:spcPts val="0"/>
                        </a:spcBef>
                        <a:spcAft>
                          <a:spcPts val="0"/>
                        </a:spcAft>
                        <a:buNone/>
                      </a:pPr>
                      <a:r>
                        <a:rPr lang="en-US" sz="1400" b="1" i="0" u="none" strike="noStrike" noProof="0">
                          <a:effectLst/>
                          <a:latin typeface="Corbel"/>
                        </a:rPr>
                        <a:t>Contenido</a:t>
                      </a:r>
                      <a:r>
                        <a:rPr lang="en-US" sz="1400">
                          <a:effectLst/>
                        </a:rPr>
                        <a:t>: Dios usa a los débiles para glorificarse</a:t>
                      </a:r>
                      <a:endParaRPr lang="en-US" sz="1400" err="1">
                        <a:effectLst/>
                        <a:latin typeface="Times New Roman"/>
                        <a:ea typeface="Calibri" panose="020F0502020204030204" pitchFamily="34" charset="0"/>
                      </a:endParaRPr>
                    </a:p>
                  </a:txBody>
                  <a:tcPr marL="51435" marR="51435" marT="0" marB="0"/>
                </a:tc>
                <a:extLst>
                  <a:ext uri="{0D108BD9-81ED-4DB2-BD59-A6C34878D82A}">
                    <a16:rowId xmlns:a16="http://schemas.microsoft.com/office/drawing/2014/main" val="2705047287"/>
                  </a:ext>
                </a:extLst>
              </a:tr>
              <a:tr h="219516">
                <a:tc>
                  <a:txBody>
                    <a:bodyPr/>
                    <a:lstStyle/>
                    <a:p>
                      <a:pPr marL="0" marR="0">
                        <a:spcBef>
                          <a:spcPts val="0"/>
                        </a:spcBef>
                        <a:spcAft>
                          <a:spcPts val="0"/>
                        </a:spcAft>
                      </a:pPr>
                      <a:r>
                        <a:rPr lang="en-US" sz="1400">
                          <a:effectLst/>
                        </a:rPr>
                        <a:t>Mat 27:46</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22:1</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lvl="0">
                        <a:spcBef>
                          <a:spcPts val="0"/>
                        </a:spcBef>
                        <a:spcAft>
                          <a:spcPts val="0"/>
                        </a:spcAft>
                        <a:buNone/>
                      </a:pPr>
                      <a:r>
                        <a:rPr lang="en-US" sz="1400" b="1" i="0" u="none" strike="noStrike" noProof="0">
                          <a:effectLst/>
                          <a:latin typeface="Corbel"/>
                        </a:rPr>
                        <a:t>Contenido</a:t>
                      </a:r>
                      <a:r>
                        <a:rPr lang="en-US" sz="1400">
                          <a:effectLst/>
                        </a:rPr>
                        <a:t>: Jesús clama a Dios desde la cruz, lamentando su sufrimiento</a:t>
                      </a:r>
                      <a:endParaRPr lang="en-US" sz="1400" err="1">
                        <a:effectLst/>
                      </a:endParaRPr>
                    </a:p>
                  </a:txBody>
                  <a:tcPr marL="51435" marR="51435" marT="0" marB="0"/>
                </a:tc>
                <a:extLst>
                  <a:ext uri="{0D108BD9-81ED-4DB2-BD59-A6C34878D82A}">
                    <a16:rowId xmlns:a16="http://schemas.microsoft.com/office/drawing/2014/main" val="3368589279"/>
                  </a:ext>
                </a:extLst>
              </a:tr>
              <a:tr h="439031">
                <a:tc>
                  <a:txBody>
                    <a:bodyPr/>
                    <a:lstStyle/>
                    <a:p>
                      <a:pPr marL="0" marR="0">
                        <a:spcBef>
                          <a:spcPts val="0"/>
                        </a:spcBef>
                        <a:spcAft>
                          <a:spcPts val="0"/>
                        </a:spcAft>
                      </a:pPr>
                      <a:r>
                        <a:rPr lang="en-US" sz="1400">
                          <a:effectLst/>
                        </a:rPr>
                        <a:t>Luc 1:46-55</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400" dirty="0">
                          <a:effectLst/>
                        </a:rPr>
                        <a:t>34:2; 35:9; 138:6; 103:17; 98:1; 107:9</a:t>
                      </a:r>
                      <a:endParaRPr lang="en-US" sz="1400" dirty="0">
                        <a:effectLst/>
                        <a:latin typeface="Times New Roman" panose="02020603050405020304" pitchFamily="18" charset="0"/>
                        <a:ea typeface="Calibri" panose="020F0502020204030204" pitchFamily="34" charset="0"/>
                      </a:endParaRPr>
                    </a:p>
                  </a:txBody>
                  <a:tcPr marL="51435" marR="51435" marT="0" marB="0"/>
                </a:tc>
                <a:tc>
                  <a:txBody>
                    <a:bodyPr/>
                    <a:lstStyle/>
                    <a:p>
                      <a:pPr marL="0" marR="0" lvl="0">
                        <a:spcBef>
                          <a:spcPts val="0"/>
                        </a:spcBef>
                        <a:spcAft>
                          <a:spcPts val="0"/>
                        </a:spcAft>
                        <a:buNone/>
                      </a:pPr>
                      <a:r>
                        <a:rPr lang="en-US" sz="1400" b="1" i="0" u="none" strike="noStrike" noProof="0">
                          <a:effectLst/>
                          <a:latin typeface="Corbel"/>
                        </a:rPr>
                        <a:t>Contenido</a:t>
                      </a:r>
                      <a:r>
                        <a:rPr lang="en-US" sz="1400">
                          <a:effectLst/>
                        </a:rPr>
                        <a:t>: María recuerda alabanzas y promesas del Antiguo Testamento en su alabanza de Dios por Sus bendiciones dadas a ella</a:t>
                      </a:r>
                      <a:endParaRPr lang="en-US" sz="1400" err="1">
                        <a:effectLst/>
                      </a:endParaRPr>
                    </a:p>
                  </a:txBody>
                  <a:tcPr marL="51435" marR="51435" marT="0" marB="0"/>
                </a:tc>
                <a:extLst>
                  <a:ext uri="{0D108BD9-81ED-4DB2-BD59-A6C34878D82A}">
                    <a16:rowId xmlns:a16="http://schemas.microsoft.com/office/drawing/2014/main" val="3492055939"/>
                  </a:ext>
                </a:extLst>
              </a:tr>
              <a:tr h="439031">
                <a:tc>
                  <a:txBody>
                    <a:bodyPr/>
                    <a:lstStyle/>
                    <a:p>
                      <a:pPr marL="0" marR="0">
                        <a:spcBef>
                          <a:spcPts val="0"/>
                        </a:spcBef>
                        <a:spcAft>
                          <a:spcPts val="0"/>
                        </a:spcAft>
                      </a:pPr>
                      <a:r>
                        <a:rPr lang="en-US" sz="1400">
                          <a:effectLst/>
                        </a:rPr>
                        <a:t>Luc 1:67-79</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dirty="0">
                          <a:effectLst/>
                        </a:rPr>
                        <a:t>41:13, etc.; 132:17; 106:10; 105:42</a:t>
                      </a:r>
                      <a:endParaRPr lang="en-US" sz="1400" dirty="0">
                        <a:effectLst/>
                        <a:latin typeface="Times New Roman" panose="02020603050405020304" pitchFamily="18" charset="0"/>
                        <a:ea typeface="Calibri" panose="020F0502020204030204" pitchFamily="34" charset="0"/>
                      </a:endParaRPr>
                    </a:p>
                  </a:txBody>
                  <a:tcPr marL="51435" marR="51435" marT="0" marB="0"/>
                </a:tc>
                <a:tc>
                  <a:txBody>
                    <a:bodyPr/>
                    <a:lstStyle/>
                    <a:p>
                      <a:pPr marL="0" marR="0" lvl="0">
                        <a:spcBef>
                          <a:spcPts val="0"/>
                        </a:spcBef>
                        <a:spcAft>
                          <a:spcPts val="0"/>
                        </a:spcAft>
                        <a:buNone/>
                      </a:pPr>
                      <a:r>
                        <a:rPr lang="en-US" sz="1400" b="1" i="0" u="none" strike="noStrike" noProof="0">
                          <a:effectLst/>
                          <a:latin typeface="Corbel"/>
                        </a:rPr>
                        <a:t>Contenido</a:t>
                      </a:r>
                      <a:r>
                        <a:rPr lang="en-US" sz="1400">
                          <a:effectLst/>
                        </a:rPr>
                        <a:t>: Zacarías pinta el cuadro de la redención futura de Israel usando promesas hechas en los salmos y profetas </a:t>
                      </a:r>
                    </a:p>
                  </a:txBody>
                  <a:tcPr marL="51435" marR="51435" marT="0" marB="0"/>
                </a:tc>
                <a:extLst>
                  <a:ext uri="{0D108BD9-81ED-4DB2-BD59-A6C34878D82A}">
                    <a16:rowId xmlns:a16="http://schemas.microsoft.com/office/drawing/2014/main" val="916594039"/>
                  </a:ext>
                </a:extLst>
              </a:tr>
              <a:tr h="439031">
                <a:tc>
                  <a:txBody>
                    <a:bodyPr/>
                    <a:lstStyle/>
                    <a:p>
                      <a:pPr marL="0" marR="0">
                        <a:spcBef>
                          <a:spcPts val="0"/>
                        </a:spcBef>
                        <a:spcAft>
                          <a:spcPts val="0"/>
                        </a:spcAft>
                      </a:pPr>
                      <a:r>
                        <a:rPr lang="en-US" sz="1400">
                          <a:effectLst/>
                        </a:rPr>
                        <a:t>Luc 2:30</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119:166, 174</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lvl="0">
                        <a:spcBef>
                          <a:spcPts val="0"/>
                        </a:spcBef>
                        <a:spcAft>
                          <a:spcPts val="0"/>
                        </a:spcAft>
                        <a:buNone/>
                      </a:pPr>
                      <a:r>
                        <a:rPr lang="en-US" sz="1400" b="1" i="0" u="none" strike="noStrike" noProof="0">
                          <a:effectLst/>
                          <a:latin typeface="Corbel"/>
                        </a:rPr>
                        <a:t>Contenido</a:t>
                      </a:r>
                      <a:r>
                        <a:rPr lang="en-US" sz="1400">
                          <a:effectLst/>
                        </a:rPr>
                        <a:t>: Simeón reconoce en Cristo la realización ("vista") de la esperanza de salvación expresada en el Salmo 119</a:t>
                      </a:r>
                    </a:p>
                  </a:txBody>
                  <a:tcPr marL="51435" marR="51435" marT="0" marB="0"/>
                </a:tc>
                <a:extLst>
                  <a:ext uri="{0D108BD9-81ED-4DB2-BD59-A6C34878D82A}">
                    <a16:rowId xmlns:a16="http://schemas.microsoft.com/office/drawing/2014/main" val="2266885737"/>
                  </a:ext>
                </a:extLst>
              </a:tr>
              <a:tr h="439031">
                <a:tc>
                  <a:txBody>
                    <a:bodyPr/>
                    <a:lstStyle/>
                    <a:p>
                      <a:pPr marL="0" marR="0">
                        <a:spcBef>
                          <a:spcPts val="0"/>
                        </a:spcBef>
                        <a:spcAft>
                          <a:spcPts val="0"/>
                        </a:spcAft>
                      </a:pPr>
                      <a:r>
                        <a:rPr lang="en-US" sz="1400">
                          <a:effectLst/>
                        </a:rPr>
                        <a:t>Luc 23:46</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31:5</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lvl="0">
                        <a:spcBef>
                          <a:spcPts val="0"/>
                        </a:spcBef>
                        <a:spcAft>
                          <a:spcPts val="0"/>
                        </a:spcAft>
                        <a:buNone/>
                      </a:pPr>
                      <a:r>
                        <a:rPr lang="en-US" sz="1400" b="1" i="0" u="none" strike="noStrike" noProof="0">
                          <a:effectLst/>
                          <a:latin typeface="Corbel"/>
                        </a:rPr>
                        <a:t>Contenido</a:t>
                      </a:r>
                      <a:r>
                        <a:rPr lang="en-US" sz="1400">
                          <a:effectLst/>
                        </a:rPr>
                        <a:t>: Jesús se hace eco de (y perfecciona) la confianza del salmista en Dios cuando encomienda su espíritu a Dios al morir en la cruz</a:t>
                      </a:r>
                      <a:endParaRPr lang="en-US" sz="1400" err="1">
                        <a:effectLst/>
                        <a:latin typeface="Times New Roman"/>
                        <a:ea typeface="Calibri" panose="020F0502020204030204" pitchFamily="34" charset="0"/>
                      </a:endParaRPr>
                    </a:p>
                  </a:txBody>
                  <a:tcPr marL="51435" marR="51435" marT="0" marB="0"/>
                </a:tc>
                <a:extLst>
                  <a:ext uri="{0D108BD9-81ED-4DB2-BD59-A6C34878D82A}">
                    <a16:rowId xmlns:a16="http://schemas.microsoft.com/office/drawing/2014/main" val="4018880207"/>
                  </a:ext>
                </a:extLst>
              </a:tr>
              <a:tr h="439031">
                <a:tc>
                  <a:txBody>
                    <a:bodyPr/>
                    <a:lstStyle/>
                    <a:p>
                      <a:pPr marL="0" marR="0">
                        <a:spcBef>
                          <a:spcPts val="0"/>
                        </a:spcBef>
                        <a:spcAft>
                          <a:spcPts val="0"/>
                        </a:spcAft>
                      </a:pPr>
                      <a:r>
                        <a:rPr lang="en-US" sz="1400">
                          <a:effectLst/>
                        </a:rPr>
                        <a:t>Juan 17:12</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41:9</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lvl="0">
                        <a:spcBef>
                          <a:spcPts val="0"/>
                        </a:spcBef>
                        <a:spcAft>
                          <a:spcPts val="0"/>
                        </a:spcAft>
                        <a:buNone/>
                      </a:pPr>
                      <a:r>
                        <a:rPr lang="en-US" sz="1400" b="1" i="0" u="none" strike="noStrike" noProof="0">
                          <a:effectLst/>
                          <a:latin typeface="Corbel"/>
                        </a:rPr>
                        <a:t>Contenido</a:t>
                      </a:r>
                      <a:r>
                        <a:rPr lang="en-US" sz="1400">
                          <a:effectLst/>
                        </a:rPr>
                        <a:t>: Jesús afirma que la profecía sobre la traición de Judas es una prueba de que todo lo que sucede es por la voluntad del Padre</a:t>
                      </a:r>
                      <a:endParaRPr lang="en-US" sz="1400">
                        <a:effectLst/>
                        <a:latin typeface="Times New Roman"/>
                        <a:ea typeface="Calibri" panose="020F0502020204030204" pitchFamily="34" charset="0"/>
                      </a:endParaRPr>
                    </a:p>
                  </a:txBody>
                  <a:tcPr marL="51435" marR="51435" marT="0" marB="0"/>
                </a:tc>
                <a:extLst>
                  <a:ext uri="{0D108BD9-81ED-4DB2-BD59-A6C34878D82A}">
                    <a16:rowId xmlns:a16="http://schemas.microsoft.com/office/drawing/2014/main" val="2478950324"/>
                  </a:ext>
                </a:extLst>
              </a:tr>
              <a:tr h="439031">
                <a:tc>
                  <a:txBody>
                    <a:bodyPr/>
                    <a:lstStyle/>
                    <a:p>
                      <a:pPr marL="0" marR="0">
                        <a:spcBef>
                          <a:spcPts val="0"/>
                        </a:spcBef>
                        <a:spcAft>
                          <a:spcPts val="0"/>
                        </a:spcAft>
                      </a:pPr>
                      <a:r>
                        <a:rPr lang="en-US" sz="1400">
                          <a:effectLst/>
                        </a:rPr>
                        <a:t>Hech 4:24-30</a:t>
                      </a:r>
                      <a:endParaRPr lang="en-US" sz="1400">
                        <a:effectLst/>
                        <a:latin typeface="Times New Roman" panose="02020603050405020304" pitchFamily="18" charset="0"/>
                        <a:ea typeface="Calibri" panose="020F0502020204030204" pitchFamily="34" charset="0"/>
                      </a:endParaRPr>
                    </a:p>
                  </a:txBody>
                  <a:tcPr marL="51435" marR="51435" marT="0" marB="0">
                    <a:solidFill>
                      <a:schemeClr val="accent1">
                        <a:lumMod val="75000"/>
                      </a:schemeClr>
                    </a:solidFill>
                  </a:tcPr>
                </a:tc>
                <a:tc>
                  <a:txBody>
                    <a:bodyPr/>
                    <a:lstStyle/>
                    <a:p>
                      <a:pPr marL="0" marR="0">
                        <a:spcBef>
                          <a:spcPts val="0"/>
                        </a:spcBef>
                        <a:spcAft>
                          <a:spcPts val="0"/>
                        </a:spcAft>
                      </a:pPr>
                      <a:r>
                        <a:rPr lang="en-US" sz="1400">
                          <a:effectLst/>
                        </a:rPr>
                        <a:t>146:6; 2:1-2</a:t>
                      </a:r>
                      <a:endParaRPr lang="en-US" sz="1400">
                        <a:effectLst/>
                        <a:latin typeface="Times New Roman" panose="02020603050405020304" pitchFamily="18" charset="0"/>
                        <a:ea typeface="Calibri" panose="020F0502020204030204" pitchFamily="34" charset="0"/>
                      </a:endParaRPr>
                    </a:p>
                  </a:txBody>
                  <a:tcPr marL="51435" marR="51435" marT="0" marB="0"/>
                </a:tc>
                <a:tc>
                  <a:txBody>
                    <a:bodyPr/>
                    <a:lstStyle/>
                    <a:p>
                      <a:pPr marL="0" marR="0" lvl="0">
                        <a:spcBef>
                          <a:spcPts val="0"/>
                        </a:spcBef>
                        <a:spcAft>
                          <a:spcPts val="0"/>
                        </a:spcAft>
                        <a:buNone/>
                      </a:pPr>
                      <a:r>
                        <a:rPr lang="en-US" sz="1400" b="1" i="0" u="none" strike="noStrike" noProof="0">
                          <a:effectLst/>
                          <a:latin typeface="Corbel"/>
                        </a:rPr>
                        <a:t>Contenido</a:t>
                      </a:r>
                      <a:r>
                        <a:rPr lang="en-US" sz="1400">
                          <a:effectLst/>
                        </a:rPr>
                        <a:t>: Los apóstoles declaran que todo lo que les ha sucedido a Jesús y a ellos es un cumplimiento del Salmo 2</a:t>
                      </a:r>
                      <a:endParaRPr lang="en-US" sz="1400">
                        <a:effectLst/>
                        <a:latin typeface="Times New Roman"/>
                        <a:ea typeface="Calibri" panose="020F0502020204030204" pitchFamily="34" charset="0"/>
                      </a:endParaRPr>
                    </a:p>
                  </a:txBody>
                  <a:tcPr marL="51435" marR="51435" marT="0" marB="0"/>
                </a:tc>
                <a:extLst>
                  <a:ext uri="{0D108BD9-81ED-4DB2-BD59-A6C34878D82A}">
                    <a16:rowId xmlns:a16="http://schemas.microsoft.com/office/drawing/2014/main" val="4190808669"/>
                  </a:ext>
                </a:extLst>
              </a:tr>
            </a:tbl>
          </a:graphicData>
        </a:graphic>
      </p:graphicFrame>
    </p:spTree>
    <p:extLst>
      <p:ext uri="{BB962C8B-B14F-4D97-AF65-F5344CB8AC3E}">
        <p14:creationId xmlns:p14="http://schemas.microsoft.com/office/powerpoint/2010/main" val="141894321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8F533-A589-B067-84AC-1173DA780810}"/>
              </a:ext>
            </a:extLst>
          </p:cNvPr>
          <p:cNvSpPr>
            <a:spLocks noGrp="1"/>
          </p:cNvSpPr>
          <p:nvPr>
            <p:ph type="title"/>
          </p:nvPr>
        </p:nvSpPr>
        <p:spPr/>
        <p:txBody>
          <a:bodyPr/>
          <a:lstStyle/>
          <a:p>
            <a:r>
              <a:rPr lang="en-US"/>
              <a:t>Theme 2: Kingship / </a:t>
            </a:r>
            <a:r>
              <a:rPr lang="en-US" err="1"/>
              <a:t>Tema</a:t>
            </a:r>
            <a:r>
              <a:rPr lang="en-US"/>
              <a:t> 2: </a:t>
            </a:r>
            <a:r>
              <a:rPr lang="en-US" err="1"/>
              <a:t>Reinado</a:t>
            </a:r>
            <a:endParaRPr lang="en-US"/>
          </a:p>
        </p:txBody>
      </p:sp>
      <p:sp>
        <p:nvSpPr>
          <p:cNvPr id="3" name="Content Placeholder 2">
            <a:extLst>
              <a:ext uri="{FF2B5EF4-FFF2-40B4-BE49-F238E27FC236}">
                <a16:creationId xmlns:a16="http://schemas.microsoft.com/office/drawing/2014/main" id="{BF1AFB75-BE7B-1688-BD57-89127F0A2A88}"/>
              </a:ext>
            </a:extLst>
          </p:cNvPr>
          <p:cNvSpPr>
            <a:spLocks noGrp="1"/>
          </p:cNvSpPr>
          <p:nvPr>
            <p:ph sz="half" idx="1"/>
          </p:nvPr>
        </p:nvSpPr>
        <p:spPr>
          <a:xfrm>
            <a:off x="337626" y="1019741"/>
            <a:ext cx="4234374" cy="4673995"/>
          </a:xfrm>
        </p:spPr>
        <p:txBody>
          <a:bodyPr>
            <a:normAutofit lnSpcReduction="10000"/>
          </a:bodyPr>
          <a:lstStyle/>
          <a:p>
            <a:r>
              <a:rPr lang="en-US" dirty="0"/>
              <a:t>Key words and ideas:</a:t>
            </a:r>
          </a:p>
          <a:p>
            <a:pPr lvl="1"/>
            <a:r>
              <a:rPr lang="en-US" dirty="0"/>
              <a:t>Anointed (Hebrew </a:t>
            </a:r>
            <a:r>
              <a:rPr lang="en-US" i="1" dirty="0" err="1"/>
              <a:t>maschiach</a:t>
            </a:r>
            <a:r>
              <a:rPr lang="en-US" i="1" dirty="0"/>
              <a:t>)</a:t>
            </a:r>
          </a:p>
          <a:p>
            <a:pPr lvl="1"/>
            <a:r>
              <a:rPr lang="en-US" dirty="0"/>
              <a:t>King </a:t>
            </a:r>
          </a:p>
          <a:p>
            <a:pPr lvl="1"/>
            <a:r>
              <a:rPr lang="en-US" dirty="0"/>
              <a:t>David – as the ideal king, or the origin of the royal line</a:t>
            </a:r>
          </a:p>
          <a:p>
            <a:pPr lvl="1"/>
            <a:r>
              <a:rPr lang="en-US" dirty="0"/>
              <a:t>The king’s role as judge</a:t>
            </a:r>
          </a:p>
          <a:p>
            <a:r>
              <a:rPr lang="en-US" dirty="0"/>
              <a:t>Message: God appoints the king to rule, but is ultimately still in charge</a:t>
            </a:r>
          </a:p>
          <a:p>
            <a:pPr lvl="1"/>
            <a:r>
              <a:rPr lang="en-US" dirty="0"/>
              <a:t>As we move forward in Israel’s history, the focus changes from an Earthly (Davidic) king </a:t>
            </a:r>
            <a:br>
              <a:rPr lang="en-US" dirty="0"/>
            </a:br>
            <a:r>
              <a:rPr lang="en-US" dirty="0"/>
              <a:t>to the heavenly king (God)</a:t>
            </a:r>
          </a:p>
          <a:p>
            <a:r>
              <a:rPr lang="en-US" dirty="0"/>
              <a:t>Notable psalms about kingship</a:t>
            </a:r>
          </a:p>
          <a:p>
            <a:pPr lvl="1"/>
            <a:r>
              <a:rPr lang="en-US" b="1" dirty="0"/>
              <a:t>47</a:t>
            </a:r>
            <a:r>
              <a:rPr lang="en-US" dirty="0"/>
              <a:t> (v.2: “the LORD Most High is to be feared, </a:t>
            </a:r>
            <a:br>
              <a:rPr lang="en-US" dirty="0"/>
            </a:br>
            <a:r>
              <a:rPr lang="en-US" dirty="0"/>
              <a:t>a great </a:t>
            </a:r>
            <a:r>
              <a:rPr lang="en-US" u="sng" dirty="0"/>
              <a:t>King</a:t>
            </a:r>
            <a:r>
              <a:rPr lang="en-US" dirty="0"/>
              <a:t> over all the earth”)</a:t>
            </a:r>
          </a:p>
          <a:p>
            <a:pPr lvl="1"/>
            <a:r>
              <a:rPr lang="en-US" b="1" dirty="0"/>
              <a:t>89</a:t>
            </a:r>
            <a:r>
              <a:rPr lang="en-US" dirty="0"/>
              <a:t> (v.20: “I have found </a:t>
            </a:r>
            <a:r>
              <a:rPr lang="en-US" u="sng" dirty="0"/>
              <a:t>David</a:t>
            </a:r>
            <a:r>
              <a:rPr lang="en-US" dirty="0"/>
              <a:t> My servant; with My holy oil I have </a:t>
            </a:r>
            <a:r>
              <a:rPr lang="en-US" u="sng" dirty="0"/>
              <a:t>anointed</a:t>
            </a:r>
            <a:r>
              <a:rPr lang="en-US" dirty="0"/>
              <a:t> him”)</a:t>
            </a:r>
          </a:p>
          <a:p>
            <a:pPr lvl="1"/>
            <a:r>
              <a:rPr lang="en-US" b="1" dirty="0"/>
              <a:t>110</a:t>
            </a:r>
            <a:r>
              <a:rPr lang="en-US" dirty="0"/>
              <a:t> (v.6: “He will </a:t>
            </a:r>
            <a:r>
              <a:rPr lang="en-US" u="sng" dirty="0"/>
              <a:t>judge</a:t>
            </a:r>
            <a:r>
              <a:rPr lang="en-US" dirty="0"/>
              <a:t> among the nations”)</a:t>
            </a:r>
          </a:p>
          <a:p>
            <a:pPr lvl="1"/>
            <a:r>
              <a:rPr lang="en-US" b="1" dirty="0"/>
              <a:t>132</a:t>
            </a:r>
            <a:r>
              <a:rPr lang="en-US" dirty="0"/>
              <a:t> (v.11: “The LORD has sworn to </a:t>
            </a:r>
            <a:r>
              <a:rPr lang="en-US" u="sng" dirty="0"/>
              <a:t>David</a:t>
            </a:r>
            <a:r>
              <a:rPr lang="en-US" dirty="0"/>
              <a:t> a truth from which He will not turn back: ‘Of the </a:t>
            </a:r>
            <a:r>
              <a:rPr lang="en-US" u="sng" dirty="0"/>
              <a:t>fruit of your body</a:t>
            </a:r>
            <a:r>
              <a:rPr lang="en-US" dirty="0"/>
              <a:t> I will set upon your throne.’”)</a:t>
            </a:r>
          </a:p>
          <a:p>
            <a:endParaRPr lang="en-US" dirty="0"/>
          </a:p>
        </p:txBody>
      </p:sp>
      <p:sp>
        <p:nvSpPr>
          <p:cNvPr id="4" name="Content Placeholder 3">
            <a:extLst>
              <a:ext uri="{FF2B5EF4-FFF2-40B4-BE49-F238E27FC236}">
                <a16:creationId xmlns:a16="http://schemas.microsoft.com/office/drawing/2014/main" id="{FD168E0A-594B-1E8E-B375-7E834C00E2C1}"/>
              </a:ext>
            </a:extLst>
          </p:cNvPr>
          <p:cNvSpPr>
            <a:spLocks noGrp="1"/>
          </p:cNvSpPr>
          <p:nvPr>
            <p:ph sz="half" idx="2"/>
          </p:nvPr>
        </p:nvSpPr>
        <p:spPr>
          <a:xfrm>
            <a:off x="4571999" y="1019742"/>
            <a:ext cx="4401879" cy="4673993"/>
          </a:xfrm>
        </p:spPr>
        <p:txBody>
          <a:bodyPr>
            <a:normAutofit lnSpcReduction="10000"/>
          </a:bodyPr>
          <a:lstStyle/>
          <a:p>
            <a:r>
              <a:rPr lang="en-US" dirty="0"/>
              <a:t>Palabras e ideas clave:</a:t>
            </a:r>
          </a:p>
          <a:p>
            <a:pPr lvl="1"/>
            <a:r>
              <a:rPr lang="en-US" dirty="0" err="1"/>
              <a:t>Ungido</a:t>
            </a:r>
            <a:r>
              <a:rPr lang="en-US" dirty="0"/>
              <a:t> (</a:t>
            </a:r>
            <a:r>
              <a:rPr lang="en-US" dirty="0" err="1"/>
              <a:t>Hebreo</a:t>
            </a:r>
            <a:r>
              <a:rPr lang="en-US" dirty="0"/>
              <a:t> </a:t>
            </a:r>
            <a:r>
              <a:rPr lang="en-US" i="1" dirty="0" err="1"/>
              <a:t>maschiach</a:t>
            </a:r>
            <a:r>
              <a:rPr lang="en-US" i="1" dirty="0"/>
              <a:t>)</a:t>
            </a:r>
          </a:p>
          <a:p>
            <a:pPr lvl="1"/>
            <a:r>
              <a:rPr lang="en-US" dirty="0"/>
              <a:t>Rey </a:t>
            </a:r>
          </a:p>
          <a:p>
            <a:pPr lvl="1"/>
            <a:r>
              <a:rPr lang="en-US" dirty="0"/>
              <a:t>David – </a:t>
            </a:r>
            <a:r>
              <a:rPr lang="en-US" dirty="0" err="1"/>
              <a:t>como</a:t>
            </a:r>
            <a:r>
              <a:rPr lang="en-US" dirty="0"/>
              <a:t> </a:t>
            </a:r>
            <a:r>
              <a:rPr lang="en-US" dirty="0" err="1"/>
              <a:t>el</a:t>
            </a:r>
            <a:r>
              <a:rPr lang="en-US" dirty="0"/>
              <a:t> </a:t>
            </a:r>
            <a:r>
              <a:rPr lang="en-US" dirty="0" err="1"/>
              <a:t>rey</a:t>
            </a:r>
            <a:r>
              <a:rPr lang="en-US" dirty="0"/>
              <a:t> ideal, o </a:t>
            </a:r>
            <a:r>
              <a:rPr lang="en-US" dirty="0" err="1"/>
              <a:t>el</a:t>
            </a:r>
            <a:r>
              <a:rPr lang="en-US" dirty="0"/>
              <a:t> </a:t>
            </a:r>
            <a:r>
              <a:rPr lang="en-US" dirty="0" err="1"/>
              <a:t>origen</a:t>
            </a:r>
            <a:r>
              <a:rPr lang="en-US" dirty="0"/>
              <a:t> del </a:t>
            </a:r>
            <a:br>
              <a:rPr lang="en-US" dirty="0"/>
            </a:br>
            <a:r>
              <a:rPr lang="en-US" dirty="0" err="1"/>
              <a:t>linaje</a:t>
            </a:r>
            <a:r>
              <a:rPr lang="en-US" dirty="0"/>
              <a:t> real</a:t>
            </a:r>
          </a:p>
          <a:p>
            <a:pPr lvl="1"/>
            <a:r>
              <a:rPr lang="en-US" dirty="0"/>
              <a:t>El </a:t>
            </a:r>
            <a:r>
              <a:rPr lang="en-US" dirty="0" err="1"/>
              <a:t>papel</a:t>
            </a:r>
            <a:r>
              <a:rPr lang="en-US" dirty="0"/>
              <a:t> del </a:t>
            </a:r>
            <a:r>
              <a:rPr lang="en-US" dirty="0" err="1"/>
              <a:t>rey</a:t>
            </a:r>
            <a:r>
              <a:rPr lang="en-US" dirty="0"/>
              <a:t> de ser </a:t>
            </a:r>
            <a:r>
              <a:rPr lang="en-US" dirty="0" err="1"/>
              <a:t>juez</a:t>
            </a:r>
            <a:endParaRPr lang="en-US" dirty="0"/>
          </a:p>
          <a:p>
            <a:r>
              <a:rPr lang="en-US" dirty="0" err="1"/>
              <a:t>Mensaje</a:t>
            </a:r>
            <a:r>
              <a:rPr lang="en-US" dirty="0"/>
              <a:t>: Dios </a:t>
            </a:r>
            <a:r>
              <a:rPr lang="en-US" dirty="0" err="1"/>
              <a:t>designa</a:t>
            </a:r>
            <a:r>
              <a:rPr lang="en-US" dirty="0"/>
              <a:t> al </a:t>
            </a:r>
            <a:r>
              <a:rPr lang="en-US" dirty="0" err="1"/>
              <a:t>rey</a:t>
            </a:r>
            <a:r>
              <a:rPr lang="en-US" dirty="0"/>
              <a:t> para </a:t>
            </a:r>
            <a:r>
              <a:rPr lang="en-US" dirty="0" err="1"/>
              <a:t>gobernar</a:t>
            </a:r>
            <a:r>
              <a:rPr lang="en-US" dirty="0"/>
              <a:t>, </a:t>
            </a:r>
            <a:r>
              <a:rPr lang="en-US" dirty="0" err="1"/>
              <a:t>pero</a:t>
            </a:r>
            <a:r>
              <a:rPr lang="en-US" dirty="0"/>
              <a:t> </a:t>
            </a:r>
            <a:r>
              <a:rPr lang="en-US" dirty="0" err="1"/>
              <a:t>después</a:t>
            </a:r>
            <a:r>
              <a:rPr lang="en-US" dirty="0"/>
              <a:t> de </a:t>
            </a:r>
            <a:r>
              <a:rPr lang="en-US" dirty="0" err="1"/>
              <a:t>todo</a:t>
            </a:r>
            <a:r>
              <a:rPr lang="en-US" dirty="0"/>
              <a:t> </a:t>
            </a:r>
            <a:r>
              <a:rPr lang="en-US" dirty="0" err="1"/>
              <a:t>sigue</a:t>
            </a:r>
            <a:r>
              <a:rPr lang="en-US" dirty="0"/>
              <a:t> </a:t>
            </a:r>
            <a:r>
              <a:rPr lang="en-US" dirty="0" err="1"/>
              <a:t>teniendo</a:t>
            </a:r>
            <a:r>
              <a:rPr lang="en-US" dirty="0"/>
              <a:t> </a:t>
            </a:r>
            <a:r>
              <a:rPr lang="en-US" dirty="0" err="1"/>
              <a:t>el</a:t>
            </a:r>
            <a:r>
              <a:rPr lang="en-US" dirty="0"/>
              <a:t> </a:t>
            </a:r>
            <a:r>
              <a:rPr lang="en-US" dirty="0" err="1"/>
              <a:t>mando</a:t>
            </a:r>
            <a:endParaRPr lang="en-US" dirty="0"/>
          </a:p>
          <a:p>
            <a:pPr lvl="1"/>
            <a:r>
              <a:rPr lang="en-US" dirty="0"/>
              <a:t>Al </a:t>
            </a:r>
            <a:r>
              <a:rPr lang="en-US" dirty="0" err="1"/>
              <a:t>avanzar</a:t>
            </a:r>
            <a:r>
              <a:rPr lang="en-US" dirty="0"/>
              <a:t> </a:t>
            </a:r>
            <a:r>
              <a:rPr lang="en-US" dirty="0" err="1"/>
              <a:t>en</a:t>
            </a:r>
            <a:r>
              <a:rPr lang="en-US" dirty="0"/>
              <a:t> la </a:t>
            </a:r>
            <a:r>
              <a:rPr lang="en-US" dirty="0" err="1"/>
              <a:t>historia</a:t>
            </a:r>
            <a:r>
              <a:rPr lang="en-US" dirty="0"/>
              <a:t> de Israel, </a:t>
            </a:r>
            <a:r>
              <a:rPr lang="en-US" dirty="0" err="1"/>
              <a:t>el</a:t>
            </a:r>
            <a:r>
              <a:rPr lang="en-US" dirty="0"/>
              <a:t> </a:t>
            </a:r>
            <a:r>
              <a:rPr lang="en-US" dirty="0" err="1"/>
              <a:t>enfoque</a:t>
            </a:r>
            <a:r>
              <a:rPr lang="en-US" dirty="0"/>
              <a:t> cambia de un </a:t>
            </a:r>
            <a:r>
              <a:rPr lang="en-US" dirty="0" err="1"/>
              <a:t>rey</a:t>
            </a:r>
            <a:r>
              <a:rPr lang="en-US" dirty="0"/>
              <a:t> </a:t>
            </a:r>
            <a:r>
              <a:rPr lang="en-US" dirty="0" err="1"/>
              <a:t>terrenal</a:t>
            </a:r>
            <a:r>
              <a:rPr lang="en-US" dirty="0"/>
              <a:t> (</a:t>
            </a:r>
            <a:r>
              <a:rPr lang="en-US" dirty="0" err="1"/>
              <a:t>davídico</a:t>
            </a:r>
            <a:r>
              <a:rPr lang="en-US" dirty="0"/>
              <a:t>) a un </a:t>
            </a:r>
            <a:r>
              <a:rPr lang="en-US" dirty="0" err="1"/>
              <a:t>rey</a:t>
            </a:r>
            <a:r>
              <a:rPr lang="en-US" dirty="0"/>
              <a:t> celestial (Dios)</a:t>
            </a:r>
          </a:p>
          <a:p>
            <a:r>
              <a:rPr lang="en-US" dirty="0" err="1"/>
              <a:t>Salmos</a:t>
            </a:r>
            <a:r>
              <a:rPr lang="en-US" dirty="0"/>
              <a:t> notables </a:t>
            </a:r>
            <a:r>
              <a:rPr lang="en-US" dirty="0" err="1"/>
              <a:t>sobre</a:t>
            </a:r>
            <a:r>
              <a:rPr lang="en-US" dirty="0"/>
              <a:t> </a:t>
            </a:r>
            <a:r>
              <a:rPr lang="en-US" dirty="0" err="1"/>
              <a:t>el</a:t>
            </a:r>
            <a:r>
              <a:rPr lang="en-US" dirty="0"/>
              <a:t> </a:t>
            </a:r>
            <a:r>
              <a:rPr lang="en-US" dirty="0" err="1"/>
              <a:t>reinado</a:t>
            </a:r>
            <a:endParaRPr lang="en-US" dirty="0"/>
          </a:p>
          <a:p>
            <a:pPr lvl="1"/>
            <a:r>
              <a:rPr lang="en-US" b="1" dirty="0"/>
              <a:t>47</a:t>
            </a:r>
            <a:r>
              <a:rPr lang="en-US" dirty="0"/>
              <a:t> (v.2: “</a:t>
            </a:r>
            <a:r>
              <a:rPr lang="es-ES" dirty="0"/>
              <a:t>el SEÑOR, el Altísimo, es digno de ser temido; </a:t>
            </a:r>
            <a:r>
              <a:rPr lang="es-ES" u="sng" dirty="0"/>
              <a:t>Rey</a:t>
            </a:r>
            <a:r>
              <a:rPr lang="es-ES" dirty="0"/>
              <a:t> grande es sobre toda la tierra</a:t>
            </a:r>
            <a:r>
              <a:rPr lang="en-US" dirty="0"/>
              <a:t>”)</a:t>
            </a:r>
          </a:p>
          <a:p>
            <a:pPr lvl="1"/>
            <a:r>
              <a:rPr lang="en-US" b="1" dirty="0"/>
              <a:t>89</a:t>
            </a:r>
            <a:r>
              <a:rPr lang="en-US" dirty="0"/>
              <a:t> (v.20: “He </a:t>
            </a:r>
            <a:r>
              <a:rPr lang="en-US" dirty="0" err="1"/>
              <a:t>hallado</a:t>
            </a:r>
            <a:r>
              <a:rPr lang="en-US" dirty="0"/>
              <a:t> a </a:t>
            </a:r>
            <a:r>
              <a:rPr lang="en-US" u="sng" dirty="0"/>
              <a:t>David</a:t>
            </a:r>
            <a:r>
              <a:rPr lang="en-US" dirty="0"/>
              <a:t> Mi </a:t>
            </a:r>
            <a:r>
              <a:rPr lang="en-US" dirty="0" err="1"/>
              <a:t>siervo</a:t>
            </a:r>
            <a:r>
              <a:rPr lang="en-US" dirty="0"/>
              <a:t>; Lo he </a:t>
            </a:r>
            <a:r>
              <a:rPr lang="en-US" u="sng" dirty="0" err="1"/>
              <a:t>ungido</a:t>
            </a:r>
            <a:r>
              <a:rPr lang="en-US" dirty="0"/>
              <a:t> con Mi </a:t>
            </a:r>
            <a:r>
              <a:rPr lang="en-US" dirty="0" err="1"/>
              <a:t>óleo</a:t>
            </a:r>
            <a:r>
              <a:rPr lang="en-US" dirty="0"/>
              <a:t> santo”)</a:t>
            </a:r>
          </a:p>
          <a:p>
            <a:pPr lvl="1"/>
            <a:r>
              <a:rPr lang="en-US" b="1" dirty="0"/>
              <a:t>110</a:t>
            </a:r>
            <a:r>
              <a:rPr lang="en-US" dirty="0"/>
              <a:t> (v.6: “</a:t>
            </a:r>
            <a:r>
              <a:rPr lang="en-US" u="sng" dirty="0" err="1"/>
              <a:t>Juzgará</a:t>
            </a:r>
            <a:r>
              <a:rPr lang="en-US" dirty="0"/>
              <a:t> entre las </a:t>
            </a:r>
            <a:r>
              <a:rPr lang="en-US" dirty="0" err="1"/>
              <a:t>naciones</a:t>
            </a:r>
            <a:r>
              <a:rPr lang="en-US" dirty="0"/>
              <a:t>”)</a:t>
            </a:r>
          </a:p>
          <a:p>
            <a:pPr lvl="1"/>
            <a:r>
              <a:rPr lang="en-US" b="1" dirty="0"/>
              <a:t>132</a:t>
            </a:r>
            <a:r>
              <a:rPr lang="en-US" dirty="0"/>
              <a:t> (v.11: “</a:t>
            </a:r>
            <a:r>
              <a:rPr lang="es-ES" dirty="0"/>
              <a:t>El SEÑOR ha jurado a </a:t>
            </a:r>
            <a:r>
              <a:rPr lang="es-ES" u="sng" dirty="0"/>
              <a:t>David</a:t>
            </a:r>
            <a:r>
              <a:rPr lang="es-ES" dirty="0"/>
              <a:t> Una verdad de la cual no se retractará: «De </a:t>
            </a:r>
            <a:r>
              <a:rPr lang="es-ES" u="sng" dirty="0"/>
              <a:t>tu descendencia</a:t>
            </a:r>
            <a:r>
              <a:rPr lang="es-ES" dirty="0"/>
              <a:t> pondré sobre tu trono</a:t>
            </a:r>
            <a:r>
              <a:rPr lang="x-none" dirty="0"/>
              <a:t>»</a:t>
            </a:r>
            <a:r>
              <a:rPr lang="en-US" dirty="0"/>
              <a:t>”.)</a:t>
            </a:r>
          </a:p>
          <a:p>
            <a:endParaRPr lang="en-US" dirty="0"/>
          </a:p>
          <a:p>
            <a:endParaRPr lang="en-US" dirty="0"/>
          </a:p>
        </p:txBody>
      </p:sp>
    </p:spTree>
    <p:extLst>
      <p:ext uri="{BB962C8B-B14F-4D97-AF65-F5344CB8AC3E}">
        <p14:creationId xmlns:p14="http://schemas.microsoft.com/office/powerpoint/2010/main" val="201247533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1" end="11"/>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txEl>
                                              <p:pRg st="7" end="7"/>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9" end="9"/>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4423AF1-5D40-4758-8FC9-C88CBC244B7B}"/>
              </a:ext>
            </a:extLst>
          </p:cNvPr>
          <p:cNvSpPr>
            <a:spLocks noGrp="1"/>
          </p:cNvSpPr>
          <p:nvPr>
            <p:ph type="title"/>
          </p:nvPr>
        </p:nvSpPr>
        <p:spPr/>
        <p:txBody>
          <a:bodyPr>
            <a:normAutofit fontScale="90000"/>
          </a:bodyPr>
          <a:lstStyle/>
          <a:p>
            <a:r>
              <a:rPr lang="en-US">
                <a:latin typeface="Malgun Gothic"/>
                <a:ea typeface="Malgun Gothic"/>
              </a:rPr>
              <a:t>Initial Observations / </a:t>
            </a:r>
            <a:r>
              <a:rPr lang="en-US" err="1">
                <a:latin typeface="Malgun Gothic"/>
                <a:ea typeface="Malgun Gothic"/>
              </a:rPr>
              <a:t>Observaciones</a:t>
            </a:r>
            <a:r>
              <a:rPr lang="en-US">
                <a:latin typeface="Malgun Gothic"/>
                <a:ea typeface="Malgun Gothic"/>
              </a:rPr>
              <a:t> </a:t>
            </a:r>
            <a:r>
              <a:rPr lang="en-US" err="1">
                <a:latin typeface="Malgun Gothic"/>
                <a:ea typeface="Malgun Gothic"/>
              </a:rPr>
              <a:t>iniciales</a:t>
            </a:r>
            <a:endParaRPr lang="en-US" err="1"/>
          </a:p>
        </p:txBody>
      </p:sp>
      <p:sp>
        <p:nvSpPr>
          <p:cNvPr id="3" name="Content Placeholder 2">
            <a:extLst>
              <a:ext uri="{FF2B5EF4-FFF2-40B4-BE49-F238E27FC236}">
                <a16:creationId xmlns:a16="http://schemas.microsoft.com/office/drawing/2014/main" id="{0C4EA7CC-2631-4DFA-8CDE-E35BBBCEDE45}"/>
              </a:ext>
            </a:extLst>
          </p:cNvPr>
          <p:cNvSpPr>
            <a:spLocks noGrp="1"/>
          </p:cNvSpPr>
          <p:nvPr>
            <p:ph sz="half" idx="1"/>
          </p:nvPr>
        </p:nvSpPr>
        <p:spPr>
          <a:xfrm>
            <a:off x="337625" y="1041006"/>
            <a:ext cx="4234375" cy="4673994"/>
          </a:xfrm>
        </p:spPr>
        <p:txBody>
          <a:bodyPr>
            <a:normAutofit lnSpcReduction="10000"/>
          </a:bodyPr>
          <a:lstStyle/>
          <a:p>
            <a:r>
              <a:rPr lang="en-US" dirty="0"/>
              <a:t>The psalms are based on a belief that God listens and responds to our needs and desires (38:9; 84:11) which is carried forward and amplified in the New Testament</a:t>
            </a:r>
          </a:p>
          <a:p>
            <a:r>
              <a:rPr lang="en-US" dirty="0"/>
              <a:t>The psalms are a lens through which NT believers view and understand the world</a:t>
            </a:r>
          </a:p>
          <a:p>
            <a:pPr lvl="1"/>
            <a:r>
              <a:rPr lang="en-US" sz="1450" dirty="0"/>
              <a:t>The speakers see world events as fulfilling prophecy or descriptions from the psalms</a:t>
            </a:r>
          </a:p>
          <a:p>
            <a:pPr lvl="1"/>
            <a:r>
              <a:rPr lang="en-US" sz="1450" dirty="0"/>
              <a:t>The speakers use the language of the psalms to express and contextualize their feelings and experiences</a:t>
            </a:r>
            <a:br>
              <a:rPr lang="en-US" dirty="0"/>
            </a:br>
            <a:endParaRPr lang="en-US" dirty="0"/>
          </a:p>
          <a:p>
            <a:r>
              <a:rPr lang="en-US" dirty="0"/>
              <a:t>New Testament prayers quote often from the psalms, but update the content for the current revelation or situation (Luke 2:30 &amp; 119:166)</a:t>
            </a:r>
          </a:p>
          <a:p>
            <a:r>
              <a:rPr lang="en-US" dirty="0"/>
              <a:t>Some (but not all) New Testament prayers based on psalms reflect on and apply the whole psalm, not just the verses quoted</a:t>
            </a:r>
          </a:p>
        </p:txBody>
      </p:sp>
      <p:sp>
        <p:nvSpPr>
          <p:cNvPr id="4" name="Content Placeholder 3">
            <a:extLst>
              <a:ext uri="{FF2B5EF4-FFF2-40B4-BE49-F238E27FC236}">
                <a16:creationId xmlns:a16="http://schemas.microsoft.com/office/drawing/2014/main" id="{DD91C9FF-3D80-7636-9B46-12393C9C4E98}"/>
              </a:ext>
            </a:extLst>
          </p:cNvPr>
          <p:cNvSpPr>
            <a:spLocks noGrp="1"/>
          </p:cNvSpPr>
          <p:nvPr>
            <p:ph sz="half" idx="2"/>
          </p:nvPr>
        </p:nvSpPr>
        <p:spPr>
          <a:xfrm>
            <a:off x="4571999" y="1041006"/>
            <a:ext cx="4399613" cy="4673993"/>
          </a:xfrm>
        </p:spPr>
        <p:txBody>
          <a:bodyPr vert="horz" lIns="91440" tIns="45720" rIns="91440" bIns="45720" rtlCol="0" anchor="t">
            <a:normAutofit lnSpcReduction="10000"/>
          </a:bodyPr>
          <a:lstStyle/>
          <a:p>
            <a:r>
              <a:rPr lang="en-US" dirty="0">
                <a:ea typeface="+mn-lt"/>
                <a:cs typeface="+mn-lt"/>
              </a:rPr>
              <a:t>Los </a:t>
            </a:r>
            <a:r>
              <a:rPr lang="en-US" dirty="0" err="1">
                <a:ea typeface="+mn-lt"/>
                <a:cs typeface="+mn-lt"/>
              </a:rPr>
              <a:t>salmos</a:t>
            </a:r>
            <a:r>
              <a:rPr lang="en-US" dirty="0">
                <a:ea typeface="+mn-lt"/>
                <a:cs typeface="+mn-lt"/>
              </a:rPr>
              <a:t> se </a:t>
            </a:r>
            <a:r>
              <a:rPr lang="en-US" dirty="0" err="1">
                <a:ea typeface="+mn-lt"/>
                <a:cs typeface="+mn-lt"/>
              </a:rPr>
              <a:t>basan</a:t>
            </a:r>
            <a:r>
              <a:rPr lang="en-US" dirty="0">
                <a:ea typeface="+mn-lt"/>
                <a:cs typeface="+mn-lt"/>
              </a:rPr>
              <a:t> </a:t>
            </a:r>
            <a:r>
              <a:rPr lang="en-US" dirty="0" err="1">
                <a:ea typeface="+mn-lt"/>
                <a:cs typeface="+mn-lt"/>
              </a:rPr>
              <a:t>en</a:t>
            </a:r>
            <a:r>
              <a:rPr lang="en-US" dirty="0">
                <a:ea typeface="+mn-lt"/>
                <a:cs typeface="+mn-lt"/>
              </a:rPr>
              <a:t> la </a:t>
            </a:r>
            <a:r>
              <a:rPr lang="en-US" dirty="0" err="1">
                <a:ea typeface="+mn-lt"/>
                <a:cs typeface="+mn-lt"/>
              </a:rPr>
              <a:t>creencia</a:t>
            </a:r>
            <a:r>
              <a:rPr lang="en-US" dirty="0">
                <a:ea typeface="+mn-lt"/>
                <a:cs typeface="+mn-lt"/>
              </a:rPr>
              <a:t> de que Dios </a:t>
            </a:r>
            <a:r>
              <a:rPr lang="en-US" dirty="0" err="1">
                <a:ea typeface="+mn-lt"/>
                <a:cs typeface="+mn-lt"/>
              </a:rPr>
              <a:t>escucha</a:t>
            </a:r>
            <a:r>
              <a:rPr lang="en-US" dirty="0">
                <a:ea typeface="+mn-lt"/>
                <a:cs typeface="+mn-lt"/>
              </a:rPr>
              <a:t> y </a:t>
            </a:r>
            <a:r>
              <a:rPr lang="en-US" dirty="0" err="1">
                <a:ea typeface="+mn-lt"/>
                <a:cs typeface="+mn-lt"/>
              </a:rPr>
              <a:t>responde</a:t>
            </a:r>
            <a:r>
              <a:rPr lang="en-US" dirty="0">
                <a:ea typeface="+mn-lt"/>
                <a:cs typeface="+mn-lt"/>
              </a:rPr>
              <a:t> a </a:t>
            </a:r>
            <a:r>
              <a:rPr lang="en-US" dirty="0" err="1">
                <a:ea typeface="+mn-lt"/>
                <a:cs typeface="+mn-lt"/>
              </a:rPr>
              <a:t>nuestras</a:t>
            </a:r>
            <a:r>
              <a:rPr lang="en-US" dirty="0">
                <a:ea typeface="+mn-lt"/>
                <a:cs typeface="+mn-lt"/>
              </a:rPr>
              <a:t> </a:t>
            </a:r>
            <a:r>
              <a:rPr lang="en-US" dirty="0" err="1">
                <a:ea typeface="+mn-lt"/>
                <a:cs typeface="+mn-lt"/>
              </a:rPr>
              <a:t>necesidades</a:t>
            </a:r>
            <a:r>
              <a:rPr lang="en-US" dirty="0">
                <a:ea typeface="+mn-lt"/>
                <a:cs typeface="+mn-lt"/>
              </a:rPr>
              <a:t> y </a:t>
            </a:r>
            <a:r>
              <a:rPr lang="en-US" dirty="0" err="1">
                <a:ea typeface="+mn-lt"/>
                <a:cs typeface="+mn-lt"/>
              </a:rPr>
              <a:t>deseos</a:t>
            </a:r>
            <a:r>
              <a:rPr lang="en-US" dirty="0">
                <a:ea typeface="+mn-lt"/>
                <a:cs typeface="+mn-lt"/>
              </a:rPr>
              <a:t> (38:9; 84:11), lo </a:t>
            </a:r>
            <a:r>
              <a:rPr lang="en-US" dirty="0" err="1">
                <a:ea typeface="+mn-lt"/>
                <a:cs typeface="+mn-lt"/>
              </a:rPr>
              <a:t>cual</a:t>
            </a:r>
            <a:r>
              <a:rPr lang="en-US" dirty="0">
                <a:ea typeface="+mn-lt"/>
                <a:cs typeface="+mn-lt"/>
              </a:rPr>
              <a:t> se </a:t>
            </a:r>
            <a:r>
              <a:rPr lang="en-US" dirty="0" err="1">
                <a:ea typeface="+mn-lt"/>
                <a:cs typeface="+mn-lt"/>
              </a:rPr>
              <a:t>transmite</a:t>
            </a:r>
            <a:r>
              <a:rPr lang="en-US" dirty="0">
                <a:ea typeface="+mn-lt"/>
                <a:cs typeface="+mn-lt"/>
              </a:rPr>
              <a:t> y se </a:t>
            </a:r>
            <a:r>
              <a:rPr lang="en-US" dirty="0" err="1">
                <a:ea typeface="+mn-lt"/>
                <a:cs typeface="+mn-lt"/>
              </a:rPr>
              <a:t>amplía</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Nuevo </a:t>
            </a:r>
            <a:r>
              <a:rPr lang="en-US" dirty="0" err="1">
                <a:ea typeface="+mn-lt"/>
                <a:cs typeface="+mn-lt"/>
              </a:rPr>
              <a:t>Testamento</a:t>
            </a:r>
            <a:endParaRPr lang="en-US" dirty="0"/>
          </a:p>
          <a:p>
            <a:r>
              <a:rPr lang="en-US" dirty="0">
                <a:ea typeface="+mn-lt"/>
                <a:cs typeface="+mn-lt"/>
              </a:rPr>
              <a:t>Los </a:t>
            </a:r>
            <a:r>
              <a:rPr lang="en-US" dirty="0" err="1">
                <a:ea typeface="+mn-lt"/>
                <a:cs typeface="+mn-lt"/>
              </a:rPr>
              <a:t>salmos</a:t>
            </a:r>
            <a:r>
              <a:rPr lang="en-US" dirty="0">
                <a:ea typeface="+mn-lt"/>
                <a:cs typeface="+mn-lt"/>
              </a:rPr>
              <a:t> son </a:t>
            </a:r>
            <a:r>
              <a:rPr lang="en-US" dirty="0" err="1">
                <a:ea typeface="+mn-lt"/>
                <a:cs typeface="+mn-lt"/>
              </a:rPr>
              <a:t>una</a:t>
            </a:r>
            <a:r>
              <a:rPr lang="en-US" dirty="0">
                <a:ea typeface="+mn-lt"/>
                <a:cs typeface="+mn-lt"/>
              </a:rPr>
              <a:t> </a:t>
            </a:r>
            <a:r>
              <a:rPr lang="en-US" dirty="0" err="1">
                <a:ea typeface="+mn-lt"/>
                <a:cs typeface="+mn-lt"/>
              </a:rPr>
              <a:t>lente</a:t>
            </a:r>
            <a:r>
              <a:rPr lang="en-US" dirty="0">
                <a:ea typeface="+mn-lt"/>
                <a:cs typeface="+mn-lt"/>
              </a:rPr>
              <a:t> a </a:t>
            </a:r>
            <a:r>
              <a:rPr lang="en-US" dirty="0" err="1">
                <a:ea typeface="+mn-lt"/>
                <a:cs typeface="+mn-lt"/>
              </a:rPr>
              <a:t>través</a:t>
            </a:r>
            <a:r>
              <a:rPr lang="en-US" dirty="0">
                <a:ea typeface="+mn-lt"/>
                <a:cs typeface="+mn-lt"/>
              </a:rPr>
              <a:t> de la </a:t>
            </a:r>
            <a:r>
              <a:rPr lang="en-US" dirty="0" err="1">
                <a:ea typeface="+mn-lt"/>
                <a:cs typeface="+mn-lt"/>
              </a:rPr>
              <a:t>cual</a:t>
            </a:r>
            <a:r>
              <a:rPr lang="en-US" dirty="0">
                <a:ea typeface="+mn-lt"/>
                <a:cs typeface="+mn-lt"/>
              </a:rPr>
              <a:t> </a:t>
            </a:r>
            <a:r>
              <a:rPr lang="en-US" dirty="0" err="1">
                <a:ea typeface="+mn-lt"/>
                <a:cs typeface="+mn-lt"/>
              </a:rPr>
              <a:t>los</a:t>
            </a:r>
            <a:r>
              <a:rPr lang="en-US" dirty="0">
                <a:ea typeface="+mn-lt"/>
                <a:cs typeface="+mn-lt"/>
              </a:rPr>
              <a:t> </a:t>
            </a:r>
            <a:r>
              <a:rPr lang="en-US" dirty="0" err="1">
                <a:ea typeface="+mn-lt"/>
                <a:cs typeface="+mn-lt"/>
              </a:rPr>
              <a:t>creyentes</a:t>
            </a:r>
            <a:r>
              <a:rPr lang="en-US" dirty="0">
                <a:ea typeface="+mn-lt"/>
                <a:cs typeface="+mn-lt"/>
              </a:rPr>
              <a:t> del NT </a:t>
            </a:r>
            <a:r>
              <a:rPr lang="en-US" dirty="0" err="1">
                <a:ea typeface="+mn-lt"/>
                <a:cs typeface="+mn-lt"/>
              </a:rPr>
              <a:t>ven</a:t>
            </a:r>
            <a:r>
              <a:rPr lang="en-US" dirty="0">
                <a:ea typeface="+mn-lt"/>
                <a:cs typeface="+mn-lt"/>
              </a:rPr>
              <a:t> y </a:t>
            </a:r>
            <a:r>
              <a:rPr lang="en-US" dirty="0" err="1">
                <a:ea typeface="+mn-lt"/>
                <a:cs typeface="+mn-lt"/>
              </a:rPr>
              <a:t>entienden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mundo</a:t>
            </a:r>
            <a:endParaRPr lang="en-US" dirty="0"/>
          </a:p>
          <a:p>
            <a:pPr lvl="1"/>
            <a:r>
              <a:rPr lang="en-US" sz="1450" dirty="0">
                <a:ea typeface="+mn-lt"/>
                <a:cs typeface="+mn-lt"/>
              </a:rPr>
              <a:t>Los </a:t>
            </a:r>
            <a:r>
              <a:rPr lang="en-US" sz="1450" dirty="0" err="1">
                <a:ea typeface="+mn-lt"/>
                <a:cs typeface="+mn-lt"/>
              </a:rPr>
              <a:t>oradores</a:t>
            </a:r>
            <a:r>
              <a:rPr lang="en-US" sz="1450" dirty="0">
                <a:ea typeface="+mn-lt"/>
                <a:cs typeface="+mn-lt"/>
              </a:rPr>
              <a:t> </a:t>
            </a:r>
            <a:r>
              <a:rPr lang="en-US" sz="1450" dirty="0" err="1">
                <a:ea typeface="+mn-lt"/>
                <a:cs typeface="+mn-lt"/>
              </a:rPr>
              <a:t>ven</a:t>
            </a:r>
            <a:r>
              <a:rPr lang="en-US" sz="1450" dirty="0">
                <a:ea typeface="+mn-lt"/>
                <a:cs typeface="+mn-lt"/>
              </a:rPr>
              <a:t> </a:t>
            </a:r>
            <a:r>
              <a:rPr lang="en-US" sz="1450" dirty="0" err="1">
                <a:ea typeface="+mn-lt"/>
                <a:cs typeface="+mn-lt"/>
              </a:rPr>
              <a:t>los</a:t>
            </a:r>
            <a:r>
              <a:rPr lang="en-US" sz="1450" dirty="0">
                <a:ea typeface="+mn-lt"/>
                <a:cs typeface="+mn-lt"/>
              </a:rPr>
              <a:t> </a:t>
            </a:r>
            <a:r>
              <a:rPr lang="en-US" sz="1450" dirty="0" err="1">
                <a:ea typeface="+mn-lt"/>
                <a:cs typeface="+mn-lt"/>
              </a:rPr>
              <a:t>acontecimientos</a:t>
            </a:r>
            <a:r>
              <a:rPr lang="en-US" sz="1450" dirty="0">
                <a:ea typeface="+mn-lt"/>
                <a:cs typeface="+mn-lt"/>
              </a:rPr>
              <a:t> del </a:t>
            </a:r>
            <a:r>
              <a:rPr lang="en-US" sz="1450" dirty="0" err="1">
                <a:ea typeface="+mn-lt"/>
                <a:cs typeface="+mn-lt"/>
              </a:rPr>
              <a:t>mundo</a:t>
            </a:r>
            <a:r>
              <a:rPr lang="en-US" sz="1450" dirty="0">
                <a:ea typeface="+mn-lt"/>
                <a:cs typeface="+mn-lt"/>
              </a:rPr>
              <a:t> </a:t>
            </a:r>
            <a:r>
              <a:rPr lang="en-US" sz="1450" dirty="0" err="1">
                <a:ea typeface="+mn-lt"/>
                <a:cs typeface="+mn-lt"/>
              </a:rPr>
              <a:t>como</a:t>
            </a:r>
            <a:r>
              <a:rPr lang="en-US" sz="1450" dirty="0">
                <a:ea typeface="+mn-lt"/>
                <a:cs typeface="+mn-lt"/>
              </a:rPr>
              <a:t> </a:t>
            </a:r>
            <a:r>
              <a:rPr lang="en-US" sz="1450" dirty="0" err="1">
                <a:ea typeface="+mn-lt"/>
                <a:cs typeface="+mn-lt"/>
              </a:rPr>
              <a:t>el</a:t>
            </a:r>
            <a:r>
              <a:rPr lang="en-US" sz="1450" dirty="0">
                <a:ea typeface="+mn-lt"/>
                <a:cs typeface="+mn-lt"/>
              </a:rPr>
              <a:t> </a:t>
            </a:r>
            <a:r>
              <a:rPr lang="en-US" sz="1450" dirty="0" err="1">
                <a:ea typeface="+mn-lt"/>
                <a:cs typeface="+mn-lt"/>
              </a:rPr>
              <a:t>cumplimiento</a:t>
            </a:r>
            <a:r>
              <a:rPr lang="en-US" sz="1450" dirty="0">
                <a:ea typeface="+mn-lt"/>
                <a:cs typeface="+mn-lt"/>
              </a:rPr>
              <a:t> de </a:t>
            </a:r>
            <a:r>
              <a:rPr lang="en-US" sz="1450" dirty="0" err="1">
                <a:ea typeface="+mn-lt"/>
                <a:cs typeface="+mn-lt"/>
              </a:rPr>
              <a:t>profecías</a:t>
            </a:r>
            <a:r>
              <a:rPr lang="en-US" sz="1450" dirty="0">
                <a:ea typeface="+mn-lt"/>
                <a:cs typeface="+mn-lt"/>
              </a:rPr>
              <a:t> o </a:t>
            </a:r>
            <a:r>
              <a:rPr lang="en-US" sz="1450" dirty="0" err="1">
                <a:ea typeface="+mn-lt"/>
                <a:cs typeface="+mn-lt"/>
              </a:rPr>
              <a:t>descripciones</a:t>
            </a:r>
            <a:r>
              <a:rPr lang="en-US" sz="1450" dirty="0">
                <a:ea typeface="+mn-lt"/>
                <a:cs typeface="+mn-lt"/>
              </a:rPr>
              <a:t> </a:t>
            </a:r>
            <a:r>
              <a:rPr lang="en-US" sz="1450" dirty="0" err="1">
                <a:ea typeface="+mn-lt"/>
                <a:cs typeface="+mn-lt"/>
              </a:rPr>
              <a:t>en</a:t>
            </a:r>
            <a:r>
              <a:rPr lang="en-US" sz="1450" dirty="0">
                <a:ea typeface="+mn-lt"/>
                <a:cs typeface="+mn-lt"/>
              </a:rPr>
              <a:t> </a:t>
            </a:r>
            <a:r>
              <a:rPr lang="en-US" sz="1450" dirty="0" err="1">
                <a:ea typeface="+mn-lt"/>
                <a:cs typeface="+mn-lt"/>
              </a:rPr>
              <a:t>los</a:t>
            </a:r>
            <a:r>
              <a:rPr lang="en-US" sz="1450" dirty="0">
                <a:ea typeface="+mn-lt"/>
                <a:cs typeface="+mn-lt"/>
              </a:rPr>
              <a:t> </a:t>
            </a:r>
            <a:r>
              <a:rPr lang="en-US" sz="1450" dirty="0" err="1">
                <a:ea typeface="+mn-lt"/>
                <a:cs typeface="+mn-lt"/>
              </a:rPr>
              <a:t>salmos</a:t>
            </a:r>
            <a:endParaRPr lang="en-US" sz="1450" dirty="0"/>
          </a:p>
          <a:p>
            <a:pPr lvl="1"/>
            <a:r>
              <a:rPr lang="en-US" sz="1450" dirty="0">
                <a:ea typeface="+mn-lt"/>
                <a:cs typeface="+mn-lt"/>
              </a:rPr>
              <a:t>Los </a:t>
            </a:r>
            <a:r>
              <a:rPr lang="en-US" sz="1450" dirty="0" err="1">
                <a:ea typeface="+mn-lt"/>
                <a:cs typeface="+mn-lt"/>
              </a:rPr>
              <a:t>oradores</a:t>
            </a:r>
            <a:r>
              <a:rPr lang="en-US" sz="1450" dirty="0">
                <a:ea typeface="+mn-lt"/>
                <a:cs typeface="+mn-lt"/>
              </a:rPr>
              <a:t> </a:t>
            </a:r>
            <a:r>
              <a:rPr lang="en-US" sz="1450" dirty="0" err="1">
                <a:ea typeface="+mn-lt"/>
                <a:cs typeface="+mn-lt"/>
              </a:rPr>
              <a:t>utilizan</a:t>
            </a:r>
            <a:r>
              <a:rPr lang="en-US" sz="1450" dirty="0">
                <a:ea typeface="+mn-lt"/>
                <a:cs typeface="+mn-lt"/>
              </a:rPr>
              <a:t> </a:t>
            </a:r>
            <a:r>
              <a:rPr lang="en-US" sz="1450" dirty="0" err="1">
                <a:ea typeface="+mn-lt"/>
                <a:cs typeface="+mn-lt"/>
              </a:rPr>
              <a:t>el</a:t>
            </a:r>
            <a:r>
              <a:rPr lang="en-US" sz="1450" dirty="0">
                <a:ea typeface="+mn-lt"/>
                <a:cs typeface="+mn-lt"/>
              </a:rPr>
              <a:t> </a:t>
            </a:r>
            <a:r>
              <a:rPr lang="en-US" sz="1450" dirty="0" err="1">
                <a:ea typeface="+mn-lt"/>
                <a:cs typeface="+mn-lt"/>
              </a:rPr>
              <a:t>lenguaje</a:t>
            </a:r>
            <a:r>
              <a:rPr lang="en-US" sz="1450" dirty="0">
                <a:ea typeface="+mn-lt"/>
                <a:cs typeface="+mn-lt"/>
              </a:rPr>
              <a:t> de </a:t>
            </a:r>
            <a:r>
              <a:rPr lang="en-US" sz="1450" dirty="0" err="1">
                <a:ea typeface="+mn-lt"/>
                <a:cs typeface="+mn-lt"/>
              </a:rPr>
              <a:t>los</a:t>
            </a:r>
            <a:r>
              <a:rPr lang="en-US" sz="1450" dirty="0">
                <a:ea typeface="+mn-lt"/>
                <a:cs typeface="+mn-lt"/>
              </a:rPr>
              <a:t> </a:t>
            </a:r>
            <a:r>
              <a:rPr lang="en-US" sz="1450" dirty="0" err="1">
                <a:ea typeface="+mn-lt"/>
                <a:cs typeface="+mn-lt"/>
              </a:rPr>
              <a:t>salmos</a:t>
            </a:r>
            <a:r>
              <a:rPr lang="en-US" sz="1450" dirty="0">
                <a:ea typeface="+mn-lt"/>
                <a:cs typeface="+mn-lt"/>
              </a:rPr>
              <a:t> para </a:t>
            </a:r>
            <a:r>
              <a:rPr lang="en-US" sz="1450" dirty="0" err="1">
                <a:ea typeface="+mn-lt"/>
                <a:cs typeface="+mn-lt"/>
              </a:rPr>
              <a:t>expresar</a:t>
            </a:r>
            <a:r>
              <a:rPr lang="en-US" sz="1450" dirty="0">
                <a:ea typeface="+mn-lt"/>
                <a:cs typeface="+mn-lt"/>
              </a:rPr>
              <a:t> y </a:t>
            </a:r>
            <a:r>
              <a:rPr lang="en-US" sz="1450" dirty="0" err="1">
                <a:ea typeface="+mn-lt"/>
                <a:cs typeface="+mn-lt"/>
              </a:rPr>
              <a:t>contextualizar</a:t>
            </a:r>
            <a:r>
              <a:rPr lang="en-US" sz="1450" dirty="0">
                <a:ea typeface="+mn-lt"/>
                <a:cs typeface="+mn-lt"/>
              </a:rPr>
              <a:t> sus </a:t>
            </a:r>
            <a:r>
              <a:rPr lang="en-US" sz="1450" dirty="0" err="1">
                <a:ea typeface="+mn-lt"/>
                <a:cs typeface="+mn-lt"/>
              </a:rPr>
              <a:t>sentimientos</a:t>
            </a:r>
            <a:r>
              <a:rPr lang="en-US" sz="1450" dirty="0">
                <a:ea typeface="+mn-lt"/>
                <a:cs typeface="+mn-lt"/>
              </a:rPr>
              <a:t> y </a:t>
            </a:r>
            <a:r>
              <a:rPr lang="en-US" sz="1450" dirty="0" err="1">
                <a:ea typeface="+mn-lt"/>
                <a:cs typeface="+mn-lt"/>
              </a:rPr>
              <a:t>experiencias</a:t>
            </a:r>
            <a:endParaRPr lang="en-US" sz="1450" dirty="0"/>
          </a:p>
          <a:p>
            <a:r>
              <a:rPr lang="en-US" dirty="0">
                <a:ea typeface="+mn-lt"/>
                <a:cs typeface="+mn-lt"/>
              </a:rPr>
              <a:t>Las </a:t>
            </a:r>
            <a:r>
              <a:rPr lang="en-US" dirty="0" err="1">
                <a:ea typeface="+mn-lt"/>
                <a:cs typeface="+mn-lt"/>
              </a:rPr>
              <a:t>oraciones</a:t>
            </a:r>
            <a:r>
              <a:rPr lang="en-US" dirty="0">
                <a:ea typeface="+mn-lt"/>
                <a:cs typeface="+mn-lt"/>
              </a:rPr>
              <a:t> del Nuevo </a:t>
            </a:r>
            <a:r>
              <a:rPr lang="en-US" dirty="0" err="1">
                <a:ea typeface="+mn-lt"/>
                <a:cs typeface="+mn-lt"/>
              </a:rPr>
              <a:t>Testamento</a:t>
            </a:r>
            <a:r>
              <a:rPr lang="en-US" dirty="0">
                <a:ea typeface="+mn-lt"/>
                <a:cs typeface="+mn-lt"/>
              </a:rPr>
              <a:t> </a:t>
            </a:r>
            <a:r>
              <a:rPr lang="en-US" dirty="0" err="1">
                <a:ea typeface="+mn-lt"/>
                <a:cs typeface="+mn-lt"/>
              </a:rPr>
              <a:t>citan</a:t>
            </a:r>
            <a:r>
              <a:rPr lang="en-US" dirty="0">
                <a:ea typeface="+mn-lt"/>
                <a:cs typeface="+mn-lt"/>
              </a:rPr>
              <a:t> a menudo </a:t>
            </a:r>
            <a:r>
              <a:rPr lang="en-US" dirty="0" err="1">
                <a:ea typeface="+mn-lt"/>
                <a:cs typeface="+mn-lt"/>
              </a:rPr>
              <a:t>los</a:t>
            </a:r>
            <a:r>
              <a:rPr lang="en-US" dirty="0">
                <a:ea typeface="+mn-lt"/>
                <a:cs typeface="+mn-lt"/>
              </a:rPr>
              <a:t> </a:t>
            </a:r>
            <a:r>
              <a:rPr lang="en-US" dirty="0" err="1">
                <a:ea typeface="+mn-lt"/>
                <a:cs typeface="+mn-lt"/>
              </a:rPr>
              <a:t>salmos</a:t>
            </a:r>
            <a:r>
              <a:rPr lang="en-US" dirty="0">
                <a:ea typeface="+mn-lt"/>
                <a:cs typeface="+mn-lt"/>
              </a:rPr>
              <a:t>, </a:t>
            </a:r>
            <a:r>
              <a:rPr lang="en-US" dirty="0" err="1">
                <a:ea typeface="+mn-lt"/>
                <a:cs typeface="+mn-lt"/>
              </a:rPr>
              <a:t>pero</a:t>
            </a:r>
            <a:r>
              <a:rPr lang="en-US" dirty="0">
                <a:ea typeface="+mn-lt"/>
                <a:cs typeface="+mn-lt"/>
              </a:rPr>
              <a:t> </a:t>
            </a:r>
            <a:r>
              <a:rPr lang="en-US" dirty="0" err="1">
                <a:ea typeface="+mn-lt"/>
                <a:cs typeface="+mn-lt"/>
              </a:rPr>
              <a:t>actualizan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contenido</a:t>
            </a:r>
            <a:r>
              <a:rPr lang="en-US" dirty="0">
                <a:ea typeface="+mn-lt"/>
                <a:cs typeface="+mn-lt"/>
              </a:rPr>
              <a:t> para la </a:t>
            </a:r>
            <a:r>
              <a:rPr lang="en-US" dirty="0" err="1">
                <a:ea typeface="+mn-lt"/>
                <a:cs typeface="+mn-lt"/>
              </a:rPr>
              <a:t>revelación</a:t>
            </a:r>
            <a:r>
              <a:rPr lang="en-US" dirty="0">
                <a:ea typeface="+mn-lt"/>
                <a:cs typeface="+mn-lt"/>
              </a:rPr>
              <a:t> o </a:t>
            </a:r>
            <a:r>
              <a:rPr lang="en-US" dirty="0" err="1">
                <a:ea typeface="+mn-lt"/>
                <a:cs typeface="+mn-lt"/>
              </a:rPr>
              <a:t>situación</a:t>
            </a:r>
            <a:r>
              <a:rPr lang="en-US" dirty="0">
                <a:ea typeface="+mn-lt"/>
                <a:cs typeface="+mn-lt"/>
              </a:rPr>
              <a:t> actual (Lucas 2:30 y 119:166)</a:t>
            </a:r>
            <a:endParaRPr lang="en-US" dirty="0"/>
          </a:p>
          <a:p>
            <a:r>
              <a:rPr lang="en-US" dirty="0" err="1">
                <a:ea typeface="+mn-lt"/>
                <a:cs typeface="+mn-lt"/>
              </a:rPr>
              <a:t>Algunas</a:t>
            </a:r>
            <a:r>
              <a:rPr lang="en-US" dirty="0">
                <a:ea typeface="+mn-lt"/>
                <a:cs typeface="+mn-lt"/>
              </a:rPr>
              <a:t> </a:t>
            </a:r>
            <a:r>
              <a:rPr lang="en-US" dirty="0" err="1">
                <a:ea typeface="+mn-lt"/>
                <a:cs typeface="+mn-lt"/>
              </a:rPr>
              <a:t>oraciones</a:t>
            </a:r>
            <a:r>
              <a:rPr lang="en-US" dirty="0">
                <a:ea typeface="+mn-lt"/>
                <a:cs typeface="+mn-lt"/>
              </a:rPr>
              <a:t> del Nuevo </a:t>
            </a:r>
            <a:r>
              <a:rPr lang="en-US" dirty="0" err="1">
                <a:ea typeface="+mn-lt"/>
                <a:cs typeface="+mn-lt"/>
              </a:rPr>
              <a:t>Testamento</a:t>
            </a:r>
            <a:r>
              <a:rPr lang="en-US" dirty="0">
                <a:ea typeface="+mn-lt"/>
                <a:cs typeface="+mn-lt"/>
              </a:rPr>
              <a:t> </a:t>
            </a:r>
            <a:r>
              <a:rPr lang="en-US" dirty="0" err="1">
                <a:ea typeface="+mn-lt"/>
                <a:cs typeface="+mn-lt"/>
              </a:rPr>
              <a:t>basadas</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salmos</a:t>
            </a:r>
            <a:r>
              <a:rPr lang="en-US" dirty="0">
                <a:ea typeface="+mn-lt"/>
                <a:cs typeface="+mn-lt"/>
              </a:rPr>
              <a:t> (</a:t>
            </a:r>
            <a:r>
              <a:rPr lang="en-US" dirty="0" err="1">
                <a:ea typeface="+mn-lt"/>
                <a:cs typeface="+mn-lt"/>
              </a:rPr>
              <a:t>aunque</a:t>
            </a:r>
            <a:r>
              <a:rPr lang="en-US" dirty="0">
                <a:ea typeface="+mn-lt"/>
                <a:cs typeface="+mn-lt"/>
              </a:rPr>
              <a:t> no </a:t>
            </a:r>
            <a:r>
              <a:rPr lang="en-US" dirty="0" err="1">
                <a:ea typeface="+mn-lt"/>
                <a:cs typeface="+mn-lt"/>
              </a:rPr>
              <a:t>todas</a:t>
            </a:r>
            <a:r>
              <a:rPr lang="en-US" dirty="0">
                <a:ea typeface="+mn-lt"/>
                <a:cs typeface="+mn-lt"/>
              </a:rPr>
              <a:t>) </a:t>
            </a:r>
            <a:r>
              <a:rPr lang="en-US" dirty="0" err="1">
                <a:ea typeface="+mn-lt"/>
                <a:cs typeface="+mn-lt"/>
              </a:rPr>
              <a:t>reflexionan</a:t>
            </a:r>
            <a:r>
              <a:rPr lang="en-US" dirty="0">
                <a:ea typeface="+mn-lt"/>
                <a:cs typeface="+mn-lt"/>
              </a:rPr>
              <a:t> </a:t>
            </a:r>
            <a:r>
              <a:rPr lang="en-US" dirty="0" err="1">
                <a:ea typeface="+mn-lt"/>
                <a:cs typeface="+mn-lt"/>
              </a:rPr>
              <a:t>en</a:t>
            </a:r>
            <a:r>
              <a:rPr lang="en-US" dirty="0">
                <a:ea typeface="+mn-lt"/>
                <a:cs typeface="+mn-lt"/>
              </a:rPr>
              <a:t> y </a:t>
            </a:r>
            <a:r>
              <a:rPr lang="en-US" dirty="0" err="1">
                <a:ea typeface="+mn-lt"/>
                <a:cs typeface="+mn-lt"/>
              </a:rPr>
              <a:t>aplican</a:t>
            </a:r>
            <a:r>
              <a:rPr lang="en-US" dirty="0">
                <a:ea typeface="+mn-lt"/>
                <a:cs typeface="+mn-lt"/>
              </a:rPr>
              <a:t> </a:t>
            </a:r>
            <a:r>
              <a:rPr lang="en-US" dirty="0" err="1">
                <a:ea typeface="+mn-lt"/>
                <a:cs typeface="+mn-lt"/>
              </a:rPr>
              <a:t>todo</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salmo</a:t>
            </a:r>
            <a:r>
              <a:rPr lang="en-US" dirty="0">
                <a:ea typeface="+mn-lt"/>
                <a:cs typeface="+mn-lt"/>
              </a:rPr>
              <a:t>, no </a:t>
            </a:r>
            <a:r>
              <a:rPr lang="en-US" dirty="0" err="1">
                <a:ea typeface="+mn-lt"/>
                <a:cs typeface="+mn-lt"/>
              </a:rPr>
              <a:t>sólo</a:t>
            </a:r>
            <a:r>
              <a:rPr lang="en-US" dirty="0">
                <a:ea typeface="+mn-lt"/>
                <a:cs typeface="+mn-lt"/>
              </a:rPr>
              <a:t> </a:t>
            </a:r>
            <a:r>
              <a:rPr lang="en-US" dirty="0" err="1">
                <a:ea typeface="+mn-lt"/>
                <a:cs typeface="+mn-lt"/>
              </a:rPr>
              <a:t>los</a:t>
            </a:r>
            <a:r>
              <a:rPr lang="en-US" dirty="0">
                <a:ea typeface="+mn-lt"/>
                <a:cs typeface="+mn-lt"/>
              </a:rPr>
              <a:t> </a:t>
            </a:r>
            <a:r>
              <a:rPr lang="en-US" dirty="0" err="1">
                <a:ea typeface="+mn-lt"/>
                <a:cs typeface="+mn-lt"/>
              </a:rPr>
              <a:t>versículos</a:t>
            </a:r>
            <a:r>
              <a:rPr lang="en-US" dirty="0">
                <a:ea typeface="+mn-lt"/>
                <a:cs typeface="+mn-lt"/>
              </a:rPr>
              <a:t> </a:t>
            </a:r>
            <a:r>
              <a:rPr lang="en-US" dirty="0" err="1">
                <a:ea typeface="+mn-lt"/>
                <a:cs typeface="+mn-lt"/>
              </a:rPr>
              <a:t>citados</a:t>
            </a:r>
            <a:r>
              <a:rPr lang="en-US" dirty="0">
                <a:ea typeface="+mn-lt"/>
                <a:cs typeface="+mn-lt"/>
              </a:rPr>
              <a:t>.</a:t>
            </a:r>
            <a:endParaRPr lang="en-US" dirty="0"/>
          </a:p>
        </p:txBody>
      </p:sp>
    </p:spTree>
    <p:extLst>
      <p:ext uri="{BB962C8B-B14F-4D97-AF65-F5344CB8AC3E}">
        <p14:creationId xmlns:p14="http://schemas.microsoft.com/office/powerpoint/2010/main" val="37670174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grpId="0" nodeType="clickEffect">
                                  <p:stCondLst>
                                    <p:cond delay="0"/>
                                  </p:stCondLst>
                                  <p:childTnLst>
                                    <p:set>
                                      <p:cBhvr>
                                        <p:cTn id="32" dur="1" fill="hold">
                                          <p:stCondLst>
                                            <p:cond delay="0"/>
                                          </p:stCondLst>
                                        </p:cTn>
                                        <p:tgtEl>
                                          <p:spTgt spid="3">
                                            <p:txEl>
                                              <p:pRg st="5" end="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9AA450-AC27-4123-BB2E-6F92A1822C0D}"/>
              </a:ext>
            </a:extLst>
          </p:cNvPr>
          <p:cNvSpPr>
            <a:spLocks noGrp="1"/>
          </p:cNvSpPr>
          <p:nvPr>
            <p:ph type="title"/>
          </p:nvPr>
        </p:nvSpPr>
        <p:spPr/>
        <p:txBody>
          <a:bodyPr vert="horz" lIns="91440" tIns="45720" rIns="91440" bIns="45720" rtlCol="0" anchor="ctr">
            <a:noAutofit/>
          </a:bodyPr>
          <a:lstStyle/>
          <a:p>
            <a:r>
              <a:rPr lang="en-US" sz="2300" dirty="0">
                <a:latin typeface="Malgun Gothic"/>
                <a:ea typeface="Malgun Gothic"/>
              </a:rPr>
              <a:t>Jesus’ Prayers on the Cross / Las </a:t>
            </a:r>
            <a:r>
              <a:rPr lang="en-US" sz="2300" dirty="0" err="1">
                <a:latin typeface="Malgun Gothic"/>
                <a:ea typeface="Malgun Gothic"/>
              </a:rPr>
              <a:t>oraciones</a:t>
            </a:r>
            <a:r>
              <a:rPr lang="en-US" sz="2300" dirty="0">
                <a:latin typeface="Malgun Gothic"/>
                <a:ea typeface="Malgun Gothic"/>
              </a:rPr>
              <a:t> de Jesús </a:t>
            </a:r>
            <a:r>
              <a:rPr lang="en-US" sz="2300" dirty="0" err="1">
                <a:latin typeface="Malgun Gothic"/>
                <a:ea typeface="Malgun Gothic"/>
              </a:rPr>
              <a:t>en</a:t>
            </a:r>
            <a:r>
              <a:rPr lang="en-US" sz="2300" dirty="0">
                <a:latin typeface="Malgun Gothic"/>
                <a:ea typeface="Malgun Gothic"/>
              </a:rPr>
              <a:t> la </a:t>
            </a:r>
            <a:r>
              <a:rPr lang="en-US" sz="2300" dirty="0" err="1">
                <a:latin typeface="Malgun Gothic"/>
                <a:ea typeface="Malgun Gothic"/>
              </a:rPr>
              <a:t>cruz</a:t>
            </a:r>
            <a:endParaRPr lang="en-US" sz="2300" dirty="0"/>
          </a:p>
        </p:txBody>
      </p:sp>
      <p:sp>
        <p:nvSpPr>
          <p:cNvPr id="3" name="Content Placeholder 2">
            <a:extLst>
              <a:ext uri="{FF2B5EF4-FFF2-40B4-BE49-F238E27FC236}">
                <a16:creationId xmlns:a16="http://schemas.microsoft.com/office/drawing/2014/main" id="{2F968754-ED80-4936-AC4D-C417BDAD7B96}"/>
              </a:ext>
            </a:extLst>
          </p:cNvPr>
          <p:cNvSpPr>
            <a:spLocks noGrp="1"/>
          </p:cNvSpPr>
          <p:nvPr>
            <p:ph sz="half" idx="1"/>
          </p:nvPr>
        </p:nvSpPr>
        <p:spPr>
          <a:xfrm>
            <a:off x="337625" y="946121"/>
            <a:ext cx="4339306" cy="4768876"/>
          </a:xfrm>
        </p:spPr>
        <p:txBody>
          <a:bodyPr>
            <a:normAutofit/>
          </a:bodyPr>
          <a:lstStyle/>
          <a:p>
            <a:pPr marL="34290" indent="0">
              <a:buNone/>
            </a:pPr>
            <a:r>
              <a:rPr lang="en-US" sz="1800" dirty="0"/>
              <a:t>Matthew 27:46—Psalm 22:1</a:t>
            </a:r>
          </a:p>
          <a:p>
            <a:r>
              <a:rPr lang="en-US" dirty="0"/>
              <a:t>Jesus cries to God, lamenting His suffering</a:t>
            </a:r>
            <a:br>
              <a:rPr lang="en-US" dirty="0"/>
            </a:br>
            <a:endParaRPr lang="en-US" dirty="0"/>
          </a:p>
          <a:p>
            <a:r>
              <a:rPr lang="en-US" dirty="0"/>
              <a:t>This prayer highlights the whole context of Psalm 22 </a:t>
            </a:r>
          </a:p>
          <a:p>
            <a:pPr lvl="1"/>
            <a:r>
              <a:rPr lang="en-US" dirty="0"/>
              <a:t>Matthew records the mockery of the crowd in language also borrowed from Psalm 22 (22:6-8)</a:t>
            </a:r>
          </a:p>
          <a:p>
            <a:pPr lvl="1"/>
            <a:r>
              <a:rPr lang="en-US" dirty="0"/>
              <a:t>By praying this prayer, Jesus expresses His own anguish, but also states, “This was to fulfill the scripture…” (see especially Psalm 22:16-18)</a:t>
            </a:r>
          </a:p>
        </p:txBody>
      </p:sp>
      <p:sp>
        <p:nvSpPr>
          <p:cNvPr id="4" name="Content Placeholder 3">
            <a:extLst>
              <a:ext uri="{FF2B5EF4-FFF2-40B4-BE49-F238E27FC236}">
                <a16:creationId xmlns:a16="http://schemas.microsoft.com/office/drawing/2014/main" id="{D16B7763-8B8C-3E74-1242-17FAB1538789}"/>
              </a:ext>
            </a:extLst>
          </p:cNvPr>
          <p:cNvSpPr>
            <a:spLocks noGrp="1"/>
          </p:cNvSpPr>
          <p:nvPr>
            <p:ph sz="half" idx="2"/>
          </p:nvPr>
        </p:nvSpPr>
        <p:spPr>
          <a:xfrm>
            <a:off x="4563603" y="946122"/>
            <a:ext cx="4348279" cy="4768875"/>
          </a:xfrm>
        </p:spPr>
        <p:txBody>
          <a:bodyPr vert="horz" lIns="91440" tIns="45720" rIns="91440" bIns="45720" rtlCol="0">
            <a:normAutofit/>
          </a:bodyPr>
          <a:lstStyle/>
          <a:p>
            <a:pPr marL="34290" indent="0">
              <a:buNone/>
            </a:pPr>
            <a:r>
              <a:rPr lang="en-US" sz="1800" dirty="0"/>
              <a:t>Mateo 27:46—Salmo 22:1</a:t>
            </a:r>
          </a:p>
          <a:p>
            <a:r>
              <a:rPr lang="en-US" dirty="0"/>
              <a:t>Jesús </a:t>
            </a:r>
            <a:r>
              <a:rPr lang="en-US" dirty="0" err="1"/>
              <a:t>clama</a:t>
            </a:r>
            <a:r>
              <a:rPr lang="en-US" dirty="0"/>
              <a:t> a Dios, </a:t>
            </a:r>
            <a:r>
              <a:rPr lang="en-US" dirty="0" err="1"/>
              <a:t>lamentando</a:t>
            </a:r>
            <a:r>
              <a:rPr lang="en-US" dirty="0"/>
              <a:t> </a:t>
            </a:r>
            <a:r>
              <a:rPr lang="en-US" dirty="0" err="1"/>
              <a:t>su</a:t>
            </a:r>
            <a:r>
              <a:rPr lang="en-US" dirty="0"/>
              <a:t> </a:t>
            </a:r>
            <a:r>
              <a:rPr lang="en-US" dirty="0" err="1"/>
              <a:t>sufrimiento</a:t>
            </a:r>
            <a:endParaRPr lang="en-US" dirty="0"/>
          </a:p>
          <a:p>
            <a:r>
              <a:rPr lang="en-US" dirty="0" err="1"/>
              <a:t>Esta</a:t>
            </a:r>
            <a:r>
              <a:rPr lang="en-US" dirty="0"/>
              <a:t> </a:t>
            </a:r>
            <a:r>
              <a:rPr lang="en-US" dirty="0" err="1"/>
              <a:t>oración</a:t>
            </a:r>
            <a:r>
              <a:rPr lang="en-US" dirty="0"/>
              <a:t> </a:t>
            </a:r>
            <a:r>
              <a:rPr lang="en-US" dirty="0" err="1"/>
              <a:t>resalta</a:t>
            </a:r>
            <a:r>
              <a:rPr lang="en-US" dirty="0"/>
              <a:t> </a:t>
            </a:r>
            <a:r>
              <a:rPr lang="en-US" dirty="0" err="1"/>
              <a:t>todo</a:t>
            </a:r>
            <a:r>
              <a:rPr lang="en-US" dirty="0"/>
              <a:t> </a:t>
            </a:r>
            <a:r>
              <a:rPr lang="en-US" dirty="0" err="1"/>
              <a:t>el</a:t>
            </a:r>
            <a:r>
              <a:rPr lang="en-US" dirty="0"/>
              <a:t> </a:t>
            </a:r>
            <a:r>
              <a:rPr lang="en-US" dirty="0" err="1"/>
              <a:t>contexto</a:t>
            </a:r>
            <a:r>
              <a:rPr lang="en-US" dirty="0"/>
              <a:t> del Salmo 22</a:t>
            </a:r>
          </a:p>
          <a:p>
            <a:pPr lvl="1"/>
            <a:r>
              <a:rPr lang="en-US" dirty="0"/>
              <a:t>Mateo relata las burlas de la multitude con </a:t>
            </a:r>
            <a:r>
              <a:rPr lang="en-US" dirty="0" err="1"/>
              <a:t>lenguaje</a:t>
            </a:r>
            <a:r>
              <a:rPr lang="en-US" dirty="0"/>
              <a:t> </a:t>
            </a:r>
            <a:r>
              <a:rPr lang="en-US" dirty="0" err="1"/>
              <a:t>también</a:t>
            </a:r>
            <a:r>
              <a:rPr lang="en-US" dirty="0"/>
              <a:t> </a:t>
            </a:r>
            <a:r>
              <a:rPr lang="en-US" dirty="0" err="1"/>
              <a:t>tomado</a:t>
            </a:r>
            <a:r>
              <a:rPr lang="en-US" dirty="0"/>
              <a:t> del Salmo 22 (22:6-8)</a:t>
            </a:r>
          </a:p>
          <a:p>
            <a:pPr lvl="1"/>
            <a:r>
              <a:rPr lang="en-US" dirty="0"/>
              <a:t>Al </a:t>
            </a:r>
            <a:r>
              <a:rPr lang="en-US" dirty="0" err="1"/>
              <a:t>hacer</a:t>
            </a:r>
            <a:r>
              <a:rPr lang="en-US" dirty="0"/>
              <a:t> </a:t>
            </a:r>
            <a:r>
              <a:rPr lang="en-US" dirty="0" err="1"/>
              <a:t>esta</a:t>
            </a:r>
            <a:r>
              <a:rPr lang="en-US" dirty="0"/>
              <a:t> </a:t>
            </a:r>
            <a:r>
              <a:rPr lang="en-US" dirty="0" err="1"/>
              <a:t>oración</a:t>
            </a:r>
            <a:r>
              <a:rPr lang="en-US" dirty="0"/>
              <a:t>, Jesús </a:t>
            </a:r>
            <a:r>
              <a:rPr lang="en-US" dirty="0" err="1"/>
              <a:t>expresa</a:t>
            </a:r>
            <a:r>
              <a:rPr lang="en-US" dirty="0"/>
              <a:t> </a:t>
            </a:r>
            <a:r>
              <a:rPr lang="en-US" dirty="0" err="1"/>
              <a:t>su</a:t>
            </a:r>
            <a:r>
              <a:rPr lang="en-US" dirty="0"/>
              <a:t> </a:t>
            </a:r>
            <a:r>
              <a:rPr lang="en-US" dirty="0" err="1"/>
              <a:t>propia</a:t>
            </a:r>
            <a:r>
              <a:rPr lang="en-US" dirty="0"/>
              <a:t> </a:t>
            </a:r>
            <a:r>
              <a:rPr lang="en-US" dirty="0" err="1"/>
              <a:t>angustia</a:t>
            </a:r>
            <a:r>
              <a:rPr lang="en-US" dirty="0"/>
              <a:t>, </a:t>
            </a:r>
            <a:r>
              <a:rPr lang="en-US" dirty="0" err="1"/>
              <a:t>pero</a:t>
            </a:r>
            <a:r>
              <a:rPr lang="en-US" dirty="0"/>
              <a:t> </a:t>
            </a:r>
            <a:r>
              <a:rPr lang="en-US" dirty="0" err="1"/>
              <a:t>también</a:t>
            </a:r>
            <a:r>
              <a:rPr lang="en-US" dirty="0"/>
              <a:t> </a:t>
            </a:r>
            <a:r>
              <a:rPr lang="en-US" dirty="0" err="1"/>
              <a:t>afirma</a:t>
            </a:r>
            <a:r>
              <a:rPr lang="en-US" dirty="0"/>
              <a:t>: "para que se </a:t>
            </a:r>
            <a:r>
              <a:rPr lang="en-US" dirty="0" err="1"/>
              <a:t>cumpliera</a:t>
            </a:r>
            <a:r>
              <a:rPr lang="en-US" dirty="0"/>
              <a:t> la </a:t>
            </a:r>
            <a:r>
              <a:rPr lang="en-US" dirty="0" err="1"/>
              <a:t>Escritura</a:t>
            </a:r>
            <a:r>
              <a:rPr lang="en-US" dirty="0"/>
              <a:t>..." (</a:t>
            </a:r>
            <a:r>
              <a:rPr lang="en-US" dirty="0" err="1"/>
              <a:t>véase</a:t>
            </a:r>
            <a:r>
              <a:rPr lang="en-US" dirty="0"/>
              <a:t> </a:t>
            </a:r>
            <a:r>
              <a:rPr lang="en-US" dirty="0" err="1"/>
              <a:t>especialmente</a:t>
            </a:r>
            <a:r>
              <a:rPr lang="en-US" dirty="0"/>
              <a:t> Salmo 22:16-18)</a:t>
            </a:r>
          </a:p>
        </p:txBody>
      </p:sp>
    </p:spTree>
    <p:extLst>
      <p:ext uri="{BB962C8B-B14F-4D97-AF65-F5344CB8AC3E}">
        <p14:creationId xmlns:p14="http://schemas.microsoft.com/office/powerpoint/2010/main" val="23078033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4">
                                            <p:txEl>
                                              <p:pRg st="2" end="2"/>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C1DA856-1091-918C-7C97-F3AE72CC0F73}"/>
              </a:ext>
            </a:extLst>
          </p:cNvPr>
          <p:cNvSpPr>
            <a:spLocks noGrp="1"/>
          </p:cNvSpPr>
          <p:nvPr>
            <p:ph type="title"/>
          </p:nvPr>
        </p:nvSpPr>
        <p:spPr/>
        <p:txBody>
          <a:bodyPr>
            <a:noAutofit/>
          </a:bodyPr>
          <a:lstStyle/>
          <a:p>
            <a:r>
              <a:rPr lang="en-US" sz="2300" dirty="0">
                <a:latin typeface="Malgun Gothic"/>
                <a:ea typeface="Malgun Gothic"/>
              </a:rPr>
              <a:t>Jesus’ Prayers on the Cross / Las </a:t>
            </a:r>
            <a:r>
              <a:rPr lang="en-US" sz="2300" dirty="0" err="1">
                <a:latin typeface="Malgun Gothic"/>
                <a:ea typeface="Malgun Gothic"/>
              </a:rPr>
              <a:t>oraciones</a:t>
            </a:r>
            <a:r>
              <a:rPr lang="en-US" sz="2300" dirty="0">
                <a:latin typeface="Malgun Gothic"/>
                <a:ea typeface="Malgun Gothic"/>
              </a:rPr>
              <a:t> de Jesús </a:t>
            </a:r>
            <a:r>
              <a:rPr lang="en-US" sz="2300" dirty="0" err="1">
                <a:latin typeface="Malgun Gothic"/>
                <a:ea typeface="Malgun Gothic"/>
              </a:rPr>
              <a:t>en</a:t>
            </a:r>
            <a:r>
              <a:rPr lang="en-US" sz="2300" dirty="0">
                <a:latin typeface="Malgun Gothic"/>
                <a:ea typeface="Malgun Gothic"/>
              </a:rPr>
              <a:t> la </a:t>
            </a:r>
            <a:r>
              <a:rPr lang="en-US" sz="2300" dirty="0" err="1">
                <a:latin typeface="Malgun Gothic"/>
                <a:ea typeface="Malgun Gothic"/>
              </a:rPr>
              <a:t>cruz</a:t>
            </a:r>
            <a:endParaRPr lang="en-US" sz="2300" dirty="0"/>
          </a:p>
        </p:txBody>
      </p:sp>
      <p:sp>
        <p:nvSpPr>
          <p:cNvPr id="3" name="Content Placeholder 2">
            <a:extLst>
              <a:ext uri="{FF2B5EF4-FFF2-40B4-BE49-F238E27FC236}">
                <a16:creationId xmlns:a16="http://schemas.microsoft.com/office/drawing/2014/main" id="{49CC406D-38EA-6121-E62A-EDAA3FF1185E}"/>
              </a:ext>
            </a:extLst>
          </p:cNvPr>
          <p:cNvSpPr>
            <a:spLocks noGrp="1"/>
          </p:cNvSpPr>
          <p:nvPr>
            <p:ph sz="half" idx="1"/>
          </p:nvPr>
        </p:nvSpPr>
        <p:spPr>
          <a:xfrm>
            <a:off x="337625" y="1041006"/>
            <a:ext cx="4234375" cy="4449790"/>
          </a:xfrm>
        </p:spPr>
        <p:txBody>
          <a:bodyPr>
            <a:normAutofit lnSpcReduction="10000"/>
          </a:bodyPr>
          <a:lstStyle/>
          <a:p>
            <a:pPr marL="34290" indent="0">
              <a:buNone/>
            </a:pPr>
            <a:r>
              <a:rPr lang="en-US" sz="1800" dirty="0"/>
              <a:t>Luke 23:46—Psalm 31:5</a:t>
            </a:r>
          </a:p>
          <a:p>
            <a:r>
              <a:rPr lang="en-US" dirty="0"/>
              <a:t>Jesus echoes the psalmist’s trust when He commits His spirit to God as He dies on the cross</a:t>
            </a:r>
          </a:p>
          <a:p>
            <a:pPr lvl="1"/>
            <a:r>
              <a:rPr lang="en-US" dirty="0"/>
              <a:t>Psalm 31 is a typical psalm of trust—the psalmist pours out his griefs to the Lord, but then declares his confidence in God’s ability to deliver him</a:t>
            </a:r>
          </a:p>
          <a:p>
            <a:r>
              <a:rPr lang="en-US" dirty="0"/>
              <a:t>While not an explicit prophecy of Christ’s suffering, it is a fitting description of what He endured</a:t>
            </a:r>
          </a:p>
          <a:p>
            <a:pPr lvl="1"/>
            <a:r>
              <a:rPr lang="en-US" dirty="0"/>
              <a:t>Consider vv.11,13,22 (especially as a counter-point to Psalm 22:1)</a:t>
            </a:r>
          </a:p>
          <a:p>
            <a:pPr lvl="1"/>
            <a:r>
              <a:rPr lang="en-US" dirty="0"/>
              <a:t>Jesus applies the psalmist’s suffering to himself</a:t>
            </a:r>
            <a:br>
              <a:rPr lang="en-US" dirty="0"/>
            </a:br>
            <a:endParaRPr lang="en-US" dirty="0"/>
          </a:p>
          <a:p>
            <a:r>
              <a:rPr lang="en-US" dirty="0"/>
              <a:t>This prayer, and its use of Psalm 31, highlight Christ’s role of the righteous sufferer and the example that sets for us, 1 Peter 4:1-2</a:t>
            </a:r>
          </a:p>
          <a:p>
            <a:endParaRPr lang="en-US" dirty="0"/>
          </a:p>
        </p:txBody>
      </p:sp>
      <p:sp>
        <p:nvSpPr>
          <p:cNvPr id="4" name="Content Placeholder 3">
            <a:extLst>
              <a:ext uri="{FF2B5EF4-FFF2-40B4-BE49-F238E27FC236}">
                <a16:creationId xmlns:a16="http://schemas.microsoft.com/office/drawing/2014/main" id="{003971A7-AFDE-09E9-E493-CC6D6A7C7A59}"/>
              </a:ext>
            </a:extLst>
          </p:cNvPr>
          <p:cNvSpPr>
            <a:spLocks noGrp="1"/>
          </p:cNvSpPr>
          <p:nvPr>
            <p:ph sz="half" idx="2"/>
          </p:nvPr>
        </p:nvSpPr>
        <p:spPr/>
        <p:txBody>
          <a:bodyPr>
            <a:normAutofit lnSpcReduction="10000"/>
          </a:bodyPr>
          <a:lstStyle/>
          <a:p>
            <a:pPr marL="34290" indent="0">
              <a:buNone/>
            </a:pPr>
            <a:r>
              <a:rPr lang="es-ES" sz="1800" dirty="0"/>
              <a:t>Lucas 23:46—Salmo 31:5</a:t>
            </a:r>
          </a:p>
          <a:p>
            <a:r>
              <a:rPr lang="es-ES" dirty="0"/>
              <a:t>Jesús se hace eco de la confianza del salmista cuando encomienda su espíritu a Dios al morir en la cruz</a:t>
            </a:r>
          </a:p>
          <a:p>
            <a:pPr lvl="1"/>
            <a:r>
              <a:rPr lang="es-ES" dirty="0"/>
              <a:t>El Salmo 31 es un típico salmo de confianza: el salmista derrama sus penas ante el Señor, pero luego se declara su confianza en la capacidad de Dios para librarlo</a:t>
            </a:r>
          </a:p>
          <a:p>
            <a:r>
              <a:rPr lang="es-ES" dirty="0"/>
              <a:t>Aunque no es una profecía explícita del sufrimiento de Cristo, es una descripción apta de lo que Él padeció</a:t>
            </a:r>
          </a:p>
          <a:p>
            <a:pPr lvl="1"/>
            <a:r>
              <a:rPr lang="es-ES" dirty="0"/>
              <a:t>Considérense los vv.11,13,22 (especialmente como contrapunto al Salmo 22:1)</a:t>
            </a:r>
          </a:p>
          <a:p>
            <a:pPr lvl="1"/>
            <a:r>
              <a:rPr lang="es-ES" dirty="0"/>
              <a:t>Jesús se aplica a sí mismo el sufrimiento del salmista</a:t>
            </a:r>
          </a:p>
          <a:p>
            <a:r>
              <a:rPr lang="es-ES" dirty="0"/>
              <a:t>Esta oración, y su uso del Salmo 31, ponen de relieve el papel de Cristo como justo sufriente y el ejemplo que nos da, 1 Pedro 4:1-2</a:t>
            </a:r>
          </a:p>
          <a:p>
            <a:endParaRPr lang="en-US" dirty="0"/>
          </a:p>
        </p:txBody>
      </p:sp>
    </p:spTree>
    <p:extLst>
      <p:ext uri="{BB962C8B-B14F-4D97-AF65-F5344CB8AC3E}">
        <p14:creationId xmlns:p14="http://schemas.microsoft.com/office/powerpoint/2010/main" val="247959986"/>
      </p:ext>
    </p:extLst>
  </p:cSld>
  <p:clrMapOvr>
    <a:masterClrMapping/>
  </p:clrMapOvr>
</p:sld>
</file>

<file path=ppt/slides/slide1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33A6C9F-34DA-47A1-9025-269F1A773AB1}"/>
              </a:ext>
            </a:extLst>
          </p:cNvPr>
          <p:cNvSpPr>
            <a:spLocks noGrp="1"/>
          </p:cNvSpPr>
          <p:nvPr>
            <p:ph type="title"/>
          </p:nvPr>
        </p:nvSpPr>
        <p:spPr/>
        <p:txBody>
          <a:bodyPr>
            <a:normAutofit fontScale="90000"/>
          </a:bodyPr>
          <a:lstStyle/>
          <a:p>
            <a:r>
              <a:rPr lang="en-US">
                <a:latin typeface="Malgun Gothic"/>
                <a:ea typeface="Malgun Gothic"/>
              </a:rPr>
              <a:t>Adjusting the Psalms for NT Prayer / </a:t>
            </a:r>
            <a:br>
              <a:rPr lang="en-US">
                <a:latin typeface="Malgun Gothic"/>
                <a:ea typeface="Malgun Gothic"/>
              </a:rPr>
            </a:br>
            <a:r>
              <a:rPr lang="en-US" err="1">
                <a:latin typeface="Malgun Gothic"/>
                <a:ea typeface="Malgun Gothic"/>
              </a:rPr>
              <a:t>Ajustando</a:t>
            </a:r>
            <a:r>
              <a:rPr lang="en-US">
                <a:latin typeface="Malgun Gothic"/>
                <a:ea typeface="Malgun Gothic"/>
              </a:rPr>
              <a:t> </a:t>
            </a:r>
            <a:r>
              <a:rPr lang="en-US" err="1">
                <a:latin typeface="Malgun Gothic"/>
                <a:ea typeface="Malgun Gothic"/>
              </a:rPr>
              <a:t>los</a:t>
            </a:r>
            <a:r>
              <a:rPr lang="en-US">
                <a:latin typeface="Malgun Gothic"/>
                <a:ea typeface="Malgun Gothic"/>
              </a:rPr>
              <a:t> </a:t>
            </a:r>
            <a:r>
              <a:rPr lang="en-US" err="1">
                <a:latin typeface="Malgun Gothic"/>
                <a:ea typeface="Malgun Gothic"/>
              </a:rPr>
              <a:t>Salmos</a:t>
            </a:r>
            <a:r>
              <a:rPr lang="en-US">
                <a:latin typeface="Malgun Gothic"/>
                <a:ea typeface="Malgun Gothic"/>
              </a:rPr>
              <a:t> para la </a:t>
            </a:r>
            <a:r>
              <a:rPr lang="en-US" err="1">
                <a:latin typeface="Malgun Gothic"/>
                <a:ea typeface="Malgun Gothic"/>
              </a:rPr>
              <a:t>oración</a:t>
            </a:r>
            <a:r>
              <a:rPr lang="en-US">
                <a:latin typeface="Malgun Gothic"/>
                <a:ea typeface="Malgun Gothic"/>
              </a:rPr>
              <a:t> del NT</a:t>
            </a:r>
            <a:endParaRPr lang="en-US" dirty="0"/>
          </a:p>
        </p:txBody>
      </p:sp>
      <p:sp>
        <p:nvSpPr>
          <p:cNvPr id="3" name="Content Placeholder 2">
            <a:extLst>
              <a:ext uri="{FF2B5EF4-FFF2-40B4-BE49-F238E27FC236}">
                <a16:creationId xmlns:a16="http://schemas.microsoft.com/office/drawing/2014/main" id="{1CD11DC3-4ECE-4925-816C-9413DAC93B96}"/>
              </a:ext>
            </a:extLst>
          </p:cNvPr>
          <p:cNvSpPr>
            <a:spLocks noGrp="1"/>
          </p:cNvSpPr>
          <p:nvPr>
            <p:ph sz="half" idx="1"/>
          </p:nvPr>
        </p:nvSpPr>
        <p:spPr>
          <a:xfrm>
            <a:off x="337625" y="1206708"/>
            <a:ext cx="4234375" cy="4508292"/>
          </a:xfrm>
        </p:spPr>
        <p:txBody>
          <a:bodyPr>
            <a:normAutofit lnSpcReduction="10000"/>
          </a:bodyPr>
          <a:lstStyle/>
          <a:p>
            <a:r>
              <a:rPr lang="en-US" dirty="0"/>
              <a:t>Recognize Old Covenant content that no longer applies</a:t>
            </a:r>
          </a:p>
          <a:p>
            <a:pPr lvl="1"/>
            <a:r>
              <a:rPr lang="en-US" dirty="0"/>
              <a:t>Examples: references to temple worship or atoning for sins with animal sacrifices</a:t>
            </a:r>
            <a:br>
              <a:rPr lang="en-US" dirty="0"/>
            </a:br>
            <a:endParaRPr lang="en-US" dirty="0"/>
          </a:p>
          <a:p>
            <a:r>
              <a:rPr lang="en-US" dirty="0"/>
              <a:t>Fill in the gaps in the psalmist’s knowledge based on further revelation</a:t>
            </a:r>
          </a:p>
          <a:p>
            <a:pPr lvl="1"/>
            <a:r>
              <a:rPr lang="en-US" dirty="0"/>
              <a:t>“nations as Your inheritance” is accomplished by preaching to all nations (Acts 1:7-8)</a:t>
            </a:r>
          </a:p>
          <a:p>
            <a:r>
              <a:rPr lang="en-US" dirty="0"/>
              <a:t>“</a:t>
            </a:r>
            <a:r>
              <a:rPr lang="en-US" dirty="0" err="1"/>
              <a:t>Kingdomize</a:t>
            </a:r>
            <a:r>
              <a:rPr lang="en-US" dirty="0"/>
              <a:t>” (“allegorize” or “spiritualize”) some content	</a:t>
            </a:r>
          </a:p>
          <a:p>
            <a:pPr lvl="1"/>
            <a:r>
              <a:rPr lang="en-US" dirty="0"/>
              <a:t>Language about smashing enemies (Psalm 2 and Ephesians </a:t>
            </a:r>
            <a:r>
              <a:rPr lang="en-US"/>
              <a:t>6:12)</a:t>
            </a:r>
            <a:endParaRPr lang="en-US" dirty="0"/>
          </a:p>
          <a:p>
            <a:r>
              <a:rPr lang="en-US" dirty="0"/>
              <a:t>Be prepared to wrestle with the balance of justice and mercy</a:t>
            </a:r>
          </a:p>
          <a:p>
            <a:pPr lvl="1"/>
            <a:r>
              <a:rPr lang="en-US" dirty="0"/>
              <a:t>The king of Psalm 2 punishes the wicked (executes justice)</a:t>
            </a:r>
          </a:p>
          <a:p>
            <a:pPr lvl="1"/>
            <a:r>
              <a:rPr lang="en-US" dirty="0"/>
              <a:t>The application of Psalm 2 in the Messianic kingdom is to extend mercy to the disobedient</a:t>
            </a:r>
          </a:p>
          <a:p>
            <a:endParaRPr lang="en-US" dirty="0"/>
          </a:p>
        </p:txBody>
      </p:sp>
      <p:sp>
        <p:nvSpPr>
          <p:cNvPr id="4" name="Content Placeholder 3">
            <a:extLst>
              <a:ext uri="{FF2B5EF4-FFF2-40B4-BE49-F238E27FC236}">
                <a16:creationId xmlns:a16="http://schemas.microsoft.com/office/drawing/2014/main" id="{468469B7-545B-E56C-01E4-1B8D5EADDCBB}"/>
              </a:ext>
            </a:extLst>
          </p:cNvPr>
          <p:cNvSpPr>
            <a:spLocks noGrp="1"/>
          </p:cNvSpPr>
          <p:nvPr>
            <p:ph sz="half" idx="2"/>
          </p:nvPr>
        </p:nvSpPr>
        <p:spPr>
          <a:xfrm>
            <a:off x="4563604" y="1206708"/>
            <a:ext cx="4348278" cy="4508291"/>
          </a:xfrm>
        </p:spPr>
        <p:txBody>
          <a:bodyPr vert="horz" lIns="91440" tIns="45720" rIns="91440" bIns="45720" rtlCol="0" anchor="t">
            <a:normAutofit lnSpcReduction="10000"/>
          </a:bodyPr>
          <a:lstStyle/>
          <a:p>
            <a:r>
              <a:rPr lang="en-US" dirty="0" err="1">
                <a:ea typeface="+mn-lt"/>
                <a:cs typeface="+mn-lt"/>
              </a:rPr>
              <a:t>Reconocer</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contenido</a:t>
            </a:r>
            <a:r>
              <a:rPr lang="en-US" dirty="0">
                <a:ea typeface="+mn-lt"/>
                <a:cs typeface="+mn-lt"/>
              </a:rPr>
              <a:t> del </a:t>
            </a:r>
            <a:r>
              <a:rPr lang="en-US" dirty="0" err="1">
                <a:ea typeface="+mn-lt"/>
                <a:cs typeface="+mn-lt"/>
              </a:rPr>
              <a:t>Antiguo</a:t>
            </a:r>
            <a:r>
              <a:rPr lang="en-US" dirty="0">
                <a:ea typeface="+mn-lt"/>
                <a:cs typeface="+mn-lt"/>
              </a:rPr>
              <a:t> </a:t>
            </a:r>
            <a:r>
              <a:rPr lang="en-US" dirty="0" err="1">
                <a:ea typeface="+mn-lt"/>
                <a:cs typeface="+mn-lt"/>
              </a:rPr>
              <a:t>Pacto</a:t>
            </a:r>
            <a:r>
              <a:rPr lang="en-US" dirty="0">
                <a:ea typeface="+mn-lt"/>
                <a:cs typeface="+mn-lt"/>
              </a:rPr>
              <a:t> que </a:t>
            </a:r>
            <a:r>
              <a:rPr lang="en-US" dirty="0" err="1">
                <a:ea typeface="+mn-lt"/>
                <a:cs typeface="+mn-lt"/>
              </a:rPr>
              <a:t>ya</a:t>
            </a:r>
            <a:r>
              <a:rPr lang="en-US" dirty="0">
                <a:ea typeface="+mn-lt"/>
                <a:cs typeface="+mn-lt"/>
              </a:rPr>
              <a:t> no se </a:t>
            </a:r>
            <a:r>
              <a:rPr lang="en-US" dirty="0" err="1">
                <a:ea typeface="+mn-lt"/>
                <a:cs typeface="+mn-lt"/>
              </a:rPr>
              <a:t>aplica</a:t>
            </a:r>
            <a:endParaRPr lang="en-US" dirty="0"/>
          </a:p>
          <a:p>
            <a:pPr lvl="1"/>
            <a:r>
              <a:rPr lang="en-US" dirty="0" err="1">
                <a:ea typeface="+mn-lt"/>
                <a:cs typeface="+mn-lt"/>
              </a:rPr>
              <a:t>Ejemplos</a:t>
            </a:r>
            <a:r>
              <a:rPr lang="en-US" dirty="0">
                <a:ea typeface="+mn-lt"/>
                <a:cs typeface="+mn-lt"/>
              </a:rPr>
              <a:t>: </a:t>
            </a:r>
            <a:r>
              <a:rPr lang="en-US" dirty="0" err="1">
                <a:ea typeface="+mn-lt"/>
                <a:cs typeface="+mn-lt"/>
              </a:rPr>
              <a:t>referencias</a:t>
            </a:r>
            <a:r>
              <a:rPr lang="en-US" dirty="0">
                <a:ea typeface="+mn-lt"/>
                <a:cs typeface="+mn-lt"/>
              </a:rPr>
              <a:t> al </a:t>
            </a:r>
            <a:r>
              <a:rPr lang="en-US" dirty="0" err="1">
                <a:ea typeface="+mn-lt"/>
                <a:cs typeface="+mn-lt"/>
              </a:rPr>
              <a:t>culto</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templo</a:t>
            </a:r>
            <a:r>
              <a:rPr lang="en-US" dirty="0">
                <a:ea typeface="+mn-lt"/>
                <a:cs typeface="+mn-lt"/>
              </a:rPr>
              <a:t> o a la </a:t>
            </a:r>
            <a:r>
              <a:rPr lang="en-US" dirty="0" err="1">
                <a:ea typeface="+mn-lt"/>
                <a:cs typeface="+mn-lt"/>
              </a:rPr>
              <a:t>expiación</a:t>
            </a:r>
            <a:r>
              <a:rPr lang="en-US" dirty="0">
                <a:ea typeface="+mn-lt"/>
                <a:cs typeface="+mn-lt"/>
              </a:rPr>
              <a:t> de </a:t>
            </a:r>
            <a:r>
              <a:rPr lang="en-US" dirty="0" err="1">
                <a:ea typeface="+mn-lt"/>
                <a:cs typeface="+mn-lt"/>
              </a:rPr>
              <a:t>los</a:t>
            </a:r>
            <a:r>
              <a:rPr lang="en-US" dirty="0">
                <a:ea typeface="+mn-lt"/>
                <a:cs typeface="+mn-lt"/>
              </a:rPr>
              <a:t> </a:t>
            </a:r>
            <a:r>
              <a:rPr lang="en-US" dirty="0" err="1">
                <a:ea typeface="+mn-lt"/>
                <a:cs typeface="+mn-lt"/>
              </a:rPr>
              <a:t>pecados</a:t>
            </a:r>
            <a:r>
              <a:rPr lang="en-US" dirty="0">
                <a:ea typeface="+mn-lt"/>
                <a:cs typeface="+mn-lt"/>
              </a:rPr>
              <a:t> </a:t>
            </a:r>
            <a:r>
              <a:rPr lang="en-US" dirty="0" err="1">
                <a:ea typeface="+mn-lt"/>
                <a:cs typeface="+mn-lt"/>
              </a:rPr>
              <a:t>mediante</a:t>
            </a:r>
            <a:r>
              <a:rPr lang="en-US" dirty="0">
                <a:ea typeface="+mn-lt"/>
                <a:cs typeface="+mn-lt"/>
              </a:rPr>
              <a:t> </a:t>
            </a:r>
            <a:r>
              <a:rPr lang="en-US" dirty="0" err="1">
                <a:ea typeface="+mn-lt"/>
                <a:cs typeface="+mn-lt"/>
              </a:rPr>
              <a:t>los</a:t>
            </a:r>
            <a:r>
              <a:rPr lang="en-US" dirty="0">
                <a:ea typeface="+mn-lt"/>
                <a:cs typeface="+mn-lt"/>
              </a:rPr>
              <a:t> </a:t>
            </a:r>
            <a:r>
              <a:rPr lang="en-US" dirty="0" err="1">
                <a:ea typeface="+mn-lt"/>
                <a:cs typeface="+mn-lt"/>
              </a:rPr>
              <a:t>sacrificios</a:t>
            </a:r>
            <a:r>
              <a:rPr lang="en-US" dirty="0">
                <a:ea typeface="+mn-lt"/>
                <a:cs typeface="+mn-lt"/>
              </a:rPr>
              <a:t> de </a:t>
            </a:r>
            <a:r>
              <a:rPr lang="en-US" dirty="0" err="1">
                <a:ea typeface="+mn-lt"/>
                <a:cs typeface="+mn-lt"/>
              </a:rPr>
              <a:t>animales</a:t>
            </a:r>
            <a:endParaRPr lang="en-US" dirty="0"/>
          </a:p>
          <a:p>
            <a:r>
              <a:rPr lang="en-US" dirty="0" err="1">
                <a:ea typeface="+mn-lt"/>
                <a:cs typeface="+mn-lt"/>
              </a:rPr>
              <a:t>Llenar</a:t>
            </a:r>
            <a:r>
              <a:rPr lang="en-US" dirty="0">
                <a:ea typeface="+mn-lt"/>
                <a:cs typeface="+mn-lt"/>
              </a:rPr>
              <a:t> lo que </a:t>
            </a:r>
            <a:r>
              <a:rPr lang="en-US" dirty="0" err="1">
                <a:ea typeface="+mn-lt"/>
                <a:cs typeface="+mn-lt"/>
              </a:rPr>
              <a:t>falta</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conocimiento</a:t>
            </a:r>
            <a:r>
              <a:rPr lang="en-US" dirty="0">
                <a:ea typeface="+mn-lt"/>
                <a:cs typeface="+mn-lt"/>
              </a:rPr>
              <a:t> del </a:t>
            </a:r>
            <a:r>
              <a:rPr lang="en-US" dirty="0" err="1">
                <a:ea typeface="+mn-lt"/>
                <a:cs typeface="+mn-lt"/>
              </a:rPr>
              <a:t>salmista</a:t>
            </a:r>
            <a:r>
              <a:rPr lang="en-US" dirty="0">
                <a:ea typeface="+mn-lt"/>
                <a:cs typeface="+mn-lt"/>
              </a:rPr>
              <a:t>, </a:t>
            </a:r>
            <a:r>
              <a:rPr lang="en-US" dirty="0" err="1">
                <a:ea typeface="+mn-lt"/>
                <a:cs typeface="+mn-lt"/>
              </a:rPr>
              <a:t>basándonos</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revelación</a:t>
            </a:r>
            <a:r>
              <a:rPr lang="en-US" dirty="0">
                <a:ea typeface="+mn-lt"/>
                <a:cs typeface="+mn-lt"/>
              </a:rPr>
              <a:t> </a:t>
            </a:r>
            <a:r>
              <a:rPr lang="en-US" dirty="0" err="1">
                <a:ea typeface="+mn-lt"/>
                <a:cs typeface="+mn-lt"/>
              </a:rPr>
              <a:t>adicional</a:t>
            </a:r>
            <a:endParaRPr lang="en-US" dirty="0"/>
          </a:p>
          <a:p>
            <a:pPr lvl="1"/>
            <a:r>
              <a:rPr lang="en-US" dirty="0">
                <a:ea typeface="+mn-lt"/>
                <a:cs typeface="+mn-lt"/>
              </a:rPr>
              <a:t>"</a:t>
            </a:r>
            <a:r>
              <a:rPr lang="en-US" dirty="0" err="1">
                <a:ea typeface="+mn-lt"/>
                <a:cs typeface="+mn-lt"/>
              </a:rPr>
              <a:t>naciones</a:t>
            </a:r>
            <a:r>
              <a:rPr lang="en-US" dirty="0">
                <a:ea typeface="+mn-lt"/>
                <a:cs typeface="+mn-lt"/>
              </a:rPr>
              <a:t> </a:t>
            </a:r>
            <a:r>
              <a:rPr lang="en-US" dirty="0" err="1">
                <a:ea typeface="+mn-lt"/>
                <a:cs typeface="+mn-lt"/>
              </a:rPr>
              <a:t>como</a:t>
            </a:r>
            <a:r>
              <a:rPr lang="en-US" dirty="0">
                <a:ea typeface="+mn-lt"/>
                <a:cs typeface="+mn-lt"/>
              </a:rPr>
              <a:t> </a:t>
            </a:r>
            <a:r>
              <a:rPr lang="en-US" dirty="0" err="1">
                <a:ea typeface="+mn-lt"/>
                <a:cs typeface="+mn-lt"/>
              </a:rPr>
              <a:t>herencia</a:t>
            </a:r>
            <a:r>
              <a:rPr lang="en-US" dirty="0">
                <a:ea typeface="+mn-lt"/>
                <a:cs typeface="+mn-lt"/>
              </a:rPr>
              <a:t> </a:t>
            </a:r>
            <a:r>
              <a:rPr lang="en-US" dirty="0" err="1">
                <a:ea typeface="+mn-lt"/>
                <a:cs typeface="+mn-lt"/>
              </a:rPr>
              <a:t>Tuya</a:t>
            </a:r>
            <a:r>
              <a:rPr lang="en-US" dirty="0">
                <a:ea typeface="+mn-lt"/>
                <a:cs typeface="+mn-lt"/>
              </a:rPr>
              <a:t>" se </a:t>
            </a:r>
            <a:r>
              <a:rPr lang="en-US" dirty="0" err="1">
                <a:ea typeface="+mn-lt"/>
                <a:cs typeface="+mn-lt"/>
              </a:rPr>
              <a:t>logra</a:t>
            </a:r>
            <a:r>
              <a:rPr lang="en-US" dirty="0">
                <a:ea typeface="+mn-lt"/>
                <a:cs typeface="+mn-lt"/>
              </a:rPr>
              <a:t> </a:t>
            </a:r>
            <a:r>
              <a:rPr lang="en-US" dirty="0" err="1">
                <a:ea typeface="+mn-lt"/>
                <a:cs typeface="+mn-lt"/>
              </a:rPr>
              <a:t>predicando</a:t>
            </a:r>
            <a:r>
              <a:rPr lang="en-US" dirty="0">
                <a:ea typeface="+mn-lt"/>
                <a:cs typeface="+mn-lt"/>
              </a:rPr>
              <a:t> a </a:t>
            </a:r>
            <a:r>
              <a:rPr lang="en-US" dirty="0" err="1">
                <a:ea typeface="+mn-lt"/>
                <a:cs typeface="+mn-lt"/>
              </a:rPr>
              <a:t>todas</a:t>
            </a:r>
            <a:r>
              <a:rPr lang="en-US" dirty="0">
                <a:ea typeface="+mn-lt"/>
                <a:cs typeface="+mn-lt"/>
              </a:rPr>
              <a:t> las </a:t>
            </a:r>
            <a:r>
              <a:rPr lang="en-US" dirty="0" err="1">
                <a:ea typeface="+mn-lt"/>
                <a:cs typeface="+mn-lt"/>
              </a:rPr>
              <a:t>naciones</a:t>
            </a:r>
            <a:r>
              <a:rPr lang="en-US" dirty="0">
                <a:ea typeface="+mn-lt"/>
                <a:cs typeface="+mn-lt"/>
              </a:rPr>
              <a:t> (</a:t>
            </a:r>
            <a:r>
              <a:rPr lang="en-US" dirty="0" err="1">
                <a:ea typeface="+mn-lt"/>
                <a:cs typeface="+mn-lt"/>
              </a:rPr>
              <a:t>Hechos</a:t>
            </a:r>
            <a:r>
              <a:rPr lang="en-US" dirty="0">
                <a:ea typeface="+mn-lt"/>
                <a:cs typeface="+mn-lt"/>
              </a:rPr>
              <a:t> 1:7-8)</a:t>
            </a:r>
            <a:endParaRPr lang="en-US" dirty="0"/>
          </a:p>
          <a:p>
            <a:r>
              <a:rPr lang="en-US" dirty="0">
                <a:ea typeface="+mn-lt"/>
                <a:cs typeface="+mn-lt"/>
              </a:rPr>
              <a:t>"</a:t>
            </a:r>
            <a:r>
              <a:rPr lang="en-US" dirty="0" err="1">
                <a:ea typeface="+mn-lt"/>
                <a:cs typeface="+mn-lt"/>
              </a:rPr>
              <a:t>Reino-izar</a:t>
            </a:r>
            <a:r>
              <a:rPr lang="en-US" dirty="0">
                <a:ea typeface="+mn-lt"/>
                <a:cs typeface="+mn-lt"/>
              </a:rPr>
              <a:t>" ("</a:t>
            </a:r>
            <a:r>
              <a:rPr lang="en-US" dirty="0" err="1">
                <a:ea typeface="+mn-lt"/>
                <a:cs typeface="+mn-lt"/>
              </a:rPr>
              <a:t>alegorizar</a:t>
            </a:r>
            <a:r>
              <a:rPr lang="en-US" dirty="0">
                <a:ea typeface="+mn-lt"/>
                <a:cs typeface="+mn-lt"/>
              </a:rPr>
              <a:t>" o "</a:t>
            </a:r>
            <a:r>
              <a:rPr lang="en-US" dirty="0" err="1">
                <a:ea typeface="+mn-lt"/>
                <a:cs typeface="+mn-lt"/>
              </a:rPr>
              <a:t>espiritualizar</a:t>
            </a:r>
            <a:r>
              <a:rPr lang="en-US" dirty="0">
                <a:ea typeface="+mn-lt"/>
                <a:cs typeface="+mn-lt"/>
              </a:rPr>
              <a:t>") algo del </a:t>
            </a:r>
            <a:r>
              <a:rPr lang="en-US" dirty="0" err="1">
                <a:ea typeface="+mn-lt"/>
                <a:cs typeface="+mn-lt"/>
              </a:rPr>
              <a:t>contenido</a:t>
            </a:r>
            <a:endParaRPr lang="en-US" dirty="0"/>
          </a:p>
          <a:p>
            <a:pPr lvl="1"/>
            <a:r>
              <a:rPr lang="en-US" dirty="0" err="1">
                <a:ea typeface="+mn-lt"/>
                <a:cs typeface="+mn-lt"/>
              </a:rPr>
              <a:t>Lenguaje</a:t>
            </a:r>
            <a:r>
              <a:rPr lang="en-US" dirty="0">
                <a:ea typeface="+mn-lt"/>
                <a:cs typeface="+mn-lt"/>
              </a:rPr>
              <a:t> </a:t>
            </a:r>
            <a:r>
              <a:rPr lang="en-US" dirty="0" err="1">
                <a:ea typeface="+mn-lt"/>
                <a:cs typeface="+mn-lt"/>
              </a:rPr>
              <a:t>sobre</a:t>
            </a:r>
            <a:r>
              <a:rPr lang="en-US" dirty="0">
                <a:ea typeface="+mn-lt"/>
                <a:cs typeface="+mn-lt"/>
              </a:rPr>
              <a:t> </a:t>
            </a:r>
            <a:r>
              <a:rPr lang="en-US" dirty="0" err="1">
                <a:ea typeface="+mn-lt"/>
                <a:cs typeface="+mn-lt"/>
              </a:rPr>
              <a:t>desmenuzar</a:t>
            </a:r>
            <a:r>
              <a:rPr lang="en-US" dirty="0">
                <a:ea typeface="+mn-lt"/>
                <a:cs typeface="+mn-lt"/>
              </a:rPr>
              <a:t> a </a:t>
            </a:r>
            <a:r>
              <a:rPr lang="en-US" dirty="0" err="1">
                <a:ea typeface="+mn-lt"/>
                <a:cs typeface="+mn-lt"/>
              </a:rPr>
              <a:t>los</a:t>
            </a:r>
            <a:r>
              <a:rPr lang="en-US" dirty="0">
                <a:ea typeface="+mn-lt"/>
                <a:cs typeface="+mn-lt"/>
              </a:rPr>
              <a:t> </a:t>
            </a:r>
            <a:r>
              <a:rPr lang="en-US" dirty="0" err="1">
                <a:ea typeface="+mn-lt"/>
                <a:cs typeface="+mn-lt"/>
              </a:rPr>
              <a:t>enemigos</a:t>
            </a:r>
            <a:r>
              <a:rPr lang="en-US" dirty="0">
                <a:ea typeface="+mn-lt"/>
                <a:cs typeface="+mn-lt"/>
              </a:rPr>
              <a:t> (Salmo 2 y </a:t>
            </a:r>
            <a:r>
              <a:rPr lang="en-US" dirty="0" err="1">
                <a:ea typeface="+mn-lt"/>
                <a:cs typeface="+mn-lt"/>
              </a:rPr>
              <a:t>Efesios</a:t>
            </a:r>
            <a:r>
              <a:rPr lang="en-US" dirty="0">
                <a:ea typeface="+mn-lt"/>
                <a:cs typeface="+mn-lt"/>
              </a:rPr>
              <a:t> 6:12)</a:t>
            </a:r>
            <a:endParaRPr lang="en-US" dirty="0"/>
          </a:p>
          <a:p>
            <a:r>
              <a:rPr lang="en-US" dirty="0" err="1">
                <a:ea typeface="+mn-lt"/>
                <a:cs typeface="+mn-lt"/>
              </a:rPr>
              <a:t>Prepararse</a:t>
            </a:r>
            <a:r>
              <a:rPr lang="en-US" dirty="0">
                <a:ea typeface="+mn-lt"/>
                <a:cs typeface="+mn-lt"/>
              </a:rPr>
              <a:t> para </a:t>
            </a:r>
            <a:r>
              <a:rPr lang="en-US" dirty="0" err="1">
                <a:ea typeface="+mn-lt"/>
                <a:cs typeface="+mn-lt"/>
              </a:rPr>
              <a:t>luchar</a:t>
            </a:r>
            <a:r>
              <a:rPr lang="en-US" dirty="0">
                <a:ea typeface="+mn-lt"/>
                <a:cs typeface="+mn-lt"/>
              </a:rPr>
              <a:t> con </a:t>
            </a:r>
            <a:r>
              <a:rPr lang="en-US" dirty="0" err="1">
                <a:ea typeface="+mn-lt"/>
                <a:cs typeface="+mn-lt"/>
              </a:rPr>
              <a:t>el</a:t>
            </a:r>
            <a:r>
              <a:rPr lang="en-US" dirty="0">
                <a:ea typeface="+mn-lt"/>
                <a:cs typeface="+mn-lt"/>
              </a:rPr>
              <a:t> </a:t>
            </a:r>
            <a:r>
              <a:rPr lang="en-US" dirty="0" err="1">
                <a:ea typeface="+mn-lt"/>
                <a:cs typeface="+mn-lt"/>
              </a:rPr>
              <a:t>equilibrio</a:t>
            </a:r>
            <a:r>
              <a:rPr lang="en-US" dirty="0">
                <a:ea typeface="+mn-lt"/>
                <a:cs typeface="+mn-lt"/>
              </a:rPr>
              <a:t> entre la </a:t>
            </a:r>
            <a:r>
              <a:rPr lang="en-US" dirty="0" err="1">
                <a:ea typeface="+mn-lt"/>
                <a:cs typeface="+mn-lt"/>
              </a:rPr>
              <a:t>justicia</a:t>
            </a:r>
            <a:r>
              <a:rPr lang="en-US" dirty="0">
                <a:ea typeface="+mn-lt"/>
                <a:cs typeface="+mn-lt"/>
              </a:rPr>
              <a:t> y la misericordia</a:t>
            </a:r>
            <a:endParaRPr lang="en-US" dirty="0"/>
          </a:p>
          <a:p>
            <a:pPr lvl="1"/>
            <a:r>
              <a:rPr lang="en-US" dirty="0">
                <a:ea typeface="+mn-lt"/>
                <a:cs typeface="+mn-lt"/>
              </a:rPr>
              <a:t>El </a:t>
            </a:r>
            <a:r>
              <a:rPr lang="en-US" dirty="0" err="1">
                <a:ea typeface="+mn-lt"/>
                <a:cs typeface="+mn-lt"/>
              </a:rPr>
              <a:t>rey</a:t>
            </a:r>
            <a:r>
              <a:rPr lang="en-US" dirty="0">
                <a:ea typeface="+mn-lt"/>
                <a:cs typeface="+mn-lt"/>
              </a:rPr>
              <a:t> del Salmo 2 </a:t>
            </a:r>
            <a:r>
              <a:rPr lang="en-US" dirty="0" err="1">
                <a:ea typeface="+mn-lt"/>
                <a:cs typeface="+mn-lt"/>
              </a:rPr>
              <a:t>castiga</a:t>
            </a:r>
            <a:r>
              <a:rPr lang="en-US" dirty="0">
                <a:ea typeface="+mn-lt"/>
                <a:cs typeface="+mn-lt"/>
              </a:rPr>
              <a:t> a </a:t>
            </a:r>
            <a:r>
              <a:rPr lang="en-US" dirty="0" err="1">
                <a:ea typeface="+mn-lt"/>
                <a:cs typeface="+mn-lt"/>
              </a:rPr>
              <a:t>los</a:t>
            </a:r>
            <a:r>
              <a:rPr lang="en-US" dirty="0">
                <a:ea typeface="+mn-lt"/>
                <a:cs typeface="+mn-lt"/>
              </a:rPr>
              <a:t> </a:t>
            </a:r>
            <a:r>
              <a:rPr lang="en-US" dirty="0" err="1">
                <a:ea typeface="+mn-lt"/>
                <a:cs typeface="+mn-lt"/>
              </a:rPr>
              <a:t>malvados</a:t>
            </a:r>
            <a:r>
              <a:rPr lang="en-US" dirty="0">
                <a:ea typeface="+mn-lt"/>
                <a:cs typeface="+mn-lt"/>
              </a:rPr>
              <a:t> (</a:t>
            </a:r>
            <a:r>
              <a:rPr lang="en-US" dirty="0" err="1">
                <a:ea typeface="+mn-lt"/>
                <a:cs typeface="+mn-lt"/>
              </a:rPr>
              <a:t>ejecuta</a:t>
            </a:r>
            <a:r>
              <a:rPr lang="en-US" dirty="0">
                <a:ea typeface="+mn-lt"/>
                <a:cs typeface="+mn-lt"/>
              </a:rPr>
              <a:t> la </a:t>
            </a:r>
            <a:r>
              <a:rPr lang="en-US" dirty="0" err="1">
                <a:ea typeface="+mn-lt"/>
                <a:cs typeface="+mn-lt"/>
              </a:rPr>
              <a:t>justicia</a:t>
            </a:r>
            <a:r>
              <a:rPr lang="en-US" dirty="0">
                <a:ea typeface="+mn-lt"/>
                <a:cs typeface="+mn-lt"/>
              </a:rPr>
              <a:t>)</a:t>
            </a:r>
            <a:endParaRPr lang="en-US" dirty="0"/>
          </a:p>
          <a:p>
            <a:pPr lvl="1"/>
            <a:r>
              <a:rPr lang="en-US" dirty="0">
                <a:ea typeface="+mn-lt"/>
                <a:cs typeface="+mn-lt"/>
              </a:rPr>
              <a:t>La </a:t>
            </a:r>
            <a:r>
              <a:rPr lang="en-US" dirty="0" err="1">
                <a:ea typeface="+mn-lt"/>
                <a:cs typeface="+mn-lt"/>
              </a:rPr>
              <a:t>aplicación</a:t>
            </a:r>
            <a:r>
              <a:rPr lang="en-US" dirty="0">
                <a:ea typeface="+mn-lt"/>
                <a:cs typeface="+mn-lt"/>
              </a:rPr>
              <a:t> del Salmo 2 </a:t>
            </a:r>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reino</a:t>
            </a:r>
            <a:r>
              <a:rPr lang="en-US" dirty="0">
                <a:ea typeface="+mn-lt"/>
                <a:cs typeface="+mn-lt"/>
              </a:rPr>
              <a:t> </a:t>
            </a:r>
            <a:r>
              <a:rPr lang="en-US" dirty="0" err="1">
                <a:ea typeface="+mn-lt"/>
                <a:cs typeface="+mn-lt"/>
              </a:rPr>
              <a:t>mesiánico</a:t>
            </a:r>
            <a:r>
              <a:rPr lang="en-US" dirty="0">
                <a:ea typeface="+mn-lt"/>
                <a:cs typeface="+mn-lt"/>
              </a:rPr>
              <a:t> es extender la misericordia a </a:t>
            </a:r>
            <a:r>
              <a:rPr lang="en-US" dirty="0" err="1">
                <a:ea typeface="+mn-lt"/>
                <a:cs typeface="+mn-lt"/>
              </a:rPr>
              <a:t>los</a:t>
            </a:r>
            <a:r>
              <a:rPr lang="en-US" dirty="0">
                <a:ea typeface="+mn-lt"/>
                <a:cs typeface="+mn-lt"/>
              </a:rPr>
              <a:t> </a:t>
            </a:r>
            <a:r>
              <a:rPr lang="en-US" dirty="0" err="1">
                <a:ea typeface="+mn-lt"/>
                <a:cs typeface="+mn-lt"/>
              </a:rPr>
              <a:t>desobedientes</a:t>
            </a:r>
            <a:endParaRPr lang="en-US" dirty="0"/>
          </a:p>
          <a:p>
            <a:endParaRPr lang="en-US" dirty="0"/>
          </a:p>
          <a:p>
            <a:endParaRPr lang="en-US" dirty="0"/>
          </a:p>
        </p:txBody>
      </p:sp>
    </p:spTree>
    <p:extLst>
      <p:ext uri="{BB962C8B-B14F-4D97-AF65-F5344CB8AC3E}">
        <p14:creationId xmlns:p14="http://schemas.microsoft.com/office/powerpoint/2010/main" val="230504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CF43C-FA09-4AAA-A3C5-5F5BCC61217E}"/>
              </a:ext>
            </a:extLst>
          </p:cNvPr>
          <p:cNvSpPr>
            <a:spLocks noGrp="1"/>
          </p:cNvSpPr>
          <p:nvPr>
            <p:ph type="title"/>
          </p:nvPr>
        </p:nvSpPr>
        <p:spPr/>
        <p:txBody>
          <a:bodyPr>
            <a:noAutofit/>
          </a:bodyPr>
          <a:lstStyle/>
          <a:p>
            <a:r>
              <a:rPr lang="en-US" sz="2600">
                <a:latin typeface="Malgun Gothic"/>
                <a:ea typeface="Malgun Gothic"/>
              </a:rPr>
              <a:t>Improving Our Prayers / </a:t>
            </a:r>
            <a:r>
              <a:rPr lang="en-US" sz="2600" err="1">
                <a:latin typeface="Malgun Gothic"/>
                <a:ea typeface="Malgun Gothic"/>
              </a:rPr>
              <a:t>Mejorando</a:t>
            </a:r>
            <a:r>
              <a:rPr lang="en-US" sz="2600">
                <a:latin typeface="Malgun Gothic"/>
                <a:ea typeface="Malgun Gothic"/>
              </a:rPr>
              <a:t> </a:t>
            </a:r>
            <a:r>
              <a:rPr lang="en-US" sz="2600" err="1">
                <a:latin typeface="Malgun Gothic"/>
                <a:ea typeface="Malgun Gothic"/>
              </a:rPr>
              <a:t>nuestras</a:t>
            </a:r>
            <a:r>
              <a:rPr lang="en-US" sz="2600">
                <a:latin typeface="Malgun Gothic"/>
                <a:ea typeface="Malgun Gothic"/>
              </a:rPr>
              <a:t> </a:t>
            </a:r>
            <a:r>
              <a:rPr lang="en-US" sz="2600" err="1">
                <a:latin typeface="Malgun Gothic"/>
                <a:ea typeface="Malgun Gothic"/>
              </a:rPr>
              <a:t>oraciones</a:t>
            </a:r>
            <a:endParaRPr lang="en-US" sz="2600"/>
          </a:p>
        </p:txBody>
      </p:sp>
      <p:sp>
        <p:nvSpPr>
          <p:cNvPr id="3" name="Content Placeholder 2">
            <a:extLst>
              <a:ext uri="{FF2B5EF4-FFF2-40B4-BE49-F238E27FC236}">
                <a16:creationId xmlns:a16="http://schemas.microsoft.com/office/drawing/2014/main" id="{B91D4E0A-5777-49C2-AED2-8F20F8CC2B3E}"/>
              </a:ext>
            </a:extLst>
          </p:cNvPr>
          <p:cNvSpPr>
            <a:spLocks noGrp="1"/>
          </p:cNvSpPr>
          <p:nvPr>
            <p:ph sz="half" idx="1"/>
          </p:nvPr>
        </p:nvSpPr>
        <p:spPr/>
        <p:txBody>
          <a:bodyPr/>
          <a:lstStyle/>
          <a:p>
            <a:r>
              <a:rPr lang="en-US" dirty="0"/>
              <a:t>We can pray the psalms (with some adaptation)</a:t>
            </a:r>
          </a:p>
          <a:p>
            <a:r>
              <a:rPr lang="en-US" dirty="0"/>
              <a:t>The psalms teach us how prayer works (what we do and what God does)</a:t>
            </a:r>
          </a:p>
          <a:p>
            <a:r>
              <a:rPr lang="en-US" dirty="0"/>
              <a:t>The psalms address all the major challenges God’s people face</a:t>
            </a:r>
          </a:p>
          <a:p>
            <a:r>
              <a:rPr lang="en-US" dirty="0"/>
              <a:t>The psalms teach us what to pray for</a:t>
            </a:r>
          </a:p>
          <a:p>
            <a:r>
              <a:rPr lang="en-US" dirty="0"/>
              <a:t>The psalms teach us what to say in our prayers</a:t>
            </a:r>
          </a:p>
          <a:p>
            <a:endParaRPr lang="en-US" dirty="0"/>
          </a:p>
        </p:txBody>
      </p:sp>
      <p:sp>
        <p:nvSpPr>
          <p:cNvPr id="4" name="Content Placeholder 3">
            <a:extLst>
              <a:ext uri="{FF2B5EF4-FFF2-40B4-BE49-F238E27FC236}">
                <a16:creationId xmlns:a16="http://schemas.microsoft.com/office/drawing/2014/main" id="{3A243EC6-1E99-0A6C-8A10-0E5C5A3E8456}"/>
              </a:ext>
            </a:extLst>
          </p:cNvPr>
          <p:cNvSpPr>
            <a:spLocks noGrp="1"/>
          </p:cNvSpPr>
          <p:nvPr>
            <p:ph sz="half" idx="2"/>
          </p:nvPr>
        </p:nvSpPr>
        <p:spPr>
          <a:xfrm>
            <a:off x="4571999" y="1041007"/>
            <a:ext cx="4346457" cy="4449790"/>
          </a:xfrm>
        </p:spPr>
        <p:txBody>
          <a:bodyPr vert="horz" lIns="91440" tIns="45720" rIns="91440" bIns="45720" rtlCol="0" anchor="t">
            <a:normAutofit/>
          </a:bodyPr>
          <a:lstStyle/>
          <a:p>
            <a:r>
              <a:rPr lang="en-US" dirty="0">
                <a:ea typeface="+mn-lt"/>
                <a:cs typeface="+mn-lt"/>
              </a:rPr>
              <a:t>Podemos </a:t>
            </a:r>
            <a:r>
              <a:rPr lang="en-US" dirty="0" err="1">
                <a:ea typeface="+mn-lt"/>
                <a:cs typeface="+mn-lt"/>
              </a:rPr>
              <a:t>orar</a:t>
            </a:r>
            <a:r>
              <a:rPr lang="en-US" dirty="0">
                <a:ea typeface="+mn-lt"/>
                <a:cs typeface="+mn-lt"/>
              </a:rPr>
              <a:t> </a:t>
            </a:r>
            <a:r>
              <a:rPr lang="en-US" dirty="0" err="1">
                <a:ea typeface="+mn-lt"/>
                <a:cs typeface="+mn-lt"/>
              </a:rPr>
              <a:t>los</a:t>
            </a:r>
            <a:r>
              <a:rPr lang="en-US" dirty="0">
                <a:ea typeface="+mn-lt"/>
                <a:cs typeface="+mn-lt"/>
              </a:rPr>
              <a:t> </a:t>
            </a:r>
            <a:r>
              <a:rPr lang="en-US" dirty="0" err="1">
                <a:ea typeface="+mn-lt"/>
                <a:cs typeface="+mn-lt"/>
              </a:rPr>
              <a:t>salmos</a:t>
            </a:r>
            <a:r>
              <a:rPr lang="en-US" dirty="0">
                <a:ea typeface="+mn-lt"/>
                <a:cs typeface="+mn-lt"/>
              </a:rPr>
              <a:t> (con algo de </a:t>
            </a:r>
            <a:r>
              <a:rPr lang="en-US" dirty="0" err="1">
                <a:ea typeface="+mn-lt"/>
                <a:cs typeface="+mn-lt"/>
              </a:rPr>
              <a:t>adaptación</a:t>
            </a:r>
            <a:r>
              <a:rPr lang="en-US" dirty="0">
                <a:ea typeface="+mn-lt"/>
                <a:cs typeface="+mn-lt"/>
              </a:rPr>
              <a:t>)</a:t>
            </a:r>
            <a:endParaRPr lang="en-US" dirty="0"/>
          </a:p>
          <a:p>
            <a:r>
              <a:rPr lang="en-US" dirty="0">
                <a:ea typeface="+mn-lt"/>
                <a:cs typeface="+mn-lt"/>
              </a:rPr>
              <a:t>Los </a:t>
            </a:r>
            <a:r>
              <a:rPr lang="en-US" dirty="0" err="1">
                <a:ea typeface="+mn-lt"/>
                <a:cs typeface="+mn-lt"/>
              </a:rPr>
              <a:t>salmos</a:t>
            </a:r>
            <a:r>
              <a:rPr lang="en-US" dirty="0">
                <a:ea typeface="+mn-lt"/>
                <a:cs typeface="+mn-lt"/>
              </a:rPr>
              <a:t> </a:t>
            </a:r>
            <a:r>
              <a:rPr lang="en-US" dirty="0" err="1">
                <a:ea typeface="+mn-lt"/>
                <a:cs typeface="+mn-lt"/>
              </a:rPr>
              <a:t>nos</a:t>
            </a:r>
            <a:r>
              <a:rPr lang="en-US" dirty="0">
                <a:ea typeface="+mn-lt"/>
                <a:cs typeface="+mn-lt"/>
              </a:rPr>
              <a:t> </a:t>
            </a:r>
            <a:r>
              <a:rPr lang="en-US" dirty="0" err="1">
                <a:ea typeface="+mn-lt"/>
                <a:cs typeface="+mn-lt"/>
              </a:rPr>
              <a:t>enseñan</a:t>
            </a:r>
            <a:r>
              <a:rPr lang="en-US" dirty="0">
                <a:ea typeface="+mn-lt"/>
                <a:cs typeface="+mn-lt"/>
              </a:rPr>
              <a:t> </a:t>
            </a:r>
            <a:r>
              <a:rPr lang="en-US" dirty="0" err="1">
                <a:ea typeface="+mn-lt"/>
                <a:cs typeface="+mn-lt"/>
              </a:rPr>
              <a:t>cómo</a:t>
            </a:r>
            <a:r>
              <a:rPr lang="en-US" dirty="0">
                <a:ea typeface="+mn-lt"/>
                <a:cs typeface="+mn-lt"/>
              </a:rPr>
              <a:t> </a:t>
            </a:r>
            <a:r>
              <a:rPr lang="en-US" dirty="0" err="1">
                <a:ea typeface="+mn-lt"/>
                <a:cs typeface="+mn-lt"/>
              </a:rPr>
              <a:t>funciona</a:t>
            </a:r>
            <a:r>
              <a:rPr lang="en-US" dirty="0">
                <a:ea typeface="+mn-lt"/>
                <a:cs typeface="+mn-lt"/>
              </a:rPr>
              <a:t> la </a:t>
            </a:r>
            <a:r>
              <a:rPr lang="en-US" dirty="0" err="1">
                <a:ea typeface="+mn-lt"/>
                <a:cs typeface="+mn-lt"/>
              </a:rPr>
              <a:t>ora-ción</a:t>
            </a:r>
            <a:r>
              <a:rPr lang="en-US" dirty="0">
                <a:ea typeface="+mn-lt"/>
                <a:cs typeface="+mn-lt"/>
              </a:rPr>
              <a:t> (</a:t>
            </a:r>
            <a:r>
              <a:rPr lang="en-US" dirty="0" err="1">
                <a:ea typeface="+mn-lt"/>
                <a:cs typeface="+mn-lt"/>
              </a:rPr>
              <a:t>qué</a:t>
            </a:r>
            <a:r>
              <a:rPr lang="en-US" dirty="0">
                <a:ea typeface="+mn-lt"/>
                <a:cs typeface="+mn-lt"/>
              </a:rPr>
              <a:t> </a:t>
            </a:r>
            <a:r>
              <a:rPr lang="en-US" dirty="0" err="1">
                <a:ea typeface="+mn-lt"/>
                <a:cs typeface="+mn-lt"/>
              </a:rPr>
              <a:t>hacemos</a:t>
            </a:r>
            <a:r>
              <a:rPr lang="en-US" dirty="0">
                <a:ea typeface="+mn-lt"/>
                <a:cs typeface="+mn-lt"/>
              </a:rPr>
              <a:t> </a:t>
            </a:r>
            <a:r>
              <a:rPr lang="en-US" dirty="0" err="1">
                <a:ea typeface="+mn-lt"/>
                <a:cs typeface="+mn-lt"/>
              </a:rPr>
              <a:t>nosotros</a:t>
            </a:r>
            <a:r>
              <a:rPr lang="en-US" dirty="0">
                <a:ea typeface="+mn-lt"/>
                <a:cs typeface="+mn-lt"/>
              </a:rPr>
              <a:t> y </a:t>
            </a:r>
            <a:r>
              <a:rPr lang="en-US" dirty="0" err="1">
                <a:ea typeface="+mn-lt"/>
                <a:cs typeface="+mn-lt"/>
              </a:rPr>
              <a:t>qué</a:t>
            </a:r>
            <a:r>
              <a:rPr lang="en-US" dirty="0">
                <a:ea typeface="+mn-lt"/>
                <a:cs typeface="+mn-lt"/>
              </a:rPr>
              <a:t> </a:t>
            </a:r>
            <a:r>
              <a:rPr lang="en-US" dirty="0" err="1">
                <a:ea typeface="+mn-lt"/>
                <a:cs typeface="+mn-lt"/>
              </a:rPr>
              <a:t>hace</a:t>
            </a:r>
            <a:r>
              <a:rPr lang="en-US" dirty="0">
                <a:ea typeface="+mn-lt"/>
                <a:cs typeface="+mn-lt"/>
              </a:rPr>
              <a:t> Dios)</a:t>
            </a:r>
            <a:endParaRPr lang="en-US" dirty="0"/>
          </a:p>
          <a:p>
            <a:r>
              <a:rPr lang="en-US" dirty="0">
                <a:ea typeface="+mn-lt"/>
                <a:cs typeface="+mn-lt"/>
              </a:rPr>
              <a:t>Los </a:t>
            </a:r>
            <a:r>
              <a:rPr lang="en-US" dirty="0" err="1">
                <a:ea typeface="+mn-lt"/>
                <a:cs typeface="+mn-lt"/>
              </a:rPr>
              <a:t>salmos</a:t>
            </a:r>
            <a:r>
              <a:rPr lang="en-US" dirty="0">
                <a:ea typeface="+mn-lt"/>
                <a:cs typeface="+mn-lt"/>
              </a:rPr>
              <a:t> </a:t>
            </a:r>
            <a:r>
              <a:rPr lang="en-US" dirty="0" err="1">
                <a:ea typeface="+mn-lt"/>
                <a:cs typeface="+mn-lt"/>
              </a:rPr>
              <a:t>tratan</a:t>
            </a:r>
            <a:r>
              <a:rPr lang="en-US" dirty="0">
                <a:ea typeface="+mn-lt"/>
                <a:cs typeface="+mn-lt"/>
              </a:rPr>
              <a:t> </a:t>
            </a:r>
            <a:r>
              <a:rPr lang="en-US" dirty="0" err="1">
                <a:ea typeface="+mn-lt"/>
                <a:cs typeface="+mn-lt"/>
              </a:rPr>
              <a:t>los</a:t>
            </a:r>
            <a:r>
              <a:rPr lang="en-US" dirty="0">
                <a:ea typeface="+mn-lt"/>
                <a:cs typeface="+mn-lt"/>
              </a:rPr>
              <a:t> </a:t>
            </a:r>
            <a:r>
              <a:rPr lang="en-US" dirty="0" err="1">
                <a:ea typeface="+mn-lt"/>
                <a:cs typeface="+mn-lt"/>
              </a:rPr>
              <a:t>principales</a:t>
            </a:r>
            <a:r>
              <a:rPr lang="en-US" dirty="0">
                <a:ea typeface="+mn-lt"/>
                <a:cs typeface="+mn-lt"/>
              </a:rPr>
              <a:t> </a:t>
            </a:r>
            <a:r>
              <a:rPr lang="en-US" dirty="0" err="1">
                <a:ea typeface="+mn-lt"/>
                <a:cs typeface="+mn-lt"/>
              </a:rPr>
              <a:t>desafíos</a:t>
            </a:r>
            <a:r>
              <a:rPr lang="en-US" dirty="0">
                <a:ea typeface="+mn-lt"/>
                <a:cs typeface="+mn-lt"/>
              </a:rPr>
              <a:t> a </a:t>
            </a:r>
            <a:r>
              <a:rPr lang="en-US" dirty="0" err="1">
                <a:ea typeface="+mn-lt"/>
                <a:cs typeface="+mn-lt"/>
              </a:rPr>
              <a:t>los</a:t>
            </a:r>
            <a:r>
              <a:rPr lang="en-US" dirty="0">
                <a:ea typeface="+mn-lt"/>
                <a:cs typeface="+mn-lt"/>
              </a:rPr>
              <a:t> que se </a:t>
            </a:r>
            <a:r>
              <a:rPr lang="en-US" dirty="0" err="1">
                <a:ea typeface="+mn-lt"/>
                <a:cs typeface="+mn-lt"/>
              </a:rPr>
              <a:t>enfrenta</a:t>
            </a:r>
            <a:r>
              <a:rPr lang="en-US" dirty="0">
                <a:ea typeface="+mn-lt"/>
                <a:cs typeface="+mn-lt"/>
              </a:rPr>
              <a:t> </a:t>
            </a:r>
            <a:r>
              <a:rPr lang="en-US" dirty="0" err="1">
                <a:ea typeface="+mn-lt"/>
                <a:cs typeface="+mn-lt"/>
              </a:rPr>
              <a:t>el</a:t>
            </a:r>
            <a:r>
              <a:rPr lang="en-US" dirty="0">
                <a:ea typeface="+mn-lt"/>
                <a:cs typeface="+mn-lt"/>
              </a:rPr>
              <a:t> pueblo de Dios.</a:t>
            </a:r>
            <a:endParaRPr lang="en-US" dirty="0"/>
          </a:p>
          <a:p>
            <a:r>
              <a:rPr lang="en-US" dirty="0">
                <a:ea typeface="+mn-lt"/>
                <a:cs typeface="+mn-lt"/>
              </a:rPr>
              <a:t>Los </a:t>
            </a:r>
            <a:r>
              <a:rPr lang="en-US" dirty="0" err="1">
                <a:ea typeface="+mn-lt"/>
                <a:cs typeface="+mn-lt"/>
              </a:rPr>
              <a:t>salmos</a:t>
            </a:r>
            <a:r>
              <a:rPr lang="en-US" dirty="0">
                <a:ea typeface="+mn-lt"/>
                <a:cs typeface="+mn-lt"/>
              </a:rPr>
              <a:t> </a:t>
            </a:r>
            <a:r>
              <a:rPr lang="en-US" dirty="0" err="1">
                <a:ea typeface="+mn-lt"/>
                <a:cs typeface="+mn-lt"/>
              </a:rPr>
              <a:t>nos</a:t>
            </a:r>
            <a:r>
              <a:rPr lang="en-US" dirty="0">
                <a:ea typeface="+mn-lt"/>
                <a:cs typeface="+mn-lt"/>
              </a:rPr>
              <a:t> </a:t>
            </a:r>
            <a:r>
              <a:rPr lang="en-US" dirty="0" err="1">
                <a:ea typeface="+mn-lt"/>
                <a:cs typeface="+mn-lt"/>
              </a:rPr>
              <a:t>enseñan</a:t>
            </a:r>
            <a:r>
              <a:rPr lang="en-US" dirty="0">
                <a:ea typeface="+mn-lt"/>
                <a:cs typeface="+mn-lt"/>
              </a:rPr>
              <a:t> </a:t>
            </a:r>
            <a:r>
              <a:rPr lang="en-US" dirty="0" err="1">
                <a:ea typeface="+mn-lt"/>
                <a:cs typeface="+mn-lt"/>
              </a:rPr>
              <a:t>por</a:t>
            </a:r>
            <a:r>
              <a:rPr lang="en-US" dirty="0">
                <a:ea typeface="+mn-lt"/>
                <a:cs typeface="+mn-lt"/>
              </a:rPr>
              <a:t> </a:t>
            </a:r>
            <a:r>
              <a:rPr lang="en-US" dirty="0" err="1">
                <a:ea typeface="+mn-lt"/>
                <a:cs typeface="+mn-lt"/>
              </a:rPr>
              <a:t>qué</a:t>
            </a:r>
            <a:r>
              <a:rPr lang="en-US" dirty="0">
                <a:ea typeface="+mn-lt"/>
                <a:cs typeface="+mn-lt"/>
              </a:rPr>
              <a:t> </a:t>
            </a:r>
            <a:r>
              <a:rPr lang="en-US" dirty="0" err="1">
                <a:ea typeface="+mn-lt"/>
                <a:cs typeface="+mn-lt"/>
              </a:rPr>
              <a:t>cosas</a:t>
            </a:r>
            <a:r>
              <a:rPr lang="en-US" dirty="0">
                <a:ea typeface="+mn-lt"/>
                <a:cs typeface="+mn-lt"/>
              </a:rPr>
              <a:t> </a:t>
            </a:r>
            <a:r>
              <a:rPr lang="en-US" dirty="0" err="1">
                <a:ea typeface="+mn-lt"/>
                <a:cs typeface="+mn-lt"/>
              </a:rPr>
              <a:t>orar</a:t>
            </a:r>
            <a:endParaRPr lang="en-US" dirty="0"/>
          </a:p>
          <a:p>
            <a:r>
              <a:rPr lang="en-US" dirty="0">
                <a:ea typeface="+mn-lt"/>
                <a:cs typeface="+mn-lt"/>
              </a:rPr>
              <a:t>Los </a:t>
            </a:r>
            <a:r>
              <a:rPr lang="en-US" dirty="0" err="1">
                <a:ea typeface="+mn-lt"/>
                <a:cs typeface="+mn-lt"/>
              </a:rPr>
              <a:t>salmos</a:t>
            </a:r>
            <a:r>
              <a:rPr lang="en-US" dirty="0">
                <a:ea typeface="+mn-lt"/>
                <a:cs typeface="+mn-lt"/>
              </a:rPr>
              <a:t> </a:t>
            </a:r>
            <a:r>
              <a:rPr lang="en-US" dirty="0" err="1">
                <a:ea typeface="+mn-lt"/>
                <a:cs typeface="+mn-lt"/>
              </a:rPr>
              <a:t>nos</a:t>
            </a:r>
            <a:r>
              <a:rPr lang="en-US" dirty="0">
                <a:ea typeface="+mn-lt"/>
                <a:cs typeface="+mn-lt"/>
              </a:rPr>
              <a:t> </a:t>
            </a:r>
            <a:r>
              <a:rPr lang="en-US" dirty="0" err="1">
                <a:ea typeface="+mn-lt"/>
                <a:cs typeface="+mn-lt"/>
              </a:rPr>
              <a:t>enseñan</a:t>
            </a:r>
            <a:r>
              <a:rPr lang="en-US" dirty="0">
                <a:ea typeface="+mn-lt"/>
                <a:cs typeface="+mn-lt"/>
              </a:rPr>
              <a:t> </a:t>
            </a:r>
            <a:r>
              <a:rPr lang="en-US" dirty="0" err="1">
                <a:ea typeface="+mn-lt"/>
                <a:cs typeface="+mn-lt"/>
              </a:rPr>
              <a:t>qué</a:t>
            </a:r>
            <a:r>
              <a:rPr lang="en-US" dirty="0">
                <a:ea typeface="+mn-lt"/>
                <a:cs typeface="+mn-lt"/>
              </a:rPr>
              <a:t> </a:t>
            </a:r>
            <a:r>
              <a:rPr lang="en-US" dirty="0" err="1">
                <a:ea typeface="+mn-lt"/>
                <a:cs typeface="+mn-lt"/>
              </a:rPr>
              <a:t>decir</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nuestras</a:t>
            </a:r>
            <a:r>
              <a:rPr lang="en-US" dirty="0">
                <a:ea typeface="+mn-lt"/>
                <a:cs typeface="+mn-lt"/>
              </a:rPr>
              <a:t> </a:t>
            </a:r>
            <a:r>
              <a:rPr lang="en-US" dirty="0" err="1">
                <a:ea typeface="+mn-lt"/>
                <a:cs typeface="+mn-lt"/>
              </a:rPr>
              <a:t>oraciones</a:t>
            </a:r>
            <a:endParaRPr lang="en-US" dirty="0"/>
          </a:p>
        </p:txBody>
      </p:sp>
      <p:sp>
        <p:nvSpPr>
          <p:cNvPr id="6" name="Rectangle 5">
            <a:extLst>
              <a:ext uri="{FF2B5EF4-FFF2-40B4-BE49-F238E27FC236}">
                <a16:creationId xmlns:a16="http://schemas.microsoft.com/office/drawing/2014/main" id="{1BE8D3ED-006C-492C-5536-EAA354283690}"/>
              </a:ext>
            </a:extLst>
          </p:cNvPr>
          <p:cNvSpPr/>
          <p:nvPr/>
        </p:nvSpPr>
        <p:spPr>
          <a:xfrm>
            <a:off x="431284" y="3807502"/>
            <a:ext cx="8386938" cy="141657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lIns="0" rIns="82296" rtlCol="0" anchor="ctr"/>
          <a:lstStyle/>
          <a:p>
            <a:pPr marL="130810" lvl="1" algn="ctr"/>
            <a:r>
              <a:rPr lang="en-US" dirty="0">
                <a:solidFill>
                  <a:schemeClr val="bg1"/>
                </a:solidFill>
              </a:rPr>
              <a:t>When we pray the words of Scripture, we conform our thoughts and feelings to the words of God. We train ourselves to pray by imitating men of great faith.</a:t>
            </a:r>
            <a:br>
              <a:rPr lang="en-US" dirty="0">
                <a:solidFill>
                  <a:schemeClr val="bg1"/>
                </a:solidFill>
              </a:rPr>
            </a:br>
            <a:endParaRPr lang="en-US" sz="600" dirty="0">
              <a:solidFill>
                <a:schemeClr val="bg1"/>
              </a:solidFill>
            </a:endParaRPr>
          </a:p>
          <a:p>
            <a:pPr marL="130810" lvl="1" algn="ctr"/>
            <a:r>
              <a:rPr lang="en-US" i="1" dirty="0">
                <a:solidFill>
                  <a:schemeClr val="bg1"/>
                </a:solidFill>
              </a:rPr>
              <a:t>Al </a:t>
            </a:r>
            <a:r>
              <a:rPr lang="en-US" i="1" dirty="0" err="1">
                <a:solidFill>
                  <a:schemeClr val="bg1"/>
                </a:solidFill>
              </a:rPr>
              <a:t>orar</a:t>
            </a:r>
            <a:r>
              <a:rPr lang="en-US" i="1" dirty="0">
                <a:solidFill>
                  <a:schemeClr val="bg1"/>
                </a:solidFill>
              </a:rPr>
              <a:t> las palabras de las </a:t>
            </a:r>
            <a:r>
              <a:rPr lang="en-US" i="1" dirty="0" err="1">
                <a:solidFill>
                  <a:schemeClr val="bg1"/>
                </a:solidFill>
              </a:rPr>
              <a:t>escrituras</a:t>
            </a:r>
            <a:r>
              <a:rPr lang="en-US" i="1" dirty="0">
                <a:solidFill>
                  <a:schemeClr val="bg1"/>
                </a:solidFill>
              </a:rPr>
              <a:t>, </a:t>
            </a:r>
            <a:r>
              <a:rPr lang="en-US" i="1" dirty="0" err="1">
                <a:solidFill>
                  <a:schemeClr val="bg1"/>
                </a:solidFill>
              </a:rPr>
              <a:t>conformamos</a:t>
            </a:r>
            <a:r>
              <a:rPr lang="en-US" i="1" dirty="0">
                <a:solidFill>
                  <a:schemeClr val="bg1"/>
                </a:solidFill>
              </a:rPr>
              <a:t> </a:t>
            </a:r>
            <a:r>
              <a:rPr lang="en-US" i="1" dirty="0" err="1">
                <a:solidFill>
                  <a:schemeClr val="bg1"/>
                </a:solidFill>
              </a:rPr>
              <a:t>nuestros</a:t>
            </a:r>
            <a:r>
              <a:rPr lang="en-US" i="1" dirty="0">
                <a:solidFill>
                  <a:schemeClr val="bg1"/>
                </a:solidFill>
              </a:rPr>
              <a:t> </a:t>
            </a:r>
            <a:r>
              <a:rPr lang="en-US" i="1" dirty="0" err="1">
                <a:solidFill>
                  <a:schemeClr val="bg1"/>
                </a:solidFill>
              </a:rPr>
              <a:t>pensamientos</a:t>
            </a:r>
            <a:r>
              <a:rPr lang="en-US" i="1" dirty="0">
                <a:solidFill>
                  <a:schemeClr val="bg1"/>
                </a:solidFill>
              </a:rPr>
              <a:t> y </a:t>
            </a:r>
            <a:r>
              <a:rPr lang="en-US" i="1" dirty="0" err="1">
                <a:solidFill>
                  <a:schemeClr val="bg1"/>
                </a:solidFill>
              </a:rPr>
              <a:t>sentimientos</a:t>
            </a:r>
            <a:r>
              <a:rPr lang="en-US" i="1" dirty="0">
                <a:solidFill>
                  <a:schemeClr val="bg1"/>
                </a:solidFill>
              </a:rPr>
              <a:t> a las palabras de Dios.  Nos </a:t>
            </a:r>
            <a:r>
              <a:rPr lang="en-US" i="1" dirty="0" err="1">
                <a:solidFill>
                  <a:schemeClr val="bg1"/>
                </a:solidFill>
              </a:rPr>
              <a:t>entrenamos</a:t>
            </a:r>
            <a:r>
              <a:rPr lang="en-US" i="1" dirty="0">
                <a:solidFill>
                  <a:schemeClr val="bg1"/>
                </a:solidFill>
              </a:rPr>
              <a:t> para </a:t>
            </a:r>
            <a:r>
              <a:rPr lang="en-US" i="1" dirty="0" err="1">
                <a:solidFill>
                  <a:schemeClr val="bg1"/>
                </a:solidFill>
              </a:rPr>
              <a:t>orar</a:t>
            </a:r>
            <a:r>
              <a:rPr lang="en-US" i="1" dirty="0">
                <a:solidFill>
                  <a:schemeClr val="bg1"/>
                </a:solidFill>
              </a:rPr>
              <a:t> al </a:t>
            </a:r>
            <a:r>
              <a:rPr lang="en-US" i="1" dirty="0" err="1">
                <a:solidFill>
                  <a:schemeClr val="bg1"/>
                </a:solidFill>
              </a:rPr>
              <a:t>imitar</a:t>
            </a:r>
            <a:r>
              <a:rPr lang="en-US" i="1" dirty="0">
                <a:solidFill>
                  <a:schemeClr val="bg1"/>
                </a:solidFill>
              </a:rPr>
              <a:t> a </a:t>
            </a:r>
            <a:r>
              <a:rPr lang="en-US" i="1" dirty="0" err="1">
                <a:solidFill>
                  <a:schemeClr val="bg1"/>
                </a:solidFill>
              </a:rPr>
              <a:t>los</a:t>
            </a:r>
            <a:r>
              <a:rPr lang="en-US" i="1" dirty="0">
                <a:solidFill>
                  <a:schemeClr val="bg1"/>
                </a:solidFill>
              </a:rPr>
              <a:t> hombres de gran </a:t>
            </a:r>
            <a:r>
              <a:rPr lang="en-US" i="1" dirty="0" err="1">
                <a:solidFill>
                  <a:schemeClr val="bg1"/>
                </a:solidFill>
              </a:rPr>
              <a:t>fe</a:t>
            </a:r>
            <a:r>
              <a:rPr lang="en-US" i="1" dirty="0">
                <a:solidFill>
                  <a:schemeClr val="bg1"/>
                </a:solidFill>
              </a:rPr>
              <a:t>.</a:t>
            </a:r>
          </a:p>
        </p:txBody>
      </p:sp>
    </p:spTree>
    <p:extLst>
      <p:ext uri="{BB962C8B-B14F-4D97-AF65-F5344CB8AC3E}">
        <p14:creationId xmlns:p14="http://schemas.microsoft.com/office/powerpoint/2010/main" val="28643469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P spid="6" grpId="0" animBg="1"/>
    </p:bldLst>
  </p:timing>
</p:sld>
</file>

<file path=ppt/slides/slide1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dirty="0"/>
              <a:t>List 2 New Testament prayers that are directly based on a single psalm</a:t>
            </a:r>
          </a:p>
          <a:p>
            <a:pPr lvl="1"/>
            <a:r>
              <a:rPr lang="en-US" dirty="0">
                <a:solidFill>
                  <a:srgbClr val="C00000"/>
                </a:solidFill>
              </a:rPr>
              <a:t>Matthew 27:46 – based on Psalm 22:1</a:t>
            </a:r>
          </a:p>
          <a:p>
            <a:pPr lvl="1"/>
            <a:r>
              <a:rPr lang="en-US" dirty="0">
                <a:solidFill>
                  <a:srgbClr val="C00000"/>
                </a:solidFill>
              </a:rPr>
              <a:t>Luke 23:46 – based on Psalm 31:5</a:t>
            </a:r>
          </a:p>
          <a:p>
            <a:pPr lvl="1"/>
            <a:r>
              <a:rPr lang="en-US" dirty="0">
                <a:solidFill>
                  <a:srgbClr val="C00000"/>
                </a:solidFill>
              </a:rPr>
              <a:t>Acts 4:24-30 – based on Psalm 2</a:t>
            </a:r>
          </a:p>
          <a:p>
            <a:r>
              <a:rPr lang="en-US" dirty="0"/>
              <a:t>Describe how studying the Psalms can improve our prayers</a:t>
            </a:r>
          </a:p>
          <a:p>
            <a:pPr lvl="1"/>
            <a:r>
              <a:rPr lang="en-US" dirty="0">
                <a:solidFill>
                  <a:srgbClr val="C00000"/>
                </a:solidFill>
              </a:rPr>
              <a:t>When we pray the words of Scripture, we are conforming our thoughts and feelings to the words of God. We train ourselves to pray by following the examples of men of great faith.</a:t>
            </a:r>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1999" y="1268819"/>
            <a:ext cx="4407109" cy="4221977"/>
          </a:xfrm>
        </p:spPr>
        <p:txBody>
          <a:bodyPr vert="horz" lIns="91440" tIns="45720" rIns="91440" bIns="45720" rtlCol="0" anchor="t">
            <a:normAutofit/>
          </a:bodyPr>
          <a:lstStyle/>
          <a:p>
            <a:r>
              <a:rPr lang="es-ES" dirty="0">
                <a:ea typeface="+mn-lt"/>
                <a:cs typeface="+mn-lt"/>
              </a:rPr>
              <a:t>Enumerar 3 oraciones del Nuevo Testamento que se basan en cierto salmo en particular</a:t>
            </a:r>
            <a:endParaRPr lang="es-ES" dirty="0"/>
          </a:p>
          <a:p>
            <a:pPr lvl="1"/>
            <a:r>
              <a:rPr lang="en-US" dirty="0">
                <a:solidFill>
                  <a:srgbClr val="C00000"/>
                </a:solidFill>
                <a:ea typeface="+mn-lt"/>
                <a:cs typeface="+mn-lt"/>
              </a:rPr>
              <a:t>Mateo 27:46 – </a:t>
            </a:r>
            <a:r>
              <a:rPr lang="en-US" dirty="0" err="1">
                <a:solidFill>
                  <a:srgbClr val="C00000"/>
                </a:solidFill>
                <a:ea typeface="+mn-lt"/>
                <a:cs typeface="+mn-lt"/>
              </a:rPr>
              <a:t>basada</a:t>
            </a:r>
            <a:r>
              <a:rPr lang="en-US" dirty="0">
                <a:solidFill>
                  <a:srgbClr val="C00000"/>
                </a:solidFill>
                <a:ea typeface="+mn-lt"/>
                <a:cs typeface="+mn-lt"/>
              </a:rPr>
              <a:t> </a:t>
            </a:r>
            <a:r>
              <a:rPr lang="en-US" dirty="0" err="1">
                <a:solidFill>
                  <a:srgbClr val="C00000"/>
                </a:solidFill>
                <a:ea typeface="+mn-lt"/>
                <a:cs typeface="+mn-lt"/>
              </a:rPr>
              <a:t>en</a:t>
            </a:r>
            <a:r>
              <a:rPr lang="en-US" dirty="0">
                <a:solidFill>
                  <a:srgbClr val="C00000"/>
                </a:solidFill>
                <a:ea typeface="+mn-lt"/>
                <a:cs typeface="+mn-lt"/>
              </a:rPr>
              <a:t> Salmo 22:1</a:t>
            </a:r>
            <a:endParaRPr lang="en-US" dirty="0">
              <a:ea typeface="+mn-lt"/>
              <a:cs typeface="+mn-lt"/>
            </a:endParaRPr>
          </a:p>
          <a:p>
            <a:pPr lvl="1"/>
            <a:r>
              <a:rPr lang="en-US" dirty="0">
                <a:solidFill>
                  <a:srgbClr val="C00000"/>
                </a:solidFill>
                <a:ea typeface="+mn-lt"/>
                <a:cs typeface="+mn-lt"/>
              </a:rPr>
              <a:t>Lucas 23:46 – </a:t>
            </a:r>
            <a:r>
              <a:rPr lang="en-US" dirty="0" err="1">
                <a:solidFill>
                  <a:srgbClr val="C00000"/>
                </a:solidFill>
                <a:ea typeface="+mn-lt"/>
                <a:cs typeface="+mn-lt"/>
              </a:rPr>
              <a:t>basada</a:t>
            </a:r>
            <a:r>
              <a:rPr lang="en-US" dirty="0">
                <a:solidFill>
                  <a:srgbClr val="C00000"/>
                </a:solidFill>
                <a:ea typeface="+mn-lt"/>
                <a:cs typeface="+mn-lt"/>
              </a:rPr>
              <a:t> </a:t>
            </a:r>
            <a:r>
              <a:rPr lang="en-US" dirty="0" err="1">
                <a:solidFill>
                  <a:srgbClr val="C00000"/>
                </a:solidFill>
                <a:ea typeface="+mn-lt"/>
                <a:cs typeface="+mn-lt"/>
              </a:rPr>
              <a:t>en</a:t>
            </a:r>
            <a:r>
              <a:rPr lang="en-US" dirty="0">
                <a:solidFill>
                  <a:srgbClr val="C00000"/>
                </a:solidFill>
                <a:ea typeface="+mn-lt"/>
                <a:cs typeface="+mn-lt"/>
              </a:rPr>
              <a:t> Salmo 31:5</a:t>
            </a:r>
            <a:endParaRPr lang="en-US" dirty="0">
              <a:ea typeface="+mn-lt"/>
              <a:cs typeface="+mn-lt"/>
            </a:endParaRPr>
          </a:p>
          <a:p>
            <a:pPr lvl="1"/>
            <a:r>
              <a:rPr lang="en-US" dirty="0" err="1">
                <a:solidFill>
                  <a:srgbClr val="C00000"/>
                </a:solidFill>
                <a:ea typeface="+mn-lt"/>
                <a:cs typeface="+mn-lt"/>
              </a:rPr>
              <a:t>Hechos</a:t>
            </a:r>
            <a:r>
              <a:rPr lang="en-US" dirty="0">
                <a:solidFill>
                  <a:srgbClr val="C00000"/>
                </a:solidFill>
                <a:ea typeface="+mn-lt"/>
                <a:cs typeface="+mn-lt"/>
              </a:rPr>
              <a:t> 4:24-30 – </a:t>
            </a:r>
            <a:r>
              <a:rPr lang="en-US" dirty="0" err="1">
                <a:solidFill>
                  <a:srgbClr val="C00000"/>
                </a:solidFill>
                <a:ea typeface="+mn-lt"/>
                <a:cs typeface="+mn-lt"/>
              </a:rPr>
              <a:t>basada</a:t>
            </a:r>
            <a:r>
              <a:rPr lang="en-US" dirty="0">
                <a:solidFill>
                  <a:srgbClr val="C00000"/>
                </a:solidFill>
                <a:ea typeface="+mn-lt"/>
                <a:cs typeface="+mn-lt"/>
              </a:rPr>
              <a:t> </a:t>
            </a:r>
            <a:r>
              <a:rPr lang="en-US" dirty="0" err="1">
                <a:solidFill>
                  <a:srgbClr val="C00000"/>
                </a:solidFill>
                <a:ea typeface="+mn-lt"/>
                <a:cs typeface="+mn-lt"/>
              </a:rPr>
              <a:t>en</a:t>
            </a:r>
            <a:r>
              <a:rPr lang="en-US" dirty="0">
                <a:solidFill>
                  <a:srgbClr val="C00000"/>
                </a:solidFill>
                <a:ea typeface="+mn-lt"/>
                <a:cs typeface="+mn-lt"/>
              </a:rPr>
              <a:t> Salmo 2</a:t>
            </a:r>
            <a:endParaRPr lang="es-ES" dirty="0"/>
          </a:p>
          <a:p>
            <a:r>
              <a:rPr lang="es-ES" dirty="0"/>
              <a:t>Describir cómo el estudio de los salmos puede mejorar nuestras oraciones</a:t>
            </a:r>
          </a:p>
          <a:p>
            <a:pPr lvl="1"/>
            <a:r>
              <a:rPr lang="en-US" dirty="0">
                <a:solidFill>
                  <a:srgbClr val="C00000"/>
                </a:solidFill>
                <a:ea typeface="+mn-lt"/>
                <a:cs typeface="+mn-lt"/>
              </a:rPr>
              <a:t>Al </a:t>
            </a:r>
            <a:r>
              <a:rPr lang="en-US" dirty="0" err="1">
                <a:solidFill>
                  <a:srgbClr val="C00000"/>
                </a:solidFill>
                <a:ea typeface="+mn-lt"/>
                <a:cs typeface="+mn-lt"/>
              </a:rPr>
              <a:t>orar</a:t>
            </a:r>
            <a:r>
              <a:rPr lang="en-US" dirty="0">
                <a:solidFill>
                  <a:srgbClr val="C00000"/>
                </a:solidFill>
                <a:ea typeface="+mn-lt"/>
                <a:cs typeface="+mn-lt"/>
              </a:rPr>
              <a:t> las palabras de las </a:t>
            </a:r>
            <a:r>
              <a:rPr lang="en-US" dirty="0" err="1">
                <a:solidFill>
                  <a:srgbClr val="C00000"/>
                </a:solidFill>
                <a:ea typeface="+mn-lt"/>
                <a:cs typeface="+mn-lt"/>
              </a:rPr>
              <a:t>escrituras</a:t>
            </a:r>
            <a:r>
              <a:rPr lang="en-US" dirty="0">
                <a:solidFill>
                  <a:srgbClr val="C00000"/>
                </a:solidFill>
                <a:ea typeface="+mn-lt"/>
                <a:cs typeface="+mn-lt"/>
              </a:rPr>
              <a:t>, </a:t>
            </a:r>
            <a:r>
              <a:rPr lang="en-US" dirty="0" err="1">
                <a:solidFill>
                  <a:srgbClr val="C00000"/>
                </a:solidFill>
                <a:ea typeface="+mn-lt"/>
                <a:cs typeface="+mn-lt"/>
              </a:rPr>
              <a:t>conformamos</a:t>
            </a:r>
            <a:r>
              <a:rPr lang="en-US" dirty="0">
                <a:solidFill>
                  <a:srgbClr val="C00000"/>
                </a:solidFill>
                <a:ea typeface="+mn-lt"/>
                <a:cs typeface="+mn-lt"/>
              </a:rPr>
              <a:t> </a:t>
            </a:r>
            <a:r>
              <a:rPr lang="en-US" dirty="0" err="1">
                <a:solidFill>
                  <a:srgbClr val="C00000"/>
                </a:solidFill>
                <a:ea typeface="+mn-lt"/>
                <a:cs typeface="+mn-lt"/>
              </a:rPr>
              <a:t>nuestros</a:t>
            </a:r>
            <a:r>
              <a:rPr lang="en-US" dirty="0">
                <a:solidFill>
                  <a:srgbClr val="C00000"/>
                </a:solidFill>
                <a:ea typeface="+mn-lt"/>
                <a:cs typeface="+mn-lt"/>
              </a:rPr>
              <a:t> </a:t>
            </a:r>
            <a:r>
              <a:rPr lang="en-US" dirty="0" err="1">
                <a:solidFill>
                  <a:srgbClr val="C00000"/>
                </a:solidFill>
                <a:ea typeface="+mn-lt"/>
                <a:cs typeface="+mn-lt"/>
              </a:rPr>
              <a:t>pensamientos</a:t>
            </a:r>
            <a:r>
              <a:rPr lang="en-US" dirty="0">
                <a:solidFill>
                  <a:srgbClr val="C00000"/>
                </a:solidFill>
                <a:ea typeface="+mn-lt"/>
                <a:cs typeface="+mn-lt"/>
              </a:rPr>
              <a:t> y </a:t>
            </a:r>
            <a:r>
              <a:rPr lang="en-US" dirty="0" err="1">
                <a:solidFill>
                  <a:srgbClr val="C00000"/>
                </a:solidFill>
                <a:ea typeface="+mn-lt"/>
                <a:cs typeface="+mn-lt"/>
              </a:rPr>
              <a:t>sentimientos</a:t>
            </a:r>
            <a:r>
              <a:rPr lang="en-US" dirty="0">
                <a:solidFill>
                  <a:srgbClr val="C00000"/>
                </a:solidFill>
                <a:ea typeface="+mn-lt"/>
                <a:cs typeface="+mn-lt"/>
              </a:rPr>
              <a:t> a las palabras de Dios.  Nos </a:t>
            </a:r>
            <a:r>
              <a:rPr lang="en-US" dirty="0" err="1">
                <a:solidFill>
                  <a:srgbClr val="C00000"/>
                </a:solidFill>
                <a:ea typeface="+mn-lt"/>
                <a:cs typeface="+mn-lt"/>
              </a:rPr>
              <a:t>entrenamos</a:t>
            </a:r>
            <a:r>
              <a:rPr lang="en-US" dirty="0">
                <a:solidFill>
                  <a:srgbClr val="C00000"/>
                </a:solidFill>
                <a:ea typeface="+mn-lt"/>
                <a:cs typeface="+mn-lt"/>
              </a:rPr>
              <a:t> para </a:t>
            </a:r>
            <a:r>
              <a:rPr lang="en-US" dirty="0" err="1">
                <a:solidFill>
                  <a:srgbClr val="C00000"/>
                </a:solidFill>
                <a:ea typeface="+mn-lt"/>
                <a:cs typeface="+mn-lt"/>
              </a:rPr>
              <a:t>orar</a:t>
            </a:r>
            <a:r>
              <a:rPr lang="en-US" dirty="0">
                <a:solidFill>
                  <a:srgbClr val="C00000"/>
                </a:solidFill>
                <a:ea typeface="+mn-lt"/>
                <a:cs typeface="+mn-lt"/>
              </a:rPr>
              <a:t> al </a:t>
            </a:r>
            <a:r>
              <a:rPr lang="en-US" dirty="0" err="1">
                <a:solidFill>
                  <a:srgbClr val="C00000"/>
                </a:solidFill>
                <a:ea typeface="+mn-lt"/>
                <a:cs typeface="+mn-lt"/>
              </a:rPr>
              <a:t>seguir</a:t>
            </a:r>
            <a:r>
              <a:rPr lang="en-US" dirty="0">
                <a:solidFill>
                  <a:srgbClr val="C00000"/>
                </a:solidFill>
                <a:ea typeface="+mn-lt"/>
                <a:cs typeface="+mn-lt"/>
              </a:rPr>
              <a:t> </a:t>
            </a:r>
            <a:r>
              <a:rPr lang="en-US" dirty="0" err="1">
                <a:solidFill>
                  <a:srgbClr val="C00000"/>
                </a:solidFill>
                <a:ea typeface="+mn-lt"/>
                <a:cs typeface="+mn-lt"/>
              </a:rPr>
              <a:t>los</a:t>
            </a:r>
            <a:r>
              <a:rPr lang="en-US" dirty="0">
                <a:solidFill>
                  <a:srgbClr val="C00000"/>
                </a:solidFill>
                <a:ea typeface="+mn-lt"/>
                <a:cs typeface="+mn-lt"/>
              </a:rPr>
              <a:t> </a:t>
            </a:r>
            <a:r>
              <a:rPr lang="en-US" dirty="0" err="1">
                <a:solidFill>
                  <a:srgbClr val="C00000"/>
                </a:solidFill>
                <a:ea typeface="+mn-lt"/>
                <a:cs typeface="+mn-lt"/>
              </a:rPr>
              <a:t>ejemplos</a:t>
            </a:r>
            <a:r>
              <a:rPr lang="en-US" dirty="0">
                <a:solidFill>
                  <a:srgbClr val="C00000"/>
                </a:solidFill>
                <a:ea typeface="+mn-lt"/>
                <a:cs typeface="+mn-lt"/>
              </a:rPr>
              <a:t> de </a:t>
            </a:r>
            <a:r>
              <a:rPr lang="en-US" dirty="0" err="1">
                <a:solidFill>
                  <a:srgbClr val="C00000"/>
                </a:solidFill>
                <a:ea typeface="+mn-lt"/>
                <a:cs typeface="+mn-lt"/>
              </a:rPr>
              <a:t>los</a:t>
            </a:r>
            <a:r>
              <a:rPr lang="en-US" dirty="0">
                <a:solidFill>
                  <a:srgbClr val="C00000"/>
                </a:solidFill>
                <a:ea typeface="+mn-lt"/>
                <a:cs typeface="+mn-lt"/>
              </a:rPr>
              <a:t> hombres de gran </a:t>
            </a:r>
            <a:r>
              <a:rPr lang="en-US" dirty="0" err="1">
                <a:solidFill>
                  <a:srgbClr val="C00000"/>
                </a:solidFill>
                <a:ea typeface="+mn-lt"/>
                <a:cs typeface="+mn-lt"/>
              </a:rPr>
              <a:t>fe</a:t>
            </a:r>
            <a:r>
              <a:rPr lang="en-US" dirty="0">
                <a:solidFill>
                  <a:srgbClr val="C00000"/>
                </a:solidFill>
                <a:ea typeface="+mn-lt"/>
                <a:cs typeface="+mn-lt"/>
              </a:rPr>
              <a:t>. </a:t>
            </a:r>
            <a:endParaRPr lang="en-US" dirty="0">
              <a:solidFill>
                <a:srgbClr val="C00000"/>
              </a:solidFill>
            </a:endParaRPr>
          </a:p>
          <a:p>
            <a:endParaRPr lang="en-US" dirty="0"/>
          </a:p>
        </p:txBody>
      </p:sp>
    </p:spTree>
    <p:extLst>
      <p:ext uri="{BB962C8B-B14F-4D97-AF65-F5344CB8AC3E}">
        <p14:creationId xmlns:p14="http://schemas.microsoft.com/office/powerpoint/2010/main" val="26908273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385-173F-F25A-27B5-76420C85CB9E}"/>
              </a:ext>
            </a:extLst>
          </p:cNvPr>
          <p:cNvSpPr>
            <a:spLocks noGrp="1"/>
          </p:cNvSpPr>
          <p:nvPr>
            <p:ph type="title"/>
          </p:nvPr>
        </p:nvSpPr>
        <p:spPr>
          <a:xfrm>
            <a:off x="184298" y="759219"/>
            <a:ext cx="8775404" cy="1608845"/>
          </a:xfrm>
        </p:spPr>
        <p:txBody>
          <a:bodyPr/>
          <a:lstStyle/>
          <a:p>
            <a:pPr marL="0" marR="0">
              <a:lnSpc>
                <a:spcPct val="100000"/>
              </a:lnSpc>
              <a:spcBef>
                <a:spcPts val="0"/>
              </a:spcBef>
              <a:spcAft>
                <a:spcPts val="0"/>
              </a:spcAft>
            </a:pPr>
            <a:r>
              <a:rPr lang="en-US" sz="4800" dirty="0">
                <a:effectLst/>
              </a:rPr>
              <a:t>Messianic Psalms</a:t>
            </a:r>
            <a:endParaRPr lang="en-US" sz="4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2CA6F54-4A26-DF85-29BB-9444A308F7EA}"/>
              </a:ext>
            </a:extLst>
          </p:cNvPr>
          <p:cNvSpPr>
            <a:spLocks noGrp="1"/>
          </p:cNvSpPr>
          <p:nvPr>
            <p:ph type="body" idx="1"/>
          </p:nvPr>
        </p:nvSpPr>
        <p:spPr>
          <a:xfrm>
            <a:off x="1283589" y="2671827"/>
            <a:ext cx="6576822" cy="371346"/>
          </a:xfrm>
        </p:spPr>
        <p:txBody>
          <a:bodyPr/>
          <a:lstStyle/>
          <a:p>
            <a:r>
              <a:rPr lang="en-US" dirty="0">
                <a:solidFill>
                  <a:srgbClr val="C00000"/>
                </a:solidFill>
              </a:rPr>
              <a:t>Lesson 12 / </a:t>
            </a:r>
            <a:r>
              <a:rPr lang="en-US" dirty="0" err="1">
                <a:solidFill>
                  <a:srgbClr val="C00000"/>
                </a:solidFill>
              </a:rPr>
              <a:t>Lección</a:t>
            </a:r>
            <a:r>
              <a:rPr lang="en-US" dirty="0">
                <a:solidFill>
                  <a:srgbClr val="C00000"/>
                </a:solidFill>
              </a:rPr>
              <a:t> 12</a:t>
            </a:r>
          </a:p>
        </p:txBody>
      </p:sp>
      <p:sp>
        <p:nvSpPr>
          <p:cNvPr id="4" name="Title 1">
            <a:extLst>
              <a:ext uri="{FF2B5EF4-FFF2-40B4-BE49-F238E27FC236}">
                <a16:creationId xmlns:a16="http://schemas.microsoft.com/office/drawing/2014/main" id="{D321DF81-615B-7450-DB5F-C358FA3B7F00}"/>
              </a:ext>
            </a:extLst>
          </p:cNvPr>
          <p:cNvSpPr txBox="1">
            <a:spLocks/>
          </p:cNvSpPr>
          <p:nvPr/>
        </p:nvSpPr>
        <p:spPr>
          <a:xfrm>
            <a:off x="184298" y="3361450"/>
            <a:ext cx="8775404" cy="160884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54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pPr>
              <a:lnSpc>
                <a:spcPct val="100000"/>
              </a:lnSpc>
            </a:pPr>
            <a:r>
              <a:rPr lang="es-ES" sz="4800" dirty="0">
                <a:latin typeface="Malgun Gothic"/>
                <a:ea typeface="Malgun Gothic"/>
              </a:rPr>
              <a:t>Los salmos mesiánicos</a:t>
            </a:r>
            <a:endParaRPr lang="en-US" sz="4800" dirty="0"/>
          </a:p>
        </p:txBody>
      </p:sp>
    </p:spTree>
    <p:extLst>
      <p:ext uri="{BB962C8B-B14F-4D97-AF65-F5344CB8AC3E}">
        <p14:creationId xmlns:p14="http://schemas.microsoft.com/office/powerpoint/2010/main" val="1376673992"/>
      </p:ext>
    </p:extLst>
  </p:cSld>
  <p:clrMapOvr>
    <a:masterClrMapping/>
  </p:clrMapOvr>
</p:sld>
</file>

<file path=ppt/slides/slide1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dirty="0"/>
              <a:t>Name the 2 psalms that the New Testament quotes most often to prove that Jesus is the Messiah</a:t>
            </a:r>
          </a:p>
          <a:p>
            <a:r>
              <a:rPr lang="en-US" dirty="0"/>
              <a:t>Explain how the psalms demonstrate the two-fold Messianic proof: that the Christ must suffer, and that Jesus is the Christ</a:t>
            </a:r>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339882" cy="4221977"/>
          </a:xfrm>
        </p:spPr>
        <p:txBody>
          <a:bodyPr vert="horz" lIns="91440" tIns="45720" rIns="91440" bIns="45720" rtlCol="0" anchor="t">
            <a:normAutofit/>
          </a:bodyPr>
          <a:lstStyle/>
          <a:p>
            <a:r>
              <a:rPr lang="es-ES" dirty="0"/>
              <a:t>Nombrar los 2 salmos que el NT cita con más frecuencia para probar que Jesús es el Mesías</a:t>
            </a:r>
            <a:br>
              <a:rPr lang="es-ES" dirty="0"/>
            </a:br>
            <a:endParaRPr lang="es-ES" dirty="0"/>
          </a:p>
          <a:p>
            <a:r>
              <a:rPr lang="es-ES" dirty="0"/>
              <a:t>Explicar cómo los salmos demuestran la doble prueba mesiánica: que el Cristo debe sufrir y que Jesús es el Cristo</a:t>
            </a:r>
          </a:p>
          <a:p>
            <a:endParaRPr lang="en-US" dirty="0"/>
          </a:p>
        </p:txBody>
      </p:sp>
    </p:spTree>
    <p:extLst>
      <p:ext uri="{BB962C8B-B14F-4D97-AF65-F5344CB8AC3E}">
        <p14:creationId xmlns:p14="http://schemas.microsoft.com/office/powerpoint/2010/main" val="788133592"/>
      </p:ext>
    </p:extLst>
  </p:cSld>
  <p:clrMapOvr>
    <a:masterClrMapping/>
  </p:clrMapOvr>
</p:sld>
</file>

<file path=ppt/slides/slide1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EEF0E0-5D61-F74A-B7CF-94E4B5845C7F}"/>
              </a:ext>
            </a:extLst>
          </p:cNvPr>
          <p:cNvSpPr>
            <a:spLocks noGrp="1"/>
          </p:cNvSpPr>
          <p:nvPr>
            <p:ph type="title"/>
          </p:nvPr>
        </p:nvSpPr>
        <p:spPr/>
        <p:txBody>
          <a:bodyPr/>
          <a:lstStyle/>
          <a:p>
            <a:r>
              <a:rPr lang="en-US" dirty="0"/>
              <a:t>The Messiah / El </a:t>
            </a:r>
            <a:r>
              <a:rPr lang="en-US" dirty="0" err="1"/>
              <a:t>Mesías</a:t>
            </a:r>
            <a:endParaRPr lang="en-US" dirty="0"/>
          </a:p>
        </p:txBody>
      </p:sp>
      <p:sp>
        <p:nvSpPr>
          <p:cNvPr id="3" name="Content Placeholder 2">
            <a:extLst>
              <a:ext uri="{FF2B5EF4-FFF2-40B4-BE49-F238E27FC236}">
                <a16:creationId xmlns:a16="http://schemas.microsoft.com/office/drawing/2014/main" id="{8A3DF293-41F8-585D-3C7C-7A0D28DD28CD}"/>
              </a:ext>
            </a:extLst>
          </p:cNvPr>
          <p:cNvSpPr>
            <a:spLocks noGrp="1"/>
          </p:cNvSpPr>
          <p:nvPr>
            <p:ph sz="half" idx="1"/>
          </p:nvPr>
        </p:nvSpPr>
        <p:spPr>
          <a:xfrm>
            <a:off x="337625" y="1041006"/>
            <a:ext cx="4234375" cy="4673994"/>
          </a:xfrm>
        </p:spPr>
        <p:txBody>
          <a:bodyPr>
            <a:normAutofit/>
          </a:bodyPr>
          <a:lstStyle/>
          <a:p>
            <a:r>
              <a:rPr lang="en-US" sz="1600" dirty="0"/>
              <a:t>The Messiah is not described in much detail until the time of the Psalms</a:t>
            </a:r>
          </a:p>
          <a:p>
            <a:pPr lvl="1">
              <a:spcAft>
                <a:spcPts val="0"/>
              </a:spcAft>
            </a:pPr>
            <a:r>
              <a:rPr lang="en-US" dirty="0">
                <a:ea typeface="+mn-lt"/>
                <a:cs typeface="+mn-lt"/>
              </a:rPr>
              <a:t>Promised to Satan (Genesis 3:15)</a:t>
            </a:r>
          </a:p>
          <a:p>
            <a:pPr lvl="1">
              <a:spcAft>
                <a:spcPts val="0"/>
              </a:spcAft>
            </a:pPr>
            <a:r>
              <a:rPr lang="en-US" dirty="0">
                <a:ea typeface="+mn-lt"/>
                <a:cs typeface="+mn-lt"/>
              </a:rPr>
              <a:t>Promised to Abraham (Genesis 12:3)</a:t>
            </a:r>
          </a:p>
          <a:p>
            <a:pPr lvl="1">
              <a:spcAft>
                <a:spcPts val="0"/>
              </a:spcAft>
            </a:pPr>
            <a:r>
              <a:rPr lang="en-US" dirty="0">
                <a:ea typeface="+mn-lt"/>
                <a:cs typeface="+mn-lt"/>
              </a:rPr>
              <a:t>Promised to David (2 Samuel 7:12-16)</a:t>
            </a:r>
          </a:p>
          <a:p>
            <a:r>
              <a:rPr lang="en-US" sz="1600" dirty="0"/>
              <a:t>In the Psalms we begin to find details</a:t>
            </a:r>
          </a:p>
          <a:p>
            <a:pPr lvl="1">
              <a:spcAft>
                <a:spcPts val="0"/>
              </a:spcAft>
            </a:pPr>
            <a:r>
              <a:rPr lang="en-US" dirty="0"/>
              <a:t>Hebrew “</a:t>
            </a:r>
            <a:r>
              <a:rPr lang="en-US" dirty="0" err="1"/>
              <a:t>meshiakh</a:t>
            </a:r>
            <a:r>
              <a:rPr lang="en-US" dirty="0"/>
              <a:t>” means “anointed one”</a:t>
            </a:r>
          </a:p>
          <a:p>
            <a:pPr lvl="1">
              <a:spcAft>
                <a:spcPts val="0"/>
              </a:spcAft>
            </a:pPr>
            <a:r>
              <a:rPr lang="en-US" dirty="0"/>
              <a:t>Used to describe anyone anointed for a work</a:t>
            </a:r>
          </a:p>
          <a:p>
            <a:pPr lvl="2">
              <a:spcAft>
                <a:spcPts val="0"/>
              </a:spcAft>
            </a:pPr>
            <a:r>
              <a:rPr lang="en-US" dirty="0"/>
              <a:t>Priests (Leviticus 4:3ff)</a:t>
            </a:r>
          </a:p>
          <a:p>
            <a:pPr lvl="2">
              <a:spcAft>
                <a:spcPts val="0"/>
              </a:spcAft>
            </a:pPr>
            <a:r>
              <a:rPr lang="en-US" dirty="0"/>
              <a:t>Kings (Psalm 20:6)</a:t>
            </a:r>
            <a:br>
              <a:rPr lang="en-US" dirty="0"/>
            </a:br>
            <a:endParaRPr lang="en-US" sz="1500" dirty="0"/>
          </a:p>
          <a:p>
            <a:r>
              <a:rPr lang="en-US" sz="1600" dirty="0"/>
              <a:t>The picture of the Messiah in the Psalms is incomplete:</a:t>
            </a:r>
          </a:p>
          <a:p>
            <a:pPr lvl="1">
              <a:spcAft>
                <a:spcPts val="0"/>
              </a:spcAft>
            </a:pPr>
            <a:r>
              <a:rPr lang="en-US" dirty="0"/>
              <a:t>A less-spiritual focus:</a:t>
            </a:r>
          </a:p>
          <a:p>
            <a:pPr lvl="2">
              <a:spcAft>
                <a:spcPts val="0"/>
              </a:spcAft>
            </a:pPr>
            <a:r>
              <a:rPr lang="en-US" dirty="0"/>
              <a:t>Destroys enemies</a:t>
            </a:r>
          </a:p>
          <a:p>
            <a:pPr lvl="2">
              <a:spcAft>
                <a:spcPts val="0"/>
              </a:spcAft>
            </a:pPr>
            <a:r>
              <a:rPr lang="en-US" dirty="0"/>
              <a:t>Compared to David</a:t>
            </a:r>
          </a:p>
          <a:p>
            <a:pPr lvl="2">
              <a:spcAft>
                <a:spcPts val="0"/>
              </a:spcAft>
            </a:pPr>
            <a:r>
              <a:rPr lang="en-US" dirty="0"/>
              <a:t>Promised rule over nations</a:t>
            </a:r>
          </a:p>
          <a:p>
            <a:pPr lvl="1">
              <a:spcAft>
                <a:spcPts val="0"/>
              </a:spcAft>
            </a:pPr>
            <a:r>
              <a:rPr lang="en-US" dirty="0"/>
              <a:t>Often hard to distinguish from an earthly king</a:t>
            </a:r>
          </a:p>
        </p:txBody>
      </p:sp>
      <p:sp>
        <p:nvSpPr>
          <p:cNvPr id="4" name="Content Placeholder 3">
            <a:extLst>
              <a:ext uri="{FF2B5EF4-FFF2-40B4-BE49-F238E27FC236}">
                <a16:creationId xmlns:a16="http://schemas.microsoft.com/office/drawing/2014/main" id="{2D793240-6F08-5940-DF3E-27F680AA3A33}"/>
              </a:ext>
            </a:extLst>
          </p:cNvPr>
          <p:cNvSpPr>
            <a:spLocks noGrp="1"/>
          </p:cNvSpPr>
          <p:nvPr>
            <p:ph sz="half" idx="2"/>
          </p:nvPr>
        </p:nvSpPr>
        <p:spPr>
          <a:xfrm>
            <a:off x="4572000" y="1041006"/>
            <a:ext cx="4444584" cy="4673993"/>
          </a:xfrm>
        </p:spPr>
        <p:txBody>
          <a:bodyPr vert="horz" lIns="91440" tIns="45720" rIns="91440" bIns="45720" rtlCol="0" anchor="t">
            <a:normAutofit/>
          </a:bodyPr>
          <a:lstStyle/>
          <a:p>
            <a:r>
              <a:rPr lang="en-US" sz="1600" dirty="0"/>
              <a:t>El Mesías no se describe con </a:t>
            </a:r>
            <a:r>
              <a:rPr lang="en-US" sz="1600" dirty="0" err="1"/>
              <a:t>mucho</a:t>
            </a:r>
            <a:r>
              <a:rPr lang="en-US" sz="1600" dirty="0"/>
              <a:t> </a:t>
            </a:r>
            <a:r>
              <a:rPr lang="en-US" sz="1600" dirty="0" err="1"/>
              <a:t>detalle</a:t>
            </a:r>
            <a:r>
              <a:rPr lang="en-US" sz="1600" dirty="0"/>
              <a:t> </a:t>
            </a:r>
            <a:br>
              <a:rPr lang="en-US" sz="1600" dirty="0"/>
            </a:br>
            <a:r>
              <a:rPr lang="en-US" sz="1600" dirty="0"/>
              <a:t>hasta </a:t>
            </a:r>
            <a:r>
              <a:rPr lang="en-US" sz="1600" dirty="0" err="1"/>
              <a:t>el</a:t>
            </a:r>
            <a:r>
              <a:rPr lang="en-US" sz="1600" dirty="0"/>
              <a:t> </a:t>
            </a:r>
            <a:r>
              <a:rPr lang="en-US" sz="1600" dirty="0" err="1"/>
              <a:t>momento</a:t>
            </a:r>
            <a:r>
              <a:rPr lang="en-US" sz="1600" dirty="0"/>
              <a:t> de </a:t>
            </a:r>
            <a:r>
              <a:rPr lang="en-US" sz="1600" dirty="0" err="1"/>
              <a:t>los</a:t>
            </a:r>
            <a:r>
              <a:rPr lang="en-US" sz="1600" dirty="0"/>
              <a:t> </a:t>
            </a:r>
            <a:r>
              <a:rPr lang="en-US" sz="1600" dirty="0" err="1"/>
              <a:t>Salmos</a:t>
            </a:r>
            <a:endParaRPr lang="en-US" sz="1600" dirty="0"/>
          </a:p>
          <a:p>
            <a:pPr lvl="1"/>
            <a:r>
              <a:rPr lang="en-US" dirty="0" err="1">
                <a:ea typeface="+mn-lt"/>
                <a:cs typeface="+mn-lt"/>
              </a:rPr>
              <a:t>Prometido</a:t>
            </a:r>
            <a:r>
              <a:rPr lang="en-US" dirty="0">
                <a:ea typeface="+mn-lt"/>
                <a:cs typeface="+mn-lt"/>
              </a:rPr>
              <a:t> a Satanás (</a:t>
            </a:r>
            <a:r>
              <a:rPr lang="en-US" dirty="0" err="1">
                <a:ea typeface="+mn-lt"/>
                <a:cs typeface="+mn-lt"/>
              </a:rPr>
              <a:t>Génesis</a:t>
            </a:r>
            <a:r>
              <a:rPr lang="en-US" dirty="0">
                <a:ea typeface="+mn-lt"/>
                <a:cs typeface="+mn-lt"/>
              </a:rPr>
              <a:t> 3:15)</a:t>
            </a:r>
            <a:endParaRPr lang="en-US" dirty="0"/>
          </a:p>
          <a:p>
            <a:pPr lvl="1">
              <a:spcAft>
                <a:spcPts val="0"/>
              </a:spcAft>
            </a:pPr>
            <a:r>
              <a:rPr lang="en-US" dirty="0" err="1">
                <a:ea typeface="+mn-lt"/>
                <a:cs typeface="+mn-lt"/>
              </a:rPr>
              <a:t>Prometido</a:t>
            </a:r>
            <a:r>
              <a:rPr lang="en-US" dirty="0">
                <a:ea typeface="+mn-lt"/>
                <a:cs typeface="+mn-lt"/>
              </a:rPr>
              <a:t> a Abraham (</a:t>
            </a:r>
            <a:r>
              <a:rPr lang="en-US" dirty="0" err="1">
                <a:ea typeface="+mn-lt"/>
                <a:cs typeface="+mn-lt"/>
              </a:rPr>
              <a:t>Génesis</a:t>
            </a:r>
            <a:r>
              <a:rPr lang="en-US" dirty="0">
                <a:ea typeface="+mn-lt"/>
                <a:cs typeface="+mn-lt"/>
              </a:rPr>
              <a:t> 12:3)</a:t>
            </a:r>
            <a:endParaRPr lang="en-US" dirty="0"/>
          </a:p>
          <a:p>
            <a:pPr lvl="1">
              <a:spcAft>
                <a:spcPts val="0"/>
              </a:spcAft>
            </a:pPr>
            <a:r>
              <a:rPr lang="en-US" dirty="0" err="1">
                <a:ea typeface="+mn-lt"/>
                <a:cs typeface="+mn-lt"/>
              </a:rPr>
              <a:t>Prometido</a:t>
            </a:r>
            <a:r>
              <a:rPr lang="en-US" dirty="0">
                <a:ea typeface="+mn-lt"/>
                <a:cs typeface="+mn-lt"/>
              </a:rPr>
              <a:t> a David (2 Samuel 7:12-16)</a:t>
            </a:r>
            <a:endParaRPr lang="en-US" dirty="0"/>
          </a:p>
          <a:p>
            <a:r>
              <a:rPr lang="en-US" sz="1600" dirty="0"/>
              <a:t>En </a:t>
            </a:r>
            <a:r>
              <a:rPr lang="en-US" sz="1600" dirty="0" err="1"/>
              <a:t>los</a:t>
            </a:r>
            <a:r>
              <a:rPr lang="en-US" sz="1600" dirty="0"/>
              <a:t> </a:t>
            </a:r>
            <a:r>
              <a:rPr lang="en-US" sz="1600" dirty="0" err="1"/>
              <a:t>Salmos</a:t>
            </a:r>
            <a:r>
              <a:rPr lang="en-US" sz="1600" dirty="0"/>
              <a:t> </a:t>
            </a:r>
            <a:r>
              <a:rPr lang="en-US" sz="1600" dirty="0" err="1"/>
              <a:t>empezamos</a:t>
            </a:r>
            <a:r>
              <a:rPr lang="en-US" sz="1600" dirty="0"/>
              <a:t> a </a:t>
            </a:r>
            <a:r>
              <a:rPr lang="en-US" sz="1600" dirty="0" err="1"/>
              <a:t>encontrar</a:t>
            </a:r>
            <a:r>
              <a:rPr lang="en-US" sz="1600" dirty="0"/>
              <a:t> </a:t>
            </a:r>
            <a:r>
              <a:rPr lang="en-US" sz="1600" dirty="0" err="1"/>
              <a:t>detalles</a:t>
            </a:r>
          </a:p>
          <a:p>
            <a:pPr lvl="1">
              <a:spcAft>
                <a:spcPts val="0"/>
              </a:spcAft>
            </a:pPr>
            <a:r>
              <a:rPr lang="en-US" dirty="0"/>
              <a:t>En </a:t>
            </a:r>
            <a:r>
              <a:rPr lang="en-US" dirty="0" err="1"/>
              <a:t>hebreo</a:t>
            </a:r>
            <a:r>
              <a:rPr lang="en-US" dirty="0"/>
              <a:t> "</a:t>
            </a:r>
            <a:r>
              <a:rPr lang="en-US" dirty="0" err="1"/>
              <a:t>meshiakh</a:t>
            </a:r>
            <a:r>
              <a:rPr lang="en-US" dirty="0"/>
              <a:t>" </a:t>
            </a:r>
            <a:r>
              <a:rPr lang="en-US" dirty="0" err="1"/>
              <a:t>significa</a:t>
            </a:r>
            <a:r>
              <a:rPr lang="en-US" dirty="0"/>
              <a:t> "</a:t>
            </a:r>
            <a:r>
              <a:rPr lang="en-US" dirty="0" err="1"/>
              <a:t>ungido</a:t>
            </a:r>
            <a:r>
              <a:rPr lang="en-US" dirty="0"/>
              <a:t>"</a:t>
            </a:r>
          </a:p>
          <a:p>
            <a:pPr lvl="1">
              <a:spcAft>
                <a:spcPts val="0"/>
              </a:spcAft>
            </a:pPr>
            <a:r>
              <a:rPr lang="en-US" dirty="0"/>
              <a:t>Se </a:t>
            </a:r>
            <a:r>
              <a:rPr lang="en-US" dirty="0" err="1"/>
              <a:t>utiliza</a:t>
            </a:r>
            <a:r>
              <a:rPr lang="en-US" dirty="0"/>
              <a:t> para </a:t>
            </a:r>
            <a:r>
              <a:rPr lang="en-US" dirty="0" err="1"/>
              <a:t>describir</a:t>
            </a:r>
            <a:r>
              <a:rPr lang="en-US" dirty="0"/>
              <a:t> a </a:t>
            </a:r>
            <a:r>
              <a:rPr lang="en-US" dirty="0" err="1"/>
              <a:t>cualquier</a:t>
            </a:r>
            <a:r>
              <a:rPr lang="en-US" dirty="0"/>
              <a:t> persona </a:t>
            </a:r>
            <a:br>
              <a:rPr lang="en-US" dirty="0"/>
            </a:br>
            <a:r>
              <a:rPr lang="en-US" dirty="0" err="1"/>
              <a:t>ungida</a:t>
            </a:r>
            <a:r>
              <a:rPr lang="en-US" dirty="0"/>
              <a:t> para </a:t>
            </a:r>
            <a:r>
              <a:rPr lang="en-US" dirty="0" err="1"/>
              <a:t>una</a:t>
            </a:r>
            <a:r>
              <a:rPr lang="en-US" dirty="0"/>
              <a:t> </a:t>
            </a:r>
            <a:r>
              <a:rPr lang="en-US" dirty="0" err="1"/>
              <a:t>obra</a:t>
            </a:r>
            <a:endParaRPr lang="en-US" dirty="0"/>
          </a:p>
          <a:p>
            <a:pPr lvl="2">
              <a:spcAft>
                <a:spcPts val="0"/>
              </a:spcAft>
            </a:pPr>
            <a:r>
              <a:rPr lang="en-US" dirty="0"/>
              <a:t>Sacerdotes (</a:t>
            </a:r>
            <a:r>
              <a:rPr lang="en-US" dirty="0" err="1"/>
              <a:t>Levítico</a:t>
            </a:r>
            <a:r>
              <a:rPr lang="en-US" dirty="0"/>
              <a:t> 4:3ss)</a:t>
            </a:r>
          </a:p>
          <a:p>
            <a:pPr lvl="2">
              <a:spcAft>
                <a:spcPts val="0"/>
              </a:spcAft>
            </a:pPr>
            <a:r>
              <a:rPr lang="en-US" dirty="0"/>
              <a:t>Reyes (Salmo 20:6)</a:t>
            </a:r>
          </a:p>
          <a:p>
            <a:r>
              <a:rPr lang="en-US" sz="1600" dirty="0"/>
              <a:t>El </a:t>
            </a:r>
            <a:r>
              <a:rPr lang="en-US" sz="1600" dirty="0" err="1"/>
              <a:t>cuadro</a:t>
            </a:r>
            <a:r>
              <a:rPr lang="en-US" sz="1600" dirty="0"/>
              <a:t> del Mesías </a:t>
            </a:r>
            <a:r>
              <a:rPr lang="en-US" sz="1600" dirty="0" err="1"/>
              <a:t>en</a:t>
            </a:r>
            <a:r>
              <a:rPr lang="en-US" sz="1600" dirty="0"/>
              <a:t> </a:t>
            </a:r>
            <a:r>
              <a:rPr lang="en-US" sz="1600" dirty="0" err="1"/>
              <a:t>los</a:t>
            </a:r>
            <a:r>
              <a:rPr lang="en-US" sz="1600" dirty="0"/>
              <a:t> </a:t>
            </a:r>
            <a:r>
              <a:rPr lang="en-US" sz="1600" dirty="0" err="1"/>
              <a:t>Salmos</a:t>
            </a:r>
            <a:r>
              <a:rPr lang="en-US" sz="1600" dirty="0"/>
              <a:t> es </a:t>
            </a:r>
            <a:r>
              <a:rPr lang="en-US" sz="1600" dirty="0" err="1"/>
              <a:t>incompleto</a:t>
            </a:r>
            <a:r>
              <a:rPr lang="en-US" sz="1600" dirty="0"/>
              <a:t>:</a:t>
            </a:r>
          </a:p>
          <a:p>
            <a:pPr lvl="1">
              <a:spcAft>
                <a:spcPts val="0"/>
              </a:spcAft>
            </a:pPr>
            <a:r>
              <a:rPr lang="en-US" dirty="0">
                <a:ea typeface="+mn-lt"/>
                <a:cs typeface="+mn-lt"/>
              </a:rPr>
              <a:t>Un </a:t>
            </a:r>
            <a:r>
              <a:rPr lang="en-US" dirty="0" err="1">
                <a:ea typeface="+mn-lt"/>
                <a:cs typeface="+mn-lt"/>
              </a:rPr>
              <a:t>enfoque</a:t>
            </a:r>
            <a:r>
              <a:rPr lang="en-US" dirty="0">
                <a:ea typeface="+mn-lt"/>
                <a:cs typeface="+mn-lt"/>
              </a:rPr>
              <a:t> </a:t>
            </a:r>
            <a:r>
              <a:rPr lang="en-US" dirty="0" err="1">
                <a:ea typeface="+mn-lt"/>
                <a:cs typeface="+mn-lt"/>
              </a:rPr>
              <a:t>menos</a:t>
            </a:r>
            <a:r>
              <a:rPr lang="en-US" dirty="0">
                <a:ea typeface="+mn-lt"/>
                <a:cs typeface="+mn-lt"/>
              </a:rPr>
              <a:t> </a:t>
            </a:r>
            <a:r>
              <a:rPr lang="en-US" dirty="0" err="1">
                <a:ea typeface="+mn-lt"/>
                <a:cs typeface="+mn-lt"/>
              </a:rPr>
              <a:t>espiritual</a:t>
            </a:r>
            <a:r>
              <a:rPr lang="en-US" dirty="0">
                <a:ea typeface="+mn-lt"/>
                <a:cs typeface="+mn-lt"/>
              </a:rPr>
              <a:t>:</a:t>
            </a:r>
            <a:endParaRPr lang="en-US" dirty="0"/>
          </a:p>
          <a:p>
            <a:pPr lvl="2">
              <a:spcAft>
                <a:spcPts val="0"/>
              </a:spcAft>
            </a:pPr>
            <a:r>
              <a:rPr lang="en-US" dirty="0" err="1"/>
              <a:t>Destruye</a:t>
            </a:r>
            <a:r>
              <a:rPr lang="en-US" dirty="0"/>
              <a:t> a </a:t>
            </a:r>
            <a:r>
              <a:rPr lang="en-US" dirty="0" err="1"/>
              <a:t>los</a:t>
            </a:r>
            <a:r>
              <a:rPr lang="en-US" dirty="0"/>
              <a:t> </a:t>
            </a:r>
            <a:r>
              <a:rPr lang="en-US" dirty="0" err="1"/>
              <a:t>enemigos</a:t>
            </a:r>
            <a:endParaRPr lang="en-US" dirty="0"/>
          </a:p>
          <a:p>
            <a:pPr lvl="2">
              <a:spcAft>
                <a:spcPts val="0"/>
              </a:spcAft>
            </a:pPr>
            <a:r>
              <a:rPr lang="en-US" dirty="0" err="1"/>
              <a:t>Comparado</a:t>
            </a:r>
            <a:r>
              <a:rPr lang="en-US" dirty="0"/>
              <a:t> con David</a:t>
            </a:r>
          </a:p>
          <a:p>
            <a:pPr lvl="2">
              <a:spcAft>
                <a:spcPts val="0"/>
              </a:spcAft>
            </a:pPr>
            <a:r>
              <a:rPr lang="en-US" dirty="0"/>
              <a:t>Se le </a:t>
            </a:r>
            <a:r>
              <a:rPr lang="en-US" dirty="0" err="1"/>
              <a:t>promete</a:t>
            </a:r>
            <a:r>
              <a:rPr lang="en-US" dirty="0"/>
              <a:t> </a:t>
            </a:r>
            <a:r>
              <a:rPr lang="en-US" dirty="0" err="1"/>
              <a:t>el</a:t>
            </a:r>
            <a:r>
              <a:rPr lang="en-US" dirty="0"/>
              <a:t> </a:t>
            </a:r>
            <a:r>
              <a:rPr lang="en-US" dirty="0" err="1"/>
              <a:t>dominio</a:t>
            </a:r>
            <a:r>
              <a:rPr lang="en-US" dirty="0"/>
              <a:t> </a:t>
            </a:r>
            <a:r>
              <a:rPr lang="en-US" dirty="0" err="1"/>
              <a:t>sobre</a:t>
            </a:r>
            <a:r>
              <a:rPr lang="en-US" dirty="0"/>
              <a:t> las </a:t>
            </a:r>
            <a:r>
              <a:rPr lang="en-US" dirty="0" err="1"/>
              <a:t>naciones</a:t>
            </a:r>
          </a:p>
          <a:p>
            <a:pPr lvl="1">
              <a:spcAft>
                <a:spcPts val="0"/>
              </a:spcAft>
            </a:pPr>
            <a:r>
              <a:rPr lang="en-US" dirty="0">
                <a:ea typeface="+mn-lt"/>
                <a:cs typeface="+mn-lt"/>
              </a:rPr>
              <a:t>A menudo </a:t>
            </a:r>
            <a:r>
              <a:rPr lang="en-US" dirty="0" err="1">
                <a:ea typeface="+mn-lt"/>
                <a:cs typeface="+mn-lt"/>
              </a:rPr>
              <a:t>difícil</a:t>
            </a:r>
            <a:r>
              <a:rPr lang="en-US" dirty="0">
                <a:ea typeface="+mn-lt"/>
                <a:cs typeface="+mn-lt"/>
              </a:rPr>
              <a:t> de </a:t>
            </a:r>
            <a:r>
              <a:rPr lang="en-US" dirty="0" err="1">
                <a:ea typeface="+mn-lt"/>
                <a:cs typeface="+mn-lt"/>
              </a:rPr>
              <a:t>distinguir</a:t>
            </a:r>
            <a:r>
              <a:rPr lang="en-US" dirty="0">
                <a:ea typeface="+mn-lt"/>
                <a:cs typeface="+mn-lt"/>
              </a:rPr>
              <a:t> de un </a:t>
            </a:r>
            <a:r>
              <a:rPr lang="en-US" dirty="0" err="1">
                <a:ea typeface="+mn-lt"/>
                <a:cs typeface="+mn-lt"/>
              </a:rPr>
              <a:t>rey</a:t>
            </a:r>
            <a:r>
              <a:rPr lang="en-US" dirty="0">
                <a:ea typeface="+mn-lt"/>
                <a:cs typeface="+mn-lt"/>
              </a:rPr>
              <a:t> </a:t>
            </a:r>
            <a:r>
              <a:rPr lang="en-US" dirty="0" err="1">
                <a:ea typeface="+mn-lt"/>
                <a:cs typeface="+mn-lt"/>
              </a:rPr>
              <a:t>terrenal</a:t>
            </a:r>
            <a:endParaRPr lang="en-US" dirty="0" err="1"/>
          </a:p>
        </p:txBody>
      </p:sp>
    </p:spTree>
    <p:extLst>
      <p:ext uri="{BB962C8B-B14F-4D97-AF65-F5344CB8AC3E}">
        <p14:creationId xmlns:p14="http://schemas.microsoft.com/office/powerpoint/2010/main" val="240859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2" end="12"/>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3" end="13"/>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14" end="14"/>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
                                            <p:txEl>
                                              <p:pRg st="9" end="9"/>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txEl>
                                              <p:pRg st="10" end="10"/>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txEl>
                                              <p:pRg st="11" end="11"/>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
                                            <p:txEl>
                                              <p:pRg st="12" end="12"/>
                                            </p:tx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
                                            <p:txEl>
                                              <p:pRg st="13" end="13"/>
                                            </p:txEl>
                                          </p:spTgt>
                                        </p:tgtEl>
                                        <p:attrNameLst>
                                          <p:attrName>style.visibility</p:attrName>
                                        </p:attrNameLst>
                                      </p:cBhvr>
                                      <p:to>
                                        <p:strVal val="visible"/>
                                      </p:to>
                                    </p:set>
                                  </p:childTnLst>
                                </p:cTn>
                              </p:par>
                              <p:par>
                                <p:cTn id="67" presetID="1" presetClass="entr" presetSubtype="0" fill="hold" grpId="0" nodeType="withEffect">
                                  <p:stCondLst>
                                    <p:cond delay="0"/>
                                  </p:stCondLst>
                                  <p:childTnLst>
                                    <p:set>
                                      <p:cBhvr>
                                        <p:cTn id="68" dur="1" fill="hold">
                                          <p:stCondLst>
                                            <p:cond delay="0"/>
                                          </p:stCondLst>
                                        </p:cTn>
                                        <p:tgtEl>
                                          <p:spTgt spid="4">
                                            <p:txEl>
                                              <p:pRg st="14" end="1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2F314-CAE1-6623-E05A-B6F071638B33}"/>
              </a:ext>
            </a:extLst>
          </p:cNvPr>
          <p:cNvSpPr>
            <a:spLocks noGrp="1"/>
          </p:cNvSpPr>
          <p:nvPr>
            <p:ph type="title"/>
          </p:nvPr>
        </p:nvSpPr>
        <p:spPr/>
        <p:txBody>
          <a:bodyPr/>
          <a:lstStyle/>
          <a:p>
            <a:r>
              <a:rPr lang="en-US" dirty="0">
                <a:latin typeface="Malgun Gothic"/>
                <a:ea typeface="Malgun Gothic"/>
              </a:rPr>
              <a:t>The Messianic Proof / La </a:t>
            </a:r>
            <a:r>
              <a:rPr lang="en-US" dirty="0" err="1">
                <a:latin typeface="Malgun Gothic"/>
                <a:ea typeface="Malgun Gothic"/>
              </a:rPr>
              <a:t>prueba</a:t>
            </a:r>
            <a:r>
              <a:rPr lang="en-US" dirty="0">
                <a:latin typeface="Malgun Gothic"/>
                <a:ea typeface="Malgun Gothic"/>
              </a:rPr>
              <a:t> </a:t>
            </a:r>
            <a:r>
              <a:rPr lang="en-US" dirty="0" err="1">
                <a:latin typeface="Malgun Gothic"/>
                <a:ea typeface="Malgun Gothic"/>
              </a:rPr>
              <a:t>mesiánica</a:t>
            </a:r>
            <a:r>
              <a:rPr lang="en-US" dirty="0">
                <a:latin typeface="Malgun Gothic"/>
                <a:ea typeface="Malgun Gothic"/>
              </a:rPr>
              <a:t> </a:t>
            </a:r>
            <a:endParaRPr lang="en-US" dirty="0"/>
          </a:p>
        </p:txBody>
      </p:sp>
      <p:sp>
        <p:nvSpPr>
          <p:cNvPr id="3" name="Text Placeholder 2">
            <a:extLst>
              <a:ext uri="{FF2B5EF4-FFF2-40B4-BE49-F238E27FC236}">
                <a16:creationId xmlns:a16="http://schemas.microsoft.com/office/drawing/2014/main" id="{F5349A2B-87EB-B90E-F6B3-BB399B705FFB}"/>
              </a:ext>
            </a:extLst>
          </p:cNvPr>
          <p:cNvSpPr>
            <a:spLocks noGrp="1"/>
          </p:cNvSpPr>
          <p:nvPr>
            <p:ph type="body" idx="1"/>
          </p:nvPr>
        </p:nvSpPr>
        <p:spPr>
          <a:xfrm>
            <a:off x="337627" y="1144114"/>
            <a:ext cx="4234372" cy="402095"/>
          </a:xfrm>
        </p:spPr>
        <p:txBody>
          <a:bodyPr>
            <a:noAutofit/>
          </a:bodyPr>
          <a:lstStyle/>
          <a:p>
            <a:r>
              <a:rPr lang="en-US" sz="1400" dirty="0"/>
              <a:t>The Christ had to suffer and rise again from the dead.</a:t>
            </a:r>
          </a:p>
        </p:txBody>
      </p:sp>
      <p:sp>
        <p:nvSpPr>
          <p:cNvPr id="4" name="Content Placeholder 3">
            <a:extLst>
              <a:ext uri="{FF2B5EF4-FFF2-40B4-BE49-F238E27FC236}">
                <a16:creationId xmlns:a16="http://schemas.microsoft.com/office/drawing/2014/main" id="{14FA0E95-2757-59DA-3B0E-FDB797975BC0}"/>
              </a:ext>
            </a:extLst>
          </p:cNvPr>
          <p:cNvSpPr>
            <a:spLocks noGrp="1"/>
          </p:cNvSpPr>
          <p:nvPr>
            <p:ph sz="half" idx="2"/>
          </p:nvPr>
        </p:nvSpPr>
        <p:spPr>
          <a:xfrm>
            <a:off x="337624" y="1559429"/>
            <a:ext cx="4234375" cy="1242130"/>
          </a:xfrm>
        </p:spPr>
        <p:txBody>
          <a:bodyPr/>
          <a:lstStyle/>
          <a:p>
            <a:r>
              <a:rPr lang="en-US" dirty="0"/>
              <a:t>The Messiah and the “Suffering Servant” are the same person</a:t>
            </a:r>
          </a:p>
          <a:p>
            <a:r>
              <a:rPr lang="en-US" dirty="0"/>
              <a:t>The Messiah’s suffering and resurrection was God’s plan for inaugurating the kingdom</a:t>
            </a:r>
          </a:p>
          <a:p>
            <a:endParaRPr lang="en-US" dirty="0"/>
          </a:p>
        </p:txBody>
      </p:sp>
      <p:sp>
        <p:nvSpPr>
          <p:cNvPr id="5" name="Text Placeholder 4">
            <a:extLst>
              <a:ext uri="{FF2B5EF4-FFF2-40B4-BE49-F238E27FC236}">
                <a16:creationId xmlns:a16="http://schemas.microsoft.com/office/drawing/2014/main" id="{D7B22A1E-4BB6-BAC7-8A1A-15E8B6A53E0C}"/>
              </a:ext>
            </a:extLst>
          </p:cNvPr>
          <p:cNvSpPr>
            <a:spLocks noGrp="1"/>
          </p:cNvSpPr>
          <p:nvPr>
            <p:ph type="body" sz="quarter" idx="3"/>
          </p:nvPr>
        </p:nvSpPr>
        <p:spPr>
          <a:xfrm>
            <a:off x="337624" y="3631316"/>
            <a:ext cx="4339880" cy="396223"/>
          </a:xfrm>
        </p:spPr>
        <p:txBody>
          <a:bodyPr>
            <a:noAutofit/>
          </a:bodyPr>
          <a:lstStyle/>
          <a:p>
            <a:r>
              <a:rPr lang="en-US" sz="1400" dirty="0"/>
              <a:t>This Jesus whom I am proclaiming to you is the Christ.</a:t>
            </a:r>
          </a:p>
        </p:txBody>
      </p:sp>
      <p:sp>
        <p:nvSpPr>
          <p:cNvPr id="6" name="Content Placeholder 5">
            <a:extLst>
              <a:ext uri="{FF2B5EF4-FFF2-40B4-BE49-F238E27FC236}">
                <a16:creationId xmlns:a16="http://schemas.microsoft.com/office/drawing/2014/main" id="{F31FD293-3EB1-12EF-A7CA-3FE00532A59E}"/>
              </a:ext>
            </a:extLst>
          </p:cNvPr>
          <p:cNvSpPr>
            <a:spLocks noGrp="1"/>
          </p:cNvSpPr>
          <p:nvPr>
            <p:ph sz="quarter" idx="4"/>
          </p:nvPr>
        </p:nvSpPr>
        <p:spPr>
          <a:xfrm>
            <a:off x="337624" y="4040759"/>
            <a:ext cx="4339880" cy="1242130"/>
          </a:xfrm>
        </p:spPr>
        <p:txBody>
          <a:bodyPr>
            <a:normAutofit lnSpcReduction="10000"/>
          </a:bodyPr>
          <a:lstStyle/>
          <a:p>
            <a:r>
              <a:rPr lang="en-US" dirty="0"/>
              <a:t>Jesus of Nazareth died and was raised in fulfillment of the prophecies about the Messiah</a:t>
            </a:r>
          </a:p>
          <a:p>
            <a:r>
              <a:rPr lang="en-US" dirty="0"/>
              <a:t>Jesus rules in Heaven and on earth and the kingdom is open to all</a:t>
            </a:r>
          </a:p>
        </p:txBody>
      </p:sp>
      <p:sp>
        <p:nvSpPr>
          <p:cNvPr id="7" name="Text Placeholder 6">
            <a:extLst>
              <a:ext uri="{FF2B5EF4-FFF2-40B4-BE49-F238E27FC236}">
                <a16:creationId xmlns:a16="http://schemas.microsoft.com/office/drawing/2014/main" id="{7DC4E664-7A0F-F8D9-6F02-D7F8EA90F949}"/>
              </a:ext>
            </a:extLst>
          </p:cNvPr>
          <p:cNvSpPr>
            <a:spLocks noGrp="1"/>
          </p:cNvSpPr>
          <p:nvPr>
            <p:ph type="body" idx="10"/>
          </p:nvPr>
        </p:nvSpPr>
        <p:spPr>
          <a:xfrm>
            <a:off x="4677504" y="1086034"/>
            <a:ext cx="4058529" cy="518253"/>
          </a:xfrm>
        </p:spPr>
        <p:txBody>
          <a:bodyPr>
            <a:normAutofit/>
          </a:bodyPr>
          <a:lstStyle/>
          <a:p>
            <a:r>
              <a:rPr lang="en-US" sz="1400" dirty="0"/>
              <a:t>Era </a:t>
            </a:r>
            <a:r>
              <a:rPr lang="en-US" sz="1400" dirty="0" err="1"/>
              <a:t>necesario</a:t>
            </a:r>
            <a:r>
              <a:rPr lang="en-US" sz="1400" dirty="0"/>
              <a:t> que </a:t>
            </a:r>
            <a:r>
              <a:rPr lang="en-US" sz="1400" dirty="0" err="1"/>
              <a:t>el</a:t>
            </a:r>
            <a:r>
              <a:rPr lang="en-US" sz="1400" dirty="0"/>
              <a:t> Cristo </a:t>
            </a:r>
            <a:r>
              <a:rPr lang="en-US" sz="1400" dirty="0" err="1"/>
              <a:t>padeciera</a:t>
            </a:r>
            <a:r>
              <a:rPr lang="en-US" sz="1400" dirty="0"/>
              <a:t> y </a:t>
            </a:r>
            <a:r>
              <a:rPr lang="en-US" sz="1400" dirty="0" err="1"/>
              <a:t>resucitara</a:t>
            </a:r>
            <a:r>
              <a:rPr lang="en-US" sz="1400" dirty="0"/>
              <a:t> de entre </a:t>
            </a:r>
            <a:r>
              <a:rPr lang="en-US" sz="1400" dirty="0" err="1"/>
              <a:t>los</a:t>
            </a:r>
            <a:r>
              <a:rPr lang="en-US" sz="1400" dirty="0"/>
              <a:t> </a:t>
            </a:r>
            <a:r>
              <a:rPr lang="en-US" sz="1400" dirty="0" err="1"/>
              <a:t>muertos</a:t>
            </a:r>
            <a:r>
              <a:rPr lang="en-US" sz="1400" dirty="0"/>
              <a:t>.</a:t>
            </a:r>
          </a:p>
        </p:txBody>
      </p:sp>
      <p:sp>
        <p:nvSpPr>
          <p:cNvPr id="8" name="Content Placeholder 7">
            <a:extLst>
              <a:ext uri="{FF2B5EF4-FFF2-40B4-BE49-F238E27FC236}">
                <a16:creationId xmlns:a16="http://schemas.microsoft.com/office/drawing/2014/main" id="{2D14559F-EC1B-3CD9-954C-FEE5C81F91A0}"/>
              </a:ext>
            </a:extLst>
          </p:cNvPr>
          <p:cNvSpPr>
            <a:spLocks noGrp="1"/>
          </p:cNvSpPr>
          <p:nvPr>
            <p:ph sz="half" idx="11"/>
          </p:nvPr>
        </p:nvSpPr>
        <p:spPr>
          <a:xfrm>
            <a:off x="4677504" y="1558875"/>
            <a:ext cx="4309099" cy="1274478"/>
          </a:xfrm>
        </p:spPr>
        <p:txBody>
          <a:bodyPr vert="horz" lIns="91440" tIns="45720" rIns="91440" bIns="45720" rtlCol="0" anchor="t">
            <a:normAutofit/>
          </a:bodyPr>
          <a:lstStyle/>
          <a:p>
            <a:r>
              <a:rPr lang="en-US" dirty="0"/>
              <a:t>El Mesías y </a:t>
            </a:r>
            <a:r>
              <a:rPr lang="en-US" dirty="0" err="1"/>
              <a:t>el</a:t>
            </a:r>
            <a:r>
              <a:rPr lang="en-US" dirty="0"/>
              <a:t> "</a:t>
            </a:r>
            <a:r>
              <a:rPr lang="en-US" dirty="0" err="1"/>
              <a:t>Siervo</a:t>
            </a:r>
            <a:r>
              <a:rPr lang="en-US" dirty="0"/>
              <a:t> </a:t>
            </a:r>
            <a:r>
              <a:rPr lang="en-US" dirty="0" err="1"/>
              <a:t>Sufriente</a:t>
            </a:r>
            <a:r>
              <a:rPr lang="en-US" dirty="0"/>
              <a:t>" son la </a:t>
            </a:r>
            <a:r>
              <a:rPr lang="en-US" dirty="0" err="1"/>
              <a:t>misma</a:t>
            </a:r>
            <a:r>
              <a:rPr lang="en-US" dirty="0"/>
              <a:t> persona</a:t>
            </a:r>
          </a:p>
          <a:p>
            <a:r>
              <a:rPr lang="en-US" dirty="0"/>
              <a:t>El </a:t>
            </a:r>
            <a:r>
              <a:rPr lang="en-US" dirty="0" err="1"/>
              <a:t>sufrimiento</a:t>
            </a:r>
            <a:r>
              <a:rPr lang="en-US" dirty="0"/>
              <a:t> y la </a:t>
            </a:r>
            <a:r>
              <a:rPr lang="en-US" dirty="0" err="1"/>
              <a:t>resurrección</a:t>
            </a:r>
            <a:r>
              <a:rPr lang="en-US" dirty="0"/>
              <a:t> del Mesías era </a:t>
            </a:r>
            <a:r>
              <a:rPr lang="en-US" dirty="0" err="1"/>
              <a:t>el</a:t>
            </a:r>
            <a:r>
              <a:rPr lang="en-US" dirty="0"/>
              <a:t> plan de Dios para </a:t>
            </a:r>
            <a:r>
              <a:rPr lang="en-US" dirty="0" err="1"/>
              <a:t>inaugurar</a:t>
            </a:r>
            <a:r>
              <a:rPr lang="en-US" dirty="0"/>
              <a:t> </a:t>
            </a:r>
            <a:r>
              <a:rPr lang="en-US" dirty="0" err="1"/>
              <a:t>el</a:t>
            </a:r>
            <a:r>
              <a:rPr lang="en-US" dirty="0"/>
              <a:t> </a:t>
            </a:r>
            <a:r>
              <a:rPr lang="en-US" dirty="0" err="1"/>
              <a:t>reino</a:t>
            </a:r>
          </a:p>
        </p:txBody>
      </p:sp>
      <p:sp>
        <p:nvSpPr>
          <p:cNvPr id="9" name="Text Placeholder 8">
            <a:extLst>
              <a:ext uri="{FF2B5EF4-FFF2-40B4-BE49-F238E27FC236}">
                <a16:creationId xmlns:a16="http://schemas.microsoft.com/office/drawing/2014/main" id="{0CEE5293-B52E-CFF6-DC33-8050E5F55AE6}"/>
              </a:ext>
            </a:extLst>
          </p:cNvPr>
          <p:cNvSpPr>
            <a:spLocks noGrp="1"/>
          </p:cNvSpPr>
          <p:nvPr>
            <p:ph type="body" sz="quarter" idx="12"/>
          </p:nvPr>
        </p:nvSpPr>
        <p:spPr>
          <a:xfrm>
            <a:off x="4677504" y="3631317"/>
            <a:ext cx="4058529" cy="396223"/>
          </a:xfrm>
        </p:spPr>
        <p:txBody>
          <a:bodyPr>
            <a:normAutofit/>
          </a:bodyPr>
          <a:lstStyle/>
          <a:p>
            <a:r>
              <a:rPr lang="en-US" sz="1400" dirty="0"/>
              <a:t>Este Jesús, a </a:t>
            </a:r>
            <a:r>
              <a:rPr lang="en-US" sz="1400" dirty="0" err="1"/>
              <a:t>quien</a:t>
            </a:r>
            <a:r>
              <a:rPr lang="en-US" sz="1400" dirty="0"/>
              <a:t> </a:t>
            </a:r>
            <a:r>
              <a:rPr lang="en-US" sz="1400" dirty="0" err="1"/>
              <a:t>yo</a:t>
            </a:r>
            <a:r>
              <a:rPr lang="en-US" sz="1400" dirty="0"/>
              <a:t> les </a:t>
            </a:r>
            <a:r>
              <a:rPr lang="en-US" sz="1400" dirty="0" err="1"/>
              <a:t>anuncio</a:t>
            </a:r>
            <a:r>
              <a:rPr lang="en-US" sz="1400" dirty="0"/>
              <a:t>, es </a:t>
            </a:r>
            <a:r>
              <a:rPr lang="en-US" sz="1400" dirty="0" err="1"/>
              <a:t>el</a:t>
            </a:r>
            <a:r>
              <a:rPr lang="en-US" sz="1400" dirty="0"/>
              <a:t> Cristo. </a:t>
            </a:r>
          </a:p>
        </p:txBody>
      </p:sp>
      <p:sp>
        <p:nvSpPr>
          <p:cNvPr id="10" name="Content Placeholder 9">
            <a:extLst>
              <a:ext uri="{FF2B5EF4-FFF2-40B4-BE49-F238E27FC236}">
                <a16:creationId xmlns:a16="http://schemas.microsoft.com/office/drawing/2014/main" id="{A78C3AC4-C159-BFBE-1F9A-4329A06E907C}"/>
              </a:ext>
            </a:extLst>
          </p:cNvPr>
          <p:cNvSpPr>
            <a:spLocks noGrp="1"/>
          </p:cNvSpPr>
          <p:nvPr>
            <p:ph sz="quarter" idx="13"/>
          </p:nvPr>
        </p:nvSpPr>
        <p:spPr>
          <a:xfrm>
            <a:off x="4677504" y="4040760"/>
            <a:ext cx="4309099" cy="1274478"/>
          </a:xfrm>
        </p:spPr>
        <p:txBody>
          <a:bodyPr vert="horz" lIns="91440" tIns="45720" rIns="91440" bIns="45720" rtlCol="0" anchor="t">
            <a:normAutofit/>
          </a:bodyPr>
          <a:lstStyle/>
          <a:p>
            <a:r>
              <a:rPr lang="en-US" dirty="0"/>
              <a:t>Jesús de Nazaret </a:t>
            </a:r>
            <a:r>
              <a:rPr lang="en-US" dirty="0" err="1"/>
              <a:t>murió</a:t>
            </a:r>
            <a:r>
              <a:rPr lang="en-US" dirty="0"/>
              <a:t> y </a:t>
            </a:r>
            <a:r>
              <a:rPr lang="en-US" dirty="0" err="1"/>
              <a:t>resucitó</a:t>
            </a:r>
            <a:r>
              <a:rPr lang="en-US" dirty="0"/>
              <a:t>, </a:t>
            </a:r>
            <a:r>
              <a:rPr lang="en-US" dirty="0" err="1"/>
              <a:t>cumpliendo</a:t>
            </a:r>
            <a:r>
              <a:rPr lang="en-US" dirty="0"/>
              <a:t> las </a:t>
            </a:r>
            <a:r>
              <a:rPr lang="en-US" dirty="0" err="1"/>
              <a:t>profecías</a:t>
            </a:r>
            <a:r>
              <a:rPr lang="en-US" dirty="0"/>
              <a:t> </a:t>
            </a:r>
            <a:r>
              <a:rPr lang="en-US" dirty="0" err="1"/>
              <a:t>sobre</a:t>
            </a:r>
            <a:r>
              <a:rPr lang="en-US" dirty="0"/>
              <a:t> </a:t>
            </a:r>
            <a:r>
              <a:rPr lang="en-US" dirty="0" err="1"/>
              <a:t>el</a:t>
            </a:r>
            <a:r>
              <a:rPr lang="en-US" dirty="0"/>
              <a:t> Mesías</a:t>
            </a:r>
          </a:p>
          <a:p>
            <a:r>
              <a:rPr lang="en-US" dirty="0"/>
              <a:t>Jesús </a:t>
            </a:r>
            <a:r>
              <a:rPr lang="en-US" dirty="0" err="1"/>
              <a:t>reina</a:t>
            </a:r>
            <a:r>
              <a:rPr lang="en-US" dirty="0"/>
              <a:t> </a:t>
            </a:r>
            <a:r>
              <a:rPr lang="en-US" dirty="0" err="1"/>
              <a:t>en</a:t>
            </a:r>
            <a:r>
              <a:rPr lang="en-US" dirty="0"/>
              <a:t> </a:t>
            </a:r>
            <a:r>
              <a:rPr lang="en-US" dirty="0" err="1"/>
              <a:t>los</a:t>
            </a:r>
            <a:r>
              <a:rPr lang="en-US" dirty="0"/>
              <a:t> </a:t>
            </a:r>
            <a:r>
              <a:rPr lang="en-US" dirty="0" err="1"/>
              <a:t>cielos</a:t>
            </a:r>
            <a:r>
              <a:rPr lang="en-US" dirty="0"/>
              <a:t> y </a:t>
            </a:r>
            <a:r>
              <a:rPr lang="en-US" dirty="0" err="1"/>
              <a:t>en</a:t>
            </a:r>
            <a:r>
              <a:rPr lang="en-US" dirty="0"/>
              <a:t> la tierra y </a:t>
            </a:r>
            <a:r>
              <a:rPr lang="en-US" dirty="0" err="1"/>
              <a:t>el</a:t>
            </a:r>
            <a:r>
              <a:rPr lang="en-US" dirty="0"/>
              <a:t> </a:t>
            </a:r>
            <a:r>
              <a:rPr lang="en-US" dirty="0" err="1"/>
              <a:t>reino</a:t>
            </a:r>
            <a:r>
              <a:rPr lang="en-US" dirty="0"/>
              <a:t> </a:t>
            </a:r>
            <a:r>
              <a:rPr lang="en-US" dirty="0" err="1"/>
              <a:t>está</a:t>
            </a:r>
            <a:r>
              <a:rPr lang="en-US" dirty="0"/>
              <a:t> </a:t>
            </a:r>
            <a:r>
              <a:rPr lang="en-US" dirty="0" err="1"/>
              <a:t>abierto</a:t>
            </a:r>
            <a:r>
              <a:rPr lang="en-US" dirty="0"/>
              <a:t> a </a:t>
            </a:r>
            <a:r>
              <a:rPr lang="en-US" dirty="0" err="1"/>
              <a:t>todos</a:t>
            </a:r>
            <a:endParaRPr lang="en-US" dirty="0"/>
          </a:p>
        </p:txBody>
      </p:sp>
      <p:sp>
        <p:nvSpPr>
          <p:cNvPr id="11" name="Rectangle 10">
            <a:extLst>
              <a:ext uri="{FF2B5EF4-FFF2-40B4-BE49-F238E27FC236}">
                <a16:creationId xmlns:a16="http://schemas.microsoft.com/office/drawing/2014/main" id="{CBA5C2DD-2522-C4E7-475C-582379EB0DEE}"/>
              </a:ext>
            </a:extLst>
          </p:cNvPr>
          <p:cNvSpPr/>
          <p:nvPr/>
        </p:nvSpPr>
        <p:spPr>
          <a:xfrm>
            <a:off x="3140439" y="2917368"/>
            <a:ext cx="2863121" cy="457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Acts 17:2-3 / </a:t>
            </a:r>
            <a:r>
              <a:rPr lang="en-US" dirty="0" err="1">
                <a:ln w="0"/>
                <a:solidFill>
                  <a:schemeClr val="tx1"/>
                </a:solidFill>
                <a:effectLst>
                  <a:outerShdw blurRad="38100" dist="19050" dir="2700000" algn="tl" rotWithShape="0">
                    <a:schemeClr val="dk1">
                      <a:alpha val="40000"/>
                    </a:schemeClr>
                  </a:outerShdw>
                </a:effectLst>
              </a:rPr>
              <a:t>Hechos</a:t>
            </a:r>
            <a:r>
              <a:rPr lang="en-US" dirty="0">
                <a:ln w="0"/>
                <a:solidFill>
                  <a:schemeClr val="tx1"/>
                </a:solidFill>
                <a:effectLst>
                  <a:outerShdw blurRad="38100" dist="19050" dir="2700000" algn="tl" rotWithShape="0">
                    <a:schemeClr val="dk1">
                      <a:alpha val="40000"/>
                    </a:schemeClr>
                  </a:outerShdw>
                </a:effectLst>
              </a:rPr>
              <a:t> 17:2-3</a:t>
            </a:r>
          </a:p>
        </p:txBody>
      </p:sp>
    </p:spTree>
    <p:extLst>
      <p:ext uri="{BB962C8B-B14F-4D97-AF65-F5344CB8AC3E}">
        <p14:creationId xmlns:p14="http://schemas.microsoft.com/office/powerpoint/2010/main" val="41765397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8">
                                            <p:txEl>
                                              <p:pRg st="1" end="1"/>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0" end="0"/>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6">
                                            <p:txEl>
                                              <p:pRg st="0" end="0"/>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6">
                                            <p:txEl>
                                              <p:pRg st="1" end="1"/>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9">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10">
                                            <p:txEl>
                                              <p:pRg st="0" end="0"/>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0">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uiExpand="1" build="p"/>
      <p:bldP spid="5" grpId="0" build="p"/>
      <p:bldP spid="6" grpId="0" uiExpand="1" build="p"/>
      <p:bldP spid="7" grpId="0" build="p"/>
      <p:bldP spid="8" grpId="0" uiExpand="1" build="p"/>
      <p:bldP spid="9" grpId="0" build="p"/>
      <p:bldP spid="10"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a:t>Name two themes that run through the book of Psalms</a:t>
            </a:r>
          </a:p>
          <a:p>
            <a:pPr lvl="1"/>
            <a:r>
              <a:rPr lang="en-US" err="1">
                <a:solidFill>
                  <a:srgbClr val="C00000"/>
                </a:solidFill>
              </a:rPr>
              <a:t>Lawkeeping</a:t>
            </a:r>
            <a:r>
              <a:rPr lang="en-US">
                <a:solidFill>
                  <a:srgbClr val="C00000"/>
                </a:solidFill>
              </a:rPr>
              <a:t> – “blessed”</a:t>
            </a:r>
          </a:p>
          <a:p>
            <a:pPr lvl="1"/>
            <a:r>
              <a:rPr lang="en-US">
                <a:solidFill>
                  <a:srgbClr val="C00000"/>
                </a:solidFill>
              </a:rPr>
              <a:t>Kingship – “messiah/anointed”</a:t>
            </a:r>
          </a:p>
          <a:p>
            <a:r>
              <a:rPr lang="en-US"/>
              <a:t>Describe the shift in the focus of the “kingship” theme from the beginning to the end of the book</a:t>
            </a:r>
          </a:p>
          <a:p>
            <a:pPr lvl="1"/>
            <a:r>
              <a:rPr lang="en-US">
                <a:solidFill>
                  <a:srgbClr val="C00000"/>
                </a:solidFill>
              </a:rPr>
              <a:t>From an earthly (Davidic) king to a heavenly king (God)</a:t>
            </a:r>
          </a:p>
          <a:p>
            <a:r>
              <a:rPr lang="en-US"/>
              <a:t>Explain the place of Psalms in the Old Testament and in the Wisdom Literature</a:t>
            </a:r>
          </a:p>
          <a:p>
            <a:pPr lvl="1"/>
            <a:r>
              <a:rPr lang="en-US">
                <a:solidFill>
                  <a:srgbClr val="C00000"/>
                </a:solidFill>
              </a:rPr>
              <a:t>A record of what God’s people thought as they tried to obey the Law, believe the Prophets, and follow the advice of the Wisdom literature</a:t>
            </a:r>
          </a:p>
          <a:p>
            <a:endParaRPr lang="en-US"/>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234375" cy="4221977"/>
          </a:xfrm>
        </p:spPr>
        <p:txBody>
          <a:bodyPr/>
          <a:lstStyle/>
          <a:p>
            <a:r>
              <a:rPr lang="es-ES"/>
              <a:t>Mencionar dos temas que se encuentran en todo el libro de los Salmos</a:t>
            </a:r>
          </a:p>
          <a:p>
            <a:pPr lvl="1"/>
            <a:r>
              <a:rPr lang="es-ES">
                <a:solidFill>
                  <a:srgbClr val="C00000"/>
                </a:solidFill>
              </a:rPr>
              <a:t>La observación de la Ley – “bienaventurado”</a:t>
            </a:r>
          </a:p>
          <a:p>
            <a:pPr lvl="1"/>
            <a:r>
              <a:rPr lang="es-ES">
                <a:solidFill>
                  <a:srgbClr val="C00000"/>
                </a:solidFill>
              </a:rPr>
              <a:t>El reinado – “Mesías/ungido”</a:t>
            </a:r>
          </a:p>
          <a:p>
            <a:r>
              <a:rPr lang="es-ES"/>
              <a:t>Describir el cambio en el enfoque del tema del "reinado" desde el principio hasta el final del libro</a:t>
            </a:r>
          </a:p>
          <a:p>
            <a:pPr lvl="1"/>
            <a:r>
              <a:rPr lang="es-ES">
                <a:solidFill>
                  <a:srgbClr val="C00000"/>
                </a:solidFill>
              </a:rPr>
              <a:t>De un rey terrenal (“davídico”) a un Rey celestial (Dios)</a:t>
            </a:r>
          </a:p>
          <a:p>
            <a:r>
              <a:rPr lang="es-ES"/>
              <a:t>Explicar el lugar de los Salmos en el Antiguo Testamento y en la literatura de la sabiduría</a:t>
            </a:r>
          </a:p>
          <a:p>
            <a:pPr lvl="1"/>
            <a:r>
              <a:rPr lang="en-US">
                <a:solidFill>
                  <a:srgbClr val="C00000"/>
                </a:solidFill>
              </a:rPr>
              <a:t>Un </a:t>
            </a:r>
            <a:r>
              <a:rPr lang="en-US" err="1">
                <a:solidFill>
                  <a:srgbClr val="C00000"/>
                </a:solidFill>
              </a:rPr>
              <a:t>registro</a:t>
            </a:r>
            <a:r>
              <a:rPr lang="en-US">
                <a:solidFill>
                  <a:srgbClr val="C00000"/>
                </a:solidFill>
              </a:rPr>
              <a:t> de lo que </a:t>
            </a:r>
            <a:r>
              <a:rPr lang="en-US" err="1">
                <a:solidFill>
                  <a:srgbClr val="C00000"/>
                </a:solidFill>
              </a:rPr>
              <a:t>pensaba</a:t>
            </a:r>
            <a:r>
              <a:rPr lang="en-US">
                <a:solidFill>
                  <a:srgbClr val="C00000"/>
                </a:solidFill>
              </a:rPr>
              <a:t> el pueblo de Dios </a:t>
            </a:r>
            <a:r>
              <a:rPr lang="en-US" err="1">
                <a:solidFill>
                  <a:srgbClr val="C00000"/>
                </a:solidFill>
              </a:rPr>
              <a:t>mientras</a:t>
            </a:r>
            <a:r>
              <a:rPr lang="en-US">
                <a:solidFill>
                  <a:srgbClr val="C00000"/>
                </a:solidFill>
              </a:rPr>
              <a:t> </a:t>
            </a:r>
            <a:r>
              <a:rPr lang="en-US" err="1">
                <a:solidFill>
                  <a:srgbClr val="C00000"/>
                </a:solidFill>
              </a:rPr>
              <a:t>trataban</a:t>
            </a:r>
            <a:r>
              <a:rPr lang="en-US">
                <a:solidFill>
                  <a:srgbClr val="C00000"/>
                </a:solidFill>
              </a:rPr>
              <a:t> de </a:t>
            </a:r>
            <a:r>
              <a:rPr lang="en-US" err="1">
                <a:solidFill>
                  <a:srgbClr val="C00000"/>
                </a:solidFill>
              </a:rPr>
              <a:t>obedecer</a:t>
            </a:r>
            <a:r>
              <a:rPr lang="en-US">
                <a:solidFill>
                  <a:srgbClr val="C00000"/>
                </a:solidFill>
              </a:rPr>
              <a:t> la Ley, </a:t>
            </a:r>
            <a:r>
              <a:rPr lang="en-US" err="1">
                <a:solidFill>
                  <a:srgbClr val="C00000"/>
                </a:solidFill>
              </a:rPr>
              <a:t>creer</a:t>
            </a:r>
            <a:r>
              <a:rPr lang="en-US">
                <a:solidFill>
                  <a:srgbClr val="C00000"/>
                </a:solidFill>
              </a:rPr>
              <a:t> a </a:t>
            </a:r>
            <a:r>
              <a:rPr lang="en-US" err="1">
                <a:solidFill>
                  <a:srgbClr val="C00000"/>
                </a:solidFill>
              </a:rPr>
              <a:t>los</a:t>
            </a:r>
            <a:r>
              <a:rPr lang="en-US">
                <a:solidFill>
                  <a:srgbClr val="C00000"/>
                </a:solidFill>
              </a:rPr>
              <a:t> </a:t>
            </a:r>
            <a:r>
              <a:rPr lang="en-US" err="1">
                <a:solidFill>
                  <a:srgbClr val="C00000"/>
                </a:solidFill>
              </a:rPr>
              <a:t>profetas</a:t>
            </a:r>
            <a:r>
              <a:rPr lang="en-US">
                <a:solidFill>
                  <a:srgbClr val="C00000"/>
                </a:solidFill>
              </a:rPr>
              <a:t>, y </a:t>
            </a:r>
            <a:r>
              <a:rPr lang="en-US" err="1">
                <a:solidFill>
                  <a:srgbClr val="C00000"/>
                </a:solidFill>
              </a:rPr>
              <a:t>seguir</a:t>
            </a:r>
            <a:r>
              <a:rPr lang="en-US">
                <a:solidFill>
                  <a:srgbClr val="C00000"/>
                </a:solidFill>
              </a:rPr>
              <a:t> el </a:t>
            </a:r>
            <a:r>
              <a:rPr lang="en-US" err="1">
                <a:solidFill>
                  <a:srgbClr val="C00000"/>
                </a:solidFill>
              </a:rPr>
              <a:t>consejo</a:t>
            </a:r>
            <a:r>
              <a:rPr lang="en-US">
                <a:solidFill>
                  <a:srgbClr val="C00000"/>
                </a:solidFill>
              </a:rPr>
              <a:t> de la literature de la </a:t>
            </a:r>
            <a:r>
              <a:rPr lang="en-US" err="1">
                <a:solidFill>
                  <a:srgbClr val="C00000"/>
                </a:solidFill>
              </a:rPr>
              <a:t>sabiduría</a:t>
            </a:r>
            <a:endParaRPr lang="en-US">
              <a:solidFill>
                <a:srgbClr val="C00000"/>
              </a:solidFill>
            </a:endParaRPr>
          </a:p>
          <a:p>
            <a:endParaRPr lang="en-US"/>
          </a:p>
        </p:txBody>
      </p:sp>
    </p:spTree>
    <p:extLst>
      <p:ext uri="{BB962C8B-B14F-4D97-AF65-F5344CB8AC3E}">
        <p14:creationId xmlns:p14="http://schemas.microsoft.com/office/powerpoint/2010/main" val="34663771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C4970-E26D-9C2D-4BFF-BC59DDEBE7E3}"/>
              </a:ext>
            </a:extLst>
          </p:cNvPr>
          <p:cNvSpPr>
            <a:spLocks noGrp="1"/>
          </p:cNvSpPr>
          <p:nvPr>
            <p:ph type="title"/>
          </p:nvPr>
        </p:nvSpPr>
        <p:spPr>
          <a:xfrm>
            <a:off x="337625" y="325116"/>
            <a:ext cx="8806375" cy="715889"/>
          </a:xfrm>
        </p:spPr>
        <p:txBody>
          <a:bodyPr vert="horz" lIns="91440" tIns="45720" rIns="91440" bIns="45720" rtlCol="0" anchor="ctr">
            <a:noAutofit/>
          </a:bodyPr>
          <a:lstStyle/>
          <a:p>
            <a:r>
              <a:rPr lang="en-US" dirty="0">
                <a:latin typeface="Malgun Gothic"/>
                <a:ea typeface="Malgun Gothic"/>
              </a:rPr>
              <a:t>Messianic Psalms / Los </a:t>
            </a:r>
            <a:r>
              <a:rPr lang="en-US" dirty="0" err="1">
                <a:latin typeface="Malgun Gothic"/>
                <a:ea typeface="Malgun Gothic"/>
              </a:rPr>
              <a:t>salmos</a:t>
            </a:r>
            <a:r>
              <a:rPr lang="en-US" dirty="0">
                <a:latin typeface="Malgun Gothic"/>
                <a:ea typeface="Malgun Gothic"/>
              </a:rPr>
              <a:t> </a:t>
            </a:r>
            <a:r>
              <a:rPr lang="en-US" dirty="0" err="1">
                <a:latin typeface="Malgun Gothic"/>
                <a:ea typeface="Malgun Gothic"/>
              </a:rPr>
              <a:t>mesiánicos</a:t>
            </a:r>
            <a:r>
              <a:rPr lang="en-US" dirty="0">
                <a:latin typeface="Malgun Gothic"/>
                <a:ea typeface="Malgun Gothic"/>
              </a:rPr>
              <a:t> </a:t>
            </a:r>
            <a:endParaRPr lang="en-US" dirty="0"/>
          </a:p>
        </p:txBody>
      </p:sp>
      <p:sp>
        <p:nvSpPr>
          <p:cNvPr id="3" name="Content Placeholder 2">
            <a:extLst>
              <a:ext uri="{FF2B5EF4-FFF2-40B4-BE49-F238E27FC236}">
                <a16:creationId xmlns:a16="http://schemas.microsoft.com/office/drawing/2014/main" id="{DBFDAAC0-1AFA-E809-6F0F-B0063FEC34F8}"/>
              </a:ext>
            </a:extLst>
          </p:cNvPr>
          <p:cNvSpPr>
            <a:spLocks noGrp="1"/>
          </p:cNvSpPr>
          <p:nvPr>
            <p:ph sz="half" idx="1"/>
          </p:nvPr>
        </p:nvSpPr>
        <p:spPr>
          <a:xfrm>
            <a:off x="337625" y="1041006"/>
            <a:ext cx="4234375" cy="4673994"/>
          </a:xfrm>
        </p:spPr>
        <p:txBody>
          <a:bodyPr>
            <a:normAutofit lnSpcReduction="10000"/>
          </a:bodyPr>
          <a:lstStyle/>
          <a:p>
            <a:r>
              <a:rPr lang="en-US" dirty="0"/>
              <a:t>Applied Messianic psalms are quoted by Christ and the inspired writers as prophetic of Jesus’ life, especially His suffering</a:t>
            </a:r>
          </a:p>
          <a:p>
            <a:pPr lvl="1">
              <a:lnSpc>
                <a:spcPct val="100000"/>
              </a:lnSpc>
            </a:pPr>
            <a:r>
              <a:rPr lang="en-US" dirty="0">
                <a:ea typeface="+mn-lt"/>
                <a:cs typeface="+mn-lt"/>
              </a:rPr>
              <a:t>Do not contain the “kingship” element (Psalm 89:2; Hebrews 2:13)</a:t>
            </a:r>
          </a:p>
          <a:p>
            <a:pPr lvl="1">
              <a:lnSpc>
                <a:spcPct val="100000"/>
              </a:lnSpc>
            </a:pPr>
            <a:r>
              <a:rPr lang="en-US" dirty="0">
                <a:ea typeface="+mn-lt"/>
                <a:cs typeface="+mn-lt"/>
              </a:rPr>
              <a:t>Used to explain messianic events (Psalm 22)</a:t>
            </a:r>
          </a:p>
          <a:p>
            <a:pPr lvl="1">
              <a:lnSpc>
                <a:spcPct val="100000"/>
              </a:lnSpc>
            </a:pPr>
            <a:r>
              <a:rPr lang="en-US" dirty="0">
                <a:ea typeface="+mn-lt"/>
                <a:cs typeface="+mn-lt"/>
              </a:rPr>
              <a:t>Show Christ as the antitype of the righteous sufferer </a:t>
            </a:r>
          </a:p>
          <a:p>
            <a:pPr lvl="1">
              <a:lnSpc>
                <a:spcPct val="100000"/>
              </a:lnSpc>
              <a:spcAft>
                <a:spcPts val="0"/>
              </a:spcAft>
            </a:pPr>
            <a:r>
              <a:rPr lang="en-US" dirty="0">
                <a:ea typeface="+mn-lt"/>
                <a:cs typeface="+mn-lt"/>
              </a:rPr>
              <a:t>Used to demonstrate “that the Christ had to suffer and rise again from the dead” (118:22)</a:t>
            </a:r>
            <a:br>
              <a:rPr lang="en-US" dirty="0"/>
            </a:br>
            <a:br>
              <a:rPr lang="en-US" dirty="0"/>
            </a:br>
            <a:endParaRPr lang="en-US" sz="1650" dirty="0"/>
          </a:p>
          <a:p>
            <a:r>
              <a:rPr lang="en-US" dirty="0"/>
              <a:t>True Messianic psalms are those quoted by Christ and the inspired writers to describe the </a:t>
            </a:r>
            <a:r>
              <a:rPr lang="en-US" u="sng" dirty="0"/>
              <a:t>reign</a:t>
            </a:r>
            <a:r>
              <a:rPr lang="en-US" dirty="0"/>
              <a:t> of the “anointed one”</a:t>
            </a:r>
          </a:p>
          <a:p>
            <a:pPr lvl="1"/>
            <a:r>
              <a:rPr lang="en-US" dirty="0"/>
              <a:t>Only 4 true Messianic Psalms: 2, 18, 45, 110</a:t>
            </a:r>
          </a:p>
          <a:p>
            <a:pPr lvl="1"/>
            <a:r>
              <a:rPr lang="en-US" dirty="0"/>
              <a:t>Used to prove that “‘This Jesus whom I am proclaiming to you is the Christ.’”</a:t>
            </a:r>
          </a:p>
          <a:p>
            <a:endParaRPr lang="en-US" dirty="0"/>
          </a:p>
        </p:txBody>
      </p:sp>
      <p:sp>
        <p:nvSpPr>
          <p:cNvPr id="4" name="Content Placeholder 3">
            <a:extLst>
              <a:ext uri="{FF2B5EF4-FFF2-40B4-BE49-F238E27FC236}">
                <a16:creationId xmlns:a16="http://schemas.microsoft.com/office/drawing/2014/main" id="{6D2055E3-B2EA-E28D-8CB3-387A1D1DC395}"/>
              </a:ext>
            </a:extLst>
          </p:cNvPr>
          <p:cNvSpPr>
            <a:spLocks noGrp="1"/>
          </p:cNvSpPr>
          <p:nvPr>
            <p:ph sz="half" idx="2"/>
          </p:nvPr>
        </p:nvSpPr>
        <p:spPr>
          <a:xfrm>
            <a:off x="4572000" y="1041006"/>
            <a:ext cx="4339882" cy="4673993"/>
          </a:xfrm>
        </p:spPr>
        <p:txBody>
          <a:bodyPr vert="horz" lIns="91440" tIns="45720" rIns="91440" bIns="45720" rtlCol="0" anchor="t">
            <a:normAutofit lnSpcReduction="10000"/>
          </a:bodyPr>
          <a:lstStyle/>
          <a:p>
            <a:r>
              <a:rPr lang="en-US" dirty="0">
                <a:ea typeface="+mn-lt"/>
                <a:cs typeface="+mn-lt"/>
              </a:rPr>
              <a:t>Los </a:t>
            </a:r>
            <a:r>
              <a:rPr lang="en-US" dirty="0" err="1">
                <a:ea typeface="+mn-lt"/>
                <a:cs typeface="+mn-lt"/>
              </a:rPr>
              <a:t>salmos</a:t>
            </a:r>
            <a:r>
              <a:rPr lang="en-US" dirty="0">
                <a:ea typeface="+mn-lt"/>
                <a:cs typeface="+mn-lt"/>
              </a:rPr>
              <a:t> </a:t>
            </a:r>
            <a:r>
              <a:rPr lang="en-US" dirty="0" err="1">
                <a:ea typeface="+mn-lt"/>
                <a:cs typeface="+mn-lt"/>
              </a:rPr>
              <a:t>mesiánicos</a:t>
            </a:r>
            <a:r>
              <a:rPr lang="en-US" dirty="0">
                <a:ea typeface="+mn-lt"/>
                <a:cs typeface="+mn-lt"/>
              </a:rPr>
              <a:t> </a:t>
            </a:r>
            <a:r>
              <a:rPr lang="en-US" dirty="0" err="1">
                <a:ea typeface="+mn-lt"/>
                <a:cs typeface="+mn-lt"/>
              </a:rPr>
              <a:t>aplicados</a:t>
            </a:r>
            <a:r>
              <a:rPr lang="en-US" dirty="0">
                <a:ea typeface="+mn-lt"/>
                <a:cs typeface="+mn-lt"/>
              </a:rPr>
              <a:t> son </a:t>
            </a:r>
            <a:r>
              <a:rPr lang="en-US" dirty="0" err="1">
                <a:ea typeface="+mn-lt"/>
                <a:cs typeface="+mn-lt"/>
              </a:rPr>
              <a:t>citados</a:t>
            </a:r>
            <a:r>
              <a:rPr lang="en-US" dirty="0">
                <a:ea typeface="+mn-lt"/>
                <a:cs typeface="+mn-lt"/>
              </a:rPr>
              <a:t> </a:t>
            </a:r>
            <a:r>
              <a:rPr lang="en-US" dirty="0" err="1">
                <a:ea typeface="+mn-lt"/>
                <a:cs typeface="+mn-lt"/>
              </a:rPr>
              <a:t>por</a:t>
            </a:r>
            <a:r>
              <a:rPr lang="en-US" dirty="0">
                <a:ea typeface="+mn-lt"/>
                <a:cs typeface="+mn-lt"/>
              </a:rPr>
              <a:t> Cristo y </a:t>
            </a:r>
            <a:r>
              <a:rPr lang="en-US" dirty="0" err="1">
                <a:ea typeface="+mn-lt"/>
                <a:cs typeface="+mn-lt"/>
              </a:rPr>
              <a:t>los</a:t>
            </a:r>
            <a:r>
              <a:rPr lang="en-US" dirty="0">
                <a:ea typeface="+mn-lt"/>
                <a:cs typeface="+mn-lt"/>
              </a:rPr>
              <a:t> </a:t>
            </a:r>
            <a:r>
              <a:rPr lang="en-US" dirty="0" err="1">
                <a:ea typeface="+mn-lt"/>
                <a:cs typeface="+mn-lt"/>
              </a:rPr>
              <a:t>escritores</a:t>
            </a:r>
            <a:r>
              <a:rPr lang="en-US" dirty="0">
                <a:ea typeface="+mn-lt"/>
                <a:cs typeface="+mn-lt"/>
              </a:rPr>
              <a:t> </a:t>
            </a:r>
            <a:r>
              <a:rPr lang="en-US" dirty="0" err="1">
                <a:ea typeface="+mn-lt"/>
                <a:cs typeface="+mn-lt"/>
              </a:rPr>
              <a:t>inspirados</a:t>
            </a:r>
            <a:r>
              <a:rPr lang="en-US" dirty="0">
                <a:ea typeface="+mn-lt"/>
                <a:cs typeface="+mn-lt"/>
              </a:rPr>
              <a:t> </a:t>
            </a:r>
            <a:r>
              <a:rPr lang="en-US" dirty="0" err="1">
                <a:ea typeface="+mn-lt"/>
                <a:cs typeface="+mn-lt"/>
              </a:rPr>
              <a:t>como</a:t>
            </a:r>
            <a:r>
              <a:rPr lang="en-US" dirty="0">
                <a:ea typeface="+mn-lt"/>
                <a:cs typeface="+mn-lt"/>
              </a:rPr>
              <a:t> </a:t>
            </a:r>
            <a:r>
              <a:rPr lang="en-US" dirty="0" err="1">
                <a:ea typeface="+mn-lt"/>
                <a:cs typeface="+mn-lt"/>
              </a:rPr>
              <a:t>proféticos</a:t>
            </a:r>
            <a:r>
              <a:rPr lang="en-US" dirty="0">
                <a:ea typeface="+mn-lt"/>
                <a:cs typeface="+mn-lt"/>
              </a:rPr>
              <a:t> de la </a:t>
            </a:r>
            <a:r>
              <a:rPr lang="en-US" dirty="0" err="1">
                <a:ea typeface="+mn-lt"/>
                <a:cs typeface="+mn-lt"/>
              </a:rPr>
              <a:t>vida</a:t>
            </a:r>
            <a:r>
              <a:rPr lang="en-US" dirty="0">
                <a:ea typeface="+mn-lt"/>
                <a:cs typeface="+mn-lt"/>
              </a:rPr>
              <a:t> de Jesús, </a:t>
            </a:r>
            <a:r>
              <a:rPr lang="en-US" dirty="0" err="1">
                <a:ea typeface="+mn-lt"/>
                <a:cs typeface="+mn-lt"/>
              </a:rPr>
              <a:t>especialmente</a:t>
            </a:r>
            <a:r>
              <a:rPr lang="en-US" dirty="0">
                <a:ea typeface="+mn-lt"/>
                <a:cs typeface="+mn-lt"/>
              </a:rPr>
              <a:t> de </a:t>
            </a:r>
            <a:r>
              <a:rPr lang="en-US" dirty="0" err="1">
                <a:ea typeface="+mn-lt"/>
                <a:cs typeface="+mn-lt"/>
              </a:rPr>
              <a:t>Su</a:t>
            </a:r>
            <a:r>
              <a:rPr lang="en-US" dirty="0">
                <a:ea typeface="+mn-lt"/>
                <a:cs typeface="+mn-lt"/>
              </a:rPr>
              <a:t> </a:t>
            </a:r>
            <a:r>
              <a:rPr lang="en-US" dirty="0" err="1">
                <a:ea typeface="+mn-lt"/>
                <a:cs typeface="+mn-lt"/>
              </a:rPr>
              <a:t>sufrimiento</a:t>
            </a:r>
            <a:endParaRPr lang="en-US" dirty="0" err="1"/>
          </a:p>
          <a:p>
            <a:pPr lvl="1"/>
            <a:r>
              <a:rPr lang="en-US" dirty="0">
                <a:ea typeface="+mn-lt"/>
                <a:cs typeface="+mn-lt"/>
              </a:rPr>
              <a:t>No </a:t>
            </a:r>
            <a:r>
              <a:rPr lang="en-US" dirty="0" err="1">
                <a:ea typeface="+mn-lt"/>
                <a:cs typeface="+mn-lt"/>
              </a:rPr>
              <a:t>contienen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elemento</a:t>
            </a:r>
            <a:r>
              <a:rPr lang="en-US" dirty="0">
                <a:ea typeface="+mn-lt"/>
                <a:cs typeface="+mn-lt"/>
              </a:rPr>
              <a:t> de "</a:t>
            </a:r>
            <a:r>
              <a:rPr lang="en-US" dirty="0" err="1">
                <a:ea typeface="+mn-lt"/>
                <a:cs typeface="+mn-lt"/>
              </a:rPr>
              <a:t>realeza</a:t>
            </a:r>
            <a:r>
              <a:rPr lang="en-US" dirty="0">
                <a:ea typeface="+mn-lt"/>
                <a:cs typeface="+mn-lt"/>
              </a:rPr>
              <a:t>" (Salmo 89:2; </a:t>
            </a:r>
            <a:r>
              <a:rPr lang="en-US" dirty="0" err="1">
                <a:ea typeface="+mn-lt"/>
                <a:cs typeface="+mn-lt"/>
              </a:rPr>
              <a:t>Hebreos</a:t>
            </a:r>
            <a:r>
              <a:rPr lang="en-US" dirty="0">
                <a:ea typeface="+mn-lt"/>
                <a:cs typeface="+mn-lt"/>
              </a:rPr>
              <a:t> 2:13)</a:t>
            </a:r>
            <a:endParaRPr lang="en-US" dirty="0"/>
          </a:p>
          <a:p>
            <a:pPr lvl="1"/>
            <a:r>
              <a:rPr lang="en-US" dirty="0">
                <a:ea typeface="+mn-lt"/>
                <a:cs typeface="+mn-lt"/>
              </a:rPr>
              <a:t>Se </a:t>
            </a:r>
            <a:r>
              <a:rPr lang="en-US" dirty="0" err="1">
                <a:ea typeface="+mn-lt"/>
                <a:cs typeface="+mn-lt"/>
              </a:rPr>
              <a:t>utilizan</a:t>
            </a:r>
            <a:r>
              <a:rPr lang="en-US" dirty="0">
                <a:ea typeface="+mn-lt"/>
                <a:cs typeface="+mn-lt"/>
              </a:rPr>
              <a:t> para </a:t>
            </a:r>
            <a:r>
              <a:rPr lang="en-US" dirty="0" err="1">
                <a:ea typeface="+mn-lt"/>
                <a:cs typeface="+mn-lt"/>
              </a:rPr>
              <a:t>explicar</a:t>
            </a:r>
            <a:r>
              <a:rPr lang="en-US" dirty="0">
                <a:ea typeface="+mn-lt"/>
                <a:cs typeface="+mn-lt"/>
              </a:rPr>
              <a:t> </a:t>
            </a:r>
            <a:r>
              <a:rPr lang="en-US" dirty="0" err="1">
                <a:ea typeface="+mn-lt"/>
                <a:cs typeface="+mn-lt"/>
              </a:rPr>
              <a:t>acontecimientos</a:t>
            </a:r>
            <a:r>
              <a:rPr lang="en-US" dirty="0">
                <a:ea typeface="+mn-lt"/>
                <a:cs typeface="+mn-lt"/>
              </a:rPr>
              <a:t> </a:t>
            </a:r>
            <a:r>
              <a:rPr lang="en-US" dirty="0" err="1">
                <a:ea typeface="+mn-lt"/>
                <a:cs typeface="+mn-lt"/>
              </a:rPr>
              <a:t>mesiánicos</a:t>
            </a:r>
            <a:r>
              <a:rPr lang="en-US" dirty="0">
                <a:ea typeface="+mn-lt"/>
                <a:cs typeface="+mn-lt"/>
              </a:rPr>
              <a:t> (Salmo 22)</a:t>
            </a:r>
            <a:endParaRPr lang="en-US" dirty="0"/>
          </a:p>
          <a:p>
            <a:pPr lvl="1"/>
            <a:r>
              <a:rPr lang="en-US" dirty="0" err="1">
                <a:ea typeface="+mn-lt"/>
                <a:cs typeface="+mn-lt"/>
              </a:rPr>
              <a:t>Muestran</a:t>
            </a:r>
            <a:r>
              <a:rPr lang="en-US" dirty="0">
                <a:ea typeface="+mn-lt"/>
                <a:cs typeface="+mn-lt"/>
              </a:rPr>
              <a:t> a Cristo </a:t>
            </a:r>
            <a:r>
              <a:rPr lang="en-US" dirty="0" err="1">
                <a:ea typeface="+mn-lt"/>
                <a:cs typeface="+mn-lt"/>
              </a:rPr>
              <a:t>como</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antitipo</a:t>
            </a:r>
            <a:r>
              <a:rPr lang="en-US" dirty="0">
                <a:ea typeface="+mn-lt"/>
                <a:cs typeface="+mn-lt"/>
              </a:rPr>
              <a:t> del </a:t>
            </a:r>
            <a:r>
              <a:rPr lang="en-US" dirty="0" err="1">
                <a:ea typeface="+mn-lt"/>
                <a:cs typeface="+mn-lt"/>
              </a:rPr>
              <a:t>justo</a:t>
            </a:r>
            <a:r>
              <a:rPr lang="en-US" dirty="0">
                <a:ea typeface="+mn-lt"/>
                <a:cs typeface="+mn-lt"/>
              </a:rPr>
              <a:t> </a:t>
            </a:r>
            <a:r>
              <a:rPr lang="en-US" dirty="0" err="1">
                <a:ea typeface="+mn-lt"/>
                <a:cs typeface="+mn-lt"/>
              </a:rPr>
              <a:t>sufriente</a:t>
            </a:r>
            <a:endParaRPr lang="en-US" dirty="0"/>
          </a:p>
          <a:p>
            <a:pPr lvl="1"/>
            <a:r>
              <a:rPr lang="en-US" dirty="0">
                <a:ea typeface="+mn-lt"/>
                <a:cs typeface="+mn-lt"/>
              </a:rPr>
              <a:t>Se </a:t>
            </a:r>
            <a:r>
              <a:rPr lang="en-US" dirty="0" err="1">
                <a:ea typeface="+mn-lt"/>
                <a:cs typeface="+mn-lt"/>
              </a:rPr>
              <a:t>utilizan</a:t>
            </a:r>
            <a:r>
              <a:rPr lang="en-US" dirty="0">
                <a:ea typeface="+mn-lt"/>
                <a:cs typeface="+mn-lt"/>
              </a:rPr>
              <a:t> para </a:t>
            </a:r>
            <a:r>
              <a:rPr lang="en-US" dirty="0" err="1">
                <a:ea typeface="+mn-lt"/>
                <a:cs typeface="+mn-lt"/>
              </a:rPr>
              <a:t>demostrar</a:t>
            </a:r>
            <a:r>
              <a:rPr lang="en-US" dirty="0">
                <a:ea typeface="+mn-lt"/>
                <a:cs typeface="+mn-lt"/>
              </a:rPr>
              <a:t> que "era </a:t>
            </a:r>
            <a:r>
              <a:rPr lang="en-US" dirty="0" err="1">
                <a:ea typeface="+mn-lt"/>
                <a:cs typeface="+mn-lt"/>
              </a:rPr>
              <a:t>necesario</a:t>
            </a:r>
            <a:r>
              <a:rPr lang="en-US" dirty="0">
                <a:ea typeface="+mn-lt"/>
                <a:cs typeface="+mn-lt"/>
              </a:rPr>
              <a:t> que </a:t>
            </a:r>
            <a:r>
              <a:rPr lang="en-US" dirty="0" err="1">
                <a:ea typeface="+mn-lt"/>
                <a:cs typeface="+mn-lt"/>
              </a:rPr>
              <a:t>el</a:t>
            </a:r>
            <a:r>
              <a:rPr lang="en-US" dirty="0">
                <a:ea typeface="+mn-lt"/>
                <a:cs typeface="+mn-lt"/>
              </a:rPr>
              <a:t> Cristo </a:t>
            </a:r>
            <a:r>
              <a:rPr lang="en-US" dirty="0" err="1">
                <a:ea typeface="+mn-lt"/>
                <a:cs typeface="+mn-lt"/>
              </a:rPr>
              <a:t>padeciera</a:t>
            </a:r>
            <a:r>
              <a:rPr lang="en-US" dirty="0">
                <a:ea typeface="+mn-lt"/>
                <a:cs typeface="+mn-lt"/>
              </a:rPr>
              <a:t> y </a:t>
            </a:r>
            <a:r>
              <a:rPr lang="en-US" dirty="0" err="1">
                <a:ea typeface="+mn-lt"/>
                <a:cs typeface="+mn-lt"/>
              </a:rPr>
              <a:t>resucitara</a:t>
            </a:r>
            <a:r>
              <a:rPr lang="en-US" dirty="0">
                <a:ea typeface="+mn-lt"/>
                <a:cs typeface="+mn-lt"/>
              </a:rPr>
              <a:t> de entre </a:t>
            </a:r>
            <a:r>
              <a:rPr lang="en-US" dirty="0" err="1">
                <a:ea typeface="+mn-lt"/>
                <a:cs typeface="+mn-lt"/>
              </a:rPr>
              <a:t>los</a:t>
            </a:r>
            <a:r>
              <a:rPr lang="en-US" dirty="0">
                <a:ea typeface="+mn-lt"/>
                <a:cs typeface="+mn-lt"/>
              </a:rPr>
              <a:t> </a:t>
            </a:r>
            <a:r>
              <a:rPr lang="en-US" dirty="0" err="1">
                <a:ea typeface="+mn-lt"/>
                <a:cs typeface="+mn-lt"/>
              </a:rPr>
              <a:t>muertos</a:t>
            </a:r>
            <a:r>
              <a:rPr lang="en-US" dirty="0">
                <a:ea typeface="+mn-lt"/>
                <a:cs typeface="+mn-lt"/>
              </a:rPr>
              <a:t>" (118:22)</a:t>
            </a:r>
            <a:endParaRPr lang="en-US" dirty="0"/>
          </a:p>
          <a:p>
            <a:r>
              <a:rPr lang="en-US" dirty="0">
                <a:ea typeface="+mn-lt"/>
                <a:cs typeface="+mn-lt"/>
              </a:rPr>
              <a:t>Los </a:t>
            </a:r>
            <a:r>
              <a:rPr lang="en-US" dirty="0" err="1">
                <a:ea typeface="+mn-lt"/>
                <a:cs typeface="+mn-lt"/>
              </a:rPr>
              <a:t>verdaderos</a:t>
            </a:r>
            <a:r>
              <a:rPr lang="en-US" dirty="0">
                <a:ea typeface="+mn-lt"/>
                <a:cs typeface="+mn-lt"/>
              </a:rPr>
              <a:t> </a:t>
            </a:r>
            <a:r>
              <a:rPr lang="en-US" dirty="0" err="1">
                <a:ea typeface="+mn-lt"/>
                <a:cs typeface="+mn-lt"/>
              </a:rPr>
              <a:t>salmos</a:t>
            </a:r>
            <a:r>
              <a:rPr lang="en-US" dirty="0">
                <a:ea typeface="+mn-lt"/>
                <a:cs typeface="+mn-lt"/>
              </a:rPr>
              <a:t> </a:t>
            </a:r>
            <a:r>
              <a:rPr lang="en-US" dirty="0" err="1">
                <a:ea typeface="+mn-lt"/>
                <a:cs typeface="+mn-lt"/>
              </a:rPr>
              <a:t>mesiánicos</a:t>
            </a:r>
            <a:r>
              <a:rPr lang="en-US" dirty="0">
                <a:ea typeface="+mn-lt"/>
                <a:cs typeface="+mn-lt"/>
              </a:rPr>
              <a:t> son </a:t>
            </a:r>
            <a:r>
              <a:rPr lang="en-US" dirty="0" err="1">
                <a:ea typeface="+mn-lt"/>
                <a:cs typeface="+mn-lt"/>
              </a:rPr>
              <a:t>los</a:t>
            </a:r>
            <a:r>
              <a:rPr lang="en-US" dirty="0">
                <a:ea typeface="+mn-lt"/>
                <a:cs typeface="+mn-lt"/>
              </a:rPr>
              <a:t> </a:t>
            </a:r>
            <a:r>
              <a:rPr lang="en-US" dirty="0" err="1">
                <a:ea typeface="+mn-lt"/>
                <a:cs typeface="+mn-lt"/>
              </a:rPr>
              <a:t>citados</a:t>
            </a:r>
            <a:r>
              <a:rPr lang="en-US" dirty="0">
                <a:ea typeface="+mn-lt"/>
                <a:cs typeface="+mn-lt"/>
              </a:rPr>
              <a:t> </a:t>
            </a:r>
            <a:r>
              <a:rPr lang="en-US" dirty="0" err="1">
                <a:ea typeface="+mn-lt"/>
                <a:cs typeface="+mn-lt"/>
              </a:rPr>
              <a:t>por</a:t>
            </a:r>
            <a:r>
              <a:rPr lang="en-US" dirty="0">
                <a:ea typeface="+mn-lt"/>
                <a:cs typeface="+mn-lt"/>
              </a:rPr>
              <a:t> Cristo y </a:t>
            </a:r>
            <a:r>
              <a:rPr lang="en-US" dirty="0" err="1">
                <a:ea typeface="+mn-lt"/>
                <a:cs typeface="+mn-lt"/>
              </a:rPr>
              <a:t>los</a:t>
            </a:r>
            <a:r>
              <a:rPr lang="en-US" dirty="0">
                <a:ea typeface="+mn-lt"/>
                <a:cs typeface="+mn-lt"/>
              </a:rPr>
              <a:t> </a:t>
            </a:r>
            <a:r>
              <a:rPr lang="en-US" dirty="0" err="1">
                <a:ea typeface="+mn-lt"/>
                <a:cs typeface="+mn-lt"/>
              </a:rPr>
              <a:t>escritores</a:t>
            </a:r>
            <a:r>
              <a:rPr lang="en-US" dirty="0">
                <a:ea typeface="+mn-lt"/>
                <a:cs typeface="+mn-lt"/>
              </a:rPr>
              <a:t> </a:t>
            </a:r>
            <a:r>
              <a:rPr lang="en-US" dirty="0" err="1">
                <a:ea typeface="+mn-lt"/>
                <a:cs typeface="+mn-lt"/>
              </a:rPr>
              <a:t>inspirados</a:t>
            </a:r>
            <a:r>
              <a:rPr lang="en-US" dirty="0">
                <a:ea typeface="+mn-lt"/>
                <a:cs typeface="+mn-lt"/>
              </a:rPr>
              <a:t> para </a:t>
            </a:r>
            <a:r>
              <a:rPr lang="en-US" dirty="0" err="1">
                <a:ea typeface="+mn-lt"/>
                <a:cs typeface="+mn-lt"/>
              </a:rPr>
              <a:t>describir</a:t>
            </a:r>
            <a:r>
              <a:rPr lang="en-US" dirty="0">
                <a:ea typeface="+mn-lt"/>
                <a:cs typeface="+mn-lt"/>
              </a:rPr>
              <a:t> </a:t>
            </a:r>
            <a:r>
              <a:rPr lang="en-US" dirty="0" err="1">
                <a:ea typeface="+mn-lt"/>
                <a:cs typeface="+mn-lt"/>
              </a:rPr>
              <a:t>el</a:t>
            </a:r>
            <a:r>
              <a:rPr lang="en-US" dirty="0">
                <a:ea typeface="+mn-lt"/>
                <a:cs typeface="+mn-lt"/>
              </a:rPr>
              <a:t> </a:t>
            </a:r>
            <a:r>
              <a:rPr lang="en-US" u="sng" dirty="0" err="1">
                <a:ea typeface="+mn-lt"/>
                <a:cs typeface="+mn-lt"/>
              </a:rPr>
              <a:t>reinado</a:t>
            </a:r>
            <a:r>
              <a:rPr lang="en-US" dirty="0">
                <a:ea typeface="+mn-lt"/>
                <a:cs typeface="+mn-lt"/>
              </a:rPr>
              <a:t> del "</a:t>
            </a:r>
            <a:r>
              <a:rPr lang="en-US" dirty="0" err="1">
                <a:ea typeface="+mn-lt"/>
                <a:cs typeface="+mn-lt"/>
              </a:rPr>
              <a:t>ungido</a:t>
            </a:r>
            <a:r>
              <a:rPr lang="en-US" dirty="0">
                <a:ea typeface="+mn-lt"/>
                <a:cs typeface="+mn-lt"/>
              </a:rPr>
              <a:t>"</a:t>
            </a:r>
            <a:endParaRPr lang="en-US" dirty="0"/>
          </a:p>
          <a:p>
            <a:pPr lvl="1"/>
            <a:r>
              <a:rPr lang="en-US" dirty="0" err="1">
                <a:ea typeface="+mn-lt"/>
                <a:cs typeface="+mn-lt"/>
              </a:rPr>
              <a:t>Sólo</a:t>
            </a:r>
            <a:r>
              <a:rPr lang="en-US" dirty="0">
                <a:ea typeface="+mn-lt"/>
                <a:cs typeface="+mn-lt"/>
              </a:rPr>
              <a:t> hay 4 </a:t>
            </a:r>
            <a:r>
              <a:rPr lang="en-US" dirty="0" err="1">
                <a:ea typeface="+mn-lt"/>
                <a:cs typeface="+mn-lt"/>
              </a:rPr>
              <a:t>verdaderos</a:t>
            </a:r>
            <a:r>
              <a:rPr lang="en-US" dirty="0">
                <a:ea typeface="+mn-lt"/>
                <a:cs typeface="+mn-lt"/>
              </a:rPr>
              <a:t> </a:t>
            </a:r>
            <a:r>
              <a:rPr lang="en-US" dirty="0" err="1">
                <a:ea typeface="+mn-lt"/>
                <a:cs typeface="+mn-lt"/>
              </a:rPr>
              <a:t>salmos</a:t>
            </a:r>
            <a:r>
              <a:rPr lang="en-US" dirty="0">
                <a:ea typeface="+mn-lt"/>
                <a:cs typeface="+mn-lt"/>
              </a:rPr>
              <a:t> </a:t>
            </a:r>
            <a:r>
              <a:rPr lang="en-US" dirty="0" err="1">
                <a:ea typeface="+mn-lt"/>
                <a:cs typeface="+mn-lt"/>
              </a:rPr>
              <a:t>mesiánicos</a:t>
            </a:r>
            <a:r>
              <a:rPr lang="en-US" dirty="0">
                <a:ea typeface="+mn-lt"/>
                <a:cs typeface="+mn-lt"/>
              </a:rPr>
              <a:t>: 2, 18, 45, 110</a:t>
            </a:r>
            <a:endParaRPr lang="en-US" dirty="0"/>
          </a:p>
          <a:p>
            <a:pPr lvl="1"/>
            <a:r>
              <a:rPr lang="en-US" dirty="0">
                <a:ea typeface="+mn-lt"/>
                <a:cs typeface="+mn-lt"/>
              </a:rPr>
              <a:t>Se </a:t>
            </a:r>
            <a:r>
              <a:rPr lang="en-US" dirty="0" err="1">
                <a:ea typeface="+mn-lt"/>
                <a:cs typeface="+mn-lt"/>
              </a:rPr>
              <a:t>utilizan</a:t>
            </a:r>
            <a:r>
              <a:rPr lang="en-US" dirty="0">
                <a:ea typeface="+mn-lt"/>
                <a:cs typeface="+mn-lt"/>
              </a:rPr>
              <a:t> para </a:t>
            </a:r>
            <a:r>
              <a:rPr lang="en-US" dirty="0" err="1">
                <a:ea typeface="+mn-lt"/>
                <a:cs typeface="+mn-lt"/>
              </a:rPr>
              <a:t>probar</a:t>
            </a:r>
            <a:r>
              <a:rPr lang="en-US" dirty="0">
                <a:ea typeface="+mn-lt"/>
                <a:cs typeface="+mn-lt"/>
              </a:rPr>
              <a:t> que "'Este Jesús, a </a:t>
            </a:r>
            <a:r>
              <a:rPr lang="en-US" dirty="0" err="1">
                <a:ea typeface="+mn-lt"/>
                <a:cs typeface="+mn-lt"/>
              </a:rPr>
              <a:t>quien</a:t>
            </a:r>
            <a:r>
              <a:rPr lang="en-US" dirty="0">
                <a:ea typeface="+mn-lt"/>
                <a:cs typeface="+mn-lt"/>
              </a:rPr>
              <a:t> </a:t>
            </a:r>
            <a:r>
              <a:rPr lang="en-US" dirty="0" err="1">
                <a:ea typeface="+mn-lt"/>
                <a:cs typeface="+mn-lt"/>
              </a:rPr>
              <a:t>yo</a:t>
            </a:r>
            <a:r>
              <a:rPr lang="en-US" dirty="0">
                <a:ea typeface="+mn-lt"/>
                <a:cs typeface="+mn-lt"/>
              </a:rPr>
              <a:t> les </a:t>
            </a:r>
            <a:r>
              <a:rPr lang="en-US" dirty="0" err="1">
                <a:ea typeface="+mn-lt"/>
                <a:cs typeface="+mn-lt"/>
              </a:rPr>
              <a:t>anuncio</a:t>
            </a:r>
            <a:r>
              <a:rPr lang="en-US" dirty="0">
                <a:ea typeface="+mn-lt"/>
                <a:cs typeface="+mn-lt"/>
              </a:rPr>
              <a:t>, es </a:t>
            </a:r>
            <a:r>
              <a:rPr lang="en-US" dirty="0" err="1">
                <a:ea typeface="+mn-lt"/>
                <a:cs typeface="+mn-lt"/>
              </a:rPr>
              <a:t>el</a:t>
            </a:r>
            <a:r>
              <a:rPr lang="en-US" dirty="0">
                <a:ea typeface="+mn-lt"/>
                <a:cs typeface="+mn-lt"/>
              </a:rPr>
              <a:t> Cristo'".</a:t>
            </a:r>
            <a:endParaRPr lang="en-US" dirty="0"/>
          </a:p>
          <a:p>
            <a:endParaRPr lang="en-US" dirty="0"/>
          </a:p>
          <a:p>
            <a:endParaRPr lang="en-US" dirty="0"/>
          </a:p>
        </p:txBody>
      </p:sp>
    </p:spTree>
    <p:extLst>
      <p:ext uri="{BB962C8B-B14F-4D97-AF65-F5344CB8AC3E}">
        <p14:creationId xmlns:p14="http://schemas.microsoft.com/office/powerpoint/2010/main" val="181413524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F20832-BB4D-8D32-A235-5762A49B72F6}"/>
              </a:ext>
            </a:extLst>
          </p:cNvPr>
          <p:cNvSpPr>
            <a:spLocks noGrp="1"/>
          </p:cNvSpPr>
          <p:nvPr>
            <p:ph type="title"/>
          </p:nvPr>
        </p:nvSpPr>
        <p:spPr/>
        <p:txBody>
          <a:bodyPr/>
          <a:lstStyle/>
          <a:p>
            <a:r>
              <a:rPr lang="en-US" dirty="0">
                <a:latin typeface="Malgun Gothic"/>
                <a:ea typeface="Malgun Gothic"/>
              </a:rPr>
              <a:t>Kingship Themes / Temas de </a:t>
            </a:r>
            <a:r>
              <a:rPr lang="en-US" dirty="0" err="1">
                <a:latin typeface="Malgun Gothic"/>
                <a:ea typeface="Malgun Gothic"/>
              </a:rPr>
              <a:t>realeza</a:t>
            </a:r>
            <a:endParaRPr lang="en-US" dirty="0" err="1"/>
          </a:p>
        </p:txBody>
      </p:sp>
      <p:sp>
        <p:nvSpPr>
          <p:cNvPr id="3" name="Content Placeholder 2">
            <a:extLst>
              <a:ext uri="{FF2B5EF4-FFF2-40B4-BE49-F238E27FC236}">
                <a16:creationId xmlns:a16="http://schemas.microsoft.com/office/drawing/2014/main" id="{98E2B768-D0DD-5EF9-CD94-911F86889E09}"/>
              </a:ext>
            </a:extLst>
          </p:cNvPr>
          <p:cNvSpPr>
            <a:spLocks noGrp="1"/>
          </p:cNvSpPr>
          <p:nvPr>
            <p:ph sz="half" idx="1"/>
          </p:nvPr>
        </p:nvSpPr>
        <p:spPr>
          <a:xfrm>
            <a:off x="337625" y="1041006"/>
            <a:ext cx="4181909" cy="4673994"/>
          </a:xfrm>
        </p:spPr>
        <p:txBody>
          <a:bodyPr>
            <a:normAutofit/>
          </a:bodyPr>
          <a:lstStyle/>
          <a:p>
            <a:r>
              <a:rPr lang="en-US" dirty="0"/>
              <a:t>The King and Kingship Perfected</a:t>
            </a:r>
          </a:p>
          <a:p>
            <a:pPr lvl="1"/>
            <a:r>
              <a:rPr lang="en-US" dirty="0"/>
              <a:t>All the best attributes from Israel’s historical kings</a:t>
            </a:r>
          </a:p>
          <a:p>
            <a:pPr lvl="2"/>
            <a:r>
              <a:rPr lang="en-US" dirty="0"/>
              <a:t>God calls him His son (2:8; 89:26-27, cf. 2 Samuel 7:14)</a:t>
            </a:r>
          </a:p>
          <a:p>
            <a:pPr lvl="2"/>
            <a:r>
              <a:rPr lang="en-US" dirty="0"/>
              <a:t>He would fulfill the promise to Abraham (2:8-9; 18:43-44)</a:t>
            </a:r>
          </a:p>
          <a:p>
            <a:pPr lvl="1"/>
            <a:r>
              <a:rPr lang="en-US" dirty="0"/>
              <a:t>He is called “David” (89:20), but David’s reign perfected (89:22-23)</a:t>
            </a:r>
            <a:br>
              <a:rPr lang="en-US" dirty="0"/>
            </a:br>
            <a:endParaRPr lang="en-US" dirty="0"/>
          </a:p>
          <a:p>
            <a:r>
              <a:rPr lang="en-US" dirty="0"/>
              <a:t>God is the Ultimate King</a:t>
            </a:r>
          </a:p>
          <a:p>
            <a:pPr lvl="1"/>
            <a:r>
              <a:rPr lang="en-US" dirty="0"/>
              <a:t>The King derives his power from God (18:43; 89:4)</a:t>
            </a:r>
          </a:p>
          <a:p>
            <a:pPr lvl="1"/>
            <a:r>
              <a:rPr lang="en-US" dirty="0"/>
              <a:t>He is accountable to God for his actions (89:28-30)</a:t>
            </a:r>
          </a:p>
          <a:p>
            <a:pPr lvl="1"/>
            <a:r>
              <a:rPr lang="en-US" dirty="0"/>
              <a:t>1 Corinthians 15:24-28—Christ derives authority from and will return authority to </a:t>
            </a:r>
            <a:br>
              <a:rPr lang="en-US" dirty="0"/>
            </a:br>
            <a:r>
              <a:rPr lang="en-US" dirty="0"/>
              <a:t>God after all things are subjected to Him</a:t>
            </a:r>
          </a:p>
        </p:txBody>
      </p:sp>
      <p:sp>
        <p:nvSpPr>
          <p:cNvPr id="4" name="Content Placeholder 3">
            <a:extLst>
              <a:ext uri="{FF2B5EF4-FFF2-40B4-BE49-F238E27FC236}">
                <a16:creationId xmlns:a16="http://schemas.microsoft.com/office/drawing/2014/main" id="{DC393465-F7A3-61B7-1735-F390DD37E108}"/>
              </a:ext>
            </a:extLst>
          </p:cNvPr>
          <p:cNvSpPr>
            <a:spLocks noGrp="1"/>
          </p:cNvSpPr>
          <p:nvPr>
            <p:ph sz="half" idx="2"/>
          </p:nvPr>
        </p:nvSpPr>
        <p:spPr>
          <a:xfrm>
            <a:off x="4572000" y="1041006"/>
            <a:ext cx="4339882" cy="4673993"/>
          </a:xfrm>
        </p:spPr>
        <p:txBody>
          <a:bodyPr vert="horz" lIns="91440" tIns="45720" rIns="91440" bIns="45720" rtlCol="0" anchor="t">
            <a:normAutofit/>
          </a:bodyPr>
          <a:lstStyle/>
          <a:p>
            <a:r>
              <a:rPr lang="en-US" dirty="0">
                <a:ea typeface="+mn-lt"/>
                <a:cs typeface="+mn-lt"/>
              </a:rPr>
              <a:t>El </a:t>
            </a:r>
            <a:r>
              <a:rPr lang="en-US" dirty="0" err="1">
                <a:ea typeface="+mn-lt"/>
                <a:cs typeface="+mn-lt"/>
              </a:rPr>
              <a:t>rey</a:t>
            </a:r>
            <a:r>
              <a:rPr lang="en-US" dirty="0">
                <a:ea typeface="+mn-lt"/>
                <a:cs typeface="+mn-lt"/>
              </a:rPr>
              <a:t> y la </a:t>
            </a:r>
            <a:r>
              <a:rPr lang="en-US" dirty="0" err="1">
                <a:ea typeface="+mn-lt"/>
                <a:cs typeface="+mn-lt"/>
              </a:rPr>
              <a:t>realeza</a:t>
            </a:r>
            <a:r>
              <a:rPr lang="en-US" dirty="0">
                <a:ea typeface="+mn-lt"/>
                <a:cs typeface="+mn-lt"/>
              </a:rPr>
              <a:t> </a:t>
            </a:r>
            <a:r>
              <a:rPr lang="en-US" dirty="0" err="1">
                <a:ea typeface="+mn-lt"/>
                <a:cs typeface="+mn-lt"/>
              </a:rPr>
              <a:t>perfeccionados</a:t>
            </a:r>
            <a:endParaRPr lang="en-US" dirty="0">
              <a:ea typeface="+mn-lt"/>
              <a:cs typeface="+mn-lt"/>
            </a:endParaRPr>
          </a:p>
          <a:p>
            <a:pPr lvl="1"/>
            <a:r>
              <a:rPr lang="en-US" dirty="0"/>
              <a:t>Todos </a:t>
            </a:r>
            <a:r>
              <a:rPr lang="en-US" dirty="0" err="1"/>
              <a:t>los</a:t>
            </a:r>
            <a:r>
              <a:rPr lang="en-US" dirty="0"/>
              <a:t> </a:t>
            </a:r>
            <a:r>
              <a:rPr lang="en-US" dirty="0" err="1"/>
              <a:t>mejores</a:t>
            </a:r>
            <a:r>
              <a:rPr lang="en-US" dirty="0"/>
              <a:t> </a:t>
            </a:r>
            <a:r>
              <a:rPr lang="en-US" dirty="0" err="1"/>
              <a:t>atributos</a:t>
            </a:r>
            <a:r>
              <a:rPr lang="en-US" dirty="0"/>
              <a:t> de </a:t>
            </a:r>
            <a:r>
              <a:rPr lang="en-US" dirty="0" err="1"/>
              <a:t>los</a:t>
            </a:r>
            <a:r>
              <a:rPr lang="en-US" dirty="0"/>
              <a:t> </a:t>
            </a:r>
            <a:r>
              <a:rPr lang="en-US" dirty="0" err="1"/>
              <a:t>reyes</a:t>
            </a:r>
            <a:r>
              <a:rPr lang="en-US" dirty="0"/>
              <a:t> </a:t>
            </a:r>
            <a:r>
              <a:rPr lang="en-US" dirty="0" err="1"/>
              <a:t>históricos</a:t>
            </a:r>
            <a:r>
              <a:rPr lang="en-US" dirty="0"/>
              <a:t> de Israel</a:t>
            </a:r>
          </a:p>
          <a:p>
            <a:pPr lvl="2"/>
            <a:r>
              <a:rPr lang="en-US" dirty="0"/>
              <a:t>Dios lo llama </a:t>
            </a:r>
            <a:r>
              <a:rPr lang="en-US" dirty="0" err="1"/>
              <a:t>Su</a:t>
            </a:r>
            <a:r>
              <a:rPr lang="en-US" dirty="0"/>
              <a:t> </a:t>
            </a:r>
            <a:r>
              <a:rPr lang="en-US" dirty="0" err="1"/>
              <a:t>hijo</a:t>
            </a:r>
            <a:r>
              <a:rPr lang="en-US" dirty="0"/>
              <a:t> (2:8; 89:26-27, cf. 2 Samuel 7:14)</a:t>
            </a:r>
          </a:p>
          <a:p>
            <a:pPr lvl="2"/>
            <a:r>
              <a:rPr lang="en-US" dirty="0" err="1"/>
              <a:t>Él</a:t>
            </a:r>
            <a:r>
              <a:rPr lang="en-US" dirty="0"/>
              <a:t> </a:t>
            </a:r>
            <a:r>
              <a:rPr lang="en-US" dirty="0" err="1"/>
              <a:t>iba</a:t>
            </a:r>
            <a:r>
              <a:rPr lang="en-US" dirty="0"/>
              <a:t> a </a:t>
            </a:r>
            <a:r>
              <a:rPr lang="en-US" dirty="0" err="1"/>
              <a:t>cumplir</a:t>
            </a:r>
            <a:r>
              <a:rPr lang="en-US" dirty="0"/>
              <a:t> la </a:t>
            </a:r>
            <a:r>
              <a:rPr lang="en-US" dirty="0" err="1"/>
              <a:t>promesa</a:t>
            </a:r>
            <a:r>
              <a:rPr lang="en-US" dirty="0"/>
              <a:t> a Abraham (2:8-9; 18:43-44)</a:t>
            </a:r>
          </a:p>
          <a:p>
            <a:pPr lvl="1"/>
            <a:r>
              <a:rPr lang="en-US" dirty="0">
                <a:ea typeface="+mn-lt"/>
                <a:cs typeface="+mn-lt"/>
              </a:rPr>
              <a:t>Se le llama "David" (89:20), </a:t>
            </a:r>
            <a:r>
              <a:rPr lang="en-US" dirty="0" err="1">
                <a:ea typeface="+mn-lt"/>
                <a:cs typeface="+mn-lt"/>
              </a:rPr>
              <a:t>pero</a:t>
            </a:r>
            <a:r>
              <a:rPr lang="en-US" dirty="0">
                <a:ea typeface="+mn-lt"/>
                <a:cs typeface="+mn-lt"/>
              </a:rPr>
              <a:t> es </a:t>
            </a:r>
            <a:r>
              <a:rPr lang="en-US" dirty="0" err="1">
                <a:ea typeface="+mn-lt"/>
                <a:cs typeface="+mn-lt"/>
              </a:rPr>
              <a:t>el</a:t>
            </a:r>
            <a:r>
              <a:rPr lang="en-US" dirty="0">
                <a:ea typeface="+mn-lt"/>
                <a:cs typeface="+mn-lt"/>
              </a:rPr>
              <a:t> </a:t>
            </a:r>
            <a:r>
              <a:rPr lang="en-US" dirty="0" err="1">
                <a:ea typeface="+mn-lt"/>
                <a:cs typeface="+mn-lt"/>
              </a:rPr>
              <a:t>reinado</a:t>
            </a:r>
            <a:r>
              <a:rPr lang="en-US" dirty="0">
                <a:ea typeface="+mn-lt"/>
                <a:cs typeface="+mn-lt"/>
              </a:rPr>
              <a:t> de David </a:t>
            </a:r>
            <a:r>
              <a:rPr lang="en-US" dirty="0" err="1">
                <a:ea typeface="+mn-lt"/>
                <a:cs typeface="+mn-lt"/>
              </a:rPr>
              <a:t>perfeccionado</a:t>
            </a:r>
            <a:r>
              <a:rPr lang="en-US" dirty="0">
                <a:ea typeface="+mn-lt"/>
                <a:cs typeface="+mn-lt"/>
              </a:rPr>
              <a:t> (89:22-23)</a:t>
            </a:r>
            <a:br>
              <a:rPr lang="en-US" dirty="0">
                <a:ea typeface="+mn-lt"/>
                <a:cs typeface="+mn-lt"/>
              </a:rPr>
            </a:br>
            <a:endParaRPr lang="en-US" dirty="0">
              <a:ea typeface="+mn-lt"/>
              <a:cs typeface="+mn-lt"/>
            </a:endParaRPr>
          </a:p>
          <a:p>
            <a:r>
              <a:rPr lang="en-US" dirty="0">
                <a:ea typeface="+mn-lt"/>
                <a:cs typeface="+mn-lt"/>
              </a:rPr>
              <a:t>Dios es </a:t>
            </a:r>
            <a:r>
              <a:rPr lang="en-US" dirty="0" err="1">
                <a:ea typeface="+mn-lt"/>
                <a:cs typeface="+mn-lt"/>
              </a:rPr>
              <a:t>el</a:t>
            </a:r>
            <a:r>
              <a:rPr lang="en-US" dirty="0">
                <a:ea typeface="+mn-lt"/>
                <a:cs typeface="+mn-lt"/>
              </a:rPr>
              <a:t> Rey Supremo</a:t>
            </a:r>
            <a:endParaRPr lang="en-US" dirty="0"/>
          </a:p>
          <a:p>
            <a:pPr lvl="1"/>
            <a:r>
              <a:rPr lang="en-US" dirty="0"/>
              <a:t>El Rey </a:t>
            </a:r>
            <a:r>
              <a:rPr lang="en-US" dirty="0" err="1"/>
              <a:t>recibe</a:t>
            </a:r>
            <a:r>
              <a:rPr lang="en-US" dirty="0"/>
              <a:t> </a:t>
            </a:r>
            <a:r>
              <a:rPr lang="en-US" dirty="0" err="1"/>
              <a:t>su</a:t>
            </a:r>
            <a:r>
              <a:rPr lang="en-US" dirty="0"/>
              <a:t> </a:t>
            </a:r>
            <a:r>
              <a:rPr lang="en-US" dirty="0" err="1"/>
              <a:t>poder</a:t>
            </a:r>
            <a:r>
              <a:rPr lang="en-US" dirty="0"/>
              <a:t> de Dios (18:43; 89:4)</a:t>
            </a:r>
          </a:p>
          <a:p>
            <a:pPr lvl="1"/>
            <a:r>
              <a:rPr lang="en-US" dirty="0"/>
              <a:t>Es </a:t>
            </a:r>
            <a:r>
              <a:rPr lang="en-US" dirty="0" err="1"/>
              <a:t>responsable</a:t>
            </a:r>
            <a:r>
              <a:rPr lang="en-US" dirty="0"/>
              <a:t> ante Dios de sus </a:t>
            </a:r>
            <a:r>
              <a:rPr lang="en-US" dirty="0" err="1"/>
              <a:t>actos</a:t>
            </a:r>
            <a:r>
              <a:rPr lang="en-US" dirty="0"/>
              <a:t> (89:28-30)</a:t>
            </a:r>
          </a:p>
          <a:p>
            <a:pPr lvl="1"/>
            <a:r>
              <a:rPr lang="en-US" dirty="0">
                <a:ea typeface="+mn-lt"/>
                <a:cs typeface="+mn-lt"/>
              </a:rPr>
              <a:t>1 </a:t>
            </a:r>
            <a:r>
              <a:rPr lang="en-US" dirty="0" err="1">
                <a:ea typeface="+mn-lt"/>
                <a:cs typeface="+mn-lt"/>
              </a:rPr>
              <a:t>Corintios</a:t>
            </a:r>
            <a:r>
              <a:rPr lang="en-US" dirty="0">
                <a:ea typeface="+mn-lt"/>
                <a:cs typeface="+mn-lt"/>
              </a:rPr>
              <a:t> 15:24-28—Cristo </a:t>
            </a:r>
            <a:r>
              <a:rPr lang="en-US" dirty="0" err="1">
                <a:ea typeface="+mn-lt"/>
                <a:cs typeface="+mn-lt"/>
              </a:rPr>
              <a:t>recibe</a:t>
            </a:r>
            <a:r>
              <a:rPr lang="en-US" dirty="0">
                <a:ea typeface="+mn-lt"/>
                <a:cs typeface="+mn-lt"/>
              </a:rPr>
              <a:t> </a:t>
            </a:r>
            <a:r>
              <a:rPr lang="en-US" dirty="0" err="1">
                <a:ea typeface="+mn-lt"/>
                <a:cs typeface="+mn-lt"/>
              </a:rPr>
              <a:t>autoridad</a:t>
            </a:r>
            <a:r>
              <a:rPr lang="en-US" dirty="0">
                <a:ea typeface="+mn-lt"/>
                <a:cs typeface="+mn-lt"/>
              </a:rPr>
              <a:t> de Dios y se la </a:t>
            </a:r>
            <a:r>
              <a:rPr lang="en-US" dirty="0" err="1">
                <a:ea typeface="+mn-lt"/>
                <a:cs typeface="+mn-lt"/>
              </a:rPr>
              <a:t>devolverá</a:t>
            </a:r>
            <a:r>
              <a:rPr lang="en-US" dirty="0">
                <a:ea typeface="+mn-lt"/>
                <a:cs typeface="+mn-lt"/>
              </a:rPr>
              <a:t> </a:t>
            </a:r>
            <a:r>
              <a:rPr lang="en-US" dirty="0" err="1">
                <a:ea typeface="+mn-lt"/>
                <a:cs typeface="+mn-lt"/>
              </a:rPr>
              <a:t>después</a:t>
            </a:r>
            <a:r>
              <a:rPr lang="en-US" dirty="0">
                <a:ea typeface="+mn-lt"/>
                <a:cs typeface="+mn-lt"/>
              </a:rPr>
              <a:t> de que </a:t>
            </a:r>
            <a:r>
              <a:rPr lang="en-US" dirty="0" err="1">
                <a:ea typeface="+mn-lt"/>
                <a:cs typeface="+mn-lt"/>
              </a:rPr>
              <a:t>todas</a:t>
            </a:r>
            <a:r>
              <a:rPr lang="en-US" dirty="0">
                <a:ea typeface="+mn-lt"/>
                <a:cs typeface="+mn-lt"/>
              </a:rPr>
              <a:t> las </a:t>
            </a:r>
            <a:r>
              <a:rPr lang="en-US" dirty="0" err="1">
                <a:ea typeface="+mn-lt"/>
                <a:cs typeface="+mn-lt"/>
              </a:rPr>
              <a:t>cosas</a:t>
            </a:r>
            <a:r>
              <a:rPr lang="en-US" dirty="0">
                <a:ea typeface="+mn-lt"/>
                <a:cs typeface="+mn-lt"/>
              </a:rPr>
              <a:t> </a:t>
            </a:r>
            <a:r>
              <a:rPr lang="en-US" dirty="0" err="1">
                <a:ea typeface="+mn-lt"/>
                <a:cs typeface="+mn-lt"/>
              </a:rPr>
              <a:t>sean</a:t>
            </a:r>
            <a:r>
              <a:rPr lang="en-US" dirty="0">
                <a:ea typeface="+mn-lt"/>
                <a:cs typeface="+mn-lt"/>
              </a:rPr>
              <a:t> </a:t>
            </a:r>
            <a:r>
              <a:rPr lang="en-US" dirty="0" err="1">
                <a:ea typeface="+mn-lt"/>
                <a:cs typeface="+mn-lt"/>
              </a:rPr>
              <a:t>sujetadas</a:t>
            </a:r>
            <a:r>
              <a:rPr lang="en-US" dirty="0">
                <a:ea typeface="+mn-lt"/>
                <a:cs typeface="+mn-lt"/>
              </a:rPr>
              <a:t> a </a:t>
            </a:r>
            <a:r>
              <a:rPr lang="en-US" dirty="0" err="1">
                <a:ea typeface="+mn-lt"/>
                <a:cs typeface="+mn-lt"/>
              </a:rPr>
              <a:t>Él</a:t>
            </a:r>
            <a:endParaRPr lang="en-US" dirty="0"/>
          </a:p>
        </p:txBody>
      </p:sp>
    </p:spTree>
    <p:extLst>
      <p:ext uri="{BB962C8B-B14F-4D97-AF65-F5344CB8AC3E}">
        <p14:creationId xmlns:p14="http://schemas.microsoft.com/office/powerpoint/2010/main" val="190697203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1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vert="horz" lIns="91440" tIns="45720" rIns="91440" bIns="45720" rtlCol="0" anchor="t">
            <a:normAutofit/>
          </a:bodyPr>
          <a:lstStyle/>
          <a:p>
            <a:r>
              <a:rPr lang="en-US" dirty="0"/>
              <a:t>Name the 2 psalms that the New Testament quotes most often to prove that Jesus is the Messiah</a:t>
            </a:r>
          </a:p>
          <a:p>
            <a:pPr lvl="1"/>
            <a:r>
              <a:rPr lang="en-US" dirty="0">
                <a:solidFill>
                  <a:srgbClr val="C00000"/>
                </a:solidFill>
              </a:rPr>
              <a:t>Psalm 110</a:t>
            </a:r>
          </a:p>
          <a:p>
            <a:pPr lvl="1"/>
            <a:r>
              <a:rPr lang="en-US" dirty="0">
                <a:solidFill>
                  <a:srgbClr val="C00000"/>
                </a:solidFill>
              </a:rPr>
              <a:t>Psalm 118</a:t>
            </a:r>
          </a:p>
          <a:p>
            <a:r>
              <a:rPr lang="en-US" dirty="0"/>
              <a:t>Explain how the psalms demonstrate the two-fold Messianic proof: that the Christ must suffer, and that Jesus is the Christ</a:t>
            </a:r>
          </a:p>
          <a:p>
            <a:pPr lvl="1"/>
            <a:r>
              <a:rPr lang="en-US" dirty="0">
                <a:solidFill>
                  <a:srgbClr val="C00000"/>
                </a:solidFill>
              </a:rPr>
              <a:t>“The Christ had to suffer and rise again from the dead”—prophesy Jesus as the antitype of the righteous sufferer</a:t>
            </a:r>
          </a:p>
          <a:p>
            <a:pPr lvl="1"/>
            <a:r>
              <a:rPr lang="en-US" dirty="0">
                <a:solidFill>
                  <a:srgbClr val="C00000"/>
                </a:solidFill>
              </a:rPr>
              <a:t>“This Jesus whom I am proclaiming to you is the Christ”—prophesy the reign of the Messiah</a:t>
            </a:r>
          </a:p>
          <a:p>
            <a:pPr lvl="1"/>
            <a:endParaRPr lang="en-US" dirty="0"/>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339882" cy="4221977"/>
          </a:xfrm>
        </p:spPr>
        <p:txBody>
          <a:bodyPr vert="horz" lIns="91440" tIns="45720" rIns="91440" bIns="45720" rtlCol="0" anchor="t">
            <a:normAutofit/>
          </a:bodyPr>
          <a:lstStyle/>
          <a:p>
            <a:r>
              <a:rPr lang="es-ES" dirty="0"/>
              <a:t>Nombrar los 2 salmos que el NT cita con más frecuencia para probar que Jesús es el Mesías</a:t>
            </a:r>
          </a:p>
          <a:p>
            <a:pPr lvl="1"/>
            <a:r>
              <a:rPr lang="es-ES" dirty="0">
                <a:solidFill>
                  <a:srgbClr val="C00000"/>
                </a:solidFill>
              </a:rPr>
              <a:t>Salmo 110</a:t>
            </a:r>
          </a:p>
          <a:p>
            <a:pPr lvl="1"/>
            <a:r>
              <a:rPr lang="es-ES" dirty="0">
                <a:solidFill>
                  <a:srgbClr val="C00000"/>
                </a:solidFill>
              </a:rPr>
              <a:t>Salmo 118</a:t>
            </a:r>
            <a:br>
              <a:rPr lang="es-ES" dirty="0"/>
            </a:br>
            <a:endParaRPr lang="es-ES" dirty="0"/>
          </a:p>
          <a:p>
            <a:r>
              <a:rPr lang="es-ES" dirty="0"/>
              <a:t>Explicar cómo los salmos demuestran la doble prueba mesiánica: que el Cristo debe sufrir y que Jesús es el Cristo</a:t>
            </a:r>
          </a:p>
          <a:p>
            <a:pPr lvl="1"/>
            <a:r>
              <a:rPr lang="en-US" dirty="0">
                <a:solidFill>
                  <a:srgbClr val="C00000"/>
                </a:solidFill>
                <a:ea typeface="+mn-lt"/>
                <a:cs typeface="+mn-lt"/>
              </a:rPr>
              <a:t>“Era </a:t>
            </a:r>
            <a:r>
              <a:rPr lang="en-US" dirty="0" err="1">
                <a:solidFill>
                  <a:srgbClr val="C00000"/>
                </a:solidFill>
                <a:ea typeface="+mn-lt"/>
                <a:cs typeface="+mn-lt"/>
              </a:rPr>
              <a:t>necesario</a:t>
            </a:r>
            <a:r>
              <a:rPr lang="en-US" dirty="0">
                <a:solidFill>
                  <a:srgbClr val="C00000"/>
                </a:solidFill>
                <a:ea typeface="+mn-lt"/>
                <a:cs typeface="+mn-lt"/>
              </a:rPr>
              <a:t> que </a:t>
            </a:r>
            <a:r>
              <a:rPr lang="en-US" dirty="0" err="1">
                <a:solidFill>
                  <a:srgbClr val="C00000"/>
                </a:solidFill>
                <a:ea typeface="+mn-lt"/>
                <a:cs typeface="+mn-lt"/>
              </a:rPr>
              <a:t>el</a:t>
            </a:r>
            <a:r>
              <a:rPr lang="en-US" dirty="0">
                <a:solidFill>
                  <a:srgbClr val="C00000"/>
                </a:solidFill>
                <a:ea typeface="+mn-lt"/>
                <a:cs typeface="+mn-lt"/>
              </a:rPr>
              <a:t> Cristo </a:t>
            </a:r>
            <a:r>
              <a:rPr lang="en-US" dirty="0" err="1">
                <a:solidFill>
                  <a:srgbClr val="C00000"/>
                </a:solidFill>
                <a:ea typeface="+mn-lt"/>
                <a:cs typeface="+mn-lt"/>
              </a:rPr>
              <a:t>padeciera</a:t>
            </a:r>
            <a:r>
              <a:rPr lang="en-US" dirty="0">
                <a:solidFill>
                  <a:srgbClr val="C00000"/>
                </a:solidFill>
                <a:ea typeface="+mn-lt"/>
                <a:cs typeface="+mn-lt"/>
              </a:rPr>
              <a:t> y </a:t>
            </a:r>
            <a:br>
              <a:rPr lang="en-US" dirty="0">
                <a:solidFill>
                  <a:srgbClr val="C00000"/>
                </a:solidFill>
                <a:ea typeface="+mn-lt"/>
                <a:cs typeface="+mn-lt"/>
              </a:rPr>
            </a:br>
            <a:r>
              <a:rPr lang="en-US" dirty="0" err="1">
                <a:solidFill>
                  <a:srgbClr val="C00000"/>
                </a:solidFill>
                <a:ea typeface="+mn-lt"/>
                <a:cs typeface="+mn-lt"/>
              </a:rPr>
              <a:t>resucitara</a:t>
            </a:r>
            <a:r>
              <a:rPr lang="en-US" dirty="0">
                <a:solidFill>
                  <a:srgbClr val="C00000"/>
                </a:solidFill>
                <a:ea typeface="+mn-lt"/>
                <a:cs typeface="+mn-lt"/>
              </a:rPr>
              <a:t> de entre </a:t>
            </a:r>
            <a:r>
              <a:rPr lang="en-US" dirty="0" err="1">
                <a:solidFill>
                  <a:srgbClr val="C00000"/>
                </a:solidFill>
                <a:ea typeface="+mn-lt"/>
                <a:cs typeface="+mn-lt"/>
              </a:rPr>
              <a:t>los</a:t>
            </a:r>
            <a:r>
              <a:rPr lang="en-US" dirty="0">
                <a:solidFill>
                  <a:srgbClr val="C00000"/>
                </a:solidFill>
                <a:ea typeface="+mn-lt"/>
                <a:cs typeface="+mn-lt"/>
              </a:rPr>
              <a:t> </a:t>
            </a:r>
            <a:r>
              <a:rPr lang="en-US" dirty="0" err="1">
                <a:solidFill>
                  <a:srgbClr val="C00000"/>
                </a:solidFill>
                <a:ea typeface="+mn-lt"/>
                <a:cs typeface="+mn-lt"/>
              </a:rPr>
              <a:t>muertos</a:t>
            </a:r>
            <a:r>
              <a:rPr lang="en-US" dirty="0">
                <a:solidFill>
                  <a:srgbClr val="C00000"/>
                </a:solidFill>
                <a:ea typeface="+mn-lt"/>
                <a:cs typeface="+mn-lt"/>
              </a:rPr>
              <a:t>”— </a:t>
            </a:r>
            <a:r>
              <a:rPr lang="en-US" dirty="0" err="1">
                <a:solidFill>
                  <a:srgbClr val="C00000"/>
                </a:solidFill>
                <a:ea typeface="+mn-lt"/>
                <a:cs typeface="+mn-lt"/>
              </a:rPr>
              <a:t>profetizan</a:t>
            </a:r>
            <a:r>
              <a:rPr lang="en-US" dirty="0">
                <a:solidFill>
                  <a:srgbClr val="C00000"/>
                </a:solidFill>
                <a:ea typeface="+mn-lt"/>
                <a:cs typeface="+mn-lt"/>
              </a:rPr>
              <a:t> a Jesús </a:t>
            </a:r>
            <a:r>
              <a:rPr lang="en-US" dirty="0" err="1">
                <a:solidFill>
                  <a:srgbClr val="C00000"/>
                </a:solidFill>
                <a:ea typeface="+mn-lt"/>
                <a:cs typeface="+mn-lt"/>
              </a:rPr>
              <a:t>como</a:t>
            </a:r>
            <a:r>
              <a:rPr lang="en-US" dirty="0">
                <a:solidFill>
                  <a:srgbClr val="C00000"/>
                </a:solidFill>
                <a:ea typeface="+mn-lt"/>
                <a:cs typeface="+mn-lt"/>
              </a:rPr>
              <a:t> </a:t>
            </a:r>
            <a:r>
              <a:rPr lang="en-US" dirty="0" err="1">
                <a:solidFill>
                  <a:srgbClr val="C00000"/>
                </a:solidFill>
                <a:ea typeface="+mn-lt"/>
                <a:cs typeface="+mn-lt"/>
              </a:rPr>
              <a:t>el</a:t>
            </a:r>
            <a:r>
              <a:rPr lang="en-US" dirty="0">
                <a:solidFill>
                  <a:srgbClr val="C00000"/>
                </a:solidFill>
                <a:ea typeface="+mn-lt"/>
                <a:cs typeface="+mn-lt"/>
              </a:rPr>
              <a:t> </a:t>
            </a:r>
            <a:r>
              <a:rPr lang="en-US" dirty="0" err="1">
                <a:solidFill>
                  <a:srgbClr val="C00000"/>
                </a:solidFill>
                <a:ea typeface="+mn-lt"/>
                <a:cs typeface="+mn-lt"/>
              </a:rPr>
              <a:t>antitipo</a:t>
            </a:r>
            <a:r>
              <a:rPr lang="en-US" dirty="0">
                <a:solidFill>
                  <a:srgbClr val="C00000"/>
                </a:solidFill>
                <a:ea typeface="+mn-lt"/>
                <a:cs typeface="+mn-lt"/>
              </a:rPr>
              <a:t> del </a:t>
            </a:r>
            <a:r>
              <a:rPr lang="en-US" dirty="0" err="1">
                <a:solidFill>
                  <a:srgbClr val="C00000"/>
                </a:solidFill>
                <a:ea typeface="+mn-lt"/>
                <a:cs typeface="+mn-lt"/>
              </a:rPr>
              <a:t>justo</a:t>
            </a:r>
            <a:r>
              <a:rPr lang="en-US" dirty="0">
                <a:solidFill>
                  <a:srgbClr val="C00000"/>
                </a:solidFill>
                <a:ea typeface="+mn-lt"/>
                <a:cs typeface="+mn-lt"/>
              </a:rPr>
              <a:t> </a:t>
            </a:r>
            <a:r>
              <a:rPr lang="en-US" dirty="0" err="1">
                <a:solidFill>
                  <a:srgbClr val="C00000"/>
                </a:solidFill>
                <a:ea typeface="+mn-lt"/>
                <a:cs typeface="+mn-lt"/>
              </a:rPr>
              <a:t>sufriente</a:t>
            </a:r>
            <a:r>
              <a:rPr lang="en-US" dirty="0">
                <a:solidFill>
                  <a:srgbClr val="C00000"/>
                </a:solidFill>
                <a:ea typeface="+mn-lt"/>
                <a:cs typeface="+mn-lt"/>
              </a:rPr>
              <a:t> </a:t>
            </a:r>
          </a:p>
          <a:p>
            <a:pPr lvl="1"/>
            <a:r>
              <a:rPr lang="en-US" dirty="0">
                <a:solidFill>
                  <a:srgbClr val="C00000"/>
                </a:solidFill>
                <a:ea typeface="+mn-lt"/>
                <a:cs typeface="+mn-lt"/>
              </a:rPr>
              <a:t>“Este Jesús, a </a:t>
            </a:r>
            <a:r>
              <a:rPr lang="en-US" dirty="0" err="1">
                <a:solidFill>
                  <a:srgbClr val="C00000"/>
                </a:solidFill>
                <a:ea typeface="+mn-lt"/>
                <a:cs typeface="+mn-lt"/>
              </a:rPr>
              <a:t>quien</a:t>
            </a:r>
            <a:r>
              <a:rPr lang="en-US" dirty="0">
                <a:solidFill>
                  <a:srgbClr val="C00000"/>
                </a:solidFill>
                <a:ea typeface="+mn-lt"/>
                <a:cs typeface="+mn-lt"/>
              </a:rPr>
              <a:t> </a:t>
            </a:r>
            <a:r>
              <a:rPr lang="en-US" dirty="0" err="1">
                <a:solidFill>
                  <a:srgbClr val="C00000"/>
                </a:solidFill>
                <a:ea typeface="+mn-lt"/>
                <a:cs typeface="+mn-lt"/>
              </a:rPr>
              <a:t>yo</a:t>
            </a:r>
            <a:r>
              <a:rPr lang="en-US" dirty="0">
                <a:solidFill>
                  <a:srgbClr val="C00000"/>
                </a:solidFill>
                <a:ea typeface="+mn-lt"/>
                <a:cs typeface="+mn-lt"/>
              </a:rPr>
              <a:t> les </a:t>
            </a:r>
            <a:r>
              <a:rPr lang="en-US" dirty="0" err="1">
                <a:solidFill>
                  <a:srgbClr val="C00000"/>
                </a:solidFill>
                <a:ea typeface="+mn-lt"/>
                <a:cs typeface="+mn-lt"/>
              </a:rPr>
              <a:t>anuncio</a:t>
            </a:r>
            <a:r>
              <a:rPr lang="en-US" dirty="0">
                <a:solidFill>
                  <a:srgbClr val="C00000"/>
                </a:solidFill>
                <a:ea typeface="+mn-lt"/>
                <a:cs typeface="+mn-lt"/>
              </a:rPr>
              <a:t>, es </a:t>
            </a:r>
            <a:r>
              <a:rPr lang="en-US" dirty="0" err="1">
                <a:solidFill>
                  <a:srgbClr val="C00000"/>
                </a:solidFill>
                <a:ea typeface="+mn-lt"/>
                <a:cs typeface="+mn-lt"/>
              </a:rPr>
              <a:t>el</a:t>
            </a:r>
            <a:r>
              <a:rPr lang="en-US" dirty="0">
                <a:solidFill>
                  <a:srgbClr val="C00000"/>
                </a:solidFill>
                <a:ea typeface="+mn-lt"/>
                <a:cs typeface="+mn-lt"/>
              </a:rPr>
              <a:t> Cristo”—</a:t>
            </a:r>
            <a:r>
              <a:rPr lang="en-US" dirty="0" err="1">
                <a:solidFill>
                  <a:srgbClr val="C00000"/>
                </a:solidFill>
                <a:ea typeface="+mn-lt"/>
                <a:cs typeface="+mn-lt"/>
              </a:rPr>
              <a:t>profetizan</a:t>
            </a:r>
            <a:r>
              <a:rPr lang="en-US" dirty="0">
                <a:solidFill>
                  <a:srgbClr val="C00000"/>
                </a:solidFill>
                <a:ea typeface="+mn-lt"/>
                <a:cs typeface="+mn-lt"/>
              </a:rPr>
              <a:t> </a:t>
            </a:r>
            <a:r>
              <a:rPr lang="en-US" dirty="0" err="1">
                <a:solidFill>
                  <a:srgbClr val="C00000"/>
                </a:solidFill>
                <a:ea typeface="+mn-lt"/>
                <a:cs typeface="+mn-lt"/>
              </a:rPr>
              <a:t>el</a:t>
            </a:r>
            <a:r>
              <a:rPr lang="en-US" dirty="0">
                <a:solidFill>
                  <a:srgbClr val="C00000"/>
                </a:solidFill>
                <a:ea typeface="+mn-lt"/>
                <a:cs typeface="+mn-lt"/>
              </a:rPr>
              <a:t> </a:t>
            </a:r>
            <a:r>
              <a:rPr lang="en-US" dirty="0" err="1">
                <a:solidFill>
                  <a:srgbClr val="C00000"/>
                </a:solidFill>
                <a:ea typeface="+mn-lt"/>
                <a:cs typeface="+mn-lt"/>
              </a:rPr>
              <a:t>reinado</a:t>
            </a:r>
            <a:r>
              <a:rPr lang="en-US" dirty="0">
                <a:solidFill>
                  <a:srgbClr val="C00000"/>
                </a:solidFill>
                <a:ea typeface="+mn-lt"/>
                <a:cs typeface="+mn-lt"/>
              </a:rPr>
              <a:t> del Mesías</a:t>
            </a:r>
            <a:endParaRPr lang="es-ES" dirty="0"/>
          </a:p>
          <a:p>
            <a:endParaRPr lang="en-US" dirty="0"/>
          </a:p>
        </p:txBody>
      </p:sp>
    </p:spTree>
    <p:extLst>
      <p:ext uri="{BB962C8B-B14F-4D97-AF65-F5344CB8AC3E}">
        <p14:creationId xmlns:p14="http://schemas.microsoft.com/office/powerpoint/2010/main" val="2697053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385-173F-F25A-27B5-76420C85CB9E}"/>
              </a:ext>
            </a:extLst>
          </p:cNvPr>
          <p:cNvSpPr>
            <a:spLocks noGrp="1"/>
          </p:cNvSpPr>
          <p:nvPr>
            <p:ph type="title"/>
          </p:nvPr>
        </p:nvSpPr>
        <p:spPr>
          <a:xfrm>
            <a:off x="184298" y="759219"/>
            <a:ext cx="8775404" cy="1608845"/>
          </a:xfrm>
        </p:spPr>
        <p:txBody>
          <a:bodyPr/>
          <a:lstStyle/>
          <a:p>
            <a:pPr marL="0" marR="0">
              <a:lnSpc>
                <a:spcPct val="100000"/>
              </a:lnSpc>
              <a:spcBef>
                <a:spcPts val="0"/>
              </a:spcBef>
              <a:spcAft>
                <a:spcPts val="0"/>
              </a:spcAft>
            </a:pPr>
            <a:r>
              <a:rPr lang="en-US" sz="4800" dirty="0">
                <a:effectLst/>
              </a:rPr>
              <a:t>Review</a:t>
            </a:r>
            <a:endParaRPr lang="en-US" sz="4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2CA6F54-4A26-DF85-29BB-9444A308F7EA}"/>
              </a:ext>
            </a:extLst>
          </p:cNvPr>
          <p:cNvSpPr>
            <a:spLocks noGrp="1"/>
          </p:cNvSpPr>
          <p:nvPr>
            <p:ph type="body" idx="1"/>
          </p:nvPr>
        </p:nvSpPr>
        <p:spPr>
          <a:xfrm>
            <a:off x="1283589" y="2671827"/>
            <a:ext cx="6576822" cy="371346"/>
          </a:xfrm>
        </p:spPr>
        <p:txBody>
          <a:bodyPr/>
          <a:lstStyle/>
          <a:p>
            <a:r>
              <a:rPr lang="en-US" dirty="0">
                <a:solidFill>
                  <a:srgbClr val="C00000"/>
                </a:solidFill>
              </a:rPr>
              <a:t>Lesson 13 / </a:t>
            </a:r>
            <a:r>
              <a:rPr lang="en-US" dirty="0" err="1">
                <a:solidFill>
                  <a:srgbClr val="C00000"/>
                </a:solidFill>
              </a:rPr>
              <a:t>Lección</a:t>
            </a:r>
            <a:r>
              <a:rPr lang="en-US" dirty="0">
                <a:solidFill>
                  <a:srgbClr val="C00000"/>
                </a:solidFill>
              </a:rPr>
              <a:t> 13</a:t>
            </a:r>
          </a:p>
        </p:txBody>
      </p:sp>
      <p:sp>
        <p:nvSpPr>
          <p:cNvPr id="4" name="Title 1">
            <a:extLst>
              <a:ext uri="{FF2B5EF4-FFF2-40B4-BE49-F238E27FC236}">
                <a16:creationId xmlns:a16="http://schemas.microsoft.com/office/drawing/2014/main" id="{D321DF81-615B-7450-DB5F-C358FA3B7F00}"/>
              </a:ext>
            </a:extLst>
          </p:cNvPr>
          <p:cNvSpPr txBox="1">
            <a:spLocks/>
          </p:cNvSpPr>
          <p:nvPr/>
        </p:nvSpPr>
        <p:spPr>
          <a:xfrm>
            <a:off x="184298" y="3361450"/>
            <a:ext cx="8775404" cy="160884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54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pPr>
              <a:lnSpc>
                <a:spcPct val="100000"/>
              </a:lnSpc>
            </a:pPr>
            <a:r>
              <a:rPr lang="es-ES" sz="4800" dirty="0">
                <a:latin typeface="Malgun Gothic"/>
                <a:ea typeface="Malgun Gothic"/>
              </a:rPr>
              <a:t>Repaso</a:t>
            </a:r>
            <a:endParaRPr lang="en-US" sz="4800" dirty="0"/>
          </a:p>
        </p:txBody>
      </p:sp>
    </p:spTree>
    <p:extLst>
      <p:ext uri="{BB962C8B-B14F-4D97-AF65-F5344CB8AC3E}">
        <p14:creationId xmlns:p14="http://schemas.microsoft.com/office/powerpoint/2010/main" val="468895090"/>
      </p:ext>
    </p:extLst>
  </p:cSld>
  <p:clrMapOvr>
    <a:masterClrMapping/>
  </p:clrMapOvr>
</p:sld>
</file>

<file path=ppt/slides/slide1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29EE5-C9FB-43F3-01AA-743FC8FFA145}"/>
              </a:ext>
            </a:extLst>
          </p:cNvPr>
          <p:cNvSpPr>
            <a:spLocks noGrp="1"/>
          </p:cNvSpPr>
          <p:nvPr>
            <p:ph type="title"/>
          </p:nvPr>
        </p:nvSpPr>
        <p:spPr/>
        <p:txBody>
          <a:bodyPr/>
          <a:lstStyle/>
          <a:p>
            <a:r>
              <a:rPr lang="en-US"/>
              <a:t>Course Goals / </a:t>
            </a:r>
            <a:r>
              <a:rPr lang="en-US" err="1"/>
              <a:t>Objetivos</a:t>
            </a:r>
            <a:r>
              <a:rPr lang="en-US"/>
              <a:t> del </a:t>
            </a:r>
            <a:r>
              <a:rPr lang="en-US" err="1"/>
              <a:t>curso</a:t>
            </a:r>
            <a:endParaRPr lang="en-US"/>
          </a:p>
        </p:txBody>
      </p:sp>
      <p:sp>
        <p:nvSpPr>
          <p:cNvPr id="3" name="Content Placeholder 2">
            <a:extLst>
              <a:ext uri="{FF2B5EF4-FFF2-40B4-BE49-F238E27FC236}">
                <a16:creationId xmlns:a16="http://schemas.microsoft.com/office/drawing/2014/main" id="{6F80FB36-0E18-3919-9A1D-222C4E43458B}"/>
              </a:ext>
            </a:extLst>
          </p:cNvPr>
          <p:cNvSpPr>
            <a:spLocks noGrp="1"/>
          </p:cNvSpPr>
          <p:nvPr>
            <p:ph sz="half" idx="1"/>
          </p:nvPr>
        </p:nvSpPr>
        <p:spPr>
          <a:xfrm>
            <a:off x="337625" y="1446028"/>
            <a:ext cx="4234375" cy="4044767"/>
          </a:xfrm>
        </p:spPr>
        <p:txBody>
          <a:bodyPr/>
          <a:lstStyle/>
          <a:p>
            <a:r>
              <a:rPr lang="en-US"/>
              <a:t>To increase our spiritual benefit from reading the psalms</a:t>
            </a:r>
          </a:p>
          <a:p>
            <a:pPr lvl="1"/>
            <a:r>
              <a:rPr lang="en-US"/>
              <a:t>Improve our vocabulary for prayer, praise, and edification</a:t>
            </a:r>
          </a:p>
          <a:p>
            <a:pPr lvl="1"/>
            <a:r>
              <a:rPr lang="en-US"/>
              <a:t>Learn to think like men of approved faith</a:t>
            </a:r>
          </a:p>
          <a:p>
            <a:pPr lvl="1"/>
            <a:r>
              <a:rPr lang="en-US"/>
              <a:t>Understand when and how to read psalms of various genres</a:t>
            </a:r>
          </a:p>
          <a:p>
            <a:r>
              <a:rPr lang="en-US"/>
              <a:t>To improve our prayer lives by absorbing and imitating the psalms</a:t>
            </a:r>
          </a:p>
          <a:p>
            <a:r>
              <a:rPr lang="en-US"/>
              <a:t>To understand the structure and integrity of the book of Psalms</a:t>
            </a:r>
          </a:p>
          <a:p>
            <a:endParaRPr lang="en-US"/>
          </a:p>
        </p:txBody>
      </p:sp>
      <p:sp>
        <p:nvSpPr>
          <p:cNvPr id="4" name="Content Placeholder 3">
            <a:extLst>
              <a:ext uri="{FF2B5EF4-FFF2-40B4-BE49-F238E27FC236}">
                <a16:creationId xmlns:a16="http://schemas.microsoft.com/office/drawing/2014/main" id="{D7B1BF7C-F69E-F0D6-18AF-981C39EF7895}"/>
              </a:ext>
            </a:extLst>
          </p:cNvPr>
          <p:cNvSpPr>
            <a:spLocks noGrp="1"/>
          </p:cNvSpPr>
          <p:nvPr>
            <p:ph sz="half" idx="2"/>
          </p:nvPr>
        </p:nvSpPr>
        <p:spPr>
          <a:xfrm>
            <a:off x="4571999" y="1446029"/>
            <a:ext cx="4408967" cy="4044767"/>
          </a:xfrm>
        </p:spPr>
        <p:txBody>
          <a:bodyPr/>
          <a:lstStyle/>
          <a:p>
            <a:r>
              <a:rPr lang="es-ES"/>
              <a:t>Aumentar nuestro beneficio espiritual al leer los salmos</a:t>
            </a:r>
          </a:p>
          <a:p>
            <a:pPr lvl="1"/>
            <a:r>
              <a:rPr lang="es-ES"/>
              <a:t>Mejorar nuestro vocabulario de oración, </a:t>
            </a:r>
            <a:br>
              <a:rPr lang="es-ES"/>
            </a:br>
            <a:r>
              <a:rPr lang="es-ES"/>
              <a:t>alabanza y edificación</a:t>
            </a:r>
          </a:p>
          <a:p>
            <a:pPr lvl="1"/>
            <a:r>
              <a:rPr lang="es-ES"/>
              <a:t>Aprender a pensar como hombres de fe aprobada</a:t>
            </a:r>
          </a:p>
          <a:p>
            <a:pPr lvl="1"/>
            <a:r>
              <a:rPr lang="es-ES"/>
              <a:t>Comprender cuándo y cómo leer salmos de varios géneros</a:t>
            </a:r>
          </a:p>
          <a:p>
            <a:r>
              <a:rPr lang="es-ES"/>
              <a:t>Mejorar nuestra vida de oración absorbiendo </a:t>
            </a:r>
            <a:br>
              <a:rPr lang="es-ES"/>
            </a:br>
            <a:r>
              <a:rPr lang="es-ES"/>
              <a:t>e imitando los salmos</a:t>
            </a:r>
          </a:p>
          <a:p>
            <a:r>
              <a:rPr lang="es-ES"/>
              <a:t>Entender la estructura e integridad del libro </a:t>
            </a:r>
            <a:br>
              <a:rPr lang="es-ES"/>
            </a:br>
            <a:r>
              <a:rPr lang="es-ES"/>
              <a:t>de los Salmos</a:t>
            </a:r>
          </a:p>
          <a:p>
            <a:endParaRPr lang="en-US"/>
          </a:p>
        </p:txBody>
      </p:sp>
    </p:spTree>
    <p:extLst>
      <p:ext uri="{BB962C8B-B14F-4D97-AF65-F5344CB8AC3E}">
        <p14:creationId xmlns:p14="http://schemas.microsoft.com/office/powerpoint/2010/main" val="3409659402"/>
      </p:ext>
    </p:extLst>
  </p:cSld>
  <p:clrMapOvr>
    <a:masterClrMapping/>
  </p:clrMapOvr>
</p:sld>
</file>

<file path=ppt/slides/slide1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385-173F-F25A-27B5-76420C85CB9E}"/>
              </a:ext>
            </a:extLst>
          </p:cNvPr>
          <p:cNvSpPr>
            <a:spLocks noGrp="1"/>
          </p:cNvSpPr>
          <p:nvPr>
            <p:ph type="title"/>
          </p:nvPr>
        </p:nvSpPr>
        <p:spPr>
          <a:xfrm>
            <a:off x="184298" y="759219"/>
            <a:ext cx="8775404" cy="1608845"/>
          </a:xfrm>
        </p:spPr>
        <p:txBody>
          <a:bodyPr/>
          <a:lstStyle/>
          <a:p>
            <a:pPr>
              <a:lnSpc>
                <a:spcPct val="100000"/>
              </a:lnSpc>
              <a:spcBef>
                <a:spcPts val="0"/>
              </a:spcBef>
            </a:pPr>
            <a:r>
              <a:rPr lang="en-US" sz="4800" dirty="0">
                <a:effectLst/>
              </a:rPr>
              <a:t>Reading the Psalms</a:t>
            </a:r>
            <a:endParaRPr lang="en-US" sz="4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D321DF81-615B-7450-DB5F-C358FA3B7F00}"/>
              </a:ext>
            </a:extLst>
          </p:cNvPr>
          <p:cNvSpPr txBox="1">
            <a:spLocks/>
          </p:cNvSpPr>
          <p:nvPr/>
        </p:nvSpPr>
        <p:spPr>
          <a:xfrm>
            <a:off x="184298" y="3361450"/>
            <a:ext cx="8775404" cy="160884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54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pPr>
              <a:lnSpc>
                <a:spcPct val="100000"/>
              </a:lnSpc>
            </a:pPr>
            <a:r>
              <a:rPr lang="en-US" sz="4800" dirty="0" err="1">
                <a:effectLst/>
              </a:rPr>
              <a:t>Leyendo</a:t>
            </a:r>
            <a:r>
              <a:rPr lang="en-US" sz="4800" dirty="0">
                <a:effectLst/>
              </a:rPr>
              <a:t> </a:t>
            </a:r>
            <a:r>
              <a:rPr lang="en-US" sz="4800" dirty="0" err="1">
                <a:effectLst/>
              </a:rPr>
              <a:t>los</a:t>
            </a:r>
            <a:r>
              <a:rPr lang="en-US" sz="4800" dirty="0">
                <a:effectLst/>
              </a:rPr>
              <a:t> </a:t>
            </a:r>
            <a:r>
              <a:rPr lang="en-US" sz="4800" dirty="0" err="1">
                <a:effectLst/>
              </a:rPr>
              <a:t>Salmos</a:t>
            </a:r>
            <a:endParaRPr lang="en-US" sz="4800" dirty="0"/>
          </a:p>
        </p:txBody>
      </p:sp>
      <p:sp>
        <p:nvSpPr>
          <p:cNvPr id="6" name="Text Placeholder 5">
            <a:extLst>
              <a:ext uri="{FF2B5EF4-FFF2-40B4-BE49-F238E27FC236}">
                <a16:creationId xmlns:a16="http://schemas.microsoft.com/office/drawing/2014/main" id="{8852E274-6A4A-8CB1-EF53-30EE612251DF}"/>
              </a:ext>
            </a:extLst>
          </p:cNvPr>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3619813813"/>
      </p:ext>
    </p:extLst>
  </p:cSld>
  <p:clrMapOvr>
    <a:masterClrMapping/>
  </p:clrMapOvr>
</p:sld>
</file>

<file path=ppt/slides/slide1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D2D91-BB5E-C806-CD89-C000E4137B45}"/>
              </a:ext>
            </a:extLst>
          </p:cNvPr>
          <p:cNvSpPr>
            <a:spLocks noGrp="1"/>
          </p:cNvSpPr>
          <p:nvPr>
            <p:ph type="title"/>
          </p:nvPr>
        </p:nvSpPr>
        <p:spPr/>
        <p:txBody>
          <a:bodyPr/>
          <a:lstStyle/>
          <a:p>
            <a:r>
              <a:rPr lang="en-US" dirty="0"/>
              <a:t>Content of the Psalms / </a:t>
            </a:r>
          </a:p>
        </p:txBody>
      </p:sp>
      <p:sp>
        <p:nvSpPr>
          <p:cNvPr id="3" name="Content Placeholder 2">
            <a:extLst>
              <a:ext uri="{FF2B5EF4-FFF2-40B4-BE49-F238E27FC236}">
                <a16:creationId xmlns:a16="http://schemas.microsoft.com/office/drawing/2014/main" id="{9D8DD494-C7AA-0043-2101-22CD80F8F214}"/>
              </a:ext>
            </a:extLst>
          </p:cNvPr>
          <p:cNvSpPr>
            <a:spLocks noGrp="1"/>
          </p:cNvSpPr>
          <p:nvPr>
            <p:ph sz="half" idx="1"/>
          </p:nvPr>
        </p:nvSpPr>
        <p:spPr>
          <a:xfrm>
            <a:off x="337625" y="1041006"/>
            <a:ext cx="4234375" cy="4673994"/>
          </a:xfrm>
        </p:spPr>
        <p:txBody>
          <a:bodyPr>
            <a:normAutofit/>
          </a:bodyPr>
          <a:lstStyle/>
          <a:p>
            <a:r>
              <a:rPr lang="en-US" dirty="0"/>
              <a:t>The psalms are a record of what God’s people thought as they tried to obey the Law, believe the Prophets, and follow the advice of the Wisdom literature</a:t>
            </a:r>
          </a:p>
          <a:p>
            <a:pPr lvl="1"/>
            <a:r>
              <a:rPr lang="en-US" dirty="0"/>
              <a:t>“There is not an emotion of which anyone can be conscious that is not here [in the psalms] represented as a mirror.” – John Calvin</a:t>
            </a:r>
            <a:br>
              <a:rPr lang="en-US" dirty="0"/>
            </a:br>
            <a:endParaRPr lang="en-US" dirty="0"/>
          </a:p>
          <a:p>
            <a:r>
              <a:rPr lang="en-US" dirty="0"/>
              <a:t>2 Major Themes:</a:t>
            </a:r>
          </a:p>
          <a:p>
            <a:pPr lvl="1"/>
            <a:r>
              <a:rPr lang="en-US" dirty="0" err="1"/>
              <a:t>Lawkeeping</a:t>
            </a:r>
            <a:r>
              <a:rPr lang="en-US" dirty="0"/>
              <a:t> – God rewards (or </a:t>
            </a:r>
            <a:r>
              <a:rPr lang="en-US" u="sng" dirty="0"/>
              <a:t>blesses</a:t>
            </a:r>
            <a:r>
              <a:rPr lang="en-US" dirty="0"/>
              <a:t>) upright living and punishes disobedience</a:t>
            </a:r>
          </a:p>
          <a:p>
            <a:pPr lvl="2"/>
            <a:r>
              <a:rPr lang="en-US" dirty="0"/>
              <a:t>Consistent with the other Wisdom Literature</a:t>
            </a:r>
          </a:p>
          <a:p>
            <a:pPr lvl="1"/>
            <a:r>
              <a:rPr lang="en-US" dirty="0"/>
              <a:t>Kingship – God appoints the king to rule, but is ultimately still in charge</a:t>
            </a:r>
          </a:p>
          <a:p>
            <a:pPr lvl="2"/>
            <a:r>
              <a:rPr lang="en-US" dirty="0"/>
              <a:t>As we move forward in Israel’s history, the focus changes from an Earthly (Davidic) king </a:t>
            </a:r>
            <a:br>
              <a:rPr lang="en-US" dirty="0"/>
            </a:br>
            <a:r>
              <a:rPr lang="en-US" dirty="0"/>
              <a:t>to the heavenly king (God)</a:t>
            </a:r>
          </a:p>
          <a:p>
            <a:pPr lvl="1"/>
            <a:endParaRPr lang="en-US" dirty="0"/>
          </a:p>
        </p:txBody>
      </p:sp>
      <p:sp>
        <p:nvSpPr>
          <p:cNvPr id="4" name="Content Placeholder 3">
            <a:extLst>
              <a:ext uri="{FF2B5EF4-FFF2-40B4-BE49-F238E27FC236}">
                <a16:creationId xmlns:a16="http://schemas.microsoft.com/office/drawing/2014/main" id="{2AC4EBC2-4DE7-F8B6-C8B0-86BB64BC95FA}"/>
              </a:ext>
            </a:extLst>
          </p:cNvPr>
          <p:cNvSpPr>
            <a:spLocks noGrp="1"/>
          </p:cNvSpPr>
          <p:nvPr>
            <p:ph sz="half" idx="2"/>
          </p:nvPr>
        </p:nvSpPr>
        <p:spPr>
          <a:xfrm>
            <a:off x="4572000" y="1041006"/>
            <a:ext cx="4399613" cy="4673993"/>
          </a:xfrm>
        </p:spPr>
        <p:txBody>
          <a:bodyPr vert="horz" lIns="91440" tIns="45720" rIns="91440" bIns="45720" rtlCol="0" anchor="t">
            <a:normAutofit/>
          </a:bodyPr>
          <a:lstStyle/>
          <a:p>
            <a:r>
              <a:rPr lang="en-US" dirty="0"/>
              <a:t>Los </a:t>
            </a:r>
            <a:r>
              <a:rPr lang="en-US" dirty="0" err="1"/>
              <a:t>salmos</a:t>
            </a:r>
            <a:r>
              <a:rPr lang="en-US" dirty="0"/>
              <a:t> son un </a:t>
            </a:r>
            <a:r>
              <a:rPr lang="en-US" dirty="0" err="1"/>
              <a:t>registro</a:t>
            </a:r>
            <a:r>
              <a:rPr lang="en-US" dirty="0"/>
              <a:t> de lo que </a:t>
            </a:r>
            <a:r>
              <a:rPr lang="en-US" dirty="0" err="1"/>
              <a:t>pensaba</a:t>
            </a:r>
            <a:r>
              <a:rPr lang="en-US" dirty="0"/>
              <a:t> </a:t>
            </a:r>
            <a:r>
              <a:rPr lang="en-US" dirty="0" err="1"/>
              <a:t>el</a:t>
            </a:r>
            <a:r>
              <a:rPr lang="en-US" dirty="0"/>
              <a:t> pueblo de Dios </a:t>
            </a:r>
            <a:r>
              <a:rPr lang="en-US" dirty="0" err="1"/>
              <a:t>mientras</a:t>
            </a:r>
            <a:r>
              <a:rPr lang="en-US" dirty="0"/>
              <a:t> </a:t>
            </a:r>
            <a:r>
              <a:rPr lang="en-US" dirty="0" err="1"/>
              <a:t>trataban</a:t>
            </a:r>
            <a:r>
              <a:rPr lang="en-US" dirty="0"/>
              <a:t> de </a:t>
            </a:r>
            <a:r>
              <a:rPr lang="en-US" dirty="0" err="1"/>
              <a:t>obedecer</a:t>
            </a:r>
            <a:r>
              <a:rPr lang="en-US" dirty="0"/>
              <a:t> la Ley, </a:t>
            </a:r>
            <a:r>
              <a:rPr lang="en-US" dirty="0" err="1"/>
              <a:t>creer</a:t>
            </a:r>
            <a:r>
              <a:rPr lang="en-US" dirty="0"/>
              <a:t> a </a:t>
            </a:r>
            <a:r>
              <a:rPr lang="en-US" dirty="0" err="1"/>
              <a:t>los</a:t>
            </a:r>
            <a:r>
              <a:rPr lang="en-US" dirty="0"/>
              <a:t> </a:t>
            </a:r>
            <a:r>
              <a:rPr lang="en-US" dirty="0" err="1"/>
              <a:t>profetas</a:t>
            </a:r>
            <a:r>
              <a:rPr lang="en-US" dirty="0"/>
              <a:t>, y </a:t>
            </a:r>
            <a:r>
              <a:rPr lang="en-US" dirty="0" err="1"/>
              <a:t>seguir</a:t>
            </a:r>
            <a:r>
              <a:rPr lang="en-US" dirty="0"/>
              <a:t> </a:t>
            </a:r>
            <a:r>
              <a:rPr lang="en-US" dirty="0" err="1"/>
              <a:t>el</a:t>
            </a:r>
            <a:r>
              <a:rPr lang="en-US" dirty="0"/>
              <a:t> </a:t>
            </a:r>
            <a:r>
              <a:rPr lang="en-US" dirty="0" err="1"/>
              <a:t>consejo</a:t>
            </a:r>
            <a:r>
              <a:rPr lang="en-US" dirty="0"/>
              <a:t> de la literature de la </a:t>
            </a:r>
            <a:r>
              <a:rPr lang="en-US" dirty="0" err="1"/>
              <a:t>sabiduría</a:t>
            </a:r>
            <a:r>
              <a:rPr lang="en-US" dirty="0"/>
              <a:t>.</a:t>
            </a:r>
          </a:p>
          <a:p>
            <a:pPr lvl="1"/>
            <a:r>
              <a:rPr lang="en-US" dirty="0"/>
              <a:t>“No hay </a:t>
            </a:r>
            <a:r>
              <a:rPr lang="en-US" dirty="0" err="1"/>
              <a:t>ninguna</a:t>
            </a:r>
            <a:r>
              <a:rPr lang="en-US" dirty="0"/>
              <a:t> </a:t>
            </a:r>
            <a:r>
              <a:rPr lang="en-US" dirty="0" err="1"/>
              <a:t>emoción</a:t>
            </a:r>
            <a:r>
              <a:rPr lang="en-US" dirty="0"/>
              <a:t> de la que </a:t>
            </a:r>
            <a:r>
              <a:rPr lang="en-US" dirty="0" err="1"/>
              <a:t>una</a:t>
            </a:r>
            <a:r>
              <a:rPr lang="en-US" dirty="0"/>
              <a:t> persona </a:t>
            </a:r>
            <a:r>
              <a:rPr lang="en-US" dirty="0" err="1"/>
              <a:t>puede</a:t>
            </a:r>
            <a:r>
              <a:rPr lang="en-US" dirty="0"/>
              <a:t> </a:t>
            </a:r>
            <a:r>
              <a:rPr lang="en-US" dirty="0" err="1"/>
              <a:t>estar</a:t>
            </a:r>
            <a:r>
              <a:rPr lang="en-US" dirty="0"/>
              <a:t> </a:t>
            </a:r>
            <a:r>
              <a:rPr lang="en-US" dirty="0" err="1"/>
              <a:t>consciente</a:t>
            </a:r>
            <a:r>
              <a:rPr lang="en-US" dirty="0"/>
              <a:t> que no se </a:t>
            </a:r>
            <a:r>
              <a:rPr lang="en-US" dirty="0" err="1"/>
              <a:t>encuentre</a:t>
            </a:r>
            <a:r>
              <a:rPr lang="en-US" dirty="0"/>
              <a:t> </a:t>
            </a:r>
            <a:r>
              <a:rPr lang="en-US" dirty="0" err="1"/>
              <a:t>aquí</a:t>
            </a:r>
            <a:r>
              <a:rPr lang="en-US" dirty="0"/>
              <a:t> [</a:t>
            </a:r>
            <a:r>
              <a:rPr lang="en-US" dirty="0" err="1"/>
              <a:t>en</a:t>
            </a:r>
            <a:r>
              <a:rPr lang="en-US" dirty="0"/>
              <a:t> </a:t>
            </a:r>
            <a:r>
              <a:rPr lang="en-US" dirty="0" err="1"/>
              <a:t>los</a:t>
            </a:r>
            <a:r>
              <a:rPr lang="en-US" dirty="0"/>
              <a:t> </a:t>
            </a:r>
            <a:r>
              <a:rPr lang="en-US" dirty="0" err="1"/>
              <a:t>salmos</a:t>
            </a:r>
            <a:r>
              <a:rPr lang="en-US" dirty="0"/>
              <a:t>] </a:t>
            </a:r>
            <a:r>
              <a:rPr lang="en-US" dirty="0" err="1"/>
              <a:t>representada</a:t>
            </a:r>
            <a:r>
              <a:rPr lang="en-US" dirty="0"/>
              <a:t> </a:t>
            </a:r>
            <a:r>
              <a:rPr lang="en-US" dirty="0" err="1"/>
              <a:t>como</a:t>
            </a:r>
            <a:r>
              <a:rPr lang="en-US" dirty="0"/>
              <a:t> </a:t>
            </a:r>
            <a:r>
              <a:rPr lang="en-US" dirty="0" err="1"/>
              <a:t>espejo</a:t>
            </a:r>
            <a:r>
              <a:rPr lang="en-US" dirty="0"/>
              <a:t>”. – Juan Calvino</a:t>
            </a:r>
          </a:p>
          <a:p>
            <a:r>
              <a:rPr lang="en-US" dirty="0"/>
              <a:t>2 </a:t>
            </a:r>
            <a:r>
              <a:rPr lang="en-US" dirty="0" err="1"/>
              <a:t>temas</a:t>
            </a:r>
            <a:r>
              <a:rPr lang="en-US" dirty="0"/>
              <a:t> </a:t>
            </a:r>
            <a:r>
              <a:rPr lang="en-US" dirty="0" err="1"/>
              <a:t>principales</a:t>
            </a:r>
            <a:r>
              <a:rPr lang="en-US" dirty="0"/>
              <a:t>:</a:t>
            </a:r>
          </a:p>
          <a:p>
            <a:pPr lvl="1"/>
            <a:r>
              <a:rPr lang="es-ES" dirty="0"/>
              <a:t>La observación de la Ley – </a:t>
            </a:r>
            <a:r>
              <a:rPr lang="en-US" dirty="0"/>
              <a:t>Dios </a:t>
            </a:r>
            <a:r>
              <a:rPr lang="en-US" dirty="0" err="1"/>
              <a:t>recompensa</a:t>
            </a:r>
            <a:r>
              <a:rPr lang="en-US" dirty="0"/>
              <a:t> (o </a:t>
            </a:r>
            <a:r>
              <a:rPr lang="en-US" u="sng" dirty="0" err="1"/>
              <a:t>bendice</a:t>
            </a:r>
            <a:r>
              <a:rPr lang="en-US" dirty="0"/>
              <a:t>) la </a:t>
            </a:r>
            <a:r>
              <a:rPr lang="en-US" dirty="0" err="1"/>
              <a:t>vida</a:t>
            </a:r>
            <a:r>
              <a:rPr lang="en-US" dirty="0"/>
              <a:t> recta y </a:t>
            </a:r>
            <a:r>
              <a:rPr lang="en-US" dirty="0" err="1"/>
              <a:t>castiga</a:t>
            </a:r>
            <a:r>
              <a:rPr lang="en-US" dirty="0"/>
              <a:t> la </a:t>
            </a:r>
            <a:r>
              <a:rPr lang="en-US" dirty="0" err="1"/>
              <a:t>desobediencia</a:t>
            </a:r>
            <a:endParaRPr lang="en-US" dirty="0"/>
          </a:p>
          <a:p>
            <a:pPr lvl="2"/>
            <a:r>
              <a:rPr lang="en-US" dirty="0"/>
              <a:t>Esto </a:t>
            </a:r>
            <a:r>
              <a:rPr lang="en-US" dirty="0" err="1"/>
              <a:t>va</a:t>
            </a:r>
            <a:r>
              <a:rPr lang="en-US" dirty="0"/>
              <a:t> de </a:t>
            </a:r>
            <a:r>
              <a:rPr lang="en-US" dirty="0" err="1"/>
              <a:t>acuerdo</a:t>
            </a:r>
            <a:r>
              <a:rPr lang="en-US" dirty="0"/>
              <a:t> con la </a:t>
            </a:r>
            <a:r>
              <a:rPr lang="en-US" dirty="0" err="1"/>
              <a:t>otra</a:t>
            </a:r>
            <a:r>
              <a:rPr lang="en-US" dirty="0"/>
              <a:t> </a:t>
            </a:r>
            <a:r>
              <a:rPr lang="en-US" dirty="0" err="1"/>
              <a:t>literatura</a:t>
            </a:r>
            <a:r>
              <a:rPr lang="en-US" dirty="0"/>
              <a:t> de la </a:t>
            </a:r>
            <a:r>
              <a:rPr lang="en-US" dirty="0" err="1"/>
              <a:t>sabiduría</a:t>
            </a:r>
          </a:p>
          <a:p>
            <a:pPr lvl="1"/>
            <a:r>
              <a:rPr lang="en-US" dirty="0" err="1"/>
              <a:t>Reinado</a:t>
            </a:r>
            <a:r>
              <a:rPr lang="en-US" dirty="0"/>
              <a:t> – Dios </a:t>
            </a:r>
            <a:r>
              <a:rPr lang="en-US" dirty="0" err="1"/>
              <a:t>designa</a:t>
            </a:r>
            <a:r>
              <a:rPr lang="en-US" dirty="0"/>
              <a:t> al </a:t>
            </a:r>
            <a:r>
              <a:rPr lang="en-US" dirty="0" err="1"/>
              <a:t>rey</a:t>
            </a:r>
            <a:r>
              <a:rPr lang="en-US" dirty="0"/>
              <a:t> para </a:t>
            </a:r>
            <a:r>
              <a:rPr lang="en-US" dirty="0" err="1"/>
              <a:t>gobernar</a:t>
            </a:r>
            <a:r>
              <a:rPr lang="en-US" dirty="0"/>
              <a:t>, </a:t>
            </a:r>
            <a:r>
              <a:rPr lang="en-US" dirty="0" err="1"/>
              <a:t>pero</a:t>
            </a:r>
            <a:r>
              <a:rPr lang="en-US" dirty="0"/>
              <a:t> </a:t>
            </a:r>
            <a:r>
              <a:rPr lang="en-US" dirty="0" err="1"/>
              <a:t>después</a:t>
            </a:r>
            <a:r>
              <a:rPr lang="en-US" dirty="0"/>
              <a:t> de </a:t>
            </a:r>
            <a:r>
              <a:rPr lang="en-US" dirty="0" err="1"/>
              <a:t>todo</a:t>
            </a:r>
            <a:r>
              <a:rPr lang="en-US" dirty="0"/>
              <a:t> </a:t>
            </a:r>
            <a:r>
              <a:rPr lang="en-US" dirty="0" err="1"/>
              <a:t>sigue</a:t>
            </a:r>
            <a:r>
              <a:rPr lang="en-US" dirty="0"/>
              <a:t> </a:t>
            </a:r>
            <a:r>
              <a:rPr lang="en-US" dirty="0" err="1"/>
              <a:t>teniendo</a:t>
            </a:r>
            <a:r>
              <a:rPr lang="en-US" dirty="0"/>
              <a:t> </a:t>
            </a:r>
            <a:r>
              <a:rPr lang="en-US" dirty="0" err="1"/>
              <a:t>el</a:t>
            </a:r>
            <a:r>
              <a:rPr lang="en-US" dirty="0"/>
              <a:t> </a:t>
            </a:r>
            <a:r>
              <a:rPr lang="en-US" dirty="0" err="1"/>
              <a:t>mando</a:t>
            </a:r>
            <a:endParaRPr lang="en-US" dirty="0"/>
          </a:p>
          <a:p>
            <a:pPr lvl="2"/>
            <a:r>
              <a:rPr lang="en-US" dirty="0"/>
              <a:t>Al </a:t>
            </a:r>
            <a:r>
              <a:rPr lang="en-US" dirty="0" err="1"/>
              <a:t>avanzar</a:t>
            </a:r>
            <a:r>
              <a:rPr lang="en-US" dirty="0"/>
              <a:t> </a:t>
            </a:r>
            <a:r>
              <a:rPr lang="en-US" dirty="0" err="1"/>
              <a:t>en</a:t>
            </a:r>
            <a:r>
              <a:rPr lang="en-US" dirty="0"/>
              <a:t> la </a:t>
            </a:r>
            <a:r>
              <a:rPr lang="en-US" dirty="0" err="1"/>
              <a:t>historia</a:t>
            </a:r>
            <a:r>
              <a:rPr lang="en-US" dirty="0"/>
              <a:t> de Israel, </a:t>
            </a:r>
            <a:r>
              <a:rPr lang="en-US" dirty="0" err="1"/>
              <a:t>el</a:t>
            </a:r>
            <a:r>
              <a:rPr lang="en-US" dirty="0"/>
              <a:t> </a:t>
            </a:r>
            <a:r>
              <a:rPr lang="en-US" dirty="0" err="1"/>
              <a:t>enfoque</a:t>
            </a:r>
            <a:r>
              <a:rPr lang="en-US" dirty="0"/>
              <a:t> cambia de un </a:t>
            </a:r>
            <a:r>
              <a:rPr lang="en-US" dirty="0" err="1"/>
              <a:t>rey</a:t>
            </a:r>
            <a:r>
              <a:rPr lang="en-US" dirty="0"/>
              <a:t> </a:t>
            </a:r>
            <a:r>
              <a:rPr lang="en-US" dirty="0" err="1"/>
              <a:t>terrenal</a:t>
            </a:r>
            <a:r>
              <a:rPr lang="en-US" dirty="0"/>
              <a:t> (</a:t>
            </a:r>
            <a:r>
              <a:rPr lang="en-US" dirty="0" err="1"/>
              <a:t>davídico</a:t>
            </a:r>
            <a:r>
              <a:rPr lang="en-US" dirty="0"/>
              <a:t>) a un </a:t>
            </a:r>
            <a:r>
              <a:rPr lang="en-US" dirty="0" err="1"/>
              <a:t>rey</a:t>
            </a:r>
            <a:r>
              <a:rPr lang="en-US" dirty="0"/>
              <a:t> celestial (Dios)</a:t>
            </a:r>
          </a:p>
          <a:p>
            <a:pPr lvl="1"/>
            <a:endParaRPr lang="en-US" dirty="0"/>
          </a:p>
          <a:p>
            <a:pPr lvl="1"/>
            <a:endParaRPr lang="en-US" dirty="0"/>
          </a:p>
        </p:txBody>
      </p:sp>
    </p:spTree>
    <p:extLst>
      <p:ext uri="{BB962C8B-B14F-4D97-AF65-F5344CB8AC3E}">
        <p14:creationId xmlns:p14="http://schemas.microsoft.com/office/powerpoint/2010/main" val="2606933496"/>
      </p:ext>
    </p:extLst>
  </p:cSld>
  <p:clrMapOvr>
    <a:masterClrMapping/>
  </p:clrMapOvr>
</p:sld>
</file>

<file path=ppt/slides/slide1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58C94-E451-76A0-2E17-560E6328E47E}"/>
              </a:ext>
            </a:extLst>
          </p:cNvPr>
          <p:cNvSpPr>
            <a:spLocks noGrp="1"/>
          </p:cNvSpPr>
          <p:nvPr>
            <p:ph type="title"/>
          </p:nvPr>
        </p:nvSpPr>
        <p:spPr/>
        <p:txBody>
          <a:bodyPr/>
          <a:lstStyle/>
          <a:p>
            <a:r>
              <a:rPr lang="en-US">
                <a:latin typeface="Malgun Gothic"/>
                <a:ea typeface="Malgun Gothic"/>
              </a:rPr>
              <a:t>Genre Movement / </a:t>
            </a:r>
            <a:r>
              <a:rPr lang="en-US" err="1">
                <a:latin typeface="Malgun Gothic"/>
                <a:ea typeface="Malgun Gothic"/>
              </a:rPr>
              <a:t>Movimiento</a:t>
            </a:r>
            <a:r>
              <a:rPr lang="en-US">
                <a:latin typeface="Malgun Gothic"/>
                <a:ea typeface="Malgun Gothic"/>
              </a:rPr>
              <a:t> de </a:t>
            </a:r>
            <a:r>
              <a:rPr lang="en-US" err="1">
                <a:latin typeface="Malgun Gothic"/>
                <a:ea typeface="Malgun Gothic"/>
              </a:rPr>
              <a:t>género</a:t>
            </a:r>
            <a:r>
              <a:rPr lang="en-US">
                <a:latin typeface="Malgun Gothic"/>
                <a:ea typeface="Malgun Gothic"/>
              </a:rPr>
              <a:t> </a:t>
            </a:r>
            <a:endParaRPr lang="en-US"/>
          </a:p>
        </p:txBody>
      </p:sp>
      <p:graphicFrame>
        <p:nvGraphicFramePr>
          <p:cNvPr id="4" name="Content Placeholder 6">
            <a:extLst>
              <a:ext uri="{FF2B5EF4-FFF2-40B4-BE49-F238E27FC236}">
                <a16:creationId xmlns:a16="http://schemas.microsoft.com/office/drawing/2014/main" id="{828F6F61-F25A-E487-6B32-9F93B9C80C61}"/>
              </a:ext>
            </a:extLst>
          </p:cNvPr>
          <p:cNvGraphicFramePr>
            <a:graphicFrameLocks noGrp="1"/>
          </p:cNvGraphicFramePr>
          <p:nvPr>
            <p:ph idx="1"/>
          </p:nvPr>
        </p:nvGraphicFramePr>
        <p:xfrm>
          <a:off x="338138" y="1041400"/>
          <a:ext cx="8574087" cy="44497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2E25DC50-2033-D4EE-3F6B-8DBDFACFB636}"/>
              </a:ext>
            </a:extLst>
          </p:cNvPr>
          <p:cNvSpPr txBox="1"/>
          <p:nvPr/>
        </p:nvSpPr>
        <p:spPr>
          <a:xfrm>
            <a:off x="4272549" y="5135417"/>
            <a:ext cx="112426" cy="230832"/>
          </a:xfrm>
          <a:prstGeom prst="rect">
            <a:avLst/>
          </a:prstGeom>
          <a:noFill/>
        </p:spPr>
        <p:txBody>
          <a:bodyPr wrap="square" rtlCol="0">
            <a:spAutoFit/>
          </a:bodyPr>
          <a:lstStyle/>
          <a:p>
            <a:r>
              <a:rPr lang="en-US" sz="900">
                <a:solidFill>
                  <a:schemeClr val="tx1">
                    <a:lumMod val="65000"/>
                    <a:lumOff val="35000"/>
                  </a:schemeClr>
                </a:solidFill>
              </a:rPr>
              <a:t>’</a:t>
            </a:r>
          </a:p>
        </p:txBody>
      </p:sp>
    </p:spTree>
    <p:extLst>
      <p:ext uri="{BB962C8B-B14F-4D97-AF65-F5344CB8AC3E}">
        <p14:creationId xmlns:p14="http://schemas.microsoft.com/office/powerpoint/2010/main" val="200255603"/>
      </p:ext>
    </p:extLst>
  </p:cSld>
  <p:clrMapOvr>
    <a:masterClrMapping/>
  </p:clrMapOvr>
</p:sld>
</file>

<file path=ppt/slides/slide1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85FB0-C54A-ADBA-49CE-2A075EE107B9}"/>
              </a:ext>
            </a:extLst>
          </p:cNvPr>
          <p:cNvSpPr>
            <a:spLocks noGrp="1"/>
          </p:cNvSpPr>
          <p:nvPr>
            <p:ph type="title"/>
          </p:nvPr>
        </p:nvSpPr>
        <p:spPr>
          <a:xfrm>
            <a:off x="206565" y="325116"/>
            <a:ext cx="8705317" cy="715889"/>
          </a:xfrm>
        </p:spPr>
        <p:txBody>
          <a:bodyPr>
            <a:normAutofit fontScale="90000"/>
          </a:bodyPr>
          <a:lstStyle/>
          <a:p>
            <a:r>
              <a:rPr lang="en-US">
                <a:latin typeface="Malgun Gothic"/>
                <a:ea typeface="Malgun Gothic"/>
              </a:rPr>
              <a:t>How the Psalms Help / </a:t>
            </a:r>
            <a:r>
              <a:rPr lang="en-US" err="1">
                <a:latin typeface="Malgun Gothic"/>
                <a:ea typeface="Malgun Gothic"/>
              </a:rPr>
              <a:t>Cómo</a:t>
            </a:r>
            <a:r>
              <a:rPr lang="en-US">
                <a:latin typeface="Malgun Gothic"/>
                <a:ea typeface="Malgun Gothic"/>
              </a:rPr>
              <a:t> </a:t>
            </a:r>
            <a:r>
              <a:rPr lang="en-US" err="1">
                <a:latin typeface="Malgun Gothic"/>
                <a:ea typeface="Malgun Gothic"/>
              </a:rPr>
              <a:t>ayudan</a:t>
            </a:r>
            <a:r>
              <a:rPr lang="en-US">
                <a:latin typeface="Malgun Gothic"/>
                <a:ea typeface="Malgun Gothic"/>
              </a:rPr>
              <a:t> </a:t>
            </a:r>
            <a:r>
              <a:rPr lang="en-US" err="1">
                <a:latin typeface="Malgun Gothic"/>
                <a:ea typeface="Malgun Gothic"/>
              </a:rPr>
              <a:t>los</a:t>
            </a:r>
            <a:r>
              <a:rPr lang="en-US">
                <a:latin typeface="Malgun Gothic"/>
                <a:ea typeface="Malgun Gothic"/>
              </a:rPr>
              <a:t> </a:t>
            </a:r>
            <a:r>
              <a:rPr lang="en-US" err="1">
                <a:latin typeface="Malgun Gothic"/>
                <a:ea typeface="Malgun Gothic"/>
              </a:rPr>
              <a:t>salmos</a:t>
            </a:r>
            <a:endParaRPr lang="en-US" err="1"/>
          </a:p>
        </p:txBody>
      </p:sp>
      <p:sp>
        <p:nvSpPr>
          <p:cNvPr id="3" name="Content Placeholder 2">
            <a:extLst>
              <a:ext uri="{FF2B5EF4-FFF2-40B4-BE49-F238E27FC236}">
                <a16:creationId xmlns:a16="http://schemas.microsoft.com/office/drawing/2014/main" id="{18D55294-B0C7-E049-DAF7-DD6D2D43D95E}"/>
              </a:ext>
            </a:extLst>
          </p:cNvPr>
          <p:cNvSpPr>
            <a:spLocks noGrp="1"/>
          </p:cNvSpPr>
          <p:nvPr>
            <p:ph sz="half" idx="1"/>
          </p:nvPr>
        </p:nvSpPr>
        <p:spPr/>
        <p:txBody>
          <a:bodyPr/>
          <a:lstStyle/>
          <a:p>
            <a:r>
              <a:rPr lang="en-US"/>
              <a:t>They show that real, faithful believers go through the trials we experience</a:t>
            </a:r>
          </a:p>
          <a:p>
            <a:pPr lvl="1"/>
            <a:r>
              <a:rPr lang="en-US"/>
              <a:t>Sometimes they pass the test, but not always</a:t>
            </a:r>
          </a:p>
          <a:p>
            <a:pPr lvl="1"/>
            <a:r>
              <a:rPr lang="en-US"/>
              <a:t>They give us a firsthand account of what its like to trust in God</a:t>
            </a:r>
            <a:br>
              <a:rPr lang="en-US"/>
            </a:br>
            <a:endParaRPr lang="en-US"/>
          </a:p>
          <a:p>
            <a:r>
              <a:rPr lang="en-US">
                <a:solidFill>
                  <a:schemeClr val="tx1"/>
                </a:solidFill>
              </a:rPr>
              <a:t>They give us to tools to survive doubt, fear, persecution, and confusion</a:t>
            </a:r>
          </a:p>
          <a:p>
            <a:pPr lvl="1"/>
            <a:r>
              <a:rPr lang="en-US">
                <a:solidFill>
                  <a:schemeClr val="tx1"/>
                </a:solidFill>
              </a:rPr>
              <a:t>They prepare us by teaching us what to think</a:t>
            </a:r>
          </a:p>
          <a:p>
            <a:pPr lvl="1"/>
            <a:r>
              <a:rPr lang="en-US">
                <a:solidFill>
                  <a:schemeClr val="tx1"/>
                </a:solidFill>
              </a:rPr>
              <a:t>They help us cope by giving us the language to express our feelings in prayer and conversation</a:t>
            </a:r>
            <a:br>
              <a:rPr lang="en-US">
                <a:solidFill>
                  <a:schemeClr val="tx1"/>
                </a:solidFill>
              </a:rPr>
            </a:br>
            <a:r>
              <a:rPr lang="en-US">
                <a:solidFill>
                  <a:schemeClr val="tx1"/>
                </a:solidFill>
              </a:rPr>
              <a:t> </a:t>
            </a:r>
          </a:p>
          <a:p>
            <a:r>
              <a:rPr lang="en-US">
                <a:solidFill>
                  <a:schemeClr val="tx1"/>
                </a:solidFill>
              </a:rPr>
              <a:t>The psalms (especially the darker ones) are more useful in a crisis if we already know them intimately</a:t>
            </a:r>
          </a:p>
          <a:p>
            <a:endParaRPr lang="en-US"/>
          </a:p>
        </p:txBody>
      </p:sp>
      <p:sp>
        <p:nvSpPr>
          <p:cNvPr id="4" name="Content Placeholder 3">
            <a:extLst>
              <a:ext uri="{FF2B5EF4-FFF2-40B4-BE49-F238E27FC236}">
                <a16:creationId xmlns:a16="http://schemas.microsoft.com/office/drawing/2014/main" id="{9FAB9DE0-1045-4BE1-24A2-89BB3EF43A24}"/>
              </a:ext>
            </a:extLst>
          </p:cNvPr>
          <p:cNvSpPr>
            <a:spLocks noGrp="1"/>
          </p:cNvSpPr>
          <p:nvPr>
            <p:ph sz="half" idx="2"/>
          </p:nvPr>
        </p:nvSpPr>
        <p:spPr/>
        <p:txBody>
          <a:bodyPr vert="horz" lIns="91440" tIns="45720" rIns="91440" bIns="45720" rtlCol="0" anchor="t">
            <a:normAutofit/>
          </a:bodyPr>
          <a:lstStyle/>
          <a:p>
            <a:r>
              <a:rPr lang="en-US" err="1">
                <a:ea typeface="+mn-lt"/>
                <a:cs typeface="+mn-lt"/>
              </a:rPr>
              <a:t>Muestran</a:t>
            </a:r>
            <a:r>
              <a:rPr lang="en-US">
                <a:ea typeface="+mn-lt"/>
                <a:cs typeface="+mn-lt"/>
              </a:rPr>
              <a:t> que </a:t>
            </a:r>
            <a:r>
              <a:rPr lang="en-US" err="1">
                <a:ea typeface="+mn-lt"/>
                <a:cs typeface="+mn-lt"/>
              </a:rPr>
              <a:t>los</a:t>
            </a:r>
            <a:r>
              <a:rPr lang="en-US">
                <a:ea typeface="+mn-lt"/>
                <a:cs typeface="+mn-lt"/>
              </a:rPr>
              <a:t> </a:t>
            </a:r>
            <a:r>
              <a:rPr lang="en-US" err="1">
                <a:ea typeface="+mn-lt"/>
                <a:cs typeface="+mn-lt"/>
              </a:rPr>
              <a:t>creyentes</a:t>
            </a:r>
            <a:r>
              <a:rPr lang="en-US">
                <a:ea typeface="+mn-lt"/>
                <a:cs typeface="+mn-lt"/>
              </a:rPr>
              <a:t> </a:t>
            </a:r>
            <a:r>
              <a:rPr lang="en-US" err="1">
                <a:ea typeface="+mn-lt"/>
                <a:cs typeface="+mn-lt"/>
              </a:rPr>
              <a:t>verdaderos</a:t>
            </a:r>
            <a:r>
              <a:rPr lang="en-US">
                <a:ea typeface="+mn-lt"/>
                <a:cs typeface="+mn-lt"/>
              </a:rPr>
              <a:t> y </a:t>
            </a:r>
            <a:r>
              <a:rPr lang="en-US" err="1">
                <a:ea typeface="+mn-lt"/>
                <a:cs typeface="+mn-lt"/>
              </a:rPr>
              <a:t>fieles</a:t>
            </a:r>
            <a:r>
              <a:rPr lang="en-US">
                <a:ea typeface="+mn-lt"/>
                <a:cs typeface="+mn-lt"/>
              </a:rPr>
              <a:t> </a:t>
            </a:r>
            <a:r>
              <a:rPr lang="en-US" err="1">
                <a:ea typeface="+mn-lt"/>
                <a:cs typeface="+mn-lt"/>
              </a:rPr>
              <a:t>pasan</a:t>
            </a:r>
            <a:r>
              <a:rPr lang="en-US">
                <a:ea typeface="+mn-lt"/>
                <a:cs typeface="+mn-lt"/>
              </a:rPr>
              <a:t> </a:t>
            </a:r>
            <a:r>
              <a:rPr lang="en-US" err="1">
                <a:ea typeface="+mn-lt"/>
                <a:cs typeface="+mn-lt"/>
              </a:rPr>
              <a:t>por</a:t>
            </a:r>
            <a:r>
              <a:rPr lang="en-US">
                <a:ea typeface="+mn-lt"/>
                <a:cs typeface="+mn-lt"/>
              </a:rPr>
              <a:t> las </a:t>
            </a:r>
            <a:r>
              <a:rPr lang="en-US" err="1">
                <a:ea typeface="+mn-lt"/>
                <a:cs typeface="+mn-lt"/>
              </a:rPr>
              <a:t>mismas</a:t>
            </a:r>
            <a:r>
              <a:rPr lang="en-US">
                <a:ea typeface="+mn-lt"/>
                <a:cs typeface="+mn-lt"/>
              </a:rPr>
              <a:t> </a:t>
            </a:r>
            <a:r>
              <a:rPr lang="en-US" err="1">
                <a:ea typeface="+mn-lt"/>
                <a:cs typeface="+mn-lt"/>
              </a:rPr>
              <a:t>pruebas</a:t>
            </a:r>
            <a:r>
              <a:rPr lang="en-US">
                <a:ea typeface="+mn-lt"/>
                <a:cs typeface="+mn-lt"/>
              </a:rPr>
              <a:t> que </a:t>
            </a:r>
            <a:r>
              <a:rPr lang="en-US" err="1">
                <a:ea typeface="+mn-lt"/>
                <a:cs typeface="+mn-lt"/>
              </a:rPr>
              <a:t>nosotros</a:t>
            </a:r>
          </a:p>
          <a:p>
            <a:pPr lvl="1"/>
            <a:r>
              <a:rPr lang="en-US">
                <a:ea typeface="+mn-lt"/>
                <a:cs typeface="+mn-lt"/>
              </a:rPr>
              <a:t>A </a:t>
            </a:r>
            <a:r>
              <a:rPr lang="en-US" err="1">
                <a:ea typeface="+mn-lt"/>
                <a:cs typeface="+mn-lt"/>
              </a:rPr>
              <a:t>veces</a:t>
            </a:r>
            <a:r>
              <a:rPr lang="en-US">
                <a:ea typeface="+mn-lt"/>
                <a:cs typeface="+mn-lt"/>
              </a:rPr>
              <a:t> </a:t>
            </a:r>
            <a:r>
              <a:rPr lang="en-US" err="1">
                <a:ea typeface="+mn-lt"/>
                <a:cs typeface="+mn-lt"/>
              </a:rPr>
              <a:t>pasan</a:t>
            </a:r>
            <a:r>
              <a:rPr lang="en-US">
                <a:ea typeface="+mn-lt"/>
                <a:cs typeface="+mn-lt"/>
              </a:rPr>
              <a:t> la </a:t>
            </a:r>
            <a:r>
              <a:rPr lang="en-US" err="1">
                <a:ea typeface="+mn-lt"/>
                <a:cs typeface="+mn-lt"/>
              </a:rPr>
              <a:t>prueba</a:t>
            </a:r>
            <a:r>
              <a:rPr lang="en-US">
                <a:ea typeface="+mn-lt"/>
                <a:cs typeface="+mn-lt"/>
              </a:rPr>
              <a:t>, </a:t>
            </a:r>
            <a:r>
              <a:rPr lang="en-US" err="1">
                <a:ea typeface="+mn-lt"/>
                <a:cs typeface="+mn-lt"/>
              </a:rPr>
              <a:t>pero</a:t>
            </a:r>
            <a:r>
              <a:rPr lang="en-US">
                <a:ea typeface="+mn-lt"/>
                <a:cs typeface="+mn-lt"/>
              </a:rPr>
              <a:t> no </a:t>
            </a:r>
            <a:r>
              <a:rPr lang="en-US" err="1">
                <a:ea typeface="+mn-lt"/>
                <a:cs typeface="+mn-lt"/>
              </a:rPr>
              <a:t>siempre</a:t>
            </a:r>
          </a:p>
          <a:p>
            <a:pPr lvl="1"/>
            <a:r>
              <a:rPr lang="en-US">
                <a:ea typeface="+mn-lt"/>
                <a:cs typeface="+mn-lt"/>
              </a:rPr>
              <a:t>Nos dan un </a:t>
            </a:r>
            <a:r>
              <a:rPr lang="en-US" err="1">
                <a:ea typeface="+mn-lt"/>
                <a:cs typeface="+mn-lt"/>
              </a:rPr>
              <a:t>informe</a:t>
            </a:r>
            <a:r>
              <a:rPr lang="en-US">
                <a:ea typeface="+mn-lt"/>
                <a:cs typeface="+mn-lt"/>
              </a:rPr>
              <a:t> de </a:t>
            </a:r>
            <a:r>
              <a:rPr lang="en-US" err="1">
                <a:ea typeface="+mn-lt"/>
                <a:cs typeface="+mn-lt"/>
              </a:rPr>
              <a:t>primera</a:t>
            </a:r>
            <a:r>
              <a:rPr lang="en-US">
                <a:ea typeface="+mn-lt"/>
                <a:cs typeface="+mn-lt"/>
              </a:rPr>
              <a:t> mano de </a:t>
            </a:r>
            <a:r>
              <a:rPr lang="en-US" err="1">
                <a:ea typeface="+mn-lt"/>
                <a:cs typeface="+mn-lt"/>
              </a:rPr>
              <a:t>cómo</a:t>
            </a:r>
            <a:r>
              <a:rPr lang="en-US">
                <a:ea typeface="+mn-lt"/>
                <a:cs typeface="+mn-lt"/>
              </a:rPr>
              <a:t> es </a:t>
            </a:r>
            <a:r>
              <a:rPr lang="en-US" err="1">
                <a:ea typeface="+mn-lt"/>
                <a:cs typeface="+mn-lt"/>
              </a:rPr>
              <a:t>confiar</a:t>
            </a:r>
            <a:r>
              <a:rPr lang="en-US">
                <a:ea typeface="+mn-lt"/>
                <a:cs typeface="+mn-lt"/>
              </a:rPr>
              <a:t> </a:t>
            </a:r>
            <a:r>
              <a:rPr lang="en-US" err="1">
                <a:ea typeface="+mn-lt"/>
                <a:cs typeface="+mn-lt"/>
              </a:rPr>
              <a:t>en</a:t>
            </a:r>
            <a:r>
              <a:rPr lang="en-US">
                <a:ea typeface="+mn-lt"/>
                <a:cs typeface="+mn-lt"/>
              </a:rPr>
              <a:t> Dios</a:t>
            </a:r>
          </a:p>
          <a:p>
            <a:r>
              <a:rPr lang="en-US">
                <a:solidFill>
                  <a:schemeClr val="tx1"/>
                </a:solidFill>
                <a:ea typeface="+mn-lt"/>
                <a:cs typeface="+mn-lt"/>
              </a:rPr>
              <a:t>Nos dan las </a:t>
            </a:r>
            <a:r>
              <a:rPr lang="en-US" err="1">
                <a:solidFill>
                  <a:schemeClr val="tx1"/>
                </a:solidFill>
                <a:ea typeface="+mn-lt"/>
                <a:cs typeface="+mn-lt"/>
              </a:rPr>
              <a:t>herramientas</a:t>
            </a:r>
            <a:r>
              <a:rPr lang="en-US">
                <a:solidFill>
                  <a:schemeClr val="tx1"/>
                </a:solidFill>
                <a:ea typeface="+mn-lt"/>
                <a:cs typeface="+mn-lt"/>
              </a:rPr>
              <a:t> para </a:t>
            </a:r>
            <a:r>
              <a:rPr lang="en-US" err="1">
                <a:solidFill>
                  <a:schemeClr val="tx1"/>
                </a:solidFill>
                <a:ea typeface="+mn-lt"/>
                <a:cs typeface="+mn-lt"/>
              </a:rPr>
              <a:t>sobrevivir</a:t>
            </a:r>
            <a:r>
              <a:rPr lang="en-US">
                <a:solidFill>
                  <a:schemeClr val="tx1"/>
                </a:solidFill>
                <a:ea typeface="+mn-lt"/>
                <a:cs typeface="+mn-lt"/>
              </a:rPr>
              <a:t> la </a:t>
            </a:r>
            <a:r>
              <a:rPr lang="en-US" err="1">
                <a:solidFill>
                  <a:schemeClr val="tx1"/>
                </a:solidFill>
                <a:ea typeface="+mn-lt"/>
                <a:cs typeface="+mn-lt"/>
              </a:rPr>
              <a:t>duda</a:t>
            </a:r>
            <a:r>
              <a:rPr lang="en-US">
                <a:solidFill>
                  <a:schemeClr val="tx1"/>
                </a:solidFill>
                <a:ea typeface="+mn-lt"/>
                <a:cs typeface="+mn-lt"/>
              </a:rPr>
              <a:t>, </a:t>
            </a:r>
            <a:r>
              <a:rPr lang="en-US" err="1">
                <a:solidFill>
                  <a:schemeClr val="tx1"/>
                </a:solidFill>
                <a:ea typeface="+mn-lt"/>
                <a:cs typeface="+mn-lt"/>
              </a:rPr>
              <a:t>el</a:t>
            </a:r>
            <a:r>
              <a:rPr lang="en-US">
                <a:solidFill>
                  <a:schemeClr val="tx1"/>
                </a:solidFill>
                <a:ea typeface="+mn-lt"/>
                <a:cs typeface="+mn-lt"/>
              </a:rPr>
              <a:t> </a:t>
            </a:r>
            <a:r>
              <a:rPr lang="en-US" err="1">
                <a:solidFill>
                  <a:schemeClr val="tx1"/>
                </a:solidFill>
                <a:ea typeface="+mn-lt"/>
                <a:cs typeface="+mn-lt"/>
              </a:rPr>
              <a:t>miedo</a:t>
            </a:r>
            <a:r>
              <a:rPr lang="en-US">
                <a:solidFill>
                  <a:schemeClr val="tx1"/>
                </a:solidFill>
                <a:ea typeface="+mn-lt"/>
                <a:cs typeface="+mn-lt"/>
              </a:rPr>
              <a:t>, la </a:t>
            </a:r>
            <a:r>
              <a:rPr lang="en-US" err="1">
                <a:solidFill>
                  <a:schemeClr val="tx1"/>
                </a:solidFill>
                <a:ea typeface="+mn-lt"/>
                <a:cs typeface="+mn-lt"/>
              </a:rPr>
              <a:t>persecución</a:t>
            </a:r>
            <a:r>
              <a:rPr lang="en-US">
                <a:solidFill>
                  <a:schemeClr val="tx1"/>
                </a:solidFill>
                <a:ea typeface="+mn-lt"/>
                <a:cs typeface="+mn-lt"/>
              </a:rPr>
              <a:t> y la </a:t>
            </a:r>
            <a:r>
              <a:rPr lang="en-US" err="1">
                <a:solidFill>
                  <a:schemeClr val="tx1"/>
                </a:solidFill>
                <a:ea typeface="+mn-lt"/>
                <a:cs typeface="+mn-lt"/>
              </a:rPr>
              <a:t>confusión</a:t>
            </a:r>
          </a:p>
          <a:p>
            <a:pPr lvl="1"/>
            <a:r>
              <a:rPr lang="en-US">
                <a:solidFill>
                  <a:schemeClr val="tx1"/>
                </a:solidFill>
                <a:ea typeface="+mn-lt"/>
                <a:cs typeface="+mn-lt"/>
              </a:rPr>
              <a:t>Nos </a:t>
            </a:r>
            <a:r>
              <a:rPr lang="en-US" err="1">
                <a:solidFill>
                  <a:schemeClr val="tx1"/>
                </a:solidFill>
                <a:ea typeface="+mn-lt"/>
                <a:cs typeface="+mn-lt"/>
              </a:rPr>
              <a:t>preparan</a:t>
            </a:r>
            <a:r>
              <a:rPr lang="en-US">
                <a:solidFill>
                  <a:schemeClr val="tx1"/>
                </a:solidFill>
                <a:ea typeface="+mn-lt"/>
                <a:cs typeface="+mn-lt"/>
              </a:rPr>
              <a:t>, </a:t>
            </a:r>
            <a:r>
              <a:rPr lang="en-US" err="1">
                <a:solidFill>
                  <a:schemeClr val="tx1"/>
                </a:solidFill>
                <a:ea typeface="+mn-lt"/>
                <a:cs typeface="+mn-lt"/>
              </a:rPr>
              <a:t>enseñándonos</a:t>
            </a:r>
            <a:r>
              <a:rPr lang="en-US">
                <a:solidFill>
                  <a:schemeClr val="tx1"/>
                </a:solidFill>
                <a:ea typeface="+mn-lt"/>
                <a:cs typeface="+mn-lt"/>
              </a:rPr>
              <a:t> </a:t>
            </a:r>
            <a:r>
              <a:rPr lang="en-US" err="1">
                <a:solidFill>
                  <a:schemeClr val="tx1"/>
                </a:solidFill>
                <a:ea typeface="+mn-lt"/>
                <a:cs typeface="+mn-lt"/>
              </a:rPr>
              <a:t>cómo</a:t>
            </a:r>
            <a:r>
              <a:rPr lang="en-US">
                <a:solidFill>
                  <a:schemeClr val="tx1"/>
                </a:solidFill>
                <a:ea typeface="+mn-lt"/>
                <a:cs typeface="+mn-lt"/>
              </a:rPr>
              <a:t> </a:t>
            </a:r>
            <a:r>
              <a:rPr lang="en-US" err="1">
                <a:solidFill>
                  <a:schemeClr val="tx1"/>
                </a:solidFill>
                <a:ea typeface="+mn-lt"/>
                <a:cs typeface="+mn-lt"/>
              </a:rPr>
              <a:t>pensar</a:t>
            </a:r>
          </a:p>
          <a:p>
            <a:pPr lvl="1"/>
            <a:r>
              <a:rPr lang="en-US">
                <a:solidFill>
                  <a:schemeClr val="tx1"/>
                </a:solidFill>
                <a:ea typeface="+mn-lt"/>
                <a:cs typeface="+mn-lt"/>
              </a:rPr>
              <a:t>Nos </a:t>
            </a:r>
            <a:r>
              <a:rPr lang="en-US" err="1">
                <a:solidFill>
                  <a:schemeClr val="tx1"/>
                </a:solidFill>
                <a:ea typeface="+mn-lt"/>
                <a:cs typeface="+mn-lt"/>
              </a:rPr>
              <a:t>ayudan</a:t>
            </a:r>
            <a:r>
              <a:rPr lang="en-US">
                <a:solidFill>
                  <a:schemeClr val="tx1"/>
                </a:solidFill>
                <a:ea typeface="+mn-lt"/>
                <a:cs typeface="+mn-lt"/>
              </a:rPr>
              <a:t> a </a:t>
            </a:r>
            <a:r>
              <a:rPr lang="en-US" err="1">
                <a:solidFill>
                  <a:schemeClr val="tx1"/>
                </a:solidFill>
                <a:ea typeface="+mn-lt"/>
                <a:cs typeface="+mn-lt"/>
              </a:rPr>
              <a:t>superar</a:t>
            </a:r>
            <a:r>
              <a:rPr lang="en-US">
                <a:solidFill>
                  <a:schemeClr val="tx1"/>
                </a:solidFill>
                <a:ea typeface="+mn-lt"/>
                <a:cs typeface="+mn-lt"/>
              </a:rPr>
              <a:t>, </a:t>
            </a:r>
            <a:r>
              <a:rPr lang="en-US" err="1">
                <a:solidFill>
                  <a:schemeClr val="tx1"/>
                </a:solidFill>
                <a:ea typeface="+mn-lt"/>
                <a:cs typeface="+mn-lt"/>
              </a:rPr>
              <a:t>dándonos</a:t>
            </a:r>
            <a:r>
              <a:rPr lang="en-US">
                <a:solidFill>
                  <a:schemeClr val="tx1"/>
                </a:solidFill>
                <a:ea typeface="+mn-lt"/>
                <a:cs typeface="+mn-lt"/>
              </a:rPr>
              <a:t> </a:t>
            </a:r>
            <a:r>
              <a:rPr lang="en-US" err="1">
                <a:solidFill>
                  <a:schemeClr val="tx1"/>
                </a:solidFill>
                <a:ea typeface="+mn-lt"/>
                <a:cs typeface="+mn-lt"/>
              </a:rPr>
              <a:t>el</a:t>
            </a:r>
            <a:r>
              <a:rPr lang="en-US">
                <a:solidFill>
                  <a:schemeClr val="tx1"/>
                </a:solidFill>
                <a:ea typeface="+mn-lt"/>
                <a:cs typeface="+mn-lt"/>
              </a:rPr>
              <a:t> </a:t>
            </a:r>
            <a:r>
              <a:rPr lang="en-US" err="1">
                <a:solidFill>
                  <a:schemeClr val="tx1"/>
                </a:solidFill>
                <a:ea typeface="+mn-lt"/>
                <a:cs typeface="+mn-lt"/>
              </a:rPr>
              <a:t>lenguaje</a:t>
            </a:r>
            <a:r>
              <a:rPr lang="en-US">
                <a:solidFill>
                  <a:schemeClr val="tx1"/>
                </a:solidFill>
                <a:ea typeface="+mn-lt"/>
                <a:cs typeface="+mn-lt"/>
              </a:rPr>
              <a:t> para </a:t>
            </a:r>
            <a:r>
              <a:rPr lang="en-US" err="1">
                <a:solidFill>
                  <a:schemeClr val="tx1"/>
                </a:solidFill>
                <a:ea typeface="+mn-lt"/>
                <a:cs typeface="+mn-lt"/>
              </a:rPr>
              <a:t>expresar</a:t>
            </a:r>
            <a:r>
              <a:rPr lang="en-US">
                <a:solidFill>
                  <a:schemeClr val="tx1"/>
                </a:solidFill>
                <a:ea typeface="+mn-lt"/>
                <a:cs typeface="+mn-lt"/>
              </a:rPr>
              <a:t> </a:t>
            </a:r>
            <a:r>
              <a:rPr lang="en-US" err="1">
                <a:solidFill>
                  <a:schemeClr val="tx1"/>
                </a:solidFill>
                <a:ea typeface="+mn-lt"/>
                <a:cs typeface="+mn-lt"/>
              </a:rPr>
              <a:t>nuestros</a:t>
            </a:r>
            <a:r>
              <a:rPr lang="en-US">
                <a:solidFill>
                  <a:schemeClr val="tx1"/>
                </a:solidFill>
                <a:ea typeface="+mn-lt"/>
                <a:cs typeface="+mn-lt"/>
              </a:rPr>
              <a:t> </a:t>
            </a:r>
            <a:r>
              <a:rPr lang="en-US" err="1">
                <a:solidFill>
                  <a:schemeClr val="tx1"/>
                </a:solidFill>
                <a:ea typeface="+mn-lt"/>
                <a:cs typeface="+mn-lt"/>
              </a:rPr>
              <a:t>sentimientos</a:t>
            </a:r>
            <a:r>
              <a:rPr lang="en-US">
                <a:solidFill>
                  <a:schemeClr val="tx1"/>
                </a:solidFill>
                <a:ea typeface="+mn-lt"/>
                <a:cs typeface="+mn-lt"/>
              </a:rPr>
              <a:t> </a:t>
            </a:r>
            <a:r>
              <a:rPr lang="en-US" err="1">
                <a:solidFill>
                  <a:schemeClr val="tx1"/>
                </a:solidFill>
                <a:ea typeface="+mn-lt"/>
                <a:cs typeface="+mn-lt"/>
              </a:rPr>
              <a:t>en</a:t>
            </a:r>
            <a:r>
              <a:rPr lang="en-US">
                <a:solidFill>
                  <a:schemeClr val="tx1"/>
                </a:solidFill>
                <a:ea typeface="+mn-lt"/>
                <a:cs typeface="+mn-lt"/>
              </a:rPr>
              <a:t> la </a:t>
            </a:r>
            <a:r>
              <a:rPr lang="en-US" err="1">
                <a:solidFill>
                  <a:schemeClr val="tx1"/>
                </a:solidFill>
                <a:ea typeface="+mn-lt"/>
                <a:cs typeface="+mn-lt"/>
              </a:rPr>
              <a:t>oración</a:t>
            </a:r>
            <a:r>
              <a:rPr lang="en-US">
                <a:solidFill>
                  <a:schemeClr val="tx1"/>
                </a:solidFill>
                <a:ea typeface="+mn-lt"/>
                <a:cs typeface="+mn-lt"/>
              </a:rPr>
              <a:t> y </a:t>
            </a:r>
            <a:r>
              <a:rPr lang="en-US" err="1">
                <a:solidFill>
                  <a:schemeClr val="tx1"/>
                </a:solidFill>
                <a:ea typeface="+mn-lt"/>
                <a:cs typeface="+mn-lt"/>
              </a:rPr>
              <a:t>conversación</a:t>
            </a:r>
            <a:endParaRPr lang="en-US">
              <a:solidFill>
                <a:schemeClr val="tx1"/>
              </a:solidFill>
              <a:ea typeface="+mn-lt"/>
              <a:cs typeface="+mn-lt"/>
            </a:endParaRPr>
          </a:p>
          <a:p>
            <a:r>
              <a:rPr lang="en-US">
                <a:solidFill>
                  <a:schemeClr val="tx1"/>
                </a:solidFill>
                <a:ea typeface="+mn-lt"/>
                <a:cs typeface="+mn-lt"/>
              </a:rPr>
              <a:t>Los </a:t>
            </a:r>
            <a:r>
              <a:rPr lang="en-US" err="1">
                <a:solidFill>
                  <a:schemeClr val="tx1"/>
                </a:solidFill>
                <a:ea typeface="+mn-lt"/>
                <a:cs typeface="+mn-lt"/>
              </a:rPr>
              <a:t>salmos</a:t>
            </a:r>
            <a:r>
              <a:rPr lang="en-US">
                <a:solidFill>
                  <a:schemeClr val="tx1"/>
                </a:solidFill>
                <a:ea typeface="+mn-lt"/>
                <a:cs typeface="+mn-lt"/>
              </a:rPr>
              <a:t> (</a:t>
            </a:r>
            <a:r>
              <a:rPr lang="en-US" err="1">
                <a:solidFill>
                  <a:schemeClr val="tx1"/>
                </a:solidFill>
                <a:ea typeface="+mn-lt"/>
                <a:cs typeface="+mn-lt"/>
              </a:rPr>
              <a:t>especialmente</a:t>
            </a:r>
            <a:r>
              <a:rPr lang="en-US">
                <a:solidFill>
                  <a:schemeClr val="tx1"/>
                </a:solidFill>
                <a:ea typeface="+mn-lt"/>
                <a:cs typeface="+mn-lt"/>
              </a:rPr>
              <a:t> </a:t>
            </a:r>
            <a:r>
              <a:rPr lang="en-US" err="1">
                <a:solidFill>
                  <a:schemeClr val="tx1"/>
                </a:solidFill>
                <a:ea typeface="+mn-lt"/>
                <a:cs typeface="+mn-lt"/>
              </a:rPr>
              <a:t>los</a:t>
            </a:r>
            <a:r>
              <a:rPr lang="en-US">
                <a:solidFill>
                  <a:schemeClr val="tx1"/>
                </a:solidFill>
                <a:ea typeface="+mn-lt"/>
                <a:cs typeface="+mn-lt"/>
              </a:rPr>
              <a:t> </a:t>
            </a:r>
            <a:r>
              <a:rPr lang="en-US" err="1">
                <a:solidFill>
                  <a:schemeClr val="tx1"/>
                </a:solidFill>
                <a:ea typeface="+mn-lt"/>
                <a:cs typeface="+mn-lt"/>
              </a:rPr>
              <a:t>más</a:t>
            </a:r>
            <a:r>
              <a:rPr lang="en-US">
                <a:solidFill>
                  <a:schemeClr val="tx1"/>
                </a:solidFill>
                <a:ea typeface="+mn-lt"/>
                <a:cs typeface="+mn-lt"/>
              </a:rPr>
              <a:t> </a:t>
            </a:r>
            <a:r>
              <a:rPr lang="en-US" err="1">
                <a:solidFill>
                  <a:schemeClr val="tx1"/>
                </a:solidFill>
                <a:ea typeface="+mn-lt"/>
                <a:cs typeface="+mn-lt"/>
              </a:rPr>
              <a:t>sombríos</a:t>
            </a:r>
            <a:r>
              <a:rPr lang="en-US">
                <a:solidFill>
                  <a:schemeClr val="tx1"/>
                </a:solidFill>
                <a:ea typeface="+mn-lt"/>
                <a:cs typeface="+mn-lt"/>
              </a:rPr>
              <a:t>) son </a:t>
            </a:r>
            <a:r>
              <a:rPr lang="en-US" err="1">
                <a:solidFill>
                  <a:schemeClr val="tx1"/>
                </a:solidFill>
                <a:ea typeface="+mn-lt"/>
                <a:cs typeface="+mn-lt"/>
              </a:rPr>
              <a:t>más</a:t>
            </a:r>
            <a:r>
              <a:rPr lang="en-US">
                <a:solidFill>
                  <a:schemeClr val="tx1"/>
                </a:solidFill>
                <a:ea typeface="+mn-lt"/>
                <a:cs typeface="+mn-lt"/>
              </a:rPr>
              <a:t> </a:t>
            </a:r>
            <a:r>
              <a:rPr lang="en-US" err="1">
                <a:solidFill>
                  <a:schemeClr val="tx1"/>
                </a:solidFill>
                <a:ea typeface="+mn-lt"/>
                <a:cs typeface="+mn-lt"/>
              </a:rPr>
              <a:t>útiles</a:t>
            </a:r>
            <a:r>
              <a:rPr lang="en-US">
                <a:solidFill>
                  <a:schemeClr val="tx1"/>
                </a:solidFill>
                <a:ea typeface="+mn-lt"/>
                <a:cs typeface="+mn-lt"/>
              </a:rPr>
              <a:t> </a:t>
            </a:r>
            <a:r>
              <a:rPr lang="en-US" err="1">
                <a:solidFill>
                  <a:schemeClr val="tx1"/>
                </a:solidFill>
                <a:ea typeface="+mn-lt"/>
                <a:cs typeface="+mn-lt"/>
              </a:rPr>
              <a:t>en</a:t>
            </a:r>
            <a:r>
              <a:rPr lang="en-US">
                <a:solidFill>
                  <a:schemeClr val="tx1"/>
                </a:solidFill>
                <a:ea typeface="+mn-lt"/>
                <a:cs typeface="+mn-lt"/>
              </a:rPr>
              <a:t> </a:t>
            </a:r>
            <a:r>
              <a:rPr lang="en-US" err="1">
                <a:solidFill>
                  <a:schemeClr val="tx1"/>
                </a:solidFill>
                <a:ea typeface="+mn-lt"/>
                <a:cs typeface="+mn-lt"/>
              </a:rPr>
              <a:t>una</a:t>
            </a:r>
            <a:r>
              <a:rPr lang="en-US">
                <a:solidFill>
                  <a:schemeClr val="tx1"/>
                </a:solidFill>
                <a:ea typeface="+mn-lt"/>
                <a:cs typeface="+mn-lt"/>
              </a:rPr>
              <a:t> crisis </a:t>
            </a:r>
            <a:r>
              <a:rPr lang="en-US" err="1">
                <a:solidFill>
                  <a:schemeClr val="tx1"/>
                </a:solidFill>
                <a:ea typeface="+mn-lt"/>
                <a:cs typeface="+mn-lt"/>
              </a:rPr>
              <a:t>si</a:t>
            </a:r>
            <a:r>
              <a:rPr lang="en-US">
                <a:solidFill>
                  <a:schemeClr val="tx1"/>
                </a:solidFill>
                <a:ea typeface="+mn-lt"/>
                <a:cs typeface="+mn-lt"/>
              </a:rPr>
              <a:t> </a:t>
            </a:r>
            <a:r>
              <a:rPr lang="en-US" err="1">
                <a:solidFill>
                  <a:schemeClr val="tx1"/>
                </a:solidFill>
                <a:ea typeface="+mn-lt"/>
                <a:cs typeface="+mn-lt"/>
              </a:rPr>
              <a:t>ya</a:t>
            </a:r>
            <a:r>
              <a:rPr lang="en-US">
                <a:solidFill>
                  <a:schemeClr val="tx1"/>
                </a:solidFill>
                <a:ea typeface="+mn-lt"/>
                <a:cs typeface="+mn-lt"/>
              </a:rPr>
              <a:t> </a:t>
            </a:r>
            <a:r>
              <a:rPr lang="en-US" err="1">
                <a:solidFill>
                  <a:schemeClr val="tx1"/>
                </a:solidFill>
                <a:ea typeface="+mn-lt"/>
                <a:cs typeface="+mn-lt"/>
              </a:rPr>
              <a:t>los</a:t>
            </a:r>
            <a:r>
              <a:rPr lang="en-US">
                <a:solidFill>
                  <a:schemeClr val="tx1"/>
                </a:solidFill>
                <a:ea typeface="+mn-lt"/>
                <a:cs typeface="+mn-lt"/>
              </a:rPr>
              <a:t> </a:t>
            </a:r>
            <a:r>
              <a:rPr lang="en-US" err="1">
                <a:solidFill>
                  <a:schemeClr val="tx1"/>
                </a:solidFill>
                <a:ea typeface="+mn-lt"/>
                <a:cs typeface="+mn-lt"/>
              </a:rPr>
              <a:t>conocemos</a:t>
            </a:r>
            <a:r>
              <a:rPr lang="en-US">
                <a:solidFill>
                  <a:schemeClr val="tx1"/>
                </a:solidFill>
                <a:ea typeface="+mn-lt"/>
                <a:cs typeface="+mn-lt"/>
              </a:rPr>
              <a:t> </a:t>
            </a:r>
            <a:r>
              <a:rPr lang="en-US" err="1">
                <a:solidFill>
                  <a:schemeClr val="tx1"/>
                </a:solidFill>
                <a:ea typeface="+mn-lt"/>
                <a:cs typeface="+mn-lt"/>
              </a:rPr>
              <a:t>íntimamente</a:t>
            </a:r>
            <a:r>
              <a:rPr lang="en-US">
                <a:solidFill>
                  <a:schemeClr val="tx1"/>
                </a:solidFill>
                <a:ea typeface="+mn-lt"/>
                <a:cs typeface="+mn-lt"/>
              </a:rPr>
              <a:t>. </a:t>
            </a:r>
            <a:endParaRPr lang="en-US">
              <a:solidFill>
                <a:schemeClr val="tx1"/>
              </a:solidFill>
            </a:endParaRPr>
          </a:p>
        </p:txBody>
      </p:sp>
    </p:spTree>
    <p:extLst>
      <p:ext uri="{BB962C8B-B14F-4D97-AF65-F5344CB8AC3E}">
        <p14:creationId xmlns:p14="http://schemas.microsoft.com/office/powerpoint/2010/main" val="4068182649"/>
      </p:ext>
    </p:extLst>
  </p:cSld>
  <p:clrMapOvr>
    <a:masterClrMapping/>
  </p:clrMapOvr>
</p:sld>
</file>

<file path=ppt/slides/slide1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385-173F-F25A-27B5-76420C85CB9E}"/>
              </a:ext>
            </a:extLst>
          </p:cNvPr>
          <p:cNvSpPr>
            <a:spLocks noGrp="1"/>
          </p:cNvSpPr>
          <p:nvPr>
            <p:ph type="title"/>
          </p:nvPr>
        </p:nvSpPr>
        <p:spPr>
          <a:xfrm>
            <a:off x="184298" y="759219"/>
            <a:ext cx="8775404" cy="1608845"/>
          </a:xfrm>
        </p:spPr>
        <p:txBody>
          <a:bodyPr/>
          <a:lstStyle/>
          <a:p>
            <a:pPr marL="0" marR="0">
              <a:lnSpc>
                <a:spcPct val="100000"/>
              </a:lnSpc>
              <a:spcBef>
                <a:spcPts val="0"/>
              </a:spcBef>
              <a:spcAft>
                <a:spcPts val="0"/>
              </a:spcAft>
            </a:pPr>
            <a:r>
              <a:rPr lang="en-US" sz="4800" dirty="0">
                <a:effectLst/>
              </a:rPr>
              <a:t>Living with the Psalms</a:t>
            </a:r>
            <a:endParaRPr lang="en-US" sz="4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D321DF81-615B-7450-DB5F-C358FA3B7F00}"/>
              </a:ext>
            </a:extLst>
          </p:cNvPr>
          <p:cNvSpPr txBox="1">
            <a:spLocks/>
          </p:cNvSpPr>
          <p:nvPr/>
        </p:nvSpPr>
        <p:spPr>
          <a:xfrm>
            <a:off x="184298" y="3361450"/>
            <a:ext cx="8775404" cy="160884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54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pPr>
              <a:lnSpc>
                <a:spcPct val="100000"/>
              </a:lnSpc>
            </a:pPr>
            <a:r>
              <a:rPr lang="es-ES" sz="4800" dirty="0">
                <a:latin typeface="Malgun Gothic"/>
                <a:ea typeface="Malgun Gothic"/>
              </a:rPr>
              <a:t>Viviendo con los salmos</a:t>
            </a:r>
            <a:endParaRPr lang="en-US" sz="4800" dirty="0"/>
          </a:p>
        </p:txBody>
      </p:sp>
      <p:sp>
        <p:nvSpPr>
          <p:cNvPr id="6" name="Text Placeholder 5">
            <a:extLst>
              <a:ext uri="{FF2B5EF4-FFF2-40B4-BE49-F238E27FC236}">
                <a16:creationId xmlns:a16="http://schemas.microsoft.com/office/drawing/2014/main" id="{EDA9999C-11F0-DBCE-6893-F5CE0951075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2003041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385-173F-F25A-27B5-76420C85CB9E}"/>
              </a:ext>
            </a:extLst>
          </p:cNvPr>
          <p:cNvSpPr>
            <a:spLocks noGrp="1"/>
          </p:cNvSpPr>
          <p:nvPr>
            <p:ph type="title"/>
          </p:nvPr>
        </p:nvSpPr>
        <p:spPr>
          <a:xfrm>
            <a:off x="184298" y="759219"/>
            <a:ext cx="8775404" cy="1608845"/>
          </a:xfrm>
        </p:spPr>
        <p:txBody>
          <a:bodyPr/>
          <a:lstStyle/>
          <a:p>
            <a:pPr marL="0" marR="0">
              <a:spcBef>
                <a:spcPts val="0"/>
              </a:spcBef>
              <a:spcAft>
                <a:spcPts val="0"/>
              </a:spcAft>
            </a:pPr>
            <a:r>
              <a:rPr lang="en-US" sz="4800">
                <a:effectLst/>
              </a:rPr>
              <a:t>Structure and Poetry </a:t>
            </a:r>
            <a:br>
              <a:rPr lang="en-US" sz="4800">
                <a:effectLst/>
              </a:rPr>
            </a:br>
            <a:r>
              <a:rPr lang="en-US" sz="4800">
                <a:effectLst/>
              </a:rPr>
              <a:t>of the Psalms</a:t>
            </a:r>
            <a:endParaRPr lang="en-US" sz="4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2CA6F54-4A26-DF85-29BB-9444A308F7EA}"/>
              </a:ext>
            </a:extLst>
          </p:cNvPr>
          <p:cNvSpPr>
            <a:spLocks noGrp="1"/>
          </p:cNvSpPr>
          <p:nvPr>
            <p:ph type="body" idx="1"/>
          </p:nvPr>
        </p:nvSpPr>
        <p:spPr>
          <a:xfrm>
            <a:off x="1283589" y="2671827"/>
            <a:ext cx="6576822" cy="371346"/>
          </a:xfrm>
        </p:spPr>
        <p:txBody>
          <a:bodyPr/>
          <a:lstStyle/>
          <a:p>
            <a:r>
              <a:rPr lang="en-US">
                <a:solidFill>
                  <a:srgbClr val="C00000"/>
                </a:solidFill>
              </a:rPr>
              <a:t>Lesson 2 / </a:t>
            </a:r>
            <a:r>
              <a:rPr lang="en-US" err="1">
                <a:solidFill>
                  <a:srgbClr val="C00000"/>
                </a:solidFill>
              </a:rPr>
              <a:t>Lección</a:t>
            </a:r>
            <a:r>
              <a:rPr lang="en-US">
                <a:solidFill>
                  <a:srgbClr val="C00000"/>
                </a:solidFill>
              </a:rPr>
              <a:t> 2</a:t>
            </a:r>
          </a:p>
        </p:txBody>
      </p:sp>
      <p:sp>
        <p:nvSpPr>
          <p:cNvPr id="4" name="Title 1">
            <a:extLst>
              <a:ext uri="{FF2B5EF4-FFF2-40B4-BE49-F238E27FC236}">
                <a16:creationId xmlns:a16="http://schemas.microsoft.com/office/drawing/2014/main" id="{D321DF81-615B-7450-DB5F-C358FA3B7F00}"/>
              </a:ext>
            </a:extLst>
          </p:cNvPr>
          <p:cNvSpPr txBox="1">
            <a:spLocks/>
          </p:cNvSpPr>
          <p:nvPr/>
        </p:nvSpPr>
        <p:spPr>
          <a:xfrm>
            <a:off x="184298" y="3346936"/>
            <a:ext cx="8775404" cy="160884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54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s-ES" sz="4800">
                <a:effectLst/>
              </a:rPr>
              <a:t>Estructura y poesía </a:t>
            </a:r>
            <a:br>
              <a:rPr lang="es-ES" sz="4800">
                <a:effectLst/>
              </a:rPr>
            </a:br>
            <a:r>
              <a:rPr lang="es-ES" sz="4800">
                <a:effectLst/>
              </a:rPr>
              <a:t>de los salmos</a:t>
            </a:r>
            <a:endParaRPr lang="en-US" sz="4800"/>
          </a:p>
        </p:txBody>
      </p:sp>
    </p:spTree>
    <p:extLst>
      <p:ext uri="{BB962C8B-B14F-4D97-AF65-F5344CB8AC3E}">
        <p14:creationId xmlns:p14="http://schemas.microsoft.com/office/powerpoint/2010/main" val="1434060953"/>
      </p:ext>
    </p:extLst>
  </p:cSld>
  <p:clrMapOvr>
    <a:masterClrMapping/>
  </p:clrMapOvr>
</p:sld>
</file>

<file path=ppt/slides/slide1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id="{4EF19814-0E55-9154-0479-7C436FCDDEF9}"/>
              </a:ext>
            </a:extLst>
          </p:cNvPr>
          <p:cNvSpPr/>
          <p:nvPr/>
        </p:nvSpPr>
        <p:spPr>
          <a:xfrm>
            <a:off x="230588" y="2250219"/>
            <a:ext cx="3824577" cy="31821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E8A2A3-569A-D79B-C281-C8607B521B6C}"/>
              </a:ext>
            </a:extLst>
          </p:cNvPr>
          <p:cNvSpPr>
            <a:spLocks noGrp="1"/>
          </p:cNvSpPr>
          <p:nvPr>
            <p:ph type="title"/>
          </p:nvPr>
        </p:nvSpPr>
        <p:spPr>
          <a:xfrm>
            <a:off x="3998596" y="3820330"/>
            <a:ext cx="5120603" cy="1393913"/>
          </a:xfrm>
        </p:spPr>
        <p:txBody>
          <a:bodyPr>
            <a:normAutofit/>
          </a:bodyPr>
          <a:lstStyle/>
          <a:p>
            <a:pPr algn="ctr"/>
            <a:r>
              <a:rPr lang="en-US" sz="3200"/>
              <a:t>Living with the Psalms</a:t>
            </a:r>
            <a:br>
              <a:rPr lang="en-US" sz="3200"/>
            </a:br>
            <a:r>
              <a:rPr lang="en-US" sz="3200" err="1"/>
              <a:t>Viviendo</a:t>
            </a:r>
            <a:r>
              <a:rPr lang="en-US" sz="3200"/>
              <a:t> con </a:t>
            </a:r>
            <a:r>
              <a:rPr lang="en-US" sz="3200" err="1"/>
              <a:t>los</a:t>
            </a:r>
            <a:r>
              <a:rPr lang="en-US" sz="3200"/>
              <a:t> </a:t>
            </a:r>
            <a:r>
              <a:rPr lang="en-US" sz="3200" err="1"/>
              <a:t>Salmos</a:t>
            </a:r>
            <a:endParaRPr lang="en-US" sz="3200"/>
          </a:p>
        </p:txBody>
      </p:sp>
      <p:sp>
        <p:nvSpPr>
          <p:cNvPr id="4" name="Oval 3">
            <a:extLst>
              <a:ext uri="{FF2B5EF4-FFF2-40B4-BE49-F238E27FC236}">
                <a16:creationId xmlns:a16="http://schemas.microsoft.com/office/drawing/2014/main" id="{2D87C027-8DE4-1D25-B8AC-12B39C30B746}"/>
              </a:ext>
            </a:extLst>
          </p:cNvPr>
          <p:cNvSpPr>
            <a:spLocks noChangeAspect="1"/>
          </p:cNvSpPr>
          <p:nvPr/>
        </p:nvSpPr>
        <p:spPr>
          <a:xfrm>
            <a:off x="30417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500"/>
              <a:t>Lament </a:t>
            </a:r>
            <a:r>
              <a:rPr lang="en-US" sz="1500" err="1"/>
              <a:t>Lamento</a:t>
            </a:r>
            <a:endParaRPr lang="en-US" sz="1500"/>
          </a:p>
        </p:txBody>
      </p:sp>
      <p:sp>
        <p:nvSpPr>
          <p:cNvPr id="5" name="Oval 4">
            <a:extLst>
              <a:ext uri="{FF2B5EF4-FFF2-40B4-BE49-F238E27FC236}">
                <a16:creationId xmlns:a16="http://schemas.microsoft.com/office/drawing/2014/main" id="{CC9F87C9-548C-612D-86F3-88D89EE00FD2}"/>
              </a:ext>
            </a:extLst>
          </p:cNvPr>
          <p:cNvSpPr>
            <a:spLocks noChangeAspect="1"/>
          </p:cNvSpPr>
          <p:nvPr/>
        </p:nvSpPr>
        <p:spPr>
          <a:xfrm>
            <a:off x="1377808" y="3997879"/>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Imprecation</a:t>
            </a:r>
          </a:p>
          <a:p>
            <a:pPr algn="ctr"/>
            <a:r>
              <a:rPr lang="en-US" sz="1500" err="1"/>
              <a:t>Imprecación</a:t>
            </a:r>
            <a:endParaRPr lang="en-US" sz="1500"/>
          </a:p>
        </p:txBody>
      </p:sp>
      <p:cxnSp>
        <p:nvCxnSpPr>
          <p:cNvPr id="7" name="Straight Connector 6">
            <a:extLst>
              <a:ext uri="{FF2B5EF4-FFF2-40B4-BE49-F238E27FC236}">
                <a16:creationId xmlns:a16="http://schemas.microsoft.com/office/drawing/2014/main" id="{9473685E-4BAA-E751-FE60-6BAB2A85CDC6}"/>
              </a:ext>
            </a:extLst>
          </p:cNvPr>
          <p:cNvCxnSpPr>
            <a:cxnSpLocks/>
          </p:cNvCxnSpPr>
          <p:nvPr/>
        </p:nvCxnSpPr>
        <p:spPr>
          <a:xfrm>
            <a:off x="1377808" y="3524714"/>
            <a:ext cx="1767589"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EB36CFB2-894E-3351-A124-927D5BE5A014}"/>
              </a:ext>
            </a:extLst>
          </p:cNvPr>
          <p:cNvCxnSpPr>
            <a:cxnSpLocks/>
          </p:cNvCxnSpPr>
          <p:nvPr/>
        </p:nvCxnSpPr>
        <p:spPr>
          <a:xfrm flipV="1">
            <a:off x="2261602" y="3644704"/>
            <a:ext cx="822226" cy="808026"/>
          </a:xfrm>
          <a:prstGeom prst="line">
            <a:avLst/>
          </a:prstGeom>
          <a:ln w="5715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1CBBAAF7-873E-7DCE-9EAC-C3879E115EAA}"/>
              </a:ext>
            </a:extLst>
          </p:cNvPr>
          <p:cNvCxnSpPr>
            <a:cxnSpLocks/>
          </p:cNvCxnSpPr>
          <p:nvPr/>
        </p:nvCxnSpPr>
        <p:spPr>
          <a:xfrm flipV="1">
            <a:off x="3263719" y="893500"/>
            <a:ext cx="5120604" cy="2657756"/>
          </a:xfrm>
          <a:prstGeom prst="line">
            <a:avLst/>
          </a:prstGeom>
          <a:ln w="57150"/>
        </p:spPr>
        <p:style>
          <a:lnRef idx="1">
            <a:schemeClr val="dk1"/>
          </a:lnRef>
          <a:fillRef idx="0">
            <a:schemeClr val="dk1"/>
          </a:fillRef>
          <a:effectRef idx="0">
            <a:schemeClr val="dk1"/>
          </a:effectRef>
          <a:fontRef idx="minor">
            <a:schemeClr val="tx1"/>
          </a:fontRef>
        </p:style>
      </p:cxnSp>
      <p:sp>
        <p:nvSpPr>
          <p:cNvPr id="6" name="Oval 5">
            <a:extLst>
              <a:ext uri="{FF2B5EF4-FFF2-40B4-BE49-F238E27FC236}">
                <a16:creationId xmlns:a16="http://schemas.microsoft.com/office/drawing/2014/main" id="{1F5552AF-597E-7329-1D9F-10C4372E7B4F}"/>
              </a:ext>
            </a:extLst>
          </p:cNvPr>
          <p:cNvSpPr>
            <a:spLocks noChangeAspect="1"/>
          </p:cNvSpPr>
          <p:nvPr/>
        </p:nvSpPr>
        <p:spPr>
          <a:xfrm>
            <a:off x="256676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Trust</a:t>
            </a:r>
          </a:p>
          <a:p>
            <a:pPr algn="ctr"/>
            <a:r>
              <a:rPr lang="en-US" sz="1500" err="1"/>
              <a:t>Confianza</a:t>
            </a:r>
            <a:endParaRPr lang="en-US" sz="1500"/>
          </a:p>
        </p:txBody>
      </p:sp>
      <p:sp>
        <p:nvSpPr>
          <p:cNvPr id="10" name="TextBox 9">
            <a:extLst>
              <a:ext uri="{FF2B5EF4-FFF2-40B4-BE49-F238E27FC236}">
                <a16:creationId xmlns:a16="http://schemas.microsoft.com/office/drawing/2014/main" id="{84BBB637-4065-2D72-1B09-9568BEB09C89}"/>
              </a:ext>
            </a:extLst>
          </p:cNvPr>
          <p:cNvSpPr txBox="1"/>
          <p:nvPr/>
        </p:nvSpPr>
        <p:spPr>
          <a:xfrm>
            <a:off x="1463199" y="2395835"/>
            <a:ext cx="1359353" cy="461665"/>
          </a:xfrm>
          <a:prstGeom prst="rect">
            <a:avLst/>
          </a:prstGeom>
          <a:noFill/>
        </p:spPr>
        <p:txBody>
          <a:bodyPr wrap="square" rtlCol="0">
            <a:spAutoFit/>
          </a:bodyPr>
          <a:lstStyle/>
          <a:p>
            <a:pPr algn="ctr"/>
            <a:r>
              <a:rPr lang="en-US" sz="2400" b="1"/>
              <a:t>CRISIS </a:t>
            </a:r>
          </a:p>
        </p:txBody>
      </p:sp>
      <p:sp>
        <p:nvSpPr>
          <p:cNvPr id="11" name="Oval 10">
            <a:extLst>
              <a:ext uri="{FF2B5EF4-FFF2-40B4-BE49-F238E27FC236}">
                <a16:creationId xmlns:a16="http://schemas.microsoft.com/office/drawing/2014/main" id="{249432CA-E271-39BF-904C-FF7291F3C537}"/>
              </a:ext>
            </a:extLst>
          </p:cNvPr>
          <p:cNvSpPr>
            <a:spLocks noChangeAspect="1"/>
          </p:cNvSpPr>
          <p:nvPr/>
        </p:nvSpPr>
        <p:spPr>
          <a:xfrm>
            <a:off x="4188828" y="1977185"/>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lnSpc>
                <a:spcPct val="150000"/>
              </a:lnSpc>
            </a:pPr>
            <a:r>
              <a:rPr lang="en-US" sz="1400"/>
              <a:t>Thanksgiving</a:t>
            </a:r>
          </a:p>
          <a:p>
            <a:pPr algn="ctr"/>
            <a:r>
              <a:rPr lang="en-US" sz="1400" err="1"/>
              <a:t>Acción</a:t>
            </a:r>
            <a:r>
              <a:rPr lang="en-US" sz="1400"/>
              <a:t> de gracias</a:t>
            </a:r>
          </a:p>
        </p:txBody>
      </p:sp>
      <p:sp>
        <p:nvSpPr>
          <p:cNvPr id="12" name="Oval 11">
            <a:extLst>
              <a:ext uri="{FF2B5EF4-FFF2-40B4-BE49-F238E27FC236}">
                <a16:creationId xmlns:a16="http://schemas.microsoft.com/office/drawing/2014/main" id="{2556E787-B34D-A78C-C3FD-E3B2E231BBC2}"/>
              </a:ext>
            </a:extLst>
          </p:cNvPr>
          <p:cNvSpPr>
            <a:spLocks noChangeAspect="1"/>
          </p:cNvSpPr>
          <p:nvPr/>
        </p:nvSpPr>
        <p:spPr>
          <a:xfrm>
            <a:off x="5809022" y="1197713"/>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Praise</a:t>
            </a:r>
          </a:p>
          <a:p>
            <a:pPr algn="ctr"/>
            <a:r>
              <a:rPr lang="en-US" sz="1500" err="1"/>
              <a:t>Alabanza</a:t>
            </a:r>
            <a:endParaRPr lang="en-US" sz="1500"/>
          </a:p>
        </p:txBody>
      </p:sp>
      <p:sp>
        <p:nvSpPr>
          <p:cNvPr id="13" name="Oval 12">
            <a:extLst>
              <a:ext uri="{FF2B5EF4-FFF2-40B4-BE49-F238E27FC236}">
                <a16:creationId xmlns:a16="http://schemas.microsoft.com/office/drawing/2014/main" id="{DCA60A98-58AA-E3F6-9670-EA7BC480DFE3}"/>
              </a:ext>
            </a:extLst>
          </p:cNvPr>
          <p:cNvSpPr>
            <a:spLocks noChangeAspect="1"/>
          </p:cNvSpPr>
          <p:nvPr/>
        </p:nvSpPr>
        <p:spPr>
          <a:xfrm>
            <a:off x="7411707" y="343382"/>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tIns="45720" rIns="0" bIns="45720" rtlCol="0" anchor="ctr"/>
          <a:lstStyle/>
          <a:p>
            <a:pPr algn="ctr"/>
            <a:r>
              <a:rPr lang="en-US" sz="1500"/>
              <a:t>Wisdom</a:t>
            </a:r>
          </a:p>
          <a:p>
            <a:pPr algn="ctr"/>
            <a:r>
              <a:rPr lang="en-US" sz="1500" err="1"/>
              <a:t>Sabiduría</a:t>
            </a:r>
          </a:p>
        </p:txBody>
      </p:sp>
      <p:sp>
        <p:nvSpPr>
          <p:cNvPr id="14" name="Lightning Bolt 13">
            <a:extLst>
              <a:ext uri="{FF2B5EF4-FFF2-40B4-BE49-F238E27FC236}">
                <a16:creationId xmlns:a16="http://schemas.microsoft.com/office/drawing/2014/main" id="{1B479C68-2D3E-1646-844E-63D578EAC611}"/>
              </a:ext>
            </a:extLst>
          </p:cNvPr>
          <p:cNvSpPr/>
          <p:nvPr/>
        </p:nvSpPr>
        <p:spPr>
          <a:xfrm>
            <a:off x="1240404" y="335431"/>
            <a:ext cx="2949120" cy="2775239"/>
          </a:xfrm>
          <a:prstGeom prst="lightningBolt">
            <a:avLst/>
          </a:prstGeom>
          <a:solidFill>
            <a:srgbClr val="C0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A8DF372-BC1B-8040-79F2-F9996ABE92E1}"/>
              </a:ext>
            </a:extLst>
          </p:cNvPr>
          <p:cNvSpPr txBox="1"/>
          <p:nvPr/>
        </p:nvSpPr>
        <p:spPr>
          <a:xfrm rot="3108982">
            <a:off x="1475784" y="1641771"/>
            <a:ext cx="2861946" cy="338554"/>
          </a:xfrm>
          <a:prstGeom prst="rect">
            <a:avLst/>
          </a:prstGeom>
          <a:noFill/>
        </p:spPr>
        <p:txBody>
          <a:bodyPr wrap="square" lIns="91440" tIns="45720" rIns="91440" bIns="45720" rtlCol="0" anchor="t">
            <a:spAutoFit/>
          </a:bodyPr>
          <a:lstStyle/>
          <a:p>
            <a:r>
              <a:rPr lang="en-US" sz="1600" b="1">
                <a:solidFill>
                  <a:schemeClr val="bg1"/>
                </a:solidFill>
              </a:rPr>
              <a:t>Deliverance / </a:t>
            </a:r>
            <a:r>
              <a:rPr lang="en-US" sz="1600" b="1" err="1">
                <a:solidFill>
                  <a:schemeClr val="bg1"/>
                </a:solidFill>
              </a:rPr>
              <a:t>Liberación</a:t>
            </a:r>
            <a:r>
              <a:rPr lang="en-US" sz="1600" b="1">
                <a:solidFill>
                  <a:schemeClr val="bg1"/>
                </a:solidFill>
              </a:rPr>
              <a:t> </a:t>
            </a:r>
          </a:p>
        </p:txBody>
      </p:sp>
    </p:spTree>
    <p:extLst>
      <p:ext uri="{BB962C8B-B14F-4D97-AF65-F5344CB8AC3E}">
        <p14:creationId xmlns:p14="http://schemas.microsoft.com/office/powerpoint/2010/main" val="1126579849"/>
      </p:ext>
    </p:extLst>
  </p:cSld>
  <p:clrMapOvr>
    <a:masterClrMapping/>
  </p:clrMapOvr>
</p:sld>
</file>

<file path=ppt/slides/slide1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A54E1-E37B-400F-8B11-6B7CAF855401}"/>
              </a:ext>
            </a:extLst>
          </p:cNvPr>
          <p:cNvSpPr>
            <a:spLocks noGrp="1"/>
          </p:cNvSpPr>
          <p:nvPr>
            <p:ph type="title"/>
          </p:nvPr>
        </p:nvSpPr>
        <p:spPr/>
        <p:txBody>
          <a:bodyPr vert="horz" lIns="91440" tIns="45720" rIns="91440" bIns="45720" rtlCol="0" anchor="ctr">
            <a:noAutofit/>
          </a:bodyPr>
          <a:lstStyle/>
          <a:p>
            <a:pPr algn="ctr"/>
            <a:r>
              <a:rPr lang="en-US" sz="2400">
                <a:latin typeface="Malgun Gothic"/>
                <a:ea typeface="Malgun Gothic"/>
              </a:rPr>
              <a:t>Believers Write Laments / Los </a:t>
            </a:r>
            <a:r>
              <a:rPr lang="en-US" sz="2400" err="1">
                <a:latin typeface="Malgun Gothic"/>
                <a:ea typeface="Malgun Gothic"/>
              </a:rPr>
              <a:t>creyentes</a:t>
            </a:r>
            <a:r>
              <a:rPr lang="en-US" sz="2400">
                <a:latin typeface="Malgun Gothic"/>
                <a:ea typeface="Malgun Gothic"/>
              </a:rPr>
              <a:t> </a:t>
            </a:r>
            <a:r>
              <a:rPr lang="en-US" sz="2400" err="1">
                <a:latin typeface="Malgun Gothic"/>
                <a:ea typeface="Malgun Gothic"/>
              </a:rPr>
              <a:t>escriben</a:t>
            </a:r>
            <a:r>
              <a:rPr lang="en-US" sz="2400">
                <a:latin typeface="Malgun Gothic"/>
                <a:ea typeface="Malgun Gothic"/>
              </a:rPr>
              <a:t> </a:t>
            </a:r>
            <a:r>
              <a:rPr lang="en-US" sz="2400" err="1">
                <a:latin typeface="Malgun Gothic"/>
                <a:ea typeface="Malgun Gothic"/>
              </a:rPr>
              <a:t>lamentos</a:t>
            </a:r>
            <a:endParaRPr lang="en-US" sz="2400" err="1"/>
          </a:p>
        </p:txBody>
      </p:sp>
      <p:sp>
        <p:nvSpPr>
          <p:cNvPr id="3" name="Content Placeholder 2">
            <a:extLst>
              <a:ext uri="{FF2B5EF4-FFF2-40B4-BE49-F238E27FC236}">
                <a16:creationId xmlns:a16="http://schemas.microsoft.com/office/drawing/2014/main" id="{454D1C6E-4EBF-4153-97C2-3E3CCC180C61}"/>
              </a:ext>
            </a:extLst>
          </p:cNvPr>
          <p:cNvSpPr>
            <a:spLocks noGrp="1"/>
          </p:cNvSpPr>
          <p:nvPr>
            <p:ph sz="half" idx="1"/>
          </p:nvPr>
        </p:nvSpPr>
        <p:spPr>
          <a:xfrm>
            <a:off x="337625" y="1041006"/>
            <a:ext cx="4234375" cy="4673994"/>
          </a:xfrm>
        </p:spPr>
        <p:txBody>
          <a:bodyPr>
            <a:normAutofit fontScale="92500" lnSpcReduction="10000"/>
          </a:bodyPr>
          <a:lstStyle/>
          <a:p>
            <a:pPr>
              <a:buClr>
                <a:schemeClr val="accent2"/>
              </a:buClr>
            </a:pPr>
            <a:r>
              <a:rPr lang="en-US"/>
              <a:t>Terrible things happen in the world, and if we believe in a just, loving God, those things should bother us</a:t>
            </a:r>
          </a:p>
          <a:p>
            <a:pPr lvl="1">
              <a:buClr>
                <a:schemeClr val="accent2"/>
              </a:buClr>
            </a:pPr>
            <a:r>
              <a:rPr lang="en-US"/>
              <a:t>Sin is an affront to God’s justice, and its consequences obscure His love</a:t>
            </a:r>
          </a:p>
          <a:p>
            <a:pPr>
              <a:buClr>
                <a:schemeClr val="accent2"/>
              </a:buClr>
            </a:pPr>
            <a:r>
              <a:rPr lang="en-US"/>
              <a:t>When faced with this reality, man has two options:</a:t>
            </a:r>
          </a:p>
          <a:p>
            <a:pPr lvl="1">
              <a:buClr>
                <a:schemeClr val="accent2"/>
              </a:buClr>
            </a:pPr>
            <a:r>
              <a:rPr lang="en-US"/>
              <a:t>To turn away from God</a:t>
            </a:r>
          </a:p>
          <a:p>
            <a:pPr lvl="2">
              <a:buClr>
                <a:schemeClr val="accent2"/>
              </a:buClr>
            </a:pPr>
            <a:r>
              <a:rPr lang="en-US"/>
              <a:t>Decide that God doesn’t exist, doesn’t care, or is powerless to act</a:t>
            </a:r>
          </a:p>
          <a:p>
            <a:pPr lvl="2">
              <a:buClr>
                <a:schemeClr val="accent2"/>
              </a:buClr>
            </a:pPr>
            <a:r>
              <a:rPr lang="en-US"/>
              <a:t>Decide that God doesn’t have any answers, and resolve to deal with our pain and doubt alone</a:t>
            </a:r>
          </a:p>
          <a:p>
            <a:pPr lvl="1">
              <a:buClr>
                <a:schemeClr val="accent2"/>
              </a:buClr>
            </a:pPr>
            <a:r>
              <a:rPr lang="en-US"/>
              <a:t>To turn to God</a:t>
            </a:r>
          </a:p>
          <a:p>
            <a:pPr lvl="2">
              <a:buClr>
                <a:schemeClr val="accent2"/>
              </a:buClr>
            </a:pPr>
            <a:r>
              <a:rPr lang="en-US"/>
              <a:t>As the only one powerful enough to fix the problems</a:t>
            </a:r>
          </a:p>
          <a:p>
            <a:pPr lvl="2">
              <a:buClr>
                <a:schemeClr val="accent2"/>
              </a:buClr>
            </a:pPr>
            <a:r>
              <a:rPr lang="en-US"/>
              <a:t>As the only one wise enough to offer an explanation for the horrors</a:t>
            </a:r>
            <a:br>
              <a:rPr lang="en-US"/>
            </a:br>
            <a:endParaRPr lang="en-US"/>
          </a:p>
          <a:p>
            <a:pPr>
              <a:buClr>
                <a:schemeClr val="accent2"/>
              </a:buClr>
            </a:pPr>
            <a:r>
              <a:rPr lang="en-US"/>
              <a:t>Biblical laments bring the speaker’s doubts, fears, pains, sins, and struggles to God so that He can fix them (because no one else can)</a:t>
            </a:r>
          </a:p>
          <a:p>
            <a:pPr lvl="1">
              <a:buClr>
                <a:schemeClr val="accent2"/>
              </a:buClr>
            </a:pPr>
            <a:r>
              <a:rPr lang="en-US"/>
              <a:t>This statement of faith is always present in a godly lament</a:t>
            </a:r>
          </a:p>
        </p:txBody>
      </p:sp>
      <p:sp>
        <p:nvSpPr>
          <p:cNvPr id="4" name="Content Placeholder 3">
            <a:extLst>
              <a:ext uri="{FF2B5EF4-FFF2-40B4-BE49-F238E27FC236}">
                <a16:creationId xmlns:a16="http://schemas.microsoft.com/office/drawing/2014/main" id="{C2ECA0A9-92AF-58CA-85E0-984C93B5DC9E}"/>
              </a:ext>
            </a:extLst>
          </p:cNvPr>
          <p:cNvSpPr>
            <a:spLocks noGrp="1"/>
          </p:cNvSpPr>
          <p:nvPr>
            <p:ph sz="half" idx="2"/>
          </p:nvPr>
        </p:nvSpPr>
        <p:spPr>
          <a:xfrm>
            <a:off x="4582081" y="1041007"/>
            <a:ext cx="4440698" cy="4449790"/>
          </a:xfrm>
        </p:spPr>
        <p:txBody>
          <a:bodyPr vert="horz" lIns="91440" tIns="45720" rIns="91440" bIns="45720" rtlCol="0" anchor="t">
            <a:normAutofit fontScale="92500" lnSpcReduction="10000"/>
          </a:bodyPr>
          <a:lstStyle/>
          <a:p>
            <a:r>
              <a:rPr lang="en-US" err="1">
                <a:ea typeface="+mn-lt"/>
                <a:cs typeface="+mn-lt"/>
              </a:rPr>
              <a:t>Cosas</a:t>
            </a:r>
            <a:r>
              <a:rPr lang="en-US">
                <a:ea typeface="+mn-lt"/>
                <a:cs typeface="+mn-lt"/>
              </a:rPr>
              <a:t> </a:t>
            </a:r>
            <a:r>
              <a:rPr lang="en-US" err="1">
                <a:ea typeface="+mn-lt"/>
                <a:cs typeface="+mn-lt"/>
              </a:rPr>
              <a:t>terribles</a:t>
            </a:r>
            <a:r>
              <a:rPr lang="en-US">
                <a:ea typeface="+mn-lt"/>
                <a:cs typeface="+mn-lt"/>
              </a:rPr>
              <a:t> </a:t>
            </a:r>
            <a:r>
              <a:rPr lang="en-US" err="1">
                <a:ea typeface="+mn-lt"/>
                <a:cs typeface="+mn-lt"/>
              </a:rPr>
              <a:t>pasan</a:t>
            </a:r>
            <a:r>
              <a:rPr lang="en-US">
                <a:ea typeface="+mn-lt"/>
                <a:cs typeface="+mn-lt"/>
              </a:rPr>
              <a:t>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mundo</a:t>
            </a:r>
            <a:r>
              <a:rPr lang="en-US">
                <a:ea typeface="+mn-lt"/>
                <a:cs typeface="+mn-lt"/>
              </a:rPr>
              <a:t>, y </a:t>
            </a:r>
            <a:r>
              <a:rPr lang="en-US" err="1">
                <a:ea typeface="+mn-lt"/>
                <a:cs typeface="+mn-lt"/>
              </a:rPr>
              <a:t>si</a:t>
            </a:r>
            <a:r>
              <a:rPr lang="en-US">
                <a:ea typeface="+mn-lt"/>
                <a:cs typeface="+mn-lt"/>
              </a:rPr>
              <a:t> </a:t>
            </a:r>
            <a:r>
              <a:rPr lang="en-US" err="1">
                <a:ea typeface="+mn-lt"/>
                <a:cs typeface="+mn-lt"/>
              </a:rPr>
              <a:t>creemos</a:t>
            </a:r>
            <a:r>
              <a:rPr lang="en-US">
                <a:ea typeface="+mn-lt"/>
                <a:cs typeface="+mn-lt"/>
              </a:rPr>
              <a:t> </a:t>
            </a:r>
            <a:r>
              <a:rPr lang="en-US" err="1">
                <a:ea typeface="+mn-lt"/>
                <a:cs typeface="+mn-lt"/>
              </a:rPr>
              <a:t>en</a:t>
            </a:r>
            <a:r>
              <a:rPr lang="en-US">
                <a:ea typeface="+mn-lt"/>
                <a:cs typeface="+mn-lt"/>
              </a:rPr>
              <a:t> un Dios </a:t>
            </a:r>
            <a:r>
              <a:rPr lang="en-US" err="1">
                <a:ea typeface="+mn-lt"/>
                <a:cs typeface="+mn-lt"/>
              </a:rPr>
              <a:t>justo</a:t>
            </a:r>
            <a:r>
              <a:rPr lang="en-US">
                <a:ea typeface="+mn-lt"/>
                <a:cs typeface="+mn-lt"/>
              </a:rPr>
              <a:t> y amoroso, </a:t>
            </a:r>
            <a:r>
              <a:rPr lang="en-US" err="1">
                <a:ea typeface="+mn-lt"/>
                <a:cs typeface="+mn-lt"/>
              </a:rPr>
              <a:t>aquellas</a:t>
            </a:r>
            <a:r>
              <a:rPr lang="en-US">
                <a:ea typeface="+mn-lt"/>
                <a:cs typeface="+mn-lt"/>
              </a:rPr>
              <a:t> </a:t>
            </a:r>
            <a:r>
              <a:rPr lang="en-US" err="1">
                <a:ea typeface="+mn-lt"/>
                <a:cs typeface="+mn-lt"/>
              </a:rPr>
              <a:t>cosas</a:t>
            </a:r>
            <a:r>
              <a:rPr lang="en-US">
                <a:ea typeface="+mn-lt"/>
                <a:cs typeface="+mn-lt"/>
              </a:rPr>
              <a:t> </a:t>
            </a:r>
            <a:r>
              <a:rPr lang="en-US" err="1">
                <a:ea typeface="+mn-lt"/>
                <a:cs typeface="+mn-lt"/>
              </a:rPr>
              <a:t>nos</a:t>
            </a:r>
            <a:r>
              <a:rPr lang="en-US">
                <a:ea typeface="+mn-lt"/>
                <a:cs typeface="+mn-lt"/>
              </a:rPr>
              <a:t> </a:t>
            </a:r>
            <a:r>
              <a:rPr lang="en-US" err="1">
                <a:ea typeface="+mn-lt"/>
                <a:cs typeface="+mn-lt"/>
              </a:rPr>
              <a:t>deben</a:t>
            </a:r>
            <a:r>
              <a:rPr lang="en-US">
                <a:ea typeface="+mn-lt"/>
                <a:cs typeface="+mn-lt"/>
              </a:rPr>
              <a:t> de </a:t>
            </a:r>
            <a:r>
              <a:rPr lang="en-US" err="1">
                <a:ea typeface="+mn-lt"/>
                <a:cs typeface="+mn-lt"/>
              </a:rPr>
              <a:t>turbar</a:t>
            </a:r>
            <a:r>
              <a:rPr lang="en-US">
                <a:ea typeface="+mn-lt"/>
                <a:cs typeface="+mn-lt"/>
              </a:rPr>
              <a:t> </a:t>
            </a:r>
          </a:p>
          <a:p>
            <a:pPr lvl="1"/>
            <a:r>
              <a:rPr lang="en-US">
                <a:ea typeface="+mn-lt"/>
                <a:cs typeface="+mn-lt"/>
              </a:rPr>
              <a:t>El </a:t>
            </a:r>
            <a:r>
              <a:rPr lang="en-US" err="1">
                <a:ea typeface="+mn-lt"/>
                <a:cs typeface="+mn-lt"/>
              </a:rPr>
              <a:t>pecado</a:t>
            </a:r>
            <a:r>
              <a:rPr lang="en-US">
                <a:ea typeface="+mn-lt"/>
                <a:cs typeface="+mn-lt"/>
              </a:rPr>
              <a:t> es </a:t>
            </a:r>
            <a:r>
              <a:rPr lang="en-US" err="1">
                <a:ea typeface="+mn-lt"/>
                <a:cs typeface="+mn-lt"/>
              </a:rPr>
              <a:t>una</a:t>
            </a:r>
            <a:r>
              <a:rPr lang="en-US">
                <a:ea typeface="+mn-lt"/>
                <a:cs typeface="+mn-lt"/>
              </a:rPr>
              <a:t> </a:t>
            </a:r>
            <a:r>
              <a:rPr lang="en-US" err="1">
                <a:ea typeface="+mn-lt"/>
                <a:cs typeface="+mn-lt"/>
              </a:rPr>
              <a:t>ofensa</a:t>
            </a:r>
            <a:r>
              <a:rPr lang="en-US">
                <a:ea typeface="+mn-lt"/>
                <a:cs typeface="+mn-lt"/>
              </a:rPr>
              <a:t> a la </a:t>
            </a:r>
            <a:r>
              <a:rPr lang="en-US" err="1">
                <a:ea typeface="+mn-lt"/>
                <a:cs typeface="+mn-lt"/>
              </a:rPr>
              <a:t>justicia</a:t>
            </a:r>
            <a:r>
              <a:rPr lang="en-US">
                <a:ea typeface="+mn-lt"/>
                <a:cs typeface="+mn-lt"/>
              </a:rPr>
              <a:t> de Dios, y sus </a:t>
            </a:r>
            <a:r>
              <a:rPr lang="en-US" err="1">
                <a:ea typeface="+mn-lt"/>
                <a:cs typeface="+mn-lt"/>
              </a:rPr>
              <a:t>consecuencias</a:t>
            </a:r>
            <a:r>
              <a:rPr lang="en-US">
                <a:ea typeface="+mn-lt"/>
                <a:cs typeface="+mn-lt"/>
              </a:rPr>
              <a:t> </a:t>
            </a:r>
            <a:r>
              <a:rPr lang="en-US" err="1">
                <a:ea typeface="+mn-lt"/>
                <a:cs typeface="+mn-lt"/>
              </a:rPr>
              <a:t>ocultan</a:t>
            </a:r>
            <a:r>
              <a:rPr lang="en-US">
                <a:ea typeface="+mn-lt"/>
                <a:cs typeface="+mn-lt"/>
              </a:rPr>
              <a:t> </a:t>
            </a:r>
            <a:r>
              <a:rPr lang="en-US" err="1">
                <a:ea typeface="+mn-lt"/>
                <a:cs typeface="+mn-lt"/>
              </a:rPr>
              <a:t>Su</a:t>
            </a:r>
            <a:r>
              <a:rPr lang="en-US">
                <a:ea typeface="+mn-lt"/>
                <a:cs typeface="+mn-lt"/>
              </a:rPr>
              <a:t> amor </a:t>
            </a:r>
          </a:p>
          <a:p>
            <a:r>
              <a:rPr lang="en-US">
                <a:ea typeface="+mn-lt"/>
                <a:cs typeface="+mn-lt"/>
              </a:rPr>
              <a:t>Al </a:t>
            </a:r>
            <a:r>
              <a:rPr lang="en-US" err="1">
                <a:ea typeface="+mn-lt"/>
                <a:cs typeface="+mn-lt"/>
              </a:rPr>
              <a:t>enfrentar</a:t>
            </a:r>
            <a:r>
              <a:rPr lang="en-US">
                <a:ea typeface="+mn-lt"/>
                <a:cs typeface="+mn-lt"/>
              </a:rPr>
              <a:t> </a:t>
            </a:r>
            <a:r>
              <a:rPr lang="en-US" err="1">
                <a:ea typeface="+mn-lt"/>
                <a:cs typeface="+mn-lt"/>
              </a:rPr>
              <a:t>esta</a:t>
            </a:r>
            <a:r>
              <a:rPr lang="en-US">
                <a:ea typeface="+mn-lt"/>
                <a:cs typeface="+mn-lt"/>
              </a:rPr>
              <a:t> </a:t>
            </a:r>
            <a:r>
              <a:rPr lang="en-US" err="1">
                <a:ea typeface="+mn-lt"/>
                <a:cs typeface="+mn-lt"/>
              </a:rPr>
              <a:t>realidad</a:t>
            </a:r>
            <a:r>
              <a:rPr lang="en-US">
                <a:ea typeface="+mn-lt"/>
                <a:cs typeface="+mn-lt"/>
              </a:rPr>
              <a:t>, </a:t>
            </a:r>
            <a:r>
              <a:rPr lang="en-US" err="1">
                <a:ea typeface="+mn-lt"/>
                <a:cs typeface="+mn-lt"/>
              </a:rPr>
              <a:t>el</a:t>
            </a:r>
            <a:r>
              <a:rPr lang="en-US">
                <a:ea typeface="+mn-lt"/>
                <a:cs typeface="+mn-lt"/>
              </a:rPr>
              <a:t> hombre </a:t>
            </a:r>
            <a:r>
              <a:rPr lang="en-US" err="1">
                <a:ea typeface="+mn-lt"/>
                <a:cs typeface="+mn-lt"/>
              </a:rPr>
              <a:t>tiene</a:t>
            </a:r>
            <a:r>
              <a:rPr lang="en-US">
                <a:ea typeface="+mn-lt"/>
                <a:cs typeface="+mn-lt"/>
              </a:rPr>
              <a:t> dos </a:t>
            </a:r>
            <a:r>
              <a:rPr lang="en-US" err="1">
                <a:ea typeface="+mn-lt"/>
                <a:cs typeface="+mn-lt"/>
              </a:rPr>
              <a:t>opciones</a:t>
            </a:r>
            <a:r>
              <a:rPr lang="en-US">
                <a:ea typeface="+mn-lt"/>
                <a:cs typeface="+mn-lt"/>
              </a:rPr>
              <a:t>: </a:t>
            </a:r>
          </a:p>
          <a:p>
            <a:pPr lvl="1"/>
            <a:r>
              <a:rPr lang="en-US" err="1">
                <a:ea typeface="+mn-lt"/>
                <a:cs typeface="+mn-lt"/>
              </a:rPr>
              <a:t>Alejarse</a:t>
            </a:r>
            <a:r>
              <a:rPr lang="en-US">
                <a:ea typeface="+mn-lt"/>
                <a:cs typeface="+mn-lt"/>
              </a:rPr>
              <a:t> de Dios</a:t>
            </a:r>
          </a:p>
          <a:p>
            <a:pPr lvl="2"/>
            <a:r>
              <a:rPr lang="en-US" err="1">
                <a:ea typeface="+mn-lt"/>
                <a:cs typeface="+mn-lt"/>
              </a:rPr>
              <a:t>Decidir</a:t>
            </a:r>
            <a:r>
              <a:rPr lang="en-US">
                <a:ea typeface="+mn-lt"/>
                <a:cs typeface="+mn-lt"/>
              </a:rPr>
              <a:t> que Dios no </a:t>
            </a:r>
            <a:r>
              <a:rPr lang="en-US" err="1">
                <a:ea typeface="+mn-lt"/>
                <a:cs typeface="+mn-lt"/>
              </a:rPr>
              <a:t>existe</a:t>
            </a:r>
            <a:r>
              <a:rPr lang="en-US">
                <a:ea typeface="+mn-lt"/>
                <a:cs typeface="+mn-lt"/>
              </a:rPr>
              <a:t>, que no le </a:t>
            </a:r>
            <a:r>
              <a:rPr lang="en-US" err="1">
                <a:ea typeface="+mn-lt"/>
                <a:cs typeface="+mn-lt"/>
              </a:rPr>
              <a:t>importa</a:t>
            </a:r>
            <a:r>
              <a:rPr lang="en-US">
                <a:ea typeface="+mn-lt"/>
                <a:cs typeface="+mn-lt"/>
              </a:rPr>
              <a:t> o que es </a:t>
            </a:r>
            <a:r>
              <a:rPr lang="en-US" err="1">
                <a:ea typeface="+mn-lt"/>
                <a:cs typeface="+mn-lt"/>
              </a:rPr>
              <a:t>impotente</a:t>
            </a:r>
            <a:r>
              <a:rPr lang="en-US">
                <a:ea typeface="+mn-lt"/>
                <a:cs typeface="+mn-lt"/>
              </a:rPr>
              <a:t> para </a:t>
            </a:r>
            <a:r>
              <a:rPr lang="en-US" err="1">
                <a:ea typeface="+mn-lt"/>
                <a:cs typeface="+mn-lt"/>
              </a:rPr>
              <a:t>actuar</a:t>
            </a:r>
            <a:endParaRPr lang="en-US">
              <a:ea typeface="+mn-lt"/>
              <a:cs typeface="+mn-lt"/>
            </a:endParaRPr>
          </a:p>
          <a:p>
            <a:pPr lvl="2"/>
            <a:r>
              <a:rPr lang="en-US" err="1">
                <a:ea typeface="+mn-lt"/>
                <a:cs typeface="+mn-lt"/>
              </a:rPr>
              <a:t>Decidir</a:t>
            </a:r>
            <a:r>
              <a:rPr lang="en-US">
                <a:ea typeface="+mn-lt"/>
                <a:cs typeface="+mn-lt"/>
              </a:rPr>
              <a:t> que Dios no </a:t>
            </a:r>
            <a:r>
              <a:rPr lang="en-US" err="1">
                <a:ea typeface="+mn-lt"/>
                <a:cs typeface="+mn-lt"/>
              </a:rPr>
              <a:t>tiene</a:t>
            </a:r>
            <a:r>
              <a:rPr lang="en-US">
                <a:ea typeface="+mn-lt"/>
                <a:cs typeface="+mn-lt"/>
              </a:rPr>
              <a:t> </a:t>
            </a:r>
            <a:r>
              <a:rPr lang="en-US" err="1">
                <a:ea typeface="+mn-lt"/>
                <a:cs typeface="+mn-lt"/>
              </a:rPr>
              <a:t>ningunas</a:t>
            </a:r>
            <a:r>
              <a:rPr lang="en-US">
                <a:ea typeface="+mn-lt"/>
                <a:cs typeface="+mn-lt"/>
              </a:rPr>
              <a:t> </a:t>
            </a:r>
            <a:r>
              <a:rPr lang="en-US" err="1">
                <a:ea typeface="+mn-lt"/>
                <a:cs typeface="+mn-lt"/>
              </a:rPr>
              <a:t>respuestas</a:t>
            </a:r>
            <a:r>
              <a:rPr lang="en-US">
                <a:ea typeface="+mn-lt"/>
                <a:cs typeface="+mn-lt"/>
              </a:rPr>
              <a:t> y </a:t>
            </a:r>
            <a:r>
              <a:rPr lang="en-US" err="1">
                <a:ea typeface="+mn-lt"/>
                <a:cs typeface="+mn-lt"/>
              </a:rPr>
              <a:t>determinar</a:t>
            </a:r>
            <a:r>
              <a:rPr lang="en-US">
                <a:ea typeface="+mn-lt"/>
                <a:cs typeface="+mn-lt"/>
              </a:rPr>
              <a:t> </a:t>
            </a:r>
            <a:r>
              <a:rPr lang="en-US" err="1">
                <a:ea typeface="+mn-lt"/>
                <a:cs typeface="+mn-lt"/>
              </a:rPr>
              <a:t>lidiar</a:t>
            </a:r>
            <a:r>
              <a:rPr lang="en-US">
                <a:ea typeface="+mn-lt"/>
                <a:cs typeface="+mn-lt"/>
              </a:rPr>
              <a:t> solos con </a:t>
            </a:r>
            <a:r>
              <a:rPr lang="en-US" err="1">
                <a:ea typeface="+mn-lt"/>
                <a:cs typeface="+mn-lt"/>
              </a:rPr>
              <a:t>nuestro</a:t>
            </a:r>
            <a:r>
              <a:rPr lang="en-US">
                <a:ea typeface="+mn-lt"/>
                <a:cs typeface="+mn-lt"/>
              </a:rPr>
              <a:t> dolor y </a:t>
            </a:r>
            <a:r>
              <a:rPr lang="en-US" err="1">
                <a:ea typeface="+mn-lt"/>
                <a:cs typeface="+mn-lt"/>
              </a:rPr>
              <a:t>duda</a:t>
            </a:r>
            <a:r>
              <a:rPr lang="en-US">
                <a:ea typeface="+mn-lt"/>
                <a:cs typeface="+mn-lt"/>
              </a:rPr>
              <a:t> </a:t>
            </a:r>
            <a:endParaRPr lang="en-US"/>
          </a:p>
          <a:p>
            <a:pPr lvl="1"/>
            <a:r>
              <a:rPr lang="en-US" err="1">
                <a:ea typeface="+mn-lt"/>
                <a:cs typeface="+mn-lt"/>
              </a:rPr>
              <a:t>Acudir</a:t>
            </a:r>
            <a:r>
              <a:rPr lang="en-US">
                <a:ea typeface="+mn-lt"/>
                <a:cs typeface="+mn-lt"/>
              </a:rPr>
              <a:t> a Dios</a:t>
            </a:r>
          </a:p>
          <a:p>
            <a:pPr lvl="2"/>
            <a:r>
              <a:rPr lang="en-US" err="1">
                <a:ea typeface="+mn-lt"/>
                <a:cs typeface="+mn-lt"/>
              </a:rPr>
              <a:t>Siendo</a:t>
            </a:r>
            <a:r>
              <a:rPr lang="en-US">
                <a:ea typeface="+mn-lt"/>
                <a:cs typeface="+mn-lt"/>
              </a:rPr>
              <a:t> </a:t>
            </a:r>
            <a:r>
              <a:rPr lang="en-US" err="1">
                <a:ea typeface="+mn-lt"/>
                <a:cs typeface="+mn-lt"/>
              </a:rPr>
              <a:t>Él</a:t>
            </a:r>
            <a:r>
              <a:rPr lang="en-US">
                <a:ea typeface="+mn-lt"/>
                <a:cs typeface="+mn-lt"/>
              </a:rPr>
              <a:t> </a:t>
            </a:r>
            <a:r>
              <a:rPr lang="en-US" err="1">
                <a:ea typeface="+mn-lt"/>
                <a:cs typeface="+mn-lt"/>
              </a:rPr>
              <a:t>el</a:t>
            </a:r>
            <a:r>
              <a:rPr lang="en-US">
                <a:ea typeface="+mn-lt"/>
                <a:cs typeface="+mn-lt"/>
              </a:rPr>
              <a:t> </a:t>
            </a:r>
            <a:r>
              <a:rPr lang="en-US" err="1">
                <a:ea typeface="+mn-lt"/>
                <a:cs typeface="+mn-lt"/>
              </a:rPr>
              <a:t>único</a:t>
            </a:r>
            <a:r>
              <a:rPr lang="en-US">
                <a:ea typeface="+mn-lt"/>
                <a:cs typeface="+mn-lt"/>
              </a:rPr>
              <a:t> lo </a:t>
            </a:r>
            <a:r>
              <a:rPr lang="en-US" err="1">
                <a:ea typeface="+mn-lt"/>
                <a:cs typeface="+mn-lt"/>
              </a:rPr>
              <a:t>suficientemente</a:t>
            </a:r>
            <a:r>
              <a:rPr lang="en-US">
                <a:ea typeface="+mn-lt"/>
                <a:cs typeface="+mn-lt"/>
              </a:rPr>
              <a:t> </a:t>
            </a:r>
            <a:r>
              <a:rPr lang="en-US" err="1">
                <a:ea typeface="+mn-lt"/>
                <a:cs typeface="+mn-lt"/>
              </a:rPr>
              <a:t>poderoso</a:t>
            </a:r>
            <a:r>
              <a:rPr lang="en-US">
                <a:ea typeface="+mn-lt"/>
                <a:cs typeface="+mn-lt"/>
              </a:rPr>
              <a:t> </a:t>
            </a:r>
            <a:r>
              <a:rPr lang="en-US" err="1">
                <a:ea typeface="+mn-lt"/>
                <a:cs typeface="+mn-lt"/>
              </a:rPr>
              <a:t>como</a:t>
            </a:r>
            <a:r>
              <a:rPr lang="en-US">
                <a:ea typeface="+mn-lt"/>
                <a:cs typeface="+mn-lt"/>
              </a:rPr>
              <a:t> para </a:t>
            </a:r>
            <a:r>
              <a:rPr lang="en-US" err="1">
                <a:ea typeface="+mn-lt"/>
                <a:cs typeface="+mn-lt"/>
              </a:rPr>
              <a:t>solucionar</a:t>
            </a:r>
            <a:r>
              <a:rPr lang="en-US">
                <a:ea typeface="+mn-lt"/>
                <a:cs typeface="+mn-lt"/>
              </a:rPr>
              <a:t> </a:t>
            </a:r>
            <a:r>
              <a:rPr lang="en-US" err="1">
                <a:ea typeface="+mn-lt"/>
                <a:cs typeface="+mn-lt"/>
              </a:rPr>
              <a:t>los</a:t>
            </a:r>
            <a:r>
              <a:rPr lang="en-US">
                <a:ea typeface="+mn-lt"/>
                <a:cs typeface="+mn-lt"/>
              </a:rPr>
              <a:t> </a:t>
            </a:r>
            <a:r>
              <a:rPr lang="en-US" err="1">
                <a:ea typeface="+mn-lt"/>
                <a:cs typeface="+mn-lt"/>
              </a:rPr>
              <a:t>problemas</a:t>
            </a:r>
            <a:endParaRPr lang="en-US">
              <a:ea typeface="+mn-lt"/>
              <a:cs typeface="+mn-lt"/>
            </a:endParaRPr>
          </a:p>
          <a:p>
            <a:pPr lvl="2"/>
            <a:r>
              <a:rPr lang="en-US" err="1">
                <a:ea typeface="+mn-lt"/>
                <a:cs typeface="+mn-lt"/>
              </a:rPr>
              <a:t>Siendo</a:t>
            </a:r>
            <a:r>
              <a:rPr lang="en-US">
                <a:ea typeface="+mn-lt"/>
                <a:cs typeface="+mn-lt"/>
              </a:rPr>
              <a:t> </a:t>
            </a:r>
            <a:r>
              <a:rPr lang="en-US" err="1">
                <a:ea typeface="+mn-lt"/>
                <a:cs typeface="+mn-lt"/>
              </a:rPr>
              <a:t>Él</a:t>
            </a:r>
            <a:r>
              <a:rPr lang="en-US">
                <a:ea typeface="+mn-lt"/>
                <a:cs typeface="+mn-lt"/>
              </a:rPr>
              <a:t> </a:t>
            </a:r>
            <a:r>
              <a:rPr lang="en-US" err="1">
                <a:ea typeface="+mn-lt"/>
                <a:cs typeface="+mn-lt"/>
              </a:rPr>
              <a:t>el</a:t>
            </a:r>
            <a:r>
              <a:rPr lang="en-US">
                <a:ea typeface="+mn-lt"/>
                <a:cs typeface="+mn-lt"/>
              </a:rPr>
              <a:t> </a:t>
            </a:r>
            <a:r>
              <a:rPr lang="en-US" err="1">
                <a:ea typeface="+mn-lt"/>
                <a:cs typeface="+mn-lt"/>
              </a:rPr>
              <a:t>único</a:t>
            </a:r>
            <a:r>
              <a:rPr lang="en-US">
                <a:ea typeface="+mn-lt"/>
                <a:cs typeface="+mn-lt"/>
              </a:rPr>
              <a:t> lo </a:t>
            </a:r>
            <a:r>
              <a:rPr lang="en-US" err="1">
                <a:ea typeface="+mn-lt"/>
                <a:cs typeface="+mn-lt"/>
              </a:rPr>
              <a:t>suficientemente</a:t>
            </a:r>
            <a:r>
              <a:rPr lang="en-US">
                <a:ea typeface="+mn-lt"/>
                <a:cs typeface="+mn-lt"/>
              </a:rPr>
              <a:t> </a:t>
            </a:r>
            <a:r>
              <a:rPr lang="en-US" err="1">
                <a:ea typeface="+mn-lt"/>
                <a:cs typeface="+mn-lt"/>
              </a:rPr>
              <a:t>sabio</a:t>
            </a:r>
            <a:r>
              <a:rPr lang="en-US">
                <a:ea typeface="+mn-lt"/>
                <a:cs typeface="+mn-lt"/>
              </a:rPr>
              <a:t> </a:t>
            </a:r>
            <a:r>
              <a:rPr lang="en-US" err="1">
                <a:ea typeface="+mn-lt"/>
                <a:cs typeface="+mn-lt"/>
              </a:rPr>
              <a:t>como</a:t>
            </a:r>
            <a:r>
              <a:rPr lang="en-US">
                <a:ea typeface="+mn-lt"/>
                <a:cs typeface="+mn-lt"/>
              </a:rPr>
              <a:t> para </a:t>
            </a:r>
            <a:r>
              <a:rPr lang="en-US" err="1">
                <a:ea typeface="+mn-lt"/>
                <a:cs typeface="+mn-lt"/>
              </a:rPr>
              <a:t>dar</a:t>
            </a:r>
            <a:r>
              <a:rPr lang="en-US">
                <a:ea typeface="+mn-lt"/>
                <a:cs typeface="+mn-lt"/>
              </a:rPr>
              <a:t> </a:t>
            </a:r>
            <a:r>
              <a:rPr lang="en-US" err="1">
                <a:ea typeface="+mn-lt"/>
                <a:cs typeface="+mn-lt"/>
              </a:rPr>
              <a:t>explicación</a:t>
            </a:r>
            <a:r>
              <a:rPr lang="en-US">
                <a:ea typeface="+mn-lt"/>
                <a:cs typeface="+mn-lt"/>
              </a:rPr>
              <a:t> a </a:t>
            </a:r>
            <a:r>
              <a:rPr lang="en-US" err="1">
                <a:ea typeface="+mn-lt"/>
                <a:cs typeface="+mn-lt"/>
              </a:rPr>
              <a:t>los</a:t>
            </a:r>
            <a:r>
              <a:rPr lang="en-US">
                <a:ea typeface="+mn-lt"/>
                <a:cs typeface="+mn-lt"/>
              </a:rPr>
              <a:t> </a:t>
            </a:r>
            <a:r>
              <a:rPr lang="en-US" err="1">
                <a:ea typeface="+mn-lt"/>
                <a:cs typeface="+mn-lt"/>
              </a:rPr>
              <a:t>horrores</a:t>
            </a:r>
            <a:endParaRPr lang="en-US">
              <a:ea typeface="+mn-lt"/>
              <a:cs typeface="+mn-lt"/>
            </a:endParaRPr>
          </a:p>
          <a:p>
            <a:r>
              <a:rPr lang="en-US">
                <a:ea typeface="+mn-lt"/>
                <a:cs typeface="+mn-lt"/>
              </a:rPr>
              <a:t>Los </a:t>
            </a:r>
            <a:r>
              <a:rPr lang="en-US" err="1">
                <a:ea typeface="+mn-lt"/>
                <a:cs typeface="+mn-lt"/>
              </a:rPr>
              <a:t>lamentos</a:t>
            </a:r>
            <a:r>
              <a:rPr lang="en-US">
                <a:ea typeface="+mn-lt"/>
                <a:cs typeface="+mn-lt"/>
              </a:rPr>
              <a:t> </a:t>
            </a:r>
            <a:r>
              <a:rPr lang="en-US" err="1">
                <a:ea typeface="+mn-lt"/>
                <a:cs typeface="+mn-lt"/>
              </a:rPr>
              <a:t>bíblicos</a:t>
            </a:r>
            <a:r>
              <a:rPr lang="en-US">
                <a:ea typeface="+mn-lt"/>
                <a:cs typeface="+mn-lt"/>
              </a:rPr>
              <a:t> </a:t>
            </a:r>
            <a:r>
              <a:rPr lang="en-US" err="1">
                <a:ea typeface="+mn-lt"/>
                <a:cs typeface="+mn-lt"/>
              </a:rPr>
              <a:t>llevan</a:t>
            </a:r>
            <a:r>
              <a:rPr lang="en-US">
                <a:ea typeface="+mn-lt"/>
                <a:cs typeface="+mn-lt"/>
              </a:rPr>
              <a:t> las </a:t>
            </a:r>
            <a:r>
              <a:rPr lang="en-US" err="1">
                <a:ea typeface="+mn-lt"/>
                <a:cs typeface="+mn-lt"/>
              </a:rPr>
              <a:t>dudas</a:t>
            </a:r>
            <a:r>
              <a:rPr lang="en-US">
                <a:ea typeface="+mn-lt"/>
                <a:cs typeface="+mn-lt"/>
              </a:rPr>
              <a:t>, </a:t>
            </a:r>
            <a:r>
              <a:rPr lang="en-US" err="1">
                <a:ea typeface="+mn-lt"/>
                <a:cs typeface="+mn-lt"/>
              </a:rPr>
              <a:t>miedos</a:t>
            </a:r>
            <a:r>
              <a:rPr lang="en-US">
                <a:ea typeface="+mn-lt"/>
                <a:cs typeface="+mn-lt"/>
              </a:rPr>
              <a:t>, </a:t>
            </a:r>
            <a:r>
              <a:rPr lang="en-US" err="1">
                <a:ea typeface="+mn-lt"/>
                <a:cs typeface="+mn-lt"/>
              </a:rPr>
              <a:t>dolores</a:t>
            </a:r>
            <a:r>
              <a:rPr lang="en-US">
                <a:ea typeface="+mn-lt"/>
                <a:cs typeface="+mn-lt"/>
              </a:rPr>
              <a:t>, </a:t>
            </a:r>
            <a:r>
              <a:rPr lang="en-US" err="1">
                <a:ea typeface="+mn-lt"/>
                <a:cs typeface="+mn-lt"/>
              </a:rPr>
              <a:t>pecados</a:t>
            </a:r>
            <a:r>
              <a:rPr lang="en-US">
                <a:ea typeface="+mn-lt"/>
                <a:cs typeface="+mn-lt"/>
              </a:rPr>
              <a:t> y </a:t>
            </a:r>
            <a:r>
              <a:rPr lang="en-US" err="1">
                <a:ea typeface="+mn-lt"/>
                <a:cs typeface="+mn-lt"/>
              </a:rPr>
              <a:t>luchas</a:t>
            </a:r>
            <a:r>
              <a:rPr lang="en-US">
                <a:ea typeface="+mn-lt"/>
                <a:cs typeface="+mn-lt"/>
              </a:rPr>
              <a:t> del </a:t>
            </a:r>
            <a:r>
              <a:rPr lang="en-US" err="1">
                <a:ea typeface="+mn-lt"/>
                <a:cs typeface="+mn-lt"/>
              </a:rPr>
              <a:t>orador</a:t>
            </a:r>
            <a:r>
              <a:rPr lang="en-US">
                <a:ea typeface="+mn-lt"/>
                <a:cs typeface="+mn-lt"/>
              </a:rPr>
              <a:t> a Dios para que </a:t>
            </a:r>
            <a:r>
              <a:rPr lang="en-US" err="1">
                <a:ea typeface="+mn-lt"/>
                <a:cs typeface="+mn-lt"/>
              </a:rPr>
              <a:t>Él</a:t>
            </a:r>
            <a:r>
              <a:rPr lang="en-US">
                <a:ea typeface="+mn-lt"/>
                <a:cs typeface="+mn-lt"/>
              </a:rPr>
              <a:t> </a:t>
            </a:r>
            <a:r>
              <a:rPr lang="en-US" err="1">
                <a:ea typeface="+mn-lt"/>
                <a:cs typeface="+mn-lt"/>
              </a:rPr>
              <a:t>los</a:t>
            </a:r>
            <a:r>
              <a:rPr lang="en-US">
                <a:ea typeface="+mn-lt"/>
                <a:cs typeface="+mn-lt"/>
              </a:rPr>
              <a:t> </a:t>
            </a:r>
            <a:r>
              <a:rPr lang="en-US" err="1">
                <a:ea typeface="+mn-lt"/>
                <a:cs typeface="+mn-lt"/>
              </a:rPr>
              <a:t>pueda</a:t>
            </a:r>
            <a:r>
              <a:rPr lang="en-US">
                <a:ea typeface="+mn-lt"/>
                <a:cs typeface="+mn-lt"/>
              </a:rPr>
              <a:t> </a:t>
            </a:r>
            <a:r>
              <a:rPr lang="en-US" err="1">
                <a:ea typeface="+mn-lt"/>
                <a:cs typeface="+mn-lt"/>
              </a:rPr>
              <a:t>solucionar</a:t>
            </a:r>
            <a:r>
              <a:rPr lang="en-US">
                <a:ea typeface="+mn-lt"/>
                <a:cs typeface="+mn-lt"/>
              </a:rPr>
              <a:t> (</a:t>
            </a:r>
            <a:r>
              <a:rPr lang="en-US" err="1">
                <a:ea typeface="+mn-lt"/>
                <a:cs typeface="+mn-lt"/>
              </a:rPr>
              <a:t>porque</a:t>
            </a:r>
            <a:r>
              <a:rPr lang="en-US">
                <a:ea typeface="+mn-lt"/>
                <a:cs typeface="+mn-lt"/>
              </a:rPr>
              <a:t> </a:t>
            </a:r>
            <a:r>
              <a:rPr lang="en-US" err="1">
                <a:ea typeface="+mn-lt"/>
                <a:cs typeface="+mn-lt"/>
              </a:rPr>
              <a:t>nadie</a:t>
            </a:r>
            <a:r>
              <a:rPr lang="en-US">
                <a:ea typeface="+mn-lt"/>
                <a:cs typeface="+mn-lt"/>
              </a:rPr>
              <a:t> </a:t>
            </a:r>
            <a:r>
              <a:rPr lang="en-US" err="1">
                <a:ea typeface="+mn-lt"/>
                <a:cs typeface="+mn-lt"/>
              </a:rPr>
              <a:t>más</a:t>
            </a:r>
            <a:r>
              <a:rPr lang="en-US">
                <a:ea typeface="+mn-lt"/>
                <a:cs typeface="+mn-lt"/>
              </a:rPr>
              <a:t> </a:t>
            </a:r>
            <a:r>
              <a:rPr lang="en-US" err="1">
                <a:ea typeface="+mn-lt"/>
                <a:cs typeface="+mn-lt"/>
              </a:rPr>
              <a:t>podrá</a:t>
            </a:r>
            <a:r>
              <a:rPr lang="en-US">
                <a:ea typeface="+mn-lt"/>
                <a:cs typeface="+mn-lt"/>
              </a:rPr>
              <a:t>)</a:t>
            </a:r>
            <a:endParaRPr lang="en-US"/>
          </a:p>
          <a:p>
            <a:pPr lvl="1"/>
            <a:r>
              <a:rPr lang="en-US" err="1">
                <a:ea typeface="+mn-lt"/>
                <a:cs typeface="+mn-lt"/>
              </a:rPr>
              <a:t>Esta</a:t>
            </a:r>
            <a:r>
              <a:rPr lang="en-US">
                <a:ea typeface="+mn-lt"/>
                <a:cs typeface="+mn-lt"/>
              </a:rPr>
              <a:t> </a:t>
            </a:r>
            <a:r>
              <a:rPr lang="en-US" err="1">
                <a:ea typeface="+mn-lt"/>
                <a:cs typeface="+mn-lt"/>
              </a:rPr>
              <a:t>declaración</a:t>
            </a:r>
            <a:r>
              <a:rPr lang="en-US">
                <a:ea typeface="+mn-lt"/>
                <a:cs typeface="+mn-lt"/>
              </a:rPr>
              <a:t> de </a:t>
            </a:r>
            <a:r>
              <a:rPr lang="en-US" err="1">
                <a:ea typeface="+mn-lt"/>
                <a:cs typeface="+mn-lt"/>
              </a:rPr>
              <a:t>fe</a:t>
            </a:r>
            <a:r>
              <a:rPr lang="en-US">
                <a:ea typeface="+mn-lt"/>
                <a:cs typeface="+mn-lt"/>
              </a:rPr>
              <a:t> </a:t>
            </a:r>
            <a:r>
              <a:rPr lang="en-US" err="1">
                <a:ea typeface="+mn-lt"/>
                <a:cs typeface="+mn-lt"/>
              </a:rPr>
              <a:t>siempre</a:t>
            </a:r>
            <a:r>
              <a:rPr lang="en-US">
                <a:ea typeface="+mn-lt"/>
                <a:cs typeface="+mn-lt"/>
              </a:rPr>
              <a:t> </a:t>
            </a:r>
            <a:r>
              <a:rPr lang="en-US" err="1">
                <a:ea typeface="+mn-lt"/>
                <a:cs typeface="+mn-lt"/>
              </a:rPr>
              <a:t>está</a:t>
            </a:r>
            <a:r>
              <a:rPr lang="en-US">
                <a:ea typeface="+mn-lt"/>
                <a:cs typeface="+mn-lt"/>
              </a:rPr>
              <a:t> </a:t>
            </a:r>
            <a:r>
              <a:rPr lang="en-US" err="1">
                <a:ea typeface="+mn-lt"/>
                <a:cs typeface="+mn-lt"/>
              </a:rPr>
              <a:t>presente</a:t>
            </a:r>
            <a:r>
              <a:rPr lang="en-US">
                <a:ea typeface="+mn-lt"/>
                <a:cs typeface="+mn-lt"/>
              </a:rPr>
              <a:t> </a:t>
            </a:r>
            <a:r>
              <a:rPr lang="en-US" err="1">
                <a:ea typeface="+mn-lt"/>
                <a:cs typeface="+mn-lt"/>
              </a:rPr>
              <a:t>en</a:t>
            </a:r>
            <a:r>
              <a:rPr lang="en-US">
                <a:ea typeface="+mn-lt"/>
                <a:cs typeface="+mn-lt"/>
              </a:rPr>
              <a:t> un </a:t>
            </a:r>
            <a:r>
              <a:rPr lang="en-US" err="1">
                <a:ea typeface="+mn-lt"/>
                <a:cs typeface="+mn-lt"/>
              </a:rPr>
              <a:t>lamento</a:t>
            </a:r>
            <a:r>
              <a:rPr lang="en-US">
                <a:ea typeface="+mn-lt"/>
                <a:cs typeface="+mn-lt"/>
              </a:rPr>
              <a:t> </a:t>
            </a:r>
            <a:r>
              <a:rPr lang="en-US" err="1">
                <a:ea typeface="+mn-lt"/>
                <a:cs typeface="+mn-lt"/>
              </a:rPr>
              <a:t>piadoso</a:t>
            </a:r>
            <a:endParaRPr lang="en-US" err="1"/>
          </a:p>
        </p:txBody>
      </p:sp>
    </p:spTree>
    <p:extLst>
      <p:ext uri="{BB962C8B-B14F-4D97-AF65-F5344CB8AC3E}">
        <p14:creationId xmlns:p14="http://schemas.microsoft.com/office/powerpoint/2010/main" val="4111016790"/>
      </p:ext>
    </p:extLst>
  </p:cSld>
  <p:clrMapOvr>
    <a:masterClrMapping/>
  </p:clrMapOvr>
</p:sld>
</file>

<file path=ppt/slides/slide1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id="{4EF19814-0E55-9154-0479-7C436FCDDEF9}"/>
              </a:ext>
            </a:extLst>
          </p:cNvPr>
          <p:cNvSpPr/>
          <p:nvPr/>
        </p:nvSpPr>
        <p:spPr>
          <a:xfrm>
            <a:off x="230588" y="2250219"/>
            <a:ext cx="3824577" cy="31821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E8A2A3-569A-D79B-C281-C8607B521B6C}"/>
              </a:ext>
            </a:extLst>
          </p:cNvPr>
          <p:cNvSpPr>
            <a:spLocks noGrp="1"/>
          </p:cNvSpPr>
          <p:nvPr>
            <p:ph type="title"/>
          </p:nvPr>
        </p:nvSpPr>
        <p:spPr>
          <a:xfrm>
            <a:off x="3998596" y="3820330"/>
            <a:ext cx="5120603" cy="1393913"/>
          </a:xfrm>
        </p:spPr>
        <p:txBody>
          <a:bodyPr>
            <a:normAutofit/>
          </a:bodyPr>
          <a:lstStyle/>
          <a:p>
            <a:pPr algn="ctr"/>
            <a:r>
              <a:rPr lang="en-US" sz="3200"/>
              <a:t>Living with the Psalms</a:t>
            </a:r>
            <a:br>
              <a:rPr lang="en-US" sz="3200"/>
            </a:br>
            <a:r>
              <a:rPr lang="en-US" sz="3200" err="1"/>
              <a:t>Viviendo</a:t>
            </a:r>
            <a:r>
              <a:rPr lang="en-US" sz="3200"/>
              <a:t> con </a:t>
            </a:r>
            <a:r>
              <a:rPr lang="en-US" sz="3200" err="1"/>
              <a:t>los</a:t>
            </a:r>
            <a:r>
              <a:rPr lang="en-US" sz="3200"/>
              <a:t> </a:t>
            </a:r>
            <a:r>
              <a:rPr lang="en-US" sz="3200" err="1"/>
              <a:t>Salmos</a:t>
            </a:r>
            <a:endParaRPr lang="en-US" sz="3200"/>
          </a:p>
        </p:txBody>
      </p:sp>
      <p:sp>
        <p:nvSpPr>
          <p:cNvPr id="4" name="Oval 3">
            <a:extLst>
              <a:ext uri="{FF2B5EF4-FFF2-40B4-BE49-F238E27FC236}">
                <a16:creationId xmlns:a16="http://schemas.microsoft.com/office/drawing/2014/main" id="{2D87C027-8DE4-1D25-B8AC-12B39C30B746}"/>
              </a:ext>
            </a:extLst>
          </p:cNvPr>
          <p:cNvSpPr>
            <a:spLocks noChangeAspect="1"/>
          </p:cNvSpPr>
          <p:nvPr/>
        </p:nvSpPr>
        <p:spPr>
          <a:xfrm>
            <a:off x="30417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500"/>
              <a:t>Lament </a:t>
            </a:r>
            <a:r>
              <a:rPr lang="en-US" sz="1500" err="1"/>
              <a:t>Lamento</a:t>
            </a:r>
            <a:endParaRPr lang="en-US" sz="1500"/>
          </a:p>
        </p:txBody>
      </p:sp>
      <p:sp>
        <p:nvSpPr>
          <p:cNvPr id="5" name="Oval 4">
            <a:extLst>
              <a:ext uri="{FF2B5EF4-FFF2-40B4-BE49-F238E27FC236}">
                <a16:creationId xmlns:a16="http://schemas.microsoft.com/office/drawing/2014/main" id="{CC9F87C9-548C-612D-86F3-88D89EE00FD2}"/>
              </a:ext>
            </a:extLst>
          </p:cNvPr>
          <p:cNvSpPr>
            <a:spLocks noChangeAspect="1"/>
          </p:cNvSpPr>
          <p:nvPr/>
        </p:nvSpPr>
        <p:spPr>
          <a:xfrm>
            <a:off x="1377808" y="3997879"/>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Imprecation</a:t>
            </a:r>
          </a:p>
          <a:p>
            <a:pPr algn="ctr"/>
            <a:r>
              <a:rPr lang="en-US" sz="1500" err="1"/>
              <a:t>Imprecación</a:t>
            </a:r>
            <a:endParaRPr lang="en-US" sz="1500"/>
          </a:p>
        </p:txBody>
      </p:sp>
      <p:cxnSp>
        <p:nvCxnSpPr>
          <p:cNvPr id="7" name="Straight Connector 6">
            <a:extLst>
              <a:ext uri="{FF2B5EF4-FFF2-40B4-BE49-F238E27FC236}">
                <a16:creationId xmlns:a16="http://schemas.microsoft.com/office/drawing/2014/main" id="{9473685E-4BAA-E751-FE60-6BAB2A85CDC6}"/>
              </a:ext>
            </a:extLst>
          </p:cNvPr>
          <p:cNvCxnSpPr>
            <a:cxnSpLocks/>
          </p:cNvCxnSpPr>
          <p:nvPr/>
        </p:nvCxnSpPr>
        <p:spPr>
          <a:xfrm>
            <a:off x="1377808" y="3524714"/>
            <a:ext cx="1767589"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EB36CFB2-894E-3351-A124-927D5BE5A014}"/>
              </a:ext>
            </a:extLst>
          </p:cNvPr>
          <p:cNvCxnSpPr>
            <a:cxnSpLocks/>
          </p:cNvCxnSpPr>
          <p:nvPr/>
        </p:nvCxnSpPr>
        <p:spPr>
          <a:xfrm flipV="1">
            <a:off x="2261602" y="3644704"/>
            <a:ext cx="822226" cy="808026"/>
          </a:xfrm>
          <a:prstGeom prst="line">
            <a:avLst/>
          </a:prstGeom>
          <a:ln w="5715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1CBBAAF7-873E-7DCE-9EAC-C3879E115EAA}"/>
              </a:ext>
            </a:extLst>
          </p:cNvPr>
          <p:cNvCxnSpPr>
            <a:cxnSpLocks/>
          </p:cNvCxnSpPr>
          <p:nvPr/>
        </p:nvCxnSpPr>
        <p:spPr>
          <a:xfrm flipV="1">
            <a:off x="3263719" y="893500"/>
            <a:ext cx="5120604" cy="2657756"/>
          </a:xfrm>
          <a:prstGeom prst="line">
            <a:avLst/>
          </a:prstGeom>
          <a:ln w="57150"/>
        </p:spPr>
        <p:style>
          <a:lnRef idx="1">
            <a:schemeClr val="dk1"/>
          </a:lnRef>
          <a:fillRef idx="0">
            <a:schemeClr val="dk1"/>
          </a:fillRef>
          <a:effectRef idx="0">
            <a:schemeClr val="dk1"/>
          </a:effectRef>
          <a:fontRef idx="minor">
            <a:schemeClr val="tx1"/>
          </a:fontRef>
        </p:style>
      </p:cxnSp>
      <p:sp>
        <p:nvSpPr>
          <p:cNvPr id="6" name="Oval 5">
            <a:extLst>
              <a:ext uri="{FF2B5EF4-FFF2-40B4-BE49-F238E27FC236}">
                <a16:creationId xmlns:a16="http://schemas.microsoft.com/office/drawing/2014/main" id="{1F5552AF-597E-7329-1D9F-10C4372E7B4F}"/>
              </a:ext>
            </a:extLst>
          </p:cNvPr>
          <p:cNvSpPr>
            <a:spLocks noChangeAspect="1"/>
          </p:cNvSpPr>
          <p:nvPr/>
        </p:nvSpPr>
        <p:spPr>
          <a:xfrm>
            <a:off x="256676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Trust</a:t>
            </a:r>
          </a:p>
          <a:p>
            <a:pPr algn="ctr"/>
            <a:r>
              <a:rPr lang="en-US" sz="1500" err="1"/>
              <a:t>Confianza</a:t>
            </a:r>
            <a:endParaRPr lang="en-US" sz="1500"/>
          </a:p>
        </p:txBody>
      </p:sp>
      <p:sp>
        <p:nvSpPr>
          <p:cNvPr id="10" name="TextBox 9">
            <a:extLst>
              <a:ext uri="{FF2B5EF4-FFF2-40B4-BE49-F238E27FC236}">
                <a16:creationId xmlns:a16="http://schemas.microsoft.com/office/drawing/2014/main" id="{84BBB637-4065-2D72-1B09-9568BEB09C89}"/>
              </a:ext>
            </a:extLst>
          </p:cNvPr>
          <p:cNvSpPr txBox="1"/>
          <p:nvPr/>
        </p:nvSpPr>
        <p:spPr>
          <a:xfrm>
            <a:off x="1463199" y="2395835"/>
            <a:ext cx="1359353" cy="461665"/>
          </a:xfrm>
          <a:prstGeom prst="rect">
            <a:avLst/>
          </a:prstGeom>
          <a:noFill/>
        </p:spPr>
        <p:txBody>
          <a:bodyPr wrap="square" rtlCol="0">
            <a:spAutoFit/>
          </a:bodyPr>
          <a:lstStyle/>
          <a:p>
            <a:pPr algn="ctr"/>
            <a:r>
              <a:rPr lang="en-US" sz="2400" b="1"/>
              <a:t>CRISIS </a:t>
            </a:r>
          </a:p>
        </p:txBody>
      </p:sp>
      <p:sp>
        <p:nvSpPr>
          <p:cNvPr id="11" name="Oval 10">
            <a:extLst>
              <a:ext uri="{FF2B5EF4-FFF2-40B4-BE49-F238E27FC236}">
                <a16:creationId xmlns:a16="http://schemas.microsoft.com/office/drawing/2014/main" id="{249432CA-E271-39BF-904C-FF7291F3C537}"/>
              </a:ext>
            </a:extLst>
          </p:cNvPr>
          <p:cNvSpPr>
            <a:spLocks noChangeAspect="1"/>
          </p:cNvSpPr>
          <p:nvPr/>
        </p:nvSpPr>
        <p:spPr>
          <a:xfrm>
            <a:off x="4188828" y="1977185"/>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lnSpc>
                <a:spcPct val="150000"/>
              </a:lnSpc>
            </a:pPr>
            <a:r>
              <a:rPr lang="en-US" sz="1400"/>
              <a:t>Thanksgiving</a:t>
            </a:r>
          </a:p>
          <a:p>
            <a:pPr algn="ctr"/>
            <a:r>
              <a:rPr lang="en-US" sz="1400" err="1"/>
              <a:t>Acción</a:t>
            </a:r>
            <a:r>
              <a:rPr lang="en-US" sz="1400"/>
              <a:t> de gracias</a:t>
            </a:r>
          </a:p>
        </p:txBody>
      </p:sp>
      <p:sp>
        <p:nvSpPr>
          <p:cNvPr id="12" name="Oval 11">
            <a:extLst>
              <a:ext uri="{FF2B5EF4-FFF2-40B4-BE49-F238E27FC236}">
                <a16:creationId xmlns:a16="http://schemas.microsoft.com/office/drawing/2014/main" id="{2556E787-B34D-A78C-C3FD-E3B2E231BBC2}"/>
              </a:ext>
            </a:extLst>
          </p:cNvPr>
          <p:cNvSpPr>
            <a:spLocks noChangeAspect="1"/>
          </p:cNvSpPr>
          <p:nvPr/>
        </p:nvSpPr>
        <p:spPr>
          <a:xfrm>
            <a:off x="5809022" y="1197713"/>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Praise</a:t>
            </a:r>
          </a:p>
          <a:p>
            <a:pPr algn="ctr"/>
            <a:r>
              <a:rPr lang="en-US" sz="1500" err="1"/>
              <a:t>Alabanza</a:t>
            </a:r>
            <a:endParaRPr lang="en-US" sz="1500"/>
          </a:p>
        </p:txBody>
      </p:sp>
      <p:sp>
        <p:nvSpPr>
          <p:cNvPr id="13" name="Oval 12">
            <a:extLst>
              <a:ext uri="{FF2B5EF4-FFF2-40B4-BE49-F238E27FC236}">
                <a16:creationId xmlns:a16="http://schemas.microsoft.com/office/drawing/2014/main" id="{DCA60A98-58AA-E3F6-9670-EA7BC480DFE3}"/>
              </a:ext>
            </a:extLst>
          </p:cNvPr>
          <p:cNvSpPr>
            <a:spLocks noChangeAspect="1"/>
          </p:cNvSpPr>
          <p:nvPr/>
        </p:nvSpPr>
        <p:spPr>
          <a:xfrm>
            <a:off x="7411707" y="343382"/>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tIns="45720" rIns="0" bIns="45720" rtlCol="0" anchor="ctr"/>
          <a:lstStyle/>
          <a:p>
            <a:pPr algn="ctr"/>
            <a:r>
              <a:rPr lang="en-US" sz="1500"/>
              <a:t>Wisdom</a:t>
            </a:r>
          </a:p>
          <a:p>
            <a:pPr algn="ctr"/>
            <a:r>
              <a:rPr lang="en-US" sz="1500" err="1"/>
              <a:t>Sabiduría</a:t>
            </a:r>
          </a:p>
        </p:txBody>
      </p:sp>
      <p:sp>
        <p:nvSpPr>
          <p:cNvPr id="14" name="Lightning Bolt 13">
            <a:extLst>
              <a:ext uri="{FF2B5EF4-FFF2-40B4-BE49-F238E27FC236}">
                <a16:creationId xmlns:a16="http://schemas.microsoft.com/office/drawing/2014/main" id="{1B479C68-2D3E-1646-844E-63D578EAC611}"/>
              </a:ext>
            </a:extLst>
          </p:cNvPr>
          <p:cNvSpPr/>
          <p:nvPr/>
        </p:nvSpPr>
        <p:spPr>
          <a:xfrm>
            <a:off x="1240404" y="335431"/>
            <a:ext cx="2949120" cy="2775239"/>
          </a:xfrm>
          <a:prstGeom prst="lightningBolt">
            <a:avLst/>
          </a:prstGeom>
          <a:solidFill>
            <a:srgbClr val="C0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A8DF372-BC1B-8040-79F2-F9996ABE92E1}"/>
              </a:ext>
            </a:extLst>
          </p:cNvPr>
          <p:cNvSpPr txBox="1"/>
          <p:nvPr/>
        </p:nvSpPr>
        <p:spPr>
          <a:xfrm rot="3108982">
            <a:off x="1475784" y="1641771"/>
            <a:ext cx="2861946" cy="338554"/>
          </a:xfrm>
          <a:prstGeom prst="rect">
            <a:avLst/>
          </a:prstGeom>
          <a:noFill/>
        </p:spPr>
        <p:txBody>
          <a:bodyPr wrap="square" lIns="91440" tIns="45720" rIns="91440" bIns="45720" rtlCol="0" anchor="t">
            <a:spAutoFit/>
          </a:bodyPr>
          <a:lstStyle/>
          <a:p>
            <a:r>
              <a:rPr lang="en-US" sz="1600" b="1">
                <a:solidFill>
                  <a:schemeClr val="bg1"/>
                </a:solidFill>
              </a:rPr>
              <a:t>Deliverance / </a:t>
            </a:r>
            <a:r>
              <a:rPr lang="en-US" sz="1600" b="1" err="1">
                <a:solidFill>
                  <a:schemeClr val="bg1"/>
                </a:solidFill>
              </a:rPr>
              <a:t>Liberación</a:t>
            </a:r>
            <a:r>
              <a:rPr lang="en-US" sz="1600" b="1">
                <a:solidFill>
                  <a:schemeClr val="bg1"/>
                </a:solidFill>
              </a:rPr>
              <a:t> </a:t>
            </a:r>
          </a:p>
        </p:txBody>
      </p:sp>
    </p:spTree>
    <p:extLst>
      <p:ext uri="{BB962C8B-B14F-4D97-AF65-F5344CB8AC3E}">
        <p14:creationId xmlns:p14="http://schemas.microsoft.com/office/powerpoint/2010/main" val="759800772"/>
      </p:ext>
    </p:extLst>
  </p:cSld>
  <p:clrMapOvr>
    <a:masterClrMapping/>
  </p:clrMapOvr>
</p:sld>
</file>

<file path=ppt/slides/slide1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410E5-D8DA-4096-AC2A-3833C5469585}"/>
              </a:ext>
            </a:extLst>
          </p:cNvPr>
          <p:cNvSpPr>
            <a:spLocks noGrp="1"/>
          </p:cNvSpPr>
          <p:nvPr>
            <p:ph type="title"/>
          </p:nvPr>
        </p:nvSpPr>
        <p:spPr/>
        <p:txBody>
          <a:bodyPr/>
          <a:lstStyle/>
          <a:p>
            <a:r>
              <a:rPr lang="en-US">
                <a:latin typeface="Malgun Gothic"/>
                <a:ea typeface="Malgun Gothic"/>
              </a:rPr>
              <a:t>When I’m Angry / </a:t>
            </a:r>
            <a:r>
              <a:rPr lang="en-US" err="1">
                <a:latin typeface="Malgun Gothic"/>
                <a:ea typeface="Malgun Gothic"/>
              </a:rPr>
              <a:t>Cuando</a:t>
            </a:r>
            <a:r>
              <a:rPr lang="en-US">
                <a:latin typeface="Malgun Gothic"/>
                <a:ea typeface="Malgun Gothic"/>
              </a:rPr>
              <a:t> </a:t>
            </a:r>
            <a:r>
              <a:rPr lang="en-US" err="1">
                <a:latin typeface="Malgun Gothic"/>
                <a:ea typeface="Malgun Gothic"/>
              </a:rPr>
              <a:t>estoy</a:t>
            </a:r>
            <a:r>
              <a:rPr lang="en-US">
                <a:latin typeface="Malgun Gothic"/>
                <a:ea typeface="Malgun Gothic"/>
              </a:rPr>
              <a:t> </a:t>
            </a:r>
            <a:r>
              <a:rPr lang="en-US" err="1">
                <a:latin typeface="Malgun Gothic"/>
                <a:ea typeface="Malgun Gothic"/>
              </a:rPr>
              <a:t>airado</a:t>
            </a:r>
            <a:r>
              <a:rPr lang="en-US">
                <a:latin typeface="Malgun Gothic"/>
                <a:ea typeface="Malgun Gothic"/>
              </a:rPr>
              <a:t> </a:t>
            </a:r>
            <a:endParaRPr lang="en-US"/>
          </a:p>
        </p:txBody>
      </p:sp>
      <p:sp>
        <p:nvSpPr>
          <p:cNvPr id="3" name="Content Placeholder 2">
            <a:extLst>
              <a:ext uri="{FF2B5EF4-FFF2-40B4-BE49-F238E27FC236}">
                <a16:creationId xmlns:a16="http://schemas.microsoft.com/office/drawing/2014/main" id="{E268329D-36CF-4D97-AC40-421F3238B87F}"/>
              </a:ext>
            </a:extLst>
          </p:cNvPr>
          <p:cNvSpPr>
            <a:spLocks noGrp="1"/>
          </p:cNvSpPr>
          <p:nvPr>
            <p:ph sz="half" idx="1"/>
          </p:nvPr>
        </p:nvSpPr>
        <p:spPr>
          <a:xfrm>
            <a:off x="337625" y="1041006"/>
            <a:ext cx="4234375" cy="4673994"/>
          </a:xfrm>
        </p:spPr>
        <p:txBody>
          <a:bodyPr>
            <a:normAutofit/>
          </a:bodyPr>
          <a:lstStyle/>
          <a:p>
            <a:r>
              <a:rPr lang="en-US" sz="2000" dirty="0"/>
              <a:t>Remember our role in God’s judgment:</a:t>
            </a:r>
          </a:p>
          <a:p>
            <a:pPr lvl="1"/>
            <a:r>
              <a:rPr lang="en-US" sz="1800" dirty="0"/>
              <a:t>“He who is </a:t>
            </a:r>
            <a:r>
              <a:rPr lang="en-US" sz="1800" u="sng" dirty="0"/>
              <a:t>without sin among you</a:t>
            </a:r>
            <a:r>
              <a:rPr lang="en-US" sz="1800" dirty="0"/>
              <a:t>, let him be the first to throw a stone at her.” (John 8:7)</a:t>
            </a:r>
          </a:p>
          <a:p>
            <a:pPr lvl="1"/>
            <a:r>
              <a:rPr lang="en-US" sz="1800" dirty="0"/>
              <a:t>“Never </a:t>
            </a:r>
            <a:r>
              <a:rPr lang="en-US" sz="1800" u="sng" dirty="0"/>
              <a:t>take your own revenge</a:t>
            </a:r>
            <a:r>
              <a:rPr lang="en-US" sz="1800" dirty="0"/>
              <a:t>, beloved, but </a:t>
            </a:r>
            <a:r>
              <a:rPr lang="en-US" sz="1800" u="sng" dirty="0"/>
              <a:t>leave room [give a place]</a:t>
            </a:r>
            <a:r>
              <a:rPr lang="en-US" sz="1800" dirty="0"/>
              <a:t> for the wrath of God.” (Romans 12:19)</a:t>
            </a:r>
          </a:p>
          <a:p>
            <a:pPr lvl="1"/>
            <a:r>
              <a:rPr lang="en-US" sz="1800" dirty="0"/>
              <a:t>“I say to you, </a:t>
            </a:r>
            <a:r>
              <a:rPr lang="en-US" sz="1800" u="sng" dirty="0"/>
              <a:t>do not resist an evil person</a:t>
            </a:r>
            <a:r>
              <a:rPr lang="en-US" sz="1800" dirty="0"/>
              <a:t>; but whoever slaps you on your right cheek, </a:t>
            </a:r>
            <a:r>
              <a:rPr lang="en-US" sz="1800" u="sng" dirty="0"/>
              <a:t>turn the other to him also</a:t>
            </a:r>
            <a:r>
              <a:rPr lang="en-US" sz="1800" dirty="0"/>
              <a:t>.” (Matthew 5:39)</a:t>
            </a:r>
          </a:p>
          <a:p>
            <a:r>
              <a:rPr lang="en-US" sz="2000" dirty="0"/>
              <a:t>Desire justice </a:t>
            </a:r>
            <a:r>
              <a:rPr lang="en-US" sz="2000" u="sng" dirty="0"/>
              <a:t>and</a:t>
            </a:r>
            <a:r>
              <a:rPr lang="en-US" sz="2000" dirty="0"/>
              <a:t> mercy</a:t>
            </a:r>
          </a:p>
        </p:txBody>
      </p:sp>
      <p:sp>
        <p:nvSpPr>
          <p:cNvPr id="4" name="Content Placeholder 3">
            <a:extLst>
              <a:ext uri="{FF2B5EF4-FFF2-40B4-BE49-F238E27FC236}">
                <a16:creationId xmlns:a16="http://schemas.microsoft.com/office/drawing/2014/main" id="{F9EF671D-0519-9663-1750-F07ED8AC93A7}"/>
              </a:ext>
            </a:extLst>
          </p:cNvPr>
          <p:cNvSpPr>
            <a:spLocks noGrp="1"/>
          </p:cNvSpPr>
          <p:nvPr>
            <p:ph sz="half" idx="2"/>
          </p:nvPr>
        </p:nvSpPr>
        <p:spPr>
          <a:xfrm>
            <a:off x="4467499" y="1041007"/>
            <a:ext cx="4444384" cy="4449790"/>
          </a:xfrm>
        </p:spPr>
        <p:txBody>
          <a:bodyPr vert="horz" lIns="91440" tIns="45720" rIns="91440" bIns="45720" rtlCol="0" anchor="t">
            <a:noAutofit/>
          </a:bodyPr>
          <a:lstStyle/>
          <a:p>
            <a:r>
              <a:rPr lang="en-US" sz="2000" dirty="0" err="1">
                <a:ea typeface="+mn-lt"/>
                <a:cs typeface="+mn-lt"/>
              </a:rPr>
              <a:t>Recuerde</a:t>
            </a:r>
            <a:r>
              <a:rPr lang="en-US" sz="2000" dirty="0">
                <a:ea typeface="+mn-lt"/>
                <a:cs typeface="+mn-lt"/>
              </a:rPr>
              <a:t> </a:t>
            </a:r>
            <a:r>
              <a:rPr lang="en-US" sz="2000" dirty="0" err="1">
                <a:ea typeface="+mn-lt"/>
                <a:cs typeface="+mn-lt"/>
              </a:rPr>
              <a:t>nuestro</a:t>
            </a:r>
            <a:r>
              <a:rPr lang="en-US" sz="2000" dirty="0">
                <a:ea typeface="+mn-lt"/>
                <a:cs typeface="+mn-lt"/>
              </a:rPr>
              <a:t> </a:t>
            </a:r>
            <a:r>
              <a:rPr lang="en-US" sz="2000" dirty="0" err="1">
                <a:ea typeface="+mn-lt"/>
                <a:cs typeface="+mn-lt"/>
              </a:rPr>
              <a:t>papel</a:t>
            </a:r>
            <a:r>
              <a:rPr lang="en-US" sz="2000" dirty="0">
                <a:ea typeface="+mn-lt"/>
                <a:cs typeface="+mn-lt"/>
              </a:rPr>
              <a:t> </a:t>
            </a:r>
            <a:r>
              <a:rPr lang="en-US" sz="2000" dirty="0" err="1">
                <a:ea typeface="+mn-lt"/>
                <a:cs typeface="+mn-lt"/>
              </a:rPr>
              <a:t>en</a:t>
            </a:r>
            <a:r>
              <a:rPr lang="en-US" sz="2000" dirty="0">
                <a:ea typeface="+mn-lt"/>
                <a:cs typeface="+mn-lt"/>
              </a:rPr>
              <a:t> </a:t>
            </a:r>
            <a:r>
              <a:rPr lang="en-US" sz="2000" dirty="0" err="1">
                <a:ea typeface="+mn-lt"/>
                <a:cs typeface="+mn-lt"/>
              </a:rPr>
              <a:t>el</a:t>
            </a:r>
            <a:r>
              <a:rPr lang="en-US" sz="2000" dirty="0">
                <a:ea typeface="+mn-lt"/>
                <a:cs typeface="+mn-lt"/>
              </a:rPr>
              <a:t> </a:t>
            </a:r>
            <a:r>
              <a:rPr lang="en-US" sz="2000" dirty="0" err="1">
                <a:ea typeface="+mn-lt"/>
                <a:cs typeface="+mn-lt"/>
              </a:rPr>
              <a:t>juicio</a:t>
            </a:r>
            <a:r>
              <a:rPr lang="en-US" sz="2000" dirty="0">
                <a:ea typeface="+mn-lt"/>
                <a:cs typeface="+mn-lt"/>
              </a:rPr>
              <a:t> de Dios:</a:t>
            </a:r>
            <a:endParaRPr lang="en-US" sz="2000" dirty="0"/>
          </a:p>
          <a:p>
            <a:pPr lvl="1"/>
            <a:r>
              <a:rPr lang="en-US" sz="1800" dirty="0">
                <a:ea typeface="+mn-lt"/>
                <a:cs typeface="+mn-lt"/>
              </a:rPr>
              <a:t>"El que </a:t>
            </a:r>
            <a:r>
              <a:rPr lang="en-US" sz="1800" u="sng" dirty="0">
                <a:ea typeface="+mn-lt"/>
                <a:cs typeface="+mn-lt"/>
              </a:rPr>
              <a:t>de </a:t>
            </a:r>
            <a:r>
              <a:rPr lang="en-US" sz="1800" u="sng" dirty="0" err="1">
                <a:ea typeface="+mn-lt"/>
                <a:cs typeface="+mn-lt"/>
              </a:rPr>
              <a:t>ustedes</a:t>
            </a:r>
            <a:r>
              <a:rPr lang="en-US" sz="1800" u="sng" dirty="0">
                <a:ea typeface="+mn-lt"/>
                <a:cs typeface="+mn-lt"/>
              </a:rPr>
              <a:t> </a:t>
            </a:r>
            <a:r>
              <a:rPr lang="en-US" sz="1800" u="sng" dirty="0" err="1">
                <a:ea typeface="+mn-lt"/>
                <a:cs typeface="+mn-lt"/>
              </a:rPr>
              <a:t>esté</a:t>
            </a:r>
            <a:r>
              <a:rPr lang="en-US" sz="1800" u="sng" dirty="0">
                <a:ea typeface="+mn-lt"/>
                <a:cs typeface="+mn-lt"/>
              </a:rPr>
              <a:t> sin </a:t>
            </a:r>
            <a:r>
              <a:rPr lang="en-US" sz="1800" u="sng" dirty="0" err="1">
                <a:ea typeface="+mn-lt"/>
                <a:cs typeface="+mn-lt"/>
              </a:rPr>
              <a:t>pecado</a:t>
            </a:r>
            <a:r>
              <a:rPr lang="en-US" sz="1800" dirty="0">
                <a:ea typeface="+mn-lt"/>
                <a:cs typeface="+mn-lt"/>
              </a:rPr>
              <a:t>, sea </a:t>
            </a:r>
            <a:r>
              <a:rPr lang="en-US" sz="1800" dirty="0" err="1">
                <a:ea typeface="+mn-lt"/>
                <a:cs typeface="+mn-lt"/>
              </a:rPr>
              <a:t>el</a:t>
            </a:r>
            <a:r>
              <a:rPr lang="en-US" sz="1800" dirty="0">
                <a:ea typeface="+mn-lt"/>
                <a:cs typeface="+mn-lt"/>
              </a:rPr>
              <a:t> primero </a:t>
            </a:r>
            <a:r>
              <a:rPr lang="en-US" sz="1800" dirty="0" err="1">
                <a:ea typeface="+mn-lt"/>
                <a:cs typeface="+mn-lt"/>
              </a:rPr>
              <a:t>en</a:t>
            </a:r>
            <a:r>
              <a:rPr lang="en-US" sz="1800" dirty="0">
                <a:ea typeface="+mn-lt"/>
                <a:cs typeface="+mn-lt"/>
              </a:rPr>
              <a:t> </a:t>
            </a:r>
            <a:r>
              <a:rPr lang="en-US" sz="1800" dirty="0" err="1">
                <a:ea typeface="+mn-lt"/>
                <a:cs typeface="+mn-lt"/>
              </a:rPr>
              <a:t>tirarle</a:t>
            </a:r>
            <a:r>
              <a:rPr lang="en-US" sz="1800" dirty="0">
                <a:ea typeface="+mn-lt"/>
                <a:cs typeface="+mn-lt"/>
              </a:rPr>
              <a:t> </a:t>
            </a:r>
            <a:r>
              <a:rPr lang="en-US" sz="1800" dirty="0" err="1">
                <a:ea typeface="+mn-lt"/>
                <a:cs typeface="+mn-lt"/>
              </a:rPr>
              <a:t>una</a:t>
            </a:r>
            <a:r>
              <a:rPr lang="en-US" sz="1800" dirty="0">
                <a:ea typeface="+mn-lt"/>
                <a:cs typeface="+mn-lt"/>
              </a:rPr>
              <a:t> </a:t>
            </a:r>
            <a:r>
              <a:rPr lang="en-US" sz="1800" dirty="0" err="1">
                <a:ea typeface="+mn-lt"/>
                <a:cs typeface="+mn-lt"/>
              </a:rPr>
              <a:t>piedra</a:t>
            </a:r>
            <a:r>
              <a:rPr lang="en-US" sz="1800" dirty="0">
                <a:ea typeface="+mn-lt"/>
                <a:cs typeface="+mn-lt"/>
              </a:rPr>
              <a:t>". (Juan 8:7)</a:t>
            </a:r>
          </a:p>
          <a:p>
            <a:pPr lvl="1"/>
            <a:r>
              <a:rPr lang="en-US" sz="1800" dirty="0">
                <a:ea typeface="+mn-lt"/>
                <a:cs typeface="+mn-lt"/>
              </a:rPr>
              <a:t>"</a:t>
            </a:r>
            <a:r>
              <a:rPr lang="en-US" sz="1800" dirty="0" err="1">
                <a:ea typeface="+mn-lt"/>
                <a:cs typeface="+mn-lt"/>
              </a:rPr>
              <a:t>Amados</a:t>
            </a:r>
            <a:r>
              <a:rPr lang="en-US" sz="1800" dirty="0">
                <a:ea typeface="+mn-lt"/>
                <a:cs typeface="+mn-lt"/>
              </a:rPr>
              <a:t>, </a:t>
            </a:r>
            <a:r>
              <a:rPr lang="en-US" sz="1800" u="sng" dirty="0" err="1">
                <a:ea typeface="+mn-lt"/>
                <a:cs typeface="+mn-lt"/>
              </a:rPr>
              <a:t>nunca</a:t>
            </a:r>
            <a:r>
              <a:rPr lang="en-US" sz="1800" u="sng" dirty="0">
                <a:ea typeface="+mn-lt"/>
                <a:cs typeface="+mn-lt"/>
              </a:rPr>
              <a:t> </a:t>
            </a:r>
            <a:r>
              <a:rPr lang="en-US" sz="1800" u="sng" dirty="0" err="1">
                <a:ea typeface="+mn-lt"/>
                <a:cs typeface="+mn-lt"/>
              </a:rPr>
              <a:t>tomen</a:t>
            </a:r>
            <a:r>
              <a:rPr lang="en-US" sz="1800" u="sng" dirty="0">
                <a:ea typeface="+mn-lt"/>
                <a:cs typeface="+mn-lt"/>
              </a:rPr>
              <a:t> </a:t>
            </a:r>
            <a:r>
              <a:rPr lang="en-US" sz="1800" u="sng" dirty="0" err="1">
                <a:ea typeface="+mn-lt"/>
                <a:cs typeface="+mn-lt"/>
              </a:rPr>
              <a:t>venganza</a:t>
            </a:r>
            <a:r>
              <a:rPr lang="en-US" sz="1800" u="sng" dirty="0">
                <a:ea typeface="+mn-lt"/>
                <a:cs typeface="+mn-lt"/>
              </a:rPr>
              <a:t> </a:t>
            </a:r>
            <a:r>
              <a:rPr lang="en-US" sz="1800" u="sng" dirty="0" err="1">
                <a:ea typeface="+mn-lt"/>
                <a:cs typeface="+mn-lt"/>
              </a:rPr>
              <a:t>ustedes</a:t>
            </a:r>
            <a:r>
              <a:rPr lang="en-US" sz="1800" u="sng" dirty="0">
                <a:ea typeface="+mn-lt"/>
                <a:cs typeface="+mn-lt"/>
              </a:rPr>
              <a:t> </a:t>
            </a:r>
            <a:r>
              <a:rPr lang="en-US" sz="1800" u="sng" dirty="0" err="1">
                <a:ea typeface="+mn-lt"/>
                <a:cs typeface="+mn-lt"/>
              </a:rPr>
              <a:t>mismos</a:t>
            </a:r>
            <a:r>
              <a:rPr lang="en-US" sz="1800" dirty="0">
                <a:ea typeface="+mn-lt"/>
                <a:cs typeface="+mn-lt"/>
              </a:rPr>
              <a:t>, </a:t>
            </a:r>
            <a:r>
              <a:rPr lang="en-US" sz="1800" dirty="0" err="1">
                <a:ea typeface="+mn-lt"/>
                <a:cs typeface="+mn-lt"/>
              </a:rPr>
              <a:t>sino</a:t>
            </a:r>
            <a:r>
              <a:rPr lang="en-US" sz="1800" dirty="0">
                <a:ea typeface="+mn-lt"/>
                <a:cs typeface="+mn-lt"/>
              </a:rPr>
              <a:t> </a:t>
            </a:r>
            <a:r>
              <a:rPr lang="en-US" sz="1800" u="sng" dirty="0">
                <a:ea typeface="+mn-lt"/>
                <a:cs typeface="+mn-lt"/>
              </a:rPr>
              <a:t>den </a:t>
            </a:r>
            <a:r>
              <a:rPr lang="en-US" sz="1800" u="sng" dirty="0" err="1">
                <a:ea typeface="+mn-lt"/>
                <a:cs typeface="+mn-lt"/>
              </a:rPr>
              <a:t>lugar</a:t>
            </a:r>
            <a:r>
              <a:rPr lang="en-US" sz="1800" u="sng" dirty="0">
                <a:ea typeface="+mn-lt"/>
                <a:cs typeface="+mn-lt"/>
              </a:rPr>
              <a:t> a [</a:t>
            </a:r>
            <a:r>
              <a:rPr lang="en-US" sz="1800" u="sng" dirty="0" err="1">
                <a:ea typeface="+mn-lt"/>
                <a:cs typeface="+mn-lt"/>
              </a:rPr>
              <a:t>dejen</a:t>
            </a:r>
            <a:r>
              <a:rPr lang="en-US" sz="1800" u="sng" dirty="0">
                <a:ea typeface="+mn-lt"/>
                <a:cs typeface="+mn-lt"/>
              </a:rPr>
              <a:t> un </a:t>
            </a:r>
            <a:r>
              <a:rPr lang="en-US" sz="1800" u="sng" dirty="0" err="1">
                <a:ea typeface="+mn-lt"/>
                <a:cs typeface="+mn-lt"/>
              </a:rPr>
              <a:t>espacio</a:t>
            </a:r>
            <a:r>
              <a:rPr lang="en-US" sz="1800" u="sng" dirty="0">
                <a:ea typeface="+mn-lt"/>
                <a:cs typeface="+mn-lt"/>
              </a:rPr>
              <a:t> </a:t>
            </a:r>
            <a:r>
              <a:rPr lang="en-US" sz="1800" u="sng" dirty="0" err="1">
                <a:ea typeface="+mn-lt"/>
                <a:cs typeface="+mn-lt"/>
              </a:rPr>
              <a:t>por</a:t>
            </a:r>
            <a:r>
              <a:rPr lang="en-US" sz="1800" u="sng" dirty="0">
                <a:ea typeface="+mn-lt"/>
                <a:cs typeface="+mn-lt"/>
              </a:rPr>
              <a:t>]</a:t>
            </a:r>
            <a:r>
              <a:rPr lang="en-US" sz="1800" dirty="0">
                <a:ea typeface="+mn-lt"/>
                <a:cs typeface="+mn-lt"/>
              </a:rPr>
              <a:t> la </a:t>
            </a:r>
            <a:r>
              <a:rPr lang="en-US" sz="1800" dirty="0" err="1">
                <a:ea typeface="+mn-lt"/>
                <a:cs typeface="+mn-lt"/>
              </a:rPr>
              <a:t>ira</a:t>
            </a:r>
            <a:r>
              <a:rPr lang="en-US" sz="1800" dirty="0">
                <a:ea typeface="+mn-lt"/>
                <a:cs typeface="+mn-lt"/>
              </a:rPr>
              <a:t> de Dios".  (</a:t>
            </a:r>
            <a:r>
              <a:rPr lang="en-US" sz="1800" dirty="0" err="1">
                <a:ea typeface="+mn-lt"/>
                <a:cs typeface="+mn-lt"/>
              </a:rPr>
              <a:t>Romanos</a:t>
            </a:r>
            <a:r>
              <a:rPr lang="en-US" sz="1800" dirty="0">
                <a:ea typeface="+mn-lt"/>
                <a:cs typeface="+mn-lt"/>
              </a:rPr>
              <a:t> 12:19) </a:t>
            </a:r>
            <a:endParaRPr lang="en-US" sz="1800" dirty="0"/>
          </a:p>
          <a:p>
            <a:pPr lvl="1"/>
            <a:r>
              <a:rPr lang="en-US" sz="1800" dirty="0">
                <a:ea typeface="+mn-lt"/>
                <a:cs typeface="+mn-lt"/>
              </a:rPr>
              <a:t>"Pero </a:t>
            </a:r>
            <a:r>
              <a:rPr lang="en-US" sz="1800" dirty="0" err="1">
                <a:ea typeface="+mn-lt"/>
                <a:cs typeface="+mn-lt"/>
              </a:rPr>
              <a:t>Yo</a:t>
            </a:r>
            <a:r>
              <a:rPr lang="en-US" sz="1800" dirty="0">
                <a:ea typeface="+mn-lt"/>
                <a:cs typeface="+mn-lt"/>
              </a:rPr>
              <a:t> les </a:t>
            </a:r>
            <a:r>
              <a:rPr lang="en-US" sz="1800" dirty="0" err="1">
                <a:ea typeface="+mn-lt"/>
                <a:cs typeface="+mn-lt"/>
              </a:rPr>
              <a:t>digo</a:t>
            </a:r>
            <a:r>
              <a:rPr lang="en-US" sz="1800" dirty="0">
                <a:ea typeface="+mn-lt"/>
                <a:cs typeface="+mn-lt"/>
              </a:rPr>
              <a:t>: </a:t>
            </a:r>
            <a:r>
              <a:rPr lang="en-US" sz="1800" u="sng" dirty="0">
                <a:ea typeface="+mn-lt"/>
                <a:cs typeface="+mn-lt"/>
              </a:rPr>
              <a:t>no </a:t>
            </a:r>
            <a:r>
              <a:rPr lang="en-US" sz="1800" u="sng" dirty="0" err="1">
                <a:ea typeface="+mn-lt"/>
                <a:cs typeface="+mn-lt"/>
              </a:rPr>
              <a:t>resistan</a:t>
            </a:r>
            <a:r>
              <a:rPr lang="en-US" sz="1800" u="sng" dirty="0">
                <a:ea typeface="+mn-lt"/>
                <a:cs typeface="+mn-lt"/>
              </a:rPr>
              <a:t> al que es </a:t>
            </a:r>
            <a:r>
              <a:rPr lang="en-US" sz="1800" u="sng" dirty="0" err="1">
                <a:ea typeface="+mn-lt"/>
                <a:cs typeface="+mn-lt"/>
              </a:rPr>
              <a:t>malo</a:t>
            </a:r>
            <a:r>
              <a:rPr lang="en-US" sz="1800" dirty="0">
                <a:ea typeface="+mn-lt"/>
                <a:cs typeface="+mn-lt"/>
              </a:rPr>
              <a:t>; antes bien, a </a:t>
            </a:r>
            <a:r>
              <a:rPr lang="en-US" sz="1800" dirty="0" err="1">
                <a:ea typeface="+mn-lt"/>
                <a:cs typeface="+mn-lt"/>
              </a:rPr>
              <a:t>cualquiera</a:t>
            </a:r>
            <a:r>
              <a:rPr lang="en-US" sz="1800" dirty="0">
                <a:ea typeface="+mn-lt"/>
                <a:cs typeface="+mn-lt"/>
              </a:rPr>
              <a:t> que </a:t>
            </a:r>
            <a:r>
              <a:rPr lang="en-US" sz="1800" dirty="0" err="1">
                <a:ea typeface="+mn-lt"/>
                <a:cs typeface="+mn-lt"/>
              </a:rPr>
              <a:t>te</a:t>
            </a:r>
            <a:r>
              <a:rPr lang="en-US" sz="1800" dirty="0">
                <a:ea typeface="+mn-lt"/>
                <a:cs typeface="+mn-lt"/>
              </a:rPr>
              <a:t> </a:t>
            </a:r>
            <a:r>
              <a:rPr lang="en-US" sz="1800" dirty="0" err="1">
                <a:ea typeface="+mn-lt"/>
                <a:cs typeface="+mn-lt"/>
              </a:rPr>
              <a:t>abofetee</a:t>
            </a:r>
            <a:r>
              <a:rPr lang="en-US" sz="1800" dirty="0">
                <a:ea typeface="+mn-lt"/>
                <a:cs typeface="+mn-lt"/>
              </a:rPr>
              <a:t> </a:t>
            </a:r>
            <a:r>
              <a:rPr lang="en-US" sz="1800" dirty="0" err="1">
                <a:ea typeface="+mn-lt"/>
                <a:cs typeface="+mn-lt"/>
              </a:rPr>
              <a:t>en</a:t>
            </a:r>
            <a:r>
              <a:rPr lang="en-US" sz="1800" dirty="0">
                <a:ea typeface="+mn-lt"/>
                <a:cs typeface="+mn-lt"/>
              </a:rPr>
              <a:t> la </a:t>
            </a:r>
            <a:r>
              <a:rPr lang="en-US" sz="1800" dirty="0" err="1">
                <a:ea typeface="+mn-lt"/>
                <a:cs typeface="+mn-lt"/>
              </a:rPr>
              <a:t>mejilla</a:t>
            </a:r>
            <a:r>
              <a:rPr lang="en-US" sz="1800" dirty="0">
                <a:ea typeface="+mn-lt"/>
                <a:cs typeface="+mn-lt"/>
              </a:rPr>
              <a:t> </a:t>
            </a:r>
            <a:r>
              <a:rPr lang="en-US" sz="1800" dirty="0" err="1">
                <a:ea typeface="+mn-lt"/>
                <a:cs typeface="+mn-lt"/>
              </a:rPr>
              <a:t>derecha</a:t>
            </a:r>
            <a:r>
              <a:rPr lang="en-US" sz="1800" dirty="0">
                <a:ea typeface="+mn-lt"/>
                <a:cs typeface="+mn-lt"/>
              </a:rPr>
              <a:t>, </a:t>
            </a:r>
            <a:r>
              <a:rPr lang="en-US" sz="1800" u="sng" dirty="0" err="1">
                <a:ea typeface="+mn-lt"/>
                <a:cs typeface="+mn-lt"/>
              </a:rPr>
              <a:t>vuélvele</a:t>
            </a:r>
            <a:r>
              <a:rPr lang="en-US" sz="1800" u="sng" dirty="0">
                <a:ea typeface="+mn-lt"/>
                <a:cs typeface="+mn-lt"/>
              </a:rPr>
              <a:t> </a:t>
            </a:r>
            <a:r>
              <a:rPr lang="en-US" sz="1800" u="sng" dirty="0" err="1">
                <a:ea typeface="+mn-lt"/>
                <a:cs typeface="+mn-lt"/>
              </a:rPr>
              <a:t>también</a:t>
            </a:r>
            <a:r>
              <a:rPr lang="en-US" sz="1800" u="sng" dirty="0">
                <a:ea typeface="+mn-lt"/>
                <a:cs typeface="+mn-lt"/>
              </a:rPr>
              <a:t> la </a:t>
            </a:r>
            <a:r>
              <a:rPr lang="en-US" sz="1800" u="sng" dirty="0" err="1">
                <a:ea typeface="+mn-lt"/>
                <a:cs typeface="+mn-lt"/>
              </a:rPr>
              <a:t>otra</a:t>
            </a:r>
            <a:r>
              <a:rPr lang="en-US" sz="1800" dirty="0">
                <a:ea typeface="+mn-lt"/>
                <a:cs typeface="+mn-lt"/>
              </a:rPr>
              <a:t>". (Mateo 5:39)</a:t>
            </a:r>
          </a:p>
          <a:p>
            <a:r>
              <a:rPr lang="en-US" sz="2150" dirty="0" err="1">
                <a:ea typeface="+mn-lt"/>
                <a:cs typeface="+mn-lt"/>
              </a:rPr>
              <a:t>Desee</a:t>
            </a:r>
            <a:r>
              <a:rPr lang="en-US" sz="2150" dirty="0">
                <a:ea typeface="+mn-lt"/>
                <a:cs typeface="+mn-lt"/>
              </a:rPr>
              <a:t> </a:t>
            </a:r>
            <a:r>
              <a:rPr lang="en-US" sz="2150" dirty="0" err="1">
                <a:ea typeface="+mn-lt"/>
                <a:cs typeface="+mn-lt"/>
              </a:rPr>
              <a:t>justicia</a:t>
            </a:r>
            <a:r>
              <a:rPr lang="en-US" sz="2150" dirty="0">
                <a:ea typeface="+mn-lt"/>
                <a:cs typeface="+mn-lt"/>
              </a:rPr>
              <a:t> </a:t>
            </a:r>
            <a:r>
              <a:rPr lang="en-US" sz="2150" u="sng" dirty="0">
                <a:ea typeface="+mn-lt"/>
                <a:cs typeface="+mn-lt"/>
              </a:rPr>
              <a:t>y</a:t>
            </a:r>
            <a:r>
              <a:rPr lang="en-US" sz="2150" dirty="0">
                <a:ea typeface="+mn-lt"/>
                <a:cs typeface="+mn-lt"/>
              </a:rPr>
              <a:t> misericordia</a:t>
            </a:r>
            <a:endParaRPr lang="en-US" sz="2150" dirty="0"/>
          </a:p>
        </p:txBody>
      </p:sp>
    </p:spTree>
    <p:extLst>
      <p:ext uri="{BB962C8B-B14F-4D97-AF65-F5344CB8AC3E}">
        <p14:creationId xmlns:p14="http://schemas.microsoft.com/office/powerpoint/2010/main" val="3601273571"/>
      </p:ext>
    </p:extLst>
  </p:cSld>
  <p:clrMapOvr>
    <a:masterClrMapping/>
  </p:clrMapOvr>
</p:sld>
</file>

<file path=ppt/slides/slide1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id="{4EF19814-0E55-9154-0479-7C436FCDDEF9}"/>
              </a:ext>
            </a:extLst>
          </p:cNvPr>
          <p:cNvSpPr/>
          <p:nvPr/>
        </p:nvSpPr>
        <p:spPr>
          <a:xfrm>
            <a:off x="230588" y="2250219"/>
            <a:ext cx="3824577" cy="31821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E8A2A3-569A-D79B-C281-C8607B521B6C}"/>
              </a:ext>
            </a:extLst>
          </p:cNvPr>
          <p:cNvSpPr>
            <a:spLocks noGrp="1"/>
          </p:cNvSpPr>
          <p:nvPr>
            <p:ph type="title"/>
          </p:nvPr>
        </p:nvSpPr>
        <p:spPr>
          <a:xfrm>
            <a:off x="3998596" y="3820330"/>
            <a:ext cx="5120603" cy="1393913"/>
          </a:xfrm>
        </p:spPr>
        <p:txBody>
          <a:bodyPr>
            <a:normAutofit/>
          </a:bodyPr>
          <a:lstStyle/>
          <a:p>
            <a:pPr algn="ctr"/>
            <a:r>
              <a:rPr lang="en-US" sz="3200"/>
              <a:t>Living with the Psalms</a:t>
            </a:r>
            <a:br>
              <a:rPr lang="en-US" sz="3200"/>
            </a:br>
            <a:r>
              <a:rPr lang="en-US" sz="3200" err="1"/>
              <a:t>Viviendo</a:t>
            </a:r>
            <a:r>
              <a:rPr lang="en-US" sz="3200"/>
              <a:t> con </a:t>
            </a:r>
            <a:r>
              <a:rPr lang="en-US" sz="3200" err="1"/>
              <a:t>los</a:t>
            </a:r>
            <a:r>
              <a:rPr lang="en-US" sz="3200"/>
              <a:t> </a:t>
            </a:r>
            <a:r>
              <a:rPr lang="en-US" sz="3200" err="1"/>
              <a:t>Salmos</a:t>
            </a:r>
            <a:endParaRPr lang="en-US" sz="3200"/>
          </a:p>
        </p:txBody>
      </p:sp>
      <p:sp>
        <p:nvSpPr>
          <p:cNvPr id="4" name="Oval 3">
            <a:extLst>
              <a:ext uri="{FF2B5EF4-FFF2-40B4-BE49-F238E27FC236}">
                <a16:creationId xmlns:a16="http://schemas.microsoft.com/office/drawing/2014/main" id="{2D87C027-8DE4-1D25-B8AC-12B39C30B746}"/>
              </a:ext>
            </a:extLst>
          </p:cNvPr>
          <p:cNvSpPr>
            <a:spLocks noChangeAspect="1"/>
          </p:cNvSpPr>
          <p:nvPr/>
        </p:nvSpPr>
        <p:spPr>
          <a:xfrm>
            <a:off x="30417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500"/>
              <a:t>Lament </a:t>
            </a:r>
            <a:r>
              <a:rPr lang="en-US" sz="1500" err="1"/>
              <a:t>Lamento</a:t>
            </a:r>
            <a:endParaRPr lang="en-US" sz="1500"/>
          </a:p>
        </p:txBody>
      </p:sp>
      <p:sp>
        <p:nvSpPr>
          <p:cNvPr id="5" name="Oval 4">
            <a:extLst>
              <a:ext uri="{FF2B5EF4-FFF2-40B4-BE49-F238E27FC236}">
                <a16:creationId xmlns:a16="http://schemas.microsoft.com/office/drawing/2014/main" id="{CC9F87C9-548C-612D-86F3-88D89EE00FD2}"/>
              </a:ext>
            </a:extLst>
          </p:cNvPr>
          <p:cNvSpPr>
            <a:spLocks noChangeAspect="1"/>
          </p:cNvSpPr>
          <p:nvPr/>
        </p:nvSpPr>
        <p:spPr>
          <a:xfrm>
            <a:off x="1377808" y="3997879"/>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Imprecation</a:t>
            </a:r>
          </a:p>
          <a:p>
            <a:pPr algn="ctr"/>
            <a:r>
              <a:rPr lang="en-US" sz="1500" err="1"/>
              <a:t>Imprecación</a:t>
            </a:r>
            <a:endParaRPr lang="en-US" sz="1500"/>
          </a:p>
        </p:txBody>
      </p:sp>
      <p:cxnSp>
        <p:nvCxnSpPr>
          <p:cNvPr id="7" name="Straight Connector 6">
            <a:extLst>
              <a:ext uri="{FF2B5EF4-FFF2-40B4-BE49-F238E27FC236}">
                <a16:creationId xmlns:a16="http://schemas.microsoft.com/office/drawing/2014/main" id="{9473685E-4BAA-E751-FE60-6BAB2A85CDC6}"/>
              </a:ext>
            </a:extLst>
          </p:cNvPr>
          <p:cNvCxnSpPr>
            <a:cxnSpLocks/>
          </p:cNvCxnSpPr>
          <p:nvPr/>
        </p:nvCxnSpPr>
        <p:spPr>
          <a:xfrm>
            <a:off x="1377808" y="3524714"/>
            <a:ext cx="1767589"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EB36CFB2-894E-3351-A124-927D5BE5A014}"/>
              </a:ext>
            </a:extLst>
          </p:cNvPr>
          <p:cNvCxnSpPr>
            <a:cxnSpLocks/>
          </p:cNvCxnSpPr>
          <p:nvPr/>
        </p:nvCxnSpPr>
        <p:spPr>
          <a:xfrm flipV="1">
            <a:off x="2261602" y="3644704"/>
            <a:ext cx="822226" cy="808026"/>
          </a:xfrm>
          <a:prstGeom prst="line">
            <a:avLst/>
          </a:prstGeom>
          <a:ln w="5715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1CBBAAF7-873E-7DCE-9EAC-C3879E115EAA}"/>
              </a:ext>
            </a:extLst>
          </p:cNvPr>
          <p:cNvCxnSpPr>
            <a:cxnSpLocks/>
          </p:cNvCxnSpPr>
          <p:nvPr/>
        </p:nvCxnSpPr>
        <p:spPr>
          <a:xfrm flipV="1">
            <a:off x="3263719" y="893500"/>
            <a:ext cx="5120604" cy="2657756"/>
          </a:xfrm>
          <a:prstGeom prst="line">
            <a:avLst/>
          </a:prstGeom>
          <a:ln w="57150"/>
        </p:spPr>
        <p:style>
          <a:lnRef idx="1">
            <a:schemeClr val="dk1"/>
          </a:lnRef>
          <a:fillRef idx="0">
            <a:schemeClr val="dk1"/>
          </a:fillRef>
          <a:effectRef idx="0">
            <a:schemeClr val="dk1"/>
          </a:effectRef>
          <a:fontRef idx="minor">
            <a:schemeClr val="tx1"/>
          </a:fontRef>
        </p:style>
      </p:cxnSp>
      <p:sp>
        <p:nvSpPr>
          <p:cNvPr id="6" name="Oval 5">
            <a:extLst>
              <a:ext uri="{FF2B5EF4-FFF2-40B4-BE49-F238E27FC236}">
                <a16:creationId xmlns:a16="http://schemas.microsoft.com/office/drawing/2014/main" id="{1F5552AF-597E-7329-1D9F-10C4372E7B4F}"/>
              </a:ext>
            </a:extLst>
          </p:cNvPr>
          <p:cNvSpPr>
            <a:spLocks noChangeAspect="1"/>
          </p:cNvSpPr>
          <p:nvPr/>
        </p:nvSpPr>
        <p:spPr>
          <a:xfrm>
            <a:off x="256676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Trust</a:t>
            </a:r>
          </a:p>
          <a:p>
            <a:pPr algn="ctr"/>
            <a:r>
              <a:rPr lang="en-US" sz="1500" err="1"/>
              <a:t>Confianza</a:t>
            </a:r>
            <a:endParaRPr lang="en-US" sz="1500"/>
          </a:p>
        </p:txBody>
      </p:sp>
      <p:sp>
        <p:nvSpPr>
          <p:cNvPr id="10" name="TextBox 9">
            <a:extLst>
              <a:ext uri="{FF2B5EF4-FFF2-40B4-BE49-F238E27FC236}">
                <a16:creationId xmlns:a16="http://schemas.microsoft.com/office/drawing/2014/main" id="{84BBB637-4065-2D72-1B09-9568BEB09C89}"/>
              </a:ext>
            </a:extLst>
          </p:cNvPr>
          <p:cNvSpPr txBox="1"/>
          <p:nvPr/>
        </p:nvSpPr>
        <p:spPr>
          <a:xfrm>
            <a:off x="1463199" y="2395835"/>
            <a:ext cx="1359353" cy="461665"/>
          </a:xfrm>
          <a:prstGeom prst="rect">
            <a:avLst/>
          </a:prstGeom>
          <a:noFill/>
        </p:spPr>
        <p:txBody>
          <a:bodyPr wrap="square" rtlCol="0">
            <a:spAutoFit/>
          </a:bodyPr>
          <a:lstStyle/>
          <a:p>
            <a:pPr algn="ctr"/>
            <a:r>
              <a:rPr lang="en-US" sz="2400" b="1"/>
              <a:t>CRISIS </a:t>
            </a:r>
          </a:p>
        </p:txBody>
      </p:sp>
      <p:sp>
        <p:nvSpPr>
          <p:cNvPr id="11" name="Oval 10">
            <a:extLst>
              <a:ext uri="{FF2B5EF4-FFF2-40B4-BE49-F238E27FC236}">
                <a16:creationId xmlns:a16="http://schemas.microsoft.com/office/drawing/2014/main" id="{249432CA-E271-39BF-904C-FF7291F3C537}"/>
              </a:ext>
            </a:extLst>
          </p:cNvPr>
          <p:cNvSpPr>
            <a:spLocks noChangeAspect="1"/>
          </p:cNvSpPr>
          <p:nvPr/>
        </p:nvSpPr>
        <p:spPr>
          <a:xfrm>
            <a:off x="4188828" y="1977185"/>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lnSpc>
                <a:spcPct val="150000"/>
              </a:lnSpc>
            </a:pPr>
            <a:r>
              <a:rPr lang="en-US" sz="1400"/>
              <a:t>Thanksgiving</a:t>
            </a:r>
          </a:p>
          <a:p>
            <a:pPr algn="ctr"/>
            <a:r>
              <a:rPr lang="en-US" sz="1400" err="1"/>
              <a:t>Acción</a:t>
            </a:r>
            <a:r>
              <a:rPr lang="en-US" sz="1400"/>
              <a:t> de gracias</a:t>
            </a:r>
          </a:p>
        </p:txBody>
      </p:sp>
      <p:sp>
        <p:nvSpPr>
          <p:cNvPr id="12" name="Oval 11">
            <a:extLst>
              <a:ext uri="{FF2B5EF4-FFF2-40B4-BE49-F238E27FC236}">
                <a16:creationId xmlns:a16="http://schemas.microsoft.com/office/drawing/2014/main" id="{2556E787-B34D-A78C-C3FD-E3B2E231BBC2}"/>
              </a:ext>
            </a:extLst>
          </p:cNvPr>
          <p:cNvSpPr>
            <a:spLocks noChangeAspect="1"/>
          </p:cNvSpPr>
          <p:nvPr/>
        </p:nvSpPr>
        <p:spPr>
          <a:xfrm>
            <a:off x="5809022" y="1197713"/>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Praise</a:t>
            </a:r>
          </a:p>
          <a:p>
            <a:pPr algn="ctr"/>
            <a:r>
              <a:rPr lang="en-US" sz="1500" err="1"/>
              <a:t>Alabanza</a:t>
            </a:r>
            <a:endParaRPr lang="en-US" sz="1500"/>
          </a:p>
        </p:txBody>
      </p:sp>
      <p:sp>
        <p:nvSpPr>
          <p:cNvPr id="13" name="Oval 12">
            <a:extLst>
              <a:ext uri="{FF2B5EF4-FFF2-40B4-BE49-F238E27FC236}">
                <a16:creationId xmlns:a16="http://schemas.microsoft.com/office/drawing/2014/main" id="{DCA60A98-58AA-E3F6-9670-EA7BC480DFE3}"/>
              </a:ext>
            </a:extLst>
          </p:cNvPr>
          <p:cNvSpPr>
            <a:spLocks noChangeAspect="1"/>
          </p:cNvSpPr>
          <p:nvPr/>
        </p:nvSpPr>
        <p:spPr>
          <a:xfrm>
            <a:off x="7411707" y="343382"/>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tIns="45720" rIns="0" bIns="45720" rtlCol="0" anchor="ctr"/>
          <a:lstStyle/>
          <a:p>
            <a:pPr algn="ctr"/>
            <a:r>
              <a:rPr lang="en-US" sz="1500"/>
              <a:t>Wisdom</a:t>
            </a:r>
          </a:p>
          <a:p>
            <a:pPr algn="ctr"/>
            <a:r>
              <a:rPr lang="en-US" sz="1500" err="1"/>
              <a:t>Sabiduría</a:t>
            </a:r>
          </a:p>
        </p:txBody>
      </p:sp>
      <p:sp>
        <p:nvSpPr>
          <p:cNvPr id="14" name="Lightning Bolt 13">
            <a:extLst>
              <a:ext uri="{FF2B5EF4-FFF2-40B4-BE49-F238E27FC236}">
                <a16:creationId xmlns:a16="http://schemas.microsoft.com/office/drawing/2014/main" id="{1B479C68-2D3E-1646-844E-63D578EAC611}"/>
              </a:ext>
            </a:extLst>
          </p:cNvPr>
          <p:cNvSpPr/>
          <p:nvPr/>
        </p:nvSpPr>
        <p:spPr>
          <a:xfrm>
            <a:off x="1240404" y="335431"/>
            <a:ext cx="2949120" cy="2775239"/>
          </a:xfrm>
          <a:prstGeom prst="lightningBolt">
            <a:avLst/>
          </a:prstGeom>
          <a:solidFill>
            <a:srgbClr val="C0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A8DF372-BC1B-8040-79F2-F9996ABE92E1}"/>
              </a:ext>
            </a:extLst>
          </p:cNvPr>
          <p:cNvSpPr txBox="1"/>
          <p:nvPr/>
        </p:nvSpPr>
        <p:spPr>
          <a:xfrm rot="3108982">
            <a:off x="1475784" y="1641771"/>
            <a:ext cx="2861946" cy="338554"/>
          </a:xfrm>
          <a:prstGeom prst="rect">
            <a:avLst/>
          </a:prstGeom>
          <a:noFill/>
        </p:spPr>
        <p:txBody>
          <a:bodyPr wrap="square" lIns="91440" tIns="45720" rIns="91440" bIns="45720" rtlCol="0" anchor="t">
            <a:spAutoFit/>
          </a:bodyPr>
          <a:lstStyle/>
          <a:p>
            <a:r>
              <a:rPr lang="en-US" sz="1600" b="1">
                <a:solidFill>
                  <a:schemeClr val="bg1"/>
                </a:solidFill>
              </a:rPr>
              <a:t>Deliverance / </a:t>
            </a:r>
            <a:r>
              <a:rPr lang="en-US" sz="1600" b="1" err="1">
                <a:solidFill>
                  <a:schemeClr val="bg1"/>
                </a:solidFill>
              </a:rPr>
              <a:t>Liberación</a:t>
            </a:r>
            <a:r>
              <a:rPr lang="en-US" sz="1600" b="1">
                <a:solidFill>
                  <a:schemeClr val="bg1"/>
                </a:solidFill>
              </a:rPr>
              <a:t> </a:t>
            </a:r>
          </a:p>
        </p:txBody>
      </p:sp>
    </p:spTree>
    <p:extLst>
      <p:ext uri="{BB962C8B-B14F-4D97-AF65-F5344CB8AC3E}">
        <p14:creationId xmlns:p14="http://schemas.microsoft.com/office/powerpoint/2010/main" val="946879234"/>
      </p:ext>
    </p:extLst>
  </p:cSld>
  <p:clrMapOvr>
    <a:masterClrMapping/>
  </p:clrMapOvr>
</p:sld>
</file>

<file path=ppt/slides/slide1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470CB-6EAC-66D0-B40D-7EA60777EE93}"/>
              </a:ext>
            </a:extLst>
          </p:cNvPr>
          <p:cNvSpPr>
            <a:spLocks noGrp="1"/>
          </p:cNvSpPr>
          <p:nvPr>
            <p:ph type="title"/>
          </p:nvPr>
        </p:nvSpPr>
        <p:spPr/>
        <p:txBody>
          <a:bodyPr vert="horz" lIns="91440" tIns="45720" rIns="91440" bIns="45720" rtlCol="0" anchor="ctr">
            <a:noAutofit/>
          </a:bodyPr>
          <a:lstStyle/>
          <a:p>
            <a:r>
              <a:rPr lang="en-US" sz="2800">
                <a:latin typeface="Malgun Gothic"/>
                <a:ea typeface="Malgun Gothic"/>
              </a:rPr>
              <a:t>What Trust Looks Like / </a:t>
            </a:r>
            <a:r>
              <a:rPr lang="en-US" sz="2800" err="1">
                <a:latin typeface="Malgun Gothic"/>
                <a:ea typeface="Malgun Gothic"/>
              </a:rPr>
              <a:t>Cómo</a:t>
            </a:r>
            <a:r>
              <a:rPr lang="en-US" sz="2800">
                <a:latin typeface="Malgun Gothic"/>
                <a:ea typeface="Malgun Gothic"/>
              </a:rPr>
              <a:t> se </a:t>
            </a:r>
            <a:r>
              <a:rPr lang="en-US" sz="2800" err="1">
                <a:latin typeface="Malgun Gothic"/>
                <a:ea typeface="Malgun Gothic"/>
              </a:rPr>
              <a:t>ve</a:t>
            </a:r>
            <a:r>
              <a:rPr lang="en-US" sz="2800">
                <a:latin typeface="Malgun Gothic"/>
                <a:ea typeface="Malgun Gothic"/>
              </a:rPr>
              <a:t> la </a:t>
            </a:r>
            <a:r>
              <a:rPr lang="en-US" sz="2800" err="1">
                <a:latin typeface="Malgun Gothic"/>
                <a:ea typeface="Malgun Gothic"/>
              </a:rPr>
              <a:t>confianza</a:t>
            </a:r>
            <a:endParaRPr lang="en-US" sz="2800"/>
          </a:p>
        </p:txBody>
      </p:sp>
      <p:sp>
        <p:nvSpPr>
          <p:cNvPr id="3" name="Content Placeholder 2">
            <a:extLst>
              <a:ext uri="{FF2B5EF4-FFF2-40B4-BE49-F238E27FC236}">
                <a16:creationId xmlns:a16="http://schemas.microsoft.com/office/drawing/2014/main" id="{9626F758-2B41-45E0-39DE-DE51F9D70870}"/>
              </a:ext>
            </a:extLst>
          </p:cNvPr>
          <p:cNvSpPr>
            <a:spLocks noGrp="1"/>
          </p:cNvSpPr>
          <p:nvPr>
            <p:ph sz="half" idx="1"/>
          </p:nvPr>
        </p:nvSpPr>
        <p:spPr>
          <a:xfrm>
            <a:off x="337625" y="1041006"/>
            <a:ext cx="4234375" cy="4673994"/>
          </a:xfrm>
        </p:spPr>
        <p:txBody>
          <a:bodyPr>
            <a:normAutofit fontScale="92500"/>
          </a:bodyPr>
          <a:lstStyle/>
          <a:p>
            <a:r>
              <a:rPr lang="en-US"/>
              <a:t>Declare the psalmist’s trust in God (27:2,3,5-6,8,9,10,13; 73:17,18-20,23-28)</a:t>
            </a:r>
          </a:p>
          <a:p>
            <a:pPr lvl="1"/>
            <a:r>
              <a:rPr lang="en-US"/>
              <a:t>Uses positive language (“You will”) to describe the actions God has promised </a:t>
            </a:r>
          </a:p>
          <a:p>
            <a:pPr lvl="1"/>
            <a:r>
              <a:rPr lang="en-US"/>
              <a:t>Note: this requires a detailed knowledge of God’s promises to pray according to His will</a:t>
            </a:r>
          </a:p>
          <a:p>
            <a:r>
              <a:rPr lang="en-US"/>
              <a:t>Describe the basis for the psalmist’s trust (27:1; 73:1)</a:t>
            </a:r>
          </a:p>
          <a:p>
            <a:r>
              <a:rPr lang="en-US"/>
              <a:t>Invite others to trust God also (27:14)</a:t>
            </a:r>
          </a:p>
          <a:p>
            <a:r>
              <a:rPr lang="en-US"/>
              <a:t>Use images of God that answer the crisis the psalmist faces (27:1,5,9; 73:26,27,28)</a:t>
            </a:r>
          </a:p>
          <a:p>
            <a:r>
              <a:rPr lang="en-US"/>
              <a:t>Request help in a way that demonstrates trust, not fear (27:4,7,9,11)</a:t>
            </a:r>
          </a:p>
          <a:p>
            <a:pPr lvl="1"/>
            <a:r>
              <a:rPr lang="en-US"/>
              <a:t>Make specific requests about the situation according to His will</a:t>
            </a:r>
          </a:p>
          <a:p>
            <a:r>
              <a:rPr lang="en-US"/>
              <a:t>Vow to praise God (27:6)</a:t>
            </a:r>
          </a:p>
          <a:p>
            <a:pPr lvl="1"/>
            <a:r>
              <a:rPr lang="en-US"/>
              <a:t>A vow to do more than God commands as an expression of gratitude</a:t>
            </a:r>
          </a:p>
        </p:txBody>
      </p:sp>
      <p:sp>
        <p:nvSpPr>
          <p:cNvPr id="4" name="Content Placeholder 3">
            <a:extLst>
              <a:ext uri="{FF2B5EF4-FFF2-40B4-BE49-F238E27FC236}">
                <a16:creationId xmlns:a16="http://schemas.microsoft.com/office/drawing/2014/main" id="{485D7D9C-E213-072D-1D86-417504190627}"/>
              </a:ext>
            </a:extLst>
          </p:cNvPr>
          <p:cNvSpPr>
            <a:spLocks noGrp="1"/>
          </p:cNvSpPr>
          <p:nvPr>
            <p:ph sz="half" idx="2"/>
          </p:nvPr>
        </p:nvSpPr>
        <p:spPr/>
        <p:txBody>
          <a:bodyPr vert="horz" lIns="91440" tIns="45720" rIns="91440" bIns="45720" rtlCol="0" anchor="t">
            <a:normAutofit fontScale="92500"/>
          </a:bodyPr>
          <a:lstStyle/>
          <a:p>
            <a:r>
              <a:rPr lang="en-US" err="1">
                <a:ea typeface="+mn-lt"/>
                <a:cs typeface="+mn-lt"/>
              </a:rPr>
              <a:t>Declara</a:t>
            </a:r>
            <a:r>
              <a:rPr lang="en-US">
                <a:ea typeface="+mn-lt"/>
                <a:cs typeface="+mn-lt"/>
              </a:rPr>
              <a:t> la </a:t>
            </a:r>
            <a:r>
              <a:rPr lang="en-US" err="1">
                <a:ea typeface="+mn-lt"/>
                <a:cs typeface="+mn-lt"/>
              </a:rPr>
              <a:t>confianza</a:t>
            </a:r>
            <a:r>
              <a:rPr lang="en-US">
                <a:ea typeface="+mn-lt"/>
                <a:cs typeface="+mn-lt"/>
              </a:rPr>
              <a:t> del </a:t>
            </a:r>
            <a:r>
              <a:rPr lang="en-US" err="1">
                <a:ea typeface="+mn-lt"/>
                <a:cs typeface="+mn-lt"/>
              </a:rPr>
              <a:t>salmista</a:t>
            </a:r>
            <a:r>
              <a:rPr lang="en-US">
                <a:ea typeface="+mn-lt"/>
                <a:cs typeface="+mn-lt"/>
              </a:rPr>
              <a:t> </a:t>
            </a:r>
            <a:r>
              <a:rPr lang="en-US" err="1">
                <a:ea typeface="+mn-lt"/>
                <a:cs typeface="+mn-lt"/>
              </a:rPr>
              <a:t>en</a:t>
            </a:r>
            <a:r>
              <a:rPr lang="en-US">
                <a:ea typeface="+mn-lt"/>
                <a:cs typeface="+mn-lt"/>
              </a:rPr>
              <a:t> Dios (27:2,3,5-6,8,9,10,13; 73:17,18-20,23-28)</a:t>
            </a:r>
            <a:endParaRPr lang="en-US"/>
          </a:p>
          <a:p>
            <a:pPr lvl="1"/>
            <a:r>
              <a:rPr lang="en-US" err="1">
                <a:ea typeface="+mn-lt"/>
                <a:cs typeface="+mn-lt"/>
              </a:rPr>
              <a:t>Utiliza</a:t>
            </a:r>
            <a:r>
              <a:rPr lang="en-US">
                <a:ea typeface="+mn-lt"/>
                <a:cs typeface="+mn-lt"/>
              </a:rPr>
              <a:t> un </a:t>
            </a:r>
            <a:r>
              <a:rPr lang="en-US" err="1">
                <a:ea typeface="+mn-lt"/>
                <a:cs typeface="+mn-lt"/>
              </a:rPr>
              <a:t>lenguaje</a:t>
            </a:r>
            <a:r>
              <a:rPr lang="en-US">
                <a:ea typeface="+mn-lt"/>
                <a:cs typeface="+mn-lt"/>
              </a:rPr>
              <a:t> </a:t>
            </a:r>
            <a:r>
              <a:rPr lang="en-US" err="1">
                <a:ea typeface="+mn-lt"/>
                <a:cs typeface="+mn-lt"/>
              </a:rPr>
              <a:t>positivo</a:t>
            </a:r>
            <a:r>
              <a:rPr lang="en-US">
                <a:ea typeface="+mn-lt"/>
                <a:cs typeface="+mn-lt"/>
              </a:rPr>
              <a:t> ("Tú lo </a:t>
            </a:r>
            <a:r>
              <a:rPr lang="en-US" err="1">
                <a:ea typeface="+mn-lt"/>
                <a:cs typeface="+mn-lt"/>
              </a:rPr>
              <a:t>harás</a:t>
            </a:r>
            <a:r>
              <a:rPr lang="en-US">
                <a:ea typeface="+mn-lt"/>
                <a:cs typeface="+mn-lt"/>
              </a:rPr>
              <a:t>") para </a:t>
            </a:r>
            <a:r>
              <a:rPr lang="en-US" err="1">
                <a:ea typeface="+mn-lt"/>
                <a:cs typeface="+mn-lt"/>
              </a:rPr>
              <a:t>describir</a:t>
            </a:r>
            <a:r>
              <a:rPr lang="en-US">
                <a:ea typeface="+mn-lt"/>
                <a:cs typeface="+mn-lt"/>
              </a:rPr>
              <a:t> las </a:t>
            </a:r>
            <a:r>
              <a:rPr lang="en-US" err="1">
                <a:ea typeface="+mn-lt"/>
                <a:cs typeface="+mn-lt"/>
              </a:rPr>
              <a:t>acciones</a:t>
            </a:r>
            <a:r>
              <a:rPr lang="en-US">
                <a:ea typeface="+mn-lt"/>
                <a:cs typeface="+mn-lt"/>
              </a:rPr>
              <a:t> que Dios ha </a:t>
            </a:r>
            <a:r>
              <a:rPr lang="en-US" err="1">
                <a:ea typeface="+mn-lt"/>
                <a:cs typeface="+mn-lt"/>
              </a:rPr>
              <a:t>prometido</a:t>
            </a:r>
            <a:endParaRPr lang="en-US" err="1"/>
          </a:p>
          <a:p>
            <a:pPr lvl="1"/>
            <a:r>
              <a:rPr lang="en-US" err="1">
                <a:ea typeface="+mn-lt"/>
                <a:cs typeface="+mn-lt"/>
              </a:rPr>
              <a:t>Nota</a:t>
            </a:r>
            <a:r>
              <a:rPr lang="en-US">
                <a:ea typeface="+mn-lt"/>
                <a:cs typeface="+mn-lt"/>
              </a:rPr>
              <a:t>: </a:t>
            </a:r>
            <a:r>
              <a:rPr lang="en-US" err="1">
                <a:ea typeface="+mn-lt"/>
                <a:cs typeface="+mn-lt"/>
              </a:rPr>
              <a:t>esto</a:t>
            </a:r>
            <a:r>
              <a:rPr lang="en-US">
                <a:ea typeface="+mn-lt"/>
                <a:cs typeface="+mn-lt"/>
              </a:rPr>
              <a:t> </a:t>
            </a:r>
            <a:r>
              <a:rPr lang="en-US" err="1">
                <a:ea typeface="+mn-lt"/>
                <a:cs typeface="+mn-lt"/>
              </a:rPr>
              <a:t>requiere</a:t>
            </a:r>
            <a:r>
              <a:rPr lang="en-US">
                <a:ea typeface="+mn-lt"/>
                <a:cs typeface="+mn-lt"/>
              </a:rPr>
              <a:t> un </a:t>
            </a:r>
            <a:r>
              <a:rPr lang="en-US" err="1">
                <a:ea typeface="+mn-lt"/>
                <a:cs typeface="+mn-lt"/>
              </a:rPr>
              <a:t>conocimiento</a:t>
            </a:r>
            <a:r>
              <a:rPr lang="en-US">
                <a:ea typeface="+mn-lt"/>
                <a:cs typeface="+mn-lt"/>
              </a:rPr>
              <a:t> </a:t>
            </a:r>
            <a:r>
              <a:rPr lang="en-US" err="1">
                <a:ea typeface="+mn-lt"/>
                <a:cs typeface="+mn-lt"/>
              </a:rPr>
              <a:t>detallado</a:t>
            </a:r>
            <a:r>
              <a:rPr lang="en-US">
                <a:ea typeface="+mn-lt"/>
                <a:cs typeface="+mn-lt"/>
              </a:rPr>
              <a:t> de las </a:t>
            </a:r>
            <a:r>
              <a:rPr lang="en-US" err="1">
                <a:ea typeface="+mn-lt"/>
                <a:cs typeface="+mn-lt"/>
              </a:rPr>
              <a:t>promesas</a:t>
            </a:r>
            <a:r>
              <a:rPr lang="en-US">
                <a:ea typeface="+mn-lt"/>
                <a:cs typeface="+mn-lt"/>
              </a:rPr>
              <a:t> de Dios para </a:t>
            </a:r>
            <a:r>
              <a:rPr lang="en-US" err="1">
                <a:ea typeface="+mn-lt"/>
                <a:cs typeface="+mn-lt"/>
              </a:rPr>
              <a:t>orar</a:t>
            </a:r>
            <a:r>
              <a:rPr lang="en-US">
                <a:ea typeface="+mn-lt"/>
                <a:cs typeface="+mn-lt"/>
              </a:rPr>
              <a:t> </a:t>
            </a:r>
            <a:r>
              <a:rPr lang="en-US" err="1">
                <a:ea typeface="+mn-lt"/>
                <a:cs typeface="+mn-lt"/>
              </a:rPr>
              <a:t>según</a:t>
            </a:r>
            <a:r>
              <a:rPr lang="en-US">
                <a:ea typeface="+mn-lt"/>
                <a:cs typeface="+mn-lt"/>
              </a:rPr>
              <a:t> </a:t>
            </a:r>
            <a:r>
              <a:rPr lang="en-US" err="1">
                <a:ea typeface="+mn-lt"/>
                <a:cs typeface="+mn-lt"/>
              </a:rPr>
              <a:t>Su</a:t>
            </a:r>
            <a:r>
              <a:rPr lang="en-US">
                <a:ea typeface="+mn-lt"/>
                <a:cs typeface="+mn-lt"/>
              </a:rPr>
              <a:t> </a:t>
            </a:r>
            <a:r>
              <a:rPr lang="en-US" err="1">
                <a:ea typeface="+mn-lt"/>
                <a:cs typeface="+mn-lt"/>
              </a:rPr>
              <a:t>voluntad</a:t>
            </a:r>
            <a:endParaRPr lang="en-US" err="1"/>
          </a:p>
          <a:p>
            <a:r>
              <a:rPr lang="en-US">
                <a:ea typeface="+mn-lt"/>
                <a:cs typeface="+mn-lt"/>
              </a:rPr>
              <a:t>Describe la base de la </a:t>
            </a:r>
            <a:r>
              <a:rPr lang="en-US" err="1">
                <a:ea typeface="+mn-lt"/>
                <a:cs typeface="+mn-lt"/>
              </a:rPr>
              <a:t>confianza</a:t>
            </a:r>
            <a:r>
              <a:rPr lang="en-US">
                <a:ea typeface="+mn-lt"/>
                <a:cs typeface="+mn-lt"/>
              </a:rPr>
              <a:t> del </a:t>
            </a:r>
            <a:r>
              <a:rPr lang="en-US" err="1">
                <a:ea typeface="+mn-lt"/>
                <a:cs typeface="+mn-lt"/>
              </a:rPr>
              <a:t>salmista</a:t>
            </a:r>
            <a:r>
              <a:rPr lang="en-US">
                <a:ea typeface="+mn-lt"/>
                <a:cs typeface="+mn-lt"/>
              </a:rPr>
              <a:t> (27:1; 73:1)</a:t>
            </a:r>
            <a:endParaRPr lang="en-US"/>
          </a:p>
          <a:p>
            <a:r>
              <a:rPr lang="en-US" err="1">
                <a:ea typeface="+mn-lt"/>
                <a:cs typeface="+mn-lt"/>
              </a:rPr>
              <a:t>Invita</a:t>
            </a:r>
            <a:r>
              <a:rPr lang="en-US">
                <a:ea typeface="+mn-lt"/>
                <a:cs typeface="+mn-lt"/>
              </a:rPr>
              <a:t> a </a:t>
            </a:r>
            <a:r>
              <a:rPr lang="en-US" err="1">
                <a:ea typeface="+mn-lt"/>
                <a:cs typeface="+mn-lt"/>
              </a:rPr>
              <a:t>otros</a:t>
            </a:r>
            <a:r>
              <a:rPr lang="en-US">
                <a:ea typeface="+mn-lt"/>
                <a:cs typeface="+mn-lt"/>
              </a:rPr>
              <a:t> a </a:t>
            </a:r>
            <a:r>
              <a:rPr lang="en-US" err="1">
                <a:ea typeface="+mn-lt"/>
                <a:cs typeface="+mn-lt"/>
              </a:rPr>
              <a:t>confiar</a:t>
            </a:r>
            <a:r>
              <a:rPr lang="en-US">
                <a:ea typeface="+mn-lt"/>
                <a:cs typeface="+mn-lt"/>
              </a:rPr>
              <a:t> </a:t>
            </a:r>
            <a:r>
              <a:rPr lang="en-US" err="1">
                <a:ea typeface="+mn-lt"/>
                <a:cs typeface="+mn-lt"/>
              </a:rPr>
              <a:t>también</a:t>
            </a:r>
            <a:r>
              <a:rPr lang="en-US">
                <a:ea typeface="+mn-lt"/>
                <a:cs typeface="+mn-lt"/>
              </a:rPr>
              <a:t> </a:t>
            </a:r>
            <a:r>
              <a:rPr lang="en-US" err="1">
                <a:ea typeface="+mn-lt"/>
                <a:cs typeface="+mn-lt"/>
              </a:rPr>
              <a:t>en</a:t>
            </a:r>
            <a:r>
              <a:rPr lang="en-US">
                <a:ea typeface="+mn-lt"/>
                <a:cs typeface="+mn-lt"/>
              </a:rPr>
              <a:t> Dios (27:14)</a:t>
            </a:r>
            <a:endParaRPr lang="en-US"/>
          </a:p>
          <a:p>
            <a:r>
              <a:rPr lang="en-US">
                <a:ea typeface="+mn-lt"/>
                <a:cs typeface="+mn-lt"/>
              </a:rPr>
              <a:t>Usa </a:t>
            </a:r>
            <a:r>
              <a:rPr lang="en-US" err="1">
                <a:ea typeface="+mn-lt"/>
                <a:cs typeface="+mn-lt"/>
              </a:rPr>
              <a:t>imágenes</a:t>
            </a:r>
            <a:r>
              <a:rPr lang="en-US">
                <a:ea typeface="+mn-lt"/>
                <a:cs typeface="+mn-lt"/>
              </a:rPr>
              <a:t> de Dios que </a:t>
            </a:r>
            <a:r>
              <a:rPr lang="en-US" err="1">
                <a:ea typeface="+mn-lt"/>
                <a:cs typeface="+mn-lt"/>
              </a:rPr>
              <a:t>respondan</a:t>
            </a:r>
            <a:r>
              <a:rPr lang="en-US">
                <a:ea typeface="+mn-lt"/>
                <a:cs typeface="+mn-lt"/>
              </a:rPr>
              <a:t> a la crisis que </a:t>
            </a:r>
            <a:r>
              <a:rPr lang="en-US" err="1">
                <a:ea typeface="+mn-lt"/>
                <a:cs typeface="+mn-lt"/>
              </a:rPr>
              <a:t>enfrenta</a:t>
            </a:r>
            <a:r>
              <a:rPr lang="en-US">
                <a:ea typeface="+mn-lt"/>
                <a:cs typeface="+mn-lt"/>
              </a:rPr>
              <a:t> </a:t>
            </a:r>
            <a:r>
              <a:rPr lang="en-US" err="1">
                <a:ea typeface="+mn-lt"/>
                <a:cs typeface="+mn-lt"/>
              </a:rPr>
              <a:t>el</a:t>
            </a:r>
            <a:r>
              <a:rPr lang="en-US">
                <a:ea typeface="+mn-lt"/>
                <a:cs typeface="+mn-lt"/>
              </a:rPr>
              <a:t> </a:t>
            </a:r>
            <a:r>
              <a:rPr lang="en-US" err="1">
                <a:ea typeface="+mn-lt"/>
                <a:cs typeface="+mn-lt"/>
              </a:rPr>
              <a:t>salmista</a:t>
            </a:r>
            <a:r>
              <a:rPr lang="en-US">
                <a:ea typeface="+mn-lt"/>
                <a:cs typeface="+mn-lt"/>
              </a:rPr>
              <a:t> (27:1, 5, 9; 73:26, 27, 28)</a:t>
            </a:r>
            <a:endParaRPr lang="en-US"/>
          </a:p>
          <a:p>
            <a:r>
              <a:rPr lang="en-US" err="1">
                <a:ea typeface="+mn-lt"/>
                <a:cs typeface="+mn-lt"/>
              </a:rPr>
              <a:t>Pide</a:t>
            </a:r>
            <a:r>
              <a:rPr lang="en-US">
                <a:ea typeface="+mn-lt"/>
                <a:cs typeface="+mn-lt"/>
              </a:rPr>
              <a:t> </a:t>
            </a:r>
            <a:r>
              <a:rPr lang="en-US" err="1">
                <a:ea typeface="+mn-lt"/>
                <a:cs typeface="+mn-lt"/>
              </a:rPr>
              <a:t>ayuda</a:t>
            </a:r>
            <a:r>
              <a:rPr lang="en-US">
                <a:ea typeface="+mn-lt"/>
                <a:cs typeface="+mn-lt"/>
              </a:rPr>
              <a:t> de forma que </a:t>
            </a:r>
            <a:r>
              <a:rPr lang="en-US" err="1">
                <a:ea typeface="+mn-lt"/>
                <a:cs typeface="+mn-lt"/>
              </a:rPr>
              <a:t>demuestre</a:t>
            </a:r>
            <a:r>
              <a:rPr lang="en-US">
                <a:ea typeface="+mn-lt"/>
                <a:cs typeface="+mn-lt"/>
              </a:rPr>
              <a:t> </a:t>
            </a:r>
            <a:r>
              <a:rPr lang="en-US" err="1">
                <a:ea typeface="+mn-lt"/>
                <a:cs typeface="+mn-lt"/>
              </a:rPr>
              <a:t>confianza</a:t>
            </a:r>
            <a:r>
              <a:rPr lang="en-US">
                <a:ea typeface="+mn-lt"/>
                <a:cs typeface="+mn-lt"/>
              </a:rPr>
              <a:t>, no </a:t>
            </a:r>
            <a:r>
              <a:rPr lang="en-US" err="1">
                <a:ea typeface="+mn-lt"/>
                <a:cs typeface="+mn-lt"/>
              </a:rPr>
              <a:t>miedo</a:t>
            </a:r>
            <a:r>
              <a:rPr lang="en-US">
                <a:ea typeface="+mn-lt"/>
                <a:cs typeface="+mn-lt"/>
              </a:rPr>
              <a:t> (27:4,7,9,11)</a:t>
            </a:r>
            <a:endParaRPr lang="en-US"/>
          </a:p>
          <a:p>
            <a:pPr lvl="1"/>
            <a:r>
              <a:rPr lang="en-US" err="1">
                <a:ea typeface="+mn-lt"/>
                <a:cs typeface="+mn-lt"/>
              </a:rPr>
              <a:t>Hace</a:t>
            </a:r>
            <a:r>
              <a:rPr lang="en-US">
                <a:ea typeface="+mn-lt"/>
                <a:cs typeface="+mn-lt"/>
              </a:rPr>
              <a:t> </a:t>
            </a:r>
            <a:r>
              <a:rPr lang="en-US" err="1">
                <a:ea typeface="+mn-lt"/>
                <a:cs typeface="+mn-lt"/>
              </a:rPr>
              <a:t>peticiones</a:t>
            </a:r>
            <a:r>
              <a:rPr lang="en-US">
                <a:ea typeface="+mn-lt"/>
                <a:cs typeface="+mn-lt"/>
              </a:rPr>
              <a:t> </a:t>
            </a:r>
            <a:r>
              <a:rPr lang="en-US" err="1">
                <a:ea typeface="+mn-lt"/>
                <a:cs typeface="+mn-lt"/>
              </a:rPr>
              <a:t>específicas</a:t>
            </a:r>
            <a:r>
              <a:rPr lang="en-US">
                <a:ea typeface="+mn-lt"/>
                <a:cs typeface="+mn-lt"/>
              </a:rPr>
              <a:t> </a:t>
            </a:r>
            <a:r>
              <a:rPr lang="en-US" err="1">
                <a:ea typeface="+mn-lt"/>
                <a:cs typeface="+mn-lt"/>
              </a:rPr>
              <a:t>sobre</a:t>
            </a:r>
            <a:r>
              <a:rPr lang="en-US">
                <a:ea typeface="+mn-lt"/>
                <a:cs typeface="+mn-lt"/>
              </a:rPr>
              <a:t> la </a:t>
            </a:r>
            <a:r>
              <a:rPr lang="en-US" err="1">
                <a:ea typeface="+mn-lt"/>
                <a:cs typeface="+mn-lt"/>
              </a:rPr>
              <a:t>situación</a:t>
            </a:r>
            <a:r>
              <a:rPr lang="en-US">
                <a:ea typeface="+mn-lt"/>
                <a:cs typeface="+mn-lt"/>
              </a:rPr>
              <a:t> de </a:t>
            </a:r>
            <a:r>
              <a:rPr lang="en-US" err="1">
                <a:ea typeface="+mn-lt"/>
                <a:cs typeface="+mn-lt"/>
              </a:rPr>
              <a:t>acuerdo</a:t>
            </a:r>
            <a:r>
              <a:rPr lang="en-US">
                <a:ea typeface="+mn-lt"/>
                <a:cs typeface="+mn-lt"/>
              </a:rPr>
              <a:t> con </a:t>
            </a:r>
            <a:r>
              <a:rPr lang="en-US" err="1">
                <a:ea typeface="+mn-lt"/>
                <a:cs typeface="+mn-lt"/>
              </a:rPr>
              <a:t>Su</a:t>
            </a:r>
            <a:r>
              <a:rPr lang="en-US">
                <a:ea typeface="+mn-lt"/>
                <a:cs typeface="+mn-lt"/>
              </a:rPr>
              <a:t> </a:t>
            </a:r>
            <a:r>
              <a:rPr lang="en-US" err="1">
                <a:ea typeface="+mn-lt"/>
                <a:cs typeface="+mn-lt"/>
              </a:rPr>
              <a:t>voluntad</a:t>
            </a:r>
            <a:endParaRPr lang="en-US"/>
          </a:p>
          <a:p>
            <a:r>
              <a:rPr lang="en-US">
                <a:ea typeface="+mn-lt"/>
                <a:cs typeface="+mn-lt"/>
              </a:rPr>
              <a:t>Voto de </a:t>
            </a:r>
            <a:r>
              <a:rPr lang="en-US" err="1">
                <a:ea typeface="+mn-lt"/>
                <a:cs typeface="+mn-lt"/>
              </a:rPr>
              <a:t>alabar</a:t>
            </a:r>
            <a:r>
              <a:rPr lang="en-US">
                <a:ea typeface="+mn-lt"/>
                <a:cs typeface="+mn-lt"/>
              </a:rPr>
              <a:t> a Dios (27:6)</a:t>
            </a:r>
            <a:endParaRPr lang="en-US"/>
          </a:p>
          <a:p>
            <a:pPr lvl="1"/>
            <a:r>
              <a:rPr lang="en-US">
                <a:ea typeface="+mn-lt"/>
                <a:cs typeface="+mn-lt"/>
              </a:rPr>
              <a:t>Voto de </a:t>
            </a:r>
            <a:r>
              <a:rPr lang="en-US" err="1">
                <a:ea typeface="+mn-lt"/>
                <a:cs typeface="+mn-lt"/>
              </a:rPr>
              <a:t>hacer</a:t>
            </a:r>
            <a:r>
              <a:rPr lang="en-US">
                <a:ea typeface="+mn-lt"/>
                <a:cs typeface="+mn-lt"/>
              </a:rPr>
              <a:t> </a:t>
            </a:r>
            <a:r>
              <a:rPr lang="en-US" err="1">
                <a:ea typeface="+mn-lt"/>
                <a:cs typeface="+mn-lt"/>
              </a:rPr>
              <a:t>más</a:t>
            </a:r>
            <a:r>
              <a:rPr lang="en-US">
                <a:ea typeface="+mn-lt"/>
                <a:cs typeface="+mn-lt"/>
              </a:rPr>
              <a:t> de lo que Dios </a:t>
            </a:r>
            <a:r>
              <a:rPr lang="en-US" err="1">
                <a:ea typeface="+mn-lt"/>
                <a:cs typeface="+mn-lt"/>
              </a:rPr>
              <a:t>manda</a:t>
            </a:r>
            <a:r>
              <a:rPr lang="en-US">
                <a:ea typeface="+mn-lt"/>
                <a:cs typeface="+mn-lt"/>
              </a:rPr>
              <a:t> </a:t>
            </a:r>
            <a:r>
              <a:rPr lang="en-US" err="1">
                <a:ea typeface="+mn-lt"/>
                <a:cs typeface="+mn-lt"/>
              </a:rPr>
              <a:t>como</a:t>
            </a:r>
            <a:r>
              <a:rPr lang="en-US">
                <a:ea typeface="+mn-lt"/>
                <a:cs typeface="+mn-lt"/>
              </a:rPr>
              <a:t> </a:t>
            </a:r>
            <a:r>
              <a:rPr lang="en-US" err="1">
                <a:ea typeface="+mn-lt"/>
                <a:cs typeface="+mn-lt"/>
              </a:rPr>
              <a:t>expresión</a:t>
            </a:r>
            <a:r>
              <a:rPr lang="en-US">
                <a:ea typeface="+mn-lt"/>
                <a:cs typeface="+mn-lt"/>
              </a:rPr>
              <a:t> de </a:t>
            </a:r>
            <a:r>
              <a:rPr lang="en-US" err="1">
                <a:ea typeface="+mn-lt"/>
                <a:cs typeface="+mn-lt"/>
              </a:rPr>
              <a:t>gratitud</a:t>
            </a:r>
            <a:endParaRPr lang="en-US" err="1"/>
          </a:p>
        </p:txBody>
      </p:sp>
    </p:spTree>
    <p:extLst>
      <p:ext uri="{BB962C8B-B14F-4D97-AF65-F5344CB8AC3E}">
        <p14:creationId xmlns:p14="http://schemas.microsoft.com/office/powerpoint/2010/main" val="4086012008"/>
      </p:ext>
    </p:extLst>
  </p:cSld>
  <p:clrMapOvr>
    <a:masterClrMapping/>
  </p:clrMapOvr>
</p:sld>
</file>

<file path=ppt/slides/slide1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id="{4EF19814-0E55-9154-0479-7C436FCDDEF9}"/>
              </a:ext>
            </a:extLst>
          </p:cNvPr>
          <p:cNvSpPr/>
          <p:nvPr/>
        </p:nvSpPr>
        <p:spPr>
          <a:xfrm>
            <a:off x="230588" y="2250219"/>
            <a:ext cx="3824577" cy="31821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E8A2A3-569A-D79B-C281-C8607B521B6C}"/>
              </a:ext>
            </a:extLst>
          </p:cNvPr>
          <p:cNvSpPr>
            <a:spLocks noGrp="1"/>
          </p:cNvSpPr>
          <p:nvPr>
            <p:ph type="title"/>
          </p:nvPr>
        </p:nvSpPr>
        <p:spPr>
          <a:xfrm>
            <a:off x="3998596" y="3820330"/>
            <a:ext cx="5120603" cy="1393913"/>
          </a:xfrm>
        </p:spPr>
        <p:txBody>
          <a:bodyPr>
            <a:normAutofit/>
          </a:bodyPr>
          <a:lstStyle/>
          <a:p>
            <a:pPr algn="ctr"/>
            <a:r>
              <a:rPr lang="en-US" sz="3200"/>
              <a:t>Living with the Psalms</a:t>
            </a:r>
            <a:br>
              <a:rPr lang="en-US" sz="3200"/>
            </a:br>
            <a:r>
              <a:rPr lang="en-US" sz="3200" err="1"/>
              <a:t>Viviendo</a:t>
            </a:r>
            <a:r>
              <a:rPr lang="en-US" sz="3200"/>
              <a:t> con </a:t>
            </a:r>
            <a:r>
              <a:rPr lang="en-US" sz="3200" err="1"/>
              <a:t>los</a:t>
            </a:r>
            <a:r>
              <a:rPr lang="en-US" sz="3200"/>
              <a:t> </a:t>
            </a:r>
            <a:r>
              <a:rPr lang="en-US" sz="3200" err="1"/>
              <a:t>Salmos</a:t>
            </a:r>
            <a:endParaRPr lang="en-US" sz="3200"/>
          </a:p>
        </p:txBody>
      </p:sp>
      <p:sp>
        <p:nvSpPr>
          <p:cNvPr id="4" name="Oval 3">
            <a:extLst>
              <a:ext uri="{FF2B5EF4-FFF2-40B4-BE49-F238E27FC236}">
                <a16:creationId xmlns:a16="http://schemas.microsoft.com/office/drawing/2014/main" id="{2D87C027-8DE4-1D25-B8AC-12B39C30B746}"/>
              </a:ext>
            </a:extLst>
          </p:cNvPr>
          <p:cNvSpPr>
            <a:spLocks noChangeAspect="1"/>
          </p:cNvSpPr>
          <p:nvPr/>
        </p:nvSpPr>
        <p:spPr>
          <a:xfrm>
            <a:off x="30417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500"/>
              <a:t>Lament </a:t>
            </a:r>
            <a:r>
              <a:rPr lang="en-US" sz="1500" err="1"/>
              <a:t>Lamento</a:t>
            </a:r>
            <a:endParaRPr lang="en-US" sz="1500"/>
          </a:p>
        </p:txBody>
      </p:sp>
      <p:sp>
        <p:nvSpPr>
          <p:cNvPr id="5" name="Oval 4">
            <a:extLst>
              <a:ext uri="{FF2B5EF4-FFF2-40B4-BE49-F238E27FC236}">
                <a16:creationId xmlns:a16="http://schemas.microsoft.com/office/drawing/2014/main" id="{CC9F87C9-548C-612D-86F3-88D89EE00FD2}"/>
              </a:ext>
            </a:extLst>
          </p:cNvPr>
          <p:cNvSpPr>
            <a:spLocks noChangeAspect="1"/>
          </p:cNvSpPr>
          <p:nvPr/>
        </p:nvSpPr>
        <p:spPr>
          <a:xfrm>
            <a:off x="1377808" y="3997879"/>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Imprecation</a:t>
            </a:r>
          </a:p>
          <a:p>
            <a:pPr algn="ctr"/>
            <a:r>
              <a:rPr lang="en-US" sz="1500" err="1"/>
              <a:t>Imprecación</a:t>
            </a:r>
            <a:endParaRPr lang="en-US" sz="1500"/>
          </a:p>
        </p:txBody>
      </p:sp>
      <p:cxnSp>
        <p:nvCxnSpPr>
          <p:cNvPr id="7" name="Straight Connector 6">
            <a:extLst>
              <a:ext uri="{FF2B5EF4-FFF2-40B4-BE49-F238E27FC236}">
                <a16:creationId xmlns:a16="http://schemas.microsoft.com/office/drawing/2014/main" id="{9473685E-4BAA-E751-FE60-6BAB2A85CDC6}"/>
              </a:ext>
            </a:extLst>
          </p:cNvPr>
          <p:cNvCxnSpPr>
            <a:cxnSpLocks/>
          </p:cNvCxnSpPr>
          <p:nvPr/>
        </p:nvCxnSpPr>
        <p:spPr>
          <a:xfrm>
            <a:off x="1377808" y="3524714"/>
            <a:ext cx="1767589"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EB36CFB2-894E-3351-A124-927D5BE5A014}"/>
              </a:ext>
            </a:extLst>
          </p:cNvPr>
          <p:cNvCxnSpPr>
            <a:cxnSpLocks/>
          </p:cNvCxnSpPr>
          <p:nvPr/>
        </p:nvCxnSpPr>
        <p:spPr>
          <a:xfrm flipV="1">
            <a:off x="2261602" y="3644704"/>
            <a:ext cx="822226" cy="808026"/>
          </a:xfrm>
          <a:prstGeom prst="line">
            <a:avLst/>
          </a:prstGeom>
          <a:ln w="5715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1CBBAAF7-873E-7DCE-9EAC-C3879E115EAA}"/>
              </a:ext>
            </a:extLst>
          </p:cNvPr>
          <p:cNvCxnSpPr>
            <a:cxnSpLocks/>
          </p:cNvCxnSpPr>
          <p:nvPr/>
        </p:nvCxnSpPr>
        <p:spPr>
          <a:xfrm flipV="1">
            <a:off x="3263719" y="893500"/>
            <a:ext cx="5120604" cy="2657756"/>
          </a:xfrm>
          <a:prstGeom prst="line">
            <a:avLst/>
          </a:prstGeom>
          <a:ln w="57150"/>
        </p:spPr>
        <p:style>
          <a:lnRef idx="1">
            <a:schemeClr val="dk1"/>
          </a:lnRef>
          <a:fillRef idx="0">
            <a:schemeClr val="dk1"/>
          </a:fillRef>
          <a:effectRef idx="0">
            <a:schemeClr val="dk1"/>
          </a:effectRef>
          <a:fontRef idx="minor">
            <a:schemeClr val="tx1"/>
          </a:fontRef>
        </p:style>
      </p:cxnSp>
      <p:sp>
        <p:nvSpPr>
          <p:cNvPr id="6" name="Oval 5">
            <a:extLst>
              <a:ext uri="{FF2B5EF4-FFF2-40B4-BE49-F238E27FC236}">
                <a16:creationId xmlns:a16="http://schemas.microsoft.com/office/drawing/2014/main" id="{1F5552AF-597E-7329-1D9F-10C4372E7B4F}"/>
              </a:ext>
            </a:extLst>
          </p:cNvPr>
          <p:cNvSpPr>
            <a:spLocks noChangeAspect="1"/>
          </p:cNvSpPr>
          <p:nvPr/>
        </p:nvSpPr>
        <p:spPr>
          <a:xfrm>
            <a:off x="256676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Trust</a:t>
            </a:r>
          </a:p>
          <a:p>
            <a:pPr algn="ctr"/>
            <a:r>
              <a:rPr lang="en-US" sz="1500" err="1"/>
              <a:t>Confianza</a:t>
            </a:r>
            <a:endParaRPr lang="en-US" sz="1500"/>
          </a:p>
        </p:txBody>
      </p:sp>
      <p:sp>
        <p:nvSpPr>
          <p:cNvPr id="10" name="TextBox 9">
            <a:extLst>
              <a:ext uri="{FF2B5EF4-FFF2-40B4-BE49-F238E27FC236}">
                <a16:creationId xmlns:a16="http://schemas.microsoft.com/office/drawing/2014/main" id="{84BBB637-4065-2D72-1B09-9568BEB09C89}"/>
              </a:ext>
            </a:extLst>
          </p:cNvPr>
          <p:cNvSpPr txBox="1"/>
          <p:nvPr/>
        </p:nvSpPr>
        <p:spPr>
          <a:xfrm>
            <a:off x="1463199" y="2395835"/>
            <a:ext cx="1359353" cy="461665"/>
          </a:xfrm>
          <a:prstGeom prst="rect">
            <a:avLst/>
          </a:prstGeom>
          <a:noFill/>
        </p:spPr>
        <p:txBody>
          <a:bodyPr wrap="square" rtlCol="0">
            <a:spAutoFit/>
          </a:bodyPr>
          <a:lstStyle/>
          <a:p>
            <a:pPr algn="ctr"/>
            <a:r>
              <a:rPr lang="en-US" sz="2400" b="1"/>
              <a:t>CRISIS </a:t>
            </a:r>
          </a:p>
        </p:txBody>
      </p:sp>
      <p:sp>
        <p:nvSpPr>
          <p:cNvPr id="11" name="Oval 10">
            <a:extLst>
              <a:ext uri="{FF2B5EF4-FFF2-40B4-BE49-F238E27FC236}">
                <a16:creationId xmlns:a16="http://schemas.microsoft.com/office/drawing/2014/main" id="{249432CA-E271-39BF-904C-FF7291F3C537}"/>
              </a:ext>
            </a:extLst>
          </p:cNvPr>
          <p:cNvSpPr>
            <a:spLocks noChangeAspect="1"/>
          </p:cNvSpPr>
          <p:nvPr/>
        </p:nvSpPr>
        <p:spPr>
          <a:xfrm>
            <a:off x="4188828" y="1977185"/>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lnSpc>
                <a:spcPct val="150000"/>
              </a:lnSpc>
            </a:pPr>
            <a:r>
              <a:rPr lang="en-US" sz="1400"/>
              <a:t>Thanksgiving</a:t>
            </a:r>
          </a:p>
          <a:p>
            <a:pPr algn="ctr"/>
            <a:r>
              <a:rPr lang="en-US" sz="1400" err="1"/>
              <a:t>Acción</a:t>
            </a:r>
            <a:r>
              <a:rPr lang="en-US" sz="1400"/>
              <a:t> de gracias</a:t>
            </a:r>
          </a:p>
        </p:txBody>
      </p:sp>
      <p:sp>
        <p:nvSpPr>
          <p:cNvPr id="12" name="Oval 11">
            <a:extLst>
              <a:ext uri="{FF2B5EF4-FFF2-40B4-BE49-F238E27FC236}">
                <a16:creationId xmlns:a16="http://schemas.microsoft.com/office/drawing/2014/main" id="{2556E787-B34D-A78C-C3FD-E3B2E231BBC2}"/>
              </a:ext>
            </a:extLst>
          </p:cNvPr>
          <p:cNvSpPr>
            <a:spLocks noChangeAspect="1"/>
          </p:cNvSpPr>
          <p:nvPr/>
        </p:nvSpPr>
        <p:spPr>
          <a:xfrm>
            <a:off x="5809022" y="1197713"/>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Praise</a:t>
            </a:r>
          </a:p>
          <a:p>
            <a:pPr algn="ctr"/>
            <a:r>
              <a:rPr lang="en-US" sz="1500" err="1"/>
              <a:t>Alabanza</a:t>
            </a:r>
            <a:endParaRPr lang="en-US" sz="1500"/>
          </a:p>
        </p:txBody>
      </p:sp>
      <p:sp>
        <p:nvSpPr>
          <p:cNvPr id="13" name="Oval 12">
            <a:extLst>
              <a:ext uri="{FF2B5EF4-FFF2-40B4-BE49-F238E27FC236}">
                <a16:creationId xmlns:a16="http://schemas.microsoft.com/office/drawing/2014/main" id="{DCA60A98-58AA-E3F6-9670-EA7BC480DFE3}"/>
              </a:ext>
            </a:extLst>
          </p:cNvPr>
          <p:cNvSpPr>
            <a:spLocks noChangeAspect="1"/>
          </p:cNvSpPr>
          <p:nvPr/>
        </p:nvSpPr>
        <p:spPr>
          <a:xfrm>
            <a:off x="7411707" y="343382"/>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tIns="45720" rIns="0" bIns="45720" rtlCol="0" anchor="ctr"/>
          <a:lstStyle/>
          <a:p>
            <a:pPr algn="ctr"/>
            <a:r>
              <a:rPr lang="en-US" sz="1500"/>
              <a:t>Wisdom</a:t>
            </a:r>
          </a:p>
          <a:p>
            <a:pPr algn="ctr"/>
            <a:r>
              <a:rPr lang="en-US" sz="1500" err="1"/>
              <a:t>Sabiduría</a:t>
            </a:r>
          </a:p>
        </p:txBody>
      </p:sp>
      <p:sp>
        <p:nvSpPr>
          <p:cNvPr id="14" name="Lightning Bolt 13">
            <a:extLst>
              <a:ext uri="{FF2B5EF4-FFF2-40B4-BE49-F238E27FC236}">
                <a16:creationId xmlns:a16="http://schemas.microsoft.com/office/drawing/2014/main" id="{1B479C68-2D3E-1646-844E-63D578EAC611}"/>
              </a:ext>
            </a:extLst>
          </p:cNvPr>
          <p:cNvSpPr/>
          <p:nvPr/>
        </p:nvSpPr>
        <p:spPr>
          <a:xfrm>
            <a:off x="1240404" y="335431"/>
            <a:ext cx="2949120" cy="2775239"/>
          </a:xfrm>
          <a:prstGeom prst="lightningBolt">
            <a:avLst/>
          </a:prstGeom>
          <a:solidFill>
            <a:srgbClr val="C0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A8DF372-BC1B-8040-79F2-F9996ABE92E1}"/>
              </a:ext>
            </a:extLst>
          </p:cNvPr>
          <p:cNvSpPr txBox="1"/>
          <p:nvPr/>
        </p:nvSpPr>
        <p:spPr>
          <a:xfrm rot="3108982">
            <a:off x="1475784" y="1641771"/>
            <a:ext cx="2861946" cy="338554"/>
          </a:xfrm>
          <a:prstGeom prst="rect">
            <a:avLst/>
          </a:prstGeom>
          <a:noFill/>
        </p:spPr>
        <p:txBody>
          <a:bodyPr wrap="square" lIns="91440" tIns="45720" rIns="91440" bIns="45720" rtlCol="0" anchor="t">
            <a:spAutoFit/>
          </a:bodyPr>
          <a:lstStyle/>
          <a:p>
            <a:r>
              <a:rPr lang="en-US" sz="1600" b="1">
                <a:solidFill>
                  <a:schemeClr val="bg1"/>
                </a:solidFill>
              </a:rPr>
              <a:t>Deliverance / </a:t>
            </a:r>
            <a:r>
              <a:rPr lang="en-US" sz="1600" b="1" err="1">
                <a:solidFill>
                  <a:schemeClr val="bg1"/>
                </a:solidFill>
              </a:rPr>
              <a:t>Liberación</a:t>
            </a:r>
            <a:r>
              <a:rPr lang="en-US" sz="1600" b="1">
                <a:solidFill>
                  <a:schemeClr val="bg1"/>
                </a:solidFill>
              </a:rPr>
              <a:t> </a:t>
            </a:r>
          </a:p>
        </p:txBody>
      </p:sp>
    </p:spTree>
    <p:extLst>
      <p:ext uri="{BB962C8B-B14F-4D97-AF65-F5344CB8AC3E}">
        <p14:creationId xmlns:p14="http://schemas.microsoft.com/office/powerpoint/2010/main" val="1864996580"/>
      </p:ext>
    </p:extLst>
  </p:cSld>
  <p:clrMapOvr>
    <a:masterClrMapping/>
  </p:clrMapOvr>
</p:sld>
</file>

<file path=ppt/slides/slide1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A4DC5-3A95-C8EA-4AED-150A9C3C0E55}"/>
              </a:ext>
            </a:extLst>
          </p:cNvPr>
          <p:cNvSpPr>
            <a:spLocks noGrp="1"/>
          </p:cNvSpPr>
          <p:nvPr>
            <p:ph type="title"/>
          </p:nvPr>
        </p:nvSpPr>
        <p:spPr/>
        <p:txBody>
          <a:bodyPr/>
          <a:lstStyle/>
          <a:p>
            <a:r>
              <a:rPr lang="en-US">
                <a:latin typeface="Malgun Gothic"/>
                <a:ea typeface="Malgun Gothic"/>
              </a:rPr>
              <a:t>Giving Thanks / Dando las gracias </a:t>
            </a:r>
            <a:endParaRPr lang="en-US"/>
          </a:p>
        </p:txBody>
      </p:sp>
      <p:sp>
        <p:nvSpPr>
          <p:cNvPr id="3" name="Content Placeholder 2">
            <a:extLst>
              <a:ext uri="{FF2B5EF4-FFF2-40B4-BE49-F238E27FC236}">
                <a16:creationId xmlns:a16="http://schemas.microsoft.com/office/drawing/2014/main" id="{747476BD-A9E6-842F-75EB-81FE6BCAB19A}"/>
              </a:ext>
            </a:extLst>
          </p:cNvPr>
          <p:cNvSpPr>
            <a:spLocks noGrp="1"/>
          </p:cNvSpPr>
          <p:nvPr>
            <p:ph sz="half" idx="1"/>
          </p:nvPr>
        </p:nvSpPr>
        <p:spPr/>
        <p:txBody>
          <a:bodyPr>
            <a:normAutofit/>
          </a:bodyPr>
          <a:lstStyle/>
          <a:p>
            <a:r>
              <a:rPr lang="en-US"/>
              <a:t>Recount God’s actions as your deliverer</a:t>
            </a:r>
          </a:p>
          <a:p>
            <a:pPr lvl="1"/>
            <a:r>
              <a:rPr lang="en-US"/>
              <a:t>Be specific: What happened? How did it feel?</a:t>
            </a:r>
          </a:p>
          <a:p>
            <a:pPr lvl="1"/>
            <a:r>
              <a:rPr lang="en-US"/>
              <a:t>Recognize your own actions as part of God’s plan working out</a:t>
            </a:r>
          </a:p>
          <a:p>
            <a:pPr lvl="1"/>
            <a:r>
              <a:rPr lang="en-US"/>
              <a:t>Tell a story, even in private prayer</a:t>
            </a:r>
          </a:p>
          <a:p>
            <a:pPr lvl="1"/>
            <a:r>
              <a:rPr lang="en-US"/>
              <a:t>Describe how this incident increased your faith</a:t>
            </a:r>
          </a:p>
          <a:p>
            <a:r>
              <a:rPr lang="en-US"/>
              <a:t>Promise to give God more thanks and praise</a:t>
            </a:r>
          </a:p>
          <a:p>
            <a:pPr lvl="1"/>
            <a:r>
              <a:rPr lang="en-US"/>
              <a:t>Notice the enhanced meaning of other songs and prayers of thanksgiving</a:t>
            </a:r>
          </a:p>
          <a:p>
            <a:pPr lvl="1"/>
            <a:r>
              <a:rPr lang="en-US"/>
              <a:t>Keep thanking God in the future (Psalm 30:12)</a:t>
            </a:r>
            <a:br>
              <a:rPr lang="en-US"/>
            </a:br>
            <a:endParaRPr lang="en-US"/>
          </a:p>
          <a:p>
            <a:r>
              <a:rPr lang="en-US"/>
              <a:t>Involve other people</a:t>
            </a:r>
          </a:p>
          <a:p>
            <a:pPr lvl="1"/>
            <a:r>
              <a:rPr lang="en-US"/>
              <a:t>Tell others what God has done for you</a:t>
            </a:r>
          </a:p>
          <a:p>
            <a:pPr lvl="1"/>
            <a:r>
              <a:rPr lang="en-US"/>
              <a:t>Invite others to rejoice with you (Luke 1:6,9)</a:t>
            </a:r>
          </a:p>
          <a:p>
            <a:pPr lvl="1"/>
            <a:r>
              <a:rPr lang="en-US"/>
              <a:t>Use your thanksgiving as an opportunity for evangelism (Acts 3:8-12ff)</a:t>
            </a:r>
          </a:p>
        </p:txBody>
      </p:sp>
      <p:sp>
        <p:nvSpPr>
          <p:cNvPr id="4" name="Content Placeholder 3">
            <a:extLst>
              <a:ext uri="{FF2B5EF4-FFF2-40B4-BE49-F238E27FC236}">
                <a16:creationId xmlns:a16="http://schemas.microsoft.com/office/drawing/2014/main" id="{F50F099F-8271-54D3-CB70-3145133AF5B6}"/>
              </a:ext>
            </a:extLst>
          </p:cNvPr>
          <p:cNvSpPr>
            <a:spLocks noGrp="1"/>
          </p:cNvSpPr>
          <p:nvPr>
            <p:ph sz="half" idx="2"/>
          </p:nvPr>
        </p:nvSpPr>
        <p:spPr>
          <a:xfrm>
            <a:off x="4571999" y="1041007"/>
            <a:ext cx="4428877" cy="4449790"/>
          </a:xfrm>
        </p:spPr>
        <p:txBody>
          <a:bodyPr vert="horz" lIns="91440" tIns="45720" rIns="91440" bIns="45720" rtlCol="0" anchor="t">
            <a:normAutofit/>
          </a:bodyPr>
          <a:lstStyle/>
          <a:p>
            <a:r>
              <a:rPr lang="en-US">
                <a:ea typeface="+mn-lt"/>
                <a:cs typeface="+mn-lt"/>
              </a:rPr>
              <a:t>Relate las </a:t>
            </a:r>
            <a:r>
              <a:rPr lang="en-US" err="1">
                <a:ea typeface="+mn-lt"/>
                <a:cs typeface="+mn-lt"/>
              </a:rPr>
              <a:t>acciones</a:t>
            </a:r>
            <a:r>
              <a:rPr lang="en-US">
                <a:ea typeface="+mn-lt"/>
                <a:cs typeface="+mn-lt"/>
              </a:rPr>
              <a:t> de Dios </a:t>
            </a:r>
            <a:r>
              <a:rPr lang="en-US" err="1">
                <a:ea typeface="+mn-lt"/>
                <a:cs typeface="+mn-lt"/>
              </a:rPr>
              <a:t>como</a:t>
            </a:r>
            <a:r>
              <a:rPr lang="en-US">
                <a:ea typeface="+mn-lt"/>
                <a:cs typeface="+mn-lt"/>
              </a:rPr>
              <a:t> </a:t>
            </a:r>
            <a:r>
              <a:rPr lang="en-US" err="1">
                <a:ea typeface="+mn-lt"/>
                <a:cs typeface="+mn-lt"/>
              </a:rPr>
              <a:t>Su</a:t>
            </a:r>
            <a:r>
              <a:rPr lang="en-US">
                <a:ea typeface="+mn-lt"/>
                <a:cs typeface="+mn-lt"/>
              </a:rPr>
              <a:t> Libertador</a:t>
            </a:r>
            <a:endParaRPr lang="en-US" err="1"/>
          </a:p>
          <a:p>
            <a:pPr lvl="1"/>
            <a:r>
              <a:rPr lang="en-US">
                <a:ea typeface="+mn-lt"/>
                <a:cs typeface="+mn-lt"/>
              </a:rPr>
              <a:t>Sea </a:t>
            </a:r>
            <a:r>
              <a:rPr lang="en-US" err="1">
                <a:ea typeface="+mn-lt"/>
                <a:cs typeface="+mn-lt"/>
              </a:rPr>
              <a:t>concreto</a:t>
            </a:r>
            <a:r>
              <a:rPr lang="en-US">
                <a:ea typeface="+mn-lt"/>
                <a:cs typeface="+mn-lt"/>
              </a:rPr>
              <a:t>: ¿</a:t>
            </a:r>
            <a:r>
              <a:rPr lang="en-US" err="1">
                <a:ea typeface="+mn-lt"/>
                <a:cs typeface="+mn-lt"/>
              </a:rPr>
              <a:t>Qué</a:t>
            </a:r>
            <a:r>
              <a:rPr lang="en-US">
                <a:ea typeface="+mn-lt"/>
                <a:cs typeface="+mn-lt"/>
              </a:rPr>
              <a:t> </a:t>
            </a:r>
            <a:r>
              <a:rPr lang="en-US" err="1">
                <a:ea typeface="+mn-lt"/>
                <a:cs typeface="+mn-lt"/>
              </a:rPr>
              <a:t>pasó</a:t>
            </a:r>
            <a:r>
              <a:rPr lang="en-US">
                <a:ea typeface="+mn-lt"/>
                <a:cs typeface="+mn-lt"/>
              </a:rPr>
              <a:t>? ¿</a:t>
            </a:r>
            <a:r>
              <a:rPr lang="en-US" err="1">
                <a:ea typeface="+mn-lt"/>
                <a:cs typeface="+mn-lt"/>
              </a:rPr>
              <a:t>Cómo</a:t>
            </a:r>
            <a:r>
              <a:rPr lang="en-US">
                <a:ea typeface="+mn-lt"/>
                <a:cs typeface="+mn-lt"/>
              </a:rPr>
              <a:t> se </a:t>
            </a:r>
            <a:r>
              <a:rPr lang="en-US" err="1">
                <a:ea typeface="+mn-lt"/>
                <a:cs typeface="+mn-lt"/>
              </a:rPr>
              <a:t>sintió</a:t>
            </a:r>
            <a:r>
              <a:rPr lang="en-US">
                <a:ea typeface="+mn-lt"/>
                <a:cs typeface="+mn-lt"/>
              </a:rPr>
              <a:t>?</a:t>
            </a:r>
            <a:endParaRPr lang="en-US"/>
          </a:p>
          <a:p>
            <a:pPr lvl="1"/>
            <a:r>
              <a:rPr lang="en-US" err="1">
                <a:ea typeface="+mn-lt"/>
                <a:cs typeface="+mn-lt"/>
              </a:rPr>
              <a:t>Reconozca</a:t>
            </a:r>
            <a:r>
              <a:rPr lang="en-US">
                <a:ea typeface="+mn-lt"/>
                <a:cs typeface="+mn-lt"/>
              </a:rPr>
              <a:t> sus </a:t>
            </a:r>
            <a:r>
              <a:rPr lang="en-US" err="1">
                <a:ea typeface="+mn-lt"/>
                <a:cs typeface="+mn-lt"/>
              </a:rPr>
              <a:t>propias</a:t>
            </a:r>
            <a:r>
              <a:rPr lang="en-US">
                <a:ea typeface="+mn-lt"/>
                <a:cs typeface="+mn-lt"/>
              </a:rPr>
              <a:t> </a:t>
            </a:r>
            <a:r>
              <a:rPr lang="en-US" err="1">
                <a:ea typeface="+mn-lt"/>
                <a:cs typeface="+mn-lt"/>
              </a:rPr>
              <a:t>acciones</a:t>
            </a:r>
            <a:r>
              <a:rPr lang="en-US">
                <a:ea typeface="+mn-lt"/>
                <a:cs typeface="+mn-lt"/>
              </a:rPr>
              <a:t> </a:t>
            </a:r>
            <a:r>
              <a:rPr lang="en-US" err="1">
                <a:ea typeface="+mn-lt"/>
                <a:cs typeface="+mn-lt"/>
              </a:rPr>
              <a:t>como</a:t>
            </a:r>
            <a:r>
              <a:rPr lang="en-US">
                <a:ea typeface="+mn-lt"/>
                <a:cs typeface="+mn-lt"/>
              </a:rPr>
              <a:t> </a:t>
            </a:r>
            <a:r>
              <a:rPr lang="en-US" err="1">
                <a:ea typeface="+mn-lt"/>
                <a:cs typeface="+mn-lt"/>
              </a:rPr>
              <a:t>parte</a:t>
            </a:r>
            <a:r>
              <a:rPr lang="en-US">
                <a:ea typeface="+mn-lt"/>
                <a:cs typeface="+mn-lt"/>
              </a:rPr>
              <a:t> del plan de Dios</a:t>
            </a:r>
            <a:endParaRPr lang="en-US"/>
          </a:p>
          <a:p>
            <a:pPr lvl="1"/>
            <a:r>
              <a:rPr lang="en-US" err="1">
                <a:ea typeface="+mn-lt"/>
                <a:cs typeface="+mn-lt"/>
              </a:rPr>
              <a:t>Cuente</a:t>
            </a:r>
            <a:r>
              <a:rPr lang="en-US">
                <a:ea typeface="+mn-lt"/>
                <a:cs typeface="+mn-lt"/>
              </a:rPr>
              <a:t> </a:t>
            </a:r>
            <a:r>
              <a:rPr lang="en-US" err="1">
                <a:ea typeface="+mn-lt"/>
                <a:cs typeface="+mn-lt"/>
              </a:rPr>
              <a:t>una</a:t>
            </a:r>
            <a:r>
              <a:rPr lang="en-US">
                <a:ea typeface="+mn-lt"/>
                <a:cs typeface="+mn-lt"/>
              </a:rPr>
              <a:t> </a:t>
            </a:r>
            <a:r>
              <a:rPr lang="en-US" err="1">
                <a:ea typeface="+mn-lt"/>
                <a:cs typeface="+mn-lt"/>
              </a:rPr>
              <a:t>historia</a:t>
            </a:r>
            <a:r>
              <a:rPr lang="en-US">
                <a:ea typeface="+mn-lt"/>
                <a:cs typeface="+mn-lt"/>
              </a:rPr>
              <a:t>, </a:t>
            </a:r>
            <a:r>
              <a:rPr lang="en-US" err="1">
                <a:ea typeface="+mn-lt"/>
                <a:cs typeface="+mn-lt"/>
              </a:rPr>
              <a:t>incluso</a:t>
            </a:r>
            <a:r>
              <a:rPr lang="en-US">
                <a:ea typeface="+mn-lt"/>
                <a:cs typeface="+mn-lt"/>
              </a:rPr>
              <a:t> </a:t>
            </a:r>
            <a:r>
              <a:rPr lang="en-US" err="1">
                <a:ea typeface="+mn-lt"/>
                <a:cs typeface="+mn-lt"/>
              </a:rPr>
              <a:t>en</a:t>
            </a:r>
            <a:r>
              <a:rPr lang="en-US">
                <a:ea typeface="+mn-lt"/>
                <a:cs typeface="+mn-lt"/>
              </a:rPr>
              <a:t> la </a:t>
            </a:r>
            <a:r>
              <a:rPr lang="en-US" err="1">
                <a:ea typeface="+mn-lt"/>
                <a:cs typeface="+mn-lt"/>
              </a:rPr>
              <a:t>oración</a:t>
            </a:r>
            <a:r>
              <a:rPr lang="en-US">
                <a:ea typeface="+mn-lt"/>
                <a:cs typeface="+mn-lt"/>
              </a:rPr>
              <a:t> </a:t>
            </a:r>
            <a:r>
              <a:rPr lang="en-US" err="1">
                <a:ea typeface="+mn-lt"/>
                <a:cs typeface="+mn-lt"/>
              </a:rPr>
              <a:t>privada</a:t>
            </a:r>
            <a:endParaRPr lang="en-US"/>
          </a:p>
          <a:p>
            <a:pPr lvl="1"/>
            <a:r>
              <a:rPr lang="en-US" err="1">
                <a:ea typeface="+mn-lt"/>
                <a:cs typeface="+mn-lt"/>
              </a:rPr>
              <a:t>Describa</a:t>
            </a:r>
            <a:r>
              <a:rPr lang="en-US">
                <a:ea typeface="+mn-lt"/>
                <a:cs typeface="+mn-lt"/>
              </a:rPr>
              <a:t> </a:t>
            </a:r>
            <a:r>
              <a:rPr lang="en-US" err="1">
                <a:ea typeface="+mn-lt"/>
                <a:cs typeface="+mn-lt"/>
              </a:rPr>
              <a:t>cómo</a:t>
            </a:r>
            <a:r>
              <a:rPr lang="en-US">
                <a:ea typeface="+mn-lt"/>
                <a:cs typeface="+mn-lt"/>
              </a:rPr>
              <a:t> </a:t>
            </a:r>
            <a:r>
              <a:rPr lang="en-US" err="1">
                <a:ea typeface="+mn-lt"/>
                <a:cs typeface="+mn-lt"/>
              </a:rPr>
              <a:t>este</a:t>
            </a:r>
            <a:r>
              <a:rPr lang="en-US">
                <a:ea typeface="+mn-lt"/>
                <a:cs typeface="+mn-lt"/>
              </a:rPr>
              <a:t> </a:t>
            </a:r>
            <a:r>
              <a:rPr lang="en-US" err="1">
                <a:ea typeface="+mn-lt"/>
                <a:cs typeface="+mn-lt"/>
              </a:rPr>
              <a:t>incidente</a:t>
            </a:r>
            <a:r>
              <a:rPr lang="en-US">
                <a:ea typeface="+mn-lt"/>
                <a:cs typeface="+mn-lt"/>
              </a:rPr>
              <a:t> </a:t>
            </a:r>
            <a:r>
              <a:rPr lang="en-US" err="1">
                <a:ea typeface="+mn-lt"/>
                <a:cs typeface="+mn-lt"/>
              </a:rPr>
              <a:t>aumentó</a:t>
            </a:r>
            <a:r>
              <a:rPr lang="en-US">
                <a:ea typeface="+mn-lt"/>
                <a:cs typeface="+mn-lt"/>
              </a:rPr>
              <a:t> </a:t>
            </a:r>
            <a:r>
              <a:rPr lang="en-US" err="1">
                <a:ea typeface="+mn-lt"/>
                <a:cs typeface="+mn-lt"/>
              </a:rPr>
              <a:t>su</a:t>
            </a:r>
            <a:r>
              <a:rPr lang="en-US">
                <a:ea typeface="+mn-lt"/>
                <a:cs typeface="+mn-lt"/>
              </a:rPr>
              <a:t> </a:t>
            </a:r>
            <a:r>
              <a:rPr lang="en-US" err="1">
                <a:ea typeface="+mn-lt"/>
                <a:cs typeface="+mn-lt"/>
              </a:rPr>
              <a:t>fe</a:t>
            </a:r>
            <a:endParaRPr lang="en-US"/>
          </a:p>
          <a:p>
            <a:r>
              <a:rPr lang="en-US" err="1">
                <a:ea typeface="+mn-lt"/>
                <a:cs typeface="+mn-lt"/>
              </a:rPr>
              <a:t>Prometa</a:t>
            </a:r>
            <a:r>
              <a:rPr lang="en-US">
                <a:ea typeface="+mn-lt"/>
                <a:cs typeface="+mn-lt"/>
              </a:rPr>
              <a:t> </a:t>
            </a:r>
            <a:r>
              <a:rPr lang="en-US" err="1">
                <a:ea typeface="+mn-lt"/>
                <a:cs typeface="+mn-lt"/>
              </a:rPr>
              <a:t>dar</a:t>
            </a:r>
            <a:r>
              <a:rPr lang="en-US">
                <a:ea typeface="+mn-lt"/>
                <a:cs typeface="+mn-lt"/>
              </a:rPr>
              <a:t> </a:t>
            </a:r>
            <a:r>
              <a:rPr lang="en-US" err="1">
                <a:ea typeface="+mn-lt"/>
                <a:cs typeface="+mn-lt"/>
              </a:rPr>
              <a:t>más</a:t>
            </a:r>
            <a:r>
              <a:rPr lang="en-US">
                <a:ea typeface="+mn-lt"/>
                <a:cs typeface="+mn-lt"/>
              </a:rPr>
              <a:t> gracias y </a:t>
            </a:r>
            <a:r>
              <a:rPr lang="en-US" err="1">
                <a:ea typeface="+mn-lt"/>
                <a:cs typeface="+mn-lt"/>
              </a:rPr>
              <a:t>alabanzas</a:t>
            </a:r>
            <a:r>
              <a:rPr lang="en-US">
                <a:ea typeface="+mn-lt"/>
                <a:cs typeface="+mn-lt"/>
              </a:rPr>
              <a:t> a Dios</a:t>
            </a:r>
            <a:endParaRPr lang="en-US"/>
          </a:p>
          <a:p>
            <a:pPr lvl="1"/>
            <a:r>
              <a:rPr lang="en-US">
                <a:ea typeface="+mn-lt"/>
                <a:cs typeface="+mn-lt"/>
              </a:rPr>
              <a:t>Observe </a:t>
            </a:r>
            <a:r>
              <a:rPr lang="en-US" err="1">
                <a:ea typeface="+mn-lt"/>
                <a:cs typeface="+mn-lt"/>
              </a:rPr>
              <a:t>el</a:t>
            </a:r>
            <a:r>
              <a:rPr lang="en-US">
                <a:ea typeface="+mn-lt"/>
                <a:cs typeface="+mn-lt"/>
              </a:rPr>
              <a:t> </a:t>
            </a:r>
            <a:r>
              <a:rPr lang="en-US" err="1">
                <a:ea typeface="+mn-lt"/>
                <a:cs typeface="+mn-lt"/>
              </a:rPr>
              <a:t>significado</a:t>
            </a:r>
            <a:r>
              <a:rPr lang="en-US">
                <a:ea typeface="+mn-lt"/>
                <a:cs typeface="+mn-lt"/>
              </a:rPr>
              <a:t> </a:t>
            </a:r>
            <a:r>
              <a:rPr lang="en-US" err="1">
                <a:ea typeface="+mn-lt"/>
                <a:cs typeface="+mn-lt"/>
              </a:rPr>
              <a:t>reforzado</a:t>
            </a:r>
            <a:r>
              <a:rPr lang="en-US">
                <a:ea typeface="+mn-lt"/>
                <a:cs typeface="+mn-lt"/>
              </a:rPr>
              <a:t> de </a:t>
            </a:r>
            <a:r>
              <a:rPr lang="en-US" err="1">
                <a:ea typeface="+mn-lt"/>
                <a:cs typeface="+mn-lt"/>
              </a:rPr>
              <a:t>otras</a:t>
            </a:r>
            <a:r>
              <a:rPr lang="en-US">
                <a:ea typeface="+mn-lt"/>
                <a:cs typeface="+mn-lt"/>
              </a:rPr>
              <a:t> canciones y </a:t>
            </a:r>
            <a:r>
              <a:rPr lang="en-US" err="1">
                <a:ea typeface="+mn-lt"/>
                <a:cs typeface="+mn-lt"/>
              </a:rPr>
              <a:t>oraciones</a:t>
            </a:r>
            <a:r>
              <a:rPr lang="en-US">
                <a:ea typeface="+mn-lt"/>
                <a:cs typeface="+mn-lt"/>
              </a:rPr>
              <a:t> de </a:t>
            </a:r>
            <a:r>
              <a:rPr lang="en-US" err="1">
                <a:ea typeface="+mn-lt"/>
                <a:cs typeface="+mn-lt"/>
              </a:rPr>
              <a:t>acción</a:t>
            </a:r>
            <a:r>
              <a:rPr lang="en-US">
                <a:ea typeface="+mn-lt"/>
                <a:cs typeface="+mn-lt"/>
              </a:rPr>
              <a:t> de gracias</a:t>
            </a:r>
            <a:endParaRPr lang="en-US"/>
          </a:p>
          <a:p>
            <a:pPr lvl="1"/>
            <a:r>
              <a:rPr lang="en-US">
                <a:ea typeface="+mn-lt"/>
                <a:cs typeface="+mn-lt"/>
              </a:rPr>
              <a:t>Siga </a:t>
            </a:r>
            <a:r>
              <a:rPr lang="en-US" err="1">
                <a:ea typeface="+mn-lt"/>
                <a:cs typeface="+mn-lt"/>
              </a:rPr>
              <a:t>dando</a:t>
            </a:r>
            <a:r>
              <a:rPr lang="en-US">
                <a:ea typeface="+mn-lt"/>
                <a:cs typeface="+mn-lt"/>
              </a:rPr>
              <a:t> gracias a Dios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futuro</a:t>
            </a:r>
            <a:r>
              <a:rPr lang="en-US">
                <a:ea typeface="+mn-lt"/>
                <a:cs typeface="+mn-lt"/>
              </a:rPr>
              <a:t> (Salmo 30:12)</a:t>
            </a:r>
            <a:endParaRPr lang="en-US"/>
          </a:p>
          <a:p>
            <a:r>
              <a:rPr lang="en-US">
                <a:ea typeface="+mn-lt"/>
                <a:cs typeface="+mn-lt"/>
              </a:rPr>
              <a:t>Invite a </a:t>
            </a:r>
            <a:r>
              <a:rPr lang="en-US" err="1">
                <a:ea typeface="+mn-lt"/>
                <a:cs typeface="+mn-lt"/>
              </a:rPr>
              <a:t>otros</a:t>
            </a:r>
            <a:r>
              <a:rPr lang="en-US">
                <a:ea typeface="+mn-lt"/>
                <a:cs typeface="+mn-lt"/>
              </a:rPr>
              <a:t> a </a:t>
            </a:r>
            <a:r>
              <a:rPr lang="en-US" err="1">
                <a:ea typeface="+mn-lt"/>
                <a:cs typeface="+mn-lt"/>
              </a:rPr>
              <a:t>participar</a:t>
            </a:r>
            <a:endParaRPr lang="en-US" err="1"/>
          </a:p>
          <a:p>
            <a:pPr lvl="1"/>
            <a:r>
              <a:rPr lang="en-US" err="1">
                <a:ea typeface="+mn-lt"/>
                <a:cs typeface="+mn-lt"/>
              </a:rPr>
              <a:t>Cuente</a:t>
            </a:r>
            <a:r>
              <a:rPr lang="en-US">
                <a:ea typeface="+mn-lt"/>
                <a:cs typeface="+mn-lt"/>
              </a:rPr>
              <a:t> a </a:t>
            </a:r>
            <a:r>
              <a:rPr lang="en-US" err="1">
                <a:ea typeface="+mn-lt"/>
                <a:cs typeface="+mn-lt"/>
              </a:rPr>
              <a:t>otros</a:t>
            </a:r>
            <a:r>
              <a:rPr lang="en-US">
                <a:ea typeface="+mn-lt"/>
                <a:cs typeface="+mn-lt"/>
              </a:rPr>
              <a:t> lo que Dios ha </a:t>
            </a:r>
            <a:r>
              <a:rPr lang="en-US" err="1">
                <a:ea typeface="+mn-lt"/>
                <a:cs typeface="+mn-lt"/>
              </a:rPr>
              <a:t>hecho</a:t>
            </a:r>
            <a:r>
              <a:rPr lang="en-US">
                <a:ea typeface="+mn-lt"/>
                <a:cs typeface="+mn-lt"/>
              </a:rPr>
              <a:t> </a:t>
            </a:r>
            <a:r>
              <a:rPr lang="en-US" err="1">
                <a:ea typeface="+mn-lt"/>
                <a:cs typeface="+mn-lt"/>
              </a:rPr>
              <a:t>por</a:t>
            </a:r>
            <a:r>
              <a:rPr lang="en-US">
                <a:ea typeface="+mn-lt"/>
                <a:cs typeface="+mn-lt"/>
              </a:rPr>
              <a:t> </a:t>
            </a:r>
            <a:r>
              <a:rPr lang="en-US" err="1">
                <a:ea typeface="+mn-lt"/>
                <a:cs typeface="+mn-lt"/>
              </a:rPr>
              <a:t>usted</a:t>
            </a:r>
            <a:endParaRPr lang="en-US"/>
          </a:p>
          <a:p>
            <a:pPr lvl="1"/>
            <a:r>
              <a:rPr lang="en-US">
                <a:ea typeface="+mn-lt"/>
                <a:cs typeface="+mn-lt"/>
              </a:rPr>
              <a:t>Invite a </a:t>
            </a:r>
            <a:r>
              <a:rPr lang="en-US" err="1">
                <a:ea typeface="+mn-lt"/>
                <a:cs typeface="+mn-lt"/>
              </a:rPr>
              <a:t>otros</a:t>
            </a:r>
            <a:r>
              <a:rPr lang="en-US">
                <a:ea typeface="+mn-lt"/>
                <a:cs typeface="+mn-lt"/>
              </a:rPr>
              <a:t> a </a:t>
            </a:r>
            <a:r>
              <a:rPr lang="en-US" err="1">
                <a:ea typeface="+mn-lt"/>
                <a:cs typeface="+mn-lt"/>
              </a:rPr>
              <a:t>alegrarse</a:t>
            </a:r>
            <a:r>
              <a:rPr lang="en-US">
                <a:ea typeface="+mn-lt"/>
                <a:cs typeface="+mn-lt"/>
              </a:rPr>
              <a:t> con </a:t>
            </a:r>
            <a:r>
              <a:rPr lang="en-US" err="1">
                <a:ea typeface="+mn-lt"/>
                <a:cs typeface="+mn-lt"/>
              </a:rPr>
              <a:t>usted</a:t>
            </a:r>
            <a:r>
              <a:rPr lang="en-US">
                <a:ea typeface="+mn-lt"/>
                <a:cs typeface="+mn-lt"/>
              </a:rPr>
              <a:t> (Lucas 1:6,9)</a:t>
            </a:r>
            <a:endParaRPr lang="en-US"/>
          </a:p>
          <a:p>
            <a:pPr lvl="1"/>
            <a:r>
              <a:rPr lang="en-US" err="1">
                <a:ea typeface="+mn-lt"/>
                <a:cs typeface="+mn-lt"/>
              </a:rPr>
              <a:t>Utilice</a:t>
            </a:r>
            <a:r>
              <a:rPr lang="en-US">
                <a:ea typeface="+mn-lt"/>
                <a:cs typeface="+mn-lt"/>
              </a:rPr>
              <a:t> </a:t>
            </a:r>
            <a:r>
              <a:rPr lang="en-US" err="1">
                <a:ea typeface="+mn-lt"/>
                <a:cs typeface="+mn-lt"/>
              </a:rPr>
              <a:t>su</a:t>
            </a:r>
            <a:r>
              <a:rPr lang="en-US">
                <a:ea typeface="+mn-lt"/>
                <a:cs typeface="+mn-lt"/>
              </a:rPr>
              <a:t> </a:t>
            </a:r>
            <a:r>
              <a:rPr lang="en-US" err="1">
                <a:ea typeface="+mn-lt"/>
                <a:cs typeface="+mn-lt"/>
              </a:rPr>
              <a:t>acción</a:t>
            </a:r>
            <a:r>
              <a:rPr lang="en-US">
                <a:ea typeface="+mn-lt"/>
                <a:cs typeface="+mn-lt"/>
              </a:rPr>
              <a:t> de gracias </a:t>
            </a:r>
            <a:r>
              <a:rPr lang="en-US" err="1">
                <a:ea typeface="+mn-lt"/>
                <a:cs typeface="+mn-lt"/>
              </a:rPr>
              <a:t>como</a:t>
            </a:r>
            <a:r>
              <a:rPr lang="en-US">
                <a:ea typeface="+mn-lt"/>
                <a:cs typeface="+mn-lt"/>
              </a:rPr>
              <a:t> </a:t>
            </a:r>
            <a:r>
              <a:rPr lang="en-US" err="1">
                <a:ea typeface="+mn-lt"/>
                <a:cs typeface="+mn-lt"/>
              </a:rPr>
              <a:t>una</a:t>
            </a:r>
            <a:r>
              <a:rPr lang="en-US">
                <a:ea typeface="+mn-lt"/>
                <a:cs typeface="+mn-lt"/>
              </a:rPr>
              <a:t> </a:t>
            </a:r>
            <a:r>
              <a:rPr lang="en-US" err="1">
                <a:ea typeface="+mn-lt"/>
                <a:cs typeface="+mn-lt"/>
              </a:rPr>
              <a:t>oportunidad</a:t>
            </a:r>
            <a:r>
              <a:rPr lang="en-US">
                <a:ea typeface="+mn-lt"/>
                <a:cs typeface="+mn-lt"/>
              </a:rPr>
              <a:t> para </a:t>
            </a:r>
            <a:r>
              <a:rPr lang="en-US" err="1">
                <a:ea typeface="+mn-lt"/>
                <a:cs typeface="+mn-lt"/>
              </a:rPr>
              <a:t>evangelizar</a:t>
            </a:r>
            <a:r>
              <a:rPr lang="en-US">
                <a:ea typeface="+mn-lt"/>
                <a:cs typeface="+mn-lt"/>
              </a:rPr>
              <a:t> (</a:t>
            </a:r>
            <a:r>
              <a:rPr lang="en-US" err="1">
                <a:ea typeface="+mn-lt"/>
                <a:cs typeface="+mn-lt"/>
              </a:rPr>
              <a:t>Hechos</a:t>
            </a:r>
            <a:r>
              <a:rPr lang="en-US">
                <a:ea typeface="+mn-lt"/>
                <a:cs typeface="+mn-lt"/>
              </a:rPr>
              <a:t> 3:8-12ss)</a:t>
            </a:r>
            <a:endParaRPr lang="en-US"/>
          </a:p>
        </p:txBody>
      </p:sp>
    </p:spTree>
    <p:extLst>
      <p:ext uri="{BB962C8B-B14F-4D97-AF65-F5344CB8AC3E}">
        <p14:creationId xmlns:p14="http://schemas.microsoft.com/office/powerpoint/2010/main" val="1754191556"/>
      </p:ext>
    </p:extLst>
  </p:cSld>
  <p:clrMapOvr>
    <a:masterClrMapping/>
  </p:clrMapOvr>
</p:sld>
</file>

<file path=ppt/slides/slide1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id="{4EF19814-0E55-9154-0479-7C436FCDDEF9}"/>
              </a:ext>
            </a:extLst>
          </p:cNvPr>
          <p:cNvSpPr/>
          <p:nvPr/>
        </p:nvSpPr>
        <p:spPr>
          <a:xfrm>
            <a:off x="230588" y="2250219"/>
            <a:ext cx="3824577" cy="31821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E8A2A3-569A-D79B-C281-C8607B521B6C}"/>
              </a:ext>
            </a:extLst>
          </p:cNvPr>
          <p:cNvSpPr>
            <a:spLocks noGrp="1"/>
          </p:cNvSpPr>
          <p:nvPr>
            <p:ph type="title"/>
          </p:nvPr>
        </p:nvSpPr>
        <p:spPr>
          <a:xfrm>
            <a:off x="3998596" y="3820330"/>
            <a:ext cx="5120603" cy="1393913"/>
          </a:xfrm>
        </p:spPr>
        <p:txBody>
          <a:bodyPr>
            <a:normAutofit/>
          </a:bodyPr>
          <a:lstStyle/>
          <a:p>
            <a:pPr algn="ctr"/>
            <a:r>
              <a:rPr lang="en-US" sz="3200"/>
              <a:t>Living with the Psalms</a:t>
            </a:r>
            <a:br>
              <a:rPr lang="en-US" sz="3200"/>
            </a:br>
            <a:r>
              <a:rPr lang="en-US" sz="3200" err="1"/>
              <a:t>Viviendo</a:t>
            </a:r>
            <a:r>
              <a:rPr lang="en-US" sz="3200"/>
              <a:t> con </a:t>
            </a:r>
            <a:r>
              <a:rPr lang="en-US" sz="3200" err="1"/>
              <a:t>los</a:t>
            </a:r>
            <a:r>
              <a:rPr lang="en-US" sz="3200"/>
              <a:t> </a:t>
            </a:r>
            <a:r>
              <a:rPr lang="en-US" sz="3200" err="1"/>
              <a:t>Salmos</a:t>
            </a:r>
            <a:endParaRPr lang="en-US" sz="3200"/>
          </a:p>
        </p:txBody>
      </p:sp>
      <p:sp>
        <p:nvSpPr>
          <p:cNvPr id="4" name="Oval 3">
            <a:extLst>
              <a:ext uri="{FF2B5EF4-FFF2-40B4-BE49-F238E27FC236}">
                <a16:creationId xmlns:a16="http://schemas.microsoft.com/office/drawing/2014/main" id="{2D87C027-8DE4-1D25-B8AC-12B39C30B746}"/>
              </a:ext>
            </a:extLst>
          </p:cNvPr>
          <p:cNvSpPr>
            <a:spLocks noChangeAspect="1"/>
          </p:cNvSpPr>
          <p:nvPr/>
        </p:nvSpPr>
        <p:spPr>
          <a:xfrm>
            <a:off x="30417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500"/>
              <a:t>Lament </a:t>
            </a:r>
            <a:r>
              <a:rPr lang="en-US" sz="1500" err="1"/>
              <a:t>Lamento</a:t>
            </a:r>
            <a:endParaRPr lang="en-US" sz="1500"/>
          </a:p>
        </p:txBody>
      </p:sp>
      <p:sp>
        <p:nvSpPr>
          <p:cNvPr id="5" name="Oval 4">
            <a:extLst>
              <a:ext uri="{FF2B5EF4-FFF2-40B4-BE49-F238E27FC236}">
                <a16:creationId xmlns:a16="http://schemas.microsoft.com/office/drawing/2014/main" id="{CC9F87C9-548C-612D-86F3-88D89EE00FD2}"/>
              </a:ext>
            </a:extLst>
          </p:cNvPr>
          <p:cNvSpPr>
            <a:spLocks noChangeAspect="1"/>
          </p:cNvSpPr>
          <p:nvPr/>
        </p:nvSpPr>
        <p:spPr>
          <a:xfrm>
            <a:off x="1377808" y="3997879"/>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Imprecation</a:t>
            </a:r>
          </a:p>
          <a:p>
            <a:pPr algn="ctr"/>
            <a:r>
              <a:rPr lang="en-US" sz="1500" err="1"/>
              <a:t>Imprecación</a:t>
            </a:r>
            <a:endParaRPr lang="en-US" sz="1500"/>
          </a:p>
        </p:txBody>
      </p:sp>
      <p:cxnSp>
        <p:nvCxnSpPr>
          <p:cNvPr id="7" name="Straight Connector 6">
            <a:extLst>
              <a:ext uri="{FF2B5EF4-FFF2-40B4-BE49-F238E27FC236}">
                <a16:creationId xmlns:a16="http://schemas.microsoft.com/office/drawing/2014/main" id="{9473685E-4BAA-E751-FE60-6BAB2A85CDC6}"/>
              </a:ext>
            </a:extLst>
          </p:cNvPr>
          <p:cNvCxnSpPr>
            <a:cxnSpLocks/>
          </p:cNvCxnSpPr>
          <p:nvPr/>
        </p:nvCxnSpPr>
        <p:spPr>
          <a:xfrm>
            <a:off x="1377808" y="3524714"/>
            <a:ext cx="1767589"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EB36CFB2-894E-3351-A124-927D5BE5A014}"/>
              </a:ext>
            </a:extLst>
          </p:cNvPr>
          <p:cNvCxnSpPr>
            <a:cxnSpLocks/>
          </p:cNvCxnSpPr>
          <p:nvPr/>
        </p:nvCxnSpPr>
        <p:spPr>
          <a:xfrm flipV="1">
            <a:off x="2261602" y="3644704"/>
            <a:ext cx="822226" cy="808026"/>
          </a:xfrm>
          <a:prstGeom prst="line">
            <a:avLst/>
          </a:prstGeom>
          <a:ln w="5715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1CBBAAF7-873E-7DCE-9EAC-C3879E115EAA}"/>
              </a:ext>
            </a:extLst>
          </p:cNvPr>
          <p:cNvCxnSpPr>
            <a:cxnSpLocks/>
          </p:cNvCxnSpPr>
          <p:nvPr/>
        </p:nvCxnSpPr>
        <p:spPr>
          <a:xfrm flipV="1">
            <a:off x="3263719" y="893500"/>
            <a:ext cx="5120604" cy="2657756"/>
          </a:xfrm>
          <a:prstGeom prst="line">
            <a:avLst/>
          </a:prstGeom>
          <a:ln w="57150"/>
        </p:spPr>
        <p:style>
          <a:lnRef idx="1">
            <a:schemeClr val="dk1"/>
          </a:lnRef>
          <a:fillRef idx="0">
            <a:schemeClr val="dk1"/>
          </a:fillRef>
          <a:effectRef idx="0">
            <a:schemeClr val="dk1"/>
          </a:effectRef>
          <a:fontRef idx="minor">
            <a:schemeClr val="tx1"/>
          </a:fontRef>
        </p:style>
      </p:cxnSp>
      <p:sp>
        <p:nvSpPr>
          <p:cNvPr id="6" name="Oval 5">
            <a:extLst>
              <a:ext uri="{FF2B5EF4-FFF2-40B4-BE49-F238E27FC236}">
                <a16:creationId xmlns:a16="http://schemas.microsoft.com/office/drawing/2014/main" id="{1F5552AF-597E-7329-1D9F-10C4372E7B4F}"/>
              </a:ext>
            </a:extLst>
          </p:cNvPr>
          <p:cNvSpPr>
            <a:spLocks noChangeAspect="1"/>
          </p:cNvSpPr>
          <p:nvPr/>
        </p:nvSpPr>
        <p:spPr>
          <a:xfrm>
            <a:off x="256676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Trust</a:t>
            </a:r>
          </a:p>
          <a:p>
            <a:pPr algn="ctr"/>
            <a:r>
              <a:rPr lang="en-US" sz="1500" err="1"/>
              <a:t>Confianza</a:t>
            </a:r>
            <a:endParaRPr lang="en-US" sz="1500"/>
          </a:p>
        </p:txBody>
      </p:sp>
      <p:sp>
        <p:nvSpPr>
          <p:cNvPr id="10" name="TextBox 9">
            <a:extLst>
              <a:ext uri="{FF2B5EF4-FFF2-40B4-BE49-F238E27FC236}">
                <a16:creationId xmlns:a16="http://schemas.microsoft.com/office/drawing/2014/main" id="{84BBB637-4065-2D72-1B09-9568BEB09C89}"/>
              </a:ext>
            </a:extLst>
          </p:cNvPr>
          <p:cNvSpPr txBox="1"/>
          <p:nvPr/>
        </p:nvSpPr>
        <p:spPr>
          <a:xfrm>
            <a:off x="1463199" y="2395835"/>
            <a:ext cx="1359353" cy="461665"/>
          </a:xfrm>
          <a:prstGeom prst="rect">
            <a:avLst/>
          </a:prstGeom>
          <a:noFill/>
        </p:spPr>
        <p:txBody>
          <a:bodyPr wrap="square" rtlCol="0">
            <a:spAutoFit/>
          </a:bodyPr>
          <a:lstStyle/>
          <a:p>
            <a:pPr algn="ctr"/>
            <a:r>
              <a:rPr lang="en-US" sz="2400" b="1"/>
              <a:t>CRISIS </a:t>
            </a:r>
          </a:p>
        </p:txBody>
      </p:sp>
      <p:sp>
        <p:nvSpPr>
          <p:cNvPr id="11" name="Oval 10">
            <a:extLst>
              <a:ext uri="{FF2B5EF4-FFF2-40B4-BE49-F238E27FC236}">
                <a16:creationId xmlns:a16="http://schemas.microsoft.com/office/drawing/2014/main" id="{249432CA-E271-39BF-904C-FF7291F3C537}"/>
              </a:ext>
            </a:extLst>
          </p:cNvPr>
          <p:cNvSpPr>
            <a:spLocks noChangeAspect="1"/>
          </p:cNvSpPr>
          <p:nvPr/>
        </p:nvSpPr>
        <p:spPr>
          <a:xfrm>
            <a:off x="4188828" y="1977185"/>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lnSpc>
                <a:spcPct val="150000"/>
              </a:lnSpc>
            </a:pPr>
            <a:r>
              <a:rPr lang="en-US" sz="1400"/>
              <a:t>Thanksgiving</a:t>
            </a:r>
          </a:p>
          <a:p>
            <a:pPr algn="ctr"/>
            <a:r>
              <a:rPr lang="en-US" sz="1400" err="1"/>
              <a:t>Acción</a:t>
            </a:r>
            <a:r>
              <a:rPr lang="en-US" sz="1400"/>
              <a:t> de gracias</a:t>
            </a:r>
          </a:p>
        </p:txBody>
      </p:sp>
      <p:sp>
        <p:nvSpPr>
          <p:cNvPr id="12" name="Oval 11">
            <a:extLst>
              <a:ext uri="{FF2B5EF4-FFF2-40B4-BE49-F238E27FC236}">
                <a16:creationId xmlns:a16="http://schemas.microsoft.com/office/drawing/2014/main" id="{2556E787-B34D-A78C-C3FD-E3B2E231BBC2}"/>
              </a:ext>
            </a:extLst>
          </p:cNvPr>
          <p:cNvSpPr>
            <a:spLocks noChangeAspect="1"/>
          </p:cNvSpPr>
          <p:nvPr/>
        </p:nvSpPr>
        <p:spPr>
          <a:xfrm>
            <a:off x="5809022" y="1197713"/>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Praise</a:t>
            </a:r>
          </a:p>
          <a:p>
            <a:pPr algn="ctr"/>
            <a:r>
              <a:rPr lang="en-US" sz="1500" err="1"/>
              <a:t>Alabanza</a:t>
            </a:r>
            <a:endParaRPr lang="en-US" sz="1500"/>
          </a:p>
        </p:txBody>
      </p:sp>
      <p:sp>
        <p:nvSpPr>
          <p:cNvPr id="13" name="Oval 12">
            <a:extLst>
              <a:ext uri="{FF2B5EF4-FFF2-40B4-BE49-F238E27FC236}">
                <a16:creationId xmlns:a16="http://schemas.microsoft.com/office/drawing/2014/main" id="{DCA60A98-58AA-E3F6-9670-EA7BC480DFE3}"/>
              </a:ext>
            </a:extLst>
          </p:cNvPr>
          <p:cNvSpPr>
            <a:spLocks noChangeAspect="1"/>
          </p:cNvSpPr>
          <p:nvPr/>
        </p:nvSpPr>
        <p:spPr>
          <a:xfrm>
            <a:off x="7411707" y="343382"/>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tIns="45720" rIns="0" bIns="45720" rtlCol="0" anchor="ctr"/>
          <a:lstStyle/>
          <a:p>
            <a:pPr algn="ctr"/>
            <a:r>
              <a:rPr lang="en-US" sz="1500"/>
              <a:t>Wisdom</a:t>
            </a:r>
          </a:p>
          <a:p>
            <a:pPr algn="ctr"/>
            <a:r>
              <a:rPr lang="en-US" sz="1500" err="1"/>
              <a:t>Sabiduría</a:t>
            </a:r>
          </a:p>
        </p:txBody>
      </p:sp>
      <p:sp>
        <p:nvSpPr>
          <p:cNvPr id="14" name="Lightning Bolt 13">
            <a:extLst>
              <a:ext uri="{FF2B5EF4-FFF2-40B4-BE49-F238E27FC236}">
                <a16:creationId xmlns:a16="http://schemas.microsoft.com/office/drawing/2014/main" id="{1B479C68-2D3E-1646-844E-63D578EAC611}"/>
              </a:ext>
            </a:extLst>
          </p:cNvPr>
          <p:cNvSpPr/>
          <p:nvPr/>
        </p:nvSpPr>
        <p:spPr>
          <a:xfrm>
            <a:off x="1240404" y="335431"/>
            <a:ext cx="2949120" cy="2775239"/>
          </a:xfrm>
          <a:prstGeom prst="lightningBolt">
            <a:avLst/>
          </a:prstGeom>
          <a:solidFill>
            <a:srgbClr val="C0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A8DF372-BC1B-8040-79F2-F9996ABE92E1}"/>
              </a:ext>
            </a:extLst>
          </p:cNvPr>
          <p:cNvSpPr txBox="1"/>
          <p:nvPr/>
        </p:nvSpPr>
        <p:spPr>
          <a:xfrm rot="3108982">
            <a:off x="1475784" y="1641771"/>
            <a:ext cx="2861946" cy="338554"/>
          </a:xfrm>
          <a:prstGeom prst="rect">
            <a:avLst/>
          </a:prstGeom>
          <a:noFill/>
        </p:spPr>
        <p:txBody>
          <a:bodyPr wrap="square" lIns="91440" tIns="45720" rIns="91440" bIns="45720" rtlCol="0" anchor="t">
            <a:spAutoFit/>
          </a:bodyPr>
          <a:lstStyle/>
          <a:p>
            <a:r>
              <a:rPr lang="en-US" sz="1600" b="1">
                <a:solidFill>
                  <a:schemeClr val="bg1"/>
                </a:solidFill>
              </a:rPr>
              <a:t>Deliverance / </a:t>
            </a:r>
            <a:r>
              <a:rPr lang="en-US" sz="1600" b="1" err="1">
                <a:solidFill>
                  <a:schemeClr val="bg1"/>
                </a:solidFill>
              </a:rPr>
              <a:t>Liberación</a:t>
            </a:r>
            <a:r>
              <a:rPr lang="en-US" sz="1600" b="1">
                <a:solidFill>
                  <a:schemeClr val="bg1"/>
                </a:solidFill>
              </a:rPr>
              <a:t> </a:t>
            </a:r>
          </a:p>
        </p:txBody>
      </p:sp>
    </p:spTree>
    <p:extLst>
      <p:ext uri="{BB962C8B-B14F-4D97-AF65-F5344CB8AC3E}">
        <p14:creationId xmlns:p14="http://schemas.microsoft.com/office/powerpoint/2010/main" val="1368280920"/>
      </p:ext>
    </p:extLst>
  </p:cSld>
  <p:clrMapOvr>
    <a:masterClrMapping/>
  </p:clrMapOvr>
</p:sld>
</file>

<file path=ppt/slides/slide1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BB05E-7A21-8433-E199-08C393A1EDDF}"/>
              </a:ext>
            </a:extLst>
          </p:cNvPr>
          <p:cNvSpPr>
            <a:spLocks noGrp="1"/>
          </p:cNvSpPr>
          <p:nvPr>
            <p:ph type="title"/>
          </p:nvPr>
        </p:nvSpPr>
        <p:spPr/>
        <p:txBody>
          <a:bodyPr vert="horz" lIns="91440" tIns="45720" rIns="91440" bIns="45720" rtlCol="0" anchor="ctr">
            <a:noAutofit/>
          </a:bodyPr>
          <a:lstStyle/>
          <a:p>
            <a:r>
              <a:rPr lang="en-US" sz="2800">
                <a:latin typeface="Malgun Gothic"/>
                <a:ea typeface="Malgun Gothic"/>
              </a:rPr>
              <a:t>Praise Reminds Us… / La </a:t>
            </a:r>
            <a:r>
              <a:rPr lang="en-US" sz="2800" err="1">
                <a:latin typeface="Malgun Gothic"/>
                <a:ea typeface="Malgun Gothic"/>
              </a:rPr>
              <a:t>alabanza</a:t>
            </a:r>
            <a:r>
              <a:rPr lang="en-US" sz="2800">
                <a:latin typeface="Malgun Gothic"/>
                <a:ea typeface="Malgun Gothic"/>
              </a:rPr>
              <a:t> </a:t>
            </a:r>
            <a:r>
              <a:rPr lang="en-US" sz="2800" err="1">
                <a:latin typeface="Malgun Gothic"/>
                <a:ea typeface="Malgun Gothic"/>
              </a:rPr>
              <a:t>nos</a:t>
            </a:r>
            <a:r>
              <a:rPr lang="en-US" sz="2800">
                <a:latin typeface="Malgun Gothic"/>
                <a:ea typeface="Malgun Gothic"/>
              </a:rPr>
              <a:t> </a:t>
            </a:r>
            <a:r>
              <a:rPr lang="en-US" sz="2800" err="1">
                <a:latin typeface="Malgun Gothic"/>
                <a:ea typeface="Malgun Gothic"/>
              </a:rPr>
              <a:t>recuerda</a:t>
            </a:r>
            <a:r>
              <a:rPr lang="en-US" sz="2800">
                <a:latin typeface="Malgun Gothic"/>
                <a:ea typeface="Malgun Gothic"/>
              </a:rPr>
              <a:t>...</a:t>
            </a:r>
            <a:endParaRPr lang="en-US" sz="2800"/>
          </a:p>
        </p:txBody>
      </p:sp>
      <p:sp>
        <p:nvSpPr>
          <p:cNvPr id="3" name="Content Placeholder 2">
            <a:extLst>
              <a:ext uri="{FF2B5EF4-FFF2-40B4-BE49-F238E27FC236}">
                <a16:creationId xmlns:a16="http://schemas.microsoft.com/office/drawing/2014/main" id="{3F9325F0-6C99-0FB1-B3BC-A86AE88A5806}"/>
              </a:ext>
            </a:extLst>
          </p:cNvPr>
          <p:cNvSpPr>
            <a:spLocks noGrp="1"/>
          </p:cNvSpPr>
          <p:nvPr>
            <p:ph sz="half" idx="1"/>
          </p:nvPr>
        </p:nvSpPr>
        <p:spPr>
          <a:xfrm>
            <a:off x="337626" y="1041006"/>
            <a:ext cx="3820906" cy="4449790"/>
          </a:xfrm>
        </p:spPr>
        <p:txBody>
          <a:bodyPr>
            <a:normAutofit/>
          </a:bodyPr>
          <a:lstStyle/>
          <a:p>
            <a:r>
              <a:rPr lang="en-US" sz="1800"/>
              <a:t>That God keeps His promises</a:t>
            </a:r>
          </a:p>
          <a:p>
            <a:r>
              <a:rPr lang="en-US" sz="1800"/>
              <a:t>To make God our first priority</a:t>
            </a:r>
          </a:p>
          <a:p>
            <a:r>
              <a:rPr lang="en-US" sz="1800"/>
              <a:t>That God rules over the nations</a:t>
            </a:r>
          </a:p>
          <a:p>
            <a:pPr lvl="1"/>
            <a:r>
              <a:rPr lang="en-US" sz="1600"/>
              <a:t>Psalm 76:10 (Romans 8:31)</a:t>
            </a:r>
          </a:p>
          <a:p>
            <a:r>
              <a:rPr lang="en-US" sz="1800"/>
              <a:t>Of God’s nearness (relationship)</a:t>
            </a:r>
          </a:p>
          <a:p>
            <a:pPr lvl="1"/>
            <a:r>
              <a:rPr lang="en-US" sz="1600"/>
              <a:t>“You are holy, enthroned upon the praises of Israel” (Psalm 22:3)</a:t>
            </a:r>
          </a:p>
          <a:p>
            <a:r>
              <a:rPr lang="en-US" sz="1800"/>
              <a:t>Of God’s care for us</a:t>
            </a:r>
          </a:p>
          <a:p>
            <a:pPr lvl="1"/>
            <a:r>
              <a:rPr lang="en-US" sz="1600"/>
              <a:t>In other words, that we depend on God</a:t>
            </a:r>
          </a:p>
          <a:p>
            <a:r>
              <a:rPr lang="en-US" sz="1800"/>
              <a:t>That our joys are incomplete until we express them</a:t>
            </a:r>
          </a:p>
          <a:p>
            <a:endParaRPr lang="en-US"/>
          </a:p>
        </p:txBody>
      </p:sp>
      <p:sp>
        <p:nvSpPr>
          <p:cNvPr id="4" name="Content Placeholder 3">
            <a:extLst>
              <a:ext uri="{FF2B5EF4-FFF2-40B4-BE49-F238E27FC236}">
                <a16:creationId xmlns:a16="http://schemas.microsoft.com/office/drawing/2014/main" id="{573D308F-FCF5-94F6-79CC-E700E05EA7FB}"/>
              </a:ext>
            </a:extLst>
          </p:cNvPr>
          <p:cNvSpPr>
            <a:spLocks noGrp="1"/>
          </p:cNvSpPr>
          <p:nvPr>
            <p:ph sz="half" idx="2"/>
          </p:nvPr>
        </p:nvSpPr>
        <p:spPr/>
        <p:txBody>
          <a:bodyPr vert="horz" lIns="91440" tIns="45720" rIns="91440" bIns="45720" rtlCol="0" anchor="t">
            <a:normAutofit/>
          </a:bodyPr>
          <a:lstStyle/>
          <a:p>
            <a:r>
              <a:rPr lang="en-US" sz="1800">
                <a:ea typeface="+mn-lt"/>
                <a:cs typeface="+mn-lt"/>
              </a:rPr>
              <a:t>Que Dios </a:t>
            </a:r>
            <a:r>
              <a:rPr lang="en-US" sz="1800" err="1">
                <a:ea typeface="+mn-lt"/>
                <a:cs typeface="+mn-lt"/>
              </a:rPr>
              <a:t>cumple</a:t>
            </a:r>
            <a:r>
              <a:rPr lang="en-US" sz="1800">
                <a:ea typeface="+mn-lt"/>
                <a:cs typeface="+mn-lt"/>
              </a:rPr>
              <a:t> Sus </a:t>
            </a:r>
            <a:r>
              <a:rPr lang="en-US" sz="1800" err="1">
                <a:ea typeface="+mn-lt"/>
                <a:cs typeface="+mn-lt"/>
              </a:rPr>
              <a:t>promesas</a:t>
            </a:r>
            <a:endParaRPr lang="en-US" sz="1800"/>
          </a:p>
          <a:p>
            <a:r>
              <a:rPr lang="en-US" sz="1800" err="1">
                <a:ea typeface="+mn-lt"/>
                <a:cs typeface="+mn-lt"/>
              </a:rPr>
              <a:t>Hacer</a:t>
            </a:r>
            <a:r>
              <a:rPr lang="en-US" sz="1800">
                <a:ea typeface="+mn-lt"/>
                <a:cs typeface="+mn-lt"/>
              </a:rPr>
              <a:t> de Dios </a:t>
            </a:r>
            <a:r>
              <a:rPr lang="en-US" sz="1800" err="1">
                <a:ea typeface="+mn-lt"/>
                <a:cs typeface="+mn-lt"/>
              </a:rPr>
              <a:t>nuestra</a:t>
            </a:r>
            <a:r>
              <a:rPr lang="en-US" sz="1800">
                <a:ea typeface="+mn-lt"/>
                <a:cs typeface="+mn-lt"/>
              </a:rPr>
              <a:t> </a:t>
            </a:r>
            <a:r>
              <a:rPr lang="en-US" sz="1800" err="1">
                <a:ea typeface="+mn-lt"/>
                <a:cs typeface="+mn-lt"/>
              </a:rPr>
              <a:t>primera</a:t>
            </a:r>
            <a:r>
              <a:rPr lang="en-US" sz="1800">
                <a:ea typeface="+mn-lt"/>
                <a:cs typeface="+mn-lt"/>
              </a:rPr>
              <a:t> </a:t>
            </a:r>
            <a:r>
              <a:rPr lang="en-US" sz="1800" err="1">
                <a:ea typeface="+mn-lt"/>
                <a:cs typeface="+mn-lt"/>
              </a:rPr>
              <a:t>prioridad</a:t>
            </a:r>
            <a:endParaRPr lang="en-US" sz="1800"/>
          </a:p>
          <a:p>
            <a:r>
              <a:rPr lang="en-US" sz="1800">
                <a:ea typeface="+mn-lt"/>
                <a:cs typeface="+mn-lt"/>
              </a:rPr>
              <a:t>Que Dios </a:t>
            </a:r>
            <a:r>
              <a:rPr lang="en-US" sz="1800" err="1">
                <a:ea typeface="+mn-lt"/>
                <a:cs typeface="+mn-lt"/>
              </a:rPr>
              <a:t>domina</a:t>
            </a:r>
            <a:r>
              <a:rPr lang="en-US" sz="1800">
                <a:ea typeface="+mn-lt"/>
                <a:cs typeface="+mn-lt"/>
              </a:rPr>
              <a:t> </a:t>
            </a:r>
            <a:r>
              <a:rPr lang="en-US" sz="1800" err="1">
                <a:ea typeface="+mn-lt"/>
                <a:cs typeface="+mn-lt"/>
              </a:rPr>
              <a:t>sobre</a:t>
            </a:r>
            <a:r>
              <a:rPr lang="en-US" sz="1800">
                <a:ea typeface="+mn-lt"/>
                <a:cs typeface="+mn-lt"/>
              </a:rPr>
              <a:t> las </a:t>
            </a:r>
            <a:r>
              <a:rPr lang="en-US" sz="1800" err="1">
                <a:ea typeface="+mn-lt"/>
                <a:cs typeface="+mn-lt"/>
              </a:rPr>
              <a:t>naciones</a:t>
            </a:r>
            <a:endParaRPr lang="en-US">
              <a:ea typeface="+mn-lt"/>
              <a:cs typeface="+mn-lt"/>
            </a:endParaRPr>
          </a:p>
          <a:p>
            <a:pPr lvl="1"/>
            <a:r>
              <a:rPr lang="en-US" sz="1600">
                <a:ea typeface="+mn-lt"/>
                <a:cs typeface="+mn-lt"/>
              </a:rPr>
              <a:t>Salmo 76:10 (</a:t>
            </a:r>
            <a:r>
              <a:rPr lang="en-US" sz="1600" err="1">
                <a:ea typeface="+mn-lt"/>
                <a:cs typeface="+mn-lt"/>
              </a:rPr>
              <a:t>Romanos</a:t>
            </a:r>
            <a:r>
              <a:rPr lang="en-US" sz="1600">
                <a:ea typeface="+mn-lt"/>
                <a:cs typeface="+mn-lt"/>
              </a:rPr>
              <a:t> 8:31)</a:t>
            </a:r>
            <a:endParaRPr lang="en-US" sz="1600"/>
          </a:p>
          <a:p>
            <a:r>
              <a:rPr lang="en-US" sz="1800">
                <a:ea typeface="+mn-lt"/>
                <a:cs typeface="+mn-lt"/>
              </a:rPr>
              <a:t>De la </a:t>
            </a:r>
            <a:r>
              <a:rPr lang="en-US" sz="1800" err="1">
                <a:ea typeface="+mn-lt"/>
                <a:cs typeface="+mn-lt"/>
              </a:rPr>
              <a:t>cercanía</a:t>
            </a:r>
            <a:r>
              <a:rPr lang="en-US" sz="1800">
                <a:ea typeface="+mn-lt"/>
                <a:cs typeface="+mn-lt"/>
              </a:rPr>
              <a:t> de Dios (</a:t>
            </a:r>
            <a:r>
              <a:rPr lang="en-US" sz="1800" err="1">
                <a:ea typeface="+mn-lt"/>
                <a:cs typeface="+mn-lt"/>
              </a:rPr>
              <a:t>relación</a:t>
            </a:r>
            <a:r>
              <a:rPr lang="en-US" sz="1800">
                <a:ea typeface="+mn-lt"/>
                <a:cs typeface="+mn-lt"/>
              </a:rPr>
              <a:t>) </a:t>
            </a:r>
            <a:endParaRPr lang="en-US">
              <a:ea typeface="+mn-lt"/>
              <a:cs typeface="+mn-lt"/>
            </a:endParaRPr>
          </a:p>
          <a:p>
            <a:pPr lvl="1"/>
            <a:r>
              <a:rPr lang="en-US" sz="1600">
                <a:ea typeface="+mn-lt"/>
                <a:cs typeface="+mn-lt"/>
              </a:rPr>
              <a:t>"Tú </a:t>
            </a:r>
            <a:r>
              <a:rPr lang="en-US" sz="1600" err="1">
                <a:ea typeface="+mn-lt"/>
                <a:cs typeface="+mn-lt"/>
              </a:rPr>
              <a:t>eres</a:t>
            </a:r>
            <a:r>
              <a:rPr lang="en-US" sz="1600">
                <a:ea typeface="+mn-lt"/>
                <a:cs typeface="+mn-lt"/>
              </a:rPr>
              <a:t> santo, Que </a:t>
            </a:r>
            <a:r>
              <a:rPr lang="en-US" sz="1600" err="1">
                <a:ea typeface="+mn-lt"/>
                <a:cs typeface="+mn-lt"/>
              </a:rPr>
              <a:t>habitas</a:t>
            </a:r>
            <a:r>
              <a:rPr lang="en-US" sz="1600">
                <a:ea typeface="+mn-lt"/>
                <a:cs typeface="+mn-lt"/>
              </a:rPr>
              <a:t> entre las </a:t>
            </a:r>
            <a:r>
              <a:rPr lang="en-US" sz="1600" err="1">
                <a:ea typeface="+mn-lt"/>
                <a:cs typeface="+mn-lt"/>
              </a:rPr>
              <a:t>alabanzas</a:t>
            </a:r>
            <a:r>
              <a:rPr lang="en-US" sz="1600">
                <a:ea typeface="+mn-lt"/>
                <a:cs typeface="+mn-lt"/>
              </a:rPr>
              <a:t> de Israel" (Salmo 22:3)</a:t>
            </a:r>
            <a:endParaRPr lang="en-US" sz="1600"/>
          </a:p>
          <a:p>
            <a:r>
              <a:rPr lang="en-US" sz="1800">
                <a:ea typeface="+mn-lt"/>
                <a:cs typeface="+mn-lt"/>
              </a:rPr>
              <a:t>Que Dios </a:t>
            </a:r>
            <a:r>
              <a:rPr lang="en-US" sz="1800" err="1">
                <a:ea typeface="+mn-lt"/>
                <a:cs typeface="+mn-lt"/>
              </a:rPr>
              <a:t>nos</a:t>
            </a:r>
            <a:r>
              <a:rPr lang="en-US" sz="1800">
                <a:ea typeface="+mn-lt"/>
                <a:cs typeface="+mn-lt"/>
              </a:rPr>
              <a:t> </a:t>
            </a:r>
            <a:r>
              <a:rPr lang="en-US" sz="1800" err="1">
                <a:ea typeface="+mn-lt"/>
                <a:cs typeface="+mn-lt"/>
              </a:rPr>
              <a:t>cuida</a:t>
            </a:r>
            <a:endParaRPr lang="en-US" err="1">
              <a:ea typeface="+mn-lt"/>
              <a:cs typeface="+mn-lt"/>
            </a:endParaRPr>
          </a:p>
          <a:p>
            <a:pPr lvl="1">
              <a:spcAft>
                <a:spcPts val="0"/>
              </a:spcAft>
            </a:pPr>
            <a:r>
              <a:rPr lang="en-US" sz="1600">
                <a:ea typeface="+mn-lt"/>
                <a:cs typeface="+mn-lt"/>
              </a:rPr>
              <a:t>En </a:t>
            </a:r>
            <a:r>
              <a:rPr lang="en-US" sz="1600" err="1">
                <a:ea typeface="+mn-lt"/>
                <a:cs typeface="+mn-lt"/>
              </a:rPr>
              <a:t>otras</a:t>
            </a:r>
            <a:r>
              <a:rPr lang="en-US" sz="1600">
                <a:ea typeface="+mn-lt"/>
                <a:cs typeface="+mn-lt"/>
              </a:rPr>
              <a:t> palabras, que </a:t>
            </a:r>
            <a:r>
              <a:rPr lang="en-US" sz="1600" err="1">
                <a:ea typeface="+mn-lt"/>
                <a:cs typeface="+mn-lt"/>
              </a:rPr>
              <a:t>dependemos</a:t>
            </a:r>
            <a:r>
              <a:rPr lang="en-US" sz="1600">
                <a:ea typeface="+mn-lt"/>
                <a:cs typeface="+mn-lt"/>
              </a:rPr>
              <a:t> de Dios</a:t>
            </a:r>
            <a:endParaRPr lang="en-US" sz="1600"/>
          </a:p>
          <a:p>
            <a:r>
              <a:rPr lang="en-US" sz="1800">
                <a:ea typeface="+mn-lt"/>
                <a:cs typeface="+mn-lt"/>
              </a:rPr>
              <a:t>Que </a:t>
            </a:r>
            <a:r>
              <a:rPr lang="en-US" sz="1800" err="1">
                <a:ea typeface="+mn-lt"/>
                <a:cs typeface="+mn-lt"/>
              </a:rPr>
              <a:t>nuestras</a:t>
            </a:r>
            <a:r>
              <a:rPr lang="en-US" sz="1800">
                <a:ea typeface="+mn-lt"/>
                <a:cs typeface="+mn-lt"/>
              </a:rPr>
              <a:t> </a:t>
            </a:r>
            <a:r>
              <a:rPr lang="en-US" sz="1800" err="1">
                <a:ea typeface="+mn-lt"/>
                <a:cs typeface="+mn-lt"/>
              </a:rPr>
              <a:t>alegrías</a:t>
            </a:r>
            <a:r>
              <a:rPr lang="en-US" sz="1800">
                <a:ea typeface="+mn-lt"/>
                <a:cs typeface="+mn-lt"/>
              </a:rPr>
              <a:t> </a:t>
            </a:r>
            <a:r>
              <a:rPr lang="en-US" sz="1800" err="1">
                <a:ea typeface="+mn-lt"/>
                <a:cs typeface="+mn-lt"/>
              </a:rPr>
              <a:t>están</a:t>
            </a:r>
            <a:r>
              <a:rPr lang="en-US" sz="1800">
                <a:ea typeface="+mn-lt"/>
                <a:cs typeface="+mn-lt"/>
              </a:rPr>
              <a:t> </a:t>
            </a:r>
            <a:r>
              <a:rPr lang="en-US" sz="1800" err="1">
                <a:ea typeface="+mn-lt"/>
                <a:cs typeface="+mn-lt"/>
              </a:rPr>
              <a:t>incompletas</a:t>
            </a:r>
            <a:r>
              <a:rPr lang="en-US" sz="1800">
                <a:ea typeface="+mn-lt"/>
                <a:cs typeface="+mn-lt"/>
              </a:rPr>
              <a:t> hasta que las </a:t>
            </a:r>
            <a:r>
              <a:rPr lang="en-US" sz="1800" err="1">
                <a:ea typeface="+mn-lt"/>
                <a:cs typeface="+mn-lt"/>
              </a:rPr>
              <a:t>expresamos</a:t>
            </a:r>
            <a:endParaRPr lang="en-US" sz="1800"/>
          </a:p>
          <a:p>
            <a:endParaRPr lang="en-US"/>
          </a:p>
          <a:p>
            <a:endParaRPr lang="en-US"/>
          </a:p>
        </p:txBody>
      </p:sp>
    </p:spTree>
    <p:extLst>
      <p:ext uri="{BB962C8B-B14F-4D97-AF65-F5344CB8AC3E}">
        <p14:creationId xmlns:p14="http://schemas.microsoft.com/office/powerpoint/2010/main" val="208349342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strike="sngStrike"/>
              <a:t>Identify the psalms in each of the 5 books of Psalms</a:t>
            </a:r>
          </a:p>
          <a:p>
            <a:r>
              <a:rPr lang="en-US"/>
              <a:t>Identify 4 authors of the psalms</a:t>
            </a:r>
          </a:p>
          <a:p>
            <a:r>
              <a:rPr lang="en-US"/>
              <a:t>Explain how parallelism is different from repetition</a:t>
            </a:r>
          </a:p>
          <a:p>
            <a:r>
              <a:rPr lang="en-US"/>
              <a:t>Name two ways parallelism helps us to understand an idea better</a:t>
            </a:r>
          </a:p>
          <a:p>
            <a:endParaRPr lang="en-US"/>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234375" cy="4221977"/>
          </a:xfrm>
        </p:spPr>
        <p:txBody>
          <a:bodyPr vert="horz" lIns="91440" tIns="45720" rIns="91440" bIns="45720" rtlCol="0" anchor="t">
            <a:normAutofit/>
          </a:bodyPr>
          <a:lstStyle/>
          <a:p>
            <a:r>
              <a:rPr lang="es-ES" strike="sngStrike"/>
              <a:t>Identificar los salmos en cada uno de los 5 libros de Salmos</a:t>
            </a:r>
          </a:p>
          <a:p>
            <a:r>
              <a:rPr lang="es-ES"/>
              <a:t>Identificar 4 autores de los salmos</a:t>
            </a:r>
          </a:p>
          <a:p>
            <a:r>
              <a:rPr lang="es-ES"/>
              <a:t>Explicar en qué se diferencia el paralelismo de la repetición</a:t>
            </a:r>
          </a:p>
          <a:p>
            <a:r>
              <a:rPr lang="es-ES"/>
              <a:t>Nombrar dos formas en que el paralelismo nos ayuda a comprender mejor una idea</a:t>
            </a:r>
          </a:p>
          <a:p>
            <a:endParaRPr lang="en-US"/>
          </a:p>
        </p:txBody>
      </p:sp>
    </p:spTree>
    <p:extLst>
      <p:ext uri="{BB962C8B-B14F-4D97-AF65-F5344CB8AC3E}">
        <p14:creationId xmlns:p14="http://schemas.microsoft.com/office/powerpoint/2010/main" val="1824343051"/>
      </p:ext>
    </p:extLst>
  </p:cSld>
  <p:clrMapOvr>
    <a:masterClrMapping/>
  </p:clrMapOvr>
</p:sld>
</file>

<file path=ppt/slides/slide1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id="{4EF19814-0E55-9154-0479-7C436FCDDEF9}"/>
              </a:ext>
            </a:extLst>
          </p:cNvPr>
          <p:cNvSpPr/>
          <p:nvPr/>
        </p:nvSpPr>
        <p:spPr>
          <a:xfrm>
            <a:off x="230588" y="2250219"/>
            <a:ext cx="3824577" cy="31821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E8A2A3-569A-D79B-C281-C8607B521B6C}"/>
              </a:ext>
            </a:extLst>
          </p:cNvPr>
          <p:cNvSpPr>
            <a:spLocks noGrp="1"/>
          </p:cNvSpPr>
          <p:nvPr>
            <p:ph type="title"/>
          </p:nvPr>
        </p:nvSpPr>
        <p:spPr>
          <a:xfrm>
            <a:off x="3998596" y="3820330"/>
            <a:ext cx="5120603" cy="1393913"/>
          </a:xfrm>
        </p:spPr>
        <p:txBody>
          <a:bodyPr>
            <a:normAutofit/>
          </a:bodyPr>
          <a:lstStyle/>
          <a:p>
            <a:pPr algn="ctr"/>
            <a:r>
              <a:rPr lang="en-US" sz="3200"/>
              <a:t>Living with the Psalms</a:t>
            </a:r>
            <a:br>
              <a:rPr lang="en-US" sz="3200"/>
            </a:br>
            <a:r>
              <a:rPr lang="en-US" sz="3200" err="1"/>
              <a:t>Viviendo</a:t>
            </a:r>
            <a:r>
              <a:rPr lang="en-US" sz="3200"/>
              <a:t> con </a:t>
            </a:r>
            <a:r>
              <a:rPr lang="en-US" sz="3200" err="1"/>
              <a:t>los</a:t>
            </a:r>
            <a:r>
              <a:rPr lang="en-US" sz="3200"/>
              <a:t> </a:t>
            </a:r>
            <a:r>
              <a:rPr lang="en-US" sz="3200" err="1"/>
              <a:t>Salmos</a:t>
            </a:r>
            <a:endParaRPr lang="en-US" sz="3200"/>
          </a:p>
        </p:txBody>
      </p:sp>
      <p:sp>
        <p:nvSpPr>
          <p:cNvPr id="4" name="Oval 3">
            <a:extLst>
              <a:ext uri="{FF2B5EF4-FFF2-40B4-BE49-F238E27FC236}">
                <a16:creationId xmlns:a16="http://schemas.microsoft.com/office/drawing/2014/main" id="{2D87C027-8DE4-1D25-B8AC-12B39C30B746}"/>
              </a:ext>
            </a:extLst>
          </p:cNvPr>
          <p:cNvSpPr>
            <a:spLocks noChangeAspect="1"/>
          </p:cNvSpPr>
          <p:nvPr/>
        </p:nvSpPr>
        <p:spPr>
          <a:xfrm>
            <a:off x="30417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500"/>
              <a:t>Lament </a:t>
            </a:r>
            <a:r>
              <a:rPr lang="en-US" sz="1500" err="1"/>
              <a:t>Lamento</a:t>
            </a:r>
            <a:endParaRPr lang="en-US" sz="1500"/>
          </a:p>
        </p:txBody>
      </p:sp>
      <p:sp>
        <p:nvSpPr>
          <p:cNvPr id="5" name="Oval 4">
            <a:extLst>
              <a:ext uri="{FF2B5EF4-FFF2-40B4-BE49-F238E27FC236}">
                <a16:creationId xmlns:a16="http://schemas.microsoft.com/office/drawing/2014/main" id="{CC9F87C9-548C-612D-86F3-88D89EE00FD2}"/>
              </a:ext>
            </a:extLst>
          </p:cNvPr>
          <p:cNvSpPr>
            <a:spLocks noChangeAspect="1"/>
          </p:cNvSpPr>
          <p:nvPr/>
        </p:nvSpPr>
        <p:spPr>
          <a:xfrm>
            <a:off x="1377808" y="3997879"/>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Imprecation</a:t>
            </a:r>
          </a:p>
          <a:p>
            <a:pPr algn="ctr"/>
            <a:r>
              <a:rPr lang="en-US" sz="1500" err="1"/>
              <a:t>Imprecación</a:t>
            </a:r>
            <a:endParaRPr lang="en-US" sz="1500"/>
          </a:p>
        </p:txBody>
      </p:sp>
      <p:cxnSp>
        <p:nvCxnSpPr>
          <p:cNvPr id="7" name="Straight Connector 6">
            <a:extLst>
              <a:ext uri="{FF2B5EF4-FFF2-40B4-BE49-F238E27FC236}">
                <a16:creationId xmlns:a16="http://schemas.microsoft.com/office/drawing/2014/main" id="{9473685E-4BAA-E751-FE60-6BAB2A85CDC6}"/>
              </a:ext>
            </a:extLst>
          </p:cNvPr>
          <p:cNvCxnSpPr>
            <a:cxnSpLocks/>
          </p:cNvCxnSpPr>
          <p:nvPr/>
        </p:nvCxnSpPr>
        <p:spPr>
          <a:xfrm>
            <a:off x="1377808" y="3524714"/>
            <a:ext cx="1767589"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EB36CFB2-894E-3351-A124-927D5BE5A014}"/>
              </a:ext>
            </a:extLst>
          </p:cNvPr>
          <p:cNvCxnSpPr>
            <a:cxnSpLocks/>
          </p:cNvCxnSpPr>
          <p:nvPr/>
        </p:nvCxnSpPr>
        <p:spPr>
          <a:xfrm flipV="1">
            <a:off x="2261602" y="3644704"/>
            <a:ext cx="822226" cy="808026"/>
          </a:xfrm>
          <a:prstGeom prst="line">
            <a:avLst/>
          </a:prstGeom>
          <a:ln w="5715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1CBBAAF7-873E-7DCE-9EAC-C3879E115EAA}"/>
              </a:ext>
            </a:extLst>
          </p:cNvPr>
          <p:cNvCxnSpPr>
            <a:cxnSpLocks/>
          </p:cNvCxnSpPr>
          <p:nvPr/>
        </p:nvCxnSpPr>
        <p:spPr>
          <a:xfrm flipV="1">
            <a:off x="3263719" y="893500"/>
            <a:ext cx="5120604" cy="2657756"/>
          </a:xfrm>
          <a:prstGeom prst="line">
            <a:avLst/>
          </a:prstGeom>
          <a:ln w="57150"/>
        </p:spPr>
        <p:style>
          <a:lnRef idx="1">
            <a:schemeClr val="dk1"/>
          </a:lnRef>
          <a:fillRef idx="0">
            <a:schemeClr val="dk1"/>
          </a:fillRef>
          <a:effectRef idx="0">
            <a:schemeClr val="dk1"/>
          </a:effectRef>
          <a:fontRef idx="minor">
            <a:schemeClr val="tx1"/>
          </a:fontRef>
        </p:style>
      </p:cxnSp>
      <p:sp>
        <p:nvSpPr>
          <p:cNvPr id="6" name="Oval 5">
            <a:extLst>
              <a:ext uri="{FF2B5EF4-FFF2-40B4-BE49-F238E27FC236}">
                <a16:creationId xmlns:a16="http://schemas.microsoft.com/office/drawing/2014/main" id="{1F5552AF-597E-7329-1D9F-10C4372E7B4F}"/>
              </a:ext>
            </a:extLst>
          </p:cNvPr>
          <p:cNvSpPr>
            <a:spLocks noChangeAspect="1"/>
          </p:cNvSpPr>
          <p:nvPr/>
        </p:nvSpPr>
        <p:spPr>
          <a:xfrm>
            <a:off x="256676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Trust</a:t>
            </a:r>
          </a:p>
          <a:p>
            <a:pPr algn="ctr"/>
            <a:r>
              <a:rPr lang="en-US" sz="1500" err="1"/>
              <a:t>Confianza</a:t>
            </a:r>
            <a:endParaRPr lang="en-US" sz="1500"/>
          </a:p>
        </p:txBody>
      </p:sp>
      <p:sp>
        <p:nvSpPr>
          <p:cNvPr id="10" name="TextBox 9">
            <a:extLst>
              <a:ext uri="{FF2B5EF4-FFF2-40B4-BE49-F238E27FC236}">
                <a16:creationId xmlns:a16="http://schemas.microsoft.com/office/drawing/2014/main" id="{84BBB637-4065-2D72-1B09-9568BEB09C89}"/>
              </a:ext>
            </a:extLst>
          </p:cNvPr>
          <p:cNvSpPr txBox="1"/>
          <p:nvPr/>
        </p:nvSpPr>
        <p:spPr>
          <a:xfrm>
            <a:off x="1463199" y="2395835"/>
            <a:ext cx="1359353" cy="461665"/>
          </a:xfrm>
          <a:prstGeom prst="rect">
            <a:avLst/>
          </a:prstGeom>
          <a:noFill/>
        </p:spPr>
        <p:txBody>
          <a:bodyPr wrap="square" rtlCol="0">
            <a:spAutoFit/>
          </a:bodyPr>
          <a:lstStyle/>
          <a:p>
            <a:pPr algn="ctr"/>
            <a:r>
              <a:rPr lang="en-US" sz="2400" b="1"/>
              <a:t>CRISIS </a:t>
            </a:r>
          </a:p>
        </p:txBody>
      </p:sp>
      <p:sp>
        <p:nvSpPr>
          <p:cNvPr id="11" name="Oval 10">
            <a:extLst>
              <a:ext uri="{FF2B5EF4-FFF2-40B4-BE49-F238E27FC236}">
                <a16:creationId xmlns:a16="http://schemas.microsoft.com/office/drawing/2014/main" id="{249432CA-E271-39BF-904C-FF7291F3C537}"/>
              </a:ext>
            </a:extLst>
          </p:cNvPr>
          <p:cNvSpPr>
            <a:spLocks noChangeAspect="1"/>
          </p:cNvSpPr>
          <p:nvPr/>
        </p:nvSpPr>
        <p:spPr>
          <a:xfrm>
            <a:off x="4188828" y="1977185"/>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lnSpc>
                <a:spcPct val="150000"/>
              </a:lnSpc>
            </a:pPr>
            <a:r>
              <a:rPr lang="en-US" sz="1400"/>
              <a:t>Thanksgiving</a:t>
            </a:r>
          </a:p>
          <a:p>
            <a:pPr algn="ctr"/>
            <a:r>
              <a:rPr lang="en-US" sz="1400" err="1"/>
              <a:t>Acción</a:t>
            </a:r>
            <a:r>
              <a:rPr lang="en-US" sz="1400"/>
              <a:t> de gracias</a:t>
            </a:r>
          </a:p>
        </p:txBody>
      </p:sp>
      <p:sp>
        <p:nvSpPr>
          <p:cNvPr id="12" name="Oval 11">
            <a:extLst>
              <a:ext uri="{FF2B5EF4-FFF2-40B4-BE49-F238E27FC236}">
                <a16:creationId xmlns:a16="http://schemas.microsoft.com/office/drawing/2014/main" id="{2556E787-B34D-A78C-C3FD-E3B2E231BBC2}"/>
              </a:ext>
            </a:extLst>
          </p:cNvPr>
          <p:cNvSpPr>
            <a:spLocks noChangeAspect="1"/>
          </p:cNvSpPr>
          <p:nvPr/>
        </p:nvSpPr>
        <p:spPr>
          <a:xfrm>
            <a:off x="5809022" y="1197713"/>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Praise</a:t>
            </a:r>
          </a:p>
          <a:p>
            <a:pPr algn="ctr"/>
            <a:r>
              <a:rPr lang="en-US" sz="1500" err="1"/>
              <a:t>Alabanza</a:t>
            </a:r>
            <a:endParaRPr lang="en-US" sz="1500"/>
          </a:p>
        </p:txBody>
      </p:sp>
      <p:sp>
        <p:nvSpPr>
          <p:cNvPr id="13" name="Oval 12">
            <a:extLst>
              <a:ext uri="{FF2B5EF4-FFF2-40B4-BE49-F238E27FC236}">
                <a16:creationId xmlns:a16="http://schemas.microsoft.com/office/drawing/2014/main" id="{DCA60A98-58AA-E3F6-9670-EA7BC480DFE3}"/>
              </a:ext>
            </a:extLst>
          </p:cNvPr>
          <p:cNvSpPr>
            <a:spLocks noChangeAspect="1"/>
          </p:cNvSpPr>
          <p:nvPr/>
        </p:nvSpPr>
        <p:spPr>
          <a:xfrm>
            <a:off x="7411707" y="343382"/>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tIns="45720" rIns="0" bIns="45720" rtlCol="0" anchor="ctr"/>
          <a:lstStyle/>
          <a:p>
            <a:pPr algn="ctr"/>
            <a:r>
              <a:rPr lang="en-US" sz="1500"/>
              <a:t>Wisdom</a:t>
            </a:r>
          </a:p>
          <a:p>
            <a:pPr algn="ctr"/>
            <a:r>
              <a:rPr lang="en-US" sz="1500" err="1"/>
              <a:t>Sabiduría</a:t>
            </a:r>
          </a:p>
        </p:txBody>
      </p:sp>
      <p:sp>
        <p:nvSpPr>
          <p:cNvPr id="14" name="Lightning Bolt 13">
            <a:extLst>
              <a:ext uri="{FF2B5EF4-FFF2-40B4-BE49-F238E27FC236}">
                <a16:creationId xmlns:a16="http://schemas.microsoft.com/office/drawing/2014/main" id="{1B479C68-2D3E-1646-844E-63D578EAC611}"/>
              </a:ext>
            </a:extLst>
          </p:cNvPr>
          <p:cNvSpPr/>
          <p:nvPr/>
        </p:nvSpPr>
        <p:spPr>
          <a:xfrm>
            <a:off x="1240404" y="335431"/>
            <a:ext cx="2949120" cy="2775239"/>
          </a:xfrm>
          <a:prstGeom prst="lightningBolt">
            <a:avLst/>
          </a:prstGeom>
          <a:solidFill>
            <a:srgbClr val="C0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A8DF372-BC1B-8040-79F2-F9996ABE92E1}"/>
              </a:ext>
            </a:extLst>
          </p:cNvPr>
          <p:cNvSpPr txBox="1"/>
          <p:nvPr/>
        </p:nvSpPr>
        <p:spPr>
          <a:xfrm rot="3108982">
            <a:off x="1475784" y="1641771"/>
            <a:ext cx="2861946" cy="338554"/>
          </a:xfrm>
          <a:prstGeom prst="rect">
            <a:avLst/>
          </a:prstGeom>
          <a:noFill/>
        </p:spPr>
        <p:txBody>
          <a:bodyPr wrap="square" lIns="91440" tIns="45720" rIns="91440" bIns="45720" rtlCol="0" anchor="t">
            <a:spAutoFit/>
          </a:bodyPr>
          <a:lstStyle/>
          <a:p>
            <a:r>
              <a:rPr lang="en-US" sz="1600" b="1">
                <a:solidFill>
                  <a:schemeClr val="bg1"/>
                </a:solidFill>
              </a:rPr>
              <a:t>Deliverance / </a:t>
            </a:r>
            <a:r>
              <a:rPr lang="en-US" sz="1600" b="1" err="1">
                <a:solidFill>
                  <a:schemeClr val="bg1"/>
                </a:solidFill>
              </a:rPr>
              <a:t>Liberación</a:t>
            </a:r>
            <a:r>
              <a:rPr lang="en-US" sz="1600" b="1">
                <a:solidFill>
                  <a:schemeClr val="bg1"/>
                </a:solidFill>
              </a:rPr>
              <a:t> </a:t>
            </a:r>
          </a:p>
        </p:txBody>
      </p:sp>
    </p:spTree>
    <p:extLst>
      <p:ext uri="{BB962C8B-B14F-4D97-AF65-F5344CB8AC3E}">
        <p14:creationId xmlns:p14="http://schemas.microsoft.com/office/powerpoint/2010/main" val="554006604"/>
      </p:ext>
    </p:extLst>
  </p:cSld>
  <p:clrMapOvr>
    <a:masterClrMapping/>
  </p:clrMapOvr>
</p:sld>
</file>

<file path=ppt/slides/slide1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84D84-2D95-5679-C75F-9F3BFADF9D1E}"/>
              </a:ext>
            </a:extLst>
          </p:cNvPr>
          <p:cNvSpPr>
            <a:spLocks noGrp="1"/>
          </p:cNvSpPr>
          <p:nvPr>
            <p:ph type="title"/>
          </p:nvPr>
        </p:nvSpPr>
        <p:spPr/>
        <p:txBody>
          <a:bodyPr/>
          <a:lstStyle/>
          <a:p>
            <a:r>
              <a:rPr lang="en-US">
                <a:latin typeface="Malgun Gothic"/>
                <a:ea typeface="Malgun Gothic"/>
              </a:rPr>
              <a:t>Sources of Wisdom / Fuentes de </a:t>
            </a:r>
            <a:r>
              <a:rPr lang="en-US" err="1">
                <a:latin typeface="Malgun Gothic"/>
                <a:ea typeface="Malgun Gothic"/>
              </a:rPr>
              <a:t>sabiduría</a:t>
            </a:r>
            <a:r>
              <a:rPr lang="en-US">
                <a:latin typeface="Malgun Gothic"/>
                <a:ea typeface="Malgun Gothic"/>
              </a:rPr>
              <a:t> </a:t>
            </a:r>
            <a:endParaRPr lang="en-US"/>
          </a:p>
        </p:txBody>
      </p:sp>
      <p:sp>
        <p:nvSpPr>
          <p:cNvPr id="15" name="Rectangle 14">
            <a:extLst>
              <a:ext uri="{FF2B5EF4-FFF2-40B4-BE49-F238E27FC236}">
                <a16:creationId xmlns:a16="http://schemas.microsoft.com/office/drawing/2014/main" id="{2E97A794-05EC-A061-774E-BED2DE4BE6F4}"/>
              </a:ext>
            </a:extLst>
          </p:cNvPr>
          <p:cNvSpPr>
            <a:spLocks noChangeAspect="1"/>
          </p:cNvSpPr>
          <p:nvPr/>
        </p:nvSpPr>
        <p:spPr>
          <a:xfrm>
            <a:off x="337625" y="4977746"/>
            <a:ext cx="8448566" cy="393192"/>
          </a:xfrm>
          <a:prstGeom prst="rect">
            <a:avLst/>
          </a:prstGeom>
          <a:solidFill>
            <a:schemeClr val="accent1"/>
          </a:solidFill>
          <a:ln w="25400" cap="flat" cmpd="sng" algn="ctr">
            <a:solidFill>
              <a:schemeClr val="accent1">
                <a:lumMod val="75000"/>
              </a:schemeClr>
            </a:solidFill>
            <a:prstDash val="solid"/>
          </a:ln>
          <a:effectLst/>
        </p:spPr>
        <p:txBody>
          <a:bodyPr lIns="71323" tIns="35662" rIns="71323" bIns="35662" anchor="ctr"/>
          <a:lstStyle/>
          <a:p>
            <a:pPr algn="ctr" defTabSz="914400" fontAlgn="base">
              <a:spcBef>
                <a:spcPct val="0"/>
              </a:spcBef>
              <a:spcAft>
                <a:spcPct val="0"/>
              </a:spcAft>
              <a:defRPr/>
            </a:pPr>
            <a:r>
              <a:rPr kumimoji="0" lang="en-US" b="0" i="0" u="none" strike="noStrike" kern="0" cap="none" spc="0" normalizeH="0" baseline="0" noProof="0">
                <a:ln>
                  <a:noFill/>
                </a:ln>
                <a:solidFill>
                  <a:srgbClr val="000000"/>
                </a:solidFill>
                <a:effectLst/>
                <a:uLnTx/>
                <a:uFillTx/>
                <a:latin typeface="Bell MT" panose="02020503060305020303" pitchFamily="18" charset="0"/>
              </a:rPr>
              <a:t>MAN / </a:t>
            </a:r>
            <a:r>
              <a:rPr lang="en-US" kern="0">
                <a:solidFill>
                  <a:srgbClr val="000000"/>
                </a:solidFill>
                <a:latin typeface="Bell MT" panose="02020503060305020303" pitchFamily="18" charset="0"/>
              </a:rPr>
              <a:t>EL HOMBRE</a:t>
            </a:r>
            <a:endParaRPr kumimoji="0" lang="en-US" b="0" i="0" u="none" strike="noStrike" kern="0" cap="none" spc="0" normalizeH="0" baseline="0" noProof="0">
              <a:ln>
                <a:noFill/>
              </a:ln>
              <a:solidFill>
                <a:srgbClr val="000000"/>
              </a:solidFill>
              <a:effectLst/>
              <a:uLnTx/>
              <a:uFillTx/>
              <a:latin typeface="Bell MT" panose="02020503060305020303" pitchFamily="18" charset="0"/>
            </a:endParaRPr>
          </a:p>
        </p:txBody>
      </p:sp>
      <p:sp>
        <p:nvSpPr>
          <p:cNvPr id="16" name="Down Arrow 8">
            <a:extLst>
              <a:ext uri="{FF2B5EF4-FFF2-40B4-BE49-F238E27FC236}">
                <a16:creationId xmlns:a16="http://schemas.microsoft.com/office/drawing/2014/main" id="{BFDE13D3-27CE-4B29-5AC8-B8598560766B}"/>
              </a:ext>
            </a:extLst>
          </p:cNvPr>
          <p:cNvSpPr>
            <a:spLocks noChangeAspect="1"/>
          </p:cNvSpPr>
          <p:nvPr/>
        </p:nvSpPr>
        <p:spPr>
          <a:xfrm>
            <a:off x="542110" y="1577346"/>
            <a:ext cx="472374" cy="3440430"/>
          </a:xfrm>
          <a:prstGeom prst="downArrow">
            <a:avLst>
              <a:gd name="adj1" fmla="val 50000"/>
              <a:gd name="adj2" fmla="val 129412"/>
            </a:avLst>
          </a:prstGeom>
          <a:solidFill>
            <a:schemeClr val="tx1"/>
          </a:solidFill>
          <a:ln w="25400" cap="flat" cmpd="sng" algn="ctr">
            <a:solidFill>
              <a:schemeClr val="tx1"/>
            </a:solidFill>
            <a:prstDash val="solid"/>
          </a:ln>
          <a:effectLst/>
        </p:spPr>
        <p:txBody>
          <a:bodyPr lIns="71323" tIns="35662" rIns="71323" bIns="35662"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Calibri"/>
                <a:ea typeface="+mn-ea"/>
                <a:cs typeface="+mn-cs"/>
              </a:rPr>
              <a:t>REVELATION</a:t>
            </a:r>
          </a:p>
        </p:txBody>
      </p:sp>
      <p:sp>
        <p:nvSpPr>
          <p:cNvPr id="18" name="Down Arrow 10">
            <a:extLst>
              <a:ext uri="{FF2B5EF4-FFF2-40B4-BE49-F238E27FC236}">
                <a16:creationId xmlns:a16="http://schemas.microsoft.com/office/drawing/2014/main" id="{F582C489-2A0A-215C-6D14-B605168D9C04}"/>
              </a:ext>
            </a:extLst>
          </p:cNvPr>
          <p:cNvSpPr>
            <a:spLocks noChangeAspect="1"/>
          </p:cNvSpPr>
          <p:nvPr/>
        </p:nvSpPr>
        <p:spPr>
          <a:xfrm>
            <a:off x="3766323" y="1577346"/>
            <a:ext cx="471010" cy="3440430"/>
          </a:xfrm>
          <a:prstGeom prst="downArrow">
            <a:avLst>
              <a:gd name="adj1" fmla="val 50000"/>
              <a:gd name="adj2" fmla="val 127647"/>
            </a:avLst>
          </a:prstGeom>
          <a:solidFill>
            <a:schemeClr val="tx1"/>
          </a:solidFill>
          <a:ln w="25400" cap="flat" cmpd="sng" algn="ctr">
            <a:solidFill>
              <a:schemeClr val="tx1"/>
            </a:solidFill>
            <a:prstDash val="solid"/>
          </a:ln>
          <a:effectLst/>
        </p:spPr>
        <p:txBody>
          <a:bodyPr lIns="71323" tIns="35662" rIns="71323" bIns="35662" anchor="ct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600" kern="0">
                <a:solidFill>
                  <a:srgbClr val="FFFFFF"/>
                </a:solidFill>
                <a:latin typeface="Calibri"/>
              </a:rPr>
              <a:t>REVELACIÓN</a:t>
            </a:r>
            <a:endParaRPr kumimoji="0" lang="en-US" sz="1600" b="0" i="0" u="none" strike="noStrike" kern="0" cap="none" spc="0" normalizeH="0" baseline="0" noProof="0">
              <a:ln>
                <a:noFill/>
              </a:ln>
              <a:solidFill>
                <a:srgbClr val="FFFFFF"/>
              </a:solidFill>
              <a:effectLst/>
              <a:uLnTx/>
              <a:uFillTx/>
              <a:latin typeface="Calibri"/>
              <a:ea typeface="+mn-ea"/>
              <a:cs typeface="+mn-cs"/>
            </a:endParaRPr>
          </a:p>
        </p:txBody>
      </p:sp>
      <p:sp>
        <p:nvSpPr>
          <p:cNvPr id="19" name="Down Arrow 11">
            <a:extLst>
              <a:ext uri="{FF2B5EF4-FFF2-40B4-BE49-F238E27FC236}">
                <a16:creationId xmlns:a16="http://schemas.microsoft.com/office/drawing/2014/main" id="{9660A185-0EC7-0C43-9B42-285225BBEF15}"/>
              </a:ext>
            </a:extLst>
          </p:cNvPr>
          <p:cNvSpPr>
            <a:spLocks noChangeAspect="1"/>
          </p:cNvSpPr>
          <p:nvPr/>
        </p:nvSpPr>
        <p:spPr>
          <a:xfrm>
            <a:off x="7811272" y="1577346"/>
            <a:ext cx="472374" cy="3440430"/>
          </a:xfrm>
          <a:prstGeom prst="downArrow">
            <a:avLst>
              <a:gd name="adj1" fmla="val 46471"/>
              <a:gd name="adj2" fmla="val 125882"/>
            </a:avLst>
          </a:prstGeom>
          <a:solidFill>
            <a:schemeClr val="tx1"/>
          </a:solidFill>
          <a:ln w="25400" cap="flat" cmpd="sng" algn="ctr">
            <a:solidFill>
              <a:schemeClr val="tx1"/>
            </a:solidFill>
            <a:prstDash val="solid"/>
          </a:ln>
          <a:effectLst/>
        </p:spPr>
        <p:txBody>
          <a:bodyPr lIns="71323" tIns="35662" rIns="71323" bIns="35662"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a:ln>
                <a:noFill/>
              </a:ln>
              <a:solidFill>
                <a:srgbClr val="FFFFFF"/>
              </a:solidFill>
              <a:effectLst/>
              <a:uLnTx/>
              <a:uFillTx/>
              <a:latin typeface="Calibri"/>
              <a:ea typeface="+mn-ea"/>
              <a:cs typeface="+mn-cs"/>
            </a:endParaRPr>
          </a:p>
        </p:txBody>
      </p:sp>
      <p:sp>
        <p:nvSpPr>
          <p:cNvPr id="20" name="Rectangle 19">
            <a:extLst>
              <a:ext uri="{FF2B5EF4-FFF2-40B4-BE49-F238E27FC236}">
                <a16:creationId xmlns:a16="http://schemas.microsoft.com/office/drawing/2014/main" id="{CA5A7874-FDB5-FC4B-769E-3A296FDB64BA}"/>
              </a:ext>
            </a:extLst>
          </p:cNvPr>
          <p:cNvSpPr>
            <a:spLocks noChangeAspect="1"/>
          </p:cNvSpPr>
          <p:nvPr/>
        </p:nvSpPr>
        <p:spPr>
          <a:xfrm>
            <a:off x="347716" y="1105231"/>
            <a:ext cx="8448567" cy="599178"/>
          </a:xfrm>
          <a:prstGeom prst="rect">
            <a:avLst/>
          </a:prstGeom>
          <a:solidFill>
            <a:schemeClr val="accent4"/>
          </a:solidFill>
          <a:ln w="25400" cap="flat" cmpd="sng" algn="ctr">
            <a:solidFill>
              <a:schemeClr val="accent5"/>
            </a:solidFill>
            <a:prstDash val="solid"/>
          </a:ln>
          <a:effectLst/>
        </p:spPr>
        <p:txBody>
          <a:bodyPr lIns="71323" tIns="35662" rIns="71323" bIns="35662" anchor="ctr"/>
          <a:lstStyle/>
          <a:p>
            <a:pPr algn="ctr" defTabSz="914400" fontAlgn="base">
              <a:spcBef>
                <a:spcPct val="0"/>
              </a:spcBef>
              <a:spcAft>
                <a:spcPct val="0"/>
              </a:spcAft>
              <a:defRPr/>
            </a:pPr>
            <a:r>
              <a:rPr kumimoji="0" lang="en-US" sz="3600" b="0" i="0" u="none" strike="noStrike" kern="0" cap="none" spc="0" normalizeH="0" baseline="0" noProof="0">
                <a:ln>
                  <a:noFill/>
                </a:ln>
                <a:solidFill>
                  <a:schemeClr val="bg1"/>
                </a:solidFill>
                <a:effectLst/>
                <a:uLnTx/>
                <a:uFillTx/>
                <a:latin typeface="Bell MT" panose="02020503060305020303" pitchFamily="18" charset="0"/>
              </a:rPr>
              <a:t>GOD /</a:t>
            </a:r>
            <a:r>
              <a:rPr lang="en-US" sz="3600" kern="0">
                <a:solidFill>
                  <a:schemeClr val="bg1"/>
                </a:solidFill>
                <a:latin typeface="Bell MT" panose="02020503060305020303" pitchFamily="18" charset="0"/>
              </a:rPr>
              <a:t> DIOS </a:t>
            </a:r>
            <a:endParaRPr kumimoji="0" lang="en-US" sz="3600" b="0" i="0" u="none" strike="noStrike" kern="0" cap="none" spc="0" normalizeH="0" baseline="0" noProof="0">
              <a:ln>
                <a:noFill/>
              </a:ln>
              <a:solidFill>
                <a:schemeClr val="bg1"/>
              </a:solidFill>
              <a:effectLst/>
              <a:uLnTx/>
              <a:uFillTx/>
              <a:latin typeface="Bell MT" panose="02020503060305020303" pitchFamily="18" charset="0"/>
            </a:endParaRPr>
          </a:p>
        </p:txBody>
      </p:sp>
      <p:sp>
        <p:nvSpPr>
          <p:cNvPr id="21" name="Rectangle 20">
            <a:extLst>
              <a:ext uri="{FF2B5EF4-FFF2-40B4-BE49-F238E27FC236}">
                <a16:creationId xmlns:a16="http://schemas.microsoft.com/office/drawing/2014/main" id="{C1ED6E3E-DDA7-F1D6-1AD5-46B9B6C51142}"/>
              </a:ext>
            </a:extLst>
          </p:cNvPr>
          <p:cNvSpPr>
            <a:spLocks noChangeAspect="1"/>
          </p:cNvSpPr>
          <p:nvPr/>
        </p:nvSpPr>
        <p:spPr>
          <a:xfrm>
            <a:off x="2079507" y="4460754"/>
            <a:ext cx="6706685" cy="327660"/>
          </a:xfrm>
          <a:prstGeom prst="rect">
            <a:avLst/>
          </a:prstGeom>
          <a:solidFill>
            <a:srgbClr val="C00000"/>
          </a:solidFill>
          <a:ln w="25400" cap="flat" cmpd="sng" algn="ctr">
            <a:noFill/>
            <a:prstDash val="solid"/>
          </a:ln>
          <a:effectLst/>
        </p:spPr>
        <p:txBody>
          <a:bodyPr lIns="71323" tIns="35662" rIns="71323" bIns="35662" anchor="ctr"/>
          <a:lstStyle/>
          <a:p>
            <a:pPr algn="ctr" defTabSz="914400" fontAlgn="base">
              <a:spcBef>
                <a:spcPct val="0"/>
              </a:spcBef>
              <a:spcAft>
                <a:spcPct val="0"/>
              </a:spcAft>
              <a:defRPr/>
            </a:pPr>
            <a:r>
              <a:rPr kumimoji="0" lang="en-US" sz="1200" b="0" i="0" u="none" strike="noStrike" kern="0" cap="none" spc="0" normalizeH="0" baseline="0" noProof="0">
                <a:ln>
                  <a:noFill/>
                </a:ln>
                <a:solidFill>
                  <a:srgbClr val="FFFFFF"/>
                </a:solidFill>
                <a:effectLst/>
                <a:uLnTx/>
                <a:uFillTx/>
                <a:latin typeface="Segoe Print" panose="02000600000000000000" pitchFamily="2" charset="0"/>
              </a:rPr>
              <a:t>THE BIBLE / </a:t>
            </a:r>
            <a:r>
              <a:rPr lang="en-US" sz="1200" kern="0">
                <a:solidFill>
                  <a:srgbClr val="FFFFFF"/>
                </a:solidFill>
                <a:latin typeface="Segoe Print" panose="02000600000000000000" pitchFamily="2" charset="0"/>
              </a:rPr>
              <a:t>LA BIBLIA </a:t>
            </a:r>
            <a:endParaRPr kumimoji="0" lang="en-US" sz="1200" b="0" i="0" u="none" strike="noStrike" kern="0" cap="none" spc="0" normalizeH="0" baseline="0" noProof="0">
              <a:ln>
                <a:noFill/>
              </a:ln>
              <a:solidFill>
                <a:srgbClr val="FFFFFF"/>
              </a:solidFill>
              <a:effectLst/>
              <a:uLnTx/>
              <a:uFillTx/>
              <a:latin typeface="Segoe Print" panose="02000600000000000000" pitchFamily="2" charset="0"/>
            </a:endParaRPr>
          </a:p>
        </p:txBody>
      </p:sp>
      <p:sp>
        <p:nvSpPr>
          <p:cNvPr id="22" name="Rectangle 21">
            <a:extLst>
              <a:ext uri="{FF2B5EF4-FFF2-40B4-BE49-F238E27FC236}">
                <a16:creationId xmlns:a16="http://schemas.microsoft.com/office/drawing/2014/main" id="{1952DBB1-FD5E-3D18-35EA-AD19D216F50A}"/>
              </a:ext>
            </a:extLst>
          </p:cNvPr>
          <p:cNvSpPr>
            <a:spLocks noChangeAspect="1"/>
          </p:cNvSpPr>
          <p:nvPr/>
        </p:nvSpPr>
        <p:spPr>
          <a:xfrm>
            <a:off x="4707063" y="3949238"/>
            <a:ext cx="4079129" cy="329184"/>
          </a:xfrm>
          <a:prstGeom prst="rect">
            <a:avLst/>
          </a:prstGeom>
          <a:solidFill>
            <a:srgbClr val="C00000"/>
          </a:solidFill>
          <a:ln w="25400" cap="flat" cmpd="sng" algn="ctr">
            <a:noFill/>
            <a:prstDash val="solid"/>
          </a:ln>
          <a:effectLst/>
        </p:spPr>
        <p:txBody>
          <a:bodyPr lIns="71323" tIns="35662" rIns="71323" bIns="35662" anchor="ctr"/>
          <a:lstStyle/>
          <a:p>
            <a:pPr algn="ctr" defTabSz="914400" fontAlgn="base">
              <a:spcBef>
                <a:spcPct val="0"/>
              </a:spcBef>
              <a:spcAft>
                <a:spcPct val="0"/>
              </a:spcAft>
              <a:defRPr/>
            </a:pPr>
            <a:r>
              <a:rPr kumimoji="0" lang="en-US" sz="1200" b="0" i="0" u="none" strike="noStrike" kern="0" cap="none" spc="0" normalizeH="0" baseline="0" noProof="0">
                <a:ln>
                  <a:noFill/>
                </a:ln>
                <a:solidFill>
                  <a:srgbClr val="FFFFFF"/>
                </a:solidFill>
                <a:effectLst/>
                <a:uLnTx/>
                <a:uFillTx/>
                <a:latin typeface="Segoe Print" panose="02000600000000000000" pitchFamily="2" charset="0"/>
              </a:rPr>
              <a:t>DISCIPLINE</a:t>
            </a:r>
            <a:r>
              <a:rPr kumimoji="0" lang="en-US" sz="1200" b="0" i="0" u="none" strike="noStrike" kern="0" cap="none" spc="0" normalizeH="0" noProof="0">
                <a:ln>
                  <a:noFill/>
                </a:ln>
                <a:solidFill>
                  <a:srgbClr val="FFFFFF"/>
                </a:solidFill>
                <a:effectLst/>
                <a:uLnTx/>
                <a:uFillTx/>
                <a:latin typeface="Segoe Print" panose="02000600000000000000" pitchFamily="2" charset="0"/>
              </a:rPr>
              <a:t> </a:t>
            </a:r>
            <a:r>
              <a:rPr kumimoji="0" lang="en-US" sz="1200" b="0" i="0" u="none" strike="noStrike" kern="0" cap="none" spc="0" normalizeH="0" baseline="0" noProof="0">
                <a:ln>
                  <a:noFill/>
                </a:ln>
                <a:solidFill>
                  <a:srgbClr val="FFFFFF"/>
                </a:solidFill>
                <a:effectLst/>
                <a:uLnTx/>
                <a:uFillTx/>
                <a:latin typeface="Segoe Print" panose="02000600000000000000" pitchFamily="2" charset="0"/>
              </a:rPr>
              <a:t>/</a:t>
            </a:r>
            <a:r>
              <a:rPr lang="en-US" sz="1200" kern="0">
                <a:solidFill>
                  <a:srgbClr val="FFFFFF"/>
                </a:solidFill>
                <a:latin typeface="Segoe Print" panose="02000600000000000000" pitchFamily="2" charset="0"/>
              </a:rPr>
              <a:t> DISCIPLINA</a:t>
            </a:r>
            <a:endParaRPr kumimoji="0" lang="en-US" sz="1200" b="0" i="0" u="none" strike="noStrike" kern="0" cap="none" spc="0" normalizeH="0" baseline="0" noProof="0">
              <a:ln>
                <a:noFill/>
              </a:ln>
              <a:solidFill>
                <a:srgbClr val="FFFFFF"/>
              </a:solidFill>
              <a:effectLst/>
              <a:uLnTx/>
              <a:uFillTx/>
              <a:latin typeface="Segoe Print" panose="02000600000000000000" pitchFamily="2" charset="0"/>
            </a:endParaRPr>
          </a:p>
        </p:txBody>
      </p:sp>
      <p:sp>
        <p:nvSpPr>
          <p:cNvPr id="23" name="Rectangle 22">
            <a:extLst>
              <a:ext uri="{FF2B5EF4-FFF2-40B4-BE49-F238E27FC236}">
                <a16:creationId xmlns:a16="http://schemas.microsoft.com/office/drawing/2014/main" id="{610425E1-8236-7457-426D-5B730D10866B}"/>
              </a:ext>
            </a:extLst>
          </p:cNvPr>
          <p:cNvSpPr>
            <a:spLocks noChangeAspect="1"/>
          </p:cNvSpPr>
          <p:nvPr/>
        </p:nvSpPr>
        <p:spPr>
          <a:xfrm>
            <a:off x="5210794" y="3435951"/>
            <a:ext cx="3575398" cy="329184"/>
          </a:xfrm>
          <a:prstGeom prst="rect">
            <a:avLst/>
          </a:prstGeom>
          <a:solidFill>
            <a:srgbClr val="C00000"/>
          </a:solidFill>
          <a:ln w="25400" cap="flat" cmpd="sng" algn="ctr">
            <a:noFill/>
            <a:prstDash val="solid"/>
          </a:ln>
          <a:effectLst/>
        </p:spPr>
        <p:txBody>
          <a:bodyPr lIns="71323" tIns="35662" rIns="71323" bIns="35662" anchor="ctr"/>
          <a:lstStyle/>
          <a:p>
            <a:pPr algn="ctr" defTabSz="914400" fontAlgn="base">
              <a:spcBef>
                <a:spcPct val="0"/>
              </a:spcBef>
              <a:spcAft>
                <a:spcPct val="0"/>
              </a:spcAft>
              <a:defRPr/>
            </a:pPr>
            <a:r>
              <a:rPr kumimoji="0" lang="en-US" sz="1200" b="0" i="0" u="none" strike="noStrike" kern="0" cap="none" spc="0" normalizeH="0" baseline="0" noProof="0">
                <a:ln>
                  <a:noFill/>
                </a:ln>
                <a:solidFill>
                  <a:srgbClr val="FFFFFF"/>
                </a:solidFill>
                <a:effectLst/>
                <a:uLnTx/>
                <a:uFillTx/>
                <a:latin typeface="Segoe Print" panose="02000600000000000000" pitchFamily="2" charset="0"/>
              </a:rPr>
              <a:t>MISTAKES / </a:t>
            </a:r>
            <a:r>
              <a:rPr lang="en-US" sz="1200" kern="0">
                <a:solidFill>
                  <a:srgbClr val="FFFFFF"/>
                </a:solidFill>
                <a:latin typeface="Segoe Print" panose="02000600000000000000" pitchFamily="2" charset="0"/>
              </a:rPr>
              <a:t>ERRORES </a:t>
            </a:r>
            <a:endParaRPr kumimoji="0" lang="en-US" sz="1200" b="0" i="0" u="none" strike="noStrike" kern="0" cap="none" spc="0" normalizeH="0" baseline="0" noProof="0">
              <a:ln>
                <a:noFill/>
              </a:ln>
              <a:solidFill>
                <a:srgbClr val="FFFFFF"/>
              </a:solidFill>
              <a:effectLst/>
              <a:uLnTx/>
              <a:uFillTx/>
              <a:latin typeface="Segoe Print" panose="02000600000000000000" pitchFamily="2" charset="0"/>
            </a:endParaRPr>
          </a:p>
        </p:txBody>
      </p:sp>
      <p:sp>
        <p:nvSpPr>
          <p:cNvPr id="24" name="Rectangle 23">
            <a:extLst>
              <a:ext uri="{FF2B5EF4-FFF2-40B4-BE49-F238E27FC236}">
                <a16:creationId xmlns:a16="http://schemas.microsoft.com/office/drawing/2014/main" id="{5A2B53A5-A320-3D43-4B1C-12711334E8A7}"/>
              </a:ext>
            </a:extLst>
          </p:cNvPr>
          <p:cNvSpPr>
            <a:spLocks noChangeAspect="1"/>
          </p:cNvSpPr>
          <p:nvPr/>
        </p:nvSpPr>
        <p:spPr>
          <a:xfrm>
            <a:off x="5697166" y="2921373"/>
            <a:ext cx="3089026" cy="329184"/>
          </a:xfrm>
          <a:prstGeom prst="rect">
            <a:avLst/>
          </a:prstGeom>
          <a:solidFill>
            <a:srgbClr val="C00000"/>
          </a:solidFill>
          <a:ln w="25400" cap="flat" cmpd="sng" algn="ctr">
            <a:noFill/>
            <a:prstDash val="solid"/>
          </a:ln>
          <a:effectLst/>
        </p:spPr>
        <p:txBody>
          <a:bodyPr lIns="71323" tIns="35662" rIns="71323" bIns="35662" anchor="ctr"/>
          <a:lstStyle/>
          <a:p>
            <a:pPr algn="ctr" defTabSz="914400" fontAlgn="base">
              <a:spcBef>
                <a:spcPct val="0"/>
              </a:spcBef>
              <a:spcAft>
                <a:spcPct val="0"/>
              </a:spcAft>
              <a:defRPr/>
            </a:pPr>
            <a:r>
              <a:rPr kumimoji="0" lang="en-US" sz="1200" b="0" i="0" u="none" strike="noStrike" kern="0" cap="none" spc="0" normalizeH="0" baseline="0" noProof="0">
                <a:ln>
                  <a:noFill/>
                </a:ln>
                <a:solidFill>
                  <a:srgbClr val="FFFFFF"/>
                </a:solidFill>
                <a:effectLst/>
                <a:uLnTx/>
                <a:uFillTx/>
                <a:latin typeface="Segoe Print" panose="02000600000000000000" pitchFamily="2" charset="0"/>
              </a:rPr>
              <a:t>EXPERIENCES /</a:t>
            </a:r>
            <a:r>
              <a:rPr lang="en-US" sz="1200" kern="0">
                <a:solidFill>
                  <a:srgbClr val="FFFFFF"/>
                </a:solidFill>
                <a:latin typeface="Segoe Print" panose="02000600000000000000" pitchFamily="2" charset="0"/>
              </a:rPr>
              <a:t> EXPERIENCIAS </a:t>
            </a:r>
            <a:endParaRPr kumimoji="0" lang="en-US" sz="1200" b="0" i="0" u="none" strike="noStrike" kern="0" cap="none" spc="0" normalizeH="0" baseline="0" noProof="0">
              <a:ln>
                <a:noFill/>
              </a:ln>
              <a:solidFill>
                <a:srgbClr val="FFFFFF"/>
              </a:solidFill>
              <a:effectLst/>
              <a:uLnTx/>
              <a:uFillTx/>
              <a:latin typeface="Segoe Print" panose="02000600000000000000" pitchFamily="2" charset="0"/>
            </a:endParaRPr>
          </a:p>
        </p:txBody>
      </p:sp>
      <p:sp>
        <p:nvSpPr>
          <p:cNvPr id="25" name="Rectangle 24">
            <a:extLst>
              <a:ext uri="{FF2B5EF4-FFF2-40B4-BE49-F238E27FC236}">
                <a16:creationId xmlns:a16="http://schemas.microsoft.com/office/drawing/2014/main" id="{4C260491-B5AB-1CE5-ECD9-B92E5F6B53F2}"/>
              </a:ext>
            </a:extLst>
          </p:cNvPr>
          <p:cNvSpPr>
            <a:spLocks noChangeAspect="1"/>
          </p:cNvSpPr>
          <p:nvPr/>
        </p:nvSpPr>
        <p:spPr>
          <a:xfrm>
            <a:off x="6177759" y="2406795"/>
            <a:ext cx="2608433" cy="329184"/>
          </a:xfrm>
          <a:prstGeom prst="rect">
            <a:avLst/>
          </a:prstGeom>
          <a:solidFill>
            <a:srgbClr val="C00000"/>
          </a:solidFill>
          <a:ln w="25400" cap="flat" cmpd="sng" algn="ctr">
            <a:noFill/>
            <a:prstDash val="solid"/>
          </a:ln>
          <a:effectLst/>
        </p:spPr>
        <p:txBody>
          <a:bodyPr lIns="71323" tIns="35662" rIns="71323" bIns="35662"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a:ln>
                  <a:noFill/>
                </a:ln>
                <a:solidFill>
                  <a:srgbClr val="FFFFFF"/>
                </a:solidFill>
                <a:effectLst/>
                <a:uLnTx/>
                <a:uFillTx/>
                <a:latin typeface="Segoe Print" panose="02000600000000000000" pitchFamily="2" charset="0"/>
              </a:rPr>
              <a:t>EDUCATION / </a:t>
            </a:r>
            <a:r>
              <a:rPr lang="en-US" sz="1200" kern="0">
                <a:solidFill>
                  <a:srgbClr val="FFFFFF"/>
                </a:solidFill>
                <a:latin typeface="Segoe Print" panose="02000600000000000000" pitchFamily="2" charset="0"/>
              </a:rPr>
              <a:t>EDUCACIÓN</a:t>
            </a:r>
            <a:endParaRPr kumimoji="0" lang="en-US" sz="1200" b="0" i="0" u="none" strike="noStrike" kern="0" cap="none" spc="0" normalizeH="0" baseline="0" noProof="0">
              <a:ln>
                <a:noFill/>
              </a:ln>
              <a:solidFill>
                <a:srgbClr val="FFFFFF"/>
              </a:solidFill>
              <a:effectLst/>
              <a:uLnTx/>
              <a:uFillTx/>
              <a:latin typeface="Segoe Print" panose="02000600000000000000" pitchFamily="2" charset="0"/>
            </a:endParaRPr>
          </a:p>
        </p:txBody>
      </p:sp>
      <p:sp>
        <p:nvSpPr>
          <p:cNvPr id="26" name="Rectangle 25">
            <a:extLst>
              <a:ext uri="{FF2B5EF4-FFF2-40B4-BE49-F238E27FC236}">
                <a16:creationId xmlns:a16="http://schemas.microsoft.com/office/drawing/2014/main" id="{8D826555-1C00-E33A-47D3-17D1E8895B42}"/>
              </a:ext>
            </a:extLst>
          </p:cNvPr>
          <p:cNvSpPr>
            <a:spLocks noChangeAspect="1"/>
          </p:cNvSpPr>
          <p:nvPr/>
        </p:nvSpPr>
        <p:spPr>
          <a:xfrm>
            <a:off x="6594665" y="1892217"/>
            <a:ext cx="2191527" cy="329184"/>
          </a:xfrm>
          <a:prstGeom prst="rect">
            <a:avLst/>
          </a:prstGeom>
          <a:solidFill>
            <a:srgbClr val="C00000"/>
          </a:solidFill>
          <a:ln w="25400" cap="flat" cmpd="sng" algn="ctr">
            <a:noFill/>
            <a:prstDash val="solid"/>
          </a:ln>
          <a:effectLst/>
        </p:spPr>
        <p:txBody>
          <a:bodyPr lIns="71323" tIns="35662" rIns="71323" bIns="35662" anchor="ctr"/>
          <a:lstStyle/>
          <a:p>
            <a:pPr algn="ctr" defTabSz="914400" fontAlgn="base">
              <a:spcBef>
                <a:spcPct val="0"/>
              </a:spcBef>
              <a:spcAft>
                <a:spcPct val="0"/>
              </a:spcAft>
              <a:defRPr/>
            </a:pPr>
            <a:r>
              <a:rPr kumimoji="0" lang="en-US" sz="1100" b="0" i="0" u="none" strike="noStrike" kern="0" cap="none" spc="0" normalizeH="0" baseline="0" noProof="0">
                <a:ln>
                  <a:noFill/>
                </a:ln>
                <a:solidFill>
                  <a:srgbClr val="FFFFFF"/>
                </a:solidFill>
                <a:effectLst/>
                <a:uLnTx/>
                <a:uFillTx/>
                <a:latin typeface="Segoe Print" panose="02000600000000000000" pitchFamily="2" charset="0"/>
              </a:rPr>
              <a:t>NATURE /</a:t>
            </a:r>
            <a:r>
              <a:rPr lang="en-US" sz="1100" kern="0">
                <a:solidFill>
                  <a:srgbClr val="FFFFFF"/>
                </a:solidFill>
                <a:latin typeface="Segoe Print" panose="02000600000000000000" pitchFamily="2" charset="0"/>
              </a:rPr>
              <a:t> NATURALEZA </a:t>
            </a:r>
            <a:endParaRPr lang="en-US" sz="1100" b="0" i="0" u="none" strike="noStrike" kern="0" cap="none" spc="0" normalizeH="0" baseline="0" noProof="0">
              <a:ln>
                <a:noFill/>
              </a:ln>
              <a:solidFill>
                <a:srgbClr val="FFFFFF"/>
              </a:solidFill>
              <a:effectLst/>
              <a:uLnTx/>
              <a:uFillTx/>
              <a:latin typeface="Segoe Print" panose="02000600000000000000" pitchFamily="2" charset="0"/>
              <a:cs typeface="Calibri"/>
            </a:endParaRPr>
          </a:p>
        </p:txBody>
      </p:sp>
    </p:spTree>
    <p:extLst>
      <p:ext uri="{BB962C8B-B14F-4D97-AF65-F5344CB8AC3E}">
        <p14:creationId xmlns:p14="http://schemas.microsoft.com/office/powerpoint/2010/main" val="3724189440"/>
      </p:ext>
    </p:extLst>
  </p:cSld>
  <p:clrMapOvr>
    <a:masterClrMapping/>
  </p:clrMapOvr>
</p:sld>
</file>

<file path=ppt/slides/slide1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A4A2F-82C3-59F1-D52D-3DADD867433F}"/>
              </a:ext>
            </a:extLst>
          </p:cNvPr>
          <p:cNvSpPr>
            <a:spLocks noGrp="1"/>
          </p:cNvSpPr>
          <p:nvPr>
            <p:ph type="title"/>
          </p:nvPr>
        </p:nvSpPr>
        <p:spPr/>
        <p:txBody>
          <a:bodyPr vert="horz" lIns="91440" tIns="45720" rIns="91440" bIns="45720" rtlCol="0" anchor="ctr">
            <a:noAutofit/>
          </a:bodyPr>
          <a:lstStyle/>
          <a:p>
            <a:r>
              <a:rPr lang="en-US" sz="2600">
                <a:latin typeface="Malgun Gothic"/>
                <a:ea typeface="Malgun Gothic"/>
              </a:rPr>
              <a:t>Learning and Sharing / </a:t>
            </a:r>
            <a:r>
              <a:rPr lang="en-US" sz="2600" err="1">
                <a:latin typeface="Malgun Gothic"/>
                <a:ea typeface="Malgun Gothic"/>
              </a:rPr>
              <a:t>Aprendiendo</a:t>
            </a:r>
            <a:r>
              <a:rPr lang="en-US" sz="2600">
                <a:latin typeface="Malgun Gothic"/>
                <a:ea typeface="Malgun Gothic"/>
              </a:rPr>
              <a:t> y </a:t>
            </a:r>
            <a:r>
              <a:rPr lang="en-US" sz="2600" err="1">
                <a:latin typeface="Malgun Gothic"/>
                <a:ea typeface="Malgun Gothic"/>
              </a:rPr>
              <a:t>compartiendo</a:t>
            </a:r>
            <a:r>
              <a:rPr lang="en-US" sz="2600">
                <a:latin typeface="Malgun Gothic"/>
                <a:ea typeface="Malgun Gothic"/>
              </a:rPr>
              <a:t> </a:t>
            </a:r>
            <a:endParaRPr lang="en-US" sz="2600"/>
          </a:p>
        </p:txBody>
      </p:sp>
      <p:sp>
        <p:nvSpPr>
          <p:cNvPr id="3" name="Content Placeholder 2">
            <a:extLst>
              <a:ext uri="{FF2B5EF4-FFF2-40B4-BE49-F238E27FC236}">
                <a16:creationId xmlns:a16="http://schemas.microsoft.com/office/drawing/2014/main" id="{AF5B8783-35E0-6A9A-6C6D-56B3C9D69233}"/>
              </a:ext>
            </a:extLst>
          </p:cNvPr>
          <p:cNvSpPr>
            <a:spLocks noGrp="1"/>
          </p:cNvSpPr>
          <p:nvPr>
            <p:ph sz="half" idx="1"/>
          </p:nvPr>
        </p:nvSpPr>
        <p:spPr/>
        <p:txBody>
          <a:bodyPr>
            <a:normAutofit/>
          </a:bodyPr>
          <a:lstStyle/>
          <a:p>
            <a:r>
              <a:rPr lang="en-US"/>
              <a:t>Our life experiences create opportunities to learn</a:t>
            </a:r>
          </a:p>
          <a:p>
            <a:pPr lvl="1"/>
            <a:r>
              <a:rPr lang="en-US"/>
              <a:t>As we reflect on God’s deliverance and sustenance, we should find wisdom</a:t>
            </a:r>
          </a:p>
          <a:p>
            <a:pPr lvl="1"/>
            <a:r>
              <a:rPr lang="en-US"/>
              <a:t>The emotional journey of the Psalms is a method of learning from our life experiences</a:t>
            </a:r>
            <a:br>
              <a:rPr lang="en-US"/>
            </a:br>
            <a:endParaRPr lang="en-US"/>
          </a:p>
          <a:p>
            <a:r>
              <a:rPr lang="en-US"/>
              <a:t>Wisdom in the Bible is meant to be shared</a:t>
            </a:r>
          </a:p>
          <a:p>
            <a:pPr lvl="1"/>
            <a:r>
              <a:rPr lang="en-US"/>
              <a:t>Proverbs is written for a son</a:t>
            </a:r>
          </a:p>
          <a:p>
            <a:pPr lvl="1"/>
            <a:r>
              <a:rPr lang="en-US"/>
              <a:t>Wisdom psalms reinforce obedience to God</a:t>
            </a:r>
          </a:p>
          <a:p>
            <a:pPr lvl="1"/>
            <a:r>
              <a:rPr lang="en-US"/>
              <a:t>Historical psalms remind us how God works</a:t>
            </a:r>
            <a:br>
              <a:rPr lang="en-US"/>
            </a:br>
            <a:br>
              <a:rPr lang="en-US"/>
            </a:br>
            <a:endParaRPr lang="en-US"/>
          </a:p>
          <a:p>
            <a:r>
              <a:rPr lang="en-US"/>
              <a:t>If we are not growing as a result of our experience of deliverance, we are no better than Israel and Judah, Hosea 8:12-14</a:t>
            </a:r>
          </a:p>
          <a:p>
            <a:pPr lvl="1"/>
            <a:r>
              <a:rPr lang="en-US"/>
              <a:t>If we do not share what we receive, we are poor stewards of God’s grace, Matthew 18:33</a:t>
            </a:r>
          </a:p>
        </p:txBody>
      </p:sp>
      <p:sp>
        <p:nvSpPr>
          <p:cNvPr id="4" name="Content Placeholder 3">
            <a:extLst>
              <a:ext uri="{FF2B5EF4-FFF2-40B4-BE49-F238E27FC236}">
                <a16:creationId xmlns:a16="http://schemas.microsoft.com/office/drawing/2014/main" id="{6B209422-B789-D899-6DB5-3CEF1D86C5A0}"/>
              </a:ext>
            </a:extLst>
          </p:cNvPr>
          <p:cNvSpPr>
            <a:spLocks noGrp="1"/>
          </p:cNvSpPr>
          <p:nvPr>
            <p:ph sz="half" idx="2"/>
          </p:nvPr>
        </p:nvSpPr>
        <p:spPr>
          <a:xfrm>
            <a:off x="4571999" y="1041007"/>
            <a:ext cx="4468633" cy="4449790"/>
          </a:xfrm>
        </p:spPr>
        <p:txBody>
          <a:bodyPr vert="horz" lIns="91440" tIns="45720" rIns="91440" bIns="45720" rtlCol="0" anchor="t">
            <a:normAutofit/>
          </a:bodyPr>
          <a:lstStyle/>
          <a:p>
            <a:r>
              <a:rPr lang="en-US"/>
              <a:t>Las </a:t>
            </a:r>
            <a:r>
              <a:rPr lang="en-US" err="1"/>
              <a:t>experiencias</a:t>
            </a:r>
            <a:r>
              <a:rPr lang="en-US"/>
              <a:t> de </a:t>
            </a:r>
            <a:r>
              <a:rPr lang="en-US" err="1"/>
              <a:t>nuestra</a:t>
            </a:r>
            <a:r>
              <a:rPr lang="en-US"/>
              <a:t> </a:t>
            </a:r>
            <a:r>
              <a:rPr lang="en-US" err="1"/>
              <a:t>vida</a:t>
            </a:r>
            <a:r>
              <a:rPr lang="en-US"/>
              <a:t> </a:t>
            </a:r>
            <a:r>
              <a:rPr lang="en-US" err="1"/>
              <a:t>crean</a:t>
            </a:r>
            <a:r>
              <a:rPr lang="en-US"/>
              <a:t> </a:t>
            </a:r>
            <a:r>
              <a:rPr lang="en-US" err="1"/>
              <a:t>oportunidades</a:t>
            </a:r>
            <a:r>
              <a:rPr lang="en-US"/>
              <a:t> para </a:t>
            </a:r>
            <a:r>
              <a:rPr lang="en-US" err="1"/>
              <a:t>aprender</a:t>
            </a:r>
            <a:r>
              <a:rPr lang="en-US"/>
              <a:t> </a:t>
            </a:r>
          </a:p>
          <a:p>
            <a:pPr lvl="1"/>
            <a:r>
              <a:rPr lang="en-US"/>
              <a:t>Al </a:t>
            </a:r>
            <a:r>
              <a:rPr lang="en-US" err="1"/>
              <a:t>reflexionar</a:t>
            </a:r>
            <a:r>
              <a:rPr lang="en-US"/>
              <a:t> </a:t>
            </a:r>
            <a:r>
              <a:rPr lang="en-US" err="1"/>
              <a:t>sobre</a:t>
            </a:r>
            <a:r>
              <a:rPr lang="en-US"/>
              <a:t> la </a:t>
            </a:r>
            <a:r>
              <a:rPr lang="en-US" err="1"/>
              <a:t>liberación</a:t>
            </a:r>
            <a:r>
              <a:rPr lang="en-US"/>
              <a:t> y </a:t>
            </a:r>
            <a:r>
              <a:rPr lang="en-US" err="1"/>
              <a:t>el</a:t>
            </a:r>
            <a:r>
              <a:rPr lang="en-US"/>
              <a:t> </a:t>
            </a:r>
            <a:r>
              <a:rPr lang="en-US" err="1"/>
              <a:t>sustento</a:t>
            </a:r>
            <a:r>
              <a:rPr lang="en-US"/>
              <a:t> de Dios, </a:t>
            </a:r>
            <a:r>
              <a:rPr lang="en-US" err="1"/>
              <a:t>deberíamos</a:t>
            </a:r>
            <a:r>
              <a:rPr lang="en-US"/>
              <a:t> </a:t>
            </a:r>
            <a:r>
              <a:rPr lang="en-US" err="1"/>
              <a:t>encontrar</a:t>
            </a:r>
            <a:r>
              <a:rPr lang="en-US"/>
              <a:t> </a:t>
            </a:r>
            <a:r>
              <a:rPr lang="en-US" err="1"/>
              <a:t>sabiduría</a:t>
            </a:r>
            <a:r>
              <a:rPr lang="en-US"/>
              <a:t> </a:t>
            </a:r>
          </a:p>
          <a:p>
            <a:pPr lvl="1"/>
            <a:r>
              <a:rPr lang="en-US"/>
              <a:t>El </a:t>
            </a:r>
            <a:r>
              <a:rPr lang="en-US" err="1"/>
              <a:t>viaje</a:t>
            </a:r>
            <a:r>
              <a:rPr lang="en-US"/>
              <a:t> </a:t>
            </a:r>
            <a:r>
              <a:rPr lang="en-US" err="1"/>
              <a:t>emocional</a:t>
            </a:r>
            <a:r>
              <a:rPr lang="en-US"/>
              <a:t> de </a:t>
            </a:r>
            <a:r>
              <a:rPr lang="en-US" err="1"/>
              <a:t>los</a:t>
            </a:r>
            <a:r>
              <a:rPr lang="en-US"/>
              <a:t> </a:t>
            </a:r>
            <a:r>
              <a:rPr lang="en-US" err="1"/>
              <a:t>Salmos</a:t>
            </a:r>
            <a:r>
              <a:rPr lang="en-US"/>
              <a:t> es un </a:t>
            </a:r>
            <a:r>
              <a:rPr lang="en-US" err="1"/>
              <a:t>método</a:t>
            </a:r>
            <a:r>
              <a:rPr lang="en-US"/>
              <a:t> para </a:t>
            </a:r>
            <a:r>
              <a:rPr lang="en-US" err="1"/>
              <a:t>aprender</a:t>
            </a:r>
            <a:r>
              <a:rPr lang="en-US"/>
              <a:t> de </a:t>
            </a:r>
            <a:r>
              <a:rPr lang="en-US" err="1"/>
              <a:t>nuestras</a:t>
            </a:r>
            <a:r>
              <a:rPr lang="en-US"/>
              <a:t> </a:t>
            </a:r>
            <a:r>
              <a:rPr lang="en-US" err="1"/>
              <a:t>experiencias</a:t>
            </a:r>
            <a:r>
              <a:rPr lang="en-US"/>
              <a:t> </a:t>
            </a:r>
            <a:r>
              <a:rPr lang="en-US" err="1"/>
              <a:t>en</a:t>
            </a:r>
            <a:r>
              <a:rPr lang="en-US"/>
              <a:t> la </a:t>
            </a:r>
            <a:r>
              <a:rPr lang="en-US" err="1"/>
              <a:t>vida</a:t>
            </a:r>
            <a:r>
              <a:rPr lang="en-US"/>
              <a:t> </a:t>
            </a:r>
          </a:p>
          <a:p>
            <a:r>
              <a:rPr lang="en-US"/>
              <a:t>La </a:t>
            </a:r>
            <a:r>
              <a:rPr lang="en-US" err="1"/>
              <a:t>sabiduría</a:t>
            </a:r>
            <a:r>
              <a:rPr lang="en-US"/>
              <a:t> de la Biblia </a:t>
            </a:r>
            <a:r>
              <a:rPr lang="en-US" err="1"/>
              <a:t>tiene</a:t>
            </a:r>
            <a:r>
              <a:rPr lang="en-US"/>
              <a:t> la </a:t>
            </a:r>
            <a:r>
              <a:rPr lang="en-US" err="1"/>
              <a:t>intención</a:t>
            </a:r>
            <a:r>
              <a:rPr lang="en-US"/>
              <a:t> de ser </a:t>
            </a:r>
            <a:r>
              <a:rPr lang="en-US" err="1"/>
              <a:t>compartida</a:t>
            </a:r>
            <a:r>
              <a:rPr lang="en-US"/>
              <a:t> </a:t>
            </a:r>
          </a:p>
          <a:p>
            <a:pPr lvl="1"/>
            <a:r>
              <a:rPr lang="en-US" err="1"/>
              <a:t>Proverbios</a:t>
            </a:r>
            <a:r>
              <a:rPr lang="en-US"/>
              <a:t> </a:t>
            </a:r>
            <a:r>
              <a:rPr lang="en-US" err="1"/>
              <a:t>está</a:t>
            </a:r>
            <a:r>
              <a:rPr lang="en-US"/>
              <a:t> </a:t>
            </a:r>
            <a:r>
              <a:rPr lang="en-US" err="1"/>
              <a:t>escrito</a:t>
            </a:r>
            <a:r>
              <a:rPr lang="en-US"/>
              <a:t> para un </a:t>
            </a:r>
            <a:r>
              <a:rPr lang="en-US" err="1"/>
              <a:t>hijo</a:t>
            </a:r>
            <a:r>
              <a:rPr lang="en-US"/>
              <a:t> </a:t>
            </a:r>
          </a:p>
          <a:p>
            <a:pPr lvl="1"/>
            <a:r>
              <a:rPr lang="en-US"/>
              <a:t>Los </a:t>
            </a:r>
            <a:r>
              <a:rPr lang="en-US" err="1"/>
              <a:t>salmos</a:t>
            </a:r>
            <a:r>
              <a:rPr lang="en-US"/>
              <a:t> de </a:t>
            </a:r>
            <a:r>
              <a:rPr lang="en-US" err="1"/>
              <a:t>sabiduría</a:t>
            </a:r>
            <a:r>
              <a:rPr lang="en-US"/>
              <a:t> </a:t>
            </a:r>
            <a:r>
              <a:rPr lang="en-US" err="1"/>
              <a:t>refuerzan</a:t>
            </a:r>
            <a:r>
              <a:rPr lang="en-US"/>
              <a:t> la </a:t>
            </a:r>
            <a:r>
              <a:rPr lang="en-US" err="1"/>
              <a:t>importancia</a:t>
            </a:r>
            <a:r>
              <a:rPr lang="en-US"/>
              <a:t> de </a:t>
            </a:r>
            <a:r>
              <a:rPr lang="en-US" err="1"/>
              <a:t>obedecer</a:t>
            </a:r>
            <a:r>
              <a:rPr lang="en-US"/>
              <a:t> a Dios </a:t>
            </a:r>
          </a:p>
          <a:p>
            <a:pPr lvl="1"/>
            <a:r>
              <a:rPr lang="en-US"/>
              <a:t>Los </a:t>
            </a:r>
            <a:r>
              <a:rPr lang="en-US" err="1"/>
              <a:t>salmos</a:t>
            </a:r>
            <a:r>
              <a:rPr lang="en-US"/>
              <a:t> </a:t>
            </a:r>
            <a:r>
              <a:rPr lang="en-US" err="1"/>
              <a:t>históricos</a:t>
            </a:r>
            <a:r>
              <a:rPr lang="en-US"/>
              <a:t> </a:t>
            </a:r>
            <a:r>
              <a:rPr lang="en-US" err="1"/>
              <a:t>nos</a:t>
            </a:r>
            <a:r>
              <a:rPr lang="en-US"/>
              <a:t> </a:t>
            </a:r>
            <a:r>
              <a:rPr lang="en-US" err="1"/>
              <a:t>recuerdan</a:t>
            </a:r>
            <a:r>
              <a:rPr lang="en-US"/>
              <a:t> </a:t>
            </a:r>
            <a:r>
              <a:rPr lang="en-US" err="1"/>
              <a:t>cómo</a:t>
            </a:r>
            <a:r>
              <a:rPr lang="en-US"/>
              <a:t> </a:t>
            </a:r>
            <a:r>
              <a:rPr lang="en-US" err="1"/>
              <a:t>obra</a:t>
            </a:r>
            <a:r>
              <a:rPr lang="en-US"/>
              <a:t> Dios </a:t>
            </a:r>
          </a:p>
          <a:p>
            <a:r>
              <a:rPr lang="en-US"/>
              <a:t>Si no </a:t>
            </a:r>
            <a:r>
              <a:rPr lang="en-US" err="1"/>
              <a:t>crecemos</a:t>
            </a:r>
            <a:r>
              <a:rPr lang="en-US"/>
              <a:t> </a:t>
            </a:r>
            <a:r>
              <a:rPr lang="en-US" err="1"/>
              <a:t>como</a:t>
            </a:r>
            <a:r>
              <a:rPr lang="en-US"/>
              <a:t> </a:t>
            </a:r>
            <a:r>
              <a:rPr lang="en-US" err="1"/>
              <a:t>resultado</a:t>
            </a:r>
            <a:r>
              <a:rPr lang="en-US"/>
              <a:t> de </a:t>
            </a:r>
            <a:r>
              <a:rPr lang="en-US" err="1"/>
              <a:t>nuestra</a:t>
            </a:r>
            <a:r>
              <a:rPr lang="en-US"/>
              <a:t> </a:t>
            </a:r>
            <a:r>
              <a:rPr lang="en-US" err="1"/>
              <a:t>experiencia</a:t>
            </a:r>
            <a:r>
              <a:rPr lang="en-US"/>
              <a:t> de </a:t>
            </a:r>
            <a:r>
              <a:rPr lang="en-US" err="1"/>
              <a:t>liberación</a:t>
            </a:r>
            <a:r>
              <a:rPr lang="en-US"/>
              <a:t>, no </a:t>
            </a:r>
            <a:r>
              <a:rPr lang="en-US" err="1"/>
              <a:t>somos</a:t>
            </a:r>
            <a:r>
              <a:rPr lang="en-US"/>
              <a:t> </a:t>
            </a:r>
            <a:r>
              <a:rPr lang="en-US" err="1"/>
              <a:t>mejores</a:t>
            </a:r>
            <a:r>
              <a:rPr lang="en-US"/>
              <a:t> que Israel y Judá, Oseas 8:12-14 </a:t>
            </a:r>
          </a:p>
          <a:p>
            <a:pPr lvl="1"/>
            <a:r>
              <a:rPr lang="en-US"/>
              <a:t>Si no </a:t>
            </a:r>
            <a:r>
              <a:rPr lang="en-US" err="1"/>
              <a:t>compartimos</a:t>
            </a:r>
            <a:r>
              <a:rPr lang="en-US"/>
              <a:t> lo que </a:t>
            </a:r>
            <a:r>
              <a:rPr lang="en-US" err="1"/>
              <a:t>recibimos</a:t>
            </a:r>
            <a:r>
              <a:rPr lang="en-US"/>
              <a:t>, </a:t>
            </a:r>
            <a:r>
              <a:rPr lang="en-US" err="1"/>
              <a:t>somos</a:t>
            </a:r>
            <a:r>
              <a:rPr lang="en-US"/>
              <a:t> </a:t>
            </a:r>
            <a:r>
              <a:rPr lang="en-US" err="1"/>
              <a:t>malos</a:t>
            </a:r>
            <a:r>
              <a:rPr lang="en-US"/>
              <a:t> </a:t>
            </a:r>
            <a:r>
              <a:rPr lang="en-US" err="1"/>
              <a:t>administradores</a:t>
            </a:r>
            <a:r>
              <a:rPr lang="en-US"/>
              <a:t> de la </a:t>
            </a:r>
            <a:r>
              <a:rPr lang="en-US" err="1"/>
              <a:t>gracia</a:t>
            </a:r>
            <a:r>
              <a:rPr lang="en-US"/>
              <a:t> de Dios, Mateo 18:33</a:t>
            </a:r>
          </a:p>
        </p:txBody>
      </p:sp>
    </p:spTree>
    <p:extLst>
      <p:ext uri="{BB962C8B-B14F-4D97-AF65-F5344CB8AC3E}">
        <p14:creationId xmlns:p14="http://schemas.microsoft.com/office/powerpoint/2010/main" val="3218976900"/>
      </p:ext>
    </p:extLst>
  </p:cSld>
  <p:clrMapOvr>
    <a:masterClrMapping/>
  </p:clrMapOvr>
</p:sld>
</file>

<file path=ppt/slides/slide1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385-173F-F25A-27B5-76420C85CB9E}"/>
              </a:ext>
            </a:extLst>
          </p:cNvPr>
          <p:cNvSpPr>
            <a:spLocks noGrp="1"/>
          </p:cNvSpPr>
          <p:nvPr>
            <p:ph type="title"/>
          </p:nvPr>
        </p:nvSpPr>
        <p:spPr>
          <a:xfrm>
            <a:off x="184298" y="759219"/>
            <a:ext cx="8775404" cy="1608845"/>
          </a:xfrm>
        </p:spPr>
        <p:txBody>
          <a:bodyPr/>
          <a:lstStyle/>
          <a:p>
            <a:pPr marL="0" marR="0">
              <a:lnSpc>
                <a:spcPct val="100000"/>
              </a:lnSpc>
              <a:spcBef>
                <a:spcPts val="0"/>
              </a:spcBef>
              <a:spcAft>
                <a:spcPts val="0"/>
              </a:spcAft>
            </a:pPr>
            <a:r>
              <a:rPr lang="en-US" sz="4800" dirty="0">
                <a:effectLst/>
              </a:rPr>
              <a:t>Special Topics</a:t>
            </a:r>
            <a:endParaRPr lang="en-US" sz="4800" dirty="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Title 1">
            <a:extLst>
              <a:ext uri="{FF2B5EF4-FFF2-40B4-BE49-F238E27FC236}">
                <a16:creationId xmlns:a16="http://schemas.microsoft.com/office/drawing/2014/main" id="{D321DF81-615B-7450-DB5F-C358FA3B7F00}"/>
              </a:ext>
            </a:extLst>
          </p:cNvPr>
          <p:cNvSpPr txBox="1">
            <a:spLocks/>
          </p:cNvSpPr>
          <p:nvPr/>
        </p:nvSpPr>
        <p:spPr>
          <a:xfrm>
            <a:off x="184298" y="3361450"/>
            <a:ext cx="8775404" cy="160884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54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pPr>
              <a:lnSpc>
                <a:spcPct val="100000"/>
              </a:lnSpc>
            </a:pPr>
            <a:r>
              <a:rPr lang="es-ES" sz="4800" dirty="0">
                <a:latin typeface="Malgun Gothic"/>
                <a:ea typeface="Malgun Gothic"/>
              </a:rPr>
              <a:t>Temas especiales</a:t>
            </a:r>
            <a:endParaRPr lang="en-US" sz="4800" dirty="0"/>
          </a:p>
        </p:txBody>
      </p:sp>
      <p:sp>
        <p:nvSpPr>
          <p:cNvPr id="6" name="Text Placeholder 5">
            <a:extLst>
              <a:ext uri="{FF2B5EF4-FFF2-40B4-BE49-F238E27FC236}">
                <a16:creationId xmlns:a16="http://schemas.microsoft.com/office/drawing/2014/main" id="{EDA9999C-11F0-DBCE-6893-F5CE09510758}"/>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815376299"/>
      </p:ext>
    </p:extLst>
  </p:cSld>
  <p:clrMapOvr>
    <a:masterClrMapping/>
  </p:clrMapOvr>
</p:sld>
</file>

<file path=ppt/slides/slide1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A5F13B-40B6-08FA-0E3F-81A03265D8B7}"/>
              </a:ext>
            </a:extLst>
          </p:cNvPr>
          <p:cNvSpPr>
            <a:spLocks noGrp="1"/>
          </p:cNvSpPr>
          <p:nvPr>
            <p:ph type="title"/>
          </p:nvPr>
        </p:nvSpPr>
        <p:spPr/>
        <p:txBody>
          <a:bodyPr>
            <a:normAutofit fontScale="90000"/>
          </a:bodyPr>
          <a:lstStyle/>
          <a:p>
            <a:r>
              <a:rPr lang="en-US">
                <a:latin typeface="Malgun Gothic"/>
                <a:ea typeface="Malgun Gothic"/>
              </a:rPr>
              <a:t>Lessons for Singing / </a:t>
            </a:r>
            <a:r>
              <a:rPr lang="en-US" err="1">
                <a:latin typeface="Malgun Gothic"/>
                <a:ea typeface="Malgun Gothic"/>
              </a:rPr>
              <a:t>Lecciones</a:t>
            </a:r>
            <a:r>
              <a:rPr lang="en-US">
                <a:latin typeface="Malgun Gothic"/>
                <a:ea typeface="Malgun Gothic"/>
              </a:rPr>
              <a:t> para </a:t>
            </a:r>
            <a:r>
              <a:rPr lang="en-US" err="1">
                <a:latin typeface="Malgun Gothic"/>
                <a:ea typeface="Malgun Gothic"/>
              </a:rPr>
              <a:t>el</a:t>
            </a:r>
            <a:r>
              <a:rPr lang="en-US">
                <a:latin typeface="Malgun Gothic"/>
                <a:ea typeface="Malgun Gothic"/>
              </a:rPr>
              <a:t> </a:t>
            </a:r>
            <a:r>
              <a:rPr lang="en-US" err="1">
                <a:latin typeface="Malgun Gothic"/>
                <a:ea typeface="Malgun Gothic"/>
              </a:rPr>
              <a:t>cantar</a:t>
            </a:r>
            <a:r>
              <a:rPr lang="en-US">
                <a:latin typeface="Malgun Gothic"/>
                <a:ea typeface="Malgun Gothic"/>
              </a:rPr>
              <a:t> </a:t>
            </a:r>
            <a:endParaRPr lang="en-US"/>
          </a:p>
        </p:txBody>
      </p:sp>
      <p:sp>
        <p:nvSpPr>
          <p:cNvPr id="3" name="Content Placeholder 2">
            <a:extLst>
              <a:ext uri="{FF2B5EF4-FFF2-40B4-BE49-F238E27FC236}">
                <a16:creationId xmlns:a16="http://schemas.microsoft.com/office/drawing/2014/main" id="{16B1399F-701F-DBCC-B91E-AC0805475FDC}"/>
              </a:ext>
            </a:extLst>
          </p:cNvPr>
          <p:cNvSpPr>
            <a:spLocks noGrp="1"/>
          </p:cNvSpPr>
          <p:nvPr>
            <p:ph sz="half" idx="1"/>
          </p:nvPr>
        </p:nvSpPr>
        <p:spPr>
          <a:xfrm>
            <a:off x="337625" y="1041006"/>
            <a:ext cx="4136939" cy="4673994"/>
          </a:xfrm>
        </p:spPr>
        <p:txBody>
          <a:bodyPr>
            <a:normAutofit/>
          </a:bodyPr>
          <a:lstStyle/>
          <a:p>
            <a:r>
              <a:rPr lang="en-US" dirty="0"/>
              <a:t>Focus on scriptural content</a:t>
            </a:r>
          </a:p>
          <a:p>
            <a:pPr lvl="1"/>
            <a:r>
              <a:rPr lang="en-US" dirty="0"/>
              <a:t>Stories of God’s work</a:t>
            </a:r>
          </a:p>
          <a:p>
            <a:pPr lvl="1"/>
            <a:r>
              <a:rPr lang="en-US" dirty="0"/>
              <a:t>God’s character and faithfulness</a:t>
            </a:r>
          </a:p>
          <a:p>
            <a:r>
              <a:rPr lang="en-US" dirty="0"/>
              <a:t>Encourage moral behavior</a:t>
            </a:r>
          </a:p>
          <a:p>
            <a:pPr lvl="1"/>
            <a:r>
              <a:rPr lang="en-US" dirty="0"/>
              <a:t>Warn against sin and its consequences</a:t>
            </a:r>
          </a:p>
          <a:p>
            <a:pPr lvl="1"/>
            <a:r>
              <a:rPr lang="en-US" dirty="0"/>
              <a:t>Remind us of God’s mercy and love</a:t>
            </a:r>
          </a:p>
          <a:p>
            <a:r>
              <a:rPr lang="en-US" dirty="0"/>
              <a:t>Express God’s authority and our dependence</a:t>
            </a:r>
          </a:p>
          <a:p>
            <a:pPr lvl="1"/>
            <a:r>
              <a:rPr lang="en-US" dirty="0"/>
              <a:t>Praise and thank God for His work</a:t>
            </a:r>
          </a:p>
          <a:p>
            <a:pPr lvl="1"/>
            <a:r>
              <a:rPr lang="en-US" dirty="0"/>
              <a:t>Acknowledge God as the source of all blessings</a:t>
            </a:r>
          </a:p>
          <a:p>
            <a:r>
              <a:rPr lang="en-US" dirty="0"/>
              <a:t>Exemplify proper worship, which:</a:t>
            </a:r>
          </a:p>
          <a:p>
            <a:pPr lvl="1"/>
            <a:r>
              <a:rPr lang="en-US" dirty="0"/>
              <a:t>Focuses on God</a:t>
            </a:r>
          </a:p>
          <a:p>
            <a:pPr lvl="1"/>
            <a:r>
              <a:rPr lang="en-US" dirty="0"/>
              <a:t>Benefits the worshipers spiritually</a:t>
            </a:r>
          </a:p>
          <a:p>
            <a:pPr lvl="1"/>
            <a:r>
              <a:rPr lang="en-US" dirty="0"/>
              <a:t>Follows the revealed ordinances</a:t>
            </a:r>
          </a:p>
          <a:p>
            <a:endParaRPr lang="en-US" dirty="0"/>
          </a:p>
        </p:txBody>
      </p:sp>
      <p:sp>
        <p:nvSpPr>
          <p:cNvPr id="4" name="Content Placeholder 3">
            <a:extLst>
              <a:ext uri="{FF2B5EF4-FFF2-40B4-BE49-F238E27FC236}">
                <a16:creationId xmlns:a16="http://schemas.microsoft.com/office/drawing/2014/main" id="{45D5FB17-460E-BEB9-B00A-D576DA95586A}"/>
              </a:ext>
            </a:extLst>
          </p:cNvPr>
          <p:cNvSpPr>
            <a:spLocks noGrp="1"/>
          </p:cNvSpPr>
          <p:nvPr>
            <p:ph sz="half" idx="2"/>
          </p:nvPr>
        </p:nvSpPr>
        <p:spPr>
          <a:xfrm>
            <a:off x="4572000" y="1041006"/>
            <a:ext cx="4339882" cy="4673993"/>
          </a:xfrm>
        </p:spPr>
        <p:txBody>
          <a:bodyPr vert="horz" lIns="91440" tIns="45720" rIns="91440" bIns="45720" rtlCol="0" anchor="t">
            <a:normAutofit/>
          </a:bodyPr>
          <a:lstStyle/>
          <a:p>
            <a:r>
              <a:rPr lang="en-US" dirty="0" err="1">
                <a:ea typeface="+mn-lt"/>
                <a:cs typeface="+mn-lt"/>
              </a:rPr>
              <a:t>Centrarnos</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contenido</a:t>
            </a:r>
            <a:r>
              <a:rPr lang="en-US" dirty="0">
                <a:ea typeface="+mn-lt"/>
                <a:cs typeface="+mn-lt"/>
              </a:rPr>
              <a:t> </a:t>
            </a:r>
            <a:r>
              <a:rPr lang="en-US" dirty="0" err="1">
                <a:ea typeface="+mn-lt"/>
                <a:cs typeface="+mn-lt"/>
              </a:rPr>
              <a:t>bíblico</a:t>
            </a:r>
            <a:endParaRPr lang="en-US" dirty="0"/>
          </a:p>
          <a:p>
            <a:pPr lvl="1"/>
            <a:r>
              <a:rPr lang="en-US" dirty="0">
                <a:ea typeface="+mn-lt"/>
                <a:cs typeface="+mn-lt"/>
              </a:rPr>
              <a:t>Las </a:t>
            </a:r>
            <a:r>
              <a:rPr lang="en-US" dirty="0" err="1">
                <a:ea typeface="+mn-lt"/>
                <a:cs typeface="+mn-lt"/>
              </a:rPr>
              <a:t>historias</a:t>
            </a:r>
            <a:r>
              <a:rPr lang="en-US" dirty="0">
                <a:ea typeface="+mn-lt"/>
                <a:cs typeface="+mn-lt"/>
              </a:rPr>
              <a:t> de la </a:t>
            </a:r>
            <a:r>
              <a:rPr lang="en-US" dirty="0" err="1">
                <a:ea typeface="+mn-lt"/>
                <a:cs typeface="+mn-lt"/>
              </a:rPr>
              <a:t>obra</a:t>
            </a:r>
            <a:r>
              <a:rPr lang="en-US" dirty="0">
                <a:ea typeface="+mn-lt"/>
                <a:cs typeface="+mn-lt"/>
              </a:rPr>
              <a:t> de Dios</a:t>
            </a:r>
            <a:endParaRPr lang="en-US" dirty="0"/>
          </a:p>
          <a:p>
            <a:pPr lvl="1"/>
            <a:r>
              <a:rPr lang="en-US" dirty="0">
                <a:ea typeface="+mn-lt"/>
                <a:cs typeface="+mn-lt"/>
              </a:rPr>
              <a:t>El </a:t>
            </a:r>
            <a:r>
              <a:rPr lang="en-US" dirty="0" err="1">
                <a:ea typeface="+mn-lt"/>
                <a:cs typeface="+mn-lt"/>
              </a:rPr>
              <a:t>carácter</a:t>
            </a:r>
            <a:r>
              <a:rPr lang="en-US" dirty="0">
                <a:ea typeface="+mn-lt"/>
                <a:cs typeface="+mn-lt"/>
              </a:rPr>
              <a:t> y la </a:t>
            </a:r>
            <a:r>
              <a:rPr lang="en-US" dirty="0" err="1">
                <a:ea typeface="+mn-lt"/>
                <a:cs typeface="+mn-lt"/>
              </a:rPr>
              <a:t>fidelidad</a:t>
            </a:r>
            <a:r>
              <a:rPr lang="en-US" dirty="0">
                <a:ea typeface="+mn-lt"/>
                <a:cs typeface="+mn-lt"/>
              </a:rPr>
              <a:t> de Dios</a:t>
            </a:r>
            <a:endParaRPr lang="en-US" dirty="0"/>
          </a:p>
          <a:p>
            <a:r>
              <a:rPr lang="en-US" dirty="0" err="1">
                <a:ea typeface="+mn-lt"/>
                <a:cs typeface="+mn-lt"/>
              </a:rPr>
              <a:t>Fomentar</a:t>
            </a:r>
            <a:r>
              <a:rPr lang="en-US" dirty="0">
                <a:ea typeface="+mn-lt"/>
                <a:cs typeface="+mn-lt"/>
              </a:rPr>
              <a:t> la </a:t>
            </a:r>
            <a:r>
              <a:rPr lang="en-US" dirty="0" err="1">
                <a:ea typeface="+mn-lt"/>
                <a:cs typeface="+mn-lt"/>
              </a:rPr>
              <a:t>conducta</a:t>
            </a:r>
            <a:r>
              <a:rPr lang="en-US" dirty="0">
                <a:ea typeface="+mn-lt"/>
                <a:cs typeface="+mn-lt"/>
              </a:rPr>
              <a:t> moral</a:t>
            </a:r>
            <a:endParaRPr lang="en-US" dirty="0"/>
          </a:p>
          <a:p>
            <a:pPr lvl="1"/>
            <a:r>
              <a:rPr lang="en-US" dirty="0" err="1">
                <a:ea typeface="+mn-lt"/>
                <a:cs typeface="+mn-lt"/>
              </a:rPr>
              <a:t>Advertir</a:t>
            </a:r>
            <a:r>
              <a:rPr lang="en-US" dirty="0">
                <a:ea typeface="+mn-lt"/>
                <a:cs typeface="+mn-lt"/>
              </a:rPr>
              <a:t> contra </a:t>
            </a:r>
            <a:r>
              <a:rPr lang="en-US" dirty="0" err="1">
                <a:ea typeface="+mn-lt"/>
                <a:cs typeface="+mn-lt"/>
              </a:rPr>
              <a:t>el</a:t>
            </a:r>
            <a:r>
              <a:rPr lang="en-US" dirty="0">
                <a:ea typeface="+mn-lt"/>
                <a:cs typeface="+mn-lt"/>
              </a:rPr>
              <a:t> </a:t>
            </a:r>
            <a:r>
              <a:rPr lang="en-US" dirty="0" err="1">
                <a:ea typeface="+mn-lt"/>
                <a:cs typeface="+mn-lt"/>
              </a:rPr>
              <a:t>pecado</a:t>
            </a:r>
            <a:r>
              <a:rPr lang="en-US" dirty="0">
                <a:ea typeface="+mn-lt"/>
                <a:cs typeface="+mn-lt"/>
              </a:rPr>
              <a:t> y sus </a:t>
            </a:r>
            <a:r>
              <a:rPr lang="en-US" dirty="0" err="1">
                <a:ea typeface="+mn-lt"/>
                <a:cs typeface="+mn-lt"/>
              </a:rPr>
              <a:t>consecuencias</a:t>
            </a:r>
            <a:endParaRPr lang="en-US" dirty="0"/>
          </a:p>
          <a:p>
            <a:pPr lvl="1"/>
            <a:r>
              <a:rPr lang="en-US" dirty="0" err="1">
                <a:ea typeface="+mn-lt"/>
                <a:cs typeface="+mn-lt"/>
              </a:rPr>
              <a:t>Recordarnos</a:t>
            </a:r>
            <a:r>
              <a:rPr lang="en-US" dirty="0">
                <a:ea typeface="+mn-lt"/>
                <a:cs typeface="+mn-lt"/>
              </a:rPr>
              <a:t> la misericordia y </a:t>
            </a:r>
            <a:r>
              <a:rPr lang="en-US" dirty="0" err="1">
                <a:ea typeface="+mn-lt"/>
                <a:cs typeface="+mn-lt"/>
              </a:rPr>
              <a:t>el</a:t>
            </a:r>
            <a:r>
              <a:rPr lang="en-US" dirty="0">
                <a:ea typeface="+mn-lt"/>
                <a:cs typeface="+mn-lt"/>
              </a:rPr>
              <a:t> amor de Dios</a:t>
            </a:r>
            <a:endParaRPr lang="en-US" dirty="0"/>
          </a:p>
          <a:p>
            <a:r>
              <a:rPr lang="en-US" dirty="0" err="1">
                <a:ea typeface="+mn-lt"/>
                <a:cs typeface="+mn-lt"/>
              </a:rPr>
              <a:t>Expresar</a:t>
            </a:r>
            <a:r>
              <a:rPr lang="en-US" dirty="0">
                <a:ea typeface="+mn-lt"/>
                <a:cs typeface="+mn-lt"/>
              </a:rPr>
              <a:t> la </a:t>
            </a:r>
            <a:r>
              <a:rPr lang="en-US" dirty="0" err="1">
                <a:ea typeface="+mn-lt"/>
                <a:cs typeface="+mn-lt"/>
              </a:rPr>
              <a:t>autoridad</a:t>
            </a:r>
            <a:r>
              <a:rPr lang="en-US" dirty="0">
                <a:ea typeface="+mn-lt"/>
                <a:cs typeface="+mn-lt"/>
              </a:rPr>
              <a:t> de Dios y </a:t>
            </a:r>
            <a:r>
              <a:rPr lang="en-US" dirty="0" err="1">
                <a:ea typeface="+mn-lt"/>
                <a:cs typeface="+mn-lt"/>
              </a:rPr>
              <a:t>nuestra</a:t>
            </a:r>
            <a:r>
              <a:rPr lang="en-US" dirty="0">
                <a:ea typeface="+mn-lt"/>
                <a:cs typeface="+mn-lt"/>
              </a:rPr>
              <a:t> </a:t>
            </a:r>
            <a:r>
              <a:rPr lang="en-US" dirty="0" err="1">
                <a:ea typeface="+mn-lt"/>
                <a:cs typeface="+mn-lt"/>
              </a:rPr>
              <a:t>dependencia</a:t>
            </a:r>
            <a:endParaRPr lang="en-US" dirty="0"/>
          </a:p>
          <a:p>
            <a:pPr lvl="1"/>
            <a:r>
              <a:rPr lang="en-US" dirty="0" err="1">
                <a:ea typeface="+mn-lt"/>
                <a:cs typeface="+mn-lt"/>
              </a:rPr>
              <a:t>Alabar</a:t>
            </a:r>
            <a:r>
              <a:rPr lang="en-US" dirty="0">
                <a:ea typeface="+mn-lt"/>
                <a:cs typeface="+mn-lt"/>
              </a:rPr>
              <a:t> y </a:t>
            </a:r>
            <a:r>
              <a:rPr lang="en-US" dirty="0" err="1">
                <a:ea typeface="+mn-lt"/>
                <a:cs typeface="+mn-lt"/>
              </a:rPr>
              <a:t>dar</a:t>
            </a:r>
            <a:r>
              <a:rPr lang="en-US" dirty="0">
                <a:ea typeface="+mn-lt"/>
                <a:cs typeface="+mn-lt"/>
              </a:rPr>
              <a:t> gracias a Dios </a:t>
            </a:r>
            <a:r>
              <a:rPr lang="en-US" dirty="0" err="1">
                <a:ea typeface="+mn-lt"/>
                <a:cs typeface="+mn-lt"/>
              </a:rPr>
              <a:t>por</a:t>
            </a:r>
            <a:r>
              <a:rPr lang="en-US" dirty="0">
                <a:ea typeface="+mn-lt"/>
                <a:cs typeface="+mn-lt"/>
              </a:rPr>
              <a:t> </a:t>
            </a:r>
            <a:r>
              <a:rPr lang="en-US" dirty="0" err="1">
                <a:ea typeface="+mn-lt"/>
                <a:cs typeface="+mn-lt"/>
              </a:rPr>
              <a:t>Su</a:t>
            </a:r>
            <a:r>
              <a:rPr lang="en-US" dirty="0">
                <a:ea typeface="+mn-lt"/>
                <a:cs typeface="+mn-lt"/>
              </a:rPr>
              <a:t> </a:t>
            </a:r>
            <a:r>
              <a:rPr lang="en-US" dirty="0" err="1">
                <a:ea typeface="+mn-lt"/>
                <a:cs typeface="+mn-lt"/>
              </a:rPr>
              <a:t>obra</a:t>
            </a:r>
            <a:endParaRPr lang="en-US" dirty="0"/>
          </a:p>
          <a:p>
            <a:pPr lvl="1"/>
            <a:r>
              <a:rPr lang="en-US" dirty="0" err="1">
                <a:ea typeface="+mn-lt"/>
                <a:cs typeface="+mn-lt"/>
              </a:rPr>
              <a:t>Reconocer</a:t>
            </a:r>
            <a:r>
              <a:rPr lang="en-US" dirty="0">
                <a:ea typeface="+mn-lt"/>
                <a:cs typeface="+mn-lt"/>
              </a:rPr>
              <a:t> a Dios </a:t>
            </a:r>
            <a:r>
              <a:rPr lang="en-US" dirty="0" err="1">
                <a:ea typeface="+mn-lt"/>
                <a:cs typeface="+mn-lt"/>
              </a:rPr>
              <a:t>como</a:t>
            </a:r>
            <a:r>
              <a:rPr lang="en-US" dirty="0">
                <a:ea typeface="+mn-lt"/>
                <a:cs typeface="+mn-lt"/>
              </a:rPr>
              <a:t> la </a:t>
            </a:r>
            <a:r>
              <a:rPr lang="en-US" dirty="0" err="1">
                <a:ea typeface="+mn-lt"/>
                <a:cs typeface="+mn-lt"/>
              </a:rPr>
              <a:t>fuente</a:t>
            </a:r>
            <a:r>
              <a:rPr lang="en-US" dirty="0">
                <a:ea typeface="+mn-lt"/>
                <a:cs typeface="+mn-lt"/>
              </a:rPr>
              <a:t> de </a:t>
            </a:r>
            <a:r>
              <a:rPr lang="en-US" dirty="0" err="1">
                <a:ea typeface="+mn-lt"/>
                <a:cs typeface="+mn-lt"/>
              </a:rPr>
              <a:t>todas</a:t>
            </a:r>
            <a:r>
              <a:rPr lang="en-US" dirty="0">
                <a:ea typeface="+mn-lt"/>
                <a:cs typeface="+mn-lt"/>
              </a:rPr>
              <a:t> las </a:t>
            </a:r>
            <a:r>
              <a:rPr lang="en-US" dirty="0" err="1">
                <a:ea typeface="+mn-lt"/>
                <a:cs typeface="+mn-lt"/>
              </a:rPr>
              <a:t>bendiciones</a:t>
            </a:r>
            <a:endParaRPr lang="en-US" dirty="0"/>
          </a:p>
          <a:p>
            <a:r>
              <a:rPr lang="en-US" dirty="0" err="1">
                <a:ea typeface="+mn-lt"/>
                <a:cs typeface="+mn-lt"/>
              </a:rPr>
              <a:t>Ejemplificar</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culto</a:t>
            </a:r>
            <a:r>
              <a:rPr lang="en-US" dirty="0">
                <a:ea typeface="+mn-lt"/>
                <a:cs typeface="+mn-lt"/>
              </a:rPr>
              <a:t> </a:t>
            </a:r>
            <a:r>
              <a:rPr lang="en-US" dirty="0" err="1">
                <a:ea typeface="+mn-lt"/>
                <a:cs typeface="+mn-lt"/>
              </a:rPr>
              <a:t>apropiado</a:t>
            </a:r>
            <a:r>
              <a:rPr lang="en-US" dirty="0">
                <a:ea typeface="+mn-lt"/>
                <a:cs typeface="+mn-lt"/>
              </a:rPr>
              <a:t>, que:</a:t>
            </a:r>
            <a:endParaRPr lang="en-US" dirty="0"/>
          </a:p>
          <a:p>
            <a:pPr lvl="1"/>
            <a:r>
              <a:rPr lang="en-US" dirty="0">
                <a:ea typeface="+mn-lt"/>
                <a:cs typeface="+mn-lt"/>
              </a:rPr>
              <a:t>Se centra </a:t>
            </a:r>
            <a:r>
              <a:rPr lang="en-US" dirty="0" err="1">
                <a:ea typeface="+mn-lt"/>
                <a:cs typeface="+mn-lt"/>
              </a:rPr>
              <a:t>en</a:t>
            </a:r>
            <a:r>
              <a:rPr lang="en-US" dirty="0">
                <a:ea typeface="+mn-lt"/>
                <a:cs typeface="+mn-lt"/>
              </a:rPr>
              <a:t> Dios</a:t>
            </a:r>
            <a:endParaRPr lang="en-US" dirty="0"/>
          </a:p>
          <a:p>
            <a:pPr lvl="1"/>
            <a:r>
              <a:rPr lang="en-US" dirty="0">
                <a:ea typeface="+mn-lt"/>
                <a:cs typeface="+mn-lt"/>
              </a:rPr>
              <a:t>Beneficia </a:t>
            </a:r>
            <a:r>
              <a:rPr lang="en-US" dirty="0" err="1">
                <a:ea typeface="+mn-lt"/>
                <a:cs typeface="+mn-lt"/>
              </a:rPr>
              <a:t>espiritualmente</a:t>
            </a:r>
            <a:r>
              <a:rPr lang="en-US" dirty="0">
                <a:ea typeface="+mn-lt"/>
                <a:cs typeface="+mn-lt"/>
              </a:rPr>
              <a:t> a </a:t>
            </a:r>
            <a:r>
              <a:rPr lang="en-US" dirty="0" err="1">
                <a:ea typeface="+mn-lt"/>
                <a:cs typeface="+mn-lt"/>
              </a:rPr>
              <a:t>los</a:t>
            </a:r>
            <a:r>
              <a:rPr lang="en-US" dirty="0">
                <a:ea typeface="+mn-lt"/>
                <a:cs typeface="+mn-lt"/>
              </a:rPr>
              <a:t> </a:t>
            </a:r>
            <a:r>
              <a:rPr lang="en-US" dirty="0" err="1">
                <a:ea typeface="+mn-lt"/>
                <a:cs typeface="+mn-lt"/>
              </a:rPr>
              <a:t>adoradores</a:t>
            </a:r>
            <a:endParaRPr lang="en-US" dirty="0"/>
          </a:p>
          <a:p>
            <a:pPr lvl="1"/>
            <a:r>
              <a:rPr lang="en-US" dirty="0" err="1">
                <a:ea typeface="+mn-lt"/>
                <a:cs typeface="+mn-lt"/>
              </a:rPr>
              <a:t>Sigue</a:t>
            </a:r>
            <a:r>
              <a:rPr lang="en-US" dirty="0">
                <a:ea typeface="+mn-lt"/>
                <a:cs typeface="+mn-lt"/>
              </a:rPr>
              <a:t> las </a:t>
            </a:r>
            <a:r>
              <a:rPr lang="en-US" dirty="0" err="1">
                <a:ea typeface="+mn-lt"/>
                <a:cs typeface="+mn-lt"/>
              </a:rPr>
              <a:t>ordenanzas</a:t>
            </a:r>
            <a:r>
              <a:rPr lang="en-US" dirty="0">
                <a:ea typeface="+mn-lt"/>
                <a:cs typeface="+mn-lt"/>
              </a:rPr>
              <a:t> </a:t>
            </a:r>
            <a:r>
              <a:rPr lang="en-US" dirty="0" err="1">
                <a:ea typeface="+mn-lt"/>
                <a:cs typeface="+mn-lt"/>
              </a:rPr>
              <a:t>reveladas</a:t>
            </a:r>
            <a:endParaRPr lang="en-US" dirty="0"/>
          </a:p>
        </p:txBody>
      </p:sp>
    </p:spTree>
    <p:extLst>
      <p:ext uri="{BB962C8B-B14F-4D97-AF65-F5344CB8AC3E}">
        <p14:creationId xmlns:p14="http://schemas.microsoft.com/office/powerpoint/2010/main" val="2824603415"/>
      </p:ext>
    </p:extLst>
  </p:cSld>
  <p:clrMapOvr>
    <a:masterClrMapping/>
  </p:clrMapOvr>
</p:sld>
</file>

<file path=ppt/slides/slide1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C9CF43C-FA09-4AAA-A3C5-5F5BCC61217E}"/>
              </a:ext>
            </a:extLst>
          </p:cNvPr>
          <p:cNvSpPr>
            <a:spLocks noGrp="1"/>
          </p:cNvSpPr>
          <p:nvPr>
            <p:ph type="title"/>
          </p:nvPr>
        </p:nvSpPr>
        <p:spPr/>
        <p:txBody>
          <a:bodyPr>
            <a:noAutofit/>
          </a:bodyPr>
          <a:lstStyle/>
          <a:p>
            <a:r>
              <a:rPr lang="en-US" sz="2600">
                <a:latin typeface="Malgun Gothic"/>
                <a:ea typeface="Malgun Gothic"/>
              </a:rPr>
              <a:t>Improving Our Prayers / </a:t>
            </a:r>
            <a:r>
              <a:rPr lang="en-US" sz="2600" err="1">
                <a:latin typeface="Malgun Gothic"/>
                <a:ea typeface="Malgun Gothic"/>
              </a:rPr>
              <a:t>Mejorando</a:t>
            </a:r>
            <a:r>
              <a:rPr lang="en-US" sz="2600">
                <a:latin typeface="Malgun Gothic"/>
                <a:ea typeface="Malgun Gothic"/>
              </a:rPr>
              <a:t> </a:t>
            </a:r>
            <a:r>
              <a:rPr lang="en-US" sz="2600" err="1">
                <a:latin typeface="Malgun Gothic"/>
                <a:ea typeface="Malgun Gothic"/>
              </a:rPr>
              <a:t>nuestras</a:t>
            </a:r>
            <a:r>
              <a:rPr lang="en-US" sz="2600">
                <a:latin typeface="Malgun Gothic"/>
                <a:ea typeface="Malgun Gothic"/>
              </a:rPr>
              <a:t> </a:t>
            </a:r>
            <a:r>
              <a:rPr lang="en-US" sz="2600" err="1">
                <a:latin typeface="Malgun Gothic"/>
                <a:ea typeface="Malgun Gothic"/>
              </a:rPr>
              <a:t>oraciones</a:t>
            </a:r>
            <a:endParaRPr lang="en-US" sz="2600"/>
          </a:p>
        </p:txBody>
      </p:sp>
      <p:sp>
        <p:nvSpPr>
          <p:cNvPr id="3" name="Content Placeholder 2">
            <a:extLst>
              <a:ext uri="{FF2B5EF4-FFF2-40B4-BE49-F238E27FC236}">
                <a16:creationId xmlns:a16="http://schemas.microsoft.com/office/drawing/2014/main" id="{B91D4E0A-5777-49C2-AED2-8F20F8CC2B3E}"/>
              </a:ext>
            </a:extLst>
          </p:cNvPr>
          <p:cNvSpPr>
            <a:spLocks noGrp="1"/>
          </p:cNvSpPr>
          <p:nvPr>
            <p:ph sz="half" idx="1"/>
          </p:nvPr>
        </p:nvSpPr>
        <p:spPr/>
        <p:txBody>
          <a:bodyPr/>
          <a:lstStyle/>
          <a:p>
            <a:r>
              <a:rPr lang="en-US" dirty="0"/>
              <a:t>We can pray the psalms (with some adaptation)</a:t>
            </a:r>
          </a:p>
          <a:p>
            <a:r>
              <a:rPr lang="en-US" dirty="0"/>
              <a:t>The psalms teach us how prayer works (what we do and what God does)</a:t>
            </a:r>
          </a:p>
          <a:p>
            <a:r>
              <a:rPr lang="en-US" dirty="0"/>
              <a:t>The psalms address all the major challenges God’s people face</a:t>
            </a:r>
          </a:p>
          <a:p>
            <a:r>
              <a:rPr lang="en-US" dirty="0"/>
              <a:t>The psalms teach us what to pray for</a:t>
            </a:r>
          </a:p>
          <a:p>
            <a:r>
              <a:rPr lang="en-US" dirty="0"/>
              <a:t>The psalms teach us what to say in our prayers</a:t>
            </a:r>
          </a:p>
          <a:p>
            <a:endParaRPr lang="en-US" dirty="0"/>
          </a:p>
        </p:txBody>
      </p:sp>
      <p:sp>
        <p:nvSpPr>
          <p:cNvPr id="4" name="Content Placeholder 3">
            <a:extLst>
              <a:ext uri="{FF2B5EF4-FFF2-40B4-BE49-F238E27FC236}">
                <a16:creationId xmlns:a16="http://schemas.microsoft.com/office/drawing/2014/main" id="{3A243EC6-1E99-0A6C-8A10-0E5C5A3E8456}"/>
              </a:ext>
            </a:extLst>
          </p:cNvPr>
          <p:cNvSpPr>
            <a:spLocks noGrp="1"/>
          </p:cNvSpPr>
          <p:nvPr>
            <p:ph sz="half" idx="2"/>
          </p:nvPr>
        </p:nvSpPr>
        <p:spPr>
          <a:xfrm>
            <a:off x="4571999" y="1041007"/>
            <a:ext cx="4346457" cy="4449790"/>
          </a:xfrm>
        </p:spPr>
        <p:txBody>
          <a:bodyPr vert="horz" lIns="91440" tIns="45720" rIns="91440" bIns="45720" rtlCol="0" anchor="t">
            <a:normAutofit/>
          </a:bodyPr>
          <a:lstStyle/>
          <a:p>
            <a:r>
              <a:rPr lang="en-US" dirty="0">
                <a:ea typeface="+mn-lt"/>
                <a:cs typeface="+mn-lt"/>
              </a:rPr>
              <a:t>Podemos </a:t>
            </a:r>
            <a:r>
              <a:rPr lang="en-US" dirty="0" err="1">
                <a:ea typeface="+mn-lt"/>
                <a:cs typeface="+mn-lt"/>
              </a:rPr>
              <a:t>orar</a:t>
            </a:r>
            <a:r>
              <a:rPr lang="en-US" dirty="0">
                <a:ea typeface="+mn-lt"/>
                <a:cs typeface="+mn-lt"/>
              </a:rPr>
              <a:t> </a:t>
            </a:r>
            <a:r>
              <a:rPr lang="en-US" dirty="0" err="1">
                <a:ea typeface="+mn-lt"/>
                <a:cs typeface="+mn-lt"/>
              </a:rPr>
              <a:t>los</a:t>
            </a:r>
            <a:r>
              <a:rPr lang="en-US" dirty="0">
                <a:ea typeface="+mn-lt"/>
                <a:cs typeface="+mn-lt"/>
              </a:rPr>
              <a:t> </a:t>
            </a:r>
            <a:r>
              <a:rPr lang="en-US" dirty="0" err="1">
                <a:ea typeface="+mn-lt"/>
                <a:cs typeface="+mn-lt"/>
              </a:rPr>
              <a:t>salmos</a:t>
            </a:r>
            <a:r>
              <a:rPr lang="en-US" dirty="0">
                <a:ea typeface="+mn-lt"/>
                <a:cs typeface="+mn-lt"/>
              </a:rPr>
              <a:t> (con algo de </a:t>
            </a:r>
            <a:r>
              <a:rPr lang="en-US" dirty="0" err="1">
                <a:ea typeface="+mn-lt"/>
                <a:cs typeface="+mn-lt"/>
              </a:rPr>
              <a:t>adaptación</a:t>
            </a:r>
            <a:r>
              <a:rPr lang="en-US" dirty="0">
                <a:ea typeface="+mn-lt"/>
                <a:cs typeface="+mn-lt"/>
              </a:rPr>
              <a:t>)</a:t>
            </a:r>
            <a:endParaRPr lang="en-US" dirty="0"/>
          </a:p>
          <a:p>
            <a:r>
              <a:rPr lang="en-US" dirty="0">
                <a:ea typeface="+mn-lt"/>
                <a:cs typeface="+mn-lt"/>
              </a:rPr>
              <a:t>Los </a:t>
            </a:r>
            <a:r>
              <a:rPr lang="en-US" dirty="0" err="1">
                <a:ea typeface="+mn-lt"/>
                <a:cs typeface="+mn-lt"/>
              </a:rPr>
              <a:t>salmos</a:t>
            </a:r>
            <a:r>
              <a:rPr lang="en-US" dirty="0">
                <a:ea typeface="+mn-lt"/>
                <a:cs typeface="+mn-lt"/>
              </a:rPr>
              <a:t> </a:t>
            </a:r>
            <a:r>
              <a:rPr lang="en-US" dirty="0" err="1">
                <a:ea typeface="+mn-lt"/>
                <a:cs typeface="+mn-lt"/>
              </a:rPr>
              <a:t>nos</a:t>
            </a:r>
            <a:r>
              <a:rPr lang="en-US" dirty="0">
                <a:ea typeface="+mn-lt"/>
                <a:cs typeface="+mn-lt"/>
              </a:rPr>
              <a:t> </a:t>
            </a:r>
            <a:r>
              <a:rPr lang="en-US" dirty="0" err="1">
                <a:ea typeface="+mn-lt"/>
                <a:cs typeface="+mn-lt"/>
              </a:rPr>
              <a:t>enseñan</a:t>
            </a:r>
            <a:r>
              <a:rPr lang="en-US" dirty="0">
                <a:ea typeface="+mn-lt"/>
                <a:cs typeface="+mn-lt"/>
              </a:rPr>
              <a:t> </a:t>
            </a:r>
            <a:r>
              <a:rPr lang="en-US" dirty="0" err="1">
                <a:ea typeface="+mn-lt"/>
                <a:cs typeface="+mn-lt"/>
              </a:rPr>
              <a:t>cómo</a:t>
            </a:r>
            <a:r>
              <a:rPr lang="en-US" dirty="0">
                <a:ea typeface="+mn-lt"/>
                <a:cs typeface="+mn-lt"/>
              </a:rPr>
              <a:t> </a:t>
            </a:r>
            <a:r>
              <a:rPr lang="en-US" dirty="0" err="1">
                <a:ea typeface="+mn-lt"/>
                <a:cs typeface="+mn-lt"/>
              </a:rPr>
              <a:t>funciona</a:t>
            </a:r>
            <a:r>
              <a:rPr lang="en-US" dirty="0">
                <a:ea typeface="+mn-lt"/>
                <a:cs typeface="+mn-lt"/>
              </a:rPr>
              <a:t> la </a:t>
            </a:r>
            <a:r>
              <a:rPr lang="en-US" dirty="0" err="1">
                <a:ea typeface="+mn-lt"/>
                <a:cs typeface="+mn-lt"/>
              </a:rPr>
              <a:t>ora-ción</a:t>
            </a:r>
            <a:r>
              <a:rPr lang="en-US" dirty="0">
                <a:ea typeface="+mn-lt"/>
                <a:cs typeface="+mn-lt"/>
              </a:rPr>
              <a:t> (</a:t>
            </a:r>
            <a:r>
              <a:rPr lang="en-US" dirty="0" err="1">
                <a:ea typeface="+mn-lt"/>
                <a:cs typeface="+mn-lt"/>
              </a:rPr>
              <a:t>qué</a:t>
            </a:r>
            <a:r>
              <a:rPr lang="en-US" dirty="0">
                <a:ea typeface="+mn-lt"/>
                <a:cs typeface="+mn-lt"/>
              </a:rPr>
              <a:t> </a:t>
            </a:r>
            <a:r>
              <a:rPr lang="en-US" dirty="0" err="1">
                <a:ea typeface="+mn-lt"/>
                <a:cs typeface="+mn-lt"/>
              </a:rPr>
              <a:t>hacemos</a:t>
            </a:r>
            <a:r>
              <a:rPr lang="en-US" dirty="0">
                <a:ea typeface="+mn-lt"/>
                <a:cs typeface="+mn-lt"/>
              </a:rPr>
              <a:t> </a:t>
            </a:r>
            <a:r>
              <a:rPr lang="en-US" dirty="0" err="1">
                <a:ea typeface="+mn-lt"/>
                <a:cs typeface="+mn-lt"/>
              </a:rPr>
              <a:t>nosotros</a:t>
            </a:r>
            <a:r>
              <a:rPr lang="en-US" dirty="0">
                <a:ea typeface="+mn-lt"/>
                <a:cs typeface="+mn-lt"/>
              </a:rPr>
              <a:t> y </a:t>
            </a:r>
            <a:r>
              <a:rPr lang="en-US" dirty="0" err="1">
                <a:ea typeface="+mn-lt"/>
                <a:cs typeface="+mn-lt"/>
              </a:rPr>
              <a:t>qué</a:t>
            </a:r>
            <a:r>
              <a:rPr lang="en-US" dirty="0">
                <a:ea typeface="+mn-lt"/>
                <a:cs typeface="+mn-lt"/>
              </a:rPr>
              <a:t> </a:t>
            </a:r>
            <a:r>
              <a:rPr lang="en-US" dirty="0" err="1">
                <a:ea typeface="+mn-lt"/>
                <a:cs typeface="+mn-lt"/>
              </a:rPr>
              <a:t>hace</a:t>
            </a:r>
            <a:r>
              <a:rPr lang="en-US" dirty="0">
                <a:ea typeface="+mn-lt"/>
                <a:cs typeface="+mn-lt"/>
              </a:rPr>
              <a:t> Dios)</a:t>
            </a:r>
            <a:endParaRPr lang="en-US" dirty="0"/>
          </a:p>
          <a:p>
            <a:r>
              <a:rPr lang="en-US" dirty="0">
                <a:ea typeface="+mn-lt"/>
                <a:cs typeface="+mn-lt"/>
              </a:rPr>
              <a:t>Los </a:t>
            </a:r>
            <a:r>
              <a:rPr lang="en-US" dirty="0" err="1">
                <a:ea typeface="+mn-lt"/>
                <a:cs typeface="+mn-lt"/>
              </a:rPr>
              <a:t>salmos</a:t>
            </a:r>
            <a:r>
              <a:rPr lang="en-US" dirty="0">
                <a:ea typeface="+mn-lt"/>
                <a:cs typeface="+mn-lt"/>
              </a:rPr>
              <a:t> </a:t>
            </a:r>
            <a:r>
              <a:rPr lang="en-US" dirty="0" err="1">
                <a:ea typeface="+mn-lt"/>
                <a:cs typeface="+mn-lt"/>
              </a:rPr>
              <a:t>tratan</a:t>
            </a:r>
            <a:r>
              <a:rPr lang="en-US" dirty="0">
                <a:ea typeface="+mn-lt"/>
                <a:cs typeface="+mn-lt"/>
              </a:rPr>
              <a:t> </a:t>
            </a:r>
            <a:r>
              <a:rPr lang="en-US" dirty="0" err="1">
                <a:ea typeface="+mn-lt"/>
                <a:cs typeface="+mn-lt"/>
              </a:rPr>
              <a:t>los</a:t>
            </a:r>
            <a:r>
              <a:rPr lang="en-US" dirty="0">
                <a:ea typeface="+mn-lt"/>
                <a:cs typeface="+mn-lt"/>
              </a:rPr>
              <a:t> </a:t>
            </a:r>
            <a:r>
              <a:rPr lang="en-US" dirty="0" err="1">
                <a:ea typeface="+mn-lt"/>
                <a:cs typeface="+mn-lt"/>
              </a:rPr>
              <a:t>principales</a:t>
            </a:r>
            <a:r>
              <a:rPr lang="en-US" dirty="0">
                <a:ea typeface="+mn-lt"/>
                <a:cs typeface="+mn-lt"/>
              </a:rPr>
              <a:t> </a:t>
            </a:r>
            <a:r>
              <a:rPr lang="en-US" dirty="0" err="1">
                <a:ea typeface="+mn-lt"/>
                <a:cs typeface="+mn-lt"/>
              </a:rPr>
              <a:t>desafíos</a:t>
            </a:r>
            <a:r>
              <a:rPr lang="en-US" dirty="0">
                <a:ea typeface="+mn-lt"/>
                <a:cs typeface="+mn-lt"/>
              </a:rPr>
              <a:t> a </a:t>
            </a:r>
            <a:r>
              <a:rPr lang="en-US" dirty="0" err="1">
                <a:ea typeface="+mn-lt"/>
                <a:cs typeface="+mn-lt"/>
              </a:rPr>
              <a:t>los</a:t>
            </a:r>
            <a:r>
              <a:rPr lang="en-US" dirty="0">
                <a:ea typeface="+mn-lt"/>
                <a:cs typeface="+mn-lt"/>
              </a:rPr>
              <a:t> que se </a:t>
            </a:r>
            <a:r>
              <a:rPr lang="en-US" dirty="0" err="1">
                <a:ea typeface="+mn-lt"/>
                <a:cs typeface="+mn-lt"/>
              </a:rPr>
              <a:t>enfrenta</a:t>
            </a:r>
            <a:r>
              <a:rPr lang="en-US" dirty="0">
                <a:ea typeface="+mn-lt"/>
                <a:cs typeface="+mn-lt"/>
              </a:rPr>
              <a:t> </a:t>
            </a:r>
            <a:r>
              <a:rPr lang="en-US" dirty="0" err="1">
                <a:ea typeface="+mn-lt"/>
                <a:cs typeface="+mn-lt"/>
              </a:rPr>
              <a:t>el</a:t>
            </a:r>
            <a:r>
              <a:rPr lang="en-US" dirty="0">
                <a:ea typeface="+mn-lt"/>
                <a:cs typeface="+mn-lt"/>
              </a:rPr>
              <a:t> pueblo de Dios.</a:t>
            </a:r>
            <a:endParaRPr lang="en-US" dirty="0"/>
          </a:p>
          <a:p>
            <a:r>
              <a:rPr lang="en-US" dirty="0">
                <a:ea typeface="+mn-lt"/>
                <a:cs typeface="+mn-lt"/>
              </a:rPr>
              <a:t>Los </a:t>
            </a:r>
            <a:r>
              <a:rPr lang="en-US" dirty="0" err="1">
                <a:ea typeface="+mn-lt"/>
                <a:cs typeface="+mn-lt"/>
              </a:rPr>
              <a:t>salmos</a:t>
            </a:r>
            <a:r>
              <a:rPr lang="en-US" dirty="0">
                <a:ea typeface="+mn-lt"/>
                <a:cs typeface="+mn-lt"/>
              </a:rPr>
              <a:t> </a:t>
            </a:r>
            <a:r>
              <a:rPr lang="en-US" dirty="0" err="1">
                <a:ea typeface="+mn-lt"/>
                <a:cs typeface="+mn-lt"/>
              </a:rPr>
              <a:t>nos</a:t>
            </a:r>
            <a:r>
              <a:rPr lang="en-US" dirty="0">
                <a:ea typeface="+mn-lt"/>
                <a:cs typeface="+mn-lt"/>
              </a:rPr>
              <a:t> </a:t>
            </a:r>
            <a:r>
              <a:rPr lang="en-US" dirty="0" err="1">
                <a:ea typeface="+mn-lt"/>
                <a:cs typeface="+mn-lt"/>
              </a:rPr>
              <a:t>enseñan</a:t>
            </a:r>
            <a:r>
              <a:rPr lang="en-US" dirty="0">
                <a:ea typeface="+mn-lt"/>
                <a:cs typeface="+mn-lt"/>
              </a:rPr>
              <a:t> </a:t>
            </a:r>
            <a:r>
              <a:rPr lang="en-US" dirty="0" err="1">
                <a:ea typeface="+mn-lt"/>
                <a:cs typeface="+mn-lt"/>
              </a:rPr>
              <a:t>por</a:t>
            </a:r>
            <a:r>
              <a:rPr lang="en-US" dirty="0">
                <a:ea typeface="+mn-lt"/>
                <a:cs typeface="+mn-lt"/>
              </a:rPr>
              <a:t> </a:t>
            </a:r>
            <a:r>
              <a:rPr lang="en-US" dirty="0" err="1">
                <a:ea typeface="+mn-lt"/>
                <a:cs typeface="+mn-lt"/>
              </a:rPr>
              <a:t>qué</a:t>
            </a:r>
            <a:r>
              <a:rPr lang="en-US" dirty="0">
                <a:ea typeface="+mn-lt"/>
                <a:cs typeface="+mn-lt"/>
              </a:rPr>
              <a:t> </a:t>
            </a:r>
            <a:r>
              <a:rPr lang="en-US" dirty="0" err="1">
                <a:ea typeface="+mn-lt"/>
                <a:cs typeface="+mn-lt"/>
              </a:rPr>
              <a:t>cosas</a:t>
            </a:r>
            <a:r>
              <a:rPr lang="en-US" dirty="0">
                <a:ea typeface="+mn-lt"/>
                <a:cs typeface="+mn-lt"/>
              </a:rPr>
              <a:t> </a:t>
            </a:r>
            <a:r>
              <a:rPr lang="en-US" dirty="0" err="1">
                <a:ea typeface="+mn-lt"/>
                <a:cs typeface="+mn-lt"/>
              </a:rPr>
              <a:t>orar</a:t>
            </a:r>
            <a:endParaRPr lang="en-US" dirty="0"/>
          </a:p>
          <a:p>
            <a:r>
              <a:rPr lang="en-US" dirty="0">
                <a:ea typeface="+mn-lt"/>
                <a:cs typeface="+mn-lt"/>
              </a:rPr>
              <a:t>Los </a:t>
            </a:r>
            <a:r>
              <a:rPr lang="en-US" dirty="0" err="1">
                <a:ea typeface="+mn-lt"/>
                <a:cs typeface="+mn-lt"/>
              </a:rPr>
              <a:t>salmos</a:t>
            </a:r>
            <a:r>
              <a:rPr lang="en-US" dirty="0">
                <a:ea typeface="+mn-lt"/>
                <a:cs typeface="+mn-lt"/>
              </a:rPr>
              <a:t> </a:t>
            </a:r>
            <a:r>
              <a:rPr lang="en-US" dirty="0" err="1">
                <a:ea typeface="+mn-lt"/>
                <a:cs typeface="+mn-lt"/>
              </a:rPr>
              <a:t>nos</a:t>
            </a:r>
            <a:r>
              <a:rPr lang="en-US" dirty="0">
                <a:ea typeface="+mn-lt"/>
                <a:cs typeface="+mn-lt"/>
              </a:rPr>
              <a:t> </a:t>
            </a:r>
            <a:r>
              <a:rPr lang="en-US" dirty="0" err="1">
                <a:ea typeface="+mn-lt"/>
                <a:cs typeface="+mn-lt"/>
              </a:rPr>
              <a:t>enseñan</a:t>
            </a:r>
            <a:r>
              <a:rPr lang="en-US" dirty="0">
                <a:ea typeface="+mn-lt"/>
                <a:cs typeface="+mn-lt"/>
              </a:rPr>
              <a:t> </a:t>
            </a:r>
            <a:r>
              <a:rPr lang="en-US" dirty="0" err="1">
                <a:ea typeface="+mn-lt"/>
                <a:cs typeface="+mn-lt"/>
              </a:rPr>
              <a:t>qué</a:t>
            </a:r>
            <a:r>
              <a:rPr lang="en-US" dirty="0">
                <a:ea typeface="+mn-lt"/>
                <a:cs typeface="+mn-lt"/>
              </a:rPr>
              <a:t> </a:t>
            </a:r>
            <a:r>
              <a:rPr lang="en-US" dirty="0" err="1">
                <a:ea typeface="+mn-lt"/>
                <a:cs typeface="+mn-lt"/>
              </a:rPr>
              <a:t>decir</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nuestras</a:t>
            </a:r>
            <a:r>
              <a:rPr lang="en-US" dirty="0">
                <a:ea typeface="+mn-lt"/>
                <a:cs typeface="+mn-lt"/>
              </a:rPr>
              <a:t> </a:t>
            </a:r>
            <a:r>
              <a:rPr lang="en-US" dirty="0" err="1">
                <a:ea typeface="+mn-lt"/>
                <a:cs typeface="+mn-lt"/>
              </a:rPr>
              <a:t>oraciones</a:t>
            </a:r>
            <a:endParaRPr lang="en-US" dirty="0"/>
          </a:p>
        </p:txBody>
      </p:sp>
      <p:sp>
        <p:nvSpPr>
          <p:cNvPr id="6" name="Rectangle 5">
            <a:extLst>
              <a:ext uri="{FF2B5EF4-FFF2-40B4-BE49-F238E27FC236}">
                <a16:creationId xmlns:a16="http://schemas.microsoft.com/office/drawing/2014/main" id="{1BE8D3ED-006C-492C-5536-EAA354283690}"/>
              </a:ext>
            </a:extLst>
          </p:cNvPr>
          <p:cNvSpPr/>
          <p:nvPr/>
        </p:nvSpPr>
        <p:spPr>
          <a:xfrm>
            <a:off x="431284" y="3807502"/>
            <a:ext cx="8386938" cy="1416570"/>
          </a:xfrm>
          <a:prstGeom prst="rect">
            <a:avLst/>
          </a:prstGeom>
        </p:spPr>
        <p:style>
          <a:lnRef idx="2">
            <a:schemeClr val="accent4">
              <a:shade val="50000"/>
            </a:schemeClr>
          </a:lnRef>
          <a:fillRef idx="1">
            <a:schemeClr val="accent4"/>
          </a:fillRef>
          <a:effectRef idx="0">
            <a:schemeClr val="accent4"/>
          </a:effectRef>
          <a:fontRef idx="minor">
            <a:schemeClr val="lt1"/>
          </a:fontRef>
        </p:style>
        <p:txBody>
          <a:bodyPr lIns="0" rIns="82296" rtlCol="0" anchor="ctr"/>
          <a:lstStyle/>
          <a:p>
            <a:pPr marL="130810" lvl="1" algn="ctr"/>
            <a:r>
              <a:rPr lang="en-US" dirty="0">
                <a:solidFill>
                  <a:schemeClr val="bg1"/>
                </a:solidFill>
              </a:rPr>
              <a:t>When we pray the words of Scripture, we conform our thoughts and feelings to the words of God. We train ourselves to pray by imitating men of great faith.</a:t>
            </a:r>
            <a:br>
              <a:rPr lang="en-US" dirty="0">
                <a:solidFill>
                  <a:schemeClr val="bg1"/>
                </a:solidFill>
              </a:rPr>
            </a:br>
            <a:endParaRPr lang="en-US" sz="600" dirty="0">
              <a:solidFill>
                <a:schemeClr val="bg1"/>
              </a:solidFill>
            </a:endParaRPr>
          </a:p>
          <a:p>
            <a:pPr marL="130810" lvl="1" algn="ctr"/>
            <a:r>
              <a:rPr lang="en-US" i="1" dirty="0">
                <a:solidFill>
                  <a:schemeClr val="bg1"/>
                </a:solidFill>
              </a:rPr>
              <a:t>Al </a:t>
            </a:r>
            <a:r>
              <a:rPr lang="en-US" i="1" dirty="0" err="1">
                <a:solidFill>
                  <a:schemeClr val="bg1"/>
                </a:solidFill>
              </a:rPr>
              <a:t>orar</a:t>
            </a:r>
            <a:r>
              <a:rPr lang="en-US" i="1" dirty="0">
                <a:solidFill>
                  <a:schemeClr val="bg1"/>
                </a:solidFill>
              </a:rPr>
              <a:t> las palabras de las </a:t>
            </a:r>
            <a:r>
              <a:rPr lang="en-US" i="1" dirty="0" err="1">
                <a:solidFill>
                  <a:schemeClr val="bg1"/>
                </a:solidFill>
              </a:rPr>
              <a:t>escrituras</a:t>
            </a:r>
            <a:r>
              <a:rPr lang="en-US" i="1" dirty="0">
                <a:solidFill>
                  <a:schemeClr val="bg1"/>
                </a:solidFill>
              </a:rPr>
              <a:t>, </a:t>
            </a:r>
            <a:r>
              <a:rPr lang="en-US" i="1" dirty="0" err="1">
                <a:solidFill>
                  <a:schemeClr val="bg1"/>
                </a:solidFill>
              </a:rPr>
              <a:t>conformamos</a:t>
            </a:r>
            <a:r>
              <a:rPr lang="en-US" i="1" dirty="0">
                <a:solidFill>
                  <a:schemeClr val="bg1"/>
                </a:solidFill>
              </a:rPr>
              <a:t> </a:t>
            </a:r>
            <a:r>
              <a:rPr lang="en-US" i="1" dirty="0" err="1">
                <a:solidFill>
                  <a:schemeClr val="bg1"/>
                </a:solidFill>
              </a:rPr>
              <a:t>nuestros</a:t>
            </a:r>
            <a:r>
              <a:rPr lang="en-US" i="1" dirty="0">
                <a:solidFill>
                  <a:schemeClr val="bg1"/>
                </a:solidFill>
              </a:rPr>
              <a:t> </a:t>
            </a:r>
            <a:r>
              <a:rPr lang="en-US" i="1" dirty="0" err="1">
                <a:solidFill>
                  <a:schemeClr val="bg1"/>
                </a:solidFill>
              </a:rPr>
              <a:t>pensamientos</a:t>
            </a:r>
            <a:r>
              <a:rPr lang="en-US" i="1" dirty="0">
                <a:solidFill>
                  <a:schemeClr val="bg1"/>
                </a:solidFill>
              </a:rPr>
              <a:t> y </a:t>
            </a:r>
            <a:r>
              <a:rPr lang="en-US" i="1" dirty="0" err="1">
                <a:solidFill>
                  <a:schemeClr val="bg1"/>
                </a:solidFill>
              </a:rPr>
              <a:t>sentimientos</a:t>
            </a:r>
            <a:r>
              <a:rPr lang="en-US" i="1" dirty="0">
                <a:solidFill>
                  <a:schemeClr val="bg1"/>
                </a:solidFill>
              </a:rPr>
              <a:t> a las palabras de Dios.  Nos </a:t>
            </a:r>
            <a:r>
              <a:rPr lang="en-US" i="1" dirty="0" err="1">
                <a:solidFill>
                  <a:schemeClr val="bg1"/>
                </a:solidFill>
              </a:rPr>
              <a:t>entrenamos</a:t>
            </a:r>
            <a:r>
              <a:rPr lang="en-US" i="1" dirty="0">
                <a:solidFill>
                  <a:schemeClr val="bg1"/>
                </a:solidFill>
              </a:rPr>
              <a:t> para </a:t>
            </a:r>
            <a:r>
              <a:rPr lang="en-US" i="1" dirty="0" err="1">
                <a:solidFill>
                  <a:schemeClr val="bg1"/>
                </a:solidFill>
              </a:rPr>
              <a:t>orar</a:t>
            </a:r>
            <a:r>
              <a:rPr lang="en-US" i="1" dirty="0">
                <a:solidFill>
                  <a:schemeClr val="bg1"/>
                </a:solidFill>
              </a:rPr>
              <a:t> al </a:t>
            </a:r>
            <a:r>
              <a:rPr lang="en-US" i="1" dirty="0" err="1">
                <a:solidFill>
                  <a:schemeClr val="bg1"/>
                </a:solidFill>
              </a:rPr>
              <a:t>imitar</a:t>
            </a:r>
            <a:r>
              <a:rPr lang="en-US" i="1" dirty="0">
                <a:solidFill>
                  <a:schemeClr val="bg1"/>
                </a:solidFill>
              </a:rPr>
              <a:t> a </a:t>
            </a:r>
            <a:r>
              <a:rPr lang="en-US" i="1" dirty="0" err="1">
                <a:solidFill>
                  <a:schemeClr val="bg1"/>
                </a:solidFill>
              </a:rPr>
              <a:t>los</a:t>
            </a:r>
            <a:r>
              <a:rPr lang="en-US" i="1" dirty="0">
                <a:solidFill>
                  <a:schemeClr val="bg1"/>
                </a:solidFill>
              </a:rPr>
              <a:t> hombres de gran </a:t>
            </a:r>
            <a:r>
              <a:rPr lang="en-US" i="1" dirty="0" err="1">
                <a:solidFill>
                  <a:schemeClr val="bg1"/>
                </a:solidFill>
              </a:rPr>
              <a:t>fe</a:t>
            </a:r>
            <a:r>
              <a:rPr lang="en-US" i="1" dirty="0">
                <a:solidFill>
                  <a:schemeClr val="bg1"/>
                </a:solidFill>
              </a:rPr>
              <a:t>.</a:t>
            </a:r>
          </a:p>
        </p:txBody>
      </p:sp>
    </p:spTree>
    <p:extLst>
      <p:ext uri="{BB962C8B-B14F-4D97-AF65-F5344CB8AC3E}">
        <p14:creationId xmlns:p14="http://schemas.microsoft.com/office/powerpoint/2010/main" val="20370495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Lst>
  </p:timing>
</p:sld>
</file>

<file path=ppt/slides/slide1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982F314-CAE1-6623-E05A-B6F071638B33}"/>
              </a:ext>
            </a:extLst>
          </p:cNvPr>
          <p:cNvSpPr>
            <a:spLocks noGrp="1"/>
          </p:cNvSpPr>
          <p:nvPr>
            <p:ph type="title"/>
          </p:nvPr>
        </p:nvSpPr>
        <p:spPr/>
        <p:txBody>
          <a:bodyPr/>
          <a:lstStyle/>
          <a:p>
            <a:r>
              <a:rPr lang="en-US" dirty="0">
                <a:latin typeface="Malgun Gothic"/>
                <a:ea typeface="Malgun Gothic"/>
              </a:rPr>
              <a:t>The Messianic Proof / La </a:t>
            </a:r>
            <a:r>
              <a:rPr lang="en-US" dirty="0" err="1">
                <a:latin typeface="Malgun Gothic"/>
                <a:ea typeface="Malgun Gothic"/>
              </a:rPr>
              <a:t>prueba</a:t>
            </a:r>
            <a:r>
              <a:rPr lang="en-US" dirty="0">
                <a:latin typeface="Malgun Gothic"/>
                <a:ea typeface="Malgun Gothic"/>
              </a:rPr>
              <a:t> </a:t>
            </a:r>
            <a:r>
              <a:rPr lang="en-US" dirty="0" err="1">
                <a:latin typeface="Malgun Gothic"/>
                <a:ea typeface="Malgun Gothic"/>
              </a:rPr>
              <a:t>mesiánica</a:t>
            </a:r>
            <a:r>
              <a:rPr lang="en-US" dirty="0">
                <a:latin typeface="Malgun Gothic"/>
                <a:ea typeface="Malgun Gothic"/>
              </a:rPr>
              <a:t> </a:t>
            </a:r>
            <a:endParaRPr lang="en-US" dirty="0"/>
          </a:p>
        </p:txBody>
      </p:sp>
      <p:sp>
        <p:nvSpPr>
          <p:cNvPr id="3" name="Text Placeholder 2">
            <a:extLst>
              <a:ext uri="{FF2B5EF4-FFF2-40B4-BE49-F238E27FC236}">
                <a16:creationId xmlns:a16="http://schemas.microsoft.com/office/drawing/2014/main" id="{F5349A2B-87EB-B90E-F6B3-BB399B705FFB}"/>
              </a:ext>
            </a:extLst>
          </p:cNvPr>
          <p:cNvSpPr>
            <a:spLocks noGrp="1"/>
          </p:cNvSpPr>
          <p:nvPr>
            <p:ph type="body" idx="1"/>
          </p:nvPr>
        </p:nvSpPr>
        <p:spPr>
          <a:xfrm>
            <a:off x="337627" y="1144114"/>
            <a:ext cx="4234372" cy="402095"/>
          </a:xfrm>
        </p:spPr>
        <p:txBody>
          <a:bodyPr>
            <a:noAutofit/>
          </a:bodyPr>
          <a:lstStyle/>
          <a:p>
            <a:r>
              <a:rPr lang="en-US" sz="1400" dirty="0"/>
              <a:t>The Christ had to suffer and rise again from the dead.</a:t>
            </a:r>
          </a:p>
        </p:txBody>
      </p:sp>
      <p:sp>
        <p:nvSpPr>
          <p:cNvPr id="4" name="Content Placeholder 3">
            <a:extLst>
              <a:ext uri="{FF2B5EF4-FFF2-40B4-BE49-F238E27FC236}">
                <a16:creationId xmlns:a16="http://schemas.microsoft.com/office/drawing/2014/main" id="{14FA0E95-2757-59DA-3B0E-FDB797975BC0}"/>
              </a:ext>
            </a:extLst>
          </p:cNvPr>
          <p:cNvSpPr>
            <a:spLocks noGrp="1"/>
          </p:cNvSpPr>
          <p:nvPr>
            <p:ph sz="half" idx="2"/>
          </p:nvPr>
        </p:nvSpPr>
        <p:spPr>
          <a:xfrm>
            <a:off x="337624" y="1559429"/>
            <a:ext cx="4234375" cy="1242130"/>
          </a:xfrm>
        </p:spPr>
        <p:txBody>
          <a:bodyPr/>
          <a:lstStyle/>
          <a:p>
            <a:r>
              <a:rPr lang="en-US" dirty="0"/>
              <a:t>The Messiah and the “Suffering Servant” are the same person</a:t>
            </a:r>
          </a:p>
          <a:p>
            <a:r>
              <a:rPr lang="en-US" dirty="0"/>
              <a:t>The Messiah’s suffering and resurrection was God’s plan for inaugurating the kingdom</a:t>
            </a:r>
          </a:p>
          <a:p>
            <a:endParaRPr lang="en-US" dirty="0"/>
          </a:p>
        </p:txBody>
      </p:sp>
      <p:sp>
        <p:nvSpPr>
          <p:cNvPr id="5" name="Text Placeholder 4">
            <a:extLst>
              <a:ext uri="{FF2B5EF4-FFF2-40B4-BE49-F238E27FC236}">
                <a16:creationId xmlns:a16="http://schemas.microsoft.com/office/drawing/2014/main" id="{D7B22A1E-4BB6-BAC7-8A1A-15E8B6A53E0C}"/>
              </a:ext>
            </a:extLst>
          </p:cNvPr>
          <p:cNvSpPr>
            <a:spLocks noGrp="1"/>
          </p:cNvSpPr>
          <p:nvPr>
            <p:ph type="body" sz="quarter" idx="3"/>
          </p:nvPr>
        </p:nvSpPr>
        <p:spPr>
          <a:xfrm>
            <a:off x="337624" y="3631316"/>
            <a:ext cx="4339880" cy="396223"/>
          </a:xfrm>
        </p:spPr>
        <p:txBody>
          <a:bodyPr>
            <a:noAutofit/>
          </a:bodyPr>
          <a:lstStyle/>
          <a:p>
            <a:r>
              <a:rPr lang="en-US" sz="1400" dirty="0"/>
              <a:t>This Jesus whom I am proclaiming to you is the Christ.</a:t>
            </a:r>
          </a:p>
        </p:txBody>
      </p:sp>
      <p:sp>
        <p:nvSpPr>
          <p:cNvPr id="6" name="Content Placeholder 5">
            <a:extLst>
              <a:ext uri="{FF2B5EF4-FFF2-40B4-BE49-F238E27FC236}">
                <a16:creationId xmlns:a16="http://schemas.microsoft.com/office/drawing/2014/main" id="{F31FD293-3EB1-12EF-A7CA-3FE00532A59E}"/>
              </a:ext>
            </a:extLst>
          </p:cNvPr>
          <p:cNvSpPr>
            <a:spLocks noGrp="1"/>
          </p:cNvSpPr>
          <p:nvPr>
            <p:ph sz="quarter" idx="4"/>
          </p:nvPr>
        </p:nvSpPr>
        <p:spPr>
          <a:xfrm>
            <a:off x="337624" y="4040759"/>
            <a:ext cx="4339880" cy="1242130"/>
          </a:xfrm>
        </p:spPr>
        <p:txBody>
          <a:bodyPr>
            <a:normAutofit lnSpcReduction="10000"/>
          </a:bodyPr>
          <a:lstStyle/>
          <a:p>
            <a:r>
              <a:rPr lang="en-US" dirty="0"/>
              <a:t>Jesus of Nazareth died and was raised in fulfillment of the prophecies about the Messiah</a:t>
            </a:r>
          </a:p>
          <a:p>
            <a:r>
              <a:rPr lang="en-US" dirty="0"/>
              <a:t>Jesus rules in Heaven and on earth and the kingdom is open to all</a:t>
            </a:r>
          </a:p>
        </p:txBody>
      </p:sp>
      <p:sp>
        <p:nvSpPr>
          <p:cNvPr id="7" name="Text Placeholder 6">
            <a:extLst>
              <a:ext uri="{FF2B5EF4-FFF2-40B4-BE49-F238E27FC236}">
                <a16:creationId xmlns:a16="http://schemas.microsoft.com/office/drawing/2014/main" id="{7DC4E664-7A0F-F8D9-6F02-D7F8EA90F949}"/>
              </a:ext>
            </a:extLst>
          </p:cNvPr>
          <p:cNvSpPr>
            <a:spLocks noGrp="1"/>
          </p:cNvSpPr>
          <p:nvPr>
            <p:ph type="body" idx="10"/>
          </p:nvPr>
        </p:nvSpPr>
        <p:spPr>
          <a:xfrm>
            <a:off x="4677504" y="1086034"/>
            <a:ext cx="4058529" cy="518253"/>
          </a:xfrm>
        </p:spPr>
        <p:txBody>
          <a:bodyPr>
            <a:normAutofit/>
          </a:bodyPr>
          <a:lstStyle/>
          <a:p>
            <a:r>
              <a:rPr lang="en-US" sz="1400" dirty="0"/>
              <a:t>Era </a:t>
            </a:r>
            <a:r>
              <a:rPr lang="en-US" sz="1400" dirty="0" err="1"/>
              <a:t>necesario</a:t>
            </a:r>
            <a:r>
              <a:rPr lang="en-US" sz="1400" dirty="0"/>
              <a:t> que </a:t>
            </a:r>
            <a:r>
              <a:rPr lang="en-US" sz="1400" dirty="0" err="1"/>
              <a:t>el</a:t>
            </a:r>
            <a:r>
              <a:rPr lang="en-US" sz="1400" dirty="0"/>
              <a:t> Cristo </a:t>
            </a:r>
            <a:r>
              <a:rPr lang="en-US" sz="1400" dirty="0" err="1"/>
              <a:t>padeciera</a:t>
            </a:r>
            <a:r>
              <a:rPr lang="en-US" sz="1400" dirty="0"/>
              <a:t> y </a:t>
            </a:r>
            <a:r>
              <a:rPr lang="en-US" sz="1400" dirty="0" err="1"/>
              <a:t>resucitara</a:t>
            </a:r>
            <a:r>
              <a:rPr lang="en-US" sz="1400" dirty="0"/>
              <a:t> de entre </a:t>
            </a:r>
            <a:r>
              <a:rPr lang="en-US" sz="1400" dirty="0" err="1"/>
              <a:t>los</a:t>
            </a:r>
            <a:r>
              <a:rPr lang="en-US" sz="1400" dirty="0"/>
              <a:t> </a:t>
            </a:r>
            <a:r>
              <a:rPr lang="en-US" sz="1400" dirty="0" err="1"/>
              <a:t>muertos</a:t>
            </a:r>
            <a:r>
              <a:rPr lang="en-US" sz="1400" dirty="0"/>
              <a:t>.</a:t>
            </a:r>
          </a:p>
        </p:txBody>
      </p:sp>
      <p:sp>
        <p:nvSpPr>
          <p:cNvPr id="8" name="Content Placeholder 7">
            <a:extLst>
              <a:ext uri="{FF2B5EF4-FFF2-40B4-BE49-F238E27FC236}">
                <a16:creationId xmlns:a16="http://schemas.microsoft.com/office/drawing/2014/main" id="{2D14559F-EC1B-3CD9-954C-FEE5C81F91A0}"/>
              </a:ext>
            </a:extLst>
          </p:cNvPr>
          <p:cNvSpPr>
            <a:spLocks noGrp="1"/>
          </p:cNvSpPr>
          <p:nvPr>
            <p:ph sz="half" idx="11"/>
          </p:nvPr>
        </p:nvSpPr>
        <p:spPr>
          <a:xfrm>
            <a:off x="4677504" y="1558875"/>
            <a:ext cx="4309099" cy="1274478"/>
          </a:xfrm>
        </p:spPr>
        <p:txBody>
          <a:bodyPr vert="horz" lIns="91440" tIns="45720" rIns="91440" bIns="45720" rtlCol="0" anchor="t">
            <a:normAutofit/>
          </a:bodyPr>
          <a:lstStyle/>
          <a:p>
            <a:r>
              <a:rPr lang="en-US" dirty="0"/>
              <a:t>El Mesías y </a:t>
            </a:r>
            <a:r>
              <a:rPr lang="en-US" dirty="0" err="1"/>
              <a:t>el</a:t>
            </a:r>
            <a:r>
              <a:rPr lang="en-US" dirty="0"/>
              <a:t> "</a:t>
            </a:r>
            <a:r>
              <a:rPr lang="en-US" dirty="0" err="1"/>
              <a:t>Siervo</a:t>
            </a:r>
            <a:r>
              <a:rPr lang="en-US" dirty="0"/>
              <a:t> </a:t>
            </a:r>
            <a:r>
              <a:rPr lang="en-US" dirty="0" err="1"/>
              <a:t>Sufriente</a:t>
            </a:r>
            <a:r>
              <a:rPr lang="en-US" dirty="0"/>
              <a:t>" son la </a:t>
            </a:r>
            <a:r>
              <a:rPr lang="en-US" dirty="0" err="1"/>
              <a:t>misma</a:t>
            </a:r>
            <a:r>
              <a:rPr lang="en-US" dirty="0"/>
              <a:t> persona</a:t>
            </a:r>
          </a:p>
          <a:p>
            <a:r>
              <a:rPr lang="en-US" dirty="0"/>
              <a:t>El </a:t>
            </a:r>
            <a:r>
              <a:rPr lang="en-US" dirty="0" err="1"/>
              <a:t>sufrimiento</a:t>
            </a:r>
            <a:r>
              <a:rPr lang="en-US" dirty="0"/>
              <a:t> y la </a:t>
            </a:r>
            <a:r>
              <a:rPr lang="en-US" dirty="0" err="1"/>
              <a:t>resurrección</a:t>
            </a:r>
            <a:r>
              <a:rPr lang="en-US" dirty="0"/>
              <a:t> del Mesías era </a:t>
            </a:r>
            <a:r>
              <a:rPr lang="en-US" dirty="0" err="1"/>
              <a:t>el</a:t>
            </a:r>
            <a:r>
              <a:rPr lang="en-US" dirty="0"/>
              <a:t> plan de Dios para </a:t>
            </a:r>
            <a:r>
              <a:rPr lang="en-US" dirty="0" err="1"/>
              <a:t>inaugurar</a:t>
            </a:r>
            <a:r>
              <a:rPr lang="en-US" dirty="0"/>
              <a:t> </a:t>
            </a:r>
            <a:r>
              <a:rPr lang="en-US" dirty="0" err="1"/>
              <a:t>el</a:t>
            </a:r>
            <a:r>
              <a:rPr lang="en-US" dirty="0"/>
              <a:t> </a:t>
            </a:r>
            <a:r>
              <a:rPr lang="en-US" dirty="0" err="1"/>
              <a:t>reino</a:t>
            </a:r>
          </a:p>
        </p:txBody>
      </p:sp>
      <p:sp>
        <p:nvSpPr>
          <p:cNvPr id="9" name="Text Placeholder 8">
            <a:extLst>
              <a:ext uri="{FF2B5EF4-FFF2-40B4-BE49-F238E27FC236}">
                <a16:creationId xmlns:a16="http://schemas.microsoft.com/office/drawing/2014/main" id="{0CEE5293-B52E-CFF6-DC33-8050E5F55AE6}"/>
              </a:ext>
            </a:extLst>
          </p:cNvPr>
          <p:cNvSpPr>
            <a:spLocks noGrp="1"/>
          </p:cNvSpPr>
          <p:nvPr>
            <p:ph type="body" sz="quarter" idx="12"/>
          </p:nvPr>
        </p:nvSpPr>
        <p:spPr>
          <a:xfrm>
            <a:off x="4677504" y="3631317"/>
            <a:ext cx="4058529" cy="396223"/>
          </a:xfrm>
        </p:spPr>
        <p:txBody>
          <a:bodyPr>
            <a:normAutofit/>
          </a:bodyPr>
          <a:lstStyle/>
          <a:p>
            <a:r>
              <a:rPr lang="en-US" sz="1400" dirty="0"/>
              <a:t>Este Jesús, a </a:t>
            </a:r>
            <a:r>
              <a:rPr lang="en-US" sz="1400" dirty="0" err="1"/>
              <a:t>quien</a:t>
            </a:r>
            <a:r>
              <a:rPr lang="en-US" sz="1400" dirty="0"/>
              <a:t> </a:t>
            </a:r>
            <a:r>
              <a:rPr lang="en-US" sz="1400" dirty="0" err="1"/>
              <a:t>yo</a:t>
            </a:r>
            <a:r>
              <a:rPr lang="en-US" sz="1400" dirty="0"/>
              <a:t> les </a:t>
            </a:r>
            <a:r>
              <a:rPr lang="en-US" sz="1400" dirty="0" err="1"/>
              <a:t>anuncio</a:t>
            </a:r>
            <a:r>
              <a:rPr lang="en-US" sz="1400" dirty="0"/>
              <a:t>, es </a:t>
            </a:r>
            <a:r>
              <a:rPr lang="en-US" sz="1400" dirty="0" err="1"/>
              <a:t>el</a:t>
            </a:r>
            <a:r>
              <a:rPr lang="en-US" sz="1400" dirty="0"/>
              <a:t> Cristo. </a:t>
            </a:r>
          </a:p>
        </p:txBody>
      </p:sp>
      <p:sp>
        <p:nvSpPr>
          <p:cNvPr id="10" name="Content Placeholder 9">
            <a:extLst>
              <a:ext uri="{FF2B5EF4-FFF2-40B4-BE49-F238E27FC236}">
                <a16:creationId xmlns:a16="http://schemas.microsoft.com/office/drawing/2014/main" id="{A78C3AC4-C159-BFBE-1F9A-4329A06E907C}"/>
              </a:ext>
            </a:extLst>
          </p:cNvPr>
          <p:cNvSpPr>
            <a:spLocks noGrp="1"/>
          </p:cNvSpPr>
          <p:nvPr>
            <p:ph sz="quarter" idx="13"/>
          </p:nvPr>
        </p:nvSpPr>
        <p:spPr>
          <a:xfrm>
            <a:off x="4677504" y="4040760"/>
            <a:ext cx="4309099" cy="1274478"/>
          </a:xfrm>
        </p:spPr>
        <p:txBody>
          <a:bodyPr vert="horz" lIns="91440" tIns="45720" rIns="91440" bIns="45720" rtlCol="0" anchor="t">
            <a:normAutofit/>
          </a:bodyPr>
          <a:lstStyle/>
          <a:p>
            <a:r>
              <a:rPr lang="en-US" dirty="0"/>
              <a:t>Jesús de Nazaret </a:t>
            </a:r>
            <a:r>
              <a:rPr lang="en-US" dirty="0" err="1"/>
              <a:t>murió</a:t>
            </a:r>
            <a:r>
              <a:rPr lang="en-US" dirty="0"/>
              <a:t> y </a:t>
            </a:r>
            <a:r>
              <a:rPr lang="en-US" dirty="0" err="1"/>
              <a:t>resucitó</a:t>
            </a:r>
            <a:r>
              <a:rPr lang="en-US" dirty="0"/>
              <a:t>, </a:t>
            </a:r>
            <a:r>
              <a:rPr lang="en-US" dirty="0" err="1"/>
              <a:t>cumpliendo</a:t>
            </a:r>
            <a:r>
              <a:rPr lang="en-US" dirty="0"/>
              <a:t> las </a:t>
            </a:r>
            <a:r>
              <a:rPr lang="en-US" dirty="0" err="1"/>
              <a:t>profecías</a:t>
            </a:r>
            <a:r>
              <a:rPr lang="en-US" dirty="0"/>
              <a:t> </a:t>
            </a:r>
            <a:r>
              <a:rPr lang="en-US" dirty="0" err="1"/>
              <a:t>sobre</a:t>
            </a:r>
            <a:r>
              <a:rPr lang="en-US" dirty="0"/>
              <a:t> </a:t>
            </a:r>
            <a:r>
              <a:rPr lang="en-US" dirty="0" err="1"/>
              <a:t>el</a:t>
            </a:r>
            <a:r>
              <a:rPr lang="en-US" dirty="0"/>
              <a:t> Mesías</a:t>
            </a:r>
          </a:p>
          <a:p>
            <a:r>
              <a:rPr lang="en-US" dirty="0"/>
              <a:t>Jesús </a:t>
            </a:r>
            <a:r>
              <a:rPr lang="en-US" dirty="0" err="1"/>
              <a:t>reina</a:t>
            </a:r>
            <a:r>
              <a:rPr lang="en-US" dirty="0"/>
              <a:t> </a:t>
            </a:r>
            <a:r>
              <a:rPr lang="en-US" dirty="0" err="1"/>
              <a:t>en</a:t>
            </a:r>
            <a:r>
              <a:rPr lang="en-US" dirty="0"/>
              <a:t> </a:t>
            </a:r>
            <a:r>
              <a:rPr lang="en-US" dirty="0" err="1"/>
              <a:t>los</a:t>
            </a:r>
            <a:r>
              <a:rPr lang="en-US" dirty="0"/>
              <a:t> </a:t>
            </a:r>
            <a:r>
              <a:rPr lang="en-US" dirty="0" err="1"/>
              <a:t>cielos</a:t>
            </a:r>
            <a:r>
              <a:rPr lang="en-US" dirty="0"/>
              <a:t> y </a:t>
            </a:r>
            <a:r>
              <a:rPr lang="en-US" dirty="0" err="1"/>
              <a:t>en</a:t>
            </a:r>
            <a:r>
              <a:rPr lang="en-US" dirty="0"/>
              <a:t> la tierra y </a:t>
            </a:r>
            <a:r>
              <a:rPr lang="en-US" dirty="0" err="1"/>
              <a:t>el</a:t>
            </a:r>
            <a:r>
              <a:rPr lang="en-US" dirty="0"/>
              <a:t> </a:t>
            </a:r>
            <a:r>
              <a:rPr lang="en-US" dirty="0" err="1"/>
              <a:t>reino</a:t>
            </a:r>
            <a:r>
              <a:rPr lang="en-US" dirty="0"/>
              <a:t> </a:t>
            </a:r>
            <a:r>
              <a:rPr lang="en-US" dirty="0" err="1"/>
              <a:t>está</a:t>
            </a:r>
            <a:r>
              <a:rPr lang="en-US" dirty="0"/>
              <a:t> </a:t>
            </a:r>
            <a:r>
              <a:rPr lang="en-US" dirty="0" err="1"/>
              <a:t>abierto</a:t>
            </a:r>
            <a:r>
              <a:rPr lang="en-US" dirty="0"/>
              <a:t> a </a:t>
            </a:r>
            <a:r>
              <a:rPr lang="en-US" dirty="0" err="1"/>
              <a:t>todos</a:t>
            </a:r>
            <a:endParaRPr lang="en-US" dirty="0"/>
          </a:p>
        </p:txBody>
      </p:sp>
      <p:sp>
        <p:nvSpPr>
          <p:cNvPr id="11" name="Rectangle 10">
            <a:extLst>
              <a:ext uri="{FF2B5EF4-FFF2-40B4-BE49-F238E27FC236}">
                <a16:creationId xmlns:a16="http://schemas.microsoft.com/office/drawing/2014/main" id="{CBA5C2DD-2522-C4E7-475C-582379EB0DEE}"/>
              </a:ext>
            </a:extLst>
          </p:cNvPr>
          <p:cNvSpPr/>
          <p:nvPr/>
        </p:nvSpPr>
        <p:spPr>
          <a:xfrm>
            <a:off x="3140439" y="2917368"/>
            <a:ext cx="2863121" cy="457628"/>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ln w="0"/>
                <a:solidFill>
                  <a:schemeClr val="tx1"/>
                </a:solidFill>
                <a:effectLst>
                  <a:outerShdw blurRad="38100" dist="19050" dir="2700000" algn="tl" rotWithShape="0">
                    <a:schemeClr val="dk1">
                      <a:alpha val="40000"/>
                    </a:schemeClr>
                  </a:outerShdw>
                </a:effectLst>
              </a:rPr>
              <a:t>Acts 17:2-3 / </a:t>
            </a:r>
            <a:r>
              <a:rPr lang="en-US" dirty="0" err="1">
                <a:ln w="0"/>
                <a:solidFill>
                  <a:schemeClr val="tx1"/>
                </a:solidFill>
                <a:effectLst>
                  <a:outerShdw blurRad="38100" dist="19050" dir="2700000" algn="tl" rotWithShape="0">
                    <a:schemeClr val="dk1">
                      <a:alpha val="40000"/>
                    </a:schemeClr>
                  </a:outerShdw>
                </a:effectLst>
              </a:rPr>
              <a:t>Hechos</a:t>
            </a:r>
            <a:r>
              <a:rPr lang="en-US" dirty="0">
                <a:ln w="0"/>
                <a:solidFill>
                  <a:schemeClr val="tx1"/>
                </a:solidFill>
                <a:effectLst>
                  <a:outerShdw blurRad="38100" dist="19050" dir="2700000" algn="tl" rotWithShape="0">
                    <a:schemeClr val="dk1">
                      <a:alpha val="40000"/>
                    </a:schemeClr>
                  </a:outerShdw>
                </a:effectLst>
              </a:rPr>
              <a:t> 17:2-3</a:t>
            </a:r>
          </a:p>
        </p:txBody>
      </p:sp>
    </p:spTree>
    <p:extLst>
      <p:ext uri="{BB962C8B-B14F-4D97-AF65-F5344CB8AC3E}">
        <p14:creationId xmlns:p14="http://schemas.microsoft.com/office/powerpoint/2010/main" val="1271947570"/>
      </p:ext>
    </p:extLst>
  </p:cSld>
  <p:clrMapOvr>
    <a:masterClrMapping/>
  </p:clrMapOvr>
</p:sld>
</file>

<file path=ppt/slides/slide1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DC4970-E26D-9C2D-4BFF-BC59DDEBE7E3}"/>
              </a:ext>
            </a:extLst>
          </p:cNvPr>
          <p:cNvSpPr>
            <a:spLocks noGrp="1"/>
          </p:cNvSpPr>
          <p:nvPr>
            <p:ph type="title"/>
          </p:nvPr>
        </p:nvSpPr>
        <p:spPr>
          <a:xfrm>
            <a:off x="337625" y="325116"/>
            <a:ext cx="8806375" cy="715889"/>
          </a:xfrm>
        </p:spPr>
        <p:txBody>
          <a:bodyPr vert="horz" lIns="91440" tIns="45720" rIns="91440" bIns="45720" rtlCol="0" anchor="ctr">
            <a:noAutofit/>
          </a:bodyPr>
          <a:lstStyle/>
          <a:p>
            <a:r>
              <a:rPr lang="en-US" dirty="0">
                <a:latin typeface="Malgun Gothic"/>
                <a:ea typeface="Malgun Gothic"/>
              </a:rPr>
              <a:t>Messianic Psalms / Los </a:t>
            </a:r>
            <a:r>
              <a:rPr lang="en-US" dirty="0" err="1">
                <a:latin typeface="Malgun Gothic"/>
                <a:ea typeface="Malgun Gothic"/>
              </a:rPr>
              <a:t>salmos</a:t>
            </a:r>
            <a:r>
              <a:rPr lang="en-US" dirty="0">
                <a:latin typeface="Malgun Gothic"/>
                <a:ea typeface="Malgun Gothic"/>
              </a:rPr>
              <a:t> </a:t>
            </a:r>
            <a:r>
              <a:rPr lang="en-US" dirty="0" err="1">
                <a:latin typeface="Malgun Gothic"/>
                <a:ea typeface="Malgun Gothic"/>
              </a:rPr>
              <a:t>mesiánicos</a:t>
            </a:r>
            <a:r>
              <a:rPr lang="en-US" dirty="0">
                <a:latin typeface="Malgun Gothic"/>
                <a:ea typeface="Malgun Gothic"/>
              </a:rPr>
              <a:t> </a:t>
            </a:r>
            <a:endParaRPr lang="en-US" dirty="0"/>
          </a:p>
        </p:txBody>
      </p:sp>
      <p:sp>
        <p:nvSpPr>
          <p:cNvPr id="3" name="Content Placeholder 2">
            <a:extLst>
              <a:ext uri="{FF2B5EF4-FFF2-40B4-BE49-F238E27FC236}">
                <a16:creationId xmlns:a16="http://schemas.microsoft.com/office/drawing/2014/main" id="{DBFDAAC0-1AFA-E809-6F0F-B0063FEC34F8}"/>
              </a:ext>
            </a:extLst>
          </p:cNvPr>
          <p:cNvSpPr>
            <a:spLocks noGrp="1"/>
          </p:cNvSpPr>
          <p:nvPr>
            <p:ph sz="half" idx="1"/>
          </p:nvPr>
        </p:nvSpPr>
        <p:spPr>
          <a:xfrm>
            <a:off x="337625" y="1041006"/>
            <a:ext cx="4234375" cy="4673994"/>
          </a:xfrm>
        </p:spPr>
        <p:txBody>
          <a:bodyPr>
            <a:normAutofit lnSpcReduction="10000"/>
          </a:bodyPr>
          <a:lstStyle/>
          <a:p>
            <a:r>
              <a:rPr lang="en-US" dirty="0"/>
              <a:t>Applied Messianic psalms are quoted by Christ and the inspired writers as prophetic of Jesus’ life, especially His suffering</a:t>
            </a:r>
          </a:p>
          <a:p>
            <a:pPr lvl="1">
              <a:lnSpc>
                <a:spcPct val="100000"/>
              </a:lnSpc>
            </a:pPr>
            <a:r>
              <a:rPr lang="en-US" dirty="0">
                <a:ea typeface="+mn-lt"/>
                <a:cs typeface="+mn-lt"/>
              </a:rPr>
              <a:t>Do not contain the “kingship” element (Psalm 89:2; Hebrews 2:13)</a:t>
            </a:r>
          </a:p>
          <a:p>
            <a:pPr lvl="1">
              <a:lnSpc>
                <a:spcPct val="100000"/>
              </a:lnSpc>
            </a:pPr>
            <a:r>
              <a:rPr lang="en-US" dirty="0">
                <a:ea typeface="+mn-lt"/>
                <a:cs typeface="+mn-lt"/>
              </a:rPr>
              <a:t>Used to explain messianic events (Psalm 22)</a:t>
            </a:r>
          </a:p>
          <a:p>
            <a:pPr lvl="1">
              <a:lnSpc>
                <a:spcPct val="100000"/>
              </a:lnSpc>
            </a:pPr>
            <a:r>
              <a:rPr lang="en-US" dirty="0">
                <a:ea typeface="+mn-lt"/>
                <a:cs typeface="+mn-lt"/>
              </a:rPr>
              <a:t>Show Christ as the antitype of the righteous sufferer </a:t>
            </a:r>
          </a:p>
          <a:p>
            <a:pPr lvl="1">
              <a:lnSpc>
                <a:spcPct val="100000"/>
              </a:lnSpc>
              <a:spcAft>
                <a:spcPts val="0"/>
              </a:spcAft>
            </a:pPr>
            <a:r>
              <a:rPr lang="en-US" dirty="0">
                <a:ea typeface="+mn-lt"/>
                <a:cs typeface="+mn-lt"/>
              </a:rPr>
              <a:t>Used to demonstrate “that the Christ had to suffer and rise again from the dead” (118:22)</a:t>
            </a:r>
            <a:br>
              <a:rPr lang="en-US" dirty="0"/>
            </a:br>
            <a:br>
              <a:rPr lang="en-US" dirty="0"/>
            </a:br>
            <a:endParaRPr lang="en-US" sz="1650" dirty="0"/>
          </a:p>
          <a:p>
            <a:r>
              <a:rPr lang="en-US" dirty="0"/>
              <a:t>True Messianic psalms are those quoted by Christ and the inspired writers to describe the </a:t>
            </a:r>
            <a:r>
              <a:rPr lang="en-US" u="sng" dirty="0"/>
              <a:t>reign</a:t>
            </a:r>
            <a:r>
              <a:rPr lang="en-US" dirty="0"/>
              <a:t> of the “anointed one”</a:t>
            </a:r>
          </a:p>
          <a:p>
            <a:pPr lvl="1"/>
            <a:r>
              <a:rPr lang="en-US" dirty="0"/>
              <a:t>Only 4 true Messianic Psalms: 2, 18, 45, 110</a:t>
            </a:r>
          </a:p>
          <a:p>
            <a:pPr lvl="1"/>
            <a:r>
              <a:rPr lang="en-US" dirty="0"/>
              <a:t>Used to prove that “‘This Jesus whom I am proclaiming to you is the Christ.’”</a:t>
            </a:r>
          </a:p>
          <a:p>
            <a:endParaRPr lang="en-US" dirty="0"/>
          </a:p>
        </p:txBody>
      </p:sp>
      <p:sp>
        <p:nvSpPr>
          <p:cNvPr id="4" name="Content Placeholder 3">
            <a:extLst>
              <a:ext uri="{FF2B5EF4-FFF2-40B4-BE49-F238E27FC236}">
                <a16:creationId xmlns:a16="http://schemas.microsoft.com/office/drawing/2014/main" id="{6D2055E3-B2EA-E28D-8CB3-387A1D1DC395}"/>
              </a:ext>
            </a:extLst>
          </p:cNvPr>
          <p:cNvSpPr>
            <a:spLocks noGrp="1"/>
          </p:cNvSpPr>
          <p:nvPr>
            <p:ph sz="half" idx="2"/>
          </p:nvPr>
        </p:nvSpPr>
        <p:spPr>
          <a:xfrm>
            <a:off x="4572000" y="1041006"/>
            <a:ext cx="4339882" cy="4673993"/>
          </a:xfrm>
        </p:spPr>
        <p:txBody>
          <a:bodyPr vert="horz" lIns="91440" tIns="45720" rIns="91440" bIns="45720" rtlCol="0" anchor="t">
            <a:normAutofit lnSpcReduction="10000"/>
          </a:bodyPr>
          <a:lstStyle/>
          <a:p>
            <a:r>
              <a:rPr lang="en-US" dirty="0">
                <a:ea typeface="+mn-lt"/>
                <a:cs typeface="+mn-lt"/>
              </a:rPr>
              <a:t>Los </a:t>
            </a:r>
            <a:r>
              <a:rPr lang="en-US" dirty="0" err="1">
                <a:ea typeface="+mn-lt"/>
                <a:cs typeface="+mn-lt"/>
              </a:rPr>
              <a:t>salmos</a:t>
            </a:r>
            <a:r>
              <a:rPr lang="en-US" dirty="0">
                <a:ea typeface="+mn-lt"/>
                <a:cs typeface="+mn-lt"/>
              </a:rPr>
              <a:t> </a:t>
            </a:r>
            <a:r>
              <a:rPr lang="en-US" dirty="0" err="1">
                <a:ea typeface="+mn-lt"/>
                <a:cs typeface="+mn-lt"/>
              </a:rPr>
              <a:t>mesiánicos</a:t>
            </a:r>
            <a:r>
              <a:rPr lang="en-US" dirty="0">
                <a:ea typeface="+mn-lt"/>
                <a:cs typeface="+mn-lt"/>
              </a:rPr>
              <a:t> </a:t>
            </a:r>
            <a:r>
              <a:rPr lang="en-US" dirty="0" err="1">
                <a:ea typeface="+mn-lt"/>
                <a:cs typeface="+mn-lt"/>
              </a:rPr>
              <a:t>aplicados</a:t>
            </a:r>
            <a:r>
              <a:rPr lang="en-US" dirty="0">
                <a:ea typeface="+mn-lt"/>
                <a:cs typeface="+mn-lt"/>
              </a:rPr>
              <a:t> son </a:t>
            </a:r>
            <a:r>
              <a:rPr lang="en-US" dirty="0" err="1">
                <a:ea typeface="+mn-lt"/>
                <a:cs typeface="+mn-lt"/>
              </a:rPr>
              <a:t>citados</a:t>
            </a:r>
            <a:r>
              <a:rPr lang="en-US" dirty="0">
                <a:ea typeface="+mn-lt"/>
                <a:cs typeface="+mn-lt"/>
              </a:rPr>
              <a:t> </a:t>
            </a:r>
            <a:r>
              <a:rPr lang="en-US" dirty="0" err="1">
                <a:ea typeface="+mn-lt"/>
                <a:cs typeface="+mn-lt"/>
              </a:rPr>
              <a:t>por</a:t>
            </a:r>
            <a:r>
              <a:rPr lang="en-US" dirty="0">
                <a:ea typeface="+mn-lt"/>
                <a:cs typeface="+mn-lt"/>
              </a:rPr>
              <a:t> Cristo y </a:t>
            </a:r>
            <a:r>
              <a:rPr lang="en-US" dirty="0" err="1">
                <a:ea typeface="+mn-lt"/>
                <a:cs typeface="+mn-lt"/>
              </a:rPr>
              <a:t>los</a:t>
            </a:r>
            <a:r>
              <a:rPr lang="en-US" dirty="0">
                <a:ea typeface="+mn-lt"/>
                <a:cs typeface="+mn-lt"/>
              </a:rPr>
              <a:t> </a:t>
            </a:r>
            <a:r>
              <a:rPr lang="en-US" dirty="0" err="1">
                <a:ea typeface="+mn-lt"/>
                <a:cs typeface="+mn-lt"/>
              </a:rPr>
              <a:t>escritores</a:t>
            </a:r>
            <a:r>
              <a:rPr lang="en-US" dirty="0">
                <a:ea typeface="+mn-lt"/>
                <a:cs typeface="+mn-lt"/>
              </a:rPr>
              <a:t> </a:t>
            </a:r>
            <a:r>
              <a:rPr lang="en-US" dirty="0" err="1">
                <a:ea typeface="+mn-lt"/>
                <a:cs typeface="+mn-lt"/>
              </a:rPr>
              <a:t>inspirados</a:t>
            </a:r>
            <a:r>
              <a:rPr lang="en-US" dirty="0">
                <a:ea typeface="+mn-lt"/>
                <a:cs typeface="+mn-lt"/>
              </a:rPr>
              <a:t> </a:t>
            </a:r>
            <a:r>
              <a:rPr lang="en-US" dirty="0" err="1">
                <a:ea typeface="+mn-lt"/>
                <a:cs typeface="+mn-lt"/>
              </a:rPr>
              <a:t>como</a:t>
            </a:r>
            <a:r>
              <a:rPr lang="en-US" dirty="0">
                <a:ea typeface="+mn-lt"/>
                <a:cs typeface="+mn-lt"/>
              </a:rPr>
              <a:t> </a:t>
            </a:r>
            <a:r>
              <a:rPr lang="en-US" dirty="0" err="1">
                <a:ea typeface="+mn-lt"/>
                <a:cs typeface="+mn-lt"/>
              </a:rPr>
              <a:t>proféticos</a:t>
            </a:r>
            <a:r>
              <a:rPr lang="en-US" dirty="0">
                <a:ea typeface="+mn-lt"/>
                <a:cs typeface="+mn-lt"/>
              </a:rPr>
              <a:t> de la </a:t>
            </a:r>
            <a:r>
              <a:rPr lang="en-US" dirty="0" err="1">
                <a:ea typeface="+mn-lt"/>
                <a:cs typeface="+mn-lt"/>
              </a:rPr>
              <a:t>vida</a:t>
            </a:r>
            <a:r>
              <a:rPr lang="en-US" dirty="0">
                <a:ea typeface="+mn-lt"/>
                <a:cs typeface="+mn-lt"/>
              </a:rPr>
              <a:t> de Jesús, </a:t>
            </a:r>
            <a:r>
              <a:rPr lang="en-US" dirty="0" err="1">
                <a:ea typeface="+mn-lt"/>
                <a:cs typeface="+mn-lt"/>
              </a:rPr>
              <a:t>especialmente</a:t>
            </a:r>
            <a:r>
              <a:rPr lang="en-US" dirty="0">
                <a:ea typeface="+mn-lt"/>
                <a:cs typeface="+mn-lt"/>
              </a:rPr>
              <a:t> de </a:t>
            </a:r>
            <a:r>
              <a:rPr lang="en-US" dirty="0" err="1">
                <a:ea typeface="+mn-lt"/>
                <a:cs typeface="+mn-lt"/>
              </a:rPr>
              <a:t>Su</a:t>
            </a:r>
            <a:r>
              <a:rPr lang="en-US" dirty="0">
                <a:ea typeface="+mn-lt"/>
                <a:cs typeface="+mn-lt"/>
              </a:rPr>
              <a:t> </a:t>
            </a:r>
            <a:r>
              <a:rPr lang="en-US" dirty="0" err="1">
                <a:ea typeface="+mn-lt"/>
                <a:cs typeface="+mn-lt"/>
              </a:rPr>
              <a:t>sufrimiento</a:t>
            </a:r>
            <a:endParaRPr lang="en-US" dirty="0" err="1"/>
          </a:p>
          <a:p>
            <a:pPr lvl="1"/>
            <a:r>
              <a:rPr lang="en-US" dirty="0">
                <a:ea typeface="+mn-lt"/>
                <a:cs typeface="+mn-lt"/>
              </a:rPr>
              <a:t>No </a:t>
            </a:r>
            <a:r>
              <a:rPr lang="en-US" dirty="0" err="1">
                <a:ea typeface="+mn-lt"/>
                <a:cs typeface="+mn-lt"/>
              </a:rPr>
              <a:t>contienen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elemento</a:t>
            </a:r>
            <a:r>
              <a:rPr lang="en-US" dirty="0">
                <a:ea typeface="+mn-lt"/>
                <a:cs typeface="+mn-lt"/>
              </a:rPr>
              <a:t> de "</a:t>
            </a:r>
            <a:r>
              <a:rPr lang="en-US" dirty="0" err="1">
                <a:ea typeface="+mn-lt"/>
                <a:cs typeface="+mn-lt"/>
              </a:rPr>
              <a:t>realeza</a:t>
            </a:r>
            <a:r>
              <a:rPr lang="en-US" dirty="0">
                <a:ea typeface="+mn-lt"/>
                <a:cs typeface="+mn-lt"/>
              </a:rPr>
              <a:t>" (Salmo 89:2; </a:t>
            </a:r>
            <a:r>
              <a:rPr lang="en-US" dirty="0" err="1">
                <a:ea typeface="+mn-lt"/>
                <a:cs typeface="+mn-lt"/>
              </a:rPr>
              <a:t>Hebreos</a:t>
            </a:r>
            <a:r>
              <a:rPr lang="en-US" dirty="0">
                <a:ea typeface="+mn-lt"/>
                <a:cs typeface="+mn-lt"/>
              </a:rPr>
              <a:t> 2:13)</a:t>
            </a:r>
            <a:endParaRPr lang="en-US" dirty="0"/>
          </a:p>
          <a:p>
            <a:pPr lvl="1"/>
            <a:r>
              <a:rPr lang="en-US" dirty="0">
                <a:ea typeface="+mn-lt"/>
                <a:cs typeface="+mn-lt"/>
              </a:rPr>
              <a:t>Se </a:t>
            </a:r>
            <a:r>
              <a:rPr lang="en-US" dirty="0" err="1">
                <a:ea typeface="+mn-lt"/>
                <a:cs typeface="+mn-lt"/>
              </a:rPr>
              <a:t>utilizan</a:t>
            </a:r>
            <a:r>
              <a:rPr lang="en-US" dirty="0">
                <a:ea typeface="+mn-lt"/>
                <a:cs typeface="+mn-lt"/>
              </a:rPr>
              <a:t> para </a:t>
            </a:r>
            <a:r>
              <a:rPr lang="en-US" dirty="0" err="1">
                <a:ea typeface="+mn-lt"/>
                <a:cs typeface="+mn-lt"/>
              </a:rPr>
              <a:t>explicar</a:t>
            </a:r>
            <a:r>
              <a:rPr lang="en-US" dirty="0">
                <a:ea typeface="+mn-lt"/>
                <a:cs typeface="+mn-lt"/>
              </a:rPr>
              <a:t> </a:t>
            </a:r>
            <a:r>
              <a:rPr lang="en-US" dirty="0" err="1">
                <a:ea typeface="+mn-lt"/>
                <a:cs typeface="+mn-lt"/>
              </a:rPr>
              <a:t>acontecimientos</a:t>
            </a:r>
            <a:r>
              <a:rPr lang="en-US" dirty="0">
                <a:ea typeface="+mn-lt"/>
                <a:cs typeface="+mn-lt"/>
              </a:rPr>
              <a:t> </a:t>
            </a:r>
            <a:r>
              <a:rPr lang="en-US" dirty="0" err="1">
                <a:ea typeface="+mn-lt"/>
                <a:cs typeface="+mn-lt"/>
              </a:rPr>
              <a:t>mesiánicos</a:t>
            </a:r>
            <a:r>
              <a:rPr lang="en-US" dirty="0">
                <a:ea typeface="+mn-lt"/>
                <a:cs typeface="+mn-lt"/>
              </a:rPr>
              <a:t> (Salmo 22)</a:t>
            </a:r>
            <a:endParaRPr lang="en-US" dirty="0"/>
          </a:p>
          <a:p>
            <a:pPr lvl="1"/>
            <a:r>
              <a:rPr lang="en-US" dirty="0" err="1">
                <a:ea typeface="+mn-lt"/>
                <a:cs typeface="+mn-lt"/>
              </a:rPr>
              <a:t>Muestran</a:t>
            </a:r>
            <a:r>
              <a:rPr lang="en-US" dirty="0">
                <a:ea typeface="+mn-lt"/>
                <a:cs typeface="+mn-lt"/>
              </a:rPr>
              <a:t> a Cristo </a:t>
            </a:r>
            <a:r>
              <a:rPr lang="en-US" dirty="0" err="1">
                <a:ea typeface="+mn-lt"/>
                <a:cs typeface="+mn-lt"/>
              </a:rPr>
              <a:t>como</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antitipo</a:t>
            </a:r>
            <a:r>
              <a:rPr lang="en-US" dirty="0">
                <a:ea typeface="+mn-lt"/>
                <a:cs typeface="+mn-lt"/>
              </a:rPr>
              <a:t> del </a:t>
            </a:r>
            <a:r>
              <a:rPr lang="en-US" dirty="0" err="1">
                <a:ea typeface="+mn-lt"/>
                <a:cs typeface="+mn-lt"/>
              </a:rPr>
              <a:t>justo</a:t>
            </a:r>
            <a:r>
              <a:rPr lang="en-US" dirty="0">
                <a:ea typeface="+mn-lt"/>
                <a:cs typeface="+mn-lt"/>
              </a:rPr>
              <a:t> </a:t>
            </a:r>
            <a:r>
              <a:rPr lang="en-US" dirty="0" err="1">
                <a:ea typeface="+mn-lt"/>
                <a:cs typeface="+mn-lt"/>
              </a:rPr>
              <a:t>sufriente</a:t>
            </a:r>
            <a:endParaRPr lang="en-US" dirty="0"/>
          </a:p>
          <a:p>
            <a:pPr lvl="1"/>
            <a:r>
              <a:rPr lang="en-US" dirty="0">
                <a:ea typeface="+mn-lt"/>
                <a:cs typeface="+mn-lt"/>
              </a:rPr>
              <a:t>Se </a:t>
            </a:r>
            <a:r>
              <a:rPr lang="en-US" dirty="0" err="1">
                <a:ea typeface="+mn-lt"/>
                <a:cs typeface="+mn-lt"/>
              </a:rPr>
              <a:t>utilizan</a:t>
            </a:r>
            <a:r>
              <a:rPr lang="en-US" dirty="0">
                <a:ea typeface="+mn-lt"/>
                <a:cs typeface="+mn-lt"/>
              </a:rPr>
              <a:t> para </a:t>
            </a:r>
            <a:r>
              <a:rPr lang="en-US" dirty="0" err="1">
                <a:ea typeface="+mn-lt"/>
                <a:cs typeface="+mn-lt"/>
              </a:rPr>
              <a:t>demostrar</a:t>
            </a:r>
            <a:r>
              <a:rPr lang="en-US" dirty="0">
                <a:ea typeface="+mn-lt"/>
                <a:cs typeface="+mn-lt"/>
              </a:rPr>
              <a:t> que "era </a:t>
            </a:r>
            <a:r>
              <a:rPr lang="en-US" dirty="0" err="1">
                <a:ea typeface="+mn-lt"/>
                <a:cs typeface="+mn-lt"/>
              </a:rPr>
              <a:t>necesario</a:t>
            </a:r>
            <a:r>
              <a:rPr lang="en-US" dirty="0">
                <a:ea typeface="+mn-lt"/>
                <a:cs typeface="+mn-lt"/>
              </a:rPr>
              <a:t> que </a:t>
            </a:r>
            <a:r>
              <a:rPr lang="en-US" dirty="0" err="1">
                <a:ea typeface="+mn-lt"/>
                <a:cs typeface="+mn-lt"/>
              </a:rPr>
              <a:t>el</a:t>
            </a:r>
            <a:r>
              <a:rPr lang="en-US" dirty="0">
                <a:ea typeface="+mn-lt"/>
                <a:cs typeface="+mn-lt"/>
              </a:rPr>
              <a:t> Cristo </a:t>
            </a:r>
            <a:r>
              <a:rPr lang="en-US" dirty="0" err="1">
                <a:ea typeface="+mn-lt"/>
                <a:cs typeface="+mn-lt"/>
              </a:rPr>
              <a:t>padeciera</a:t>
            </a:r>
            <a:r>
              <a:rPr lang="en-US" dirty="0">
                <a:ea typeface="+mn-lt"/>
                <a:cs typeface="+mn-lt"/>
              </a:rPr>
              <a:t> y </a:t>
            </a:r>
            <a:r>
              <a:rPr lang="en-US" dirty="0" err="1">
                <a:ea typeface="+mn-lt"/>
                <a:cs typeface="+mn-lt"/>
              </a:rPr>
              <a:t>resucitara</a:t>
            </a:r>
            <a:r>
              <a:rPr lang="en-US" dirty="0">
                <a:ea typeface="+mn-lt"/>
                <a:cs typeface="+mn-lt"/>
              </a:rPr>
              <a:t> de entre </a:t>
            </a:r>
            <a:r>
              <a:rPr lang="en-US" dirty="0" err="1">
                <a:ea typeface="+mn-lt"/>
                <a:cs typeface="+mn-lt"/>
              </a:rPr>
              <a:t>los</a:t>
            </a:r>
            <a:r>
              <a:rPr lang="en-US" dirty="0">
                <a:ea typeface="+mn-lt"/>
                <a:cs typeface="+mn-lt"/>
              </a:rPr>
              <a:t> </a:t>
            </a:r>
            <a:r>
              <a:rPr lang="en-US" dirty="0" err="1">
                <a:ea typeface="+mn-lt"/>
                <a:cs typeface="+mn-lt"/>
              </a:rPr>
              <a:t>muertos</a:t>
            </a:r>
            <a:r>
              <a:rPr lang="en-US" dirty="0">
                <a:ea typeface="+mn-lt"/>
                <a:cs typeface="+mn-lt"/>
              </a:rPr>
              <a:t>" (118:22)</a:t>
            </a:r>
            <a:endParaRPr lang="en-US" dirty="0"/>
          </a:p>
          <a:p>
            <a:r>
              <a:rPr lang="en-US" dirty="0">
                <a:ea typeface="+mn-lt"/>
                <a:cs typeface="+mn-lt"/>
              </a:rPr>
              <a:t>Los </a:t>
            </a:r>
            <a:r>
              <a:rPr lang="en-US" dirty="0" err="1">
                <a:ea typeface="+mn-lt"/>
                <a:cs typeface="+mn-lt"/>
              </a:rPr>
              <a:t>verdaderos</a:t>
            </a:r>
            <a:r>
              <a:rPr lang="en-US" dirty="0">
                <a:ea typeface="+mn-lt"/>
                <a:cs typeface="+mn-lt"/>
              </a:rPr>
              <a:t> </a:t>
            </a:r>
            <a:r>
              <a:rPr lang="en-US" dirty="0" err="1">
                <a:ea typeface="+mn-lt"/>
                <a:cs typeface="+mn-lt"/>
              </a:rPr>
              <a:t>salmos</a:t>
            </a:r>
            <a:r>
              <a:rPr lang="en-US" dirty="0">
                <a:ea typeface="+mn-lt"/>
                <a:cs typeface="+mn-lt"/>
              </a:rPr>
              <a:t> </a:t>
            </a:r>
            <a:r>
              <a:rPr lang="en-US" dirty="0" err="1">
                <a:ea typeface="+mn-lt"/>
                <a:cs typeface="+mn-lt"/>
              </a:rPr>
              <a:t>mesiánicos</a:t>
            </a:r>
            <a:r>
              <a:rPr lang="en-US" dirty="0">
                <a:ea typeface="+mn-lt"/>
                <a:cs typeface="+mn-lt"/>
              </a:rPr>
              <a:t> son </a:t>
            </a:r>
            <a:r>
              <a:rPr lang="en-US" dirty="0" err="1">
                <a:ea typeface="+mn-lt"/>
                <a:cs typeface="+mn-lt"/>
              </a:rPr>
              <a:t>los</a:t>
            </a:r>
            <a:r>
              <a:rPr lang="en-US" dirty="0">
                <a:ea typeface="+mn-lt"/>
                <a:cs typeface="+mn-lt"/>
              </a:rPr>
              <a:t> </a:t>
            </a:r>
            <a:r>
              <a:rPr lang="en-US" dirty="0" err="1">
                <a:ea typeface="+mn-lt"/>
                <a:cs typeface="+mn-lt"/>
              </a:rPr>
              <a:t>citados</a:t>
            </a:r>
            <a:r>
              <a:rPr lang="en-US" dirty="0">
                <a:ea typeface="+mn-lt"/>
                <a:cs typeface="+mn-lt"/>
              </a:rPr>
              <a:t> </a:t>
            </a:r>
            <a:r>
              <a:rPr lang="en-US" dirty="0" err="1">
                <a:ea typeface="+mn-lt"/>
                <a:cs typeface="+mn-lt"/>
              </a:rPr>
              <a:t>por</a:t>
            </a:r>
            <a:r>
              <a:rPr lang="en-US" dirty="0">
                <a:ea typeface="+mn-lt"/>
                <a:cs typeface="+mn-lt"/>
              </a:rPr>
              <a:t> Cristo y </a:t>
            </a:r>
            <a:r>
              <a:rPr lang="en-US" dirty="0" err="1">
                <a:ea typeface="+mn-lt"/>
                <a:cs typeface="+mn-lt"/>
              </a:rPr>
              <a:t>los</a:t>
            </a:r>
            <a:r>
              <a:rPr lang="en-US" dirty="0">
                <a:ea typeface="+mn-lt"/>
                <a:cs typeface="+mn-lt"/>
              </a:rPr>
              <a:t> </a:t>
            </a:r>
            <a:r>
              <a:rPr lang="en-US" dirty="0" err="1">
                <a:ea typeface="+mn-lt"/>
                <a:cs typeface="+mn-lt"/>
              </a:rPr>
              <a:t>escritores</a:t>
            </a:r>
            <a:r>
              <a:rPr lang="en-US" dirty="0">
                <a:ea typeface="+mn-lt"/>
                <a:cs typeface="+mn-lt"/>
              </a:rPr>
              <a:t> </a:t>
            </a:r>
            <a:r>
              <a:rPr lang="en-US" dirty="0" err="1">
                <a:ea typeface="+mn-lt"/>
                <a:cs typeface="+mn-lt"/>
              </a:rPr>
              <a:t>inspirados</a:t>
            </a:r>
            <a:r>
              <a:rPr lang="en-US" dirty="0">
                <a:ea typeface="+mn-lt"/>
                <a:cs typeface="+mn-lt"/>
              </a:rPr>
              <a:t> para </a:t>
            </a:r>
            <a:r>
              <a:rPr lang="en-US" dirty="0" err="1">
                <a:ea typeface="+mn-lt"/>
                <a:cs typeface="+mn-lt"/>
              </a:rPr>
              <a:t>describir</a:t>
            </a:r>
            <a:r>
              <a:rPr lang="en-US" dirty="0">
                <a:ea typeface="+mn-lt"/>
                <a:cs typeface="+mn-lt"/>
              </a:rPr>
              <a:t> </a:t>
            </a:r>
            <a:r>
              <a:rPr lang="en-US" dirty="0" err="1">
                <a:ea typeface="+mn-lt"/>
                <a:cs typeface="+mn-lt"/>
              </a:rPr>
              <a:t>el</a:t>
            </a:r>
            <a:r>
              <a:rPr lang="en-US" dirty="0">
                <a:ea typeface="+mn-lt"/>
                <a:cs typeface="+mn-lt"/>
              </a:rPr>
              <a:t> </a:t>
            </a:r>
            <a:r>
              <a:rPr lang="en-US" u="sng" dirty="0" err="1">
                <a:ea typeface="+mn-lt"/>
                <a:cs typeface="+mn-lt"/>
              </a:rPr>
              <a:t>reinado</a:t>
            </a:r>
            <a:r>
              <a:rPr lang="en-US" dirty="0">
                <a:ea typeface="+mn-lt"/>
                <a:cs typeface="+mn-lt"/>
              </a:rPr>
              <a:t> del "</a:t>
            </a:r>
            <a:r>
              <a:rPr lang="en-US" dirty="0" err="1">
                <a:ea typeface="+mn-lt"/>
                <a:cs typeface="+mn-lt"/>
              </a:rPr>
              <a:t>ungido</a:t>
            </a:r>
            <a:r>
              <a:rPr lang="en-US" dirty="0">
                <a:ea typeface="+mn-lt"/>
                <a:cs typeface="+mn-lt"/>
              </a:rPr>
              <a:t>"</a:t>
            </a:r>
            <a:endParaRPr lang="en-US" dirty="0"/>
          </a:p>
          <a:p>
            <a:pPr lvl="1"/>
            <a:r>
              <a:rPr lang="en-US" dirty="0" err="1">
                <a:ea typeface="+mn-lt"/>
                <a:cs typeface="+mn-lt"/>
              </a:rPr>
              <a:t>Sólo</a:t>
            </a:r>
            <a:r>
              <a:rPr lang="en-US" dirty="0">
                <a:ea typeface="+mn-lt"/>
                <a:cs typeface="+mn-lt"/>
              </a:rPr>
              <a:t> hay 4 </a:t>
            </a:r>
            <a:r>
              <a:rPr lang="en-US" dirty="0" err="1">
                <a:ea typeface="+mn-lt"/>
                <a:cs typeface="+mn-lt"/>
              </a:rPr>
              <a:t>verdaderos</a:t>
            </a:r>
            <a:r>
              <a:rPr lang="en-US" dirty="0">
                <a:ea typeface="+mn-lt"/>
                <a:cs typeface="+mn-lt"/>
              </a:rPr>
              <a:t> </a:t>
            </a:r>
            <a:r>
              <a:rPr lang="en-US" dirty="0" err="1">
                <a:ea typeface="+mn-lt"/>
                <a:cs typeface="+mn-lt"/>
              </a:rPr>
              <a:t>salmos</a:t>
            </a:r>
            <a:r>
              <a:rPr lang="en-US" dirty="0">
                <a:ea typeface="+mn-lt"/>
                <a:cs typeface="+mn-lt"/>
              </a:rPr>
              <a:t> </a:t>
            </a:r>
            <a:r>
              <a:rPr lang="en-US" dirty="0" err="1">
                <a:ea typeface="+mn-lt"/>
                <a:cs typeface="+mn-lt"/>
              </a:rPr>
              <a:t>mesiánicos</a:t>
            </a:r>
            <a:r>
              <a:rPr lang="en-US" dirty="0">
                <a:ea typeface="+mn-lt"/>
                <a:cs typeface="+mn-lt"/>
              </a:rPr>
              <a:t>: 2, 18, 45, 110</a:t>
            </a:r>
            <a:endParaRPr lang="en-US" dirty="0"/>
          </a:p>
          <a:p>
            <a:pPr lvl="1"/>
            <a:r>
              <a:rPr lang="en-US" dirty="0">
                <a:ea typeface="+mn-lt"/>
                <a:cs typeface="+mn-lt"/>
              </a:rPr>
              <a:t>Se </a:t>
            </a:r>
            <a:r>
              <a:rPr lang="en-US" dirty="0" err="1">
                <a:ea typeface="+mn-lt"/>
                <a:cs typeface="+mn-lt"/>
              </a:rPr>
              <a:t>utilizan</a:t>
            </a:r>
            <a:r>
              <a:rPr lang="en-US" dirty="0">
                <a:ea typeface="+mn-lt"/>
                <a:cs typeface="+mn-lt"/>
              </a:rPr>
              <a:t> para </a:t>
            </a:r>
            <a:r>
              <a:rPr lang="en-US" dirty="0" err="1">
                <a:ea typeface="+mn-lt"/>
                <a:cs typeface="+mn-lt"/>
              </a:rPr>
              <a:t>probar</a:t>
            </a:r>
            <a:r>
              <a:rPr lang="en-US" dirty="0">
                <a:ea typeface="+mn-lt"/>
                <a:cs typeface="+mn-lt"/>
              </a:rPr>
              <a:t> que "'Este Jesús, a </a:t>
            </a:r>
            <a:r>
              <a:rPr lang="en-US" dirty="0" err="1">
                <a:ea typeface="+mn-lt"/>
                <a:cs typeface="+mn-lt"/>
              </a:rPr>
              <a:t>quien</a:t>
            </a:r>
            <a:r>
              <a:rPr lang="en-US" dirty="0">
                <a:ea typeface="+mn-lt"/>
                <a:cs typeface="+mn-lt"/>
              </a:rPr>
              <a:t> </a:t>
            </a:r>
            <a:r>
              <a:rPr lang="en-US" dirty="0" err="1">
                <a:ea typeface="+mn-lt"/>
                <a:cs typeface="+mn-lt"/>
              </a:rPr>
              <a:t>yo</a:t>
            </a:r>
            <a:r>
              <a:rPr lang="en-US" dirty="0">
                <a:ea typeface="+mn-lt"/>
                <a:cs typeface="+mn-lt"/>
              </a:rPr>
              <a:t> les </a:t>
            </a:r>
            <a:r>
              <a:rPr lang="en-US" dirty="0" err="1">
                <a:ea typeface="+mn-lt"/>
                <a:cs typeface="+mn-lt"/>
              </a:rPr>
              <a:t>anuncio</a:t>
            </a:r>
            <a:r>
              <a:rPr lang="en-US" dirty="0">
                <a:ea typeface="+mn-lt"/>
                <a:cs typeface="+mn-lt"/>
              </a:rPr>
              <a:t>, es </a:t>
            </a:r>
            <a:r>
              <a:rPr lang="en-US" dirty="0" err="1">
                <a:ea typeface="+mn-lt"/>
                <a:cs typeface="+mn-lt"/>
              </a:rPr>
              <a:t>el</a:t>
            </a:r>
            <a:r>
              <a:rPr lang="en-US" dirty="0">
                <a:ea typeface="+mn-lt"/>
                <a:cs typeface="+mn-lt"/>
              </a:rPr>
              <a:t> Cristo'".</a:t>
            </a:r>
            <a:endParaRPr lang="en-US" dirty="0"/>
          </a:p>
          <a:p>
            <a:endParaRPr lang="en-US" dirty="0"/>
          </a:p>
          <a:p>
            <a:endParaRPr lang="en-US" dirty="0"/>
          </a:p>
        </p:txBody>
      </p:sp>
    </p:spTree>
    <p:extLst>
      <p:ext uri="{BB962C8B-B14F-4D97-AF65-F5344CB8AC3E}">
        <p14:creationId xmlns:p14="http://schemas.microsoft.com/office/powerpoint/2010/main" val="1757382451"/>
      </p:ext>
    </p:extLst>
  </p:cSld>
  <p:clrMapOvr>
    <a:masterClrMapping/>
  </p:clrMapOvr>
</p:sld>
</file>

<file path=ppt/slides/slide1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29EE5-C9FB-43F3-01AA-743FC8FFA145}"/>
              </a:ext>
            </a:extLst>
          </p:cNvPr>
          <p:cNvSpPr>
            <a:spLocks noGrp="1"/>
          </p:cNvSpPr>
          <p:nvPr>
            <p:ph type="title"/>
          </p:nvPr>
        </p:nvSpPr>
        <p:spPr/>
        <p:txBody>
          <a:bodyPr/>
          <a:lstStyle/>
          <a:p>
            <a:r>
              <a:rPr lang="en-US"/>
              <a:t>Course Goals / </a:t>
            </a:r>
            <a:r>
              <a:rPr lang="en-US" err="1"/>
              <a:t>Objetivos</a:t>
            </a:r>
            <a:r>
              <a:rPr lang="en-US"/>
              <a:t> del </a:t>
            </a:r>
            <a:r>
              <a:rPr lang="en-US" err="1"/>
              <a:t>curso</a:t>
            </a:r>
            <a:endParaRPr lang="en-US"/>
          </a:p>
        </p:txBody>
      </p:sp>
      <p:sp>
        <p:nvSpPr>
          <p:cNvPr id="3" name="Content Placeholder 2">
            <a:extLst>
              <a:ext uri="{FF2B5EF4-FFF2-40B4-BE49-F238E27FC236}">
                <a16:creationId xmlns:a16="http://schemas.microsoft.com/office/drawing/2014/main" id="{6F80FB36-0E18-3919-9A1D-222C4E43458B}"/>
              </a:ext>
            </a:extLst>
          </p:cNvPr>
          <p:cNvSpPr>
            <a:spLocks noGrp="1"/>
          </p:cNvSpPr>
          <p:nvPr>
            <p:ph sz="half" idx="1"/>
          </p:nvPr>
        </p:nvSpPr>
        <p:spPr>
          <a:xfrm>
            <a:off x="337625" y="1446028"/>
            <a:ext cx="4234375" cy="4044767"/>
          </a:xfrm>
        </p:spPr>
        <p:txBody>
          <a:bodyPr/>
          <a:lstStyle/>
          <a:p>
            <a:r>
              <a:rPr lang="en-US"/>
              <a:t>To increase our spiritual benefit from reading the psalms</a:t>
            </a:r>
          </a:p>
          <a:p>
            <a:pPr lvl="1"/>
            <a:r>
              <a:rPr lang="en-US"/>
              <a:t>Improve our vocabulary for prayer, praise, and edification</a:t>
            </a:r>
          </a:p>
          <a:p>
            <a:pPr lvl="1"/>
            <a:r>
              <a:rPr lang="en-US"/>
              <a:t>Learn to think like men of approved faith</a:t>
            </a:r>
          </a:p>
          <a:p>
            <a:pPr lvl="1"/>
            <a:r>
              <a:rPr lang="en-US"/>
              <a:t>Understand when and how to read psalms of various genres</a:t>
            </a:r>
          </a:p>
          <a:p>
            <a:r>
              <a:rPr lang="en-US"/>
              <a:t>To improve our prayer lives by absorbing and imitating the psalms</a:t>
            </a:r>
          </a:p>
          <a:p>
            <a:r>
              <a:rPr lang="en-US"/>
              <a:t>To understand the structure and integrity of the book of Psalms</a:t>
            </a:r>
          </a:p>
          <a:p>
            <a:endParaRPr lang="en-US"/>
          </a:p>
        </p:txBody>
      </p:sp>
      <p:sp>
        <p:nvSpPr>
          <p:cNvPr id="4" name="Content Placeholder 3">
            <a:extLst>
              <a:ext uri="{FF2B5EF4-FFF2-40B4-BE49-F238E27FC236}">
                <a16:creationId xmlns:a16="http://schemas.microsoft.com/office/drawing/2014/main" id="{D7B1BF7C-F69E-F0D6-18AF-981C39EF7895}"/>
              </a:ext>
            </a:extLst>
          </p:cNvPr>
          <p:cNvSpPr>
            <a:spLocks noGrp="1"/>
          </p:cNvSpPr>
          <p:nvPr>
            <p:ph sz="half" idx="2"/>
          </p:nvPr>
        </p:nvSpPr>
        <p:spPr>
          <a:xfrm>
            <a:off x="4571999" y="1446029"/>
            <a:ext cx="4408967" cy="4044767"/>
          </a:xfrm>
        </p:spPr>
        <p:txBody>
          <a:bodyPr/>
          <a:lstStyle/>
          <a:p>
            <a:r>
              <a:rPr lang="es-ES"/>
              <a:t>Aumentar nuestro beneficio espiritual al leer los salmos</a:t>
            </a:r>
          </a:p>
          <a:p>
            <a:pPr lvl="1"/>
            <a:r>
              <a:rPr lang="es-ES"/>
              <a:t>Mejorar nuestro vocabulario de oración, </a:t>
            </a:r>
            <a:br>
              <a:rPr lang="es-ES"/>
            </a:br>
            <a:r>
              <a:rPr lang="es-ES"/>
              <a:t>alabanza y edificación</a:t>
            </a:r>
          </a:p>
          <a:p>
            <a:pPr lvl="1"/>
            <a:r>
              <a:rPr lang="es-ES"/>
              <a:t>Aprender a pensar como hombres de fe aprobada</a:t>
            </a:r>
          </a:p>
          <a:p>
            <a:pPr lvl="1"/>
            <a:r>
              <a:rPr lang="es-ES"/>
              <a:t>Comprender cuándo y cómo leer salmos de varios géneros</a:t>
            </a:r>
          </a:p>
          <a:p>
            <a:r>
              <a:rPr lang="es-ES"/>
              <a:t>Mejorar nuestra vida de oración absorbiendo </a:t>
            </a:r>
            <a:br>
              <a:rPr lang="es-ES"/>
            </a:br>
            <a:r>
              <a:rPr lang="es-ES"/>
              <a:t>e imitando los salmos</a:t>
            </a:r>
          </a:p>
          <a:p>
            <a:r>
              <a:rPr lang="es-ES"/>
              <a:t>Entender la estructura e integridad del libro </a:t>
            </a:r>
            <a:br>
              <a:rPr lang="es-ES"/>
            </a:br>
            <a:r>
              <a:rPr lang="es-ES"/>
              <a:t>de los Salmos</a:t>
            </a:r>
          </a:p>
          <a:p>
            <a:endParaRPr lang="en-US"/>
          </a:p>
        </p:txBody>
      </p:sp>
    </p:spTree>
    <p:extLst>
      <p:ext uri="{BB962C8B-B14F-4D97-AF65-F5344CB8AC3E}">
        <p14:creationId xmlns:p14="http://schemas.microsoft.com/office/powerpoint/2010/main" val="320233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0B099-78D0-D7AE-8AA5-0420439C2270}"/>
              </a:ext>
            </a:extLst>
          </p:cNvPr>
          <p:cNvSpPr>
            <a:spLocks noGrp="1"/>
          </p:cNvSpPr>
          <p:nvPr>
            <p:ph type="title"/>
          </p:nvPr>
        </p:nvSpPr>
        <p:spPr/>
        <p:txBody>
          <a:bodyPr>
            <a:normAutofit/>
          </a:bodyPr>
          <a:lstStyle/>
          <a:p>
            <a:r>
              <a:rPr lang="en-US" sz="2800">
                <a:latin typeface="Malgun Gothic"/>
                <a:ea typeface="Malgun Gothic"/>
              </a:rPr>
              <a:t>Authors of the Psalms / Los </a:t>
            </a:r>
            <a:r>
              <a:rPr lang="en-US" sz="2800" err="1">
                <a:latin typeface="Malgun Gothic"/>
                <a:ea typeface="Malgun Gothic"/>
              </a:rPr>
              <a:t>autores</a:t>
            </a:r>
            <a:r>
              <a:rPr lang="en-US" sz="2800">
                <a:latin typeface="Malgun Gothic"/>
                <a:ea typeface="Malgun Gothic"/>
              </a:rPr>
              <a:t> de </a:t>
            </a:r>
            <a:r>
              <a:rPr lang="en-US" sz="2800" err="1">
                <a:latin typeface="Malgun Gothic"/>
                <a:ea typeface="Malgun Gothic"/>
              </a:rPr>
              <a:t>los</a:t>
            </a:r>
            <a:r>
              <a:rPr lang="en-US" sz="2800">
                <a:latin typeface="Malgun Gothic"/>
                <a:ea typeface="Malgun Gothic"/>
              </a:rPr>
              <a:t> </a:t>
            </a:r>
            <a:r>
              <a:rPr lang="en-US" sz="2800" err="1">
                <a:latin typeface="Malgun Gothic"/>
                <a:ea typeface="Malgun Gothic"/>
              </a:rPr>
              <a:t>Salmos</a:t>
            </a:r>
            <a:endParaRPr lang="en-US" sz="2800"/>
          </a:p>
        </p:txBody>
      </p:sp>
      <p:sp>
        <p:nvSpPr>
          <p:cNvPr id="3" name="Content Placeholder 2">
            <a:extLst>
              <a:ext uri="{FF2B5EF4-FFF2-40B4-BE49-F238E27FC236}">
                <a16:creationId xmlns:a16="http://schemas.microsoft.com/office/drawing/2014/main" id="{CC6C858C-AAC1-6FBB-0AE9-E449F62B799A}"/>
              </a:ext>
            </a:extLst>
          </p:cNvPr>
          <p:cNvSpPr>
            <a:spLocks noGrp="1"/>
          </p:cNvSpPr>
          <p:nvPr>
            <p:ph sz="half" idx="1"/>
          </p:nvPr>
        </p:nvSpPr>
        <p:spPr>
          <a:xfrm>
            <a:off x="337625" y="1041006"/>
            <a:ext cx="4234375" cy="4673994"/>
          </a:xfrm>
        </p:spPr>
        <p:txBody>
          <a:bodyPr>
            <a:normAutofit/>
          </a:bodyPr>
          <a:lstStyle/>
          <a:p>
            <a:r>
              <a:rPr lang="en-US"/>
              <a:t>David (73+ psalms) </a:t>
            </a:r>
          </a:p>
          <a:p>
            <a:pPr lvl="1"/>
            <a:r>
              <a:rPr lang="en-US"/>
              <a:t>Emotional: vivid images, outpouring of heart; focus on personal relationship with God</a:t>
            </a:r>
          </a:p>
          <a:p>
            <a:r>
              <a:rPr lang="en-US"/>
              <a:t>Asaph (12 psalms)</a:t>
            </a:r>
          </a:p>
          <a:p>
            <a:pPr lvl="1"/>
            <a:r>
              <a:rPr lang="en-US"/>
              <a:t>Worship leader appointed by David (2 Chr 5:12)</a:t>
            </a:r>
          </a:p>
          <a:p>
            <a:pPr lvl="1"/>
            <a:r>
              <a:rPr lang="en-US"/>
              <a:t>Philosophical: asks hard questions, seeks deep answers; national scope; God often speaks</a:t>
            </a:r>
            <a:br>
              <a:rPr lang="en-US"/>
            </a:br>
            <a:br>
              <a:rPr lang="en-US"/>
            </a:br>
            <a:endParaRPr lang="en-US"/>
          </a:p>
          <a:p>
            <a:r>
              <a:rPr lang="en-US"/>
              <a:t>Sons of Korah (11 psalms)</a:t>
            </a:r>
          </a:p>
          <a:p>
            <a:pPr lvl="1"/>
            <a:r>
              <a:rPr lang="en-US"/>
              <a:t>Gatekeepers in the temple (1 Chr 26:19)</a:t>
            </a:r>
          </a:p>
          <a:p>
            <a:pPr lvl="1"/>
            <a:r>
              <a:rPr lang="en-US"/>
              <a:t>Liturgical: sound like public prayers/hymns; focus on temple/worship; national scope; optimistic </a:t>
            </a:r>
          </a:p>
          <a:p>
            <a:r>
              <a:rPr lang="en-US"/>
              <a:t>Solomon (2 psalms)</a:t>
            </a:r>
          </a:p>
          <a:p>
            <a:pPr lvl="1"/>
            <a:r>
              <a:rPr lang="en-US"/>
              <a:t>Didactic/Instructional</a:t>
            </a:r>
          </a:p>
          <a:p>
            <a:r>
              <a:rPr lang="en-US"/>
              <a:t>Others (Moses – 1; Ethan – 1; </a:t>
            </a:r>
            <a:r>
              <a:rPr lang="en-US" err="1"/>
              <a:t>Heman</a:t>
            </a:r>
            <a:r>
              <a:rPr lang="en-US"/>
              <a:t> – 1)</a:t>
            </a:r>
          </a:p>
          <a:p>
            <a:endParaRPr lang="en-US"/>
          </a:p>
        </p:txBody>
      </p:sp>
      <p:sp>
        <p:nvSpPr>
          <p:cNvPr id="4" name="Content Placeholder 3">
            <a:extLst>
              <a:ext uri="{FF2B5EF4-FFF2-40B4-BE49-F238E27FC236}">
                <a16:creationId xmlns:a16="http://schemas.microsoft.com/office/drawing/2014/main" id="{B11176A6-3340-9CE3-A527-174A94DBDE5F}"/>
              </a:ext>
            </a:extLst>
          </p:cNvPr>
          <p:cNvSpPr>
            <a:spLocks noGrp="1"/>
          </p:cNvSpPr>
          <p:nvPr>
            <p:ph sz="half" idx="2"/>
          </p:nvPr>
        </p:nvSpPr>
        <p:spPr>
          <a:xfrm>
            <a:off x="4621618" y="1041006"/>
            <a:ext cx="4439879" cy="4673993"/>
          </a:xfrm>
        </p:spPr>
        <p:txBody>
          <a:bodyPr vert="horz" lIns="91440" tIns="45720" rIns="91440" bIns="45720" rtlCol="0" anchor="t">
            <a:normAutofit/>
          </a:bodyPr>
          <a:lstStyle/>
          <a:p>
            <a:r>
              <a:rPr lang="en-US">
                <a:ea typeface="+mn-lt"/>
                <a:cs typeface="+mn-lt"/>
              </a:rPr>
              <a:t>David (73+ </a:t>
            </a:r>
            <a:r>
              <a:rPr lang="en-US" err="1">
                <a:ea typeface="+mn-lt"/>
                <a:cs typeface="+mn-lt"/>
              </a:rPr>
              <a:t>salmos</a:t>
            </a:r>
            <a:r>
              <a:rPr lang="en-US">
                <a:ea typeface="+mn-lt"/>
                <a:cs typeface="+mn-lt"/>
              </a:rPr>
              <a:t>) </a:t>
            </a:r>
          </a:p>
          <a:p>
            <a:pPr lvl="1"/>
            <a:r>
              <a:rPr lang="en-US" err="1">
                <a:ea typeface="+mn-lt"/>
                <a:cs typeface="+mn-lt"/>
              </a:rPr>
              <a:t>Emocional</a:t>
            </a:r>
            <a:r>
              <a:rPr lang="en-US">
                <a:ea typeface="+mn-lt"/>
                <a:cs typeface="+mn-lt"/>
              </a:rPr>
              <a:t>: </a:t>
            </a:r>
            <a:r>
              <a:rPr lang="en-US" err="1">
                <a:ea typeface="+mn-lt"/>
                <a:cs typeface="+mn-lt"/>
              </a:rPr>
              <a:t>imagenes</a:t>
            </a:r>
            <a:r>
              <a:rPr lang="en-US">
                <a:ea typeface="+mn-lt"/>
                <a:cs typeface="+mn-lt"/>
              </a:rPr>
              <a:t> </a:t>
            </a:r>
            <a:r>
              <a:rPr lang="en-US" err="1">
                <a:ea typeface="+mn-lt"/>
                <a:cs typeface="+mn-lt"/>
              </a:rPr>
              <a:t>vívidas</a:t>
            </a:r>
            <a:r>
              <a:rPr lang="en-US">
                <a:ea typeface="+mn-lt"/>
                <a:cs typeface="+mn-lt"/>
              </a:rPr>
              <a:t>, </a:t>
            </a:r>
            <a:r>
              <a:rPr lang="en-US" err="1">
                <a:ea typeface="+mn-lt"/>
                <a:cs typeface="+mn-lt"/>
              </a:rPr>
              <a:t>derramiento</a:t>
            </a:r>
            <a:r>
              <a:rPr lang="en-US">
                <a:ea typeface="+mn-lt"/>
                <a:cs typeface="+mn-lt"/>
              </a:rPr>
              <a:t> del </a:t>
            </a:r>
            <a:r>
              <a:rPr lang="en-US" err="1">
                <a:ea typeface="+mn-lt"/>
                <a:cs typeface="+mn-lt"/>
              </a:rPr>
              <a:t>corazón</a:t>
            </a:r>
            <a:r>
              <a:rPr lang="en-US">
                <a:ea typeface="+mn-lt"/>
                <a:cs typeface="+mn-lt"/>
              </a:rPr>
              <a:t>; </a:t>
            </a:r>
            <a:r>
              <a:rPr lang="en-US" err="1">
                <a:ea typeface="+mn-lt"/>
                <a:cs typeface="+mn-lt"/>
              </a:rPr>
              <a:t>enfoque</a:t>
            </a:r>
            <a:r>
              <a:rPr lang="en-US">
                <a:ea typeface="+mn-lt"/>
                <a:cs typeface="+mn-lt"/>
              </a:rPr>
              <a:t> </a:t>
            </a:r>
            <a:r>
              <a:rPr lang="en-US" err="1">
                <a:ea typeface="+mn-lt"/>
                <a:cs typeface="+mn-lt"/>
              </a:rPr>
              <a:t>en</a:t>
            </a:r>
            <a:r>
              <a:rPr lang="en-US">
                <a:ea typeface="+mn-lt"/>
                <a:cs typeface="+mn-lt"/>
              </a:rPr>
              <a:t> </a:t>
            </a:r>
            <a:r>
              <a:rPr lang="en-US" err="1">
                <a:ea typeface="+mn-lt"/>
                <a:cs typeface="+mn-lt"/>
              </a:rPr>
              <a:t>relación</a:t>
            </a:r>
            <a:r>
              <a:rPr lang="en-US">
                <a:ea typeface="+mn-lt"/>
                <a:cs typeface="+mn-lt"/>
              </a:rPr>
              <a:t> personal con Dios</a:t>
            </a:r>
          </a:p>
          <a:p>
            <a:r>
              <a:rPr lang="en-US">
                <a:ea typeface="+mn-lt"/>
                <a:cs typeface="+mn-lt"/>
              </a:rPr>
              <a:t>Asaf (12 </a:t>
            </a:r>
            <a:r>
              <a:rPr lang="en-US" err="1">
                <a:ea typeface="+mn-lt"/>
                <a:cs typeface="+mn-lt"/>
              </a:rPr>
              <a:t>salmos</a:t>
            </a:r>
            <a:r>
              <a:rPr lang="en-US">
                <a:ea typeface="+mn-lt"/>
                <a:cs typeface="+mn-lt"/>
              </a:rPr>
              <a:t>)</a:t>
            </a:r>
            <a:endParaRPr lang="en-US"/>
          </a:p>
          <a:p>
            <a:pPr lvl="1"/>
            <a:r>
              <a:rPr lang="en-US">
                <a:ea typeface="+mn-lt"/>
                <a:cs typeface="+mn-lt"/>
              </a:rPr>
              <a:t>Director de </a:t>
            </a:r>
            <a:r>
              <a:rPr lang="en-US" err="1">
                <a:ea typeface="+mn-lt"/>
                <a:cs typeface="+mn-lt"/>
              </a:rPr>
              <a:t>adoración</a:t>
            </a:r>
            <a:r>
              <a:rPr lang="en-US">
                <a:ea typeface="+mn-lt"/>
                <a:cs typeface="+mn-lt"/>
              </a:rPr>
              <a:t> </a:t>
            </a:r>
            <a:r>
              <a:rPr lang="en-US" err="1">
                <a:ea typeface="+mn-lt"/>
                <a:cs typeface="+mn-lt"/>
              </a:rPr>
              <a:t>designado</a:t>
            </a:r>
            <a:r>
              <a:rPr lang="en-US">
                <a:ea typeface="+mn-lt"/>
                <a:cs typeface="+mn-lt"/>
              </a:rPr>
              <a:t> </a:t>
            </a:r>
            <a:r>
              <a:rPr lang="en-US" err="1">
                <a:ea typeface="+mn-lt"/>
                <a:cs typeface="+mn-lt"/>
              </a:rPr>
              <a:t>por</a:t>
            </a:r>
            <a:r>
              <a:rPr lang="en-US">
                <a:ea typeface="+mn-lt"/>
                <a:cs typeface="+mn-lt"/>
              </a:rPr>
              <a:t> David  (2 </a:t>
            </a:r>
            <a:r>
              <a:rPr lang="en-US" err="1">
                <a:ea typeface="+mn-lt"/>
                <a:cs typeface="+mn-lt"/>
              </a:rPr>
              <a:t>Crón</a:t>
            </a:r>
            <a:r>
              <a:rPr lang="en-US">
                <a:ea typeface="+mn-lt"/>
                <a:cs typeface="+mn-lt"/>
              </a:rPr>
              <a:t> 5:12)</a:t>
            </a:r>
          </a:p>
          <a:p>
            <a:pPr lvl="1"/>
            <a:r>
              <a:rPr lang="en-US" err="1">
                <a:ea typeface="+mn-lt"/>
                <a:cs typeface="+mn-lt"/>
              </a:rPr>
              <a:t>Filosófico</a:t>
            </a:r>
            <a:r>
              <a:rPr lang="en-US">
                <a:ea typeface="+mn-lt"/>
                <a:cs typeface="+mn-lt"/>
              </a:rPr>
              <a:t>: </a:t>
            </a:r>
            <a:r>
              <a:rPr lang="en-US" err="1">
                <a:ea typeface="+mn-lt"/>
                <a:cs typeface="+mn-lt"/>
              </a:rPr>
              <a:t>hace</a:t>
            </a:r>
            <a:r>
              <a:rPr lang="en-US">
                <a:ea typeface="+mn-lt"/>
                <a:cs typeface="+mn-lt"/>
              </a:rPr>
              <a:t> </a:t>
            </a:r>
            <a:r>
              <a:rPr lang="en-US" err="1">
                <a:ea typeface="+mn-lt"/>
                <a:cs typeface="+mn-lt"/>
              </a:rPr>
              <a:t>preguntas</a:t>
            </a:r>
            <a:r>
              <a:rPr lang="en-US">
                <a:ea typeface="+mn-lt"/>
                <a:cs typeface="+mn-lt"/>
              </a:rPr>
              <a:t> </a:t>
            </a:r>
            <a:r>
              <a:rPr lang="en-US" err="1">
                <a:ea typeface="+mn-lt"/>
                <a:cs typeface="+mn-lt"/>
              </a:rPr>
              <a:t>difíciles</a:t>
            </a:r>
            <a:r>
              <a:rPr lang="en-US">
                <a:ea typeface="+mn-lt"/>
                <a:cs typeface="+mn-lt"/>
              </a:rPr>
              <a:t>, </a:t>
            </a:r>
            <a:r>
              <a:rPr lang="en-US" err="1">
                <a:ea typeface="+mn-lt"/>
                <a:cs typeface="+mn-lt"/>
              </a:rPr>
              <a:t>busca</a:t>
            </a:r>
            <a:r>
              <a:rPr lang="en-US">
                <a:ea typeface="+mn-lt"/>
                <a:cs typeface="+mn-lt"/>
              </a:rPr>
              <a:t> </a:t>
            </a:r>
            <a:r>
              <a:rPr lang="en-US" err="1">
                <a:ea typeface="+mn-lt"/>
                <a:cs typeface="+mn-lt"/>
              </a:rPr>
              <a:t>respuestas</a:t>
            </a:r>
            <a:r>
              <a:rPr lang="en-US">
                <a:ea typeface="+mn-lt"/>
                <a:cs typeface="+mn-lt"/>
              </a:rPr>
              <a:t> </a:t>
            </a:r>
            <a:r>
              <a:rPr lang="en-US" err="1">
                <a:ea typeface="+mn-lt"/>
                <a:cs typeface="+mn-lt"/>
              </a:rPr>
              <a:t>profundas</a:t>
            </a:r>
            <a:r>
              <a:rPr lang="en-US">
                <a:ea typeface="+mn-lt"/>
                <a:cs typeface="+mn-lt"/>
              </a:rPr>
              <a:t>; </a:t>
            </a:r>
            <a:r>
              <a:rPr lang="en-US" err="1">
                <a:ea typeface="+mn-lt"/>
                <a:cs typeface="+mn-lt"/>
              </a:rPr>
              <a:t>alcance</a:t>
            </a:r>
            <a:r>
              <a:rPr lang="en-US">
                <a:ea typeface="+mn-lt"/>
                <a:cs typeface="+mn-lt"/>
              </a:rPr>
              <a:t> </a:t>
            </a:r>
            <a:r>
              <a:rPr lang="en-US" err="1">
                <a:ea typeface="+mn-lt"/>
                <a:cs typeface="+mn-lt"/>
              </a:rPr>
              <a:t>nacional</a:t>
            </a:r>
            <a:r>
              <a:rPr lang="en-US">
                <a:ea typeface="+mn-lt"/>
                <a:cs typeface="+mn-lt"/>
              </a:rPr>
              <a:t>; Dios a menudo </a:t>
            </a:r>
            <a:r>
              <a:rPr lang="en-US" err="1">
                <a:ea typeface="+mn-lt"/>
                <a:cs typeface="+mn-lt"/>
              </a:rPr>
              <a:t>habla</a:t>
            </a:r>
            <a:r>
              <a:rPr lang="en-US">
                <a:ea typeface="+mn-lt"/>
                <a:cs typeface="+mn-lt"/>
              </a:rPr>
              <a:t> </a:t>
            </a:r>
          </a:p>
          <a:p>
            <a:r>
              <a:rPr lang="en-US">
                <a:ea typeface="+mn-lt"/>
                <a:cs typeface="+mn-lt"/>
              </a:rPr>
              <a:t>Hijos de Coré (11 </a:t>
            </a:r>
            <a:r>
              <a:rPr lang="en-US" err="1">
                <a:ea typeface="+mn-lt"/>
                <a:cs typeface="+mn-lt"/>
              </a:rPr>
              <a:t>salmos</a:t>
            </a:r>
            <a:r>
              <a:rPr lang="en-US">
                <a:ea typeface="+mn-lt"/>
                <a:cs typeface="+mn-lt"/>
              </a:rPr>
              <a:t>)</a:t>
            </a:r>
            <a:endParaRPr lang="en-US"/>
          </a:p>
          <a:p>
            <a:pPr lvl="1"/>
            <a:r>
              <a:rPr lang="en-US">
                <a:ea typeface="+mn-lt"/>
                <a:cs typeface="+mn-lt"/>
              </a:rPr>
              <a:t>Porteros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templo</a:t>
            </a:r>
            <a:r>
              <a:rPr lang="en-US">
                <a:ea typeface="+mn-lt"/>
                <a:cs typeface="+mn-lt"/>
              </a:rPr>
              <a:t> (1 </a:t>
            </a:r>
            <a:r>
              <a:rPr lang="en-US" err="1">
                <a:ea typeface="+mn-lt"/>
                <a:cs typeface="+mn-lt"/>
              </a:rPr>
              <a:t>Crón</a:t>
            </a:r>
            <a:r>
              <a:rPr lang="en-US">
                <a:ea typeface="+mn-lt"/>
                <a:cs typeface="+mn-lt"/>
              </a:rPr>
              <a:t> 26:19)</a:t>
            </a:r>
          </a:p>
          <a:p>
            <a:pPr lvl="1"/>
            <a:r>
              <a:rPr lang="en-US" err="1">
                <a:ea typeface="+mn-lt"/>
                <a:cs typeface="+mn-lt"/>
              </a:rPr>
              <a:t>Litúrgicos</a:t>
            </a:r>
            <a:r>
              <a:rPr lang="en-US">
                <a:ea typeface="+mn-lt"/>
                <a:cs typeface="+mn-lt"/>
              </a:rPr>
              <a:t>: </a:t>
            </a:r>
            <a:r>
              <a:rPr lang="en-US" err="1">
                <a:ea typeface="+mn-lt"/>
                <a:cs typeface="+mn-lt"/>
              </a:rPr>
              <a:t>suenan</a:t>
            </a:r>
            <a:r>
              <a:rPr lang="en-US">
                <a:ea typeface="+mn-lt"/>
                <a:cs typeface="+mn-lt"/>
              </a:rPr>
              <a:t> </a:t>
            </a:r>
            <a:r>
              <a:rPr lang="en-US" err="1">
                <a:ea typeface="+mn-lt"/>
                <a:cs typeface="+mn-lt"/>
              </a:rPr>
              <a:t>como</a:t>
            </a:r>
            <a:r>
              <a:rPr lang="en-US">
                <a:ea typeface="+mn-lt"/>
                <a:cs typeface="+mn-lt"/>
              </a:rPr>
              <a:t> </a:t>
            </a:r>
            <a:r>
              <a:rPr lang="en-US" err="1">
                <a:ea typeface="+mn-lt"/>
                <a:cs typeface="+mn-lt"/>
              </a:rPr>
              <a:t>oraciones</a:t>
            </a:r>
            <a:r>
              <a:rPr lang="en-US">
                <a:ea typeface="+mn-lt"/>
                <a:cs typeface="+mn-lt"/>
              </a:rPr>
              <a:t>/</a:t>
            </a:r>
            <a:r>
              <a:rPr lang="en-US" err="1">
                <a:ea typeface="+mn-lt"/>
                <a:cs typeface="+mn-lt"/>
              </a:rPr>
              <a:t>himnos</a:t>
            </a:r>
            <a:r>
              <a:rPr lang="en-US">
                <a:ea typeface="+mn-lt"/>
                <a:cs typeface="+mn-lt"/>
              </a:rPr>
              <a:t> </a:t>
            </a:r>
            <a:r>
              <a:rPr lang="en-US" err="1">
                <a:ea typeface="+mn-lt"/>
                <a:cs typeface="+mn-lt"/>
              </a:rPr>
              <a:t>públicos</a:t>
            </a:r>
            <a:r>
              <a:rPr lang="en-US">
                <a:ea typeface="+mn-lt"/>
                <a:cs typeface="+mn-lt"/>
              </a:rPr>
              <a:t>; </a:t>
            </a:r>
            <a:r>
              <a:rPr lang="en-US" err="1">
                <a:ea typeface="+mn-lt"/>
                <a:cs typeface="+mn-lt"/>
              </a:rPr>
              <a:t>enfoque</a:t>
            </a:r>
            <a:r>
              <a:rPr lang="en-US">
                <a:ea typeface="+mn-lt"/>
                <a:cs typeface="+mn-lt"/>
              </a:rPr>
              <a:t>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templo</a:t>
            </a:r>
            <a:r>
              <a:rPr lang="en-US">
                <a:ea typeface="+mn-lt"/>
                <a:cs typeface="+mn-lt"/>
              </a:rPr>
              <a:t>/la </a:t>
            </a:r>
            <a:r>
              <a:rPr lang="en-US" err="1">
                <a:ea typeface="+mn-lt"/>
                <a:cs typeface="+mn-lt"/>
              </a:rPr>
              <a:t>adoración</a:t>
            </a:r>
            <a:r>
              <a:rPr lang="en-US">
                <a:ea typeface="+mn-lt"/>
                <a:cs typeface="+mn-lt"/>
              </a:rPr>
              <a:t>; </a:t>
            </a:r>
            <a:r>
              <a:rPr lang="en-US" err="1">
                <a:ea typeface="+mn-lt"/>
                <a:cs typeface="+mn-lt"/>
              </a:rPr>
              <a:t>alcance</a:t>
            </a:r>
            <a:r>
              <a:rPr lang="en-US">
                <a:ea typeface="+mn-lt"/>
                <a:cs typeface="+mn-lt"/>
              </a:rPr>
              <a:t> </a:t>
            </a:r>
            <a:r>
              <a:rPr lang="en-US" err="1">
                <a:ea typeface="+mn-lt"/>
                <a:cs typeface="+mn-lt"/>
              </a:rPr>
              <a:t>nacional</a:t>
            </a:r>
            <a:r>
              <a:rPr lang="en-US">
                <a:ea typeface="+mn-lt"/>
                <a:cs typeface="+mn-lt"/>
              </a:rPr>
              <a:t>; </a:t>
            </a:r>
            <a:r>
              <a:rPr lang="en-US" err="1">
                <a:ea typeface="+mn-lt"/>
                <a:cs typeface="+mn-lt"/>
              </a:rPr>
              <a:t>optimistas</a:t>
            </a:r>
            <a:r>
              <a:rPr lang="en-US">
                <a:ea typeface="+mn-lt"/>
                <a:cs typeface="+mn-lt"/>
              </a:rPr>
              <a:t>  </a:t>
            </a:r>
          </a:p>
          <a:p>
            <a:r>
              <a:rPr lang="en-US">
                <a:ea typeface="+mn-lt"/>
                <a:cs typeface="+mn-lt"/>
              </a:rPr>
              <a:t>Salomón (2 </a:t>
            </a:r>
            <a:r>
              <a:rPr lang="en-US" err="1">
                <a:ea typeface="+mn-lt"/>
                <a:cs typeface="+mn-lt"/>
              </a:rPr>
              <a:t>salmos</a:t>
            </a:r>
            <a:r>
              <a:rPr lang="en-US">
                <a:ea typeface="+mn-lt"/>
                <a:cs typeface="+mn-lt"/>
              </a:rPr>
              <a:t>)</a:t>
            </a:r>
          </a:p>
          <a:p>
            <a:pPr lvl="1"/>
            <a:r>
              <a:rPr lang="en-US" err="1">
                <a:ea typeface="+mn-lt"/>
                <a:cs typeface="+mn-lt"/>
              </a:rPr>
              <a:t>Didácticos</a:t>
            </a:r>
            <a:r>
              <a:rPr lang="en-US">
                <a:ea typeface="+mn-lt"/>
                <a:cs typeface="+mn-lt"/>
              </a:rPr>
              <a:t>/</a:t>
            </a:r>
            <a:r>
              <a:rPr lang="en-US" err="1">
                <a:ea typeface="+mn-lt"/>
                <a:cs typeface="+mn-lt"/>
              </a:rPr>
              <a:t>intructivos</a:t>
            </a:r>
            <a:endParaRPr lang="en-US">
              <a:ea typeface="+mn-lt"/>
              <a:cs typeface="+mn-lt"/>
            </a:endParaRPr>
          </a:p>
          <a:p>
            <a:r>
              <a:rPr lang="en-US"/>
              <a:t>Otros (Moisés – 1; </a:t>
            </a:r>
            <a:r>
              <a:rPr lang="en-US" err="1"/>
              <a:t>Etán</a:t>
            </a:r>
            <a:r>
              <a:rPr lang="en-US"/>
              <a:t> – 1; </a:t>
            </a:r>
            <a:r>
              <a:rPr lang="en-US" err="1"/>
              <a:t>Hemán</a:t>
            </a:r>
            <a:r>
              <a:rPr lang="en-US"/>
              <a:t> – 1)</a:t>
            </a:r>
          </a:p>
        </p:txBody>
      </p:sp>
    </p:spTree>
    <p:extLst>
      <p:ext uri="{BB962C8B-B14F-4D97-AF65-F5344CB8AC3E}">
        <p14:creationId xmlns:p14="http://schemas.microsoft.com/office/powerpoint/2010/main" val="345291397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2718CD2-2AF3-D571-C057-14074F21E23B}"/>
              </a:ext>
            </a:extLst>
          </p:cNvPr>
          <p:cNvSpPr>
            <a:spLocks noGrp="1"/>
          </p:cNvSpPr>
          <p:nvPr>
            <p:ph type="title"/>
          </p:nvPr>
        </p:nvSpPr>
        <p:spPr/>
        <p:txBody>
          <a:bodyPr/>
          <a:lstStyle/>
          <a:p>
            <a:r>
              <a:rPr lang="en-US">
                <a:latin typeface="Malgun Gothic"/>
                <a:ea typeface="Malgun Gothic"/>
              </a:rPr>
              <a:t>Parallelism / </a:t>
            </a:r>
            <a:r>
              <a:rPr lang="en-US" err="1">
                <a:latin typeface="Malgun Gothic"/>
                <a:ea typeface="Malgun Gothic"/>
              </a:rPr>
              <a:t>Paralelismo</a:t>
            </a:r>
            <a:r>
              <a:rPr lang="en-US">
                <a:latin typeface="Malgun Gothic"/>
                <a:ea typeface="Malgun Gothic"/>
              </a:rPr>
              <a:t> </a:t>
            </a:r>
            <a:endParaRPr lang="en-US"/>
          </a:p>
        </p:txBody>
      </p:sp>
      <p:sp>
        <p:nvSpPr>
          <p:cNvPr id="3" name="Content Placeholder 2">
            <a:extLst>
              <a:ext uri="{FF2B5EF4-FFF2-40B4-BE49-F238E27FC236}">
                <a16:creationId xmlns:a16="http://schemas.microsoft.com/office/drawing/2014/main" id="{90F9F67C-7DE3-83C6-2C18-1F054D71D086}"/>
              </a:ext>
            </a:extLst>
          </p:cNvPr>
          <p:cNvSpPr>
            <a:spLocks noGrp="1"/>
          </p:cNvSpPr>
          <p:nvPr>
            <p:ph sz="half" idx="1"/>
          </p:nvPr>
        </p:nvSpPr>
        <p:spPr>
          <a:xfrm>
            <a:off x="337625" y="1041006"/>
            <a:ext cx="3775771" cy="4673994"/>
          </a:xfrm>
        </p:spPr>
        <p:txBody>
          <a:bodyPr>
            <a:normAutofit/>
          </a:bodyPr>
          <a:lstStyle/>
          <a:p>
            <a:pPr marL="171450" indent="-137160">
              <a:lnSpc>
                <a:spcPct val="100000"/>
              </a:lnSpc>
              <a:buFont typeface="Corbel" pitchFamily="34" charset="0"/>
              <a:buChar char="•"/>
            </a:pPr>
            <a:r>
              <a:rPr lang="en-US"/>
              <a:t>Definition: “a literary pattern that states an idea in one line and focuses more closely on the same idea in the following line”</a:t>
            </a:r>
          </a:p>
          <a:p>
            <a:pPr marL="171450" indent="-137160">
              <a:lnSpc>
                <a:spcPct val="100000"/>
              </a:lnSpc>
              <a:buFont typeface="Corbel" pitchFamily="34" charset="0"/>
              <a:buChar char="•"/>
            </a:pPr>
            <a:r>
              <a:rPr lang="en-US"/>
              <a:t>Parallelism develops a thought, and does not simply repeat or restate it</a:t>
            </a:r>
          </a:p>
          <a:p>
            <a:pPr marL="227013" indent="-193675">
              <a:buNone/>
            </a:pPr>
            <a:endParaRPr lang="en-US"/>
          </a:p>
          <a:p>
            <a:pPr marL="227013" indent="-193675">
              <a:buNone/>
            </a:pPr>
            <a:endParaRPr lang="en-US"/>
          </a:p>
          <a:p>
            <a:pPr>
              <a:lnSpc>
                <a:spcPct val="100000"/>
              </a:lnSpc>
            </a:pPr>
            <a:r>
              <a:rPr lang="en-US" sz="1400">
                <a:ea typeface="+mn-lt"/>
                <a:cs typeface="+mn-lt"/>
              </a:rPr>
              <a:t>1  Oh, give thanks to the LORD, for He is good! </a:t>
            </a:r>
            <a:br>
              <a:rPr lang="en-US" sz="1400">
                <a:ea typeface="+mn-lt"/>
                <a:cs typeface="+mn-lt"/>
              </a:rPr>
            </a:br>
            <a:r>
              <a:rPr lang="en-US" sz="1400">
                <a:ea typeface="+mn-lt"/>
                <a:cs typeface="+mn-lt"/>
              </a:rPr>
              <a:t>For His mercy endures forever.</a:t>
            </a:r>
          </a:p>
          <a:p>
            <a:pPr>
              <a:lnSpc>
                <a:spcPct val="100000"/>
              </a:lnSpc>
            </a:pPr>
            <a:r>
              <a:rPr lang="en-US" sz="1400">
                <a:ea typeface="+mn-lt"/>
                <a:cs typeface="+mn-lt"/>
              </a:rPr>
              <a:t> 2  Oh, give thanks to the God of gods!</a:t>
            </a:r>
            <a:br>
              <a:rPr lang="en-US" sz="1400">
                <a:ea typeface="+mn-lt"/>
                <a:cs typeface="+mn-lt"/>
              </a:rPr>
            </a:br>
            <a:r>
              <a:rPr lang="en-US" sz="1400">
                <a:ea typeface="+mn-lt"/>
                <a:cs typeface="+mn-lt"/>
              </a:rPr>
              <a:t>For His mercy endures forever.</a:t>
            </a:r>
          </a:p>
          <a:p>
            <a:pPr>
              <a:lnSpc>
                <a:spcPct val="100000"/>
              </a:lnSpc>
            </a:pPr>
            <a:r>
              <a:rPr lang="en-US" sz="1400">
                <a:ea typeface="+mn-lt"/>
                <a:cs typeface="+mn-lt"/>
              </a:rPr>
              <a:t> 3  Oh, give thanks to the Lord of lords! </a:t>
            </a:r>
            <a:br>
              <a:rPr lang="en-US" sz="1400">
                <a:ea typeface="+mn-lt"/>
                <a:cs typeface="+mn-lt"/>
              </a:rPr>
            </a:br>
            <a:r>
              <a:rPr lang="en-US" sz="1400">
                <a:ea typeface="+mn-lt"/>
                <a:cs typeface="+mn-lt"/>
              </a:rPr>
              <a:t>For His mercy endures forever.</a:t>
            </a:r>
          </a:p>
        </p:txBody>
      </p:sp>
      <p:sp>
        <p:nvSpPr>
          <p:cNvPr id="4" name="Content Placeholder 3">
            <a:extLst>
              <a:ext uri="{FF2B5EF4-FFF2-40B4-BE49-F238E27FC236}">
                <a16:creationId xmlns:a16="http://schemas.microsoft.com/office/drawing/2014/main" id="{B8FC2289-8ECC-F9A5-9E98-B40158519F6B}"/>
              </a:ext>
            </a:extLst>
          </p:cNvPr>
          <p:cNvSpPr>
            <a:spLocks noGrp="1"/>
          </p:cNvSpPr>
          <p:nvPr>
            <p:ph sz="half" idx="2"/>
          </p:nvPr>
        </p:nvSpPr>
        <p:spPr>
          <a:xfrm>
            <a:off x="4635371" y="980531"/>
            <a:ext cx="3892753" cy="4449790"/>
          </a:xfrm>
        </p:spPr>
        <p:txBody>
          <a:bodyPr vert="horz" lIns="91440" tIns="45720" rIns="91440" bIns="45720" rtlCol="0" anchor="t">
            <a:normAutofit/>
          </a:bodyPr>
          <a:lstStyle/>
          <a:p>
            <a:pPr marL="171450" indent="-137160">
              <a:lnSpc>
                <a:spcPct val="100000"/>
              </a:lnSpc>
              <a:buFont typeface="Corbel,Sans-Serif"/>
              <a:buChar char="•"/>
            </a:pPr>
            <a:r>
              <a:rPr lang="en-US" err="1">
                <a:ea typeface="+mn-lt"/>
                <a:cs typeface="+mn-lt"/>
              </a:rPr>
              <a:t>Definición</a:t>
            </a:r>
            <a:r>
              <a:rPr lang="en-US">
                <a:ea typeface="+mn-lt"/>
                <a:cs typeface="+mn-lt"/>
              </a:rPr>
              <a:t>: "un </a:t>
            </a:r>
            <a:r>
              <a:rPr lang="en-US" err="1">
                <a:ea typeface="+mn-lt"/>
                <a:cs typeface="+mn-lt"/>
              </a:rPr>
              <a:t>patrón</a:t>
            </a:r>
            <a:r>
              <a:rPr lang="en-US">
                <a:ea typeface="+mn-lt"/>
                <a:cs typeface="+mn-lt"/>
              </a:rPr>
              <a:t> </a:t>
            </a:r>
            <a:r>
              <a:rPr lang="en-US" err="1">
                <a:ea typeface="+mn-lt"/>
                <a:cs typeface="+mn-lt"/>
              </a:rPr>
              <a:t>literario</a:t>
            </a:r>
            <a:r>
              <a:rPr lang="en-US">
                <a:ea typeface="+mn-lt"/>
                <a:cs typeface="+mn-lt"/>
              </a:rPr>
              <a:t> que </a:t>
            </a:r>
            <a:r>
              <a:rPr lang="en-US" err="1">
                <a:ea typeface="+mn-lt"/>
                <a:cs typeface="+mn-lt"/>
              </a:rPr>
              <a:t>afirma</a:t>
            </a:r>
            <a:r>
              <a:rPr lang="en-US">
                <a:ea typeface="+mn-lt"/>
                <a:cs typeface="+mn-lt"/>
              </a:rPr>
              <a:t> </a:t>
            </a:r>
            <a:r>
              <a:rPr lang="en-US" err="1">
                <a:ea typeface="+mn-lt"/>
                <a:cs typeface="+mn-lt"/>
              </a:rPr>
              <a:t>una</a:t>
            </a:r>
            <a:r>
              <a:rPr lang="en-US">
                <a:ea typeface="+mn-lt"/>
                <a:cs typeface="+mn-lt"/>
              </a:rPr>
              <a:t> idea </a:t>
            </a:r>
            <a:r>
              <a:rPr lang="en-US" err="1">
                <a:ea typeface="+mn-lt"/>
                <a:cs typeface="+mn-lt"/>
              </a:rPr>
              <a:t>en</a:t>
            </a:r>
            <a:r>
              <a:rPr lang="en-US">
                <a:ea typeface="+mn-lt"/>
                <a:cs typeface="+mn-lt"/>
              </a:rPr>
              <a:t> </a:t>
            </a:r>
            <a:r>
              <a:rPr lang="en-US" err="1">
                <a:ea typeface="+mn-lt"/>
                <a:cs typeface="+mn-lt"/>
              </a:rPr>
              <a:t>una</a:t>
            </a:r>
            <a:r>
              <a:rPr lang="en-US">
                <a:ea typeface="+mn-lt"/>
                <a:cs typeface="+mn-lt"/>
              </a:rPr>
              <a:t> </a:t>
            </a:r>
            <a:r>
              <a:rPr lang="en-US" err="1">
                <a:ea typeface="+mn-lt"/>
                <a:cs typeface="+mn-lt"/>
              </a:rPr>
              <a:t>línea</a:t>
            </a:r>
            <a:r>
              <a:rPr lang="en-US">
                <a:ea typeface="+mn-lt"/>
                <a:cs typeface="+mn-lt"/>
              </a:rPr>
              <a:t> y se </a:t>
            </a:r>
            <a:r>
              <a:rPr lang="en-US" err="1">
                <a:ea typeface="+mn-lt"/>
                <a:cs typeface="+mn-lt"/>
              </a:rPr>
              <a:t>enfoca</a:t>
            </a:r>
            <a:r>
              <a:rPr lang="en-US">
                <a:ea typeface="+mn-lt"/>
                <a:cs typeface="+mn-lt"/>
              </a:rPr>
              <a:t> </a:t>
            </a:r>
            <a:r>
              <a:rPr lang="en-US" err="1">
                <a:ea typeface="+mn-lt"/>
                <a:cs typeface="+mn-lt"/>
              </a:rPr>
              <a:t>más</a:t>
            </a:r>
            <a:r>
              <a:rPr lang="en-US">
                <a:ea typeface="+mn-lt"/>
                <a:cs typeface="+mn-lt"/>
              </a:rPr>
              <a:t> de </a:t>
            </a:r>
            <a:r>
              <a:rPr lang="en-US" err="1">
                <a:ea typeface="+mn-lt"/>
                <a:cs typeface="+mn-lt"/>
              </a:rPr>
              <a:t>cerca</a:t>
            </a:r>
            <a:r>
              <a:rPr lang="en-US">
                <a:ea typeface="+mn-lt"/>
                <a:cs typeface="+mn-lt"/>
              </a:rPr>
              <a:t> </a:t>
            </a:r>
            <a:r>
              <a:rPr lang="en-US" err="1">
                <a:ea typeface="+mn-lt"/>
                <a:cs typeface="+mn-lt"/>
              </a:rPr>
              <a:t>en</a:t>
            </a:r>
            <a:r>
              <a:rPr lang="en-US">
                <a:ea typeface="+mn-lt"/>
                <a:cs typeface="+mn-lt"/>
              </a:rPr>
              <a:t> la </a:t>
            </a:r>
            <a:r>
              <a:rPr lang="en-US" err="1">
                <a:ea typeface="+mn-lt"/>
                <a:cs typeface="+mn-lt"/>
              </a:rPr>
              <a:t>misma</a:t>
            </a:r>
            <a:r>
              <a:rPr lang="en-US">
                <a:ea typeface="+mn-lt"/>
                <a:cs typeface="+mn-lt"/>
              </a:rPr>
              <a:t> idea </a:t>
            </a:r>
            <a:r>
              <a:rPr lang="en-US" err="1">
                <a:ea typeface="+mn-lt"/>
                <a:cs typeface="+mn-lt"/>
              </a:rPr>
              <a:t>en</a:t>
            </a:r>
            <a:r>
              <a:rPr lang="en-US">
                <a:ea typeface="+mn-lt"/>
                <a:cs typeface="+mn-lt"/>
              </a:rPr>
              <a:t> la </a:t>
            </a:r>
            <a:r>
              <a:rPr lang="en-US" err="1">
                <a:ea typeface="+mn-lt"/>
                <a:cs typeface="+mn-lt"/>
              </a:rPr>
              <a:t>línea</a:t>
            </a:r>
            <a:r>
              <a:rPr lang="en-US">
                <a:ea typeface="+mn-lt"/>
                <a:cs typeface="+mn-lt"/>
              </a:rPr>
              <a:t> </a:t>
            </a:r>
            <a:r>
              <a:rPr lang="en-US" err="1">
                <a:ea typeface="+mn-lt"/>
                <a:cs typeface="+mn-lt"/>
              </a:rPr>
              <a:t>siguiente</a:t>
            </a:r>
            <a:r>
              <a:rPr lang="en-US">
                <a:ea typeface="+mn-lt"/>
                <a:cs typeface="+mn-lt"/>
              </a:rPr>
              <a:t>"</a:t>
            </a:r>
          </a:p>
          <a:p>
            <a:pPr marL="171450" indent="-137160">
              <a:lnSpc>
                <a:spcPct val="100000"/>
              </a:lnSpc>
              <a:buFont typeface="Corbel,Sans-Serif"/>
              <a:buChar char="•"/>
            </a:pPr>
            <a:r>
              <a:rPr lang="en-US">
                <a:ea typeface="+mn-lt"/>
                <a:cs typeface="+mn-lt"/>
              </a:rPr>
              <a:t>El </a:t>
            </a:r>
            <a:r>
              <a:rPr lang="en-US" err="1">
                <a:ea typeface="+mn-lt"/>
                <a:cs typeface="+mn-lt"/>
              </a:rPr>
              <a:t>paralelismo</a:t>
            </a:r>
            <a:r>
              <a:rPr lang="en-US">
                <a:ea typeface="+mn-lt"/>
                <a:cs typeface="+mn-lt"/>
              </a:rPr>
              <a:t> </a:t>
            </a:r>
            <a:r>
              <a:rPr lang="en-US" err="1">
                <a:ea typeface="+mn-lt"/>
                <a:cs typeface="+mn-lt"/>
              </a:rPr>
              <a:t>elabora</a:t>
            </a:r>
            <a:r>
              <a:rPr lang="en-US">
                <a:ea typeface="+mn-lt"/>
                <a:cs typeface="+mn-lt"/>
              </a:rPr>
              <a:t> un </a:t>
            </a:r>
            <a:r>
              <a:rPr lang="en-US" err="1">
                <a:ea typeface="+mn-lt"/>
                <a:cs typeface="+mn-lt"/>
              </a:rPr>
              <a:t>pensamiento</a:t>
            </a:r>
            <a:r>
              <a:rPr lang="en-US">
                <a:ea typeface="+mn-lt"/>
                <a:cs typeface="+mn-lt"/>
              </a:rPr>
              <a:t>, y no </a:t>
            </a:r>
            <a:r>
              <a:rPr lang="en-US" err="1">
                <a:ea typeface="+mn-lt"/>
                <a:cs typeface="+mn-lt"/>
              </a:rPr>
              <a:t>simplemente</a:t>
            </a:r>
            <a:r>
              <a:rPr lang="en-US">
                <a:ea typeface="+mn-lt"/>
                <a:cs typeface="+mn-lt"/>
              </a:rPr>
              <a:t> lo </a:t>
            </a:r>
            <a:r>
              <a:rPr lang="en-US" err="1">
                <a:ea typeface="+mn-lt"/>
                <a:cs typeface="+mn-lt"/>
              </a:rPr>
              <a:t>repite</a:t>
            </a:r>
            <a:r>
              <a:rPr lang="en-US">
                <a:ea typeface="+mn-lt"/>
                <a:cs typeface="+mn-lt"/>
              </a:rPr>
              <a:t> o lo </a:t>
            </a:r>
            <a:r>
              <a:rPr lang="en-US" err="1">
                <a:ea typeface="+mn-lt"/>
                <a:cs typeface="+mn-lt"/>
              </a:rPr>
              <a:t>reafirma</a:t>
            </a:r>
            <a:r>
              <a:rPr lang="en-US">
                <a:ea typeface="+mn-lt"/>
                <a:cs typeface="+mn-lt"/>
              </a:rPr>
              <a:t> </a:t>
            </a:r>
          </a:p>
          <a:p>
            <a:pPr>
              <a:lnSpc>
                <a:spcPct val="100000"/>
              </a:lnSpc>
            </a:pPr>
            <a:endParaRPr lang="en-US">
              <a:ea typeface="+mn-lt"/>
              <a:cs typeface="+mn-lt"/>
            </a:endParaRPr>
          </a:p>
          <a:p>
            <a:pPr>
              <a:lnSpc>
                <a:spcPct val="100000"/>
              </a:lnSpc>
            </a:pPr>
            <a:endParaRPr lang="en-US">
              <a:ea typeface="+mn-lt"/>
              <a:cs typeface="+mn-lt"/>
            </a:endParaRPr>
          </a:p>
          <a:p>
            <a:pPr>
              <a:lnSpc>
                <a:spcPct val="100000"/>
              </a:lnSpc>
            </a:pPr>
            <a:r>
              <a:rPr lang="en-US" sz="1400">
                <a:ea typeface="+mn-lt"/>
                <a:cs typeface="+mn-lt"/>
              </a:rPr>
              <a:t>1  Den gracias al SEÑOR </a:t>
            </a:r>
            <a:r>
              <a:rPr lang="en-US" sz="1400" err="1">
                <a:ea typeface="+mn-lt"/>
                <a:cs typeface="+mn-lt"/>
              </a:rPr>
              <a:t>porque</a:t>
            </a:r>
            <a:r>
              <a:rPr lang="en-US" sz="1400">
                <a:ea typeface="+mn-lt"/>
                <a:cs typeface="+mn-lt"/>
              </a:rPr>
              <a:t> </a:t>
            </a:r>
            <a:r>
              <a:rPr lang="en-US" sz="1400" err="1">
                <a:ea typeface="+mn-lt"/>
                <a:cs typeface="+mn-lt"/>
              </a:rPr>
              <a:t>Él</a:t>
            </a:r>
            <a:r>
              <a:rPr lang="en-US" sz="1400">
                <a:ea typeface="+mn-lt"/>
                <a:cs typeface="+mn-lt"/>
              </a:rPr>
              <a:t> es bueno, </a:t>
            </a:r>
            <a:br>
              <a:rPr lang="en-US" sz="1400">
                <a:ea typeface="+mn-lt"/>
                <a:cs typeface="+mn-lt"/>
              </a:rPr>
            </a:br>
            <a:r>
              <a:rPr lang="en-US" sz="1400" err="1">
                <a:ea typeface="+mn-lt"/>
                <a:cs typeface="+mn-lt"/>
              </a:rPr>
              <a:t>Porque</a:t>
            </a:r>
            <a:r>
              <a:rPr lang="en-US" sz="1400">
                <a:ea typeface="+mn-lt"/>
                <a:cs typeface="+mn-lt"/>
              </a:rPr>
              <a:t> para </a:t>
            </a:r>
            <a:r>
              <a:rPr lang="en-US" sz="1400" err="1">
                <a:ea typeface="+mn-lt"/>
                <a:cs typeface="+mn-lt"/>
              </a:rPr>
              <a:t>siempre</a:t>
            </a:r>
            <a:r>
              <a:rPr lang="en-US" sz="1400">
                <a:ea typeface="+mn-lt"/>
                <a:cs typeface="+mn-lt"/>
              </a:rPr>
              <a:t> es </a:t>
            </a:r>
            <a:r>
              <a:rPr lang="en-US" sz="1400" err="1">
                <a:ea typeface="+mn-lt"/>
                <a:cs typeface="+mn-lt"/>
              </a:rPr>
              <a:t>Su</a:t>
            </a:r>
            <a:r>
              <a:rPr lang="en-US" sz="1400">
                <a:ea typeface="+mn-lt"/>
                <a:cs typeface="+mn-lt"/>
              </a:rPr>
              <a:t> misericordia.  </a:t>
            </a:r>
            <a:endParaRPr lang="en-US">
              <a:ea typeface="+mn-lt"/>
              <a:cs typeface="+mn-lt"/>
            </a:endParaRPr>
          </a:p>
          <a:p>
            <a:pPr>
              <a:lnSpc>
                <a:spcPct val="100000"/>
              </a:lnSpc>
            </a:pPr>
            <a:r>
              <a:rPr lang="en-US" sz="1400">
                <a:ea typeface="+mn-lt"/>
                <a:cs typeface="+mn-lt"/>
              </a:rPr>
              <a:t>2  Den gracias al Dios de dioses, </a:t>
            </a:r>
            <a:br>
              <a:rPr lang="en-US" sz="1400">
                <a:ea typeface="+mn-lt"/>
                <a:cs typeface="+mn-lt"/>
              </a:rPr>
            </a:br>
            <a:r>
              <a:rPr lang="en-US" sz="1400" err="1">
                <a:ea typeface="+mn-lt"/>
                <a:cs typeface="+mn-lt"/>
              </a:rPr>
              <a:t>Porque</a:t>
            </a:r>
            <a:r>
              <a:rPr lang="en-US" sz="1400">
                <a:ea typeface="+mn-lt"/>
                <a:cs typeface="+mn-lt"/>
              </a:rPr>
              <a:t> para </a:t>
            </a:r>
            <a:r>
              <a:rPr lang="en-US" sz="1400" err="1">
                <a:ea typeface="+mn-lt"/>
                <a:cs typeface="+mn-lt"/>
              </a:rPr>
              <a:t>siempre</a:t>
            </a:r>
            <a:r>
              <a:rPr lang="en-US" sz="1400">
                <a:ea typeface="+mn-lt"/>
                <a:cs typeface="+mn-lt"/>
              </a:rPr>
              <a:t> es </a:t>
            </a:r>
            <a:r>
              <a:rPr lang="en-US" sz="1400" err="1">
                <a:ea typeface="+mn-lt"/>
                <a:cs typeface="+mn-lt"/>
              </a:rPr>
              <a:t>Su</a:t>
            </a:r>
            <a:r>
              <a:rPr lang="en-US" sz="1400">
                <a:ea typeface="+mn-lt"/>
                <a:cs typeface="+mn-lt"/>
              </a:rPr>
              <a:t> misericordia.  </a:t>
            </a:r>
            <a:endParaRPr lang="en-US">
              <a:ea typeface="+mn-lt"/>
              <a:cs typeface="+mn-lt"/>
            </a:endParaRPr>
          </a:p>
          <a:p>
            <a:pPr>
              <a:lnSpc>
                <a:spcPct val="100000"/>
              </a:lnSpc>
            </a:pPr>
            <a:r>
              <a:rPr lang="en-US" sz="1400">
                <a:ea typeface="+mn-lt"/>
                <a:cs typeface="+mn-lt"/>
              </a:rPr>
              <a:t>3  Den gracias al </a:t>
            </a:r>
            <a:r>
              <a:rPr lang="en-US" sz="1400" err="1">
                <a:ea typeface="+mn-lt"/>
                <a:cs typeface="+mn-lt"/>
              </a:rPr>
              <a:t>Señor</a:t>
            </a:r>
            <a:r>
              <a:rPr lang="en-US" sz="1400">
                <a:ea typeface="+mn-lt"/>
                <a:cs typeface="+mn-lt"/>
              </a:rPr>
              <a:t> de </a:t>
            </a:r>
            <a:r>
              <a:rPr lang="en-US" sz="1400" err="1">
                <a:ea typeface="+mn-lt"/>
                <a:cs typeface="+mn-lt"/>
              </a:rPr>
              <a:t>señores</a:t>
            </a:r>
            <a:r>
              <a:rPr lang="en-US" sz="1400">
                <a:ea typeface="+mn-lt"/>
                <a:cs typeface="+mn-lt"/>
              </a:rPr>
              <a:t>, </a:t>
            </a:r>
            <a:br>
              <a:rPr lang="en-US" sz="1400">
                <a:ea typeface="+mn-lt"/>
                <a:cs typeface="+mn-lt"/>
              </a:rPr>
            </a:br>
            <a:r>
              <a:rPr lang="en-US" sz="1400" err="1">
                <a:ea typeface="+mn-lt"/>
                <a:cs typeface="+mn-lt"/>
              </a:rPr>
              <a:t>Porque</a:t>
            </a:r>
            <a:r>
              <a:rPr lang="en-US" sz="1400">
                <a:ea typeface="+mn-lt"/>
                <a:cs typeface="+mn-lt"/>
              </a:rPr>
              <a:t> para </a:t>
            </a:r>
            <a:r>
              <a:rPr lang="en-US" sz="1400" err="1">
                <a:ea typeface="+mn-lt"/>
                <a:cs typeface="+mn-lt"/>
              </a:rPr>
              <a:t>siempre</a:t>
            </a:r>
            <a:r>
              <a:rPr lang="en-US" sz="1400">
                <a:ea typeface="+mn-lt"/>
                <a:cs typeface="+mn-lt"/>
              </a:rPr>
              <a:t> es </a:t>
            </a:r>
            <a:r>
              <a:rPr lang="en-US" sz="1400" err="1">
                <a:ea typeface="+mn-lt"/>
                <a:cs typeface="+mn-lt"/>
              </a:rPr>
              <a:t>Su</a:t>
            </a:r>
            <a:r>
              <a:rPr lang="en-US" sz="1400">
                <a:ea typeface="+mn-lt"/>
                <a:cs typeface="+mn-lt"/>
              </a:rPr>
              <a:t> misericordia.</a:t>
            </a:r>
            <a:endParaRPr lang="en-US"/>
          </a:p>
          <a:p>
            <a:pPr marL="171450" indent="-137160">
              <a:lnSpc>
                <a:spcPct val="100000"/>
              </a:lnSpc>
              <a:buFont typeface="Corbel,Sans-Serif"/>
              <a:buChar char="•"/>
            </a:pPr>
            <a:endParaRPr lang="en-US"/>
          </a:p>
        </p:txBody>
      </p:sp>
      <p:grpSp>
        <p:nvGrpSpPr>
          <p:cNvPr id="50" name="Group 49">
            <a:extLst>
              <a:ext uri="{FF2B5EF4-FFF2-40B4-BE49-F238E27FC236}">
                <a16:creationId xmlns:a16="http://schemas.microsoft.com/office/drawing/2014/main" id="{62C6EAE7-54E5-C9CF-5E94-6F13402145DC}"/>
              </a:ext>
            </a:extLst>
          </p:cNvPr>
          <p:cNvGrpSpPr/>
          <p:nvPr/>
        </p:nvGrpSpPr>
        <p:grpSpPr>
          <a:xfrm>
            <a:off x="2561039" y="2898506"/>
            <a:ext cx="2345494" cy="1640955"/>
            <a:chOff x="2561039" y="2898506"/>
            <a:chExt cx="2345494" cy="1640955"/>
          </a:xfrm>
        </p:grpSpPr>
        <p:cxnSp>
          <p:nvCxnSpPr>
            <p:cNvPr id="18" name="Straight Arrow Connector 17">
              <a:extLst>
                <a:ext uri="{FF2B5EF4-FFF2-40B4-BE49-F238E27FC236}">
                  <a16:creationId xmlns:a16="http://schemas.microsoft.com/office/drawing/2014/main" id="{79DB65FF-6BB9-1FC9-3F42-B16F6E052DE8}"/>
                </a:ext>
              </a:extLst>
            </p:cNvPr>
            <p:cNvCxnSpPr>
              <a:cxnSpLocks/>
              <a:stCxn id="21" idx="1"/>
            </p:cNvCxnSpPr>
            <p:nvPr/>
          </p:nvCxnSpPr>
          <p:spPr>
            <a:xfrm flipH="1">
              <a:off x="2561039" y="3083172"/>
              <a:ext cx="1050094" cy="369332"/>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a:extLst>
                <a:ext uri="{FF2B5EF4-FFF2-40B4-BE49-F238E27FC236}">
                  <a16:creationId xmlns:a16="http://schemas.microsoft.com/office/drawing/2014/main" id="{15528ED4-7597-6CF7-6E10-39CCA826442B}"/>
                </a:ext>
              </a:extLst>
            </p:cNvPr>
            <p:cNvCxnSpPr>
              <a:cxnSpLocks/>
              <a:stCxn id="21" idx="1"/>
            </p:cNvCxnSpPr>
            <p:nvPr/>
          </p:nvCxnSpPr>
          <p:spPr>
            <a:xfrm flipH="1">
              <a:off x="2802871" y="3083172"/>
              <a:ext cx="808262" cy="1456289"/>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a:extLst>
                <a:ext uri="{FF2B5EF4-FFF2-40B4-BE49-F238E27FC236}">
                  <a16:creationId xmlns:a16="http://schemas.microsoft.com/office/drawing/2014/main" id="{902C6DA2-C97E-8C23-22FD-F8761D573FA8}"/>
                </a:ext>
              </a:extLst>
            </p:cNvPr>
            <p:cNvCxnSpPr>
              <a:cxnSpLocks/>
              <a:stCxn id="21" idx="1"/>
            </p:cNvCxnSpPr>
            <p:nvPr/>
          </p:nvCxnSpPr>
          <p:spPr>
            <a:xfrm flipH="1">
              <a:off x="2667512" y="3083172"/>
              <a:ext cx="943621" cy="956511"/>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1" name="TextBox 20">
              <a:extLst>
                <a:ext uri="{FF2B5EF4-FFF2-40B4-BE49-F238E27FC236}">
                  <a16:creationId xmlns:a16="http://schemas.microsoft.com/office/drawing/2014/main" id="{0FC8ADAB-BD95-FC29-4345-D9FD4936DC85}"/>
                </a:ext>
              </a:extLst>
            </p:cNvPr>
            <p:cNvSpPr txBox="1"/>
            <p:nvPr/>
          </p:nvSpPr>
          <p:spPr>
            <a:xfrm>
              <a:off x="3611133" y="2898506"/>
              <a:ext cx="1295400" cy="369332"/>
            </a:xfrm>
            <a:prstGeom prst="rect">
              <a:avLst/>
            </a:prstGeom>
            <a:noFill/>
            <a:ln>
              <a:noFill/>
            </a:ln>
          </p:spPr>
          <p:txBody>
            <a:bodyPr wrap="square" lIns="91440" tIns="45720" rIns="91440" bIns="45720" rtlCol="0" anchor="t">
              <a:spAutoFit/>
            </a:bodyPr>
            <a:lstStyle/>
            <a:p>
              <a:r>
                <a:rPr lang="en-US" b="1">
                  <a:solidFill>
                    <a:srgbClr val="C00000"/>
                  </a:solidFill>
                </a:rPr>
                <a:t>Parallel</a:t>
              </a:r>
              <a:endParaRPr lang="en-US"/>
            </a:p>
          </p:txBody>
        </p:sp>
      </p:grpSp>
      <p:grpSp>
        <p:nvGrpSpPr>
          <p:cNvPr id="53" name="Group 52">
            <a:extLst>
              <a:ext uri="{FF2B5EF4-FFF2-40B4-BE49-F238E27FC236}">
                <a16:creationId xmlns:a16="http://schemas.microsoft.com/office/drawing/2014/main" id="{B83BC655-1DDB-8639-B999-5173A106C3B7}"/>
              </a:ext>
            </a:extLst>
          </p:cNvPr>
          <p:cNvGrpSpPr/>
          <p:nvPr/>
        </p:nvGrpSpPr>
        <p:grpSpPr>
          <a:xfrm>
            <a:off x="2675048" y="3782572"/>
            <a:ext cx="1896952" cy="1609504"/>
            <a:chOff x="2675048" y="3782572"/>
            <a:chExt cx="1896952" cy="1609504"/>
          </a:xfrm>
        </p:grpSpPr>
        <p:cxnSp>
          <p:nvCxnSpPr>
            <p:cNvPr id="23" name="Straight Arrow Connector 22">
              <a:extLst>
                <a:ext uri="{FF2B5EF4-FFF2-40B4-BE49-F238E27FC236}">
                  <a16:creationId xmlns:a16="http://schemas.microsoft.com/office/drawing/2014/main" id="{3E21A324-EC46-8FD2-458C-237A7384A753}"/>
                </a:ext>
              </a:extLst>
            </p:cNvPr>
            <p:cNvCxnSpPr>
              <a:cxnSpLocks/>
              <a:stCxn id="26" idx="0"/>
            </p:cNvCxnSpPr>
            <p:nvPr/>
          </p:nvCxnSpPr>
          <p:spPr>
            <a:xfrm flipH="1" flipV="1">
              <a:off x="2694016" y="3782572"/>
              <a:ext cx="1306484" cy="124017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a:extLst>
                <a:ext uri="{FF2B5EF4-FFF2-40B4-BE49-F238E27FC236}">
                  <a16:creationId xmlns:a16="http://schemas.microsoft.com/office/drawing/2014/main" id="{326AB06C-E0D1-9D82-8FFF-F5CFB0A9AA88}"/>
                </a:ext>
              </a:extLst>
            </p:cNvPr>
            <p:cNvCxnSpPr>
              <a:cxnSpLocks/>
              <a:stCxn id="26" idx="0"/>
            </p:cNvCxnSpPr>
            <p:nvPr/>
          </p:nvCxnSpPr>
          <p:spPr>
            <a:xfrm flipH="1" flipV="1">
              <a:off x="2694016" y="4290306"/>
              <a:ext cx="1306484" cy="732438"/>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a:extLst>
                <a:ext uri="{FF2B5EF4-FFF2-40B4-BE49-F238E27FC236}">
                  <a16:creationId xmlns:a16="http://schemas.microsoft.com/office/drawing/2014/main" id="{B0948BF6-A976-9682-4E32-9BF11C21C95B}"/>
                </a:ext>
              </a:extLst>
            </p:cNvPr>
            <p:cNvCxnSpPr>
              <a:cxnSpLocks/>
              <a:stCxn id="26" idx="0"/>
            </p:cNvCxnSpPr>
            <p:nvPr/>
          </p:nvCxnSpPr>
          <p:spPr>
            <a:xfrm flipH="1" flipV="1">
              <a:off x="2675048" y="4858018"/>
              <a:ext cx="1325452" cy="164726"/>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26" name="TextBox 25">
              <a:extLst>
                <a:ext uri="{FF2B5EF4-FFF2-40B4-BE49-F238E27FC236}">
                  <a16:creationId xmlns:a16="http://schemas.microsoft.com/office/drawing/2014/main" id="{B3CEACB2-2FF6-2AD0-B299-2E94B9EB8446}"/>
                </a:ext>
              </a:extLst>
            </p:cNvPr>
            <p:cNvSpPr txBox="1"/>
            <p:nvPr/>
          </p:nvSpPr>
          <p:spPr>
            <a:xfrm>
              <a:off x="3429000" y="5022744"/>
              <a:ext cx="1143000" cy="369332"/>
            </a:xfrm>
            <a:prstGeom prst="rect">
              <a:avLst/>
            </a:prstGeom>
            <a:noFill/>
          </p:spPr>
          <p:txBody>
            <a:bodyPr wrap="square" rtlCol="0">
              <a:spAutoFit/>
            </a:bodyPr>
            <a:lstStyle/>
            <a:p>
              <a:r>
                <a:rPr lang="en-US" b="1"/>
                <a:t>Repeated</a:t>
              </a:r>
            </a:p>
          </p:txBody>
        </p:sp>
      </p:grpSp>
      <p:grpSp>
        <p:nvGrpSpPr>
          <p:cNvPr id="51" name="Group 50">
            <a:extLst>
              <a:ext uri="{FF2B5EF4-FFF2-40B4-BE49-F238E27FC236}">
                <a16:creationId xmlns:a16="http://schemas.microsoft.com/office/drawing/2014/main" id="{46F9B905-F546-C10E-6066-F234F1623AE2}"/>
              </a:ext>
            </a:extLst>
          </p:cNvPr>
          <p:cNvGrpSpPr/>
          <p:nvPr/>
        </p:nvGrpSpPr>
        <p:grpSpPr>
          <a:xfrm>
            <a:off x="6336810" y="2898506"/>
            <a:ext cx="2811046" cy="1652541"/>
            <a:chOff x="6336810" y="2898506"/>
            <a:chExt cx="2811046" cy="1652541"/>
          </a:xfrm>
        </p:grpSpPr>
        <p:sp>
          <p:nvSpPr>
            <p:cNvPr id="6" name="TextBox 5">
              <a:extLst>
                <a:ext uri="{FF2B5EF4-FFF2-40B4-BE49-F238E27FC236}">
                  <a16:creationId xmlns:a16="http://schemas.microsoft.com/office/drawing/2014/main" id="{54BF3FD4-5679-CF88-76BF-DCDDB901E0D7}"/>
                </a:ext>
              </a:extLst>
            </p:cNvPr>
            <p:cNvSpPr txBox="1"/>
            <p:nvPr/>
          </p:nvSpPr>
          <p:spPr>
            <a:xfrm>
              <a:off x="7852456" y="2898506"/>
              <a:ext cx="1295400" cy="369332"/>
            </a:xfrm>
            <a:prstGeom prst="rect">
              <a:avLst/>
            </a:prstGeom>
            <a:noFill/>
            <a:ln>
              <a:noFill/>
            </a:ln>
          </p:spPr>
          <p:txBody>
            <a:bodyPr wrap="square" lIns="91440" tIns="45720" rIns="91440" bIns="45720" rtlCol="0" anchor="t">
              <a:spAutoFit/>
            </a:bodyPr>
            <a:lstStyle/>
            <a:p>
              <a:r>
                <a:rPr lang="en-US" b="1" err="1">
                  <a:solidFill>
                    <a:srgbClr val="C00000"/>
                  </a:solidFill>
                </a:rPr>
                <a:t>Paralelos</a:t>
              </a:r>
              <a:endParaRPr lang="en-US" err="1"/>
            </a:p>
          </p:txBody>
        </p:sp>
        <p:cxnSp>
          <p:nvCxnSpPr>
            <p:cNvPr id="14" name="Straight Arrow Connector 13">
              <a:extLst>
                <a:ext uri="{FF2B5EF4-FFF2-40B4-BE49-F238E27FC236}">
                  <a16:creationId xmlns:a16="http://schemas.microsoft.com/office/drawing/2014/main" id="{9CE6324E-6A95-54F1-1957-A7DA67341192}"/>
                </a:ext>
              </a:extLst>
            </p:cNvPr>
            <p:cNvCxnSpPr>
              <a:cxnSpLocks/>
              <a:stCxn id="6" idx="1"/>
            </p:cNvCxnSpPr>
            <p:nvPr/>
          </p:nvCxnSpPr>
          <p:spPr>
            <a:xfrm flipH="1">
              <a:off x="6336810" y="3083172"/>
              <a:ext cx="1515646" cy="369332"/>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a:extLst>
                <a:ext uri="{FF2B5EF4-FFF2-40B4-BE49-F238E27FC236}">
                  <a16:creationId xmlns:a16="http://schemas.microsoft.com/office/drawing/2014/main" id="{C86C85CD-FAAA-C506-CA84-CD877DDC81F0}"/>
                </a:ext>
              </a:extLst>
            </p:cNvPr>
            <p:cNvCxnSpPr>
              <a:cxnSpLocks/>
              <a:stCxn id="6" idx="1"/>
            </p:cNvCxnSpPr>
            <p:nvPr/>
          </p:nvCxnSpPr>
          <p:spPr>
            <a:xfrm flipH="1">
              <a:off x="6568418" y="3083172"/>
              <a:ext cx="1284038" cy="1467875"/>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a:extLst>
                <a:ext uri="{FF2B5EF4-FFF2-40B4-BE49-F238E27FC236}">
                  <a16:creationId xmlns:a16="http://schemas.microsoft.com/office/drawing/2014/main" id="{94810E74-1872-D94F-CCE0-D8ECEB4154C1}"/>
                </a:ext>
              </a:extLst>
            </p:cNvPr>
            <p:cNvCxnSpPr>
              <a:cxnSpLocks/>
              <a:stCxn id="6" idx="1"/>
            </p:cNvCxnSpPr>
            <p:nvPr/>
          </p:nvCxnSpPr>
          <p:spPr>
            <a:xfrm flipH="1">
              <a:off x="6478390" y="3083172"/>
              <a:ext cx="1374066" cy="936891"/>
            </a:xfrm>
            <a:prstGeom prst="straightConnector1">
              <a:avLst/>
            </a:prstGeom>
            <a:ln w="19050">
              <a:solidFill>
                <a:srgbClr val="C00000"/>
              </a:solidFill>
              <a:tailEnd type="arrow"/>
            </a:ln>
          </p:spPr>
          <p:style>
            <a:lnRef idx="1">
              <a:schemeClr val="accent1"/>
            </a:lnRef>
            <a:fillRef idx="0">
              <a:schemeClr val="accent1"/>
            </a:fillRef>
            <a:effectRef idx="0">
              <a:schemeClr val="accent1"/>
            </a:effectRef>
            <a:fontRef idx="minor">
              <a:schemeClr val="tx1"/>
            </a:fontRef>
          </p:style>
        </p:cxnSp>
      </p:grpSp>
      <p:grpSp>
        <p:nvGrpSpPr>
          <p:cNvPr id="54" name="Group 53">
            <a:extLst>
              <a:ext uri="{FF2B5EF4-FFF2-40B4-BE49-F238E27FC236}">
                <a16:creationId xmlns:a16="http://schemas.microsoft.com/office/drawing/2014/main" id="{D288ACAE-650C-8636-9889-3A6FF150527E}"/>
              </a:ext>
            </a:extLst>
          </p:cNvPr>
          <p:cNvGrpSpPr/>
          <p:nvPr/>
        </p:nvGrpSpPr>
        <p:grpSpPr>
          <a:xfrm>
            <a:off x="7594561" y="3841955"/>
            <a:ext cx="1490447" cy="1595675"/>
            <a:chOff x="7594561" y="3841955"/>
            <a:chExt cx="1490447" cy="1595675"/>
          </a:xfrm>
        </p:grpSpPr>
        <p:sp>
          <p:nvSpPr>
            <p:cNvPr id="7" name="TextBox 6">
              <a:extLst>
                <a:ext uri="{FF2B5EF4-FFF2-40B4-BE49-F238E27FC236}">
                  <a16:creationId xmlns:a16="http://schemas.microsoft.com/office/drawing/2014/main" id="{7E1BD357-3360-7B0D-240F-F02C624DEC34}"/>
                </a:ext>
              </a:extLst>
            </p:cNvPr>
            <p:cNvSpPr txBox="1"/>
            <p:nvPr/>
          </p:nvSpPr>
          <p:spPr>
            <a:xfrm>
              <a:off x="7770622" y="5068298"/>
              <a:ext cx="1314386" cy="369332"/>
            </a:xfrm>
            <a:prstGeom prst="rect">
              <a:avLst/>
            </a:prstGeom>
            <a:noFill/>
          </p:spPr>
          <p:txBody>
            <a:bodyPr wrap="square" lIns="91440" tIns="45720" rIns="91440" bIns="45720" rtlCol="0" anchor="t">
              <a:spAutoFit/>
            </a:bodyPr>
            <a:lstStyle/>
            <a:p>
              <a:r>
                <a:rPr lang="en-US" b="1" err="1"/>
                <a:t>Repetidos</a:t>
              </a:r>
            </a:p>
          </p:txBody>
        </p:sp>
        <p:cxnSp>
          <p:nvCxnSpPr>
            <p:cNvPr id="17" name="Straight Arrow Connector 16">
              <a:extLst>
                <a:ext uri="{FF2B5EF4-FFF2-40B4-BE49-F238E27FC236}">
                  <a16:creationId xmlns:a16="http://schemas.microsoft.com/office/drawing/2014/main" id="{B83F3FC9-5056-E5CB-2494-F8F3683A0601}"/>
                </a:ext>
              </a:extLst>
            </p:cNvPr>
            <p:cNvCxnSpPr>
              <a:cxnSpLocks/>
              <a:stCxn id="7" idx="0"/>
            </p:cNvCxnSpPr>
            <p:nvPr/>
          </p:nvCxnSpPr>
          <p:spPr>
            <a:xfrm flipH="1" flipV="1">
              <a:off x="7624916" y="3841955"/>
              <a:ext cx="802899" cy="122634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a:extLst>
                <a:ext uri="{FF2B5EF4-FFF2-40B4-BE49-F238E27FC236}">
                  <a16:creationId xmlns:a16="http://schemas.microsoft.com/office/drawing/2014/main" id="{2604B2C1-9218-0715-9A72-FE79CC5B8CE1}"/>
                </a:ext>
              </a:extLst>
            </p:cNvPr>
            <p:cNvCxnSpPr>
              <a:cxnSpLocks/>
              <a:stCxn id="7" idx="0"/>
            </p:cNvCxnSpPr>
            <p:nvPr/>
          </p:nvCxnSpPr>
          <p:spPr>
            <a:xfrm flipH="1" flipV="1">
              <a:off x="7594561" y="4367265"/>
              <a:ext cx="833254" cy="701033"/>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a:extLst>
                <a:ext uri="{FF2B5EF4-FFF2-40B4-BE49-F238E27FC236}">
                  <a16:creationId xmlns:a16="http://schemas.microsoft.com/office/drawing/2014/main" id="{AD084304-9CC6-1CA3-89F2-3B2F20962457}"/>
                </a:ext>
              </a:extLst>
            </p:cNvPr>
            <p:cNvCxnSpPr>
              <a:cxnSpLocks/>
              <a:stCxn id="7" idx="0"/>
            </p:cNvCxnSpPr>
            <p:nvPr/>
          </p:nvCxnSpPr>
          <p:spPr>
            <a:xfrm flipH="1" flipV="1">
              <a:off x="7671921" y="4857916"/>
              <a:ext cx="755894" cy="210382"/>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1502628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5" end="5"/>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54"/>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53"/>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51"/>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0F5197-5D4C-2739-C4BC-33B23866BD93}"/>
              </a:ext>
            </a:extLst>
          </p:cNvPr>
          <p:cNvSpPr>
            <a:spLocks noGrp="1"/>
          </p:cNvSpPr>
          <p:nvPr>
            <p:ph type="title"/>
          </p:nvPr>
        </p:nvSpPr>
        <p:spPr/>
        <p:txBody>
          <a:bodyPr/>
          <a:lstStyle/>
          <a:p>
            <a:r>
              <a:rPr lang="en-US"/>
              <a:t>Psalm 84 / Salmo 84</a:t>
            </a:r>
          </a:p>
        </p:txBody>
      </p:sp>
      <p:sp>
        <p:nvSpPr>
          <p:cNvPr id="3" name="Content Placeholder 2">
            <a:extLst>
              <a:ext uri="{FF2B5EF4-FFF2-40B4-BE49-F238E27FC236}">
                <a16:creationId xmlns:a16="http://schemas.microsoft.com/office/drawing/2014/main" id="{69B406F8-6467-6ED5-FB1F-70F28A905BF8}"/>
              </a:ext>
            </a:extLst>
          </p:cNvPr>
          <p:cNvSpPr>
            <a:spLocks noGrp="1"/>
          </p:cNvSpPr>
          <p:nvPr>
            <p:ph sz="half" idx="1"/>
          </p:nvPr>
        </p:nvSpPr>
        <p:spPr>
          <a:xfrm>
            <a:off x="337625" y="998478"/>
            <a:ext cx="4234375" cy="4673994"/>
          </a:xfrm>
        </p:spPr>
        <p:txBody>
          <a:bodyPr>
            <a:noAutofit/>
          </a:bodyPr>
          <a:lstStyle/>
          <a:p>
            <a:pPr marL="169863" indent="-136525">
              <a:spcBef>
                <a:spcPts val="400"/>
              </a:spcBef>
              <a:buNone/>
            </a:pPr>
            <a:r>
              <a:rPr lang="en-US" sz="1000"/>
              <a:t> 1 How lovely are Your dwelling places, </a:t>
            </a:r>
            <a:br>
              <a:rPr lang="en-US" sz="1000"/>
            </a:br>
            <a:r>
              <a:rPr lang="en-US" sz="1000"/>
              <a:t>O LORD of hosts!</a:t>
            </a:r>
          </a:p>
          <a:p>
            <a:pPr marL="169863" indent="-136525">
              <a:spcBef>
                <a:spcPts val="400"/>
              </a:spcBef>
              <a:buNone/>
            </a:pPr>
            <a:r>
              <a:rPr lang="en-US" sz="1000"/>
              <a:t> 2 My soul longed and even yearned for the courts of the LORD; </a:t>
            </a:r>
            <a:br>
              <a:rPr lang="en-US" sz="1000"/>
            </a:br>
            <a:r>
              <a:rPr lang="en-US" sz="1000"/>
              <a:t>My heart and my flesh sing for joy to the living God.</a:t>
            </a:r>
          </a:p>
          <a:p>
            <a:pPr marL="169863" indent="-136525">
              <a:spcBef>
                <a:spcPts val="400"/>
              </a:spcBef>
              <a:buNone/>
            </a:pPr>
            <a:r>
              <a:rPr lang="en-US" sz="1000"/>
              <a:t> 3 The bird also has found a house, </a:t>
            </a:r>
            <a:br>
              <a:rPr lang="en-US" sz="1000"/>
            </a:br>
            <a:r>
              <a:rPr lang="en-US" sz="1000"/>
              <a:t>And the swallow a nest for herself, where she may lay her young, </a:t>
            </a:r>
            <a:br>
              <a:rPr lang="en-US" sz="1000"/>
            </a:br>
            <a:r>
              <a:rPr lang="en-US" sz="1000"/>
              <a:t>Even Your altars, O LORD of hosts, </a:t>
            </a:r>
            <a:br>
              <a:rPr lang="en-US" sz="1000"/>
            </a:br>
            <a:r>
              <a:rPr lang="en-US" sz="1000"/>
              <a:t>My King and my God.</a:t>
            </a:r>
          </a:p>
          <a:p>
            <a:pPr marL="169863" indent="-136525">
              <a:spcBef>
                <a:spcPts val="400"/>
              </a:spcBef>
              <a:buNone/>
            </a:pPr>
            <a:r>
              <a:rPr lang="en-US" sz="1000"/>
              <a:t> 4 How blessed are those who dwell in Your house! </a:t>
            </a:r>
            <a:br>
              <a:rPr lang="en-US" sz="1000"/>
            </a:br>
            <a:r>
              <a:rPr lang="en-US" sz="1000"/>
              <a:t>They are ever praising You. 			</a:t>
            </a:r>
            <a:r>
              <a:rPr lang="en-US" sz="1000" i="1"/>
              <a:t>Selah</a:t>
            </a:r>
          </a:p>
          <a:p>
            <a:pPr marL="169863" indent="-136525">
              <a:spcBef>
                <a:spcPts val="400"/>
              </a:spcBef>
              <a:buNone/>
            </a:pPr>
            <a:r>
              <a:rPr lang="en-US" sz="1000"/>
              <a:t> 5 How blessed is the man whose strength is in You, </a:t>
            </a:r>
            <a:br>
              <a:rPr lang="en-US" sz="1000"/>
            </a:br>
            <a:r>
              <a:rPr lang="en-US" sz="1000"/>
              <a:t>In whose heart are the highways to Zion!</a:t>
            </a:r>
          </a:p>
          <a:p>
            <a:pPr marL="169863" indent="-136525">
              <a:spcBef>
                <a:spcPts val="400"/>
              </a:spcBef>
              <a:buNone/>
            </a:pPr>
            <a:r>
              <a:rPr lang="en-US" sz="1000"/>
              <a:t> 6 Passing through the valley of Baca they make it a spring; </a:t>
            </a:r>
            <a:br>
              <a:rPr lang="en-US" sz="1000"/>
            </a:br>
            <a:r>
              <a:rPr lang="en-US" sz="1000"/>
              <a:t>The early rain also covers it with blessings.</a:t>
            </a:r>
          </a:p>
          <a:p>
            <a:pPr marL="169863" indent="-136525">
              <a:spcBef>
                <a:spcPts val="400"/>
              </a:spcBef>
              <a:buNone/>
            </a:pPr>
            <a:r>
              <a:rPr lang="en-US" sz="1000"/>
              <a:t> 7 They go from strength to strength, </a:t>
            </a:r>
            <a:br>
              <a:rPr lang="en-US" sz="1000"/>
            </a:br>
            <a:r>
              <a:rPr lang="en-US" sz="1000"/>
              <a:t>Every one of them appears before God in Zion.</a:t>
            </a:r>
          </a:p>
          <a:p>
            <a:pPr marL="169863" indent="-136525">
              <a:spcBef>
                <a:spcPts val="400"/>
              </a:spcBef>
              <a:buNone/>
            </a:pPr>
            <a:r>
              <a:rPr lang="en-US" sz="1000"/>
              <a:t> 8 O LORD God of hosts, hear my prayer; </a:t>
            </a:r>
            <a:br>
              <a:rPr lang="en-US" sz="1000"/>
            </a:br>
            <a:r>
              <a:rPr lang="en-US" sz="1000"/>
              <a:t>Give ear, O God of Jacob! 			</a:t>
            </a:r>
            <a:r>
              <a:rPr lang="en-US" sz="1000" i="1"/>
              <a:t>Selah</a:t>
            </a:r>
          </a:p>
          <a:p>
            <a:pPr marL="169863" indent="-136525">
              <a:spcBef>
                <a:spcPts val="400"/>
              </a:spcBef>
              <a:buNone/>
            </a:pPr>
            <a:r>
              <a:rPr lang="en-US" sz="1000"/>
              <a:t> 9 Behold our shield, O God, </a:t>
            </a:r>
            <a:br>
              <a:rPr lang="en-US" sz="1000"/>
            </a:br>
            <a:r>
              <a:rPr lang="en-US" sz="1000"/>
              <a:t>And look upon the face of Your anointed.</a:t>
            </a:r>
          </a:p>
          <a:p>
            <a:pPr marL="169863" indent="-136525">
              <a:spcBef>
                <a:spcPts val="400"/>
              </a:spcBef>
              <a:buNone/>
            </a:pPr>
            <a:r>
              <a:rPr lang="en-US" sz="1000"/>
              <a:t> 10 For a day in Your courts is better than a thousand outside. </a:t>
            </a:r>
            <a:br>
              <a:rPr lang="en-US" sz="1000"/>
            </a:br>
            <a:r>
              <a:rPr lang="en-US" sz="1000"/>
              <a:t>I would rather stand at the threshold of the house of my God </a:t>
            </a:r>
            <a:br>
              <a:rPr lang="en-US" sz="1000"/>
            </a:br>
            <a:r>
              <a:rPr lang="en-US" sz="1000"/>
              <a:t>Than dwell in the tents of wickedness.</a:t>
            </a:r>
          </a:p>
          <a:p>
            <a:pPr marL="169863" indent="-136525">
              <a:spcBef>
                <a:spcPts val="400"/>
              </a:spcBef>
              <a:buNone/>
            </a:pPr>
            <a:r>
              <a:rPr lang="en-US" sz="1000"/>
              <a:t> 11 For the LORD God is a sun and shield; </a:t>
            </a:r>
            <a:br>
              <a:rPr lang="en-US" sz="1000"/>
            </a:br>
            <a:r>
              <a:rPr lang="en-US" sz="1000"/>
              <a:t>The LORD gives grace and glory; </a:t>
            </a:r>
            <a:br>
              <a:rPr lang="en-US" sz="1000"/>
            </a:br>
            <a:r>
              <a:rPr lang="en-US" sz="1000"/>
              <a:t>No good thing does He withhold from those who walk uprightly.</a:t>
            </a:r>
          </a:p>
          <a:p>
            <a:pPr marL="169863" indent="-136525">
              <a:spcBef>
                <a:spcPts val="400"/>
              </a:spcBef>
              <a:buNone/>
            </a:pPr>
            <a:r>
              <a:rPr lang="en-US" sz="1000"/>
              <a:t> 12 O LORD of hosts, </a:t>
            </a:r>
            <a:br>
              <a:rPr lang="en-US" sz="1000"/>
            </a:br>
            <a:r>
              <a:rPr lang="en-US" sz="1000"/>
              <a:t>How blessed is the man who trusts in You!</a:t>
            </a:r>
          </a:p>
        </p:txBody>
      </p:sp>
      <p:sp>
        <p:nvSpPr>
          <p:cNvPr id="4" name="Content Placeholder 3">
            <a:extLst>
              <a:ext uri="{FF2B5EF4-FFF2-40B4-BE49-F238E27FC236}">
                <a16:creationId xmlns:a16="http://schemas.microsoft.com/office/drawing/2014/main" id="{5A338A7B-1B1D-DCB4-101F-3C70BDBC583D}"/>
              </a:ext>
            </a:extLst>
          </p:cNvPr>
          <p:cNvSpPr>
            <a:spLocks noGrp="1"/>
          </p:cNvSpPr>
          <p:nvPr>
            <p:ph sz="half" idx="2"/>
          </p:nvPr>
        </p:nvSpPr>
        <p:spPr>
          <a:xfrm>
            <a:off x="4572000" y="998479"/>
            <a:ext cx="4339882" cy="4449790"/>
          </a:xfrm>
        </p:spPr>
        <p:txBody>
          <a:bodyPr>
            <a:noAutofit/>
          </a:bodyPr>
          <a:lstStyle/>
          <a:p>
            <a:pPr marL="169863" indent="-136525">
              <a:spcBef>
                <a:spcPts val="400"/>
              </a:spcBef>
              <a:buNone/>
            </a:pPr>
            <a:r>
              <a:rPr lang="es-ES" sz="1000"/>
              <a:t>1 ¡Cuán preciosas son tus moradas,</a:t>
            </a:r>
            <a:br>
              <a:rPr lang="es-ES" sz="1000"/>
            </a:br>
            <a:r>
              <a:rPr lang="es-ES" sz="1000"/>
              <a:t>oh Señor de los ejércitos!</a:t>
            </a:r>
          </a:p>
          <a:p>
            <a:pPr marL="169863" indent="-136525">
              <a:spcBef>
                <a:spcPts val="400"/>
              </a:spcBef>
              <a:buNone/>
            </a:pPr>
            <a:r>
              <a:rPr lang="es-ES" sz="1000"/>
              <a:t>2. Anhela mi alma, y aun desea con ansias los atrios del Señor;</a:t>
            </a:r>
            <a:br>
              <a:rPr lang="es-ES" sz="1000"/>
            </a:br>
            <a:r>
              <a:rPr lang="es-ES" sz="1000"/>
              <a:t>mi corazón y mi carne cantan con gozo al Dios vivo.</a:t>
            </a:r>
          </a:p>
          <a:p>
            <a:pPr marL="169863" indent="-136525">
              <a:spcBef>
                <a:spcPts val="400"/>
              </a:spcBef>
              <a:buNone/>
            </a:pPr>
            <a:r>
              <a:rPr lang="es-ES" sz="1000"/>
              <a:t>3 Aun el ave ha hallado casa,</a:t>
            </a:r>
            <a:br>
              <a:rPr lang="es-ES" sz="1000"/>
            </a:br>
            <a:r>
              <a:rPr lang="es-ES" sz="1000"/>
              <a:t>y la golondrina nido para sí donde poner sus polluelos:</a:t>
            </a:r>
            <a:br>
              <a:rPr lang="es-ES" sz="1000"/>
            </a:br>
            <a:r>
              <a:rPr lang="es-ES" sz="1000"/>
              <a:t>¡tus altares, oh Señor de los ejércitos,</a:t>
            </a:r>
            <a:br>
              <a:rPr lang="es-ES" sz="1000"/>
            </a:br>
            <a:r>
              <a:rPr lang="es-ES" sz="1000"/>
              <a:t>Rey mío y Dios mío!</a:t>
            </a:r>
          </a:p>
          <a:p>
            <a:pPr marL="169863" indent="-136525">
              <a:spcBef>
                <a:spcPts val="400"/>
              </a:spcBef>
              <a:buNone/>
            </a:pPr>
            <a:r>
              <a:rPr lang="es-ES" sz="1000"/>
              <a:t>4 ¡Cuán bienaventurados son los que moran en tu casa!</a:t>
            </a:r>
            <a:br>
              <a:rPr lang="es-ES" sz="1000"/>
            </a:br>
            <a:r>
              <a:rPr lang="es-ES" sz="1000"/>
              <a:t>Continuamente te alaban. 			</a:t>
            </a:r>
            <a:r>
              <a:rPr lang="es-ES" sz="1000" i="1" err="1"/>
              <a:t>Selah</a:t>
            </a:r>
            <a:endParaRPr lang="es-ES" sz="1000" i="1"/>
          </a:p>
          <a:p>
            <a:pPr marL="169863" indent="-136525">
              <a:spcBef>
                <a:spcPts val="400"/>
              </a:spcBef>
              <a:buNone/>
            </a:pPr>
            <a:r>
              <a:rPr lang="es-ES" sz="1000"/>
              <a:t>5 ¡Cuán bienaventurado es el hombre cuyo poder está en ti,</a:t>
            </a:r>
            <a:br>
              <a:rPr lang="es-ES" sz="1000"/>
            </a:br>
            <a:r>
              <a:rPr lang="es-ES" sz="1000"/>
              <a:t>en cuyo corazón están los caminos a </a:t>
            </a:r>
            <a:r>
              <a:rPr lang="es-ES" sz="1000" err="1"/>
              <a:t>Sión</a:t>
            </a:r>
            <a:r>
              <a:rPr lang="es-ES" sz="1000"/>
              <a:t>!</a:t>
            </a:r>
          </a:p>
          <a:p>
            <a:pPr marL="169863" indent="-136525">
              <a:spcBef>
                <a:spcPts val="400"/>
              </a:spcBef>
              <a:buNone/>
            </a:pPr>
            <a:r>
              <a:rPr lang="es-ES" sz="1000"/>
              <a:t>6 Pasando por el valle de Baca lo convierten en manantial,</a:t>
            </a:r>
            <a:br>
              <a:rPr lang="es-ES" sz="1000"/>
            </a:br>
            <a:r>
              <a:rPr lang="es-ES" sz="1000"/>
              <a:t>también las lluvias tempranas lo cubren de bendiciones.</a:t>
            </a:r>
          </a:p>
          <a:p>
            <a:pPr marL="169863" indent="-136525">
              <a:spcBef>
                <a:spcPts val="400"/>
              </a:spcBef>
              <a:buNone/>
            </a:pPr>
            <a:r>
              <a:rPr lang="es-ES" sz="1000"/>
              <a:t>7 Van de poder en poder,</a:t>
            </a:r>
            <a:br>
              <a:rPr lang="es-ES" sz="1000"/>
            </a:br>
            <a:r>
              <a:rPr lang="es-ES" sz="1000"/>
              <a:t>cada uno de ellos comparece ante Dios en </a:t>
            </a:r>
            <a:r>
              <a:rPr lang="es-ES" sz="1000" err="1"/>
              <a:t>Sión</a:t>
            </a:r>
            <a:r>
              <a:rPr lang="es-ES" sz="1000"/>
              <a:t>.</a:t>
            </a:r>
          </a:p>
          <a:p>
            <a:pPr marL="169863" indent="-136525">
              <a:spcBef>
                <a:spcPts val="400"/>
              </a:spcBef>
              <a:buNone/>
            </a:pPr>
            <a:r>
              <a:rPr lang="es-ES" sz="1000"/>
              <a:t>8 ¡Oh Señor, Dios de los ejércitos, oye mi oración;</a:t>
            </a:r>
            <a:br>
              <a:rPr lang="es-ES" sz="1000"/>
            </a:br>
            <a:r>
              <a:rPr lang="es-ES" sz="1000"/>
              <a:t>escucha, oh Dios de Jacob! 			</a:t>
            </a:r>
            <a:r>
              <a:rPr lang="es-ES" sz="1000" i="1" err="1"/>
              <a:t>Selah</a:t>
            </a:r>
            <a:endParaRPr lang="es-ES" sz="1000" i="1"/>
          </a:p>
          <a:p>
            <a:pPr marL="169863" indent="-136525">
              <a:spcBef>
                <a:spcPts val="400"/>
              </a:spcBef>
              <a:buNone/>
            </a:pPr>
            <a:r>
              <a:rPr lang="es-ES" sz="1000"/>
              <a:t>9 Mira, oh Dios, escudo nuestro,</a:t>
            </a:r>
            <a:br>
              <a:rPr lang="es-ES" sz="1000"/>
            </a:br>
            <a:r>
              <a:rPr lang="es-ES" sz="1000"/>
              <a:t>y contempla el rostro de tu ungido.</a:t>
            </a:r>
          </a:p>
          <a:p>
            <a:pPr marL="169863" indent="-136525">
              <a:spcBef>
                <a:spcPts val="400"/>
              </a:spcBef>
              <a:buNone/>
            </a:pPr>
            <a:r>
              <a:rPr lang="es-ES" sz="1000"/>
              <a:t>10 Porque mejor es un día en tus atrios que mil fuera de ellos.</a:t>
            </a:r>
            <a:br>
              <a:rPr lang="es-ES" sz="1000"/>
            </a:br>
            <a:r>
              <a:rPr lang="es-ES" sz="1000"/>
              <a:t>Prefiero estar en el umbral de la casa de mi Dios</a:t>
            </a:r>
            <a:br>
              <a:rPr lang="es-ES" sz="1000"/>
            </a:br>
            <a:r>
              <a:rPr lang="es-ES" sz="1000"/>
              <a:t>que morar en las tiendas de impiedad.</a:t>
            </a:r>
          </a:p>
          <a:p>
            <a:pPr marL="169863" indent="-136525">
              <a:spcBef>
                <a:spcPts val="400"/>
              </a:spcBef>
              <a:buNone/>
            </a:pPr>
            <a:r>
              <a:rPr lang="es-ES" sz="1000"/>
              <a:t>11 Porque sol y escudo es el Señor Dios;</a:t>
            </a:r>
            <a:br>
              <a:rPr lang="es-ES" sz="1000"/>
            </a:br>
            <a:r>
              <a:rPr lang="es-ES" sz="1000"/>
              <a:t>gracia y gloria da el Señor;</a:t>
            </a:r>
            <a:br>
              <a:rPr lang="es-ES" sz="1000"/>
            </a:br>
            <a:r>
              <a:rPr lang="es-ES" sz="1000"/>
              <a:t>nada bueno niega a los que andan en integridad.</a:t>
            </a:r>
          </a:p>
          <a:p>
            <a:pPr marL="169863" indent="-136525">
              <a:spcBef>
                <a:spcPts val="400"/>
              </a:spcBef>
              <a:buNone/>
            </a:pPr>
            <a:r>
              <a:rPr lang="es-ES" sz="1000"/>
              <a:t>12 Oh Señor de los ejércitos,</a:t>
            </a:r>
            <a:br>
              <a:rPr lang="es-ES" sz="1000"/>
            </a:br>
            <a:r>
              <a:rPr lang="es-ES" sz="1000"/>
              <a:t>¡cuán bienaventurado es el hombre que en ti confía!</a:t>
            </a:r>
          </a:p>
          <a:p>
            <a:pPr marL="34290" indent="0">
              <a:buNone/>
            </a:pPr>
            <a:endParaRPr lang="en-US" sz="1000"/>
          </a:p>
        </p:txBody>
      </p:sp>
    </p:spTree>
    <p:extLst>
      <p:ext uri="{BB962C8B-B14F-4D97-AF65-F5344CB8AC3E}">
        <p14:creationId xmlns:p14="http://schemas.microsoft.com/office/powerpoint/2010/main" val="388881265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517288-BE9E-292C-2F87-62E80E5DAF4E}"/>
              </a:ext>
            </a:extLst>
          </p:cNvPr>
          <p:cNvSpPr>
            <a:spLocks noGrp="1"/>
          </p:cNvSpPr>
          <p:nvPr>
            <p:ph type="title"/>
          </p:nvPr>
        </p:nvSpPr>
        <p:spPr/>
        <p:txBody>
          <a:bodyPr/>
          <a:lstStyle/>
          <a:p>
            <a:r>
              <a:rPr lang="en-US"/>
              <a:t>Psalm 136:10-25 / Salmo 136:10-25</a:t>
            </a:r>
          </a:p>
        </p:txBody>
      </p:sp>
      <p:sp>
        <p:nvSpPr>
          <p:cNvPr id="3" name="Content Placeholder 2">
            <a:extLst>
              <a:ext uri="{FF2B5EF4-FFF2-40B4-BE49-F238E27FC236}">
                <a16:creationId xmlns:a16="http://schemas.microsoft.com/office/drawing/2014/main" id="{B86E7BA0-445E-DA86-2292-7F512D254A7E}"/>
              </a:ext>
            </a:extLst>
          </p:cNvPr>
          <p:cNvSpPr>
            <a:spLocks noGrp="1"/>
          </p:cNvSpPr>
          <p:nvPr>
            <p:ph sz="half" idx="1"/>
          </p:nvPr>
        </p:nvSpPr>
        <p:spPr>
          <a:xfrm>
            <a:off x="337625" y="1041006"/>
            <a:ext cx="4422098" cy="4449790"/>
          </a:xfrm>
        </p:spPr>
        <p:txBody>
          <a:bodyPr>
            <a:normAutofit fontScale="85000" lnSpcReduction="10000"/>
          </a:bodyPr>
          <a:lstStyle/>
          <a:p>
            <a:pPr marL="34290" indent="0">
              <a:buNone/>
            </a:pPr>
            <a:r>
              <a:rPr lang="en-US"/>
              <a:t>10 To Him who smote the Egyptians in their firstborn…</a:t>
            </a:r>
          </a:p>
          <a:p>
            <a:pPr marL="34290" indent="0">
              <a:buNone/>
            </a:pPr>
            <a:r>
              <a:rPr lang="en-US"/>
              <a:t>11 And brought Israel out from their midst… </a:t>
            </a:r>
          </a:p>
          <a:p>
            <a:pPr marL="34290" indent="0">
              <a:buNone/>
            </a:pPr>
            <a:r>
              <a:rPr lang="en-US"/>
              <a:t>12 With a strong hand and an outstretched arm. </a:t>
            </a:r>
          </a:p>
          <a:p>
            <a:pPr marL="34290" indent="0">
              <a:buNone/>
            </a:pPr>
            <a:r>
              <a:rPr lang="en-US"/>
              <a:t>13 To Him who divided the Red Sea asunder…</a:t>
            </a:r>
          </a:p>
          <a:p>
            <a:pPr marL="34290" indent="0">
              <a:buNone/>
            </a:pPr>
            <a:r>
              <a:rPr lang="en-US"/>
              <a:t>14 And made Israel pass through the midst of it… </a:t>
            </a:r>
          </a:p>
          <a:p>
            <a:pPr marL="34290" indent="0">
              <a:buNone/>
            </a:pPr>
            <a:r>
              <a:rPr lang="en-US" sz="1600"/>
              <a:t>15</a:t>
            </a:r>
            <a:r>
              <a:rPr lang="en-US" sz="1500"/>
              <a:t> But He overthrew Pharaoh and his army in the Red Sea.</a:t>
            </a:r>
          </a:p>
          <a:p>
            <a:pPr marL="34290" indent="0">
              <a:buNone/>
            </a:pPr>
            <a:r>
              <a:rPr lang="en-US"/>
              <a:t>16 To Him who led His people through the wilderness…</a:t>
            </a:r>
          </a:p>
          <a:p>
            <a:pPr marL="34290" indent="0">
              <a:buNone/>
            </a:pPr>
            <a:r>
              <a:rPr lang="en-US"/>
              <a:t>17 To Him who smote great kings…</a:t>
            </a:r>
          </a:p>
          <a:p>
            <a:pPr marL="34290" indent="0">
              <a:buNone/>
            </a:pPr>
            <a:r>
              <a:rPr lang="en-US"/>
              <a:t>18 And slew mighty kings… </a:t>
            </a:r>
          </a:p>
          <a:p>
            <a:pPr marL="34290" indent="0">
              <a:buNone/>
            </a:pPr>
            <a:r>
              <a:rPr lang="en-US"/>
              <a:t>19 </a:t>
            </a:r>
            <a:r>
              <a:rPr lang="en-US" err="1"/>
              <a:t>Sihon</a:t>
            </a:r>
            <a:r>
              <a:rPr lang="en-US"/>
              <a:t>, king of the Amorites…</a:t>
            </a:r>
          </a:p>
          <a:p>
            <a:pPr marL="34290" indent="0">
              <a:buNone/>
            </a:pPr>
            <a:r>
              <a:rPr lang="en-US"/>
              <a:t>20 And </a:t>
            </a:r>
            <a:r>
              <a:rPr lang="en-US" err="1"/>
              <a:t>Og</a:t>
            </a:r>
            <a:r>
              <a:rPr lang="en-US"/>
              <a:t>, king of Bashan…</a:t>
            </a:r>
          </a:p>
          <a:p>
            <a:pPr marL="34290" indent="0">
              <a:buNone/>
            </a:pPr>
            <a:r>
              <a:rPr lang="en-US"/>
              <a:t>21 And gave their land as a heritage…</a:t>
            </a:r>
          </a:p>
          <a:p>
            <a:pPr marL="34290" indent="0">
              <a:buNone/>
            </a:pPr>
            <a:r>
              <a:rPr lang="en-US"/>
              <a:t>22 Even a heritage to Israel His servant.</a:t>
            </a:r>
          </a:p>
          <a:p>
            <a:pPr marL="34290" indent="0">
              <a:buNone/>
            </a:pPr>
            <a:r>
              <a:rPr lang="en-US"/>
              <a:t>23 Who remembered us in our low estate…</a:t>
            </a:r>
          </a:p>
          <a:p>
            <a:pPr marL="34290" indent="0">
              <a:buNone/>
            </a:pPr>
            <a:r>
              <a:rPr lang="en-US"/>
              <a:t>24 And has rescued us from our adversaries.</a:t>
            </a:r>
          </a:p>
          <a:p>
            <a:pPr marL="34290" indent="0">
              <a:buNone/>
            </a:pPr>
            <a:r>
              <a:rPr lang="en-US"/>
              <a:t>25 Who gives food to all flesh.</a:t>
            </a:r>
          </a:p>
        </p:txBody>
      </p:sp>
      <p:sp>
        <p:nvSpPr>
          <p:cNvPr id="4" name="Content Placeholder 3">
            <a:extLst>
              <a:ext uri="{FF2B5EF4-FFF2-40B4-BE49-F238E27FC236}">
                <a16:creationId xmlns:a16="http://schemas.microsoft.com/office/drawing/2014/main" id="{C2625C82-2F07-14C5-019C-F284E71A55DE}"/>
              </a:ext>
            </a:extLst>
          </p:cNvPr>
          <p:cNvSpPr>
            <a:spLocks noGrp="1"/>
          </p:cNvSpPr>
          <p:nvPr>
            <p:ph sz="half" idx="2"/>
          </p:nvPr>
        </p:nvSpPr>
        <p:spPr>
          <a:xfrm>
            <a:off x="4616970" y="1041007"/>
            <a:ext cx="4422098" cy="4449790"/>
          </a:xfrm>
        </p:spPr>
        <p:txBody>
          <a:bodyPr>
            <a:normAutofit fontScale="85000" lnSpcReduction="10000"/>
          </a:bodyPr>
          <a:lstStyle/>
          <a:p>
            <a:pPr marL="34290" indent="0" algn="l">
              <a:buNone/>
            </a:pPr>
            <a:r>
              <a:rPr lang="es-ES" sz="1600"/>
              <a:t>10 Al que hirió a Egipto en sus primogénitos…</a:t>
            </a:r>
          </a:p>
          <a:p>
            <a:pPr marL="34290" indent="0" algn="l">
              <a:buNone/>
            </a:pPr>
            <a:r>
              <a:rPr lang="es-ES" sz="1600"/>
              <a:t>11 y sacó a Israel de en medio de ellos…</a:t>
            </a:r>
          </a:p>
          <a:p>
            <a:pPr marL="34290" indent="0" algn="l">
              <a:buNone/>
            </a:pPr>
            <a:r>
              <a:rPr lang="es-ES" sz="1600"/>
              <a:t>12 con mano fuerte y brazo extendido.</a:t>
            </a:r>
          </a:p>
          <a:p>
            <a:pPr marL="34290" indent="0" algn="l">
              <a:buNone/>
            </a:pPr>
            <a:r>
              <a:rPr lang="es-ES" sz="1600"/>
              <a:t>13 Al que dividió en dos partes el mar Rojo…</a:t>
            </a:r>
          </a:p>
          <a:p>
            <a:pPr marL="34290" indent="0" algn="l">
              <a:buNone/>
            </a:pPr>
            <a:r>
              <a:rPr lang="es-ES" sz="1600"/>
              <a:t>14 e hizo pasar a Israel por en medio de él…</a:t>
            </a:r>
          </a:p>
          <a:p>
            <a:pPr marL="34290" indent="0" algn="l">
              <a:buNone/>
            </a:pPr>
            <a:r>
              <a:rPr lang="es-ES" sz="1600"/>
              <a:t>15 mas a Faraón y a su ejército destruyó en el mar Rojo.</a:t>
            </a:r>
          </a:p>
          <a:p>
            <a:pPr marL="34290" indent="0" algn="l">
              <a:buNone/>
            </a:pPr>
            <a:r>
              <a:rPr lang="es-ES" sz="1600"/>
              <a:t>16 Al que condujo a su pueblo por el desierto…</a:t>
            </a:r>
          </a:p>
          <a:p>
            <a:pPr marL="34290" indent="0" algn="l">
              <a:buNone/>
            </a:pPr>
            <a:r>
              <a:rPr lang="es-ES" sz="1600"/>
              <a:t>17 al que hirió a grandes reyes…</a:t>
            </a:r>
          </a:p>
          <a:p>
            <a:pPr marL="34290" indent="0" algn="l">
              <a:buNone/>
            </a:pPr>
            <a:r>
              <a:rPr lang="es-ES" sz="1600"/>
              <a:t>18 y mató a reyes poderosos…</a:t>
            </a:r>
          </a:p>
          <a:p>
            <a:pPr marL="34290" indent="0" algn="l">
              <a:buNone/>
            </a:pPr>
            <a:r>
              <a:rPr lang="es-ES" sz="1600"/>
              <a:t>19 a </a:t>
            </a:r>
            <a:r>
              <a:rPr lang="es-ES" sz="1600" err="1"/>
              <a:t>Sehón</a:t>
            </a:r>
            <a:r>
              <a:rPr lang="es-ES" sz="1600"/>
              <a:t>, rey de los amorreos…</a:t>
            </a:r>
          </a:p>
          <a:p>
            <a:pPr marL="34290" indent="0" algn="l">
              <a:buNone/>
            </a:pPr>
            <a:r>
              <a:rPr lang="es-ES" sz="1600"/>
              <a:t>20 y a </a:t>
            </a:r>
            <a:r>
              <a:rPr lang="es-ES" sz="1600" err="1"/>
              <a:t>Og</a:t>
            </a:r>
            <a:r>
              <a:rPr lang="es-ES" sz="1600"/>
              <a:t>, rey de </a:t>
            </a:r>
            <a:r>
              <a:rPr lang="es-ES" sz="1600" err="1"/>
              <a:t>Basán</a:t>
            </a:r>
            <a:r>
              <a:rPr lang="es-ES" sz="1600"/>
              <a:t>…</a:t>
            </a:r>
          </a:p>
          <a:p>
            <a:pPr marL="34290" indent="0" algn="l">
              <a:buNone/>
            </a:pPr>
            <a:r>
              <a:rPr lang="es-ES" sz="1600"/>
              <a:t>21 y dio la tierra de ellos en heredad…</a:t>
            </a:r>
          </a:p>
          <a:p>
            <a:pPr marL="34290" indent="0" algn="l">
              <a:buNone/>
            </a:pPr>
            <a:r>
              <a:rPr lang="es-ES" sz="1600"/>
              <a:t>22 en heredad a Israel su siervo.</a:t>
            </a:r>
          </a:p>
          <a:p>
            <a:pPr marL="34290" indent="0" algn="l">
              <a:buNone/>
            </a:pPr>
            <a:r>
              <a:rPr lang="es-ES" sz="1600"/>
              <a:t>23 El que se acordó de nosotros en nuestra humillación…</a:t>
            </a:r>
          </a:p>
          <a:p>
            <a:pPr marL="34290" indent="0" algn="l">
              <a:buNone/>
            </a:pPr>
            <a:r>
              <a:rPr lang="es-ES" sz="1600"/>
              <a:t>24 y nos rescató de nuestros adversarios.</a:t>
            </a:r>
          </a:p>
          <a:p>
            <a:pPr marL="34290" indent="0" algn="l">
              <a:buNone/>
            </a:pPr>
            <a:r>
              <a:rPr lang="es-ES" sz="1600"/>
              <a:t>25 El que da sustento a toda carne.</a:t>
            </a:r>
          </a:p>
        </p:txBody>
      </p:sp>
    </p:spTree>
    <p:extLst>
      <p:ext uri="{BB962C8B-B14F-4D97-AF65-F5344CB8AC3E}">
        <p14:creationId xmlns:p14="http://schemas.microsoft.com/office/powerpoint/2010/main" val="2485103551"/>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B3B3AAE-6876-6091-17A5-47E5C2995DD9}"/>
              </a:ext>
            </a:extLst>
          </p:cNvPr>
          <p:cNvSpPr>
            <a:spLocks noGrp="1"/>
          </p:cNvSpPr>
          <p:nvPr>
            <p:ph type="title"/>
          </p:nvPr>
        </p:nvSpPr>
        <p:spPr/>
        <p:txBody>
          <a:bodyPr/>
          <a:lstStyle/>
          <a:p>
            <a:r>
              <a:rPr lang="en-US">
                <a:latin typeface="Malgun Gothic"/>
                <a:ea typeface="Malgun Gothic"/>
              </a:rPr>
              <a:t>Types of Parallelism / </a:t>
            </a:r>
            <a:r>
              <a:rPr lang="en-US" err="1">
                <a:latin typeface="Malgun Gothic"/>
                <a:ea typeface="Malgun Gothic"/>
              </a:rPr>
              <a:t>Tipos</a:t>
            </a:r>
            <a:r>
              <a:rPr lang="en-US">
                <a:latin typeface="Malgun Gothic"/>
                <a:ea typeface="Malgun Gothic"/>
              </a:rPr>
              <a:t> de </a:t>
            </a:r>
            <a:r>
              <a:rPr lang="en-US" err="1">
                <a:latin typeface="Malgun Gothic"/>
                <a:ea typeface="Malgun Gothic"/>
              </a:rPr>
              <a:t>Paralelismo</a:t>
            </a:r>
            <a:r>
              <a:rPr lang="en-US">
                <a:latin typeface="Malgun Gothic"/>
                <a:ea typeface="Malgun Gothic"/>
              </a:rPr>
              <a:t> </a:t>
            </a:r>
            <a:endParaRPr lang="en-US"/>
          </a:p>
        </p:txBody>
      </p:sp>
      <p:sp>
        <p:nvSpPr>
          <p:cNvPr id="3" name="Content Placeholder 2">
            <a:extLst>
              <a:ext uri="{FF2B5EF4-FFF2-40B4-BE49-F238E27FC236}">
                <a16:creationId xmlns:a16="http://schemas.microsoft.com/office/drawing/2014/main" id="{33E5114D-83AD-3EC1-D48B-01D437B68523}"/>
              </a:ext>
            </a:extLst>
          </p:cNvPr>
          <p:cNvSpPr>
            <a:spLocks noGrp="1"/>
          </p:cNvSpPr>
          <p:nvPr>
            <p:ph sz="half" idx="1"/>
          </p:nvPr>
        </p:nvSpPr>
        <p:spPr/>
        <p:txBody>
          <a:bodyPr>
            <a:normAutofit/>
          </a:bodyPr>
          <a:lstStyle/>
          <a:p>
            <a:r>
              <a:rPr lang="en-US"/>
              <a:t>Synonymous: stating the same idea in new words</a:t>
            </a:r>
          </a:p>
          <a:p>
            <a:pPr lvl="1"/>
            <a:r>
              <a:rPr lang="en-US"/>
              <a:t>The most common form in Psalms</a:t>
            </a:r>
          </a:p>
          <a:p>
            <a:pPr lvl="1"/>
            <a:r>
              <a:rPr lang="en-US"/>
              <a:t>Gives us another look at the same idea</a:t>
            </a:r>
          </a:p>
          <a:p>
            <a:r>
              <a:rPr lang="en-US"/>
              <a:t>Antithetic: stating the opposite of the first idea</a:t>
            </a:r>
          </a:p>
          <a:p>
            <a:pPr lvl="1"/>
            <a:r>
              <a:rPr lang="en-US"/>
              <a:t>The most common form in Proverbs</a:t>
            </a:r>
          </a:p>
          <a:p>
            <a:pPr lvl="1"/>
            <a:r>
              <a:rPr lang="en-US"/>
              <a:t>Often includes a contrast word: </a:t>
            </a:r>
            <a:r>
              <a:rPr lang="en-US" i="1"/>
              <a:t>but, however, yet</a:t>
            </a:r>
          </a:p>
          <a:p>
            <a:pPr lvl="1"/>
            <a:r>
              <a:rPr lang="en-US"/>
              <a:t>Offers a contrast to better define an idea</a:t>
            </a:r>
          </a:p>
          <a:p>
            <a:r>
              <a:rPr lang="en-US"/>
              <a:t>Climactic: stating an idea through a series of increasingly forceful thoughts</a:t>
            </a:r>
          </a:p>
          <a:p>
            <a:pPr lvl="1"/>
            <a:r>
              <a:rPr lang="en-US"/>
              <a:t>Often features repetitive structure (Syntactic parallel.)</a:t>
            </a:r>
          </a:p>
          <a:p>
            <a:pPr lvl="1"/>
            <a:r>
              <a:rPr lang="en-US"/>
              <a:t>Intensifies a thought or idea (and its emotional impact)</a:t>
            </a:r>
          </a:p>
          <a:p>
            <a:endParaRPr lang="en-US"/>
          </a:p>
        </p:txBody>
      </p:sp>
      <p:sp>
        <p:nvSpPr>
          <p:cNvPr id="4" name="Content Placeholder 3">
            <a:extLst>
              <a:ext uri="{FF2B5EF4-FFF2-40B4-BE49-F238E27FC236}">
                <a16:creationId xmlns:a16="http://schemas.microsoft.com/office/drawing/2014/main" id="{09456740-0FB7-C3BC-877D-BFCD1608DC75}"/>
              </a:ext>
            </a:extLst>
          </p:cNvPr>
          <p:cNvSpPr>
            <a:spLocks noGrp="1"/>
          </p:cNvSpPr>
          <p:nvPr>
            <p:ph sz="half" idx="2"/>
          </p:nvPr>
        </p:nvSpPr>
        <p:spPr/>
        <p:txBody>
          <a:bodyPr vert="horz" lIns="91440" tIns="45720" rIns="91440" bIns="45720" rtlCol="0" anchor="t">
            <a:normAutofit/>
          </a:bodyPr>
          <a:lstStyle/>
          <a:p>
            <a:r>
              <a:rPr lang="en-US" err="1">
                <a:ea typeface="+mn-lt"/>
                <a:cs typeface="+mn-lt"/>
              </a:rPr>
              <a:t>Sinónimo</a:t>
            </a:r>
            <a:r>
              <a:rPr lang="en-US">
                <a:ea typeface="+mn-lt"/>
                <a:cs typeface="+mn-lt"/>
              </a:rPr>
              <a:t>: </a:t>
            </a:r>
            <a:r>
              <a:rPr lang="en-US" err="1">
                <a:ea typeface="+mn-lt"/>
                <a:cs typeface="+mn-lt"/>
              </a:rPr>
              <a:t>declara</a:t>
            </a:r>
            <a:r>
              <a:rPr lang="en-US">
                <a:ea typeface="+mn-lt"/>
                <a:cs typeface="+mn-lt"/>
              </a:rPr>
              <a:t> la </a:t>
            </a:r>
            <a:r>
              <a:rPr lang="en-US" err="1">
                <a:ea typeface="+mn-lt"/>
                <a:cs typeface="+mn-lt"/>
              </a:rPr>
              <a:t>misma</a:t>
            </a:r>
            <a:r>
              <a:rPr lang="en-US">
                <a:ea typeface="+mn-lt"/>
                <a:cs typeface="+mn-lt"/>
              </a:rPr>
              <a:t> idea </a:t>
            </a:r>
            <a:r>
              <a:rPr lang="en-US" err="1">
                <a:ea typeface="+mn-lt"/>
                <a:cs typeface="+mn-lt"/>
              </a:rPr>
              <a:t>en</a:t>
            </a:r>
            <a:r>
              <a:rPr lang="en-US">
                <a:ea typeface="+mn-lt"/>
                <a:cs typeface="+mn-lt"/>
              </a:rPr>
              <a:t> palabras </a:t>
            </a:r>
            <a:r>
              <a:rPr lang="en-US" err="1">
                <a:ea typeface="+mn-lt"/>
                <a:cs typeface="+mn-lt"/>
              </a:rPr>
              <a:t>nuevas</a:t>
            </a:r>
            <a:endParaRPr lang="en-US">
              <a:ea typeface="+mn-lt"/>
              <a:cs typeface="+mn-lt"/>
            </a:endParaRPr>
          </a:p>
          <a:p>
            <a:pPr lvl="1"/>
            <a:r>
              <a:rPr lang="en-US">
                <a:ea typeface="+mn-lt"/>
                <a:cs typeface="+mn-lt"/>
              </a:rPr>
              <a:t>La forma </a:t>
            </a:r>
            <a:r>
              <a:rPr lang="en-US" err="1">
                <a:ea typeface="+mn-lt"/>
                <a:cs typeface="+mn-lt"/>
              </a:rPr>
              <a:t>más</a:t>
            </a:r>
            <a:r>
              <a:rPr lang="en-US">
                <a:ea typeface="+mn-lt"/>
                <a:cs typeface="+mn-lt"/>
              </a:rPr>
              <a:t> </a:t>
            </a:r>
            <a:r>
              <a:rPr lang="en-US" err="1">
                <a:ea typeface="+mn-lt"/>
                <a:cs typeface="+mn-lt"/>
              </a:rPr>
              <a:t>común</a:t>
            </a:r>
            <a:r>
              <a:rPr lang="en-US">
                <a:ea typeface="+mn-lt"/>
                <a:cs typeface="+mn-lt"/>
              </a:rPr>
              <a:t> </a:t>
            </a:r>
            <a:r>
              <a:rPr lang="en-US" err="1">
                <a:ea typeface="+mn-lt"/>
                <a:cs typeface="+mn-lt"/>
              </a:rPr>
              <a:t>en</a:t>
            </a:r>
            <a:r>
              <a:rPr lang="en-US">
                <a:ea typeface="+mn-lt"/>
                <a:cs typeface="+mn-lt"/>
              </a:rPr>
              <a:t> </a:t>
            </a:r>
            <a:r>
              <a:rPr lang="en-US" err="1">
                <a:ea typeface="+mn-lt"/>
                <a:cs typeface="+mn-lt"/>
              </a:rPr>
              <a:t>los</a:t>
            </a:r>
            <a:r>
              <a:rPr lang="en-US">
                <a:ea typeface="+mn-lt"/>
                <a:cs typeface="+mn-lt"/>
              </a:rPr>
              <a:t> </a:t>
            </a:r>
            <a:r>
              <a:rPr lang="en-US" err="1">
                <a:ea typeface="+mn-lt"/>
                <a:cs typeface="+mn-lt"/>
              </a:rPr>
              <a:t>Salmos</a:t>
            </a:r>
          </a:p>
          <a:p>
            <a:pPr lvl="1"/>
            <a:r>
              <a:rPr lang="en-US">
                <a:ea typeface="+mn-lt"/>
                <a:cs typeface="+mn-lt"/>
              </a:rPr>
              <a:t>Nos da </a:t>
            </a:r>
            <a:r>
              <a:rPr lang="en-US" err="1">
                <a:ea typeface="+mn-lt"/>
                <a:cs typeface="+mn-lt"/>
              </a:rPr>
              <a:t>otra</a:t>
            </a:r>
            <a:r>
              <a:rPr lang="en-US">
                <a:ea typeface="+mn-lt"/>
                <a:cs typeface="+mn-lt"/>
              </a:rPr>
              <a:t> forma de </a:t>
            </a:r>
            <a:r>
              <a:rPr lang="en-US" err="1">
                <a:ea typeface="+mn-lt"/>
                <a:cs typeface="+mn-lt"/>
              </a:rPr>
              <a:t>ver</a:t>
            </a:r>
            <a:r>
              <a:rPr lang="en-US">
                <a:ea typeface="+mn-lt"/>
                <a:cs typeface="+mn-lt"/>
              </a:rPr>
              <a:t> la </a:t>
            </a:r>
            <a:r>
              <a:rPr lang="en-US" err="1">
                <a:ea typeface="+mn-lt"/>
                <a:cs typeface="+mn-lt"/>
              </a:rPr>
              <a:t>misma</a:t>
            </a:r>
            <a:r>
              <a:rPr lang="en-US">
                <a:ea typeface="+mn-lt"/>
                <a:cs typeface="+mn-lt"/>
              </a:rPr>
              <a:t> idea</a:t>
            </a:r>
          </a:p>
          <a:p>
            <a:r>
              <a:rPr lang="en-US" err="1">
                <a:ea typeface="+mn-lt"/>
                <a:cs typeface="+mn-lt"/>
              </a:rPr>
              <a:t>Antitético</a:t>
            </a:r>
            <a:r>
              <a:rPr lang="en-US">
                <a:ea typeface="+mn-lt"/>
                <a:cs typeface="+mn-lt"/>
              </a:rPr>
              <a:t>: </a:t>
            </a:r>
            <a:r>
              <a:rPr lang="en-US" err="1">
                <a:ea typeface="+mn-lt"/>
                <a:cs typeface="+mn-lt"/>
              </a:rPr>
              <a:t>declara</a:t>
            </a:r>
            <a:r>
              <a:rPr lang="en-US">
                <a:ea typeface="+mn-lt"/>
                <a:cs typeface="+mn-lt"/>
              </a:rPr>
              <a:t> </a:t>
            </a:r>
            <a:r>
              <a:rPr lang="en-US" err="1">
                <a:ea typeface="+mn-lt"/>
                <a:cs typeface="+mn-lt"/>
              </a:rPr>
              <a:t>el</a:t>
            </a:r>
            <a:r>
              <a:rPr lang="en-US">
                <a:ea typeface="+mn-lt"/>
                <a:cs typeface="+mn-lt"/>
              </a:rPr>
              <a:t> </a:t>
            </a:r>
            <a:r>
              <a:rPr lang="en-US" err="1">
                <a:ea typeface="+mn-lt"/>
                <a:cs typeface="+mn-lt"/>
              </a:rPr>
              <a:t>opuesto</a:t>
            </a:r>
            <a:r>
              <a:rPr lang="en-US">
                <a:ea typeface="+mn-lt"/>
                <a:cs typeface="+mn-lt"/>
              </a:rPr>
              <a:t> de la </a:t>
            </a:r>
            <a:r>
              <a:rPr lang="en-US" err="1">
                <a:ea typeface="+mn-lt"/>
                <a:cs typeface="+mn-lt"/>
              </a:rPr>
              <a:t>primera</a:t>
            </a:r>
            <a:r>
              <a:rPr lang="en-US">
                <a:ea typeface="+mn-lt"/>
                <a:cs typeface="+mn-lt"/>
              </a:rPr>
              <a:t> idea</a:t>
            </a:r>
          </a:p>
          <a:p>
            <a:pPr lvl="1"/>
            <a:r>
              <a:rPr lang="en-US">
                <a:ea typeface="+mn-lt"/>
                <a:cs typeface="+mn-lt"/>
              </a:rPr>
              <a:t>La forma </a:t>
            </a:r>
            <a:r>
              <a:rPr lang="en-US" err="1">
                <a:ea typeface="+mn-lt"/>
                <a:cs typeface="+mn-lt"/>
              </a:rPr>
              <a:t>más</a:t>
            </a:r>
            <a:r>
              <a:rPr lang="en-US">
                <a:ea typeface="+mn-lt"/>
                <a:cs typeface="+mn-lt"/>
              </a:rPr>
              <a:t> </a:t>
            </a:r>
            <a:r>
              <a:rPr lang="en-US" err="1">
                <a:ea typeface="+mn-lt"/>
                <a:cs typeface="+mn-lt"/>
              </a:rPr>
              <a:t>común</a:t>
            </a:r>
            <a:r>
              <a:rPr lang="en-US">
                <a:ea typeface="+mn-lt"/>
                <a:cs typeface="+mn-lt"/>
              </a:rPr>
              <a:t> </a:t>
            </a:r>
            <a:r>
              <a:rPr lang="en-US" err="1">
                <a:ea typeface="+mn-lt"/>
                <a:cs typeface="+mn-lt"/>
              </a:rPr>
              <a:t>en</a:t>
            </a:r>
            <a:r>
              <a:rPr lang="en-US">
                <a:ea typeface="+mn-lt"/>
                <a:cs typeface="+mn-lt"/>
              </a:rPr>
              <a:t> </a:t>
            </a:r>
            <a:r>
              <a:rPr lang="en-US" err="1">
                <a:ea typeface="+mn-lt"/>
                <a:cs typeface="+mn-lt"/>
              </a:rPr>
              <a:t>los</a:t>
            </a:r>
            <a:r>
              <a:rPr lang="en-US">
                <a:ea typeface="+mn-lt"/>
                <a:cs typeface="+mn-lt"/>
              </a:rPr>
              <a:t> </a:t>
            </a:r>
            <a:r>
              <a:rPr lang="en-US" err="1">
                <a:ea typeface="+mn-lt"/>
                <a:cs typeface="+mn-lt"/>
              </a:rPr>
              <a:t>Proverbios</a:t>
            </a:r>
          </a:p>
          <a:p>
            <a:pPr lvl="1"/>
            <a:r>
              <a:rPr lang="en-US">
                <a:ea typeface="+mn-lt"/>
                <a:cs typeface="+mn-lt"/>
              </a:rPr>
              <a:t>A menudo </a:t>
            </a:r>
            <a:r>
              <a:rPr lang="en-US" err="1">
                <a:ea typeface="+mn-lt"/>
                <a:cs typeface="+mn-lt"/>
              </a:rPr>
              <a:t>incluye</a:t>
            </a:r>
            <a:r>
              <a:rPr lang="en-US">
                <a:ea typeface="+mn-lt"/>
                <a:cs typeface="+mn-lt"/>
              </a:rPr>
              <a:t> </a:t>
            </a:r>
            <a:r>
              <a:rPr lang="en-US" err="1">
                <a:ea typeface="+mn-lt"/>
                <a:cs typeface="+mn-lt"/>
              </a:rPr>
              <a:t>una</a:t>
            </a:r>
            <a:r>
              <a:rPr lang="en-US">
                <a:ea typeface="+mn-lt"/>
                <a:cs typeface="+mn-lt"/>
              </a:rPr>
              <a:t> palabra de </a:t>
            </a:r>
            <a:r>
              <a:rPr lang="en-US" err="1">
                <a:ea typeface="+mn-lt"/>
                <a:cs typeface="+mn-lt"/>
              </a:rPr>
              <a:t>contraste</a:t>
            </a:r>
            <a:r>
              <a:rPr lang="en-US">
                <a:ea typeface="+mn-lt"/>
                <a:cs typeface="+mn-lt"/>
              </a:rPr>
              <a:t>: </a:t>
            </a:r>
            <a:r>
              <a:rPr lang="en-US" i="1" err="1">
                <a:ea typeface="+mn-lt"/>
                <a:cs typeface="+mn-lt"/>
              </a:rPr>
              <a:t>pero</a:t>
            </a:r>
            <a:r>
              <a:rPr lang="en-US" i="1">
                <a:ea typeface="+mn-lt"/>
                <a:cs typeface="+mn-lt"/>
              </a:rPr>
              <a:t>, sin embargo, mas </a:t>
            </a:r>
          </a:p>
          <a:p>
            <a:pPr lvl="1"/>
            <a:r>
              <a:rPr lang="en-US" err="1">
                <a:ea typeface="+mn-lt"/>
                <a:cs typeface="+mn-lt"/>
              </a:rPr>
              <a:t>Provee</a:t>
            </a:r>
            <a:r>
              <a:rPr lang="en-US">
                <a:ea typeface="+mn-lt"/>
                <a:cs typeface="+mn-lt"/>
              </a:rPr>
              <a:t> un </a:t>
            </a:r>
            <a:r>
              <a:rPr lang="en-US" err="1">
                <a:ea typeface="+mn-lt"/>
                <a:cs typeface="+mn-lt"/>
              </a:rPr>
              <a:t>contraste</a:t>
            </a:r>
            <a:r>
              <a:rPr lang="en-US">
                <a:ea typeface="+mn-lt"/>
                <a:cs typeface="+mn-lt"/>
              </a:rPr>
              <a:t> para </a:t>
            </a:r>
            <a:r>
              <a:rPr lang="en-US" err="1">
                <a:ea typeface="+mn-lt"/>
                <a:cs typeface="+mn-lt"/>
              </a:rPr>
              <a:t>mejor</a:t>
            </a:r>
            <a:r>
              <a:rPr lang="en-US">
                <a:ea typeface="+mn-lt"/>
                <a:cs typeface="+mn-lt"/>
              </a:rPr>
              <a:t> </a:t>
            </a:r>
            <a:r>
              <a:rPr lang="en-US" err="1">
                <a:ea typeface="+mn-lt"/>
                <a:cs typeface="+mn-lt"/>
              </a:rPr>
              <a:t>definir</a:t>
            </a:r>
            <a:r>
              <a:rPr lang="en-US">
                <a:ea typeface="+mn-lt"/>
                <a:cs typeface="+mn-lt"/>
              </a:rPr>
              <a:t> </a:t>
            </a:r>
            <a:r>
              <a:rPr lang="en-US" err="1">
                <a:ea typeface="+mn-lt"/>
                <a:cs typeface="+mn-lt"/>
              </a:rPr>
              <a:t>una</a:t>
            </a:r>
            <a:r>
              <a:rPr lang="en-US">
                <a:ea typeface="+mn-lt"/>
                <a:cs typeface="+mn-lt"/>
              </a:rPr>
              <a:t> idea</a:t>
            </a:r>
          </a:p>
          <a:p>
            <a:r>
              <a:rPr lang="en-US" err="1">
                <a:ea typeface="+mn-lt"/>
                <a:cs typeface="+mn-lt"/>
              </a:rPr>
              <a:t>Culminante</a:t>
            </a:r>
            <a:r>
              <a:rPr lang="en-US">
                <a:ea typeface="+mn-lt"/>
                <a:cs typeface="+mn-lt"/>
              </a:rPr>
              <a:t>: </a:t>
            </a:r>
            <a:r>
              <a:rPr lang="en-US" err="1">
                <a:ea typeface="+mn-lt"/>
                <a:cs typeface="+mn-lt"/>
              </a:rPr>
              <a:t>Declara</a:t>
            </a:r>
            <a:r>
              <a:rPr lang="en-US">
                <a:ea typeface="+mn-lt"/>
                <a:cs typeface="+mn-lt"/>
              </a:rPr>
              <a:t> </a:t>
            </a:r>
            <a:r>
              <a:rPr lang="en-US" err="1">
                <a:ea typeface="+mn-lt"/>
                <a:cs typeface="+mn-lt"/>
              </a:rPr>
              <a:t>una</a:t>
            </a:r>
            <a:r>
              <a:rPr lang="en-US">
                <a:ea typeface="+mn-lt"/>
                <a:cs typeface="+mn-lt"/>
              </a:rPr>
              <a:t> idea </a:t>
            </a:r>
            <a:r>
              <a:rPr lang="en-US" err="1">
                <a:ea typeface="+mn-lt"/>
                <a:cs typeface="+mn-lt"/>
              </a:rPr>
              <a:t>por</a:t>
            </a:r>
            <a:r>
              <a:rPr lang="en-US">
                <a:ea typeface="+mn-lt"/>
                <a:cs typeface="+mn-lt"/>
              </a:rPr>
              <a:t> medio de </a:t>
            </a:r>
            <a:r>
              <a:rPr lang="en-US" err="1">
                <a:ea typeface="+mn-lt"/>
                <a:cs typeface="+mn-lt"/>
              </a:rPr>
              <a:t>una</a:t>
            </a:r>
            <a:r>
              <a:rPr lang="en-US">
                <a:ea typeface="+mn-lt"/>
                <a:cs typeface="+mn-lt"/>
              </a:rPr>
              <a:t> </a:t>
            </a:r>
            <a:r>
              <a:rPr lang="en-US" err="1">
                <a:ea typeface="+mn-lt"/>
                <a:cs typeface="+mn-lt"/>
              </a:rPr>
              <a:t>serie</a:t>
            </a:r>
            <a:r>
              <a:rPr lang="en-US">
                <a:ea typeface="+mn-lt"/>
                <a:cs typeface="+mn-lt"/>
              </a:rPr>
              <a:t> de </a:t>
            </a:r>
            <a:r>
              <a:rPr lang="en-US" err="1">
                <a:ea typeface="+mn-lt"/>
                <a:cs typeface="+mn-lt"/>
              </a:rPr>
              <a:t>pensamientos</a:t>
            </a:r>
            <a:r>
              <a:rPr lang="en-US">
                <a:ea typeface="+mn-lt"/>
                <a:cs typeface="+mn-lt"/>
              </a:rPr>
              <a:t> </a:t>
            </a:r>
            <a:r>
              <a:rPr lang="en-US" err="1">
                <a:ea typeface="+mn-lt"/>
                <a:cs typeface="+mn-lt"/>
              </a:rPr>
              <a:t>cada</a:t>
            </a:r>
            <a:r>
              <a:rPr lang="en-US">
                <a:ea typeface="+mn-lt"/>
                <a:cs typeface="+mn-lt"/>
              </a:rPr>
              <a:t> </a:t>
            </a:r>
            <a:r>
              <a:rPr lang="en-US" err="1">
                <a:ea typeface="+mn-lt"/>
                <a:cs typeface="+mn-lt"/>
              </a:rPr>
              <a:t>vez</a:t>
            </a:r>
            <a:r>
              <a:rPr lang="en-US">
                <a:ea typeface="+mn-lt"/>
                <a:cs typeface="+mn-lt"/>
              </a:rPr>
              <a:t> </a:t>
            </a:r>
            <a:r>
              <a:rPr lang="en-US" err="1">
                <a:ea typeface="+mn-lt"/>
                <a:cs typeface="+mn-lt"/>
              </a:rPr>
              <a:t>más</a:t>
            </a:r>
            <a:r>
              <a:rPr lang="en-US">
                <a:ea typeface="+mn-lt"/>
                <a:cs typeface="+mn-lt"/>
              </a:rPr>
              <a:t> </a:t>
            </a:r>
            <a:r>
              <a:rPr lang="en-US" err="1">
                <a:ea typeface="+mn-lt"/>
                <a:cs typeface="+mn-lt"/>
              </a:rPr>
              <a:t>fuertes</a:t>
            </a:r>
          </a:p>
          <a:p>
            <a:pPr lvl="1"/>
            <a:r>
              <a:rPr lang="en-US" err="1">
                <a:ea typeface="+mn-lt"/>
                <a:cs typeface="+mn-lt"/>
              </a:rPr>
              <a:t>Muchas</a:t>
            </a:r>
            <a:r>
              <a:rPr lang="en-US">
                <a:ea typeface="+mn-lt"/>
                <a:cs typeface="+mn-lt"/>
              </a:rPr>
              <a:t> </a:t>
            </a:r>
            <a:r>
              <a:rPr lang="en-US" err="1">
                <a:ea typeface="+mn-lt"/>
                <a:cs typeface="+mn-lt"/>
              </a:rPr>
              <a:t>veces</a:t>
            </a:r>
            <a:r>
              <a:rPr lang="en-US">
                <a:ea typeface="+mn-lt"/>
                <a:cs typeface="+mn-lt"/>
              </a:rPr>
              <a:t> </a:t>
            </a:r>
            <a:r>
              <a:rPr lang="en-US" err="1">
                <a:ea typeface="+mn-lt"/>
                <a:cs typeface="+mn-lt"/>
              </a:rPr>
              <a:t>presenta</a:t>
            </a:r>
            <a:r>
              <a:rPr lang="en-US">
                <a:ea typeface="+mn-lt"/>
                <a:cs typeface="+mn-lt"/>
              </a:rPr>
              <a:t> </a:t>
            </a:r>
            <a:r>
              <a:rPr lang="en-US" err="1">
                <a:ea typeface="+mn-lt"/>
                <a:cs typeface="+mn-lt"/>
              </a:rPr>
              <a:t>estructura</a:t>
            </a:r>
            <a:r>
              <a:rPr lang="en-US">
                <a:ea typeface="+mn-lt"/>
                <a:cs typeface="+mn-lt"/>
              </a:rPr>
              <a:t> </a:t>
            </a:r>
            <a:r>
              <a:rPr lang="en-US" err="1">
                <a:ea typeface="+mn-lt"/>
                <a:cs typeface="+mn-lt"/>
              </a:rPr>
              <a:t>repetitiva</a:t>
            </a:r>
            <a:r>
              <a:rPr lang="en-US">
                <a:ea typeface="+mn-lt"/>
                <a:cs typeface="+mn-lt"/>
              </a:rPr>
              <a:t> (</a:t>
            </a:r>
            <a:r>
              <a:rPr lang="en-US" err="1">
                <a:ea typeface="+mn-lt"/>
                <a:cs typeface="+mn-lt"/>
              </a:rPr>
              <a:t>paralelo</a:t>
            </a:r>
            <a:r>
              <a:rPr lang="en-US">
                <a:ea typeface="+mn-lt"/>
                <a:cs typeface="+mn-lt"/>
              </a:rPr>
              <a:t> </a:t>
            </a:r>
            <a:r>
              <a:rPr lang="en-US" err="1">
                <a:ea typeface="+mn-lt"/>
                <a:cs typeface="+mn-lt"/>
              </a:rPr>
              <a:t>sintáctico</a:t>
            </a:r>
            <a:r>
              <a:rPr lang="en-US">
                <a:ea typeface="+mn-lt"/>
                <a:cs typeface="+mn-lt"/>
              </a:rPr>
              <a:t>)</a:t>
            </a:r>
          </a:p>
          <a:p>
            <a:pPr lvl="1"/>
            <a:r>
              <a:rPr lang="en-US" err="1">
                <a:ea typeface="+mn-lt"/>
                <a:cs typeface="+mn-lt"/>
              </a:rPr>
              <a:t>Intensifica</a:t>
            </a:r>
            <a:r>
              <a:rPr lang="en-US">
                <a:ea typeface="+mn-lt"/>
                <a:cs typeface="+mn-lt"/>
              </a:rPr>
              <a:t> un </a:t>
            </a:r>
            <a:r>
              <a:rPr lang="en-US" err="1">
                <a:ea typeface="+mn-lt"/>
                <a:cs typeface="+mn-lt"/>
              </a:rPr>
              <a:t>pensamiento</a:t>
            </a:r>
            <a:r>
              <a:rPr lang="en-US">
                <a:ea typeface="+mn-lt"/>
                <a:cs typeface="+mn-lt"/>
              </a:rPr>
              <a:t> o idea (y </a:t>
            </a:r>
            <a:r>
              <a:rPr lang="en-US" err="1">
                <a:ea typeface="+mn-lt"/>
                <a:cs typeface="+mn-lt"/>
              </a:rPr>
              <a:t>su</a:t>
            </a:r>
            <a:r>
              <a:rPr lang="en-US">
                <a:ea typeface="+mn-lt"/>
                <a:cs typeface="+mn-lt"/>
              </a:rPr>
              <a:t> </a:t>
            </a:r>
            <a:r>
              <a:rPr lang="en-US" err="1">
                <a:ea typeface="+mn-lt"/>
                <a:cs typeface="+mn-lt"/>
              </a:rPr>
              <a:t>impacto</a:t>
            </a:r>
            <a:r>
              <a:rPr lang="en-US">
                <a:ea typeface="+mn-lt"/>
                <a:cs typeface="+mn-lt"/>
              </a:rPr>
              <a:t> </a:t>
            </a:r>
            <a:r>
              <a:rPr lang="en-US" err="1">
                <a:ea typeface="+mn-lt"/>
                <a:cs typeface="+mn-lt"/>
              </a:rPr>
              <a:t>emocional</a:t>
            </a:r>
            <a:r>
              <a:rPr lang="en-US">
                <a:ea typeface="+mn-lt"/>
                <a:cs typeface="+mn-lt"/>
              </a:rPr>
              <a:t>) </a:t>
            </a:r>
            <a:endParaRPr lang="en-US"/>
          </a:p>
        </p:txBody>
      </p:sp>
    </p:spTree>
    <p:extLst>
      <p:ext uri="{BB962C8B-B14F-4D97-AF65-F5344CB8AC3E}">
        <p14:creationId xmlns:p14="http://schemas.microsoft.com/office/powerpoint/2010/main" val="27534078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235B6-9FB6-EDF3-8AB7-203E70BC022C}"/>
              </a:ext>
            </a:extLst>
          </p:cNvPr>
          <p:cNvSpPr>
            <a:spLocks noGrp="1"/>
          </p:cNvSpPr>
          <p:nvPr>
            <p:ph type="title"/>
          </p:nvPr>
        </p:nvSpPr>
        <p:spPr/>
        <p:txBody>
          <a:bodyPr/>
          <a:lstStyle/>
          <a:p>
            <a:r>
              <a:rPr lang="en-US"/>
              <a:t>Why do you want </a:t>
            </a:r>
            <a:br>
              <a:rPr lang="en-US"/>
            </a:br>
            <a:r>
              <a:rPr lang="en-US"/>
              <a:t>to study the psalms?</a:t>
            </a:r>
          </a:p>
        </p:txBody>
      </p:sp>
      <p:sp>
        <p:nvSpPr>
          <p:cNvPr id="4" name="Title 1">
            <a:extLst>
              <a:ext uri="{FF2B5EF4-FFF2-40B4-BE49-F238E27FC236}">
                <a16:creationId xmlns:a16="http://schemas.microsoft.com/office/drawing/2014/main" id="{AD011582-FE0F-6A10-AC92-8B15EA317546}"/>
              </a:ext>
            </a:extLst>
          </p:cNvPr>
          <p:cNvSpPr txBox="1">
            <a:spLocks/>
          </p:cNvSpPr>
          <p:nvPr/>
        </p:nvSpPr>
        <p:spPr>
          <a:xfrm>
            <a:off x="182880" y="3056207"/>
            <a:ext cx="8778240" cy="168081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40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s-ES"/>
              <a:t>¿Por qué </a:t>
            </a:r>
            <a:r>
              <a:rPr lang="es-ES" err="1"/>
              <a:t>quiereN</a:t>
            </a:r>
            <a:r>
              <a:rPr lang="es-ES"/>
              <a:t> </a:t>
            </a:r>
            <a:br>
              <a:rPr lang="es-ES"/>
            </a:br>
            <a:r>
              <a:rPr lang="es-ES"/>
              <a:t>estudiar los salmos?</a:t>
            </a:r>
            <a:endParaRPr lang="en-US"/>
          </a:p>
        </p:txBody>
      </p:sp>
    </p:spTree>
    <p:extLst>
      <p:ext uri="{BB962C8B-B14F-4D97-AF65-F5344CB8AC3E}">
        <p14:creationId xmlns:p14="http://schemas.microsoft.com/office/powerpoint/2010/main" val="148306835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A6F103-B7D6-10DE-0E47-EB52651A176B}"/>
              </a:ext>
            </a:extLst>
          </p:cNvPr>
          <p:cNvSpPr>
            <a:spLocks noGrp="1"/>
          </p:cNvSpPr>
          <p:nvPr>
            <p:ph type="title"/>
          </p:nvPr>
        </p:nvSpPr>
        <p:spPr/>
        <p:txBody>
          <a:bodyPr/>
          <a:lstStyle/>
          <a:p>
            <a:r>
              <a:rPr lang="en-US">
                <a:latin typeface="Malgun Gothic"/>
                <a:ea typeface="Malgun Gothic"/>
              </a:rPr>
              <a:t>Types of Parallelism / </a:t>
            </a:r>
            <a:r>
              <a:rPr lang="en-US" err="1">
                <a:latin typeface="Malgun Gothic"/>
                <a:ea typeface="Malgun Gothic"/>
              </a:rPr>
              <a:t>Tipos</a:t>
            </a:r>
            <a:r>
              <a:rPr lang="en-US">
                <a:latin typeface="Malgun Gothic"/>
                <a:ea typeface="Malgun Gothic"/>
              </a:rPr>
              <a:t> de </a:t>
            </a:r>
            <a:r>
              <a:rPr lang="en-US" err="1">
                <a:latin typeface="Malgun Gothic"/>
                <a:ea typeface="Malgun Gothic"/>
              </a:rPr>
              <a:t>Paralelismo</a:t>
            </a:r>
            <a:r>
              <a:rPr lang="en-US">
                <a:latin typeface="Malgun Gothic"/>
                <a:ea typeface="Malgun Gothic"/>
              </a:rPr>
              <a:t> </a:t>
            </a:r>
            <a:endParaRPr lang="en-US"/>
          </a:p>
        </p:txBody>
      </p:sp>
      <p:sp>
        <p:nvSpPr>
          <p:cNvPr id="3" name="Content Placeholder 2">
            <a:extLst>
              <a:ext uri="{FF2B5EF4-FFF2-40B4-BE49-F238E27FC236}">
                <a16:creationId xmlns:a16="http://schemas.microsoft.com/office/drawing/2014/main" id="{CD1645DA-6DAD-09D8-E3AB-0B5DB02E490B}"/>
              </a:ext>
            </a:extLst>
          </p:cNvPr>
          <p:cNvSpPr>
            <a:spLocks noGrp="1"/>
          </p:cNvSpPr>
          <p:nvPr>
            <p:ph sz="half" idx="1"/>
          </p:nvPr>
        </p:nvSpPr>
        <p:spPr/>
        <p:txBody>
          <a:bodyPr>
            <a:normAutofit/>
          </a:bodyPr>
          <a:lstStyle/>
          <a:p>
            <a:r>
              <a:rPr lang="en-US"/>
              <a:t>Comparison: using an image to describe an object or idea</a:t>
            </a:r>
          </a:p>
          <a:p>
            <a:pPr lvl="1"/>
            <a:r>
              <a:rPr lang="en-US"/>
              <a:t>Through simile (a comparison using </a:t>
            </a:r>
            <a:r>
              <a:rPr lang="en-US" i="1"/>
              <a:t>like</a:t>
            </a:r>
            <a:r>
              <a:rPr lang="en-US"/>
              <a:t> or </a:t>
            </a:r>
            <a:r>
              <a:rPr lang="en-US" i="1"/>
              <a:t>as</a:t>
            </a:r>
            <a:r>
              <a:rPr lang="en-US"/>
              <a:t>)</a:t>
            </a:r>
          </a:p>
          <a:p>
            <a:pPr lvl="1"/>
            <a:r>
              <a:rPr lang="en-US"/>
              <a:t>Through metaphor (a comparison without </a:t>
            </a:r>
            <a:r>
              <a:rPr lang="en-US" i="1"/>
              <a:t>like</a:t>
            </a:r>
            <a:r>
              <a:rPr lang="en-US"/>
              <a:t> or </a:t>
            </a:r>
            <a:r>
              <a:rPr lang="en-US" i="1"/>
              <a:t>as</a:t>
            </a:r>
            <a:r>
              <a:rPr lang="en-US"/>
              <a:t>)</a:t>
            </a:r>
          </a:p>
          <a:p>
            <a:pPr lvl="1"/>
            <a:r>
              <a:rPr lang="en-US"/>
              <a:t>Paints a picture of an abstract idea</a:t>
            </a:r>
            <a:br>
              <a:rPr lang="en-US"/>
            </a:br>
            <a:endParaRPr lang="en-US"/>
          </a:p>
          <a:p>
            <a:r>
              <a:rPr lang="en-US"/>
              <a:t>Helpful thoughts for Bible students:</a:t>
            </a:r>
          </a:p>
          <a:p>
            <a:pPr lvl="1"/>
            <a:r>
              <a:rPr lang="en-US"/>
              <a:t>Parallelism is “thought-rhyme”—the ideas in both (or all) of the lines are similar</a:t>
            </a:r>
          </a:p>
          <a:p>
            <a:pPr lvl="1"/>
            <a:r>
              <a:rPr lang="en-US"/>
              <a:t>Parallelism is an easier poetic device to translate than rhymes or other aural features</a:t>
            </a:r>
          </a:p>
          <a:p>
            <a:pPr lvl="1"/>
            <a:r>
              <a:rPr lang="en-US"/>
              <a:t>We can benefit greatly from the psalms without mastering these literary terms—don’t let this intimidate you!</a:t>
            </a:r>
          </a:p>
          <a:p>
            <a:pPr lvl="1"/>
            <a:endParaRPr lang="en-US"/>
          </a:p>
          <a:p>
            <a:endParaRPr lang="en-US"/>
          </a:p>
          <a:p>
            <a:endParaRPr lang="en-US"/>
          </a:p>
        </p:txBody>
      </p:sp>
      <p:sp>
        <p:nvSpPr>
          <p:cNvPr id="4" name="Content Placeholder 3">
            <a:extLst>
              <a:ext uri="{FF2B5EF4-FFF2-40B4-BE49-F238E27FC236}">
                <a16:creationId xmlns:a16="http://schemas.microsoft.com/office/drawing/2014/main" id="{B64F8AC4-9E56-13C2-E32D-F3E49CF4B1E7}"/>
              </a:ext>
            </a:extLst>
          </p:cNvPr>
          <p:cNvSpPr>
            <a:spLocks noGrp="1"/>
          </p:cNvSpPr>
          <p:nvPr>
            <p:ph sz="half" idx="2"/>
          </p:nvPr>
        </p:nvSpPr>
        <p:spPr/>
        <p:txBody>
          <a:bodyPr vert="horz" lIns="91440" tIns="45720" rIns="91440" bIns="45720" rtlCol="0" anchor="t">
            <a:normAutofit/>
          </a:bodyPr>
          <a:lstStyle/>
          <a:p>
            <a:r>
              <a:rPr lang="en-US" err="1">
                <a:ea typeface="+mn-lt"/>
                <a:cs typeface="+mn-lt"/>
              </a:rPr>
              <a:t>Comparación</a:t>
            </a:r>
            <a:r>
              <a:rPr lang="en-US">
                <a:ea typeface="+mn-lt"/>
                <a:cs typeface="+mn-lt"/>
              </a:rPr>
              <a:t>: </a:t>
            </a:r>
            <a:r>
              <a:rPr lang="en-US" err="1">
                <a:ea typeface="+mn-lt"/>
                <a:cs typeface="+mn-lt"/>
              </a:rPr>
              <a:t>usa</a:t>
            </a:r>
            <a:r>
              <a:rPr lang="en-US">
                <a:ea typeface="+mn-lt"/>
                <a:cs typeface="+mn-lt"/>
              </a:rPr>
              <a:t> </a:t>
            </a:r>
            <a:r>
              <a:rPr lang="en-US" err="1">
                <a:ea typeface="+mn-lt"/>
                <a:cs typeface="+mn-lt"/>
              </a:rPr>
              <a:t>una</a:t>
            </a:r>
            <a:r>
              <a:rPr lang="en-US">
                <a:ea typeface="+mn-lt"/>
                <a:cs typeface="+mn-lt"/>
              </a:rPr>
              <a:t> imagen para </a:t>
            </a:r>
            <a:r>
              <a:rPr lang="en-US" err="1">
                <a:ea typeface="+mn-lt"/>
                <a:cs typeface="+mn-lt"/>
              </a:rPr>
              <a:t>describir</a:t>
            </a:r>
            <a:r>
              <a:rPr lang="en-US">
                <a:ea typeface="+mn-lt"/>
                <a:cs typeface="+mn-lt"/>
              </a:rPr>
              <a:t> un </a:t>
            </a:r>
            <a:r>
              <a:rPr lang="en-US" err="1">
                <a:ea typeface="+mn-lt"/>
                <a:cs typeface="+mn-lt"/>
              </a:rPr>
              <a:t>objeto</a:t>
            </a:r>
            <a:r>
              <a:rPr lang="en-US">
                <a:ea typeface="+mn-lt"/>
                <a:cs typeface="+mn-lt"/>
              </a:rPr>
              <a:t> o </a:t>
            </a:r>
            <a:r>
              <a:rPr lang="en-US" err="1">
                <a:ea typeface="+mn-lt"/>
                <a:cs typeface="+mn-lt"/>
              </a:rPr>
              <a:t>una</a:t>
            </a:r>
            <a:r>
              <a:rPr lang="en-US">
                <a:ea typeface="+mn-lt"/>
                <a:cs typeface="+mn-lt"/>
              </a:rPr>
              <a:t> idea </a:t>
            </a:r>
            <a:endParaRPr lang="en-US"/>
          </a:p>
          <a:p>
            <a:pPr lvl="1"/>
            <a:r>
              <a:rPr lang="en-US">
                <a:ea typeface="+mn-lt"/>
                <a:cs typeface="+mn-lt"/>
              </a:rPr>
              <a:t>Por medio de </a:t>
            </a:r>
            <a:r>
              <a:rPr lang="en-US" err="1">
                <a:ea typeface="+mn-lt"/>
                <a:cs typeface="+mn-lt"/>
              </a:rPr>
              <a:t>símil</a:t>
            </a:r>
            <a:r>
              <a:rPr lang="en-US">
                <a:ea typeface="+mn-lt"/>
                <a:cs typeface="+mn-lt"/>
              </a:rPr>
              <a:t> (</a:t>
            </a:r>
            <a:r>
              <a:rPr lang="en-US" err="1">
                <a:ea typeface="+mn-lt"/>
                <a:cs typeface="+mn-lt"/>
              </a:rPr>
              <a:t>una</a:t>
            </a:r>
            <a:r>
              <a:rPr lang="en-US">
                <a:ea typeface="+mn-lt"/>
                <a:cs typeface="+mn-lt"/>
              </a:rPr>
              <a:t> </a:t>
            </a:r>
            <a:r>
              <a:rPr lang="en-US" err="1">
                <a:ea typeface="+mn-lt"/>
                <a:cs typeface="+mn-lt"/>
              </a:rPr>
              <a:t>comparación</a:t>
            </a:r>
            <a:r>
              <a:rPr lang="en-US">
                <a:ea typeface="+mn-lt"/>
                <a:cs typeface="+mn-lt"/>
              </a:rPr>
              <a:t> que </a:t>
            </a:r>
            <a:r>
              <a:rPr lang="en-US" err="1">
                <a:ea typeface="+mn-lt"/>
                <a:cs typeface="+mn-lt"/>
              </a:rPr>
              <a:t>utiliza</a:t>
            </a:r>
            <a:r>
              <a:rPr lang="en-US">
                <a:ea typeface="+mn-lt"/>
                <a:cs typeface="+mn-lt"/>
              </a:rPr>
              <a:t> </a:t>
            </a:r>
            <a:r>
              <a:rPr lang="en-US" i="1" err="1">
                <a:ea typeface="+mn-lt"/>
                <a:cs typeface="+mn-lt"/>
              </a:rPr>
              <a:t>como</a:t>
            </a:r>
            <a:r>
              <a:rPr lang="en-US" i="1">
                <a:ea typeface="+mn-lt"/>
                <a:cs typeface="+mn-lt"/>
              </a:rPr>
              <a:t> </a:t>
            </a:r>
            <a:r>
              <a:rPr lang="en-US">
                <a:ea typeface="+mn-lt"/>
                <a:cs typeface="+mn-lt"/>
              </a:rPr>
              <a:t>o </a:t>
            </a:r>
            <a:r>
              <a:rPr lang="en-US" i="1" err="1">
                <a:ea typeface="+mn-lt"/>
                <a:cs typeface="+mn-lt"/>
              </a:rPr>
              <a:t>cual</a:t>
            </a:r>
            <a:r>
              <a:rPr lang="en-US">
                <a:ea typeface="+mn-lt"/>
                <a:cs typeface="+mn-lt"/>
              </a:rPr>
              <a:t>) </a:t>
            </a:r>
            <a:endParaRPr lang="en-US"/>
          </a:p>
          <a:p>
            <a:pPr lvl="1"/>
            <a:r>
              <a:rPr lang="en-US">
                <a:ea typeface="+mn-lt"/>
                <a:cs typeface="+mn-lt"/>
              </a:rPr>
              <a:t>Por medio de </a:t>
            </a:r>
            <a:r>
              <a:rPr lang="en-US" err="1">
                <a:ea typeface="+mn-lt"/>
                <a:cs typeface="+mn-lt"/>
              </a:rPr>
              <a:t>metáfora</a:t>
            </a:r>
            <a:r>
              <a:rPr lang="en-US">
                <a:ea typeface="+mn-lt"/>
                <a:cs typeface="+mn-lt"/>
              </a:rPr>
              <a:t> (</a:t>
            </a:r>
            <a:r>
              <a:rPr lang="en-US" err="1">
                <a:ea typeface="+mn-lt"/>
                <a:cs typeface="+mn-lt"/>
              </a:rPr>
              <a:t>una</a:t>
            </a:r>
            <a:r>
              <a:rPr lang="en-US">
                <a:ea typeface="+mn-lt"/>
                <a:cs typeface="+mn-lt"/>
              </a:rPr>
              <a:t> </a:t>
            </a:r>
            <a:r>
              <a:rPr lang="en-US" err="1">
                <a:ea typeface="+mn-lt"/>
                <a:cs typeface="+mn-lt"/>
              </a:rPr>
              <a:t>comparación</a:t>
            </a:r>
            <a:r>
              <a:rPr lang="en-US">
                <a:ea typeface="+mn-lt"/>
                <a:cs typeface="+mn-lt"/>
              </a:rPr>
              <a:t> sin </a:t>
            </a:r>
            <a:r>
              <a:rPr lang="en-US" i="1" err="1">
                <a:ea typeface="+mn-lt"/>
                <a:cs typeface="+mn-lt"/>
              </a:rPr>
              <a:t>como</a:t>
            </a:r>
            <a:r>
              <a:rPr lang="en-US" i="1">
                <a:ea typeface="+mn-lt"/>
                <a:cs typeface="+mn-lt"/>
              </a:rPr>
              <a:t> </a:t>
            </a:r>
            <a:r>
              <a:rPr lang="en-US">
                <a:ea typeface="+mn-lt"/>
                <a:cs typeface="+mn-lt"/>
              </a:rPr>
              <a:t>o </a:t>
            </a:r>
            <a:r>
              <a:rPr lang="en-US" i="1" err="1">
                <a:ea typeface="+mn-lt"/>
                <a:cs typeface="+mn-lt"/>
              </a:rPr>
              <a:t>cual</a:t>
            </a:r>
            <a:r>
              <a:rPr lang="en-US">
                <a:ea typeface="+mn-lt"/>
                <a:cs typeface="+mn-lt"/>
              </a:rPr>
              <a:t>)</a:t>
            </a:r>
          </a:p>
          <a:p>
            <a:pPr lvl="1"/>
            <a:r>
              <a:rPr lang="en-US">
                <a:ea typeface="+mn-lt"/>
                <a:cs typeface="+mn-lt"/>
              </a:rPr>
              <a:t>Pinta un </a:t>
            </a:r>
            <a:r>
              <a:rPr lang="en-US" err="1">
                <a:ea typeface="+mn-lt"/>
                <a:cs typeface="+mn-lt"/>
              </a:rPr>
              <a:t>cuadro</a:t>
            </a:r>
            <a:r>
              <a:rPr lang="en-US">
                <a:ea typeface="+mn-lt"/>
                <a:cs typeface="+mn-lt"/>
              </a:rPr>
              <a:t> de </a:t>
            </a:r>
            <a:r>
              <a:rPr lang="en-US" err="1">
                <a:ea typeface="+mn-lt"/>
                <a:cs typeface="+mn-lt"/>
              </a:rPr>
              <a:t>una</a:t>
            </a:r>
            <a:r>
              <a:rPr lang="en-US">
                <a:ea typeface="+mn-lt"/>
                <a:cs typeface="+mn-lt"/>
              </a:rPr>
              <a:t> idea abstracta </a:t>
            </a:r>
          </a:p>
          <a:p>
            <a:r>
              <a:rPr lang="en-US">
                <a:ea typeface="+mn-lt"/>
                <a:cs typeface="+mn-lt"/>
              </a:rPr>
              <a:t>Pensamientos que </a:t>
            </a:r>
            <a:r>
              <a:rPr lang="en-US" err="1">
                <a:ea typeface="+mn-lt"/>
                <a:cs typeface="+mn-lt"/>
              </a:rPr>
              <a:t>podrían</a:t>
            </a:r>
            <a:r>
              <a:rPr lang="en-US">
                <a:ea typeface="+mn-lt"/>
                <a:cs typeface="+mn-lt"/>
              </a:rPr>
              <a:t> </a:t>
            </a:r>
            <a:r>
              <a:rPr lang="en-US" err="1">
                <a:ea typeface="+mn-lt"/>
                <a:cs typeface="+mn-lt"/>
              </a:rPr>
              <a:t>ayudar</a:t>
            </a:r>
            <a:r>
              <a:rPr lang="en-US">
                <a:ea typeface="+mn-lt"/>
                <a:cs typeface="+mn-lt"/>
              </a:rPr>
              <a:t> a </a:t>
            </a:r>
            <a:r>
              <a:rPr lang="en-US" err="1">
                <a:ea typeface="+mn-lt"/>
                <a:cs typeface="+mn-lt"/>
              </a:rPr>
              <a:t>los</a:t>
            </a:r>
            <a:r>
              <a:rPr lang="en-US">
                <a:ea typeface="+mn-lt"/>
                <a:cs typeface="+mn-lt"/>
              </a:rPr>
              <a:t> </a:t>
            </a:r>
            <a:r>
              <a:rPr lang="en-US" err="1">
                <a:ea typeface="+mn-lt"/>
                <a:cs typeface="+mn-lt"/>
              </a:rPr>
              <a:t>estudiantes</a:t>
            </a:r>
            <a:r>
              <a:rPr lang="en-US">
                <a:ea typeface="+mn-lt"/>
                <a:cs typeface="+mn-lt"/>
              </a:rPr>
              <a:t> de la Biblia:</a:t>
            </a:r>
          </a:p>
          <a:p>
            <a:pPr lvl="1"/>
            <a:r>
              <a:rPr lang="en-US">
                <a:ea typeface="+mn-lt"/>
                <a:cs typeface="+mn-lt"/>
              </a:rPr>
              <a:t>El </a:t>
            </a:r>
            <a:r>
              <a:rPr lang="en-US" err="1">
                <a:ea typeface="+mn-lt"/>
                <a:cs typeface="+mn-lt"/>
              </a:rPr>
              <a:t>paralelismo</a:t>
            </a:r>
            <a:r>
              <a:rPr lang="en-US">
                <a:ea typeface="+mn-lt"/>
                <a:cs typeface="+mn-lt"/>
              </a:rPr>
              <a:t> es "la </a:t>
            </a:r>
            <a:r>
              <a:rPr lang="en-US" err="1">
                <a:ea typeface="+mn-lt"/>
                <a:cs typeface="+mn-lt"/>
              </a:rPr>
              <a:t>rima</a:t>
            </a:r>
            <a:r>
              <a:rPr lang="en-US">
                <a:ea typeface="+mn-lt"/>
                <a:cs typeface="+mn-lt"/>
              </a:rPr>
              <a:t> de </a:t>
            </a:r>
            <a:r>
              <a:rPr lang="en-US" err="1">
                <a:ea typeface="+mn-lt"/>
                <a:cs typeface="+mn-lt"/>
              </a:rPr>
              <a:t>pensamientos</a:t>
            </a:r>
            <a:r>
              <a:rPr lang="en-US">
                <a:ea typeface="+mn-lt"/>
                <a:cs typeface="+mn-lt"/>
              </a:rPr>
              <a:t>" —las ideas </a:t>
            </a:r>
            <a:r>
              <a:rPr lang="en-US" err="1">
                <a:ea typeface="+mn-lt"/>
                <a:cs typeface="+mn-lt"/>
              </a:rPr>
              <a:t>en</a:t>
            </a:r>
            <a:r>
              <a:rPr lang="en-US">
                <a:ea typeface="+mn-lt"/>
                <a:cs typeface="+mn-lt"/>
              </a:rPr>
              <a:t> las dos (o </a:t>
            </a:r>
            <a:r>
              <a:rPr lang="en-US" err="1">
                <a:ea typeface="+mn-lt"/>
                <a:cs typeface="+mn-lt"/>
              </a:rPr>
              <a:t>todas</a:t>
            </a:r>
            <a:r>
              <a:rPr lang="en-US">
                <a:ea typeface="+mn-lt"/>
                <a:cs typeface="+mn-lt"/>
              </a:rPr>
              <a:t> las) </a:t>
            </a:r>
            <a:r>
              <a:rPr lang="en-US" err="1">
                <a:ea typeface="+mn-lt"/>
                <a:cs typeface="+mn-lt"/>
              </a:rPr>
              <a:t>líneas</a:t>
            </a:r>
            <a:r>
              <a:rPr lang="en-US">
                <a:ea typeface="+mn-lt"/>
                <a:cs typeface="+mn-lt"/>
              </a:rPr>
              <a:t> son </a:t>
            </a:r>
            <a:r>
              <a:rPr lang="en-US" err="1">
                <a:ea typeface="+mn-lt"/>
                <a:cs typeface="+mn-lt"/>
              </a:rPr>
              <a:t>parecidas</a:t>
            </a:r>
            <a:r>
              <a:rPr lang="en-US">
                <a:ea typeface="+mn-lt"/>
                <a:cs typeface="+mn-lt"/>
              </a:rPr>
              <a:t> </a:t>
            </a:r>
          </a:p>
          <a:p>
            <a:pPr lvl="1"/>
            <a:r>
              <a:rPr lang="en-US">
                <a:ea typeface="+mn-lt"/>
                <a:cs typeface="+mn-lt"/>
              </a:rPr>
              <a:t>El </a:t>
            </a:r>
            <a:r>
              <a:rPr lang="en-US" err="1">
                <a:ea typeface="+mn-lt"/>
                <a:cs typeface="+mn-lt"/>
              </a:rPr>
              <a:t>paralelismo</a:t>
            </a:r>
            <a:r>
              <a:rPr lang="en-US">
                <a:ea typeface="+mn-lt"/>
                <a:cs typeface="+mn-lt"/>
              </a:rPr>
              <a:t> es un </a:t>
            </a:r>
            <a:r>
              <a:rPr lang="en-US" err="1">
                <a:ea typeface="+mn-lt"/>
                <a:cs typeface="+mn-lt"/>
              </a:rPr>
              <a:t>recurso</a:t>
            </a:r>
            <a:r>
              <a:rPr lang="en-US">
                <a:ea typeface="+mn-lt"/>
                <a:cs typeface="+mn-lt"/>
              </a:rPr>
              <a:t> </a:t>
            </a:r>
            <a:r>
              <a:rPr lang="en-US" err="1">
                <a:ea typeface="+mn-lt"/>
                <a:cs typeface="+mn-lt"/>
              </a:rPr>
              <a:t>poético</a:t>
            </a:r>
            <a:r>
              <a:rPr lang="en-US">
                <a:ea typeface="+mn-lt"/>
                <a:cs typeface="+mn-lt"/>
              </a:rPr>
              <a:t> </a:t>
            </a:r>
            <a:r>
              <a:rPr lang="en-US" err="1">
                <a:ea typeface="+mn-lt"/>
                <a:cs typeface="+mn-lt"/>
              </a:rPr>
              <a:t>más</a:t>
            </a:r>
            <a:r>
              <a:rPr lang="en-US">
                <a:ea typeface="+mn-lt"/>
                <a:cs typeface="+mn-lt"/>
              </a:rPr>
              <a:t> </a:t>
            </a:r>
            <a:r>
              <a:rPr lang="en-US" err="1">
                <a:ea typeface="+mn-lt"/>
                <a:cs typeface="+mn-lt"/>
              </a:rPr>
              <a:t>fácil</a:t>
            </a:r>
            <a:r>
              <a:rPr lang="en-US">
                <a:ea typeface="+mn-lt"/>
                <a:cs typeface="+mn-lt"/>
              </a:rPr>
              <a:t> de </a:t>
            </a:r>
            <a:r>
              <a:rPr lang="en-US" err="1">
                <a:ea typeface="+mn-lt"/>
                <a:cs typeface="+mn-lt"/>
              </a:rPr>
              <a:t>traducir</a:t>
            </a:r>
            <a:r>
              <a:rPr lang="en-US">
                <a:ea typeface="+mn-lt"/>
                <a:cs typeface="+mn-lt"/>
              </a:rPr>
              <a:t> que las </a:t>
            </a:r>
            <a:r>
              <a:rPr lang="en-US" err="1">
                <a:ea typeface="+mn-lt"/>
                <a:cs typeface="+mn-lt"/>
              </a:rPr>
              <a:t>rimas</a:t>
            </a:r>
            <a:r>
              <a:rPr lang="en-US">
                <a:ea typeface="+mn-lt"/>
                <a:cs typeface="+mn-lt"/>
              </a:rPr>
              <a:t> u </a:t>
            </a:r>
            <a:r>
              <a:rPr lang="en-US" err="1">
                <a:ea typeface="+mn-lt"/>
                <a:cs typeface="+mn-lt"/>
              </a:rPr>
              <a:t>otras</a:t>
            </a:r>
            <a:r>
              <a:rPr lang="en-US">
                <a:ea typeface="+mn-lt"/>
                <a:cs typeface="+mn-lt"/>
              </a:rPr>
              <a:t> </a:t>
            </a:r>
            <a:r>
              <a:rPr lang="en-US" err="1">
                <a:ea typeface="+mn-lt"/>
                <a:cs typeface="+mn-lt"/>
              </a:rPr>
              <a:t>características</a:t>
            </a:r>
            <a:r>
              <a:rPr lang="en-US">
                <a:ea typeface="+mn-lt"/>
                <a:cs typeface="+mn-lt"/>
              </a:rPr>
              <a:t> </a:t>
            </a:r>
            <a:r>
              <a:rPr lang="en-US" err="1">
                <a:ea typeface="+mn-lt"/>
                <a:cs typeface="+mn-lt"/>
              </a:rPr>
              <a:t>auditivas</a:t>
            </a:r>
            <a:r>
              <a:rPr lang="en-US">
                <a:ea typeface="+mn-lt"/>
                <a:cs typeface="+mn-lt"/>
              </a:rPr>
              <a:t> </a:t>
            </a:r>
          </a:p>
          <a:p>
            <a:pPr lvl="1"/>
            <a:r>
              <a:rPr lang="en-US">
                <a:ea typeface="+mn-lt"/>
                <a:cs typeface="+mn-lt"/>
              </a:rPr>
              <a:t>Podemos </a:t>
            </a:r>
            <a:r>
              <a:rPr lang="en-US" err="1">
                <a:ea typeface="+mn-lt"/>
                <a:cs typeface="+mn-lt"/>
              </a:rPr>
              <a:t>beneficiarnos</a:t>
            </a:r>
            <a:r>
              <a:rPr lang="en-US">
                <a:ea typeface="+mn-lt"/>
                <a:cs typeface="+mn-lt"/>
              </a:rPr>
              <a:t> </a:t>
            </a:r>
            <a:r>
              <a:rPr lang="en-US" err="1">
                <a:ea typeface="+mn-lt"/>
                <a:cs typeface="+mn-lt"/>
              </a:rPr>
              <a:t>mucho</a:t>
            </a:r>
            <a:r>
              <a:rPr lang="en-US">
                <a:ea typeface="+mn-lt"/>
                <a:cs typeface="+mn-lt"/>
              </a:rPr>
              <a:t> de </a:t>
            </a:r>
            <a:r>
              <a:rPr lang="en-US" err="1">
                <a:ea typeface="+mn-lt"/>
                <a:cs typeface="+mn-lt"/>
              </a:rPr>
              <a:t>los</a:t>
            </a:r>
            <a:r>
              <a:rPr lang="en-US">
                <a:ea typeface="+mn-lt"/>
                <a:cs typeface="+mn-lt"/>
              </a:rPr>
              <a:t> </a:t>
            </a:r>
            <a:r>
              <a:rPr lang="en-US" err="1">
                <a:ea typeface="+mn-lt"/>
                <a:cs typeface="+mn-lt"/>
              </a:rPr>
              <a:t>salmos</a:t>
            </a:r>
            <a:r>
              <a:rPr lang="en-US">
                <a:ea typeface="+mn-lt"/>
                <a:cs typeface="+mn-lt"/>
              </a:rPr>
              <a:t> sin ser </a:t>
            </a:r>
            <a:r>
              <a:rPr lang="en-US" err="1">
                <a:ea typeface="+mn-lt"/>
                <a:cs typeface="+mn-lt"/>
              </a:rPr>
              <a:t>expertos</a:t>
            </a:r>
            <a:r>
              <a:rPr lang="en-US">
                <a:ea typeface="+mn-lt"/>
                <a:cs typeface="+mn-lt"/>
              </a:rPr>
              <a:t> </a:t>
            </a:r>
            <a:r>
              <a:rPr lang="en-US" err="1">
                <a:ea typeface="+mn-lt"/>
                <a:cs typeface="+mn-lt"/>
              </a:rPr>
              <a:t>en</a:t>
            </a:r>
            <a:r>
              <a:rPr lang="en-US">
                <a:ea typeface="+mn-lt"/>
                <a:cs typeface="+mn-lt"/>
              </a:rPr>
              <a:t> </a:t>
            </a:r>
            <a:r>
              <a:rPr lang="en-US" err="1">
                <a:ea typeface="+mn-lt"/>
                <a:cs typeface="+mn-lt"/>
              </a:rPr>
              <a:t>estos</a:t>
            </a:r>
            <a:r>
              <a:rPr lang="en-US">
                <a:ea typeface="+mn-lt"/>
                <a:cs typeface="+mn-lt"/>
              </a:rPr>
              <a:t> </a:t>
            </a:r>
            <a:r>
              <a:rPr lang="en-US" err="1">
                <a:ea typeface="+mn-lt"/>
                <a:cs typeface="+mn-lt"/>
              </a:rPr>
              <a:t>términos</a:t>
            </a:r>
            <a:r>
              <a:rPr lang="en-US">
                <a:ea typeface="+mn-lt"/>
                <a:cs typeface="+mn-lt"/>
              </a:rPr>
              <a:t> </a:t>
            </a:r>
            <a:r>
              <a:rPr lang="en-US" err="1">
                <a:ea typeface="+mn-lt"/>
                <a:cs typeface="+mn-lt"/>
              </a:rPr>
              <a:t>literarios</a:t>
            </a:r>
            <a:r>
              <a:rPr lang="en-US">
                <a:ea typeface="+mn-lt"/>
                <a:cs typeface="+mn-lt"/>
              </a:rPr>
              <a:t>— ¡no </a:t>
            </a:r>
            <a:r>
              <a:rPr lang="en-US" err="1">
                <a:ea typeface="+mn-lt"/>
                <a:cs typeface="+mn-lt"/>
              </a:rPr>
              <a:t>permita</a:t>
            </a:r>
            <a:r>
              <a:rPr lang="en-US">
                <a:ea typeface="+mn-lt"/>
                <a:cs typeface="+mn-lt"/>
              </a:rPr>
              <a:t> que </a:t>
            </a:r>
            <a:r>
              <a:rPr lang="en-US" err="1">
                <a:ea typeface="+mn-lt"/>
                <a:cs typeface="+mn-lt"/>
              </a:rPr>
              <a:t>esto</a:t>
            </a:r>
            <a:r>
              <a:rPr lang="en-US">
                <a:ea typeface="+mn-lt"/>
                <a:cs typeface="+mn-lt"/>
              </a:rPr>
              <a:t> le </a:t>
            </a:r>
            <a:r>
              <a:rPr lang="en-US" err="1">
                <a:ea typeface="+mn-lt"/>
                <a:cs typeface="+mn-lt"/>
              </a:rPr>
              <a:t>intimide</a:t>
            </a:r>
            <a:r>
              <a:rPr lang="en-US">
                <a:ea typeface="+mn-lt"/>
                <a:cs typeface="+mn-lt"/>
              </a:rPr>
              <a:t>! </a:t>
            </a:r>
          </a:p>
          <a:p>
            <a:endParaRPr lang="en-US"/>
          </a:p>
        </p:txBody>
      </p:sp>
    </p:spTree>
    <p:extLst>
      <p:ext uri="{BB962C8B-B14F-4D97-AF65-F5344CB8AC3E}">
        <p14:creationId xmlns:p14="http://schemas.microsoft.com/office/powerpoint/2010/main" val="3779756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041005"/>
            <a:ext cx="4234375" cy="4673995"/>
          </a:xfrm>
        </p:spPr>
        <p:txBody>
          <a:bodyPr>
            <a:normAutofit/>
          </a:bodyPr>
          <a:lstStyle/>
          <a:p>
            <a:r>
              <a:rPr lang="en-US" strike="sngStrike"/>
              <a:t>Identify the psalms in each of the 5 books of Psalms</a:t>
            </a:r>
          </a:p>
          <a:p>
            <a:r>
              <a:rPr lang="en-US"/>
              <a:t>Identify 4 authors of the psalms</a:t>
            </a:r>
          </a:p>
          <a:p>
            <a:pPr lvl="1"/>
            <a:r>
              <a:rPr lang="en-US">
                <a:solidFill>
                  <a:srgbClr val="C00000"/>
                </a:solidFill>
              </a:rPr>
              <a:t>David, Asaph, sons of Korah, Solomon, </a:t>
            </a:r>
            <a:br>
              <a:rPr lang="en-US">
                <a:solidFill>
                  <a:srgbClr val="C00000"/>
                </a:solidFill>
              </a:rPr>
            </a:br>
            <a:r>
              <a:rPr lang="en-US">
                <a:solidFill>
                  <a:srgbClr val="C00000"/>
                </a:solidFill>
              </a:rPr>
              <a:t>Moses, Ethan, </a:t>
            </a:r>
            <a:r>
              <a:rPr lang="en-US" err="1">
                <a:solidFill>
                  <a:srgbClr val="C00000"/>
                </a:solidFill>
              </a:rPr>
              <a:t>Heman</a:t>
            </a:r>
            <a:endParaRPr lang="en-US">
              <a:solidFill>
                <a:srgbClr val="C00000"/>
              </a:solidFill>
            </a:endParaRPr>
          </a:p>
          <a:p>
            <a:r>
              <a:rPr lang="en-US"/>
              <a:t>Explain how parallelism is different from repetition</a:t>
            </a:r>
          </a:p>
          <a:p>
            <a:pPr lvl="1"/>
            <a:r>
              <a:rPr lang="en-US">
                <a:solidFill>
                  <a:srgbClr val="C00000"/>
                </a:solidFill>
              </a:rPr>
              <a:t>Parallelism develops a thought instead of simply repeating or restating it</a:t>
            </a:r>
          </a:p>
          <a:p>
            <a:r>
              <a:rPr lang="en-US"/>
              <a:t>Name two ways parallelism helps us to understand an idea better</a:t>
            </a:r>
          </a:p>
          <a:p>
            <a:pPr lvl="1"/>
            <a:r>
              <a:rPr lang="en-US">
                <a:solidFill>
                  <a:srgbClr val="C00000"/>
                </a:solidFill>
              </a:rPr>
              <a:t>Expanding on a thought or idea</a:t>
            </a:r>
          </a:p>
          <a:p>
            <a:pPr lvl="1"/>
            <a:r>
              <a:rPr lang="en-US">
                <a:solidFill>
                  <a:srgbClr val="C00000"/>
                </a:solidFill>
              </a:rPr>
              <a:t>Offering a contrast</a:t>
            </a:r>
          </a:p>
          <a:p>
            <a:pPr lvl="1"/>
            <a:r>
              <a:rPr lang="en-US">
                <a:solidFill>
                  <a:srgbClr val="C00000"/>
                </a:solidFill>
              </a:rPr>
              <a:t>Intensifying a thought or idea</a:t>
            </a:r>
          </a:p>
          <a:p>
            <a:pPr lvl="1"/>
            <a:r>
              <a:rPr lang="en-US">
                <a:solidFill>
                  <a:srgbClr val="C00000"/>
                </a:solidFill>
              </a:rPr>
              <a:t>Using an image to describe an object or idea</a:t>
            </a:r>
          </a:p>
          <a:p>
            <a:endParaRPr lang="en-US"/>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041005"/>
            <a:ext cx="4234375" cy="4449791"/>
          </a:xfrm>
        </p:spPr>
        <p:txBody>
          <a:bodyPr vert="horz" lIns="91440" tIns="45720" rIns="91440" bIns="45720" rtlCol="0" anchor="t">
            <a:normAutofit/>
          </a:bodyPr>
          <a:lstStyle/>
          <a:p>
            <a:r>
              <a:rPr lang="es-ES" strike="sngStrike"/>
              <a:t>Identificar los salmos en cada uno de los 5 libros de Salmos</a:t>
            </a:r>
          </a:p>
          <a:p>
            <a:r>
              <a:rPr lang="es-ES"/>
              <a:t>Identificar 4 autores de los salmos</a:t>
            </a:r>
          </a:p>
          <a:p>
            <a:pPr lvl="1"/>
            <a:r>
              <a:rPr lang="es-ES">
                <a:solidFill>
                  <a:srgbClr val="C00000"/>
                </a:solidFill>
              </a:rPr>
              <a:t>David, Asaf, hijos de </a:t>
            </a:r>
            <a:r>
              <a:rPr lang="en-US" err="1">
                <a:solidFill>
                  <a:srgbClr val="C00000"/>
                </a:solidFill>
                <a:ea typeface="+mn-lt"/>
                <a:cs typeface="+mn-lt"/>
              </a:rPr>
              <a:t>Coré</a:t>
            </a:r>
            <a:r>
              <a:rPr lang="en-US">
                <a:solidFill>
                  <a:srgbClr val="C00000"/>
                </a:solidFill>
                <a:ea typeface="+mn-lt"/>
                <a:cs typeface="+mn-lt"/>
              </a:rPr>
              <a:t>, </a:t>
            </a:r>
            <a:r>
              <a:rPr lang="en-US" err="1">
                <a:solidFill>
                  <a:srgbClr val="C00000"/>
                </a:solidFill>
                <a:ea typeface="+mn-lt"/>
                <a:cs typeface="+mn-lt"/>
              </a:rPr>
              <a:t>Salomón</a:t>
            </a:r>
            <a:r>
              <a:rPr lang="en-US">
                <a:solidFill>
                  <a:srgbClr val="C00000"/>
                </a:solidFill>
                <a:ea typeface="+mn-lt"/>
                <a:cs typeface="+mn-lt"/>
              </a:rPr>
              <a:t>, </a:t>
            </a:r>
            <a:br>
              <a:rPr lang="en-US">
                <a:solidFill>
                  <a:srgbClr val="C00000"/>
                </a:solidFill>
                <a:ea typeface="+mn-lt"/>
                <a:cs typeface="+mn-lt"/>
              </a:rPr>
            </a:br>
            <a:r>
              <a:rPr lang="en-US" err="1">
                <a:solidFill>
                  <a:srgbClr val="C00000"/>
                </a:solidFill>
              </a:rPr>
              <a:t>Moisés</a:t>
            </a:r>
            <a:r>
              <a:rPr lang="en-US">
                <a:solidFill>
                  <a:srgbClr val="C00000"/>
                </a:solidFill>
              </a:rPr>
              <a:t>; </a:t>
            </a:r>
            <a:r>
              <a:rPr lang="en-US" err="1">
                <a:solidFill>
                  <a:srgbClr val="C00000"/>
                </a:solidFill>
              </a:rPr>
              <a:t>Etán</a:t>
            </a:r>
            <a:r>
              <a:rPr lang="en-US">
                <a:solidFill>
                  <a:srgbClr val="C00000"/>
                </a:solidFill>
              </a:rPr>
              <a:t>; </a:t>
            </a:r>
            <a:r>
              <a:rPr lang="en-US" err="1">
                <a:solidFill>
                  <a:srgbClr val="C00000"/>
                </a:solidFill>
              </a:rPr>
              <a:t>Hemán</a:t>
            </a:r>
            <a:r>
              <a:rPr lang="en-US">
                <a:solidFill>
                  <a:srgbClr val="C00000"/>
                </a:solidFill>
                <a:ea typeface="+mn-lt"/>
                <a:cs typeface="+mn-lt"/>
              </a:rPr>
              <a:t> </a:t>
            </a:r>
          </a:p>
          <a:p>
            <a:r>
              <a:rPr lang="es-ES"/>
              <a:t>Explicar en qué se diferencia el paralelismo de la repetición</a:t>
            </a:r>
          </a:p>
          <a:p>
            <a:pPr lvl="1"/>
            <a:r>
              <a:rPr lang="en-US">
                <a:solidFill>
                  <a:srgbClr val="C00000"/>
                </a:solidFill>
                <a:ea typeface="+mn-lt"/>
                <a:cs typeface="+mn-lt"/>
              </a:rPr>
              <a:t>El </a:t>
            </a:r>
            <a:r>
              <a:rPr lang="en-US" err="1">
                <a:solidFill>
                  <a:srgbClr val="C00000"/>
                </a:solidFill>
                <a:ea typeface="+mn-lt"/>
                <a:cs typeface="+mn-lt"/>
              </a:rPr>
              <a:t>paralelismo</a:t>
            </a:r>
            <a:r>
              <a:rPr lang="en-US">
                <a:solidFill>
                  <a:srgbClr val="C00000"/>
                </a:solidFill>
                <a:ea typeface="+mn-lt"/>
                <a:cs typeface="+mn-lt"/>
              </a:rPr>
              <a:t> </a:t>
            </a:r>
            <a:r>
              <a:rPr lang="en-US" err="1">
                <a:solidFill>
                  <a:srgbClr val="C00000"/>
                </a:solidFill>
                <a:ea typeface="+mn-lt"/>
                <a:cs typeface="+mn-lt"/>
              </a:rPr>
              <a:t>elabora</a:t>
            </a:r>
            <a:r>
              <a:rPr lang="en-US">
                <a:solidFill>
                  <a:srgbClr val="C00000"/>
                </a:solidFill>
                <a:ea typeface="+mn-lt"/>
                <a:cs typeface="+mn-lt"/>
              </a:rPr>
              <a:t> un </a:t>
            </a:r>
            <a:r>
              <a:rPr lang="en-US" err="1">
                <a:solidFill>
                  <a:srgbClr val="C00000"/>
                </a:solidFill>
                <a:ea typeface="+mn-lt"/>
                <a:cs typeface="+mn-lt"/>
              </a:rPr>
              <a:t>pensamiento</a:t>
            </a:r>
            <a:r>
              <a:rPr lang="en-US">
                <a:solidFill>
                  <a:srgbClr val="C00000"/>
                </a:solidFill>
                <a:ea typeface="+mn-lt"/>
                <a:cs typeface="+mn-lt"/>
              </a:rPr>
              <a:t> </a:t>
            </a:r>
            <a:r>
              <a:rPr lang="en-US" err="1">
                <a:solidFill>
                  <a:srgbClr val="C00000"/>
                </a:solidFill>
                <a:ea typeface="+mn-lt"/>
                <a:cs typeface="+mn-lt"/>
              </a:rPr>
              <a:t>en</a:t>
            </a:r>
            <a:r>
              <a:rPr lang="en-US">
                <a:solidFill>
                  <a:srgbClr val="C00000"/>
                </a:solidFill>
                <a:ea typeface="+mn-lt"/>
                <a:cs typeface="+mn-lt"/>
              </a:rPr>
              <a:t> </a:t>
            </a:r>
            <a:r>
              <a:rPr lang="en-US" err="1">
                <a:solidFill>
                  <a:srgbClr val="C00000"/>
                </a:solidFill>
                <a:ea typeface="+mn-lt"/>
                <a:cs typeface="+mn-lt"/>
              </a:rPr>
              <a:t>vez</a:t>
            </a:r>
            <a:r>
              <a:rPr lang="en-US">
                <a:solidFill>
                  <a:srgbClr val="C00000"/>
                </a:solidFill>
                <a:ea typeface="+mn-lt"/>
                <a:cs typeface="+mn-lt"/>
              </a:rPr>
              <a:t> de </a:t>
            </a:r>
            <a:r>
              <a:rPr lang="en-US" err="1">
                <a:solidFill>
                  <a:srgbClr val="C00000"/>
                </a:solidFill>
                <a:ea typeface="+mn-lt"/>
                <a:cs typeface="+mn-lt"/>
              </a:rPr>
              <a:t>simplemente</a:t>
            </a:r>
            <a:r>
              <a:rPr lang="en-US">
                <a:solidFill>
                  <a:srgbClr val="C00000"/>
                </a:solidFill>
                <a:ea typeface="+mn-lt"/>
                <a:cs typeface="+mn-lt"/>
              </a:rPr>
              <a:t> </a:t>
            </a:r>
            <a:r>
              <a:rPr lang="en-US" err="1">
                <a:solidFill>
                  <a:srgbClr val="C00000"/>
                </a:solidFill>
                <a:ea typeface="+mn-lt"/>
                <a:cs typeface="+mn-lt"/>
              </a:rPr>
              <a:t>repetir</a:t>
            </a:r>
            <a:r>
              <a:rPr lang="en-US">
                <a:solidFill>
                  <a:srgbClr val="C00000"/>
                </a:solidFill>
                <a:ea typeface="+mn-lt"/>
                <a:cs typeface="+mn-lt"/>
              </a:rPr>
              <a:t> o </a:t>
            </a:r>
            <a:r>
              <a:rPr lang="en-US" err="1">
                <a:solidFill>
                  <a:srgbClr val="C00000"/>
                </a:solidFill>
                <a:ea typeface="+mn-lt"/>
                <a:cs typeface="+mn-lt"/>
              </a:rPr>
              <a:t>reafirmarlo</a:t>
            </a:r>
            <a:endParaRPr lang="en-US">
              <a:solidFill>
                <a:srgbClr val="C00000"/>
              </a:solidFill>
            </a:endParaRPr>
          </a:p>
          <a:p>
            <a:r>
              <a:rPr lang="es-ES"/>
              <a:t>Nombrar dos formas en que el paralelismo nos ayuda a comprender mejor una idea</a:t>
            </a:r>
          </a:p>
          <a:p>
            <a:pPr lvl="1"/>
            <a:r>
              <a:rPr lang="en-US" err="1">
                <a:solidFill>
                  <a:srgbClr val="C00000"/>
                </a:solidFill>
                <a:ea typeface="+mn-lt"/>
                <a:cs typeface="+mn-lt"/>
              </a:rPr>
              <a:t>Amplía</a:t>
            </a:r>
            <a:r>
              <a:rPr lang="en-US">
                <a:solidFill>
                  <a:srgbClr val="C00000"/>
                </a:solidFill>
                <a:ea typeface="+mn-lt"/>
                <a:cs typeface="+mn-lt"/>
              </a:rPr>
              <a:t> un </a:t>
            </a:r>
            <a:r>
              <a:rPr lang="en-US" err="1">
                <a:solidFill>
                  <a:srgbClr val="C00000"/>
                </a:solidFill>
                <a:ea typeface="+mn-lt"/>
                <a:cs typeface="+mn-lt"/>
              </a:rPr>
              <a:t>pensamiento</a:t>
            </a:r>
            <a:r>
              <a:rPr lang="en-US">
                <a:solidFill>
                  <a:srgbClr val="C00000"/>
                </a:solidFill>
                <a:ea typeface="+mn-lt"/>
                <a:cs typeface="+mn-lt"/>
              </a:rPr>
              <a:t> o idea</a:t>
            </a:r>
          </a:p>
          <a:p>
            <a:pPr lvl="1"/>
            <a:r>
              <a:rPr lang="en-US" err="1">
                <a:solidFill>
                  <a:srgbClr val="C00000"/>
                </a:solidFill>
                <a:ea typeface="+mn-lt"/>
                <a:cs typeface="+mn-lt"/>
              </a:rPr>
              <a:t>Provee</a:t>
            </a:r>
            <a:r>
              <a:rPr lang="en-US">
                <a:solidFill>
                  <a:srgbClr val="C00000"/>
                </a:solidFill>
                <a:ea typeface="+mn-lt"/>
                <a:cs typeface="+mn-lt"/>
              </a:rPr>
              <a:t> un </a:t>
            </a:r>
            <a:r>
              <a:rPr lang="en-US" err="1">
                <a:solidFill>
                  <a:srgbClr val="C00000"/>
                </a:solidFill>
                <a:ea typeface="+mn-lt"/>
                <a:cs typeface="+mn-lt"/>
              </a:rPr>
              <a:t>contraste</a:t>
            </a:r>
            <a:endParaRPr lang="en-US">
              <a:ea typeface="+mn-lt"/>
              <a:cs typeface="+mn-lt"/>
            </a:endParaRPr>
          </a:p>
          <a:p>
            <a:pPr lvl="1"/>
            <a:r>
              <a:rPr lang="en-US" err="1">
                <a:solidFill>
                  <a:srgbClr val="C00000"/>
                </a:solidFill>
                <a:ea typeface="+mn-lt"/>
                <a:cs typeface="+mn-lt"/>
              </a:rPr>
              <a:t>Intensifica</a:t>
            </a:r>
            <a:r>
              <a:rPr lang="en-US">
                <a:solidFill>
                  <a:srgbClr val="C00000"/>
                </a:solidFill>
                <a:ea typeface="+mn-lt"/>
                <a:cs typeface="+mn-lt"/>
              </a:rPr>
              <a:t> un </a:t>
            </a:r>
            <a:r>
              <a:rPr lang="en-US" err="1">
                <a:solidFill>
                  <a:srgbClr val="C00000"/>
                </a:solidFill>
                <a:ea typeface="+mn-lt"/>
                <a:cs typeface="+mn-lt"/>
              </a:rPr>
              <a:t>pensamiento</a:t>
            </a:r>
            <a:r>
              <a:rPr lang="en-US">
                <a:solidFill>
                  <a:srgbClr val="C00000"/>
                </a:solidFill>
                <a:ea typeface="+mn-lt"/>
                <a:cs typeface="+mn-lt"/>
              </a:rPr>
              <a:t> o idea</a:t>
            </a:r>
            <a:endParaRPr lang="en-US">
              <a:ea typeface="+mn-lt"/>
              <a:cs typeface="+mn-lt"/>
            </a:endParaRPr>
          </a:p>
          <a:p>
            <a:pPr lvl="1"/>
            <a:r>
              <a:rPr lang="en-US" err="1">
                <a:solidFill>
                  <a:srgbClr val="C00000"/>
                </a:solidFill>
                <a:ea typeface="+mn-lt"/>
                <a:cs typeface="+mn-lt"/>
              </a:rPr>
              <a:t>Usa</a:t>
            </a:r>
            <a:r>
              <a:rPr lang="en-US">
                <a:solidFill>
                  <a:srgbClr val="C00000"/>
                </a:solidFill>
                <a:ea typeface="+mn-lt"/>
                <a:cs typeface="+mn-lt"/>
              </a:rPr>
              <a:t> </a:t>
            </a:r>
            <a:r>
              <a:rPr lang="en-US" err="1">
                <a:solidFill>
                  <a:srgbClr val="C00000"/>
                </a:solidFill>
                <a:ea typeface="+mn-lt"/>
                <a:cs typeface="+mn-lt"/>
              </a:rPr>
              <a:t>una</a:t>
            </a:r>
            <a:r>
              <a:rPr lang="en-US">
                <a:solidFill>
                  <a:srgbClr val="C00000"/>
                </a:solidFill>
                <a:ea typeface="+mn-lt"/>
                <a:cs typeface="+mn-lt"/>
              </a:rPr>
              <a:t> imagen para </a:t>
            </a:r>
            <a:r>
              <a:rPr lang="en-US" err="1">
                <a:solidFill>
                  <a:srgbClr val="C00000"/>
                </a:solidFill>
                <a:ea typeface="+mn-lt"/>
                <a:cs typeface="+mn-lt"/>
              </a:rPr>
              <a:t>describir</a:t>
            </a:r>
            <a:r>
              <a:rPr lang="en-US">
                <a:solidFill>
                  <a:srgbClr val="C00000"/>
                </a:solidFill>
                <a:ea typeface="+mn-lt"/>
                <a:cs typeface="+mn-lt"/>
              </a:rPr>
              <a:t> un </a:t>
            </a:r>
            <a:r>
              <a:rPr lang="en-US" err="1">
                <a:solidFill>
                  <a:srgbClr val="C00000"/>
                </a:solidFill>
                <a:ea typeface="+mn-lt"/>
                <a:cs typeface="+mn-lt"/>
              </a:rPr>
              <a:t>objeto</a:t>
            </a:r>
            <a:r>
              <a:rPr lang="en-US">
                <a:solidFill>
                  <a:srgbClr val="C00000"/>
                </a:solidFill>
                <a:ea typeface="+mn-lt"/>
                <a:cs typeface="+mn-lt"/>
              </a:rPr>
              <a:t> o idea</a:t>
            </a:r>
            <a:endParaRPr lang="es-ES"/>
          </a:p>
          <a:p>
            <a:endParaRPr lang="en-US"/>
          </a:p>
        </p:txBody>
      </p:sp>
    </p:spTree>
    <p:extLst>
      <p:ext uri="{BB962C8B-B14F-4D97-AF65-F5344CB8AC3E}">
        <p14:creationId xmlns:p14="http://schemas.microsoft.com/office/powerpoint/2010/main" val="36688218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8" end="8"/>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385-173F-F25A-27B5-76420C85CB9E}"/>
              </a:ext>
            </a:extLst>
          </p:cNvPr>
          <p:cNvSpPr>
            <a:spLocks noGrp="1"/>
          </p:cNvSpPr>
          <p:nvPr>
            <p:ph type="title"/>
          </p:nvPr>
        </p:nvSpPr>
        <p:spPr>
          <a:xfrm>
            <a:off x="184298" y="759219"/>
            <a:ext cx="8775404" cy="1608845"/>
          </a:xfrm>
        </p:spPr>
        <p:txBody>
          <a:bodyPr/>
          <a:lstStyle/>
          <a:p>
            <a:pPr marL="0" marR="0">
              <a:spcBef>
                <a:spcPts val="0"/>
              </a:spcBef>
              <a:spcAft>
                <a:spcPts val="0"/>
              </a:spcAft>
            </a:pPr>
            <a:r>
              <a:rPr lang="en-US" sz="4800">
                <a:effectLst/>
              </a:rPr>
              <a:t>Finding the </a:t>
            </a:r>
            <a:br>
              <a:rPr lang="en-US" sz="4800">
                <a:effectLst/>
              </a:rPr>
            </a:br>
            <a:r>
              <a:rPr lang="en-US" sz="4800">
                <a:effectLst/>
              </a:rPr>
              <a:t>psalm I need</a:t>
            </a:r>
            <a:endParaRPr lang="en-US" sz="4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2CA6F54-4A26-DF85-29BB-9444A308F7EA}"/>
              </a:ext>
            </a:extLst>
          </p:cNvPr>
          <p:cNvSpPr>
            <a:spLocks noGrp="1"/>
          </p:cNvSpPr>
          <p:nvPr>
            <p:ph type="body" idx="1"/>
          </p:nvPr>
        </p:nvSpPr>
        <p:spPr>
          <a:xfrm>
            <a:off x="1283589" y="2671827"/>
            <a:ext cx="6576822" cy="371346"/>
          </a:xfrm>
        </p:spPr>
        <p:txBody>
          <a:bodyPr/>
          <a:lstStyle/>
          <a:p>
            <a:r>
              <a:rPr lang="en-US">
                <a:solidFill>
                  <a:srgbClr val="C00000"/>
                </a:solidFill>
              </a:rPr>
              <a:t>Lesson 3 / </a:t>
            </a:r>
            <a:r>
              <a:rPr lang="en-US" err="1">
                <a:solidFill>
                  <a:srgbClr val="C00000"/>
                </a:solidFill>
              </a:rPr>
              <a:t>Lección</a:t>
            </a:r>
            <a:r>
              <a:rPr lang="en-US">
                <a:solidFill>
                  <a:srgbClr val="C00000"/>
                </a:solidFill>
              </a:rPr>
              <a:t> 3</a:t>
            </a:r>
          </a:p>
        </p:txBody>
      </p:sp>
      <p:sp>
        <p:nvSpPr>
          <p:cNvPr id="4" name="Title 1">
            <a:extLst>
              <a:ext uri="{FF2B5EF4-FFF2-40B4-BE49-F238E27FC236}">
                <a16:creationId xmlns:a16="http://schemas.microsoft.com/office/drawing/2014/main" id="{D321DF81-615B-7450-DB5F-C358FA3B7F00}"/>
              </a:ext>
            </a:extLst>
          </p:cNvPr>
          <p:cNvSpPr txBox="1">
            <a:spLocks/>
          </p:cNvSpPr>
          <p:nvPr/>
        </p:nvSpPr>
        <p:spPr>
          <a:xfrm>
            <a:off x="184298" y="3346936"/>
            <a:ext cx="8775404" cy="160884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54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s-ES" sz="4800">
                <a:effectLst/>
              </a:rPr>
              <a:t>Cómo encontrar el salmo que necesito</a:t>
            </a:r>
            <a:endParaRPr lang="en-US" sz="4800"/>
          </a:p>
        </p:txBody>
      </p:sp>
    </p:spTree>
    <p:extLst>
      <p:ext uri="{BB962C8B-B14F-4D97-AF65-F5344CB8AC3E}">
        <p14:creationId xmlns:p14="http://schemas.microsoft.com/office/powerpoint/2010/main" val="10771632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a:t>Name at least 3 genres of psalms</a:t>
            </a:r>
          </a:p>
          <a:p>
            <a:r>
              <a:rPr lang="en-US"/>
              <a:t>Explain how the psalms can help us deal with the emotions that arise from various life situations</a:t>
            </a:r>
          </a:p>
          <a:p>
            <a:r>
              <a:rPr lang="en-US"/>
              <a:t>Describe the shift in tone and genre across the book of Psalms, and why that shift is significant</a:t>
            </a:r>
          </a:p>
          <a:p>
            <a:endParaRPr lang="en-US"/>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234375" cy="4221977"/>
          </a:xfrm>
        </p:spPr>
        <p:txBody>
          <a:bodyPr vert="horz" lIns="91440" tIns="45720" rIns="91440" bIns="45720" rtlCol="0" anchor="t">
            <a:normAutofit/>
          </a:bodyPr>
          <a:lstStyle/>
          <a:p>
            <a:r>
              <a:rPr lang="es-ES"/>
              <a:t>Nombrar al menos 3 géneros de salmos</a:t>
            </a:r>
          </a:p>
          <a:p>
            <a:r>
              <a:rPr lang="es-ES"/>
              <a:t>Explicar cómo los salmos pueden ayudarnos a tratar las emociones que surgen de diversas situaciones de la vida.</a:t>
            </a:r>
          </a:p>
          <a:p>
            <a:r>
              <a:rPr lang="es-ES"/>
              <a:t>Describir el cambio de tono y género al avanzar por el libro de los Salmos, y por qué ese cambio es significativo</a:t>
            </a:r>
          </a:p>
          <a:p>
            <a:endParaRPr lang="en-US"/>
          </a:p>
        </p:txBody>
      </p:sp>
    </p:spTree>
    <p:extLst>
      <p:ext uri="{BB962C8B-B14F-4D97-AF65-F5344CB8AC3E}">
        <p14:creationId xmlns:p14="http://schemas.microsoft.com/office/powerpoint/2010/main" val="81340953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D0B099-78D0-D7AE-8AA5-0420439C2270}"/>
              </a:ext>
            </a:extLst>
          </p:cNvPr>
          <p:cNvSpPr>
            <a:spLocks noGrp="1"/>
          </p:cNvSpPr>
          <p:nvPr>
            <p:ph type="title"/>
          </p:nvPr>
        </p:nvSpPr>
        <p:spPr/>
        <p:txBody>
          <a:bodyPr>
            <a:normAutofit/>
          </a:bodyPr>
          <a:lstStyle/>
          <a:p>
            <a:r>
              <a:rPr lang="en-US" sz="2800">
                <a:latin typeface="Malgun Gothic"/>
                <a:ea typeface="Malgun Gothic"/>
              </a:rPr>
              <a:t>Authors of the Psalms / Los </a:t>
            </a:r>
            <a:r>
              <a:rPr lang="en-US" sz="2800" err="1">
                <a:latin typeface="Malgun Gothic"/>
                <a:ea typeface="Malgun Gothic"/>
              </a:rPr>
              <a:t>autores</a:t>
            </a:r>
            <a:r>
              <a:rPr lang="en-US" sz="2800">
                <a:latin typeface="Malgun Gothic"/>
                <a:ea typeface="Malgun Gothic"/>
              </a:rPr>
              <a:t> de </a:t>
            </a:r>
            <a:r>
              <a:rPr lang="en-US" sz="2800" err="1">
                <a:latin typeface="Malgun Gothic"/>
                <a:ea typeface="Malgun Gothic"/>
              </a:rPr>
              <a:t>los</a:t>
            </a:r>
            <a:r>
              <a:rPr lang="en-US" sz="2800">
                <a:latin typeface="Malgun Gothic"/>
                <a:ea typeface="Malgun Gothic"/>
              </a:rPr>
              <a:t> </a:t>
            </a:r>
            <a:r>
              <a:rPr lang="en-US" sz="2800" err="1">
                <a:latin typeface="Malgun Gothic"/>
                <a:ea typeface="Malgun Gothic"/>
              </a:rPr>
              <a:t>Salmos</a:t>
            </a:r>
            <a:endParaRPr lang="en-US" sz="2800"/>
          </a:p>
        </p:txBody>
      </p:sp>
      <p:sp>
        <p:nvSpPr>
          <p:cNvPr id="3" name="Content Placeholder 2">
            <a:extLst>
              <a:ext uri="{FF2B5EF4-FFF2-40B4-BE49-F238E27FC236}">
                <a16:creationId xmlns:a16="http://schemas.microsoft.com/office/drawing/2014/main" id="{CC6C858C-AAC1-6FBB-0AE9-E449F62B799A}"/>
              </a:ext>
            </a:extLst>
          </p:cNvPr>
          <p:cNvSpPr>
            <a:spLocks noGrp="1"/>
          </p:cNvSpPr>
          <p:nvPr>
            <p:ph sz="half" idx="1"/>
          </p:nvPr>
        </p:nvSpPr>
        <p:spPr>
          <a:xfrm>
            <a:off x="337625" y="1041006"/>
            <a:ext cx="4234375" cy="4673994"/>
          </a:xfrm>
        </p:spPr>
        <p:txBody>
          <a:bodyPr>
            <a:normAutofit/>
          </a:bodyPr>
          <a:lstStyle/>
          <a:p>
            <a:r>
              <a:rPr lang="en-US"/>
              <a:t>David (73+ psalms) </a:t>
            </a:r>
          </a:p>
          <a:p>
            <a:pPr lvl="1"/>
            <a:r>
              <a:rPr lang="en-US"/>
              <a:t>Emotional: vivid images, outpouring of heart; focus on personal relationship with God</a:t>
            </a:r>
          </a:p>
          <a:p>
            <a:r>
              <a:rPr lang="en-US"/>
              <a:t>Asaph (12 psalms)</a:t>
            </a:r>
          </a:p>
          <a:p>
            <a:pPr lvl="1"/>
            <a:r>
              <a:rPr lang="en-US"/>
              <a:t>Worship leader appointed by David (2 Chr 5:12)</a:t>
            </a:r>
          </a:p>
          <a:p>
            <a:pPr lvl="1"/>
            <a:r>
              <a:rPr lang="en-US"/>
              <a:t>Philosophical: asks hard questions, seeks deep answers; national scope; God often speaks</a:t>
            </a:r>
            <a:br>
              <a:rPr lang="en-US"/>
            </a:br>
            <a:br>
              <a:rPr lang="en-US"/>
            </a:br>
            <a:endParaRPr lang="en-US"/>
          </a:p>
          <a:p>
            <a:r>
              <a:rPr lang="en-US"/>
              <a:t>Sons of Korah (11 psalms)</a:t>
            </a:r>
          </a:p>
          <a:p>
            <a:pPr lvl="1"/>
            <a:r>
              <a:rPr lang="en-US"/>
              <a:t>Gatekeepers in the temple (1 Chr 26:19)</a:t>
            </a:r>
          </a:p>
          <a:p>
            <a:pPr lvl="1"/>
            <a:r>
              <a:rPr lang="en-US"/>
              <a:t>Liturgical: sound like public prayers/hymns; focus on temple/worship; national scope; optimistic </a:t>
            </a:r>
          </a:p>
          <a:p>
            <a:r>
              <a:rPr lang="en-US"/>
              <a:t>Solomon (2 psalms)</a:t>
            </a:r>
          </a:p>
          <a:p>
            <a:pPr lvl="1"/>
            <a:r>
              <a:rPr lang="en-US"/>
              <a:t>Didactic/Instructional</a:t>
            </a:r>
          </a:p>
          <a:p>
            <a:r>
              <a:rPr lang="en-US"/>
              <a:t>Others (Moses – 1; Ethan – 1; </a:t>
            </a:r>
            <a:r>
              <a:rPr lang="en-US" err="1"/>
              <a:t>Heman</a:t>
            </a:r>
            <a:r>
              <a:rPr lang="en-US"/>
              <a:t> – 1)</a:t>
            </a:r>
          </a:p>
          <a:p>
            <a:endParaRPr lang="en-US"/>
          </a:p>
        </p:txBody>
      </p:sp>
      <p:sp>
        <p:nvSpPr>
          <p:cNvPr id="4" name="Content Placeholder 3">
            <a:extLst>
              <a:ext uri="{FF2B5EF4-FFF2-40B4-BE49-F238E27FC236}">
                <a16:creationId xmlns:a16="http://schemas.microsoft.com/office/drawing/2014/main" id="{B11176A6-3340-9CE3-A527-174A94DBDE5F}"/>
              </a:ext>
            </a:extLst>
          </p:cNvPr>
          <p:cNvSpPr>
            <a:spLocks noGrp="1"/>
          </p:cNvSpPr>
          <p:nvPr>
            <p:ph sz="half" idx="2"/>
          </p:nvPr>
        </p:nvSpPr>
        <p:spPr>
          <a:xfrm>
            <a:off x="4621618" y="1041006"/>
            <a:ext cx="4439879" cy="4673993"/>
          </a:xfrm>
        </p:spPr>
        <p:txBody>
          <a:bodyPr vert="horz" lIns="91440" tIns="45720" rIns="91440" bIns="45720" rtlCol="0" anchor="t">
            <a:normAutofit/>
          </a:bodyPr>
          <a:lstStyle/>
          <a:p>
            <a:r>
              <a:rPr lang="en-US">
                <a:ea typeface="+mn-lt"/>
                <a:cs typeface="+mn-lt"/>
              </a:rPr>
              <a:t>David (73+ </a:t>
            </a:r>
            <a:r>
              <a:rPr lang="en-US" err="1">
                <a:ea typeface="+mn-lt"/>
                <a:cs typeface="+mn-lt"/>
              </a:rPr>
              <a:t>salmos</a:t>
            </a:r>
            <a:r>
              <a:rPr lang="en-US">
                <a:ea typeface="+mn-lt"/>
                <a:cs typeface="+mn-lt"/>
              </a:rPr>
              <a:t>) </a:t>
            </a:r>
          </a:p>
          <a:p>
            <a:pPr lvl="1"/>
            <a:r>
              <a:rPr lang="en-US" err="1">
                <a:ea typeface="+mn-lt"/>
                <a:cs typeface="+mn-lt"/>
              </a:rPr>
              <a:t>Emocional</a:t>
            </a:r>
            <a:r>
              <a:rPr lang="en-US">
                <a:ea typeface="+mn-lt"/>
                <a:cs typeface="+mn-lt"/>
              </a:rPr>
              <a:t>: </a:t>
            </a:r>
            <a:r>
              <a:rPr lang="en-US" err="1">
                <a:ea typeface="+mn-lt"/>
                <a:cs typeface="+mn-lt"/>
              </a:rPr>
              <a:t>imagenes</a:t>
            </a:r>
            <a:r>
              <a:rPr lang="en-US">
                <a:ea typeface="+mn-lt"/>
                <a:cs typeface="+mn-lt"/>
              </a:rPr>
              <a:t> </a:t>
            </a:r>
            <a:r>
              <a:rPr lang="en-US" err="1">
                <a:ea typeface="+mn-lt"/>
                <a:cs typeface="+mn-lt"/>
              </a:rPr>
              <a:t>vívidas</a:t>
            </a:r>
            <a:r>
              <a:rPr lang="en-US">
                <a:ea typeface="+mn-lt"/>
                <a:cs typeface="+mn-lt"/>
              </a:rPr>
              <a:t>, </a:t>
            </a:r>
            <a:r>
              <a:rPr lang="en-US" err="1">
                <a:ea typeface="+mn-lt"/>
                <a:cs typeface="+mn-lt"/>
              </a:rPr>
              <a:t>derramiento</a:t>
            </a:r>
            <a:r>
              <a:rPr lang="en-US">
                <a:ea typeface="+mn-lt"/>
                <a:cs typeface="+mn-lt"/>
              </a:rPr>
              <a:t> del </a:t>
            </a:r>
            <a:r>
              <a:rPr lang="en-US" err="1">
                <a:ea typeface="+mn-lt"/>
                <a:cs typeface="+mn-lt"/>
              </a:rPr>
              <a:t>corazón</a:t>
            </a:r>
            <a:r>
              <a:rPr lang="en-US">
                <a:ea typeface="+mn-lt"/>
                <a:cs typeface="+mn-lt"/>
              </a:rPr>
              <a:t>; </a:t>
            </a:r>
            <a:r>
              <a:rPr lang="en-US" err="1">
                <a:ea typeface="+mn-lt"/>
                <a:cs typeface="+mn-lt"/>
              </a:rPr>
              <a:t>enfoque</a:t>
            </a:r>
            <a:r>
              <a:rPr lang="en-US">
                <a:ea typeface="+mn-lt"/>
                <a:cs typeface="+mn-lt"/>
              </a:rPr>
              <a:t> </a:t>
            </a:r>
            <a:r>
              <a:rPr lang="en-US" err="1">
                <a:ea typeface="+mn-lt"/>
                <a:cs typeface="+mn-lt"/>
              </a:rPr>
              <a:t>en</a:t>
            </a:r>
            <a:r>
              <a:rPr lang="en-US">
                <a:ea typeface="+mn-lt"/>
                <a:cs typeface="+mn-lt"/>
              </a:rPr>
              <a:t> </a:t>
            </a:r>
            <a:r>
              <a:rPr lang="en-US" err="1">
                <a:ea typeface="+mn-lt"/>
                <a:cs typeface="+mn-lt"/>
              </a:rPr>
              <a:t>relación</a:t>
            </a:r>
            <a:r>
              <a:rPr lang="en-US">
                <a:ea typeface="+mn-lt"/>
                <a:cs typeface="+mn-lt"/>
              </a:rPr>
              <a:t> personal con Dios</a:t>
            </a:r>
          </a:p>
          <a:p>
            <a:r>
              <a:rPr lang="en-US">
                <a:ea typeface="+mn-lt"/>
                <a:cs typeface="+mn-lt"/>
              </a:rPr>
              <a:t>Asaf (12 </a:t>
            </a:r>
            <a:r>
              <a:rPr lang="en-US" err="1">
                <a:ea typeface="+mn-lt"/>
                <a:cs typeface="+mn-lt"/>
              </a:rPr>
              <a:t>salmos</a:t>
            </a:r>
            <a:r>
              <a:rPr lang="en-US">
                <a:ea typeface="+mn-lt"/>
                <a:cs typeface="+mn-lt"/>
              </a:rPr>
              <a:t>)</a:t>
            </a:r>
            <a:endParaRPr lang="en-US"/>
          </a:p>
          <a:p>
            <a:pPr lvl="1"/>
            <a:r>
              <a:rPr lang="en-US">
                <a:ea typeface="+mn-lt"/>
                <a:cs typeface="+mn-lt"/>
              </a:rPr>
              <a:t>Director de </a:t>
            </a:r>
            <a:r>
              <a:rPr lang="en-US" err="1">
                <a:ea typeface="+mn-lt"/>
                <a:cs typeface="+mn-lt"/>
              </a:rPr>
              <a:t>adoración</a:t>
            </a:r>
            <a:r>
              <a:rPr lang="en-US">
                <a:ea typeface="+mn-lt"/>
                <a:cs typeface="+mn-lt"/>
              </a:rPr>
              <a:t> </a:t>
            </a:r>
            <a:r>
              <a:rPr lang="en-US" err="1">
                <a:ea typeface="+mn-lt"/>
                <a:cs typeface="+mn-lt"/>
              </a:rPr>
              <a:t>designado</a:t>
            </a:r>
            <a:r>
              <a:rPr lang="en-US">
                <a:ea typeface="+mn-lt"/>
                <a:cs typeface="+mn-lt"/>
              </a:rPr>
              <a:t> </a:t>
            </a:r>
            <a:r>
              <a:rPr lang="en-US" err="1">
                <a:ea typeface="+mn-lt"/>
                <a:cs typeface="+mn-lt"/>
              </a:rPr>
              <a:t>por</a:t>
            </a:r>
            <a:r>
              <a:rPr lang="en-US">
                <a:ea typeface="+mn-lt"/>
                <a:cs typeface="+mn-lt"/>
              </a:rPr>
              <a:t> David  (2 </a:t>
            </a:r>
            <a:r>
              <a:rPr lang="en-US" err="1">
                <a:ea typeface="+mn-lt"/>
                <a:cs typeface="+mn-lt"/>
              </a:rPr>
              <a:t>Crón</a:t>
            </a:r>
            <a:r>
              <a:rPr lang="en-US">
                <a:ea typeface="+mn-lt"/>
                <a:cs typeface="+mn-lt"/>
              </a:rPr>
              <a:t> 5:12)</a:t>
            </a:r>
          </a:p>
          <a:p>
            <a:pPr lvl="1"/>
            <a:r>
              <a:rPr lang="en-US" err="1">
                <a:ea typeface="+mn-lt"/>
                <a:cs typeface="+mn-lt"/>
              </a:rPr>
              <a:t>Filosófico</a:t>
            </a:r>
            <a:r>
              <a:rPr lang="en-US">
                <a:ea typeface="+mn-lt"/>
                <a:cs typeface="+mn-lt"/>
              </a:rPr>
              <a:t>: </a:t>
            </a:r>
            <a:r>
              <a:rPr lang="en-US" err="1">
                <a:ea typeface="+mn-lt"/>
                <a:cs typeface="+mn-lt"/>
              </a:rPr>
              <a:t>hace</a:t>
            </a:r>
            <a:r>
              <a:rPr lang="en-US">
                <a:ea typeface="+mn-lt"/>
                <a:cs typeface="+mn-lt"/>
              </a:rPr>
              <a:t> </a:t>
            </a:r>
            <a:r>
              <a:rPr lang="en-US" err="1">
                <a:ea typeface="+mn-lt"/>
                <a:cs typeface="+mn-lt"/>
              </a:rPr>
              <a:t>preguntas</a:t>
            </a:r>
            <a:r>
              <a:rPr lang="en-US">
                <a:ea typeface="+mn-lt"/>
                <a:cs typeface="+mn-lt"/>
              </a:rPr>
              <a:t> </a:t>
            </a:r>
            <a:r>
              <a:rPr lang="en-US" err="1">
                <a:ea typeface="+mn-lt"/>
                <a:cs typeface="+mn-lt"/>
              </a:rPr>
              <a:t>difíciles</a:t>
            </a:r>
            <a:r>
              <a:rPr lang="en-US">
                <a:ea typeface="+mn-lt"/>
                <a:cs typeface="+mn-lt"/>
              </a:rPr>
              <a:t>, </a:t>
            </a:r>
            <a:r>
              <a:rPr lang="en-US" err="1">
                <a:ea typeface="+mn-lt"/>
                <a:cs typeface="+mn-lt"/>
              </a:rPr>
              <a:t>busca</a:t>
            </a:r>
            <a:r>
              <a:rPr lang="en-US">
                <a:ea typeface="+mn-lt"/>
                <a:cs typeface="+mn-lt"/>
              </a:rPr>
              <a:t> </a:t>
            </a:r>
            <a:r>
              <a:rPr lang="en-US" err="1">
                <a:ea typeface="+mn-lt"/>
                <a:cs typeface="+mn-lt"/>
              </a:rPr>
              <a:t>respuestas</a:t>
            </a:r>
            <a:r>
              <a:rPr lang="en-US">
                <a:ea typeface="+mn-lt"/>
                <a:cs typeface="+mn-lt"/>
              </a:rPr>
              <a:t> </a:t>
            </a:r>
            <a:r>
              <a:rPr lang="en-US" err="1">
                <a:ea typeface="+mn-lt"/>
                <a:cs typeface="+mn-lt"/>
              </a:rPr>
              <a:t>profundas</a:t>
            </a:r>
            <a:r>
              <a:rPr lang="en-US">
                <a:ea typeface="+mn-lt"/>
                <a:cs typeface="+mn-lt"/>
              </a:rPr>
              <a:t>; </a:t>
            </a:r>
            <a:r>
              <a:rPr lang="en-US" err="1">
                <a:ea typeface="+mn-lt"/>
                <a:cs typeface="+mn-lt"/>
              </a:rPr>
              <a:t>alcance</a:t>
            </a:r>
            <a:r>
              <a:rPr lang="en-US">
                <a:ea typeface="+mn-lt"/>
                <a:cs typeface="+mn-lt"/>
              </a:rPr>
              <a:t> </a:t>
            </a:r>
            <a:r>
              <a:rPr lang="en-US" err="1">
                <a:ea typeface="+mn-lt"/>
                <a:cs typeface="+mn-lt"/>
              </a:rPr>
              <a:t>nacional</a:t>
            </a:r>
            <a:r>
              <a:rPr lang="en-US">
                <a:ea typeface="+mn-lt"/>
                <a:cs typeface="+mn-lt"/>
              </a:rPr>
              <a:t>; Dios a menudo </a:t>
            </a:r>
            <a:r>
              <a:rPr lang="en-US" err="1">
                <a:ea typeface="+mn-lt"/>
                <a:cs typeface="+mn-lt"/>
              </a:rPr>
              <a:t>habla</a:t>
            </a:r>
            <a:r>
              <a:rPr lang="en-US">
                <a:ea typeface="+mn-lt"/>
                <a:cs typeface="+mn-lt"/>
              </a:rPr>
              <a:t> </a:t>
            </a:r>
          </a:p>
          <a:p>
            <a:r>
              <a:rPr lang="en-US">
                <a:ea typeface="+mn-lt"/>
                <a:cs typeface="+mn-lt"/>
              </a:rPr>
              <a:t>Hijos de Coré (11 </a:t>
            </a:r>
            <a:r>
              <a:rPr lang="en-US" err="1">
                <a:ea typeface="+mn-lt"/>
                <a:cs typeface="+mn-lt"/>
              </a:rPr>
              <a:t>salmos</a:t>
            </a:r>
            <a:r>
              <a:rPr lang="en-US">
                <a:ea typeface="+mn-lt"/>
                <a:cs typeface="+mn-lt"/>
              </a:rPr>
              <a:t>)</a:t>
            </a:r>
            <a:endParaRPr lang="en-US"/>
          </a:p>
          <a:p>
            <a:pPr lvl="1"/>
            <a:r>
              <a:rPr lang="en-US">
                <a:ea typeface="+mn-lt"/>
                <a:cs typeface="+mn-lt"/>
              </a:rPr>
              <a:t>Porteros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templo</a:t>
            </a:r>
            <a:r>
              <a:rPr lang="en-US">
                <a:ea typeface="+mn-lt"/>
                <a:cs typeface="+mn-lt"/>
              </a:rPr>
              <a:t> (1 </a:t>
            </a:r>
            <a:r>
              <a:rPr lang="en-US" err="1">
                <a:ea typeface="+mn-lt"/>
                <a:cs typeface="+mn-lt"/>
              </a:rPr>
              <a:t>Crón</a:t>
            </a:r>
            <a:r>
              <a:rPr lang="en-US">
                <a:ea typeface="+mn-lt"/>
                <a:cs typeface="+mn-lt"/>
              </a:rPr>
              <a:t> 26:19)</a:t>
            </a:r>
          </a:p>
          <a:p>
            <a:pPr lvl="1"/>
            <a:r>
              <a:rPr lang="en-US" err="1">
                <a:ea typeface="+mn-lt"/>
                <a:cs typeface="+mn-lt"/>
              </a:rPr>
              <a:t>Litúrgicos</a:t>
            </a:r>
            <a:r>
              <a:rPr lang="en-US">
                <a:ea typeface="+mn-lt"/>
                <a:cs typeface="+mn-lt"/>
              </a:rPr>
              <a:t>: </a:t>
            </a:r>
            <a:r>
              <a:rPr lang="en-US" err="1">
                <a:ea typeface="+mn-lt"/>
                <a:cs typeface="+mn-lt"/>
              </a:rPr>
              <a:t>suenan</a:t>
            </a:r>
            <a:r>
              <a:rPr lang="en-US">
                <a:ea typeface="+mn-lt"/>
                <a:cs typeface="+mn-lt"/>
              </a:rPr>
              <a:t> </a:t>
            </a:r>
            <a:r>
              <a:rPr lang="en-US" err="1">
                <a:ea typeface="+mn-lt"/>
                <a:cs typeface="+mn-lt"/>
              </a:rPr>
              <a:t>como</a:t>
            </a:r>
            <a:r>
              <a:rPr lang="en-US">
                <a:ea typeface="+mn-lt"/>
                <a:cs typeface="+mn-lt"/>
              </a:rPr>
              <a:t> </a:t>
            </a:r>
            <a:r>
              <a:rPr lang="en-US" err="1">
                <a:ea typeface="+mn-lt"/>
                <a:cs typeface="+mn-lt"/>
              </a:rPr>
              <a:t>oraciones</a:t>
            </a:r>
            <a:r>
              <a:rPr lang="en-US">
                <a:ea typeface="+mn-lt"/>
                <a:cs typeface="+mn-lt"/>
              </a:rPr>
              <a:t>/</a:t>
            </a:r>
            <a:r>
              <a:rPr lang="en-US" err="1">
                <a:ea typeface="+mn-lt"/>
                <a:cs typeface="+mn-lt"/>
              </a:rPr>
              <a:t>himnos</a:t>
            </a:r>
            <a:r>
              <a:rPr lang="en-US">
                <a:ea typeface="+mn-lt"/>
                <a:cs typeface="+mn-lt"/>
              </a:rPr>
              <a:t> </a:t>
            </a:r>
            <a:r>
              <a:rPr lang="en-US" err="1">
                <a:ea typeface="+mn-lt"/>
                <a:cs typeface="+mn-lt"/>
              </a:rPr>
              <a:t>públicos</a:t>
            </a:r>
            <a:r>
              <a:rPr lang="en-US">
                <a:ea typeface="+mn-lt"/>
                <a:cs typeface="+mn-lt"/>
              </a:rPr>
              <a:t>; </a:t>
            </a:r>
            <a:r>
              <a:rPr lang="en-US" err="1">
                <a:ea typeface="+mn-lt"/>
                <a:cs typeface="+mn-lt"/>
              </a:rPr>
              <a:t>enfoque</a:t>
            </a:r>
            <a:r>
              <a:rPr lang="en-US">
                <a:ea typeface="+mn-lt"/>
                <a:cs typeface="+mn-lt"/>
              </a:rPr>
              <a:t>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templo</a:t>
            </a:r>
            <a:r>
              <a:rPr lang="en-US">
                <a:ea typeface="+mn-lt"/>
                <a:cs typeface="+mn-lt"/>
              </a:rPr>
              <a:t>/la </a:t>
            </a:r>
            <a:r>
              <a:rPr lang="en-US" err="1">
                <a:ea typeface="+mn-lt"/>
                <a:cs typeface="+mn-lt"/>
              </a:rPr>
              <a:t>adoración</a:t>
            </a:r>
            <a:r>
              <a:rPr lang="en-US">
                <a:ea typeface="+mn-lt"/>
                <a:cs typeface="+mn-lt"/>
              </a:rPr>
              <a:t>; </a:t>
            </a:r>
            <a:r>
              <a:rPr lang="en-US" err="1">
                <a:ea typeface="+mn-lt"/>
                <a:cs typeface="+mn-lt"/>
              </a:rPr>
              <a:t>alcance</a:t>
            </a:r>
            <a:r>
              <a:rPr lang="en-US">
                <a:ea typeface="+mn-lt"/>
                <a:cs typeface="+mn-lt"/>
              </a:rPr>
              <a:t> </a:t>
            </a:r>
            <a:r>
              <a:rPr lang="en-US" err="1">
                <a:ea typeface="+mn-lt"/>
                <a:cs typeface="+mn-lt"/>
              </a:rPr>
              <a:t>nacional</a:t>
            </a:r>
            <a:r>
              <a:rPr lang="en-US">
                <a:ea typeface="+mn-lt"/>
                <a:cs typeface="+mn-lt"/>
              </a:rPr>
              <a:t>; </a:t>
            </a:r>
            <a:r>
              <a:rPr lang="en-US" err="1">
                <a:ea typeface="+mn-lt"/>
                <a:cs typeface="+mn-lt"/>
              </a:rPr>
              <a:t>optimistas</a:t>
            </a:r>
            <a:r>
              <a:rPr lang="en-US">
                <a:ea typeface="+mn-lt"/>
                <a:cs typeface="+mn-lt"/>
              </a:rPr>
              <a:t>  </a:t>
            </a:r>
          </a:p>
          <a:p>
            <a:r>
              <a:rPr lang="en-US">
                <a:ea typeface="+mn-lt"/>
                <a:cs typeface="+mn-lt"/>
              </a:rPr>
              <a:t>Salomón (2 </a:t>
            </a:r>
            <a:r>
              <a:rPr lang="en-US" err="1">
                <a:ea typeface="+mn-lt"/>
                <a:cs typeface="+mn-lt"/>
              </a:rPr>
              <a:t>salmos</a:t>
            </a:r>
            <a:r>
              <a:rPr lang="en-US">
                <a:ea typeface="+mn-lt"/>
                <a:cs typeface="+mn-lt"/>
              </a:rPr>
              <a:t>)</a:t>
            </a:r>
          </a:p>
          <a:p>
            <a:pPr lvl="1"/>
            <a:r>
              <a:rPr lang="en-US" err="1">
                <a:ea typeface="+mn-lt"/>
                <a:cs typeface="+mn-lt"/>
              </a:rPr>
              <a:t>Didácticos</a:t>
            </a:r>
            <a:r>
              <a:rPr lang="en-US">
                <a:ea typeface="+mn-lt"/>
                <a:cs typeface="+mn-lt"/>
              </a:rPr>
              <a:t>/</a:t>
            </a:r>
            <a:r>
              <a:rPr lang="en-US" err="1">
                <a:ea typeface="+mn-lt"/>
                <a:cs typeface="+mn-lt"/>
              </a:rPr>
              <a:t>intructivos</a:t>
            </a:r>
            <a:endParaRPr lang="en-US">
              <a:ea typeface="+mn-lt"/>
              <a:cs typeface="+mn-lt"/>
            </a:endParaRPr>
          </a:p>
          <a:p>
            <a:r>
              <a:rPr lang="en-US"/>
              <a:t>Otros (Moisés – 1; </a:t>
            </a:r>
            <a:r>
              <a:rPr lang="en-US" err="1"/>
              <a:t>Etán</a:t>
            </a:r>
            <a:r>
              <a:rPr lang="en-US"/>
              <a:t> – 1; </a:t>
            </a:r>
            <a:r>
              <a:rPr lang="en-US" err="1"/>
              <a:t>Hemán</a:t>
            </a:r>
            <a:r>
              <a:rPr lang="en-US"/>
              <a:t> – 1)</a:t>
            </a:r>
          </a:p>
        </p:txBody>
      </p:sp>
    </p:spTree>
    <p:extLst>
      <p:ext uri="{BB962C8B-B14F-4D97-AF65-F5344CB8AC3E}">
        <p14:creationId xmlns:p14="http://schemas.microsoft.com/office/powerpoint/2010/main" val="46537110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FD4410-3AD2-BF9D-33EC-7B4D45A30B14}"/>
              </a:ext>
            </a:extLst>
          </p:cNvPr>
          <p:cNvSpPr>
            <a:spLocks noGrp="1"/>
          </p:cNvSpPr>
          <p:nvPr>
            <p:ph type="title"/>
          </p:nvPr>
        </p:nvSpPr>
        <p:spPr/>
        <p:txBody>
          <a:bodyPr>
            <a:normAutofit fontScale="90000"/>
          </a:bodyPr>
          <a:lstStyle/>
          <a:p>
            <a:r>
              <a:rPr lang="en-US">
                <a:latin typeface="Malgun Gothic"/>
                <a:ea typeface="Malgun Gothic"/>
              </a:rPr>
              <a:t>Introduction to Genre / </a:t>
            </a:r>
            <a:r>
              <a:rPr lang="en-US" err="1">
                <a:latin typeface="Malgun Gothic"/>
                <a:ea typeface="Malgun Gothic"/>
              </a:rPr>
              <a:t>Introducción</a:t>
            </a:r>
            <a:r>
              <a:rPr lang="en-US">
                <a:latin typeface="Malgun Gothic"/>
                <a:ea typeface="Malgun Gothic"/>
              </a:rPr>
              <a:t> al </a:t>
            </a:r>
            <a:r>
              <a:rPr lang="en-US" err="1">
                <a:latin typeface="Malgun Gothic"/>
                <a:ea typeface="Malgun Gothic"/>
              </a:rPr>
              <a:t>género</a:t>
            </a:r>
            <a:endParaRPr lang="en-US" err="1"/>
          </a:p>
        </p:txBody>
      </p:sp>
      <p:sp>
        <p:nvSpPr>
          <p:cNvPr id="3" name="Content Placeholder 2">
            <a:extLst>
              <a:ext uri="{FF2B5EF4-FFF2-40B4-BE49-F238E27FC236}">
                <a16:creationId xmlns:a16="http://schemas.microsoft.com/office/drawing/2014/main" id="{1A14FD74-BC4C-8565-72D8-71E2D8DB7F7E}"/>
              </a:ext>
            </a:extLst>
          </p:cNvPr>
          <p:cNvSpPr>
            <a:spLocks noGrp="1"/>
          </p:cNvSpPr>
          <p:nvPr>
            <p:ph sz="half" idx="1"/>
          </p:nvPr>
        </p:nvSpPr>
        <p:spPr>
          <a:xfrm>
            <a:off x="337625" y="1041006"/>
            <a:ext cx="4234375" cy="4449790"/>
          </a:xfrm>
        </p:spPr>
        <p:txBody>
          <a:bodyPr/>
          <a:lstStyle/>
          <a:p>
            <a:r>
              <a:rPr lang="en-US"/>
              <a:t>“A group of texts similar in their mood, content, structure, or phraseology” (Longman)</a:t>
            </a:r>
          </a:p>
          <a:p>
            <a:r>
              <a:rPr lang="en-US"/>
              <a:t>Genre elements help us understand how to read the text</a:t>
            </a:r>
          </a:p>
          <a:p>
            <a:pPr lvl="1"/>
            <a:r>
              <a:rPr lang="en-US"/>
              <a:t>Are we looking for a story, teaching, or laws?</a:t>
            </a:r>
          </a:p>
          <a:p>
            <a:pPr lvl="1"/>
            <a:r>
              <a:rPr lang="en-US"/>
              <a:t>Are the descriptions literal or figurative?</a:t>
            </a:r>
          </a:p>
          <a:p>
            <a:pPr lvl="1"/>
            <a:r>
              <a:rPr lang="en-US"/>
              <a:t>How should I feel about the text?</a:t>
            </a:r>
          </a:p>
          <a:p>
            <a:r>
              <a:rPr lang="en-US"/>
              <a:t>In the psalms, genre is roughly equivalent to the predominant mood of the psalm:</a:t>
            </a:r>
          </a:p>
          <a:p>
            <a:pPr lvl="1"/>
            <a:r>
              <a:rPr lang="en-US"/>
              <a:t>Lament – feelings of sorrow and pain</a:t>
            </a:r>
          </a:p>
          <a:p>
            <a:pPr lvl="1"/>
            <a:r>
              <a:rPr lang="en-US"/>
              <a:t>Imprecation – feelings of anger</a:t>
            </a:r>
          </a:p>
          <a:p>
            <a:pPr lvl="1"/>
            <a:r>
              <a:rPr lang="en-US"/>
              <a:t>Trust – feelings of hope </a:t>
            </a:r>
          </a:p>
          <a:p>
            <a:pPr lvl="1"/>
            <a:r>
              <a:rPr lang="en-US"/>
              <a:t>Thanksgiving – feelings of gratitude</a:t>
            </a:r>
          </a:p>
          <a:p>
            <a:pPr lvl="1"/>
            <a:r>
              <a:rPr lang="en-US"/>
              <a:t>Praise – feelings of joy</a:t>
            </a:r>
          </a:p>
          <a:p>
            <a:pPr lvl="1"/>
            <a:r>
              <a:rPr lang="en-US"/>
              <a:t>Wisdom – experience of learning </a:t>
            </a:r>
          </a:p>
          <a:p>
            <a:pPr marL="205740" lvl="1" indent="0">
              <a:buNone/>
            </a:pPr>
            <a:endParaRPr lang="en-US"/>
          </a:p>
          <a:p>
            <a:pPr lvl="1"/>
            <a:endParaRPr lang="en-US"/>
          </a:p>
        </p:txBody>
      </p:sp>
      <p:sp>
        <p:nvSpPr>
          <p:cNvPr id="4" name="Content Placeholder 3">
            <a:extLst>
              <a:ext uri="{FF2B5EF4-FFF2-40B4-BE49-F238E27FC236}">
                <a16:creationId xmlns:a16="http://schemas.microsoft.com/office/drawing/2014/main" id="{3A606577-EC27-0CFB-22FF-B82448871A08}"/>
              </a:ext>
            </a:extLst>
          </p:cNvPr>
          <p:cNvSpPr>
            <a:spLocks noGrp="1"/>
          </p:cNvSpPr>
          <p:nvPr>
            <p:ph sz="half" idx="2"/>
          </p:nvPr>
        </p:nvSpPr>
        <p:spPr/>
        <p:txBody>
          <a:bodyPr vert="horz" lIns="91440" tIns="45720" rIns="91440" bIns="45720" rtlCol="0" anchor="t">
            <a:normAutofit/>
          </a:bodyPr>
          <a:lstStyle/>
          <a:p>
            <a:r>
              <a:rPr lang="en-US"/>
              <a:t>“Un </a:t>
            </a:r>
            <a:r>
              <a:rPr lang="en-US" err="1"/>
              <a:t>grupo</a:t>
            </a:r>
            <a:r>
              <a:rPr lang="en-US"/>
              <a:t> de </a:t>
            </a:r>
            <a:r>
              <a:rPr lang="en-US" err="1"/>
              <a:t>textos</a:t>
            </a:r>
            <a:r>
              <a:rPr lang="en-US"/>
              <a:t> </a:t>
            </a:r>
            <a:r>
              <a:rPr lang="en-US" err="1"/>
              <a:t>similares</a:t>
            </a:r>
            <a:r>
              <a:rPr lang="en-US"/>
              <a:t> </a:t>
            </a:r>
            <a:r>
              <a:rPr lang="en-US" err="1"/>
              <a:t>en</a:t>
            </a:r>
            <a:r>
              <a:rPr lang="en-US"/>
              <a:t> </a:t>
            </a:r>
            <a:r>
              <a:rPr lang="en-US" err="1"/>
              <a:t>su</a:t>
            </a:r>
            <a:r>
              <a:rPr lang="en-US"/>
              <a:t> modo, </a:t>
            </a:r>
            <a:r>
              <a:rPr lang="en-US" err="1"/>
              <a:t>contenido</a:t>
            </a:r>
            <a:r>
              <a:rPr lang="en-US"/>
              <a:t>, </a:t>
            </a:r>
            <a:r>
              <a:rPr lang="en-US" err="1"/>
              <a:t>estructura</a:t>
            </a:r>
            <a:r>
              <a:rPr lang="en-US"/>
              <a:t>, o </a:t>
            </a:r>
            <a:r>
              <a:rPr lang="en-US" err="1"/>
              <a:t>fraseología</a:t>
            </a:r>
            <a:r>
              <a:rPr lang="en-US"/>
              <a:t>” (Longman)</a:t>
            </a:r>
          </a:p>
          <a:p>
            <a:r>
              <a:rPr lang="en-US"/>
              <a:t>Los </a:t>
            </a:r>
            <a:r>
              <a:rPr lang="en-US" err="1"/>
              <a:t>elementos</a:t>
            </a:r>
            <a:r>
              <a:rPr lang="en-US"/>
              <a:t> del </a:t>
            </a:r>
            <a:r>
              <a:rPr lang="en-US" err="1"/>
              <a:t>género</a:t>
            </a:r>
            <a:r>
              <a:rPr lang="en-US"/>
              <a:t> </a:t>
            </a:r>
            <a:r>
              <a:rPr lang="en-US" err="1"/>
              <a:t>nos</a:t>
            </a:r>
            <a:r>
              <a:rPr lang="en-US"/>
              <a:t> </a:t>
            </a:r>
            <a:r>
              <a:rPr lang="en-US" err="1"/>
              <a:t>ayudan</a:t>
            </a:r>
            <a:r>
              <a:rPr lang="en-US"/>
              <a:t> a </a:t>
            </a:r>
            <a:r>
              <a:rPr lang="en-US" err="1"/>
              <a:t>entender</a:t>
            </a:r>
            <a:r>
              <a:rPr lang="en-US"/>
              <a:t> </a:t>
            </a:r>
            <a:r>
              <a:rPr lang="en-US" err="1"/>
              <a:t>cómo</a:t>
            </a:r>
            <a:r>
              <a:rPr lang="en-US"/>
              <a:t> leer </a:t>
            </a:r>
            <a:r>
              <a:rPr lang="en-US" err="1"/>
              <a:t>el</a:t>
            </a:r>
            <a:r>
              <a:rPr lang="en-US"/>
              <a:t> </a:t>
            </a:r>
            <a:r>
              <a:rPr lang="en-US" err="1"/>
              <a:t>texto</a:t>
            </a:r>
            <a:endParaRPr lang="en-US"/>
          </a:p>
          <a:p>
            <a:pPr lvl="1">
              <a:spcBef>
                <a:spcPts val="100"/>
              </a:spcBef>
              <a:spcAft>
                <a:spcPts val="100"/>
              </a:spcAft>
            </a:pPr>
            <a:r>
              <a:rPr lang="en-US"/>
              <a:t>¿</a:t>
            </a:r>
            <a:r>
              <a:rPr lang="en-US" err="1"/>
              <a:t>Buscamos</a:t>
            </a:r>
            <a:r>
              <a:rPr lang="en-US"/>
              <a:t> </a:t>
            </a:r>
            <a:r>
              <a:rPr lang="en-US" err="1"/>
              <a:t>una</a:t>
            </a:r>
            <a:r>
              <a:rPr lang="en-US"/>
              <a:t> </a:t>
            </a:r>
            <a:r>
              <a:rPr lang="en-US" err="1"/>
              <a:t>historia</a:t>
            </a:r>
            <a:r>
              <a:rPr lang="en-US"/>
              <a:t>, </a:t>
            </a:r>
            <a:r>
              <a:rPr lang="en-US" err="1"/>
              <a:t>enseñanza</a:t>
            </a:r>
            <a:r>
              <a:rPr lang="en-US"/>
              <a:t> o </a:t>
            </a:r>
            <a:r>
              <a:rPr lang="en-US" err="1"/>
              <a:t>leyes</a:t>
            </a:r>
            <a:r>
              <a:rPr lang="en-US"/>
              <a:t>?</a:t>
            </a:r>
          </a:p>
          <a:p>
            <a:pPr lvl="1">
              <a:spcBef>
                <a:spcPts val="100"/>
              </a:spcBef>
              <a:spcAft>
                <a:spcPts val="100"/>
              </a:spcAft>
            </a:pPr>
            <a:r>
              <a:rPr lang="en-US"/>
              <a:t>¿Son las </a:t>
            </a:r>
            <a:r>
              <a:rPr lang="en-US" err="1"/>
              <a:t>descripciones</a:t>
            </a:r>
            <a:r>
              <a:rPr lang="en-US"/>
              <a:t> </a:t>
            </a:r>
            <a:r>
              <a:rPr lang="en-US" err="1"/>
              <a:t>literales</a:t>
            </a:r>
            <a:r>
              <a:rPr lang="en-US"/>
              <a:t> o </a:t>
            </a:r>
            <a:r>
              <a:rPr lang="en-US" err="1"/>
              <a:t>figuradas</a:t>
            </a:r>
            <a:r>
              <a:rPr lang="en-US"/>
              <a:t>?</a:t>
            </a:r>
          </a:p>
          <a:p>
            <a:pPr lvl="1">
              <a:spcBef>
                <a:spcPts val="100"/>
              </a:spcBef>
              <a:spcAft>
                <a:spcPts val="100"/>
              </a:spcAft>
            </a:pPr>
            <a:r>
              <a:rPr lang="en-US"/>
              <a:t>¿</a:t>
            </a:r>
            <a:r>
              <a:rPr lang="en-US" err="1"/>
              <a:t>Cómo</a:t>
            </a:r>
            <a:r>
              <a:rPr lang="en-US"/>
              <a:t> me </a:t>
            </a:r>
            <a:r>
              <a:rPr lang="en-US" err="1"/>
              <a:t>debo</a:t>
            </a:r>
            <a:r>
              <a:rPr lang="en-US"/>
              <a:t> </a:t>
            </a:r>
            <a:r>
              <a:rPr lang="en-US" err="1"/>
              <a:t>sentir</a:t>
            </a:r>
            <a:r>
              <a:rPr lang="en-US"/>
              <a:t> </a:t>
            </a:r>
            <a:r>
              <a:rPr lang="en-US" err="1"/>
              <a:t>en</a:t>
            </a:r>
            <a:r>
              <a:rPr lang="en-US"/>
              <a:t> </a:t>
            </a:r>
            <a:r>
              <a:rPr lang="en-US" err="1"/>
              <a:t>cuanto</a:t>
            </a:r>
            <a:r>
              <a:rPr lang="en-US"/>
              <a:t> al </a:t>
            </a:r>
            <a:r>
              <a:rPr lang="en-US" err="1"/>
              <a:t>texto</a:t>
            </a:r>
            <a:r>
              <a:rPr lang="en-US"/>
              <a:t>?</a:t>
            </a:r>
          </a:p>
          <a:p>
            <a:r>
              <a:rPr lang="en-US"/>
              <a:t>En </a:t>
            </a:r>
            <a:r>
              <a:rPr lang="en-US" err="1"/>
              <a:t>los</a:t>
            </a:r>
            <a:r>
              <a:rPr lang="en-US"/>
              <a:t> </a:t>
            </a:r>
            <a:r>
              <a:rPr lang="en-US" err="1"/>
              <a:t>salmos</a:t>
            </a:r>
            <a:r>
              <a:rPr lang="en-US"/>
              <a:t>, </a:t>
            </a:r>
            <a:r>
              <a:rPr lang="en-US" err="1"/>
              <a:t>el</a:t>
            </a:r>
            <a:r>
              <a:rPr lang="en-US"/>
              <a:t> </a:t>
            </a:r>
            <a:r>
              <a:rPr lang="en-US" err="1"/>
              <a:t>género</a:t>
            </a:r>
            <a:r>
              <a:rPr lang="en-US"/>
              <a:t> es </a:t>
            </a:r>
            <a:r>
              <a:rPr lang="en-US" err="1"/>
              <a:t>más</a:t>
            </a:r>
            <a:r>
              <a:rPr lang="en-US"/>
              <a:t> o </a:t>
            </a:r>
            <a:r>
              <a:rPr lang="en-US" err="1"/>
              <a:t>menos</a:t>
            </a:r>
            <a:r>
              <a:rPr lang="en-US"/>
              <a:t> </a:t>
            </a:r>
            <a:r>
              <a:rPr lang="en-US" err="1"/>
              <a:t>equivalente</a:t>
            </a:r>
            <a:r>
              <a:rPr lang="en-US"/>
              <a:t> al </a:t>
            </a:r>
            <a:r>
              <a:rPr lang="en-US" err="1"/>
              <a:t>tono</a:t>
            </a:r>
            <a:r>
              <a:rPr lang="en-US"/>
              <a:t> del </a:t>
            </a:r>
            <a:r>
              <a:rPr lang="en-US" err="1"/>
              <a:t>salmo</a:t>
            </a:r>
            <a:r>
              <a:rPr lang="en-US"/>
              <a:t>:</a:t>
            </a:r>
          </a:p>
          <a:p>
            <a:pPr lvl="1">
              <a:spcBef>
                <a:spcPts val="100"/>
              </a:spcBef>
              <a:spcAft>
                <a:spcPts val="100"/>
              </a:spcAft>
            </a:pPr>
            <a:r>
              <a:rPr lang="en-US" err="1"/>
              <a:t>Lamento</a:t>
            </a:r>
            <a:r>
              <a:rPr lang="en-US"/>
              <a:t> – </a:t>
            </a:r>
            <a:r>
              <a:rPr lang="en-US" err="1"/>
              <a:t>sentimientos</a:t>
            </a:r>
            <a:r>
              <a:rPr lang="en-US"/>
              <a:t> de </a:t>
            </a:r>
            <a:r>
              <a:rPr lang="en-US" err="1"/>
              <a:t>pena</a:t>
            </a:r>
            <a:r>
              <a:rPr lang="en-US"/>
              <a:t> y dolor</a:t>
            </a:r>
          </a:p>
          <a:p>
            <a:pPr lvl="1">
              <a:spcBef>
                <a:spcPts val="100"/>
              </a:spcBef>
              <a:spcAft>
                <a:spcPts val="100"/>
              </a:spcAft>
            </a:pPr>
            <a:r>
              <a:rPr lang="en-US" err="1"/>
              <a:t>Imprecación</a:t>
            </a:r>
            <a:r>
              <a:rPr lang="en-US"/>
              <a:t> </a:t>
            </a:r>
            <a:r>
              <a:rPr lang="en-US">
                <a:ea typeface="+mn-lt"/>
                <a:cs typeface="+mn-lt"/>
              </a:rPr>
              <a:t>–</a:t>
            </a:r>
            <a:r>
              <a:rPr lang="en-US"/>
              <a:t> </a:t>
            </a:r>
            <a:r>
              <a:rPr lang="en-US" err="1"/>
              <a:t>sentimientos</a:t>
            </a:r>
            <a:r>
              <a:rPr lang="en-US"/>
              <a:t> de </a:t>
            </a:r>
            <a:r>
              <a:rPr lang="en-US" err="1"/>
              <a:t>enojo</a:t>
            </a:r>
            <a:endParaRPr lang="en-US"/>
          </a:p>
          <a:p>
            <a:pPr lvl="1">
              <a:spcBef>
                <a:spcPts val="100"/>
              </a:spcBef>
              <a:spcAft>
                <a:spcPts val="100"/>
              </a:spcAft>
            </a:pPr>
            <a:r>
              <a:rPr lang="en-US" err="1"/>
              <a:t>Confianza</a:t>
            </a:r>
            <a:r>
              <a:rPr lang="en-US"/>
              <a:t> </a:t>
            </a:r>
            <a:r>
              <a:rPr lang="en-US">
                <a:ea typeface="+mn-lt"/>
                <a:cs typeface="+mn-lt"/>
              </a:rPr>
              <a:t>– </a:t>
            </a:r>
            <a:r>
              <a:rPr lang="en-US" err="1">
                <a:ea typeface="+mn-lt"/>
                <a:cs typeface="+mn-lt"/>
              </a:rPr>
              <a:t>sentimientos</a:t>
            </a:r>
            <a:r>
              <a:rPr lang="en-US">
                <a:ea typeface="+mn-lt"/>
                <a:cs typeface="+mn-lt"/>
              </a:rPr>
              <a:t> de </a:t>
            </a:r>
            <a:r>
              <a:rPr lang="en-US" err="1">
                <a:ea typeface="+mn-lt"/>
                <a:cs typeface="+mn-lt"/>
              </a:rPr>
              <a:t>esperanza</a:t>
            </a:r>
            <a:endParaRPr lang="en-US">
              <a:ea typeface="+mn-lt"/>
              <a:cs typeface="+mn-lt"/>
            </a:endParaRPr>
          </a:p>
          <a:p>
            <a:pPr lvl="1">
              <a:spcBef>
                <a:spcPts val="100"/>
              </a:spcBef>
              <a:spcAft>
                <a:spcPts val="100"/>
              </a:spcAft>
            </a:pPr>
            <a:r>
              <a:rPr lang="en-US" err="1"/>
              <a:t>Acción</a:t>
            </a:r>
            <a:r>
              <a:rPr lang="en-US"/>
              <a:t> de gracias </a:t>
            </a:r>
            <a:r>
              <a:rPr lang="en-US">
                <a:ea typeface="+mn-lt"/>
                <a:cs typeface="+mn-lt"/>
              </a:rPr>
              <a:t>– </a:t>
            </a:r>
            <a:r>
              <a:rPr lang="en-US" err="1">
                <a:ea typeface="+mn-lt"/>
                <a:cs typeface="+mn-lt"/>
              </a:rPr>
              <a:t>sentimientos</a:t>
            </a:r>
            <a:r>
              <a:rPr lang="en-US">
                <a:ea typeface="+mn-lt"/>
                <a:cs typeface="+mn-lt"/>
              </a:rPr>
              <a:t> de </a:t>
            </a:r>
            <a:r>
              <a:rPr lang="en-US" err="1">
                <a:ea typeface="+mn-lt"/>
                <a:cs typeface="+mn-lt"/>
              </a:rPr>
              <a:t>gratitud</a:t>
            </a:r>
            <a:endParaRPr lang="en-US">
              <a:ea typeface="+mn-lt"/>
              <a:cs typeface="+mn-lt"/>
            </a:endParaRPr>
          </a:p>
          <a:p>
            <a:pPr lvl="1">
              <a:spcBef>
                <a:spcPts val="100"/>
              </a:spcBef>
              <a:spcAft>
                <a:spcPts val="100"/>
              </a:spcAft>
            </a:pPr>
            <a:r>
              <a:rPr lang="en-US">
                <a:ea typeface="+mn-lt"/>
                <a:cs typeface="+mn-lt"/>
              </a:rPr>
              <a:t>Alabanza – </a:t>
            </a:r>
            <a:r>
              <a:rPr lang="en-US" err="1">
                <a:ea typeface="+mn-lt"/>
                <a:cs typeface="+mn-lt"/>
              </a:rPr>
              <a:t>sentimientos</a:t>
            </a:r>
            <a:r>
              <a:rPr lang="en-US">
                <a:ea typeface="+mn-lt"/>
                <a:cs typeface="+mn-lt"/>
              </a:rPr>
              <a:t> de </a:t>
            </a:r>
            <a:r>
              <a:rPr lang="en-US" err="1">
                <a:ea typeface="+mn-lt"/>
                <a:cs typeface="+mn-lt"/>
              </a:rPr>
              <a:t>gozo</a:t>
            </a:r>
            <a:endParaRPr lang="en-US">
              <a:ea typeface="+mn-lt"/>
              <a:cs typeface="+mn-lt"/>
            </a:endParaRPr>
          </a:p>
          <a:p>
            <a:pPr lvl="1">
              <a:spcBef>
                <a:spcPts val="100"/>
              </a:spcBef>
              <a:spcAft>
                <a:spcPts val="100"/>
              </a:spcAft>
            </a:pPr>
            <a:r>
              <a:rPr lang="en-US" err="1">
                <a:ea typeface="+mn-lt"/>
                <a:cs typeface="+mn-lt"/>
              </a:rPr>
              <a:t>Sabiduría</a:t>
            </a:r>
            <a:r>
              <a:rPr lang="en-US">
                <a:ea typeface="+mn-lt"/>
                <a:cs typeface="+mn-lt"/>
              </a:rPr>
              <a:t> – </a:t>
            </a:r>
            <a:r>
              <a:rPr lang="en-US" err="1">
                <a:ea typeface="+mn-lt"/>
                <a:cs typeface="+mn-lt"/>
              </a:rPr>
              <a:t>experiencia</a:t>
            </a:r>
            <a:r>
              <a:rPr lang="en-US">
                <a:ea typeface="+mn-lt"/>
                <a:cs typeface="+mn-lt"/>
              </a:rPr>
              <a:t> de </a:t>
            </a:r>
            <a:r>
              <a:rPr lang="en-US" err="1">
                <a:ea typeface="+mn-lt"/>
                <a:cs typeface="+mn-lt"/>
              </a:rPr>
              <a:t>aprender</a:t>
            </a:r>
            <a:endParaRPr lang="en-US">
              <a:ea typeface="+mn-lt"/>
              <a:cs typeface="+mn-lt"/>
            </a:endParaRPr>
          </a:p>
        </p:txBody>
      </p:sp>
    </p:spTree>
    <p:extLst>
      <p:ext uri="{BB962C8B-B14F-4D97-AF65-F5344CB8AC3E}">
        <p14:creationId xmlns:p14="http://schemas.microsoft.com/office/powerpoint/2010/main" val="1696464256"/>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EFF15-DDE3-51B6-D270-BFF57278B2FD}"/>
              </a:ext>
            </a:extLst>
          </p:cNvPr>
          <p:cNvSpPr>
            <a:spLocks noGrp="1"/>
          </p:cNvSpPr>
          <p:nvPr>
            <p:ph type="title"/>
          </p:nvPr>
        </p:nvSpPr>
        <p:spPr/>
        <p:txBody>
          <a:bodyPr/>
          <a:lstStyle/>
          <a:p>
            <a:r>
              <a:rPr lang="en-US"/>
              <a:t>Class Schedule / </a:t>
            </a:r>
            <a:r>
              <a:rPr lang="en-US" err="1"/>
              <a:t>Calendario</a:t>
            </a:r>
            <a:r>
              <a:rPr lang="en-US"/>
              <a:t> de la </a:t>
            </a:r>
            <a:r>
              <a:rPr lang="en-US" err="1"/>
              <a:t>clase</a:t>
            </a:r>
            <a:endParaRPr lang="en-US"/>
          </a:p>
        </p:txBody>
      </p:sp>
      <p:graphicFrame>
        <p:nvGraphicFramePr>
          <p:cNvPr id="4" name="Content Placeholder 3">
            <a:extLst>
              <a:ext uri="{FF2B5EF4-FFF2-40B4-BE49-F238E27FC236}">
                <a16:creationId xmlns:a16="http://schemas.microsoft.com/office/drawing/2014/main" id="{C63D66DF-0D0E-5A11-BDE3-7BF636F01A90}"/>
              </a:ext>
            </a:extLst>
          </p:cNvPr>
          <p:cNvGraphicFramePr>
            <a:graphicFrameLocks noGrp="1"/>
          </p:cNvGraphicFramePr>
          <p:nvPr>
            <p:ph idx="1"/>
          </p:nvPr>
        </p:nvGraphicFramePr>
        <p:xfrm>
          <a:off x="678074" y="1100572"/>
          <a:ext cx="7787852" cy="4104004"/>
        </p:xfrm>
        <a:graphic>
          <a:graphicData uri="http://schemas.openxmlformats.org/drawingml/2006/table">
            <a:tbl>
              <a:tblPr firstRow="1" firstCol="1" bandRow="1">
                <a:tableStyleId>{5C22544A-7EE6-4342-B048-85BDC9FD1C3A}</a:tableStyleId>
              </a:tblPr>
              <a:tblGrid>
                <a:gridCol w="350229">
                  <a:extLst>
                    <a:ext uri="{9D8B030D-6E8A-4147-A177-3AD203B41FA5}">
                      <a16:colId xmlns:a16="http://schemas.microsoft.com/office/drawing/2014/main" val="735986139"/>
                    </a:ext>
                  </a:extLst>
                </a:gridCol>
                <a:gridCol w="6015322">
                  <a:extLst>
                    <a:ext uri="{9D8B030D-6E8A-4147-A177-3AD203B41FA5}">
                      <a16:colId xmlns:a16="http://schemas.microsoft.com/office/drawing/2014/main" val="1690577095"/>
                    </a:ext>
                  </a:extLst>
                </a:gridCol>
                <a:gridCol w="1422301">
                  <a:extLst>
                    <a:ext uri="{9D8B030D-6E8A-4147-A177-3AD203B41FA5}">
                      <a16:colId xmlns:a16="http://schemas.microsoft.com/office/drawing/2014/main" val="864712114"/>
                    </a:ext>
                  </a:extLst>
                </a:gridCol>
              </a:tblGrid>
              <a:tr h="241412">
                <a:tc>
                  <a:txBody>
                    <a:bodyPr/>
                    <a:lstStyle/>
                    <a:p>
                      <a:pPr marL="0" marR="0">
                        <a:spcBef>
                          <a:spcPts val="0"/>
                        </a:spcBef>
                        <a:spcAft>
                          <a:spcPts val="0"/>
                        </a:spcAft>
                      </a:pPr>
                      <a:r>
                        <a:rPr lang="en-US" sz="1400">
                          <a:effectLst/>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Lesson / </a:t>
                      </a:r>
                      <a:r>
                        <a:rPr lang="en-US" sz="1400" err="1">
                          <a:effectLst/>
                        </a:rPr>
                        <a:t>Lección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Psalms / </a:t>
                      </a:r>
                      <a:r>
                        <a:rPr lang="en-US" sz="1400" err="1">
                          <a:effectLst/>
                        </a:rPr>
                        <a:t>Salmos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4090508177"/>
                  </a:ext>
                </a:extLst>
              </a:tr>
              <a:tr h="241412">
                <a:tc gridSpan="3">
                  <a:txBody>
                    <a:bodyPr/>
                    <a:lstStyle/>
                    <a:p>
                      <a:pPr marL="0" marR="0">
                        <a:spcBef>
                          <a:spcPts val="0"/>
                        </a:spcBef>
                        <a:spcAft>
                          <a:spcPts val="0"/>
                        </a:spcAft>
                      </a:pPr>
                      <a:r>
                        <a:rPr lang="en-US" sz="1400">
                          <a:effectLst/>
                        </a:rPr>
                        <a:t>Reading the Psalms / </a:t>
                      </a:r>
                      <a:r>
                        <a:rPr lang="en-US" sz="1400" err="1">
                          <a:effectLst/>
                        </a:rPr>
                        <a:t>Leyendo</a:t>
                      </a:r>
                      <a:r>
                        <a:rPr lang="en-US" sz="1400">
                          <a:effectLst/>
                        </a:rPr>
                        <a:t> </a:t>
                      </a:r>
                      <a:r>
                        <a:rPr lang="en-US" sz="1400" err="1">
                          <a:effectLst/>
                        </a:rPr>
                        <a:t>los</a:t>
                      </a:r>
                      <a:r>
                        <a:rPr lang="en-US" sz="1400">
                          <a:effectLst/>
                        </a:rPr>
                        <a:t> </a:t>
                      </a:r>
                      <a:r>
                        <a:rPr lang="en-US" sz="1400" err="1">
                          <a:effectLst/>
                        </a:rPr>
                        <a:t>Salmos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60129989"/>
                  </a:ext>
                </a:extLst>
              </a:tr>
              <a:tr h="241412">
                <a:tc>
                  <a:txBody>
                    <a:bodyPr/>
                    <a:lstStyle/>
                    <a:p>
                      <a:pPr marL="0" marR="0" algn="ctr">
                        <a:spcBef>
                          <a:spcPts val="0"/>
                        </a:spcBef>
                        <a:spcAft>
                          <a:spcPts val="0"/>
                        </a:spcAft>
                      </a:pPr>
                      <a:r>
                        <a:rPr lang="en-US" sz="1400">
                          <a:effectLst/>
                        </a:rPr>
                        <a:t>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Big Ideas of the Book of Psalms / </a:t>
                      </a:r>
                      <a:r>
                        <a:rPr lang="es-ES" sz="1400">
                          <a:effectLst/>
                        </a:rPr>
                        <a:t>Ideas grandes del libro de los Salmos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1, 2</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17823268"/>
                  </a:ext>
                </a:extLst>
              </a:tr>
              <a:tr h="241412">
                <a:tc>
                  <a:txBody>
                    <a:bodyPr/>
                    <a:lstStyle/>
                    <a:p>
                      <a:pPr marL="0" marR="0" algn="ctr">
                        <a:spcBef>
                          <a:spcPts val="0"/>
                        </a:spcBef>
                        <a:spcAft>
                          <a:spcPts val="0"/>
                        </a:spcAft>
                      </a:pPr>
                      <a:r>
                        <a:rPr lang="en-US" sz="1400">
                          <a:effectLst/>
                        </a:rPr>
                        <a:t>2</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Structure and Poetry of the Psalms / </a:t>
                      </a:r>
                      <a:r>
                        <a:rPr lang="es-ES" sz="1400">
                          <a:effectLst/>
                        </a:rPr>
                        <a:t>Estructura y poesía de los salmos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84, 136</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40213021"/>
                  </a:ext>
                </a:extLst>
              </a:tr>
              <a:tr h="241412">
                <a:tc>
                  <a:txBody>
                    <a:bodyPr/>
                    <a:lstStyle/>
                    <a:p>
                      <a:pPr marL="0" marR="0" algn="ctr">
                        <a:spcBef>
                          <a:spcPts val="0"/>
                        </a:spcBef>
                        <a:spcAft>
                          <a:spcPts val="0"/>
                        </a:spcAft>
                      </a:pPr>
                      <a:r>
                        <a:rPr lang="en-US" sz="1400">
                          <a:effectLst/>
                        </a:rPr>
                        <a:t>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Finding the Psalm I Need / </a:t>
                      </a:r>
                      <a:r>
                        <a:rPr lang="es-ES" sz="1400">
                          <a:effectLst/>
                        </a:rPr>
                        <a:t>Cómo encontrar el salmo que necesito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40, 77</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65797490"/>
                  </a:ext>
                </a:extLst>
              </a:tr>
              <a:tr h="241412">
                <a:tc gridSpan="3">
                  <a:txBody>
                    <a:bodyPr/>
                    <a:lstStyle/>
                    <a:p>
                      <a:pPr marL="0" marR="0">
                        <a:spcBef>
                          <a:spcPts val="0"/>
                        </a:spcBef>
                        <a:spcAft>
                          <a:spcPts val="0"/>
                        </a:spcAft>
                      </a:pPr>
                      <a:r>
                        <a:rPr lang="en-US" sz="1400">
                          <a:effectLst/>
                        </a:rPr>
                        <a:t>Living with the Psalms in moments of… / </a:t>
                      </a:r>
                      <a:r>
                        <a:rPr lang="es-ES" sz="1400" b="1" kern="1200">
                          <a:solidFill>
                            <a:schemeClr val="lt1"/>
                          </a:solidFill>
                          <a:effectLst/>
                          <a:latin typeface="+mn-lt"/>
                          <a:ea typeface="+mn-ea"/>
                          <a:cs typeface="+mn-cs"/>
                        </a:rPr>
                        <a:t>Viviendo con los Salmos en momentos de…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12755966"/>
                  </a:ext>
                </a:extLst>
              </a:tr>
              <a:tr h="241412">
                <a:tc>
                  <a:txBody>
                    <a:bodyPr/>
                    <a:lstStyle/>
                    <a:p>
                      <a:pPr marL="0" marR="0" algn="ctr">
                        <a:spcBef>
                          <a:spcPts val="0"/>
                        </a:spcBef>
                        <a:spcAft>
                          <a:spcPts val="0"/>
                        </a:spcAft>
                      </a:pPr>
                      <a:r>
                        <a:rPr lang="en-US" sz="1400">
                          <a:effectLst/>
                        </a:rPr>
                        <a:t>4</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Suffering (Lament) / </a:t>
                      </a:r>
                      <a:r>
                        <a:rPr lang="en-US" sz="1400" err="1">
                          <a:effectLst/>
                        </a:rPr>
                        <a:t>Sufrimiento</a:t>
                      </a:r>
                      <a:r>
                        <a:rPr lang="en-US" sz="1400">
                          <a:effectLst/>
                        </a:rPr>
                        <a:t> (</a:t>
                      </a:r>
                      <a:r>
                        <a:rPr lang="en-US" sz="1400" err="1">
                          <a:effectLst/>
                        </a:rPr>
                        <a:t>lamento</a:t>
                      </a:r>
                      <a:r>
                        <a:rPr lang="en-US" sz="1400">
                          <a:effectLst/>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38, 60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90203895"/>
                  </a:ext>
                </a:extLst>
              </a:tr>
              <a:tr h="241412">
                <a:tc>
                  <a:txBody>
                    <a:bodyPr/>
                    <a:lstStyle/>
                    <a:p>
                      <a:pPr marL="0" marR="0" algn="ctr">
                        <a:spcBef>
                          <a:spcPts val="0"/>
                        </a:spcBef>
                        <a:spcAft>
                          <a:spcPts val="0"/>
                        </a:spcAft>
                      </a:pPr>
                      <a:r>
                        <a:rPr lang="en-US" sz="1400">
                          <a:effectLst/>
                        </a:rPr>
                        <a:t>5</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Anger (Imprecation) / Ira (</a:t>
                      </a:r>
                      <a:r>
                        <a:rPr lang="en-US" sz="1400" err="1">
                          <a:effectLst/>
                        </a:rPr>
                        <a:t>imprecación</a:t>
                      </a:r>
                      <a:r>
                        <a:rPr lang="en-US" sz="1400">
                          <a:effectLst/>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69, 137</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61988702"/>
                  </a:ext>
                </a:extLst>
              </a:tr>
              <a:tr h="241412">
                <a:tc>
                  <a:txBody>
                    <a:bodyPr/>
                    <a:lstStyle/>
                    <a:p>
                      <a:pPr marL="0" marR="0" algn="ctr">
                        <a:spcBef>
                          <a:spcPts val="0"/>
                        </a:spcBef>
                        <a:spcAft>
                          <a:spcPts val="0"/>
                        </a:spcAft>
                      </a:pPr>
                      <a:r>
                        <a:rPr lang="en-US" sz="1400">
                          <a:effectLst/>
                        </a:rPr>
                        <a:t>6</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Fear &amp; Doubt (Trust) / </a:t>
                      </a:r>
                      <a:r>
                        <a:rPr lang="en-US" sz="1400" err="1">
                          <a:effectLst/>
                        </a:rPr>
                        <a:t>Miedo</a:t>
                      </a:r>
                      <a:r>
                        <a:rPr lang="en-US" sz="1400">
                          <a:effectLst/>
                        </a:rPr>
                        <a:t> y </a:t>
                      </a:r>
                      <a:r>
                        <a:rPr lang="en-US" sz="1400" err="1">
                          <a:effectLst/>
                        </a:rPr>
                        <a:t>duda</a:t>
                      </a:r>
                      <a:r>
                        <a:rPr lang="en-US" sz="1400">
                          <a:effectLst/>
                        </a:rPr>
                        <a:t> (</a:t>
                      </a:r>
                      <a:r>
                        <a:rPr lang="en-US" sz="1400" err="1">
                          <a:effectLst/>
                        </a:rPr>
                        <a:t>confianza</a:t>
                      </a:r>
                      <a:r>
                        <a:rPr lang="en-US" sz="1400">
                          <a:effectLst/>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27, 73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98442001"/>
                  </a:ext>
                </a:extLst>
              </a:tr>
              <a:tr h="241412">
                <a:tc>
                  <a:txBody>
                    <a:bodyPr/>
                    <a:lstStyle/>
                    <a:p>
                      <a:pPr marL="0" marR="0" algn="ctr">
                        <a:spcBef>
                          <a:spcPts val="0"/>
                        </a:spcBef>
                        <a:spcAft>
                          <a:spcPts val="0"/>
                        </a:spcAft>
                      </a:pPr>
                      <a:r>
                        <a:rPr lang="en-US" sz="1400">
                          <a:effectLst/>
                        </a:rPr>
                        <a:t>7</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Gratitude (Thanksgiving) / </a:t>
                      </a:r>
                      <a:r>
                        <a:rPr lang="en-US" sz="1400" err="1">
                          <a:effectLst/>
                        </a:rPr>
                        <a:t>Gratitud</a:t>
                      </a:r>
                      <a:r>
                        <a:rPr lang="en-US" sz="1400">
                          <a:effectLst/>
                        </a:rPr>
                        <a:t> (</a:t>
                      </a:r>
                      <a:r>
                        <a:rPr lang="en-US" sz="1400" err="1">
                          <a:effectLst/>
                        </a:rPr>
                        <a:t>acción</a:t>
                      </a:r>
                      <a:r>
                        <a:rPr lang="en-US" sz="1400">
                          <a:effectLst/>
                        </a:rPr>
                        <a:t> de gracias)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30, 105</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6021286"/>
                  </a:ext>
                </a:extLst>
              </a:tr>
              <a:tr h="241412">
                <a:tc>
                  <a:txBody>
                    <a:bodyPr/>
                    <a:lstStyle/>
                    <a:p>
                      <a:pPr marL="0" marR="0" algn="ctr">
                        <a:spcBef>
                          <a:spcPts val="0"/>
                        </a:spcBef>
                        <a:spcAft>
                          <a:spcPts val="0"/>
                        </a:spcAft>
                      </a:pPr>
                      <a:r>
                        <a:rPr lang="en-US" sz="1400">
                          <a:effectLst/>
                        </a:rPr>
                        <a:t>8</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Joy (Praise) / </a:t>
                      </a:r>
                      <a:r>
                        <a:rPr lang="en-US" sz="1400" err="1">
                          <a:effectLst/>
                        </a:rPr>
                        <a:t>Alegría</a:t>
                      </a:r>
                      <a:r>
                        <a:rPr lang="en-US" sz="1400">
                          <a:effectLst/>
                        </a:rPr>
                        <a:t> (</a:t>
                      </a:r>
                      <a:r>
                        <a:rPr lang="en-US" sz="1400" err="1">
                          <a:effectLst/>
                        </a:rPr>
                        <a:t>alabanza</a:t>
                      </a:r>
                      <a:r>
                        <a:rPr lang="en-US" sz="1400">
                          <a:effectLst/>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34, 103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22777615"/>
                  </a:ext>
                </a:extLst>
              </a:tr>
              <a:tr h="241412">
                <a:tc>
                  <a:txBody>
                    <a:bodyPr/>
                    <a:lstStyle/>
                    <a:p>
                      <a:pPr marL="0" marR="0" algn="ctr">
                        <a:spcBef>
                          <a:spcPts val="0"/>
                        </a:spcBef>
                        <a:spcAft>
                          <a:spcPts val="0"/>
                        </a:spcAft>
                      </a:pPr>
                      <a:r>
                        <a:rPr lang="en-US" sz="1400">
                          <a:effectLst/>
                        </a:rPr>
                        <a:t>9</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Learning (Wisdom) / </a:t>
                      </a:r>
                      <a:r>
                        <a:rPr lang="en-US" sz="1400" err="1">
                          <a:effectLst/>
                        </a:rPr>
                        <a:t>Aprendizaje</a:t>
                      </a:r>
                      <a:r>
                        <a:rPr lang="en-US" sz="1400">
                          <a:effectLst/>
                        </a:rPr>
                        <a:t> (</a:t>
                      </a:r>
                      <a:r>
                        <a:rPr lang="en-US" sz="1400" err="1">
                          <a:effectLst/>
                        </a:rPr>
                        <a:t>sabiduría</a:t>
                      </a:r>
                      <a:r>
                        <a:rPr lang="en-US" sz="1400">
                          <a:effectLst/>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78, 127</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39911568"/>
                  </a:ext>
                </a:extLst>
              </a:tr>
              <a:tr h="241412">
                <a:tc gridSpan="3">
                  <a:txBody>
                    <a:bodyPr/>
                    <a:lstStyle/>
                    <a:p>
                      <a:pPr marL="0" marR="0">
                        <a:spcBef>
                          <a:spcPts val="0"/>
                        </a:spcBef>
                        <a:spcAft>
                          <a:spcPts val="0"/>
                        </a:spcAft>
                      </a:pPr>
                      <a:r>
                        <a:rPr lang="en-US" sz="1400">
                          <a:effectLst/>
                        </a:rPr>
                        <a:t>Special Topics / </a:t>
                      </a:r>
                      <a:r>
                        <a:rPr lang="en-US" sz="1400" b="1" kern="1200" err="1">
                          <a:solidFill>
                            <a:schemeClr val="lt1"/>
                          </a:solidFill>
                          <a:effectLst/>
                          <a:latin typeface="+mn-lt"/>
                          <a:ea typeface="+mn-ea"/>
                          <a:cs typeface="+mn-cs"/>
                        </a:rPr>
                        <a:t>Temas</a:t>
                      </a:r>
                      <a:r>
                        <a:rPr lang="en-US" sz="1400" b="1" kern="1200">
                          <a:solidFill>
                            <a:schemeClr val="lt1"/>
                          </a:solidFill>
                          <a:effectLst/>
                          <a:latin typeface="+mn-lt"/>
                          <a:ea typeface="+mn-ea"/>
                          <a:cs typeface="+mn-cs"/>
                        </a:rPr>
                        <a:t> </a:t>
                      </a:r>
                      <a:r>
                        <a:rPr lang="en-US" sz="1400" b="1" kern="1200" err="1">
                          <a:solidFill>
                            <a:schemeClr val="lt1"/>
                          </a:solidFill>
                          <a:effectLst/>
                          <a:latin typeface="+mn-lt"/>
                          <a:ea typeface="+mn-ea"/>
                          <a:cs typeface="+mn-cs"/>
                        </a:rPr>
                        <a:t>especiales</a:t>
                      </a:r>
                      <a:endParaRPr lang="en-US" sz="1400" b="1" kern="1200">
                        <a:solidFill>
                          <a:schemeClr val="lt1"/>
                        </a:solidFill>
                        <a:effectLst/>
                        <a:latin typeface="+mn-lt"/>
                        <a:ea typeface="+mn-ea"/>
                        <a:cs typeface="+mn-cs"/>
                      </a:endParaRPr>
                    </a:p>
                  </a:txBody>
                  <a:tcPr marL="68580" marR="68580" marT="0" marB="0" anchor="ctr">
                    <a:solidFill>
                      <a:schemeClr val="accent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06459067"/>
                  </a:ext>
                </a:extLst>
              </a:tr>
              <a:tr h="241412">
                <a:tc>
                  <a:txBody>
                    <a:bodyPr/>
                    <a:lstStyle/>
                    <a:p>
                      <a:pPr marL="0" marR="0" algn="ctr">
                        <a:spcBef>
                          <a:spcPts val="0"/>
                        </a:spcBef>
                        <a:spcAft>
                          <a:spcPts val="0"/>
                        </a:spcAft>
                      </a:pPr>
                      <a:r>
                        <a:rPr lang="en-US" sz="1400">
                          <a:effectLst/>
                        </a:rPr>
                        <a:t>10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Songs of Ascents / Cantos</a:t>
                      </a:r>
                      <a:r>
                        <a:rPr lang="en-US" sz="1400" baseline="0">
                          <a:effectLst/>
                        </a:rPr>
                        <a:t> de </a:t>
                      </a:r>
                      <a:r>
                        <a:rPr lang="en-US" sz="1400" baseline="0" err="1">
                          <a:effectLst/>
                        </a:rPr>
                        <a:t>ascenso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121, 132, 134</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26944305"/>
                  </a:ext>
                </a:extLst>
              </a:tr>
              <a:tr h="241412">
                <a:tc>
                  <a:txBody>
                    <a:bodyPr/>
                    <a:lstStyle/>
                    <a:p>
                      <a:pPr marL="0" marR="0" algn="ctr">
                        <a:spcBef>
                          <a:spcPts val="0"/>
                        </a:spcBef>
                        <a:spcAft>
                          <a:spcPts val="0"/>
                        </a:spcAft>
                      </a:pPr>
                      <a:r>
                        <a:rPr lang="en-US" sz="1400">
                          <a:effectLst/>
                        </a:rPr>
                        <a:t>11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Praying with the Psalms / </a:t>
                      </a:r>
                      <a:r>
                        <a:rPr lang="es-ES" sz="1400">
                          <a:effectLst/>
                        </a:rPr>
                        <a:t>Cómo orar con los salmos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Various /</a:t>
                      </a:r>
                      <a:r>
                        <a:rPr lang="en-US" sz="1400" err="1">
                          <a:effectLst/>
                        </a:rPr>
                        <a:t>varios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76108755"/>
                  </a:ext>
                </a:extLst>
              </a:tr>
              <a:tr h="241412">
                <a:tc>
                  <a:txBody>
                    <a:bodyPr/>
                    <a:lstStyle/>
                    <a:p>
                      <a:pPr marL="0" marR="0" algn="ctr">
                        <a:spcBef>
                          <a:spcPts val="0"/>
                        </a:spcBef>
                        <a:spcAft>
                          <a:spcPts val="0"/>
                        </a:spcAft>
                      </a:pPr>
                      <a:r>
                        <a:rPr lang="en-US" sz="1400">
                          <a:effectLst/>
                        </a:rPr>
                        <a:t>12</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Messianic Psalms / </a:t>
                      </a:r>
                      <a:r>
                        <a:rPr lang="en-US" sz="1400" err="1">
                          <a:effectLst/>
                        </a:rPr>
                        <a:t>Salmos</a:t>
                      </a:r>
                      <a:r>
                        <a:rPr lang="en-US" sz="1400">
                          <a:effectLst/>
                        </a:rPr>
                        <a:t> </a:t>
                      </a:r>
                      <a:r>
                        <a:rPr lang="en-US" sz="1400" err="1">
                          <a:effectLst/>
                        </a:rPr>
                        <a:t>mesiánicos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22, 110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94375988"/>
                  </a:ext>
                </a:extLst>
              </a:tr>
              <a:tr h="241412">
                <a:tc>
                  <a:txBody>
                    <a:bodyPr/>
                    <a:lstStyle/>
                    <a:p>
                      <a:pPr marL="0" marR="0" algn="ctr">
                        <a:spcBef>
                          <a:spcPts val="0"/>
                        </a:spcBef>
                        <a:spcAft>
                          <a:spcPts val="0"/>
                        </a:spcAft>
                      </a:pPr>
                      <a:r>
                        <a:rPr lang="en-US" sz="1400">
                          <a:effectLst/>
                        </a:rPr>
                        <a:t>13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Overflow and Review / Material </a:t>
                      </a:r>
                      <a:r>
                        <a:rPr lang="en-US" sz="1400" err="1">
                          <a:effectLst/>
                        </a:rPr>
                        <a:t>sobrante</a:t>
                      </a:r>
                      <a:r>
                        <a:rPr lang="en-US" sz="1400">
                          <a:effectLst/>
                        </a:rPr>
                        <a:t> y </a:t>
                      </a:r>
                      <a:r>
                        <a:rPr lang="en-US" sz="1400" err="1">
                          <a:effectLst/>
                        </a:rPr>
                        <a:t>repaso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09856970"/>
                  </a:ext>
                </a:extLst>
              </a:tr>
            </a:tbl>
          </a:graphicData>
        </a:graphic>
      </p:graphicFrame>
    </p:spTree>
    <p:extLst>
      <p:ext uri="{BB962C8B-B14F-4D97-AF65-F5344CB8AC3E}">
        <p14:creationId xmlns:p14="http://schemas.microsoft.com/office/powerpoint/2010/main" val="131500288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358C94-E451-76A0-2E17-560E6328E47E}"/>
              </a:ext>
            </a:extLst>
          </p:cNvPr>
          <p:cNvSpPr>
            <a:spLocks noGrp="1"/>
          </p:cNvSpPr>
          <p:nvPr>
            <p:ph type="title"/>
          </p:nvPr>
        </p:nvSpPr>
        <p:spPr/>
        <p:txBody>
          <a:bodyPr/>
          <a:lstStyle/>
          <a:p>
            <a:r>
              <a:rPr lang="en-US">
                <a:latin typeface="Malgun Gothic"/>
                <a:ea typeface="Malgun Gothic"/>
              </a:rPr>
              <a:t>Genre Movement / </a:t>
            </a:r>
            <a:r>
              <a:rPr lang="en-US" err="1">
                <a:latin typeface="Malgun Gothic"/>
                <a:ea typeface="Malgun Gothic"/>
              </a:rPr>
              <a:t>Movimiento</a:t>
            </a:r>
            <a:r>
              <a:rPr lang="en-US">
                <a:latin typeface="Malgun Gothic"/>
                <a:ea typeface="Malgun Gothic"/>
              </a:rPr>
              <a:t> de </a:t>
            </a:r>
            <a:r>
              <a:rPr lang="en-US" err="1">
                <a:latin typeface="Malgun Gothic"/>
                <a:ea typeface="Malgun Gothic"/>
              </a:rPr>
              <a:t>género</a:t>
            </a:r>
            <a:r>
              <a:rPr lang="en-US">
                <a:latin typeface="Malgun Gothic"/>
                <a:ea typeface="Malgun Gothic"/>
              </a:rPr>
              <a:t> </a:t>
            </a:r>
            <a:endParaRPr lang="en-US"/>
          </a:p>
        </p:txBody>
      </p:sp>
      <p:graphicFrame>
        <p:nvGraphicFramePr>
          <p:cNvPr id="4" name="Content Placeholder 6">
            <a:extLst>
              <a:ext uri="{FF2B5EF4-FFF2-40B4-BE49-F238E27FC236}">
                <a16:creationId xmlns:a16="http://schemas.microsoft.com/office/drawing/2014/main" id="{828F6F61-F25A-E487-6B32-9F93B9C80C61}"/>
              </a:ext>
            </a:extLst>
          </p:cNvPr>
          <p:cNvGraphicFramePr>
            <a:graphicFrameLocks noGrp="1"/>
          </p:cNvGraphicFramePr>
          <p:nvPr>
            <p:ph idx="1"/>
            <p:extLst>
              <p:ext uri="{D42A27DB-BD31-4B8C-83A1-F6EECF244321}">
                <p14:modId xmlns:p14="http://schemas.microsoft.com/office/powerpoint/2010/main" val="2481470281"/>
              </p:ext>
            </p:extLst>
          </p:nvPr>
        </p:nvGraphicFramePr>
        <p:xfrm>
          <a:off x="338138" y="1041400"/>
          <a:ext cx="8574087" cy="4449763"/>
        </p:xfrm>
        <a:graphic>
          <a:graphicData uri="http://schemas.openxmlformats.org/drawingml/2006/chart">
            <c:chart xmlns:c="http://schemas.openxmlformats.org/drawingml/2006/chart" xmlns:r="http://schemas.openxmlformats.org/officeDocument/2006/relationships" r:id="rId3"/>
          </a:graphicData>
        </a:graphic>
      </p:graphicFrame>
      <p:sp>
        <p:nvSpPr>
          <p:cNvPr id="5" name="TextBox 4">
            <a:extLst>
              <a:ext uri="{FF2B5EF4-FFF2-40B4-BE49-F238E27FC236}">
                <a16:creationId xmlns:a16="http://schemas.microsoft.com/office/drawing/2014/main" id="{2E25DC50-2033-D4EE-3F6B-8DBDFACFB636}"/>
              </a:ext>
            </a:extLst>
          </p:cNvPr>
          <p:cNvSpPr txBox="1"/>
          <p:nvPr/>
        </p:nvSpPr>
        <p:spPr>
          <a:xfrm>
            <a:off x="4272549" y="5135417"/>
            <a:ext cx="112426" cy="230832"/>
          </a:xfrm>
          <a:prstGeom prst="rect">
            <a:avLst/>
          </a:prstGeom>
          <a:noFill/>
        </p:spPr>
        <p:txBody>
          <a:bodyPr wrap="square" rtlCol="0">
            <a:spAutoFit/>
          </a:bodyPr>
          <a:lstStyle/>
          <a:p>
            <a:r>
              <a:rPr lang="en-US" sz="900">
                <a:solidFill>
                  <a:schemeClr val="tx1">
                    <a:lumMod val="65000"/>
                    <a:lumOff val="35000"/>
                  </a:schemeClr>
                </a:solidFill>
              </a:rPr>
              <a:t>’</a:t>
            </a:r>
          </a:p>
        </p:txBody>
      </p:sp>
    </p:spTree>
    <p:extLst>
      <p:ext uri="{BB962C8B-B14F-4D97-AF65-F5344CB8AC3E}">
        <p14:creationId xmlns:p14="http://schemas.microsoft.com/office/powerpoint/2010/main" val="625007947"/>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485FB0-C54A-ADBA-49CE-2A075EE107B9}"/>
              </a:ext>
            </a:extLst>
          </p:cNvPr>
          <p:cNvSpPr>
            <a:spLocks noGrp="1"/>
          </p:cNvSpPr>
          <p:nvPr>
            <p:ph type="title"/>
          </p:nvPr>
        </p:nvSpPr>
        <p:spPr>
          <a:xfrm>
            <a:off x="206565" y="325116"/>
            <a:ext cx="8705317" cy="715889"/>
          </a:xfrm>
        </p:spPr>
        <p:txBody>
          <a:bodyPr>
            <a:normAutofit fontScale="90000"/>
          </a:bodyPr>
          <a:lstStyle/>
          <a:p>
            <a:r>
              <a:rPr lang="en-US">
                <a:latin typeface="Malgun Gothic"/>
                <a:ea typeface="Malgun Gothic"/>
              </a:rPr>
              <a:t>How the Psalms Help / </a:t>
            </a:r>
            <a:r>
              <a:rPr lang="en-US" err="1">
                <a:latin typeface="Malgun Gothic"/>
                <a:ea typeface="Malgun Gothic"/>
              </a:rPr>
              <a:t>Cómo</a:t>
            </a:r>
            <a:r>
              <a:rPr lang="en-US">
                <a:latin typeface="Malgun Gothic"/>
                <a:ea typeface="Malgun Gothic"/>
              </a:rPr>
              <a:t> </a:t>
            </a:r>
            <a:r>
              <a:rPr lang="en-US" err="1">
                <a:latin typeface="Malgun Gothic"/>
                <a:ea typeface="Malgun Gothic"/>
              </a:rPr>
              <a:t>ayudan</a:t>
            </a:r>
            <a:r>
              <a:rPr lang="en-US">
                <a:latin typeface="Malgun Gothic"/>
                <a:ea typeface="Malgun Gothic"/>
              </a:rPr>
              <a:t> </a:t>
            </a:r>
            <a:r>
              <a:rPr lang="en-US" err="1">
                <a:latin typeface="Malgun Gothic"/>
                <a:ea typeface="Malgun Gothic"/>
              </a:rPr>
              <a:t>los</a:t>
            </a:r>
            <a:r>
              <a:rPr lang="en-US">
                <a:latin typeface="Malgun Gothic"/>
                <a:ea typeface="Malgun Gothic"/>
              </a:rPr>
              <a:t> </a:t>
            </a:r>
            <a:r>
              <a:rPr lang="en-US" err="1">
                <a:latin typeface="Malgun Gothic"/>
                <a:ea typeface="Malgun Gothic"/>
              </a:rPr>
              <a:t>salmos</a:t>
            </a:r>
            <a:endParaRPr lang="en-US" err="1"/>
          </a:p>
        </p:txBody>
      </p:sp>
      <p:sp>
        <p:nvSpPr>
          <p:cNvPr id="3" name="Content Placeholder 2">
            <a:extLst>
              <a:ext uri="{FF2B5EF4-FFF2-40B4-BE49-F238E27FC236}">
                <a16:creationId xmlns:a16="http://schemas.microsoft.com/office/drawing/2014/main" id="{18D55294-B0C7-E049-DAF7-DD6D2D43D95E}"/>
              </a:ext>
            </a:extLst>
          </p:cNvPr>
          <p:cNvSpPr>
            <a:spLocks noGrp="1"/>
          </p:cNvSpPr>
          <p:nvPr>
            <p:ph sz="half" idx="1"/>
          </p:nvPr>
        </p:nvSpPr>
        <p:spPr/>
        <p:txBody>
          <a:bodyPr/>
          <a:lstStyle/>
          <a:p>
            <a:r>
              <a:rPr lang="en-US"/>
              <a:t>They show that real, faithful believers go through the trials we experience</a:t>
            </a:r>
          </a:p>
          <a:p>
            <a:pPr lvl="1"/>
            <a:r>
              <a:rPr lang="en-US"/>
              <a:t>Sometimes they pass the test, but not always</a:t>
            </a:r>
          </a:p>
          <a:p>
            <a:pPr lvl="1"/>
            <a:r>
              <a:rPr lang="en-US"/>
              <a:t>They give us a firsthand account of what its like to trust in God</a:t>
            </a:r>
            <a:br>
              <a:rPr lang="en-US"/>
            </a:br>
            <a:endParaRPr lang="en-US"/>
          </a:p>
          <a:p>
            <a:r>
              <a:rPr lang="en-US">
                <a:solidFill>
                  <a:schemeClr val="tx1"/>
                </a:solidFill>
              </a:rPr>
              <a:t>They give us to tools to survive doubt, fear, persecution, and confusion</a:t>
            </a:r>
          </a:p>
          <a:p>
            <a:pPr lvl="1"/>
            <a:r>
              <a:rPr lang="en-US">
                <a:solidFill>
                  <a:schemeClr val="tx1"/>
                </a:solidFill>
              </a:rPr>
              <a:t>They prepare us by teaching us what to think</a:t>
            </a:r>
          </a:p>
          <a:p>
            <a:pPr lvl="1"/>
            <a:r>
              <a:rPr lang="en-US">
                <a:solidFill>
                  <a:schemeClr val="tx1"/>
                </a:solidFill>
              </a:rPr>
              <a:t>They help us cope by giving us the language to express our feelings in prayer and conversation</a:t>
            </a:r>
            <a:br>
              <a:rPr lang="en-US">
                <a:solidFill>
                  <a:schemeClr val="tx1"/>
                </a:solidFill>
              </a:rPr>
            </a:br>
            <a:r>
              <a:rPr lang="en-US">
                <a:solidFill>
                  <a:schemeClr val="tx1"/>
                </a:solidFill>
              </a:rPr>
              <a:t> </a:t>
            </a:r>
          </a:p>
          <a:p>
            <a:r>
              <a:rPr lang="en-US">
                <a:solidFill>
                  <a:schemeClr val="tx1"/>
                </a:solidFill>
              </a:rPr>
              <a:t>The psalms (especially the darker ones) are more useful in a crisis if we already know them intimately</a:t>
            </a:r>
          </a:p>
          <a:p>
            <a:endParaRPr lang="en-US"/>
          </a:p>
        </p:txBody>
      </p:sp>
      <p:sp>
        <p:nvSpPr>
          <p:cNvPr id="4" name="Content Placeholder 3">
            <a:extLst>
              <a:ext uri="{FF2B5EF4-FFF2-40B4-BE49-F238E27FC236}">
                <a16:creationId xmlns:a16="http://schemas.microsoft.com/office/drawing/2014/main" id="{9FAB9DE0-1045-4BE1-24A2-89BB3EF43A24}"/>
              </a:ext>
            </a:extLst>
          </p:cNvPr>
          <p:cNvSpPr>
            <a:spLocks noGrp="1"/>
          </p:cNvSpPr>
          <p:nvPr>
            <p:ph sz="half" idx="2"/>
          </p:nvPr>
        </p:nvSpPr>
        <p:spPr/>
        <p:txBody>
          <a:bodyPr vert="horz" lIns="91440" tIns="45720" rIns="91440" bIns="45720" rtlCol="0" anchor="t">
            <a:normAutofit/>
          </a:bodyPr>
          <a:lstStyle/>
          <a:p>
            <a:r>
              <a:rPr lang="en-US" err="1">
                <a:ea typeface="+mn-lt"/>
                <a:cs typeface="+mn-lt"/>
              </a:rPr>
              <a:t>Muestran</a:t>
            </a:r>
            <a:r>
              <a:rPr lang="en-US">
                <a:ea typeface="+mn-lt"/>
                <a:cs typeface="+mn-lt"/>
              </a:rPr>
              <a:t> que </a:t>
            </a:r>
            <a:r>
              <a:rPr lang="en-US" err="1">
                <a:ea typeface="+mn-lt"/>
                <a:cs typeface="+mn-lt"/>
              </a:rPr>
              <a:t>los</a:t>
            </a:r>
            <a:r>
              <a:rPr lang="en-US">
                <a:ea typeface="+mn-lt"/>
                <a:cs typeface="+mn-lt"/>
              </a:rPr>
              <a:t> </a:t>
            </a:r>
            <a:r>
              <a:rPr lang="en-US" err="1">
                <a:ea typeface="+mn-lt"/>
                <a:cs typeface="+mn-lt"/>
              </a:rPr>
              <a:t>creyentes</a:t>
            </a:r>
            <a:r>
              <a:rPr lang="en-US">
                <a:ea typeface="+mn-lt"/>
                <a:cs typeface="+mn-lt"/>
              </a:rPr>
              <a:t> </a:t>
            </a:r>
            <a:r>
              <a:rPr lang="en-US" err="1">
                <a:ea typeface="+mn-lt"/>
                <a:cs typeface="+mn-lt"/>
              </a:rPr>
              <a:t>verdaderos</a:t>
            </a:r>
            <a:r>
              <a:rPr lang="en-US">
                <a:ea typeface="+mn-lt"/>
                <a:cs typeface="+mn-lt"/>
              </a:rPr>
              <a:t> y </a:t>
            </a:r>
            <a:r>
              <a:rPr lang="en-US" err="1">
                <a:ea typeface="+mn-lt"/>
                <a:cs typeface="+mn-lt"/>
              </a:rPr>
              <a:t>fieles</a:t>
            </a:r>
            <a:r>
              <a:rPr lang="en-US">
                <a:ea typeface="+mn-lt"/>
                <a:cs typeface="+mn-lt"/>
              </a:rPr>
              <a:t> </a:t>
            </a:r>
            <a:r>
              <a:rPr lang="en-US" err="1">
                <a:ea typeface="+mn-lt"/>
                <a:cs typeface="+mn-lt"/>
              </a:rPr>
              <a:t>pasan</a:t>
            </a:r>
            <a:r>
              <a:rPr lang="en-US">
                <a:ea typeface="+mn-lt"/>
                <a:cs typeface="+mn-lt"/>
              </a:rPr>
              <a:t> </a:t>
            </a:r>
            <a:r>
              <a:rPr lang="en-US" err="1">
                <a:ea typeface="+mn-lt"/>
                <a:cs typeface="+mn-lt"/>
              </a:rPr>
              <a:t>por</a:t>
            </a:r>
            <a:r>
              <a:rPr lang="en-US">
                <a:ea typeface="+mn-lt"/>
                <a:cs typeface="+mn-lt"/>
              </a:rPr>
              <a:t> las </a:t>
            </a:r>
            <a:r>
              <a:rPr lang="en-US" err="1">
                <a:ea typeface="+mn-lt"/>
                <a:cs typeface="+mn-lt"/>
              </a:rPr>
              <a:t>mismas</a:t>
            </a:r>
            <a:r>
              <a:rPr lang="en-US">
                <a:ea typeface="+mn-lt"/>
                <a:cs typeface="+mn-lt"/>
              </a:rPr>
              <a:t> </a:t>
            </a:r>
            <a:r>
              <a:rPr lang="en-US" err="1">
                <a:ea typeface="+mn-lt"/>
                <a:cs typeface="+mn-lt"/>
              </a:rPr>
              <a:t>pruebas</a:t>
            </a:r>
            <a:r>
              <a:rPr lang="en-US">
                <a:ea typeface="+mn-lt"/>
                <a:cs typeface="+mn-lt"/>
              </a:rPr>
              <a:t> que </a:t>
            </a:r>
            <a:r>
              <a:rPr lang="en-US" err="1">
                <a:ea typeface="+mn-lt"/>
                <a:cs typeface="+mn-lt"/>
              </a:rPr>
              <a:t>nosotros</a:t>
            </a:r>
          </a:p>
          <a:p>
            <a:pPr lvl="1"/>
            <a:r>
              <a:rPr lang="en-US">
                <a:ea typeface="+mn-lt"/>
                <a:cs typeface="+mn-lt"/>
              </a:rPr>
              <a:t>A </a:t>
            </a:r>
            <a:r>
              <a:rPr lang="en-US" err="1">
                <a:ea typeface="+mn-lt"/>
                <a:cs typeface="+mn-lt"/>
              </a:rPr>
              <a:t>veces</a:t>
            </a:r>
            <a:r>
              <a:rPr lang="en-US">
                <a:ea typeface="+mn-lt"/>
                <a:cs typeface="+mn-lt"/>
              </a:rPr>
              <a:t> </a:t>
            </a:r>
            <a:r>
              <a:rPr lang="en-US" err="1">
                <a:ea typeface="+mn-lt"/>
                <a:cs typeface="+mn-lt"/>
              </a:rPr>
              <a:t>pasan</a:t>
            </a:r>
            <a:r>
              <a:rPr lang="en-US">
                <a:ea typeface="+mn-lt"/>
                <a:cs typeface="+mn-lt"/>
              </a:rPr>
              <a:t> la </a:t>
            </a:r>
            <a:r>
              <a:rPr lang="en-US" err="1">
                <a:ea typeface="+mn-lt"/>
                <a:cs typeface="+mn-lt"/>
              </a:rPr>
              <a:t>prueba</a:t>
            </a:r>
            <a:r>
              <a:rPr lang="en-US">
                <a:ea typeface="+mn-lt"/>
                <a:cs typeface="+mn-lt"/>
              </a:rPr>
              <a:t>, </a:t>
            </a:r>
            <a:r>
              <a:rPr lang="en-US" err="1">
                <a:ea typeface="+mn-lt"/>
                <a:cs typeface="+mn-lt"/>
              </a:rPr>
              <a:t>pero</a:t>
            </a:r>
            <a:r>
              <a:rPr lang="en-US">
                <a:ea typeface="+mn-lt"/>
                <a:cs typeface="+mn-lt"/>
              </a:rPr>
              <a:t> no </a:t>
            </a:r>
            <a:r>
              <a:rPr lang="en-US" err="1">
                <a:ea typeface="+mn-lt"/>
                <a:cs typeface="+mn-lt"/>
              </a:rPr>
              <a:t>siempre</a:t>
            </a:r>
          </a:p>
          <a:p>
            <a:pPr lvl="1"/>
            <a:r>
              <a:rPr lang="en-US">
                <a:ea typeface="+mn-lt"/>
                <a:cs typeface="+mn-lt"/>
              </a:rPr>
              <a:t>Nos dan un </a:t>
            </a:r>
            <a:r>
              <a:rPr lang="en-US" err="1">
                <a:ea typeface="+mn-lt"/>
                <a:cs typeface="+mn-lt"/>
              </a:rPr>
              <a:t>informe</a:t>
            </a:r>
            <a:r>
              <a:rPr lang="en-US">
                <a:ea typeface="+mn-lt"/>
                <a:cs typeface="+mn-lt"/>
              </a:rPr>
              <a:t> de </a:t>
            </a:r>
            <a:r>
              <a:rPr lang="en-US" err="1">
                <a:ea typeface="+mn-lt"/>
                <a:cs typeface="+mn-lt"/>
              </a:rPr>
              <a:t>primera</a:t>
            </a:r>
            <a:r>
              <a:rPr lang="en-US">
                <a:ea typeface="+mn-lt"/>
                <a:cs typeface="+mn-lt"/>
              </a:rPr>
              <a:t> mano de </a:t>
            </a:r>
            <a:r>
              <a:rPr lang="en-US" err="1">
                <a:ea typeface="+mn-lt"/>
                <a:cs typeface="+mn-lt"/>
              </a:rPr>
              <a:t>cómo</a:t>
            </a:r>
            <a:r>
              <a:rPr lang="en-US">
                <a:ea typeface="+mn-lt"/>
                <a:cs typeface="+mn-lt"/>
              </a:rPr>
              <a:t> es </a:t>
            </a:r>
            <a:r>
              <a:rPr lang="en-US" err="1">
                <a:ea typeface="+mn-lt"/>
                <a:cs typeface="+mn-lt"/>
              </a:rPr>
              <a:t>confiar</a:t>
            </a:r>
            <a:r>
              <a:rPr lang="en-US">
                <a:ea typeface="+mn-lt"/>
                <a:cs typeface="+mn-lt"/>
              </a:rPr>
              <a:t> </a:t>
            </a:r>
            <a:r>
              <a:rPr lang="en-US" err="1">
                <a:ea typeface="+mn-lt"/>
                <a:cs typeface="+mn-lt"/>
              </a:rPr>
              <a:t>en</a:t>
            </a:r>
            <a:r>
              <a:rPr lang="en-US">
                <a:ea typeface="+mn-lt"/>
                <a:cs typeface="+mn-lt"/>
              </a:rPr>
              <a:t> Dios</a:t>
            </a:r>
          </a:p>
          <a:p>
            <a:r>
              <a:rPr lang="en-US">
                <a:solidFill>
                  <a:schemeClr val="tx1"/>
                </a:solidFill>
                <a:ea typeface="+mn-lt"/>
                <a:cs typeface="+mn-lt"/>
              </a:rPr>
              <a:t>Nos dan las </a:t>
            </a:r>
            <a:r>
              <a:rPr lang="en-US" err="1">
                <a:solidFill>
                  <a:schemeClr val="tx1"/>
                </a:solidFill>
                <a:ea typeface="+mn-lt"/>
                <a:cs typeface="+mn-lt"/>
              </a:rPr>
              <a:t>herramientas</a:t>
            </a:r>
            <a:r>
              <a:rPr lang="en-US">
                <a:solidFill>
                  <a:schemeClr val="tx1"/>
                </a:solidFill>
                <a:ea typeface="+mn-lt"/>
                <a:cs typeface="+mn-lt"/>
              </a:rPr>
              <a:t> para </a:t>
            </a:r>
            <a:r>
              <a:rPr lang="en-US" err="1">
                <a:solidFill>
                  <a:schemeClr val="tx1"/>
                </a:solidFill>
                <a:ea typeface="+mn-lt"/>
                <a:cs typeface="+mn-lt"/>
              </a:rPr>
              <a:t>sobrevivir</a:t>
            </a:r>
            <a:r>
              <a:rPr lang="en-US">
                <a:solidFill>
                  <a:schemeClr val="tx1"/>
                </a:solidFill>
                <a:ea typeface="+mn-lt"/>
                <a:cs typeface="+mn-lt"/>
              </a:rPr>
              <a:t> la </a:t>
            </a:r>
            <a:r>
              <a:rPr lang="en-US" err="1">
                <a:solidFill>
                  <a:schemeClr val="tx1"/>
                </a:solidFill>
                <a:ea typeface="+mn-lt"/>
                <a:cs typeface="+mn-lt"/>
              </a:rPr>
              <a:t>duda</a:t>
            </a:r>
            <a:r>
              <a:rPr lang="en-US">
                <a:solidFill>
                  <a:schemeClr val="tx1"/>
                </a:solidFill>
                <a:ea typeface="+mn-lt"/>
                <a:cs typeface="+mn-lt"/>
              </a:rPr>
              <a:t>, </a:t>
            </a:r>
            <a:r>
              <a:rPr lang="en-US" err="1">
                <a:solidFill>
                  <a:schemeClr val="tx1"/>
                </a:solidFill>
                <a:ea typeface="+mn-lt"/>
                <a:cs typeface="+mn-lt"/>
              </a:rPr>
              <a:t>el</a:t>
            </a:r>
            <a:r>
              <a:rPr lang="en-US">
                <a:solidFill>
                  <a:schemeClr val="tx1"/>
                </a:solidFill>
                <a:ea typeface="+mn-lt"/>
                <a:cs typeface="+mn-lt"/>
              </a:rPr>
              <a:t> </a:t>
            </a:r>
            <a:r>
              <a:rPr lang="en-US" err="1">
                <a:solidFill>
                  <a:schemeClr val="tx1"/>
                </a:solidFill>
                <a:ea typeface="+mn-lt"/>
                <a:cs typeface="+mn-lt"/>
              </a:rPr>
              <a:t>miedo</a:t>
            </a:r>
            <a:r>
              <a:rPr lang="en-US">
                <a:solidFill>
                  <a:schemeClr val="tx1"/>
                </a:solidFill>
                <a:ea typeface="+mn-lt"/>
                <a:cs typeface="+mn-lt"/>
              </a:rPr>
              <a:t>, la </a:t>
            </a:r>
            <a:r>
              <a:rPr lang="en-US" err="1">
                <a:solidFill>
                  <a:schemeClr val="tx1"/>
                </a:solidFill>
                <a:ea typeface="+mn-lt"/>
                <a:cs typeface="+mn-lt"/>
              </a:rPr>
              <a:t>persecución</a:t>
            </a:r>
            <a:r>
              <a:rPr lang="en-US">
                <a:solidFill>
                  <a:schemeClr val="tx1"/>
                </a:solidFill>
                <a:ea typeface="+mn-lt"/>
                <a:cs typeface="+mn-lt"/>
              </a:rPr>
              <a:t> y la </a:t>
            </a:r>
            <a:r>
              <a:rPr lang="en-US" err="1">
                <a:solidFill>
                  <a:schemeClr val="tx1"/>
                </a:solidFill>
                <a:ea typeface="+mn-lt"/>
                <a:cs typeface="+mn-lt"/>
              </a:rPr>
              <a:t>confusión</a:t>
            </a:r>
          </a:p>
          <a:p>
            <a:pPr lvl="1"/>
            <a:r>
              <a:rPr lang="en-US">
                <a:solidFill>
                  <a:schemeClr val="tx1"/>
                </a:solidFill>
                <a:ea typeface="+mn-lt"/>
                <a:cs typeface="+mn-lt"/>
              </a:rPr>
              <a:t>Nos </a:t>
            </a:r>
            <a:r>
              <a:rPr lang="en-US" err="1">
                <a:solidFill>
                  <a:schemeClr val="tx1"/>
                </a:solidFill>
                <a:ea typeface="+mn-lt"/>
                <a:cs typeface="+mn-lt"/>
              </a:rPr>
              <a:t>preparan</a:t>
            </a:r>
            <a:r>
              <a:rPr lang="en-US">
                <a:solidFill>
                  <a:schemeClr val="tx1"/>
                </a:solidFill>
                <a:ea typeface="+mn-lt"/>
                <a:cs typeface="+mn-lt"/>
              </a:rPr>
              <a:t>, </a:t>
            </a:r>
            <a:r>
              <a:rPr lang="en-US" err="1">
                <a:solidFill>
                  <a:schemeClr val="tx1"/>
                </a:solidFill>
                <a:ea typeface="+mn-lt"/>
                <a:cs typeface="+mn-lt"/>
              </a:rPr>
              <a:t>enseñándonos</a:t>
            </a:r>
            <a:r>
              <a:rPr lang="en-US">
                <a:solidFill>
                  <a:schemeClr val="tx1"/>
                </a:solidFill>
                <a:ea typeface="+mn-lt"/>
                <a:cs typeface="+mn-lt"/>
              </a:rPr>
              <a:t> </a:t>
            </a:r>
            <a:r>
              <a:rPr lang="en-US" err="1">
                <a:solidFill>
                  <a:schemeClr val="tx1"/>
                </a:solidFill>
                <a:ea typeface="+mn-lt"/>
                <a:cs typeface="+mn-lt"/>
              </a:rPr>
              <a:t>cómo</a:t>
            </a:r>
            <a:r>
              <a:rPr lang="en-US">
                <a:solidFill>
                  <a:schemeClr val="tx1"/>
                </a:solidFill>
                <a:ea typeface="+mn-lt"/>
                <a:cs typeface="+mn-lt"/>
              </a:rPr>
              <a:t> </a:t>
            </a:r>
            <a:r>
              <a:rPr lang="en-US" err="1">
                <a:solidFill>
                  <a:schemeClr val="tx1"/>
                </a:solidFill>
                <a:ea typeface="+mn-lt"/>
                <a:cs typeface="+mn-lt"/>
              </a:rPr>
              <a:t>pensar</a:t>
            </a:r>
          </a:p>
          <a:p>
            <a:pPr lvl="1"/>
            <a:r>
              <a:rPr lang="en-US">
                <a:solidFill>
                  <a:schemeClr val="tx1"/>
                </a:solidFill>
                <a:ea typeface="+mn-lt"/>
                <a:cs typeface="+mn-lt"/>
              </a:rPr>
              <a:t>Nos </a:t>
            </a:r>
            <a:r>
              <a:rPr lang="en-US" err="1">
                <a:solidFill>
                  <a:schemeClr val="tx1"/>
                </a:solidFill>
                <a:ea typeface="+mn-lt"/>
                <a:cs typeface="+mn-lt"/>
              </a:rPr>
              <a:t>ayudan</a:t>
            </a:r>
            <a:r>
              <a:rPr lang="en-US">
                <a:solidFill>
                  <a:schemeClr val="tx1"/>
                </a:solidFill>
                <a:ea typeface="+mn-lt"/>
                <a:cs typeface="+mn-lt"/>
              </a:rPr>
              <a:t> a </a:t>
            </a:r>
            <a:r>
              <a:rPr lang="en-US" err="1">
                <a:solidFill>
                  <a:schemeClr val="tx1"/>
                </a:solidFill>
                <a:ea typeface="+mn-lt"/>
                <a:cs typeface="+mn-lt"/>
              </a:rPr>
              <a:t>superar</a:t>
            </a:r>
            <a:r>
              <a:rPr lang="en-US">
                <a:solidFill>
                  <a:schemeClr val="tx1"/>
                </a:solidFill>
                <a:ea typeface="+mn-lt"/>
                <a:cs typeface="+mn-lt"/>
              </a:rPr>
              <a:t>, </a:t>
            </a:r>
            <a:r>
              <a:rPr lang="en-US" err="1">
                <a:solidFill>
                  <a:schemeClr val="tx1"/>
                </a:solidFill>
                <a:ea typeface="+mn-lt"/>
                <a:cs typeface="+mn-lt"/>
              </a:rPr>
              <a:t>dándonos</a:t>
            </a:r>
            <a:r>
              <a:rPr lang="en-US">
                <a:solidFill>
                  <a:schemeClr val="tx1"/>
                </a:solidFill>
                <a:ea typeface="+mn-lt"/>
                <a:cs typeface="+mn-lt"/>
              </a:rPr>
              <a:t> </a:t>
            </a:r>
            <a:r>
              <a:rPr lang="en-US" err="1">
                <a:solidFill>
                  <a:schemeClr val="tx1"/>
                </a:solidFill>
                <a:ea typeface="+mn-lt"/>
                <a:cs typeface="+mn-lt"/>
              </a:rPr>
              <a:t>el</a:t>
            </a:r>
            <a:r>
              <a:rPr lang="en-US">
                <a:solidFill>
                  <a:schemeClr val="tx1"/>
                </a:solidFill>
                <a:ea typeface="+mn-lt"/>
                <a:cs typeface="+mn-lt"/>
              </a:rPr>
              <a:t> </a:t>
            </a:r>
            <a:r>
              <a:rPr lang="en-US" err="1">
                <a:solidFill>
                  <a:schemeClr val="tx1"/>
                </a:solidFill>
                <a:ea typeface="+mn-lt"/>
                <a:cs typeface="+mn-lt"/>
              </a:rPr>
              <a:t>lenguaje</a:t>
            </a:r>
            <a:r>
              <a:rPr lang="en-US">
                <a:solidFill>
                  <a:schemeClr val="tx1"/>
                </a:solidFill>
                <a:ea typeface="+mn-lt"/>
                <a:cs typeface="+mn-lt"/>
              </a:rPr>
              <a:t> para </a:t>
            </a:r>
            <a:r>
              <a:rPr lang="en-US" err="1">
                <a:solidFill>
                  <a:schemeClr val="tx1"/>
                </a:solidFill>
                <a:ea typeface="+mn-lt"/>
                <a:cs typeface="+mn-lt"/>
              </a:rPr>
              <a:t>expresar</a:t>
            </a:r>
            <a:r>
              <a:rPr lang="en-US">
                <a:solidFill>
                  <a:schemeClr val="tx1"/>
                </a:solidFill>
                <a:ea typeface="+mn-lt"/>
                <a:cs typeface="+mn-lt"/>
              </a:rPr>
              <a:t> </a:t>
            </a:r>
            <a:r>
              <a:rPr lang="en-US" err="1">
                <a:solidFill>
                  <a:schemeClr val="tx1"/>
                </a:solidFill>
                <a:ea typeface="+mn-lt"/>
                <a:cs typeface="+mn-lt"/>
              </a:rPr>
              <a:t>nuestros</a:t>
            </a:r>
            <a:r>
              <a:rPr lang="en-US">
                <a:solidFill>
                  <a:schemeClr val="tx1"/>
                </a:solidFill>
                <a:ea typeface="+mn-lt"/>
                <a:cs typeface="+mn-lt"/>
              </a:rPr>
              <a:t> </a:t>
            </a:r>
            <a:r>
              <a:rPr lang="en-US" err="1">
                <a:solidFill>
                  <a:schemeClr val="tx1"/>
                </a:solidFill>
                <a:ea typeface="+mn-lt"/>
                <a:cs typeface="+mn-lt"/>
              </a:rPr>
              <a:t>sentimientos</a:t>
            </a:r>
            <a:r>
              <a:rPr lang="en-US">
                <a:solidFill>
                  <a:schemeClr val="tx1"/>
                </a:solidFill>
                <a:ea typeface="+mn-lt"/>
                <a:cs typeface="+mn-lt"/>
              </a:rPr>
              <a:t> </a:t>
            </a:r>
            <a:r>
              <a:rPr lang="en-US" err="1">
                <a:solidFill>
                  <a:schemeClr val="tx1"/>
                </a:solidFill>
                <a:ea typeface="+mn-lt"/>
                <a:cs typeface="+mn-lt"/>
              </a:rPr>
              <a:t>en</a:t>
            </a:r>
            <a:r>
              <a:rPr lang="en-US">
                <a:solidFill>
                  <a:schemeClr val="tx1"/>
                </a:solidFill>
                <a:ea typeface="+mn-lt"/>
                <a:cs typeface="+mn-lt"/>
              </a:rPr>
              <a:t> la </a:t>
            </a:r>
            <a:r>
              <a:rPr lang="en-US" err="1">
                <a:solidFill>
                  <a:schemeClr val="tx1"/>
                </a:solidFill>
                <a:ea typeface="+mn-lt"/>
                <a:cs typeface="+mn-lt"/>
              </a:rPr>
              <a:t>oración</a:t>
            </a:r>
            <a:r>
              <a:rPr lang="en-US">
                <a:solidFill>
                  <a:schemeClr val="tx1"/>
                </a:solidFill>
                <a:ea typeface="+mn-lt"/>
                <a:cs typeface="+mn-lt"/>
              </a:rPr>
              <a:t> y </a:t>
            </a:r>
            <a:r>
              <a:rPr lang="en-US" err="1">
                <a:solidFill>
                  <a:schemeClr val="tx1"/>
                </a:solidFill>
                <a:ea typeface="+mn-lt"/>
                <a:cs typeface="+mn-lt"/>
              </a:rPr>
              <a:t>conversación</a:t>
            </a:r>
            <a:endParaRPr lang="en-US">
              <a:solidFill>
                <a:schemeClr val="tx1"/>
              </a:solidFill>
              <a:ea typeface="+mn-lt"/>
              <a:cs typeface="+mn-lt"/>
            </a:endParaRPr>
          </a:p>
          <a:p>
            <a:r>
              <a:rPr lang="en-US">
                <a:solidFill>
                  <a:schemeClr val="tx1"/>
                </a:solidFill>
                <a:ea typeface="+mn-lt"/>
                <a:cs typeface="+mn-lt"/>
              </a:rPr>
              <a:t>Los </a:t>
            </a:r>
            <a:r>
              <a:rPr lang="en-US" err="1">
                <a:solidFill>
                  <a:schemeClr val="tx1"/>
                </a:solidFill>
                <a:ea typeface="+mn-lt"/>
                <a:cs typeface="+mn-lt"/>
              </a:rPr>
              <a:t>salmos</a:t>
            </a:r>
            <a:r>
              <a:rPr lang="en-US">
                <a:solidFill>
                  <a:schemeClr val="tx1"/>
                </a:solidFill>
                <a:ea typeface="+mn-lt"/>
                <a:cs typeface="+mn-lt"/>
              </a:rPr>
              <a:t> (</a:t>
            </a:r>
            <a:r>
              <a:rPr lang="en-US" err="1">
                <a:solidFill>
                  <a:schemeClr val="tx1"/>
                </a:solidFill>
                <a:ea typeface="+mn-lt"/>
                <a:cs typeface="+mn-lt"/>
              </a:rPr>
              <a:t>especialmente</a:t>
            </a:r>
            <a:r>
              <a:rPr lang="en-US">
                <a:solidFill>
                  <a:schemeClr val="tx1"/>
                </a:solidFill>
                <a:ea typeface="+mn-lt"/>
                <a:cs typeface="+mn-lt"/>
              </a:rPr>
              <a:t> </a:t>
            </a:r>
            <a:r>
              <a:rPr lang="en-US" err="1">
                <a:solidFill>
                  <a:schemeClr val="tx1"/>
                </a:solidFill>
                <a:ea typeface="+mn-lt"/>
                <a:cs typeface="+mn-lt"/>
              </a:rPr>
              <a:t>los</a:t>
            </a:r>
            <a:r>
              <a:rPr lang="en-US">
                <a:solidFill>
                  <a:schemeClr val="tx1"/>
                </a:solidFill>
                <a:ea typeface="+mn-lt"/>
                <a:cs typeface="+mn-lt"/>
              </a:rPr>
              <a:t> </a:t>
            </a:r>
            <a:r>
              <a:rPr lang="en-US" err="1">
                <a:solidFill>
                  <a:schemeClr val="tx1"/>
                </a:solidFill>
                <a:ea typeface="+mn-lt"/>
                <a:cs typeface="+mn-lt"/>
              </a:rPr>
              <a:t>más</a:t>
            </a:r>
            <a:r>
              <a:rPr lang="en-US">
                <a:solidFill>
                  <a:schemeClr val="tx1"/>
                </a:solidFill>
                <a:ea typeface="+mn-lt"/>
                <a:cs typeface="+mn-lt"/>
              </a:rPr>
              <a:t> </a:t>
            </a:r>
            <a:r>
              <a:rPr lang="en-US" err="1">
                <a:solidFill>
                  <a:schemeClr val="tx1"/>
                </a:solidFill>
                <a:ea typeface="+mn-lt"/>
                <a:cs typeface="+mn-lt"/>
              </a:rPr>
              <a:t>sombríos</a:t>
            </a:r>
            <a:r>
              <a:rPr lang="en-US">
                <a:solidFill>
                  <a:schemeClr val="tx1"/>
                </a:solidFill>
                <a:ea typeface="+mn-lt"/>
                <a:cs typeface="+mn-lt"/>
              </a:rPr>
              <a:t>) son </a:t>
            </a:r>
            <a:r>
              <a:rPr lang="en-US" err="1">
                <a:solidFill>
                  <a:schemeClr val="tx1"/>
                </a:solidFill>
                <a:ea typeface="+mn-lt"/>
                <a:cs typeface="+mn-lt"/>
              </a:rPr>
              <a:t>más</a:t>
            </a:r>
            <a:r>
              <a:rPr lang="en-US">
                <a:solidFill>
                  <a:schemeClr val="tx1"/>
                </a:solidFill>
                <a:ea typeface="+mn-lt"/>
                <a:cs typeface="+mn-lt"/>
              </a:rPr>
              <a:t> </a:t>
            </a:r>
            <a:r>
              <a:rPr lang="en-US" err="1">
                <a:solidFill>
                  <a:schemeClr val="tx1"/>
                </a:solidFill>
                <a:ea typeface="+mn-lt"/>
                <a:cs typeface="+mn-lt"/>
              </a:rPr>
              <a:t>útiles</a:t>
            </a:r>
            <a:r>
              <a:rPr lang="en-US">
                <a:solidFill>
                  <a:schemeClr val="tx1"/>
                </a:solidFill>
                <a:ea typeface="+mn-lt"/>
                <a:cs typeface="+mn-lt"/>
              </a:rPr>
              <a:t> </a:t>
            </a:r>
            <a:r>
              <a:rPr lang="en-US" err="1">
                <a:solidFill>
                  <a:schemeClr val="tx1"/>
                </a:solidFill>
                <a:ea typeface="+mn-lt"/>
                <a:cs typeface="+mn-lt"/>
              </a:rPr>
              <a:t>en</a:t>
            </a:r>
            <a:r>
              <a:rPr lang="en-US">
                <a:solidFill>
                  <a:schemeClr val="tx1"/>
                </a:solidFill>
                <a:ea typeface="+mn-lt"/>
                <a:cs typeface="+mn-lt"/>
              </a:rPr>
              <a:t> </a:t>
            </a:r>
            <a:r>
              <a:rPr lang="en-US" err="1">
                <a:solidFill>
                  <a:schemeClr val="tx1"/>
                </a:solidFill>
                <a:ea typeface="+mn-lt"/>
                <a:cs typeface="+mn-lt"/>
              </a:rPr>
              <a:t>una</a:t>
            </a:r>
            <a:r>
              <a:rPr lang="en-US">
                <a:solidFill>
                  <a:schemeClr val="tx1"/>
                </a:solidFill>
                <a:ea typeface="+mn-lt"/>
                <a:cs typeface="+mn-lt"/>
              </a:rPr>
              <a:t> crisis </a:t>
            </a:r>
            <a:r>
              <a:rPr lang="en-US" err="1">
                <a:solidFill>
                  <a:schemeClr val="tx1"/>
                </a:solidFill>
                <a:ea typeface="+mn-lt"/>
                <a:cs typeface="+mn-lt"/>
              </a:rPr>
              <a:t>si</a:t>
            </a:r>
            <a:r>
              <a:rPr lang="en-US">
                <a:solidFill>
                  <a:schemeClr val="tx1"/>
                </a:solidFill>
                <a:ea typeface="+mn-lt"/>
                <a:cs typeface="+mn-lt"/>
              </a:rPr>
              <a:t> </a:t>
            </a:r>
            <a:r>
              <a:rPr lang="en-US" err="1">
                <a:solidFill>
                  <a:schemeClr val="tx1"/>
                </a:solidFill>
                <a:ea typeface="+mn-lt"/>
                <a:cs typeface="+mn-lt"/>
              </a:rPr>
              <a:t>ya</a:t>
            </a:r>
            <a:r>
              <a:rPr lang="en-US">
                <a:solidFill>
                  <a:schemeClr val="tx1"/>
                </a:solidFill>
                <a:ea typeface="+mn-lt"/>
                <a:cs typeface="+mn-lt"/>
              </a:rPr>
              <a:t> </a:t>
            </a:r>
            <a:r>
              <a:rPr lang="en-US" err="1">
                <a:solidFill>
                  <a:schemeClr val="tx1"/>
                </a:solidFill>
                <a:ea typeface="+mn-lt"/>
                <a:cs typeface="+mn-lt"/>
              </a:rPr>
              <a:t>los</a:t>
            </a:r>
            <a:r>
              <a:rPr lang="en-US">
                <a:solidFill>
                  <a:schemeClr val="tx1"/>
                </a:solidFill>
                <a:ea typeface="+mn-lt"/>
                <a:cs typeface="+mn-lt"/>
              </a:rPr>
              <a:t> </a:t>
            </a:r>
            <a:r>
              <a:rPr lang="en-US" err="1">
                <a:solidFill>
                  <a:schemeClr val="tx1"/>
                </a:solidFill>
                <a:ea typeface="+mn-lt"/>
                <a:cs typeface="+mn-lt"/>
              </a:rPr>
              <a:t>conocemos</a:t>
            </a:r>
            <a:r>
              <a:rPr lang="en-US">
                <a:solidFill>
                  <a:schemeClr val="tx1"/>
                </a:solidFill>
                <a:ea typeface="+mn-lt"/>
                <a:cs typeface="+mn-lt"/>
              </a:rPr>
              <a:t> </a:t>
            </a:r>
            <a:r>
              <a:rPr lang="en-US" err="1">
                <a:solidFill>
                  <a:schemeClr val="tx1"/>
                </a:solidFill>
                <a:ea typeface="+mn-lt"/>
                <a:cs typeface="+mn-lt"/>
              </a:rPr>
              <a:t>íntimamente</a:t>
            </a:r>
            <a:r>
              <a:rPr lang="en-US">
                <a:solidFill>
                  <a:schemeClr val="tx1"/>
                </a:solidFill>
                <a:ea typeface="+mn-lt"/>
                <a:cs typeface="+mn-lt"/>
              </a:rPr>
              <a:t>. </a:t>
            </a:r>
            <a:endParaRPr lang="en-US">
              <a:solidFill>
                <a:schemeClr val="tx1"/>
              </a:solidFill>
            </a:endParaRPr>
          </a:p>
        </p:txBody>
      </p:sp>
    </p:spTree>
    <p:extLst>
      <p:ext uri="{BB962C8B-B14F-4D97-AF65-F5344CB8AC3E}">
        <p14:creationId xmlns:p14="http://schemas.microsoft.com/office/powerpoint/2010/main" val="319654618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041005"/>
            <a:ext cx="4234375" cy="4673995"/>
          </a:xfrm>
        </p:spPr>
        <p:txBody>
          <a:bodyPr>
            <a:normAutofit/>
          </a:bodyPr>
          <a:lstStyle/>
          <a:p>
            <a:r>
              <a:rPr lang="en-US"/>
              <a:t>Name at least 3 genres of psalms</a:t>
            </a:r>
          </a:p>
          <a:p>
            <a:pPr lvl="1"/>
            <a:r>
              <a:rPr lang="en-US">
                <a:solidFill>
                  <a:srgbClr val="C00000"/>
                </a:solidFill>
              </a:rPr>
              <a:t>Lament, Imprecation, Trust, Thanksgiving, Praise, Wisdom</a:t>
            </a:r>
          </a:p>
          <a:p>
            <a:r>
              <a:rPr lang="en-US"/>
              <a:t>Explain how the psalms can help us deal with the emotions that arise from various life situations</a:t>
            </a:r>
          </a:p>
          <a:p>
            <a:pPr lvl="1"/>
            <a:r>
              <a:rPr lang="en-US">
                <a:solidFill>
                  <a:srgbClr val="C00000"/>
                </a:solidFill>
              </a:rPr>
              <a:t>They prepare us by teaching us what to think</a:t>
            </a:r>
          </a:p>
          <a:p>
            <a:pPr lvl="1"/>
            <a:r>
              <a:rPr lang="en-US">
                <a:solidFill>
                  <a:srgbClr val="C00000"/>
                </a:solidFill>
              </a:rPr>
              <a:t>They help us cope by giving us the language to express our feelings in prayer and conversation </a:t>
            </a:r>
            <a:endParaRPr lang="en-US"/>
          </a:p>
          <a:p>
            <a:r>
              <a:rPr lang="en-US"/>
              <a:t>Describe the shift in tone and genre across the book of Psalms, and why that shift is significant</a:t>
            </a:r>
          </a:p>
          <a:p>
            <a:pPr lvl="1"/>
            <a:r>
              <a:rPr lang="en-US">
                <a:solidFill>
                  <a:srgbClr val="C00000"/>
                </a:solidFill>
              </a:rPr>
              <a:t>Lament to praise</a:t>
            </a:r>
          </a:p>
          <a:p>
            <a:pPr lvl="1"/>
            <a:r>
              <a:rPr lang="en-US">
                <a:solidFill>
                  <a:srgbClr val="C00000"/>
                </a:solidFill>
              </a:rPr>
              <a:t>Demonstrates God’s deliverance of Israel and the growth of the individual’s faith</a:t>
            </a:r>
          </a:p>
          <a:p>
            <a:pPr lvl="1"/>
            <a:endParaRPr lang="en-US"/>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041005"/>
            <a:ext cx="4234375" cy="4449791"/>
          </a:xfrm>
        </p:spPr>
        <p:txBody>
          <a:bodyPr vert="horz" lIns="91440" tIns="45720" rIns="91440" bIns="45720" rtlCol="0" anchor="t">
            <a:normAutofit/>
          </a:bodyPr>
          <a:lstStyle/>
          <a:p>
            <a:r>
              <a:rPr lang="es-ES">
                <a:ea typeface="+mn-lt"/>
                <a:cs typeface="+mn-lt"/>
              </a:rPr>
              <a:t>Nombrar al menos 3 géneros de salmos</a:t>
            </a:r>
            <a:endParaRPr lang="en-US">
              <a:ea typeface="+mn-lt"/>
              <a:cs typeface="+mn-lt"/>
            </a:endParaRPr>
          </a:p>
          <a:p>
            <a:pPr lvl="1"/>
            <a:r>
              <a:rPr lang="en-US" err="1">
                <a:solidFill>
                  <a:srgbClr val="C00000"/>
                </a:solidFill>
                <a:ea typeface="+mn-lt"/>
                <a:cs typeface="+mn-lt"/>
              </a:rPr>
              <a:t>Lamento</a:t>
            </a:r>
            <a:r>
              <a:rPr lang="en-US">
                <a:solidFill>
                  <a:srgbClr val="C00000"/>
                </a:solidFill>
                <a:ea typeface="+mn-lt"/>
                <a:cs typeface="+mn-lt"/>
              </a:rPr>
              <a:t>, </a:t>
            </a:r>
            <a:r>
              <a:rPr lang="en-US" err="1">
                <a:solidFill>
                  <a:srgbClr val="C00000"/>
                </a:solidFill>
                <a:ea typeface="+mn-lt"/>
                <a:cs typeface="+mn-lt"/>
              </a:rPr>
              <a:t>imprecación</a:t>
            </a:r>
            <a:r>
              <a:rPr lang="en-US">
                <a:solidFill>
                  <a:srgbClr val="C00000"/>
                </a:solidFill>
                <a:ea typeface="+mn-lt"/>
                <a:cs typeface="+mn-lt"/>
              </a:rPr>
              <a:t>, </a:t>
            </a:r>
            <a:r>
              <a:rPr lang="en-US" err="1">
                <a:solidFill>
                  <a:srgbClr val="C00000"/>
                </a:solidFill>
                <a:ea typeface="+mn-lt"/>
                <a:cs typeface="+mn-lt"/>
              </a:rPr>
              <a:t>confianza</a:t>
            </a:r>
            <a:r>
              <a:rPr lang="en-US">
                <a:solidFill>
                  <a:srgbClr val="C00000"/>
                </a:solidFill>
                <a:ea typeface="+mn-lt"/>
                <a:cs typeface="+mn-lt"/>
              </a:rPr>
              <a:t>, </a:t>
            </a:r>
            <a:r>
              <a:rPr lang="en-US" err="1">
                <a:solidFill>
                  <a:srgbClr val="C00000"/>
                </a:solidFill>
                <a:ea typeface="+mn-lt"/>
                <a:cs typeface="+mn-lt"/>
              </a:rPr>
              <a:t>acción</a:t>
            </a:r>
            <a:r>
              <a:rPr lang="en-US">
                <a:solidFill>
                  <a:srgbClr val="C00000"/>
                </a:solidFill>
                <a:ea typeface="+mn-lt"/>
                <a:cs typeface="+mn-lt"/>
              </a:rPr>
              <a:t> de gracias, </a:t>
            </a:r>
            <a:r>
              <a:rPr lang="en-US" err="1">
                <a:solidFill>
                  <a:srgbClr val="C00000"/>
                </a:solidFill>
                <a:ea typeface="+mn-lt"/>
                <a:cs typeface="+mn-lt"/>
              </a:rPr>
              <a:t>alabanza</a:t>
            </a:r>
            <a:r>
              <a:rPr lang="en-US">
                <a:solidFill>
                  <a:srgbClr val="C00000"/>
                </a:solidFill>
                <a:ea typeface="+mn-lt"/>
                <a:cs typeface="+mn-lt"/>
              </a:rPr>
              <a:t>, </a:t>
            </a:r>
            <a:r>
              <a:rPr lang="en-US" err="1">
                <a:solidFill>
                  <a:srgbClr val="C00000"/>
                </a:solidFill>
                <a:ea typeface="+mn-lt"/>
                <a:cs typeface="+mn-lt"/>
              </a:rPr>
              <a:t>sabiduría</a:t>
            </a:r>
            <a:endParaRPr lang="en-US">
              <a:solidFill>
                <a:srgbClr val="C00000"/>
              </a:solidFill>
              <a:ea typeface="+mn-lt"/>
              <a:cs typeface="+mn-lt"/>
            </a:endParaRPr>
          </a:p>
          <a:p>
            <a:r>
              <a:rPr lang="es-ES">
                <a:ea typeface="+mn-lt"/>
                <a:cs typeface="+mn-lt"/>
              </a:rPr>
              <a:t>Explicar cómo los salmos pueden ayudarnos a tratar las emociones que surgen de diversas situaciones de la vida.</a:t>
            </a:r>
            <a:endParaRPr lang="en-US">
              <a:ea typeface="+mn-lt"/>
              <a:cs typeface="+mn-lt"/>
            </a:endParaRPr>
          </a:p>
          <a:p>
            <a:pPr lvl="1"/>
            <a:r>
              <a:rPr lang="en-US">
                <a:solidFill>
                  <a:srgbClr val="C00000"/>
                </a:solidFill>
                <a:ea typeface="+mn-lt"/>
                <a:cs typeface="+mn-lt"/>
              </a:rPr>
              <a:t>Nos </a:t>
            </a:r>
            <a:r>
              <a:rPr lang="en-US" err="1">
                <a:solidFill>
                  <a:srgbClr val="C00000"/>
                </a:solidFill>
                <a:ea typeface="+mn-lt"/>
                <a:cs typeface="+mn-lt"/>
              </a:rPr>
              <a:t>preparan</a:t>
            </a:r>
            <a:r>
              <a:rPr lang="en-US">
                <a:solidFill>
                  <a:srgbClr val="C00000"/>
                </a:solidFill>
                <a:ea typeface="+mn-lt"/>
                <a:cs typeface="+mn-lt"/>
              </a:rPr>
              <a:t> </a:t>
            </a:r>
            <a:r>
              <a:rPr lang="en-US" err="1">
                <a:solidFill>
                  <a:srgbClr val="C00000"/>
                </a:solidFill>
                <a:ea typeface="+mn-lt"/>
                <a:cs typeface="+mn-lt"/>
              </a:rPr>
              <a:t>enseñándonos</a:t>
            </a:r>
            <a:r>
              <a:rPr lang="en-US">
                <a:solidFill>
                  <a:srgbClr val="C00000"/>
                </a:solidFill>
                <a:ea typeface="+mn-lt"/>
                <a:cs typeface="+mn-lt"/>
              </a:rPr>
              <a:t> lo que </a:t>
            </a:r>
            <a:r>
              <a:rPr lang="en-US" err="1">
                <a:solidFill>
                  <a:srgbClr val="C00000"/>
                </a:solidFill>
                <a:ea typeface="+mn-lt"/>
                <a:cs typeface="+mn-lt"/>
              </a:rPr>
              <a:t>debemos</a:t>
            </a:r>
            <a:r>
              <a:rPr lang="en-US">
                <a:solidFill>
                  <a:srgbClr val="C00000"/>
                </a:solidFill>
                <a:ea typeface="+mn-lt"/>
                <a:cs typeface="+mn-lt"/>
              </a:rPr>
              <a:t> </a:t>
            </a:r>
            <a:r>
              <a:rPr lang="en-US" err="1">
                <a:solidFill>
                  <a:srgbClr val="C00000"/>
                </a:solidFill>
                <a:ea typeface="+mn-lt"/>
                <a:cs typeface="+mn-lt"/>
              </a:rPr>
              <a:t>pensar</a:t>
            </a:r>
            <a:endParaRPr lang="en-US">
              <a:solidFill>
                <a:srgbClr val="C00000"/>
              </a:solidFill>
              <a:ea typeface="+mn-lt"/>
              <a:cs typeface="+mn-lt"/>
            </a:endParaRPr>
          </a:p>
          <a:p>
            <a:pPr lvl="1"/>
            <a:r>
              <a:rPr lang="en-US">
                <a:solidFill>
                  <a:srgbClr val="C00000"/>
                </a:solidFill>
                <a:ea typeface="+mn-lt"/>
                <a:cs typeface="+mn-lt"/>
              </a:rPr>
              <a:t>Nos </a:t>
            </a:r>
            <a:r>
              <a:rPr lang="en-US" err="1">
                <a:solidFill>
                  <a:srgbClr val="C00000"/>
                </a:solidFill>
                <a:ea typeface="+mn-lt"/>
                <a:cs typeface="+mn-lt"/>
              </a:rPr>
              <a:t>ayudan</a:t>
            </a:r>
            <a:r>
              <a:rPr lang="en-US">
                <a:solidFill>
                  <a:srgbClr val="C00000"/>
                </a:solidFill>
                <a:ea typeface="+mn-lt"/>
                <a:cs typeface="+mn-lt"/>
              </a:rPr>
              <a:t> a </a:t>
            </a:r>
            <a:r>
              <a:rPr lang="en-US" err="1">
                <a:solidFill>
                  <a:srgbClr val="C00000"/>
                </a:solidFill>
                <a:ea typeface="+mn-lt"/>
                <a:cs typeface="+mn-lt"/>
              </a:rPr>
              <a:t>superar</a:t>
            </a:r>
            <a:r>
              <a:rPr lang="en-US">
                <a:solidFill>
                  <a:srgbClr val="C00000"/>
                </a:solidFill>
                <a:ea typeface="+mn-lt"/>
                <a:cs typeface="+mn-lt"/>
              </a:rPr>
              <a:t> </a:t>
            </a:r>
            <a:r>
              <a:rPr lang="en-US" err="1">
                <a:solidFill>
                  <a:srgbClr val="C00000"/>
                </a:solidFill>
                <a:ea typeface="+mn-lt"/>
                <a:cs typeface="+mn-lt"/>
              </a:rPr>
              <a:t>dándonos</a:t>
            </a:r>
            <a:r>
              <a:rPr lang="en-US">
                <a:solidFill>
                  <a:srgbClr val="C00000"/>
                </a:solidFill>
                <a:ea typeface="+mn-lt"/>
                <a:cs typeface="+mn-lt"/>
              </a:rPr>
              <a:t> </a:t>
            </a:r>
            <a:r>
              <a:rPr lang="en-US" err="1">
                <a:solidFill>
                  <a:srgbClr val="C00000"/>
                </a:solidFill>
                <a:ea typeface="+mn-lt"/>
                <a:cs typeface="+mn-lt"/>
              </a:rPr>
              <a:t>el</a:t>
            </a:r>
            <a:r>
              <a:rPr lang="en-US">
                <a:solidFill>
                  <a:srgbClr val="C00000"/>
                </a:solidFill>
                <a:ea typeface="+mn-lt"/>
                <a:cs typeface="+mn-lt"/>
              </a:rPr>
              <a:t> </a:t>
            </a:r>
            <a:r>
              <a:rPr lang="en-US" err="1">
                <a:solidFill>
                  <a:srgbClr val="C00000"/>
                </a:solidFill>
                <a:ea typeface="+mn-lt"/>
                <a:cs typeface="+mn-lt"/>
              </a:rPr>
              <a:t>lenguaje</a:t>
            </a:r>
            <a:r>
              <a:rPr lang="en-US">
                <a:solidFill>
                  <a:srgbClr val="C00000"/>
                </a:solidFill>
                <a:ea typeface="+mn-lt"/>
                <a:cs typeface="+mn-lt"/>
              </a:rPr>
              <a:t> para </a:t>
            </a:r>
            <a:r>
              <a:rPr lang="en-US" err="1">
                <a:solidFill>
                  <a:srgbClr val="C00000"/>
                </a:solidFill>
                <a:ea typeface="+mn-lt"/>
                <a:cs typeface="+mn-lt"/>
              </a:rPr>
              <a:t>expresar</a:t>
            </a:r>
            <a:r>
              <a:rPr lang="en-US">
                <a:solidFill>
                  <a:srgbClr val="C00000"/>
                </a:solidFill>
                <a:ea typeface="+mn-lt"/>
                <a:cs typeface="+mn-lt"/>
              </a:rPr>
              <a:t> </a:t>
            </a:r>
            <a:r>
              <a:rPr lang="en-US" err="1">
                <a:solidFill>
                  <a:srgbClr val="C00000"/>
                </a:solidFill>
                <a:ea typeface="+mn-lt"/>
                <a:cs typeface="+mn-lt"/>
              </a:rPr>
              <a:t>nuestros</a:t>
            </a:r>
            <a:r>
              <a:rPr lang="en-US">
                <a:solidFill>
                  <a:srgbClr val="C00000"/>
                </a:solidFill>
                <a:ea typeface="+mn-lt"/>
                <a:cs typeface="+mn-lt"/>
              </a:rPr>
              <a:t> </a:t>
            </a:r>
            <a:r>
              <a:rPr lang="en-US" err="1">
                <a:solidFill>
                  <a:srgbClr val="C00000"/>
                </a:solidFill>
                <a:ea typeface="+mn-lt"/>
                <a:cs typeface="+mn-lt"/>
              </a:rPr>
              <a:t>sentimientos</a:t>
            </a:r>
            <a:r>
              <a:rPr lang="en-US">
                <a:solidFill>
                  <a:srgbClr val="C00000"/>
                </a:solidFill>
                <a:ea typeface="+mn-lt"/>
                <a:cs typeface="+mn-lt"/>
              </a:rPr>
              <a:t> </a:t>
            </a:r>
            <a:r>
              <a:rPr lang="en-US" err="1">
                <a:solidFill>
                  <a:srgbClr val="C00000"/>
                </a:solidFill>
                <a:ea typeface="+mn-lt"/>
                <a:cs typeface="+mn-lt"/>
              </a:rPr>
              <a:t>en</a:t>
            </a:r>
            <a:r>
              <a:rPr lang="en-US">
                <a:solidFill>
                  <a:srgbClr val="C00000"/>
                </a:solidFill>
                <a:ea typeface="+mn-lt"/>
                <a:cs typeface="+mn-lt"/>
              </a:rPr>
              <a:t> </a:t>
            </a:r>
            <a:r>
              <a:rPr lang="en-US" err="1">
                <a:solidFill>
                  <a:srgbClr val="C00000"/>
                </a:solidFill>
                <a:ea typeface="+mn-lt"/>
                <a:cs typeface="+mn-lt"/>
              </a:rPr>
              <a:t>oración</a:t>
            </a:r>
            <a:r>
              <a:rPr lang="en-US">
                <a:solidFill>
                  <a:srgbClr val="C00000"/>
                </a:solidFill>
                <a:ea typeface="+mn-lt"/>
                <a:cs typeface="+mn-lt"/>
              </a:rPr>
              <a:t> y </a:t>
            </a:r>
            <a:r>
              <a:rPr lang="en-US" err="1">
                <a:solidFill>
                  <a:srgbClr val="C00000"/>
                </a:solidFill>
                <a:ea typeface="+mn-lt"/>
                <a:cs typeface="+mn-lt"/>
              </a:rPr>
              <a:t>conversación</a:t>
            </a:r>
            <a:endParaRPr lang="en-US" err="1">
              <a:solidFill>
                <a:srgbClr val="C00000"/>
              </a:solidFill>
            </a:endParaRPr>
          </a:p>
          <a:p>
            <a:r>
              <a:rPr lang="es-ES">
                <a:ea typeface="+mn-lt"/>
                <a:cs typeface="+mn-lt"/>
              </a:rPr>
              <a:t>Describir el cambio de tono y género al avanzar por el libro de los Salmos, y por qué ese cambio es significativo</a:t>
            </a:r>
          </a:p>
          <a:p>
            <a:pPr lvl="1"/>
            <a:r>
              <a:rPr lang="en-US">
                <a:solidFill>
                  <a:srgbClr val="C00000"/>
                </a:solidFill>
                <a:ea typeface="+mn-lt"/>
                <a:cs typeface="+mn-lt"/>
              </a:rPr>
              <a:t>De </a:t>
            </a:r>
            <a:r>
              <a:rPr lang="en-US" err="1">
                <a:solidFill>
                  <a:srgbClr val="C00000"/>
                </a:solidFill>
                <a:ea typeface="+mn-lt"/>
                <a:cs typeface="+mn-lt"/>
              </a:rPr>
              <a:t>lamento</a:t>
            </a:r>
            <a:r>
              <a:rPr lang="en-US">
                <a:solidFill>
                  <a:srgbClr val="C00000"/>
                </a:solidFill>
                <a:ea typeface="+mn-lt"/>
                <a:cs typeface="+mn-lt"/>
              </a:rPr>
              <a:t> </a:t>
            </a:r>
            <a:r>
              <a:rPr lang="en-US" err="1">
                <a:solidFill>
                  <a:srgbClr val="C00000"/>
                </a:solidFill>
                <a:ea typeface="+mn-lt"/>
                <a:cs typeface="+mn-lt"/>
              </a:rPr>
              <a:t>hacia</a:t>
            </a:r>
            <a:r>
              <a:rPr lang="en-US">
                <a:solidFill>
                  <a:srgbClr val="C00000"/>
                </a:solidFill>
                <a:ea typeface="+mn-lt"/>
                <a:cs typeface="+mn-lt"/>
              </a:rPr>
              <a:t> </a:t>
            </a:r>
            <a:r>
              <a:rPr lang="en-US" err="1">
                <a:solidFill>
                  <a:srgbClr val="C00000"/>
                </a:solidFill>
                <a:ea typeface="+mn-lt"/>
                <a:cs typeface="+mn-lt"/>
              </a:rPr>
              <a:t>alabanza</a:t>
            </a:r>
            <a:endParaRPr lang="en-US" err="1">
              <a:ea typeface="+mn-lt"/>
              <a:cs typeface="+mn-lt"/>
            </a:endParaRPr>
          </a:p>
          <a:p>
            <a:pPr lvl="1"/>
            <a:r>
              <a:rPr lang="en-US">
                <a:solidFill>
                  <a:srgbClr val="C00000"/>
                </a:solidFill>
                <a:ea typeface="+mn-lt"/>
                <a:cs typeface="+mn-lt"/>
              </a:rPr>
              <a:t>Eso </a:t>
            </a:r>
            <a:r>
              <a:rPr lang="en-US" err="1">
                <a:solidFill>
                  <a:srgbClr val="C00000"/>
                </a:solidFill>
                <a:ea typeface="+mn-lt"/>
                <a:cs typeface="+mn-lt"/>
              </a:rPr>
              <a:t>demuestra</a:t>
            </a:r>
            <a:r>
              <a:rPr lang="en-US">
                <a:solidFill>
                  <a:srgbClr val="C00000"/>
                </a:solidFill>
                <a:ea typeface="+mn-lt"/>
                <a:cs typeface="+mn-lt"/>
              </a:rPr>
              <a:t> </a:t>
            </a:r>
            <a:r>
              <a:rPr lang="en-US" err="1">
                <a:solidFill>
                  <a:srgbClr val="C00000"/>
                </a:solidFill>
                <a:ea typeface="+mn-lt"/>
                <a:cs typeface="+mn-lt"/>
              </a:rPr>
              <a:t>cómo</a:t>
            </a:r>
            <a:r>
              <a:rPr lang="en-US">
                <a:solidFill>
                  <a:srgbClr val="C00000"/>
                </a:solidFill>
                <a:ea typeface="+mn-lt"/>
                <a:cs typeface="+mn-lt"/>
              </a:rPr>
              <a:t> Dios </a:t>
            </a:r>
            <a:r>
              <a:rPr lang="en-US" err="1">
                <a:solidFill>
                  <a:srgbClr val="C00000"/>
                </a:solidFill>
                <a:ea typeface="+mn-lt"/>
                <a:cs typeface="+mn-lt"/>
              </a:rPr>
              <a:t>salva</a:t>
            </a:r>
            <a:r>
              <a:rPr lang="en-US">
                <a:solidFill>
                  <a:srgbClr val="C00000"/>
                </a:solidFill>
                <a:ea typeface="+mn-lt"/>
                <a:cs typeface="+mn-lt"/>
              </a:rPr>
              <a:t> a Israel y </a:t>
            </a:r>
            <a:r>
              <a:rPr lang="en-US" err="1">
                <a:solidFill>
                  <a:srgbClr val="C00000"/>
                </a:solidFill>
                <a:ea typeface="+mn-lt"/>
                <a:cs typeface="+mn-lt"/>
              </a:rPr>
              <a:t>cómo</a:t>
            </a:r>
            <a:r>
              <a:rPr lang="en-US">
                <a:solidFill>
                  <a:srgbClr val="C00000"/>
                </a:solidFill>
                <a:ea typeface="+mn-lt"/>
                <a:cs typeface="+mn-lt"/>
              </a:rPr>
              <a:t> </a:t>
            </a:r>
            <a:r>
              <a:rPr lang="en-US" err="1">
                <a:solidFill>
                  <a:srgbClr val="C00000"/>
                </a:solidFill>
                <a:ea typeface="+mn-lt"/>
                <a:cs typeface="+mn-lt"/>
              </a:rPr>
              <a:t>crece</a:t>
            </a:r>
            <a:r>
              <a:rPr lang="en-US">
                <a:solidFill>
                  <a:srgbClr val="C00000"/>
                </a:solidFill>
                <a:ea typeface="+mn-lt"/>
                <a:cs typeface="+mn-lt"/>
              </a:rPr>
              <a:t> la </a:t>
            </a:r>
            <a:r>
              <a:rPr lang="en-US" err="1">
                <a:solidFill>
                  <a:srgbClr val="C00000"/>
                </a:solidFill>
                <a:ea typeface="+mn-lt"/>
                <a:cs typeface="+mn-lt"/>
              </a:rPr>
              <a:t>fe</a:t>
            </a:r>
            <a:r>
              <a:rPr lang="en-US">
                <a:solidFill>
                  <a:srgbClr val="C00000"/>
                </a:solidFill>
                <a:ea typeface="+mn-lt"/>
                <a:cs typeface="+mn-lt"/>
              </a:rPr>
              <a:t> del </a:t>
            </a:r>
            <a:r>
              <a:rPr lang="en-US" err="1">
                <a:solidFill>
                  <a:srgbClr val="C00000"/>
                </a:solidFill>
                <a:ea typeface="+mn-lt"/>
                <a:cs typeface="+mn-lt"/>
              </a:rPr>
              <a:t>individuo</a:t>
            </a:r>
            <a:endParaRPr lang="en-US" err="1">
              <a:solidFill>
                <a:srgbClr val="C00000"/>
              </a:solidFill>
            </a:endParaRPr>
          </a:p>
        </p:txBody>
      </p:sp>
    </p:spTree>
    <p:extLst>
      <p:ext uri="{BB962C8B-B14F-4D97-AF65-F5344CB8AC3E}">
        <p14:creationId xmlns:p14="http://schemas.microsoft.com/office/powerpoint/2010/main" val="1874635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029EE5-C9FB-43F3-01AA-743FC8FFA145}"/>
              </a:ext>
            </a:extLst>
          </p:cNvPr>
          <p:cNvSpPr>
            <a:spLocks noGrp="1"/>
          </p:cNvSpPr>
          <p:nvPr>
            <p:ph type="title"/>
          </p:nvPr>
        </p:nvSpPr>
        <p:spPr/>
        <p:txBody>
          <a:bodyPr/>
          <a:lstStyle/>
          <a:p>
            <a:r>
              <a:rPr lang="en-US"/>
              <a:t>Course Goals / </a:t>
            </a:r>
            <a:r>
              <a:rPr lang="en-US" err="1"/>
              <a:t>Objetivos</a:t>
            </a:r>
            <a:r>
              <a:rPr lang="en-US"/>
              <a:t> del </a:t>
            </a:r>
            <a:r>
              <a:rPr lang="en-US" err="1"/>
              <a:t>curso</a:t>
            </a:r>
            <a:endParaRPr lang="en-US"/>
          </a:p>
        </p:txBody>
      </p:sp>
      <p:sp>
        <p:nvSpPr>
          <p:cNvPr id="3" name="Content Placeholder 2">
            <a:extLst>
              <a:ext uri="{FF2B5EF4-FFF2-40B4-BE49-F238E27FC236}">
                <a16:creationId xmlns:a16="http://schemas.microsoft.com/office/drawing/2014/main" id="{6F80FB36-0E18-3919-9A1D-222C4E43458B}"/>
              </a:ext>
            </a:extLst>
          </p:cNvPr>
          <p:cNvSpPr>
            <a:spLocks noGrp="1"/>
          </p:cNvSpPr>
          <p:nvPr>
            <p:ph sz="half" idx="1"/>
          </p:nvPr>
        </p:nvSpPr>
        <p:spPr>
          <a:xfrm>
            <a:off x="337625" y="1446028"/>
            <a:ext cx="4234375" cy="4044767"/>
          </a:xfrm>
        </p:spPr>
        <p:txBody>
          <a:bodyPr/>
          <a:lstStyle/>
          <a:p>
            <a:r>
              <a:rPr lang="en-US"/>
              <a:t>To increase our spiritual benefit from reading the psalms</a:t>
            </a:r>
          </a:p>
          <a:p>
            <a:pPr lvl="1"/>
            <a:r>
              <a:rPr lang="en-US"/>
              <a:t>Improve our vocabulary for prayer, praise, and edification</a:t>
            </a:r>
          </a:p>
          <a:p>
            <a:pPr lvl="1"/>
            <a:r>
              <a:rPr lang="en-US"/>
              <a:t>Learn to think like men of approved faith</a:t>
            </a:r>
          </a:p>
          <a:p>
            <a:pPr lvl="1"/>
            <a:r>
              <a:rPr lang="en-US"/>
              <a:t>Understand when and how to read psalms of various genres</a:t>
            </a:r>
          </a:p>
          <a:p>
            <a:r>
              <a:rPr lang="en-US"/>
              <a:t>To improve our prayer lives by absorbing and imitating the psalms</a:t>
            </a:r>
          </a:p>
          <a:p>
            <a:r>
              <a:rPr lang="en-US"/>
              <a:t>To understand the structure and integrity of the book of Psalms</a:t>
            </a:r>
          </a:p>
          <a:p>
            <a:endParaRPr lang="en-US"/>
          </a:p>
        </p:txBody>
      </p:sp>
      <p:sp>
        <p:nvSpPr>
          <p:cNvPr id="4" name="Content Placeholder 3">
            <a:extLst>
              <a:ext uri="{FF2B5EF4-FFF2-40B4-BE49-F238E27FC236}">
                <a16:creationId xmlns:a16="http://schemas.microsoft.com/office/drawing/2014/main" id="{D7B1BF7C-F69E-F0D6-18AF-981C39EF7895}"/>
              </a:ext>
            </a:extLst>
          </p:cNvPr>
          <p:cNvSpPr>
            <a:spLocks noGrp="1"/>
          </p:cNvSpPr>
          <p:nvPr>
            <p:ph sz="half" idx="2"/>
          </p:nvPr>
        </p:nvSpPr>
        <p:spPr>
          <a:xfrm>
            <a:off x="4571999" y="1446029"/>
            <a:ext cx="4408967" cy="4044767"/>
          </a:xfrm>
        </p:spPr>
        <p:txBody>
          <a:bodyPr/>
          <a:lstStyle/>
          <a:p>
            <a:r>
              <a:rPr lang="es-ES"/>
              <a:t>Aumentar nuestro beneficio espiritual al leer los salmos</a:t>
            </a:r>
          </a:p>
          <a:p>
            <a:pPr lvl="1"/>
            <a:r>
              <a:rPr lang="es-ES"/>
              <a:t>Mejorar nuestro vocabulario de oración, </a:t>
            </a:r>
            <a:br>
              <a:rPr lang="es-ES"/>
            </a:br>
            <a:r>
              <a:rPr lang="es-ES"/>
              <a:t>alabanza y edificación</a:t>
            </a:r>
          </a:p>
          <a:p>
            <a:pPr lvl="1"/>
            <a:r>
              <a:rPr lang="es-ES"/>
              <a:t>Aprender a pensar como hombres de fe aprobada</a:t>
            </a:r>
          </a:p>
          <a:p>
            <a:pPr lvl="1"/>
            <a:r>
              <a:rPr lang="es-ES"/>
              <a:t>Comprender cuándo y cómo leer salmos de varios géneros</a:t>
            </a:r>
          </a:p>
          <a:p>
            <a:r>
              <a:rPr lang="es-ES"/>
              <a:t>Mejorar nuestra vida de oración absorbiendo </a:t>
            </a:r>
            <a:br>
              <a:rPr lang="es-ES"/>
            </a:br>
            <a:r>
              <a:rPr lang="es-ES"/>
              <a:t>e imitando los salmos</a:t>
            </a:r>
          </a:p>
          <a:p>
            <a:r>
              <a:rPr lang="es-ES"/>
              <a:t>Entender la estructura e integridad del libro </a:t>
            </a:r>
            <a:br>
              <a:rPr lang="es-ES"/>
            </a:br>
            <a:r>
              <a:rPr lang="es-ES"/>
              <a:t>de los Salmos</a:t>
            </a:r>
          </a:p>
          <a:p>
            <a:endParaRPr lang="en-US"/>
          </a:p>
        </p:txBody>
      </p:sp>
    </p:spTree>
    <p:extLst>
      <p:ext uri="{BB962C8B-B14F-4D97-AF65-F5344CB8AC3E}">
        <p14:creationId xmlns:p14="http://schemas.microsoft.com/office/powerpoint/2010/main" val="1586474409"/>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385-173F-F25A-27B5-76420C85CB9E}"/>
              </a:ext>
            </a:extLst>
          </p:cNvPr>
          <p:cNvSpPr>
            <a:spLocks noGrp="1"/>
          </p:cNvSpPr>
          <p:nvPr>
            <p:ph type="title"/>
          </p:nvPr>
        </p:nvSpPr>
        <p:spPr>
          <a:xfrm>
            <a:off x="184298" y="759219"/>
            <a:ext cx="8775404" cy="1608845"/>
          </a:xfrm>
        </p:spPr>
        <p:txBody>
          <a:bodyPr/>
          <a:lstStyle/>
          <a:p>
            <a:pPr marL="0" marR="0">
              <a:lnSpc>
                <a:spcPct val="100000"/>
              </a:lnSpc>
              <a:spcBef>
                <a:spcPts val="0"/>
              </a:spcBef>
              <a:spcAft>
                <a:spcPts val="0"/>
              </a:spcAft>
            </a:pPr>
            <a:r>
              <a:rPr lang="en-US" sz="2400">
                <a:effectLst/>
              </a:rPr>
              <a:t>Living with the Psalms in moments of </a:t>
            </a:r>
            <a:br>
              <a:rPr lang="en-US" sz="2000">
                <a:effectLst/>
              </a:rPr>
            </a:br>
            <a:r>
              <a:rPr lang="en-US" sz="4800">
                <a:effectLst/>
              </a:rPr>
              <a:t>Suffering </a:t>
            </a:r>
            <a:endParaRPr lang="en-US" sz="4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2CA6F54-4A26-DF85-29BB-9444A308F7EA}"/>
              </a:ext>
            </a:extLst>
          </p:cNvPr>
          <p:cNvSpPr>
            <a:spLocks noGrp="1"/>
          </p:cNvSpPr>
          <p:nvPr>
            <p:ph type="body" idx="1"/>
          </p:nvPr>
        </p:nvSpPr>
        <p:spPr>
          <a:xfrm>
            <a:off x="1283589" y="2671827"/>
            <a:ext cx="6576822" cy="371346"/>
          </a:xfrm>
        </p:spPr>
        <p:txBody>
          <a:bodyPr/>
          <a:lstStyle/>
          <a:p>
            <a:r>
              <a:rPr lang="en-US">
                <a:solidFill>
                  <a:srgbClr val="C00000"/>
                </a:solidFill>
              </a:rPr>
              <a:t>Lesson 4 / </a:t>
            </a:r>
            <a:r>
              <a:rPr lang="en-US" err="1">
                <a:solidFill>
                  <a:srgbClr val="C00000"/>
                </a:solidFill>
              </a:rPr>
              <a:t>Lección</a:t>
            </a:r>
            <a:r>
              <a:rPr lang="en-US">
                <a:solidFill>
                  <a:srgbClr val="C00000"/>
                </a:solidFill>
              </a:rPr>
              <a:t> 4</a:t>
            </a:r>
          </a:p>
        </p:txBody>
      </p:sp>
      <p:sp>
        <p:nvSpPr>
          <p:cNvPr id="4" name="Title 1">
            <a:extLst>
              <a:ext uri="{FF2B5EF4-FFF2-40B4-BE49-F238E27FC236}">
                <a16:creationId xmlns:a16="http://schemas.microsoft.com/office/drawing/2014/main" id="{D321DF81-615B-7450-DB5F-C358FA3B7F00}"/>
              </a:ext>
            </a:extLst>
          </p:cNvPr>
          <p:cNvSpPr txBox="1">
            <a:spLocks/>
          </p:cNvSpPr>
          <p:nvPr/>
        </p:nvSpPr>
        <p:spPr>
          <a:xfrm>
            <a:off x="184298" y="3361450"/>
            <a:ext cx="8775404" cy="160884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54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pPr>
              <a:lnSpc>
                <a:spcPct val="100000"/>
              </a:lnSpc>
            </a:pPr>
            <a:r>
              <a:rPr lang="es-ES" sz="2400">
                <a:effectLst/>
                <a:latin typeface="Malgun Gothic"/>
                <a:ea typeface="Malgun Gothic"/>
              </a:rPr>
              <a:t>Viviendo con los Salmos en momentos de </a:t>
            </a:r>
            <a:r>
              <a:rPr lang="es-ES" sz="4800" err="1">
                <a:latin typeface="Malgun Gothic"/>
                <a:ea typeface="Malgun Gothic"/>
              </a:rPr>
              <a:t>sufrImiento</a:t>
            </a:r>
            <a:endParaRPr lang="en-US" sz="4800" err="1"/>
          </a:p>
        </p:txBody>
      </p:sp>
    </p:spTree>
    <p:extLst>
      <p:ext uri="{BB962C8B-B14F-4D97-AF65-F5344CB8AC3E}">
        <p14:creationId xmlns:p14="http://schemas.microsoft.com/office/powerpoint/2010/main" val="308632497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a:t>Name the 2 most common questions asked in psalms of lament</a:t>
            </a:r>
          </a:p>
          <a:p>
            <a:r>
              <a:rPr lang="en-US"/>
              <a:t>List 2-3 New Testament passages that require us to know how to lament</a:t>
            </a:r>
          </a:p>
          <a:p>
            <a:r>
              <a:rPr lang="en-US"/>
              <a:t>Describe the statement of faith that is always present in a godly lament</a:t>
            </a:r>
          </a:p>
          <a:p>
            <a:endParaRPr lang="en-US"/>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234375" cy="4221977"/>
          </a:xfrm>
        </p:spPr>
        <p:txBody>
          <a:bodyPr vert="horz" lIns="91440" tIns="45720" rIns="91440" bIns="45720" rtlCol="0" anchor="t">
            <a:normAutofit/>
          </a:bodyPr>
          <a:lstStyle/>
          <a:p>
            <a:r>
              <a:rPr lang="es-ES"/>
              <a:t>Nombrar las 2 preguntas más comunes que se hacen en los salmos de lamento</a:t>
            </a:r>
          </a:p>
          <a:p>
            <a:r>
              <a:rPr lang="es-ES"/>
              <a:t>Enumerar 2-3 pasajes del Nuevo Testamento que requieren que sepamos cómo lamentarnos</a:t>
            </a:r>
          </a:p>
          <a:p>
            <a:r>
              <a:rPr lang="es-ES"/>
              <a:t>Describir la declaración de fe que siempre está presente en un lamento piadoso</a:t>
            </a:r>
          </a:p>
          <a:p>
            <a:endParaRPr lang="en-US"/>
          </a:p>
        </p:txBody>
      </p:sp>
    </p:spTree>
    <p:extLst>
      <p:ext uri="{BB962C8B-B14F-4D97-AF65-F5344CB8AC3E}">
        <p14:creationId xmlns:p14="http://schemas.microsoft.com/office/powerpoint/2010/main" val="326783327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BE4BC-C38D-4D57-9A34-E74F5BACE9E2}"/>
              </a:ext>
            </a:extLst>
          </p:cNvPr>
          <p:cNvSpPr>
            <a:spLocks noGrp="1"/>
          </p:cNvSpPr>
          <p:nvPr>
            <p:ph type="title"/>
          </p:nvPr>
        </p:nvSpPr>
        <p:spPr/>
        <p:txBody>
          <a:bodyPr/>
          <a:lstStyle/>
          <a:p>
            <a:r>
              <a:rPr lang="en-US">
                <a:latin typeface="Malgun Gothic"/>
                <a:ea typeface="Malgun Gothic"/>
              </a:rPr>
              <a:t>What is a Lament? / ¿</a:t>
            </a:r>
            <a:r>
              <a:rPr lang="en-US" err="1">
                <a:latin typeface="Malgun Gothic"/>
                <a:ea typeface="Malgun Gothic"/>
              </a:rPr>
              <a:t>Qué</a:t>
            </a:r>
            <a:r>
              <a:rPr lang="en-US">
                <a:latin typeface="Malgun Gothic"/>
                <a:ea typeface="Malgun Gothic"/>
              </a:rPr>
              <a:t> es un </a:t>
            </a:r>
            <a:r>
              <a:rPr lang="en-US" err="1">
                <a:latin typeface="Malgun Gothic"/>
                <a:ea typeface="Malgun Gothic"/>
              </a:rPr>
              <a:t>lamento</a:t>
            </a:r>
            <a:r>
              <a:rPr lang="en-US">
                <a:latin typeface="Malgun Gothic"/>
                <a:ea typeface="Malgun Gothic"/>
              </a:rPr>
              <a:t>?</a:t>
            </a:r>
            <a:endParaRPr lang="en-US"/>
          </a:p>
        </p:txBody>
      </p:sp>
      <p:sp>
        <p:nvSpPr>
          <p:cNvPr id="3" name="Content Placeholder 2">
            <a:extLst>
              <a:ext uri="{FF2B5EF4-FFF2-40B4-BE49-F238E27FC236}">
                <a16:creationId xmlns:a16="http://schemas.microsoft.com/office/drawing/2014/main" id="{A8E168CD-AB3C-47BD-AC11-516ABE5AC3C8}"/>
              </a:ext>
            </a:extLst>
          </p:cNvPr>
          <p:cNvSpPr>
            <a:spLocks noGrp="1"/>
          </p:cNvSpPr>
          <p:nvPr>
            <p:ph sz="half" idx="1"/>
          </p:nvPr>
        </p:nvSpPr>
        <p:spPr>
          <a:xfrm>
            <a:off x="337625" y="1041006"/>
            <a:ext cx="4234375" cy="4673994"/>
          </a:xfrm>
        </p:spPr>
        <p:txBody>
          <a:bodyPr>
            <a:normAutofit fontScale="92500" lnSpcReduction="10000"/>
          </a:bodyPr>
          <a:lstStyle/>
          <a:p>
            <a:pPr>
              <a:buClr>
                <a:schemeClr val="accent2"/>
              </a:buClr>
            </a:pPr>
            <a:r>
              <a:rPr lang="en-US"/>
              <a:t>General definition: a complaint about a calamity in the speaker’s life</a:t>
            </a:r>
          </a:p>
          <a:p>
            <a:pPr lvl="1">
              <a:buClr>
                <a:schemeClr val="accent2"/>
              </a:buClr>
            </a:pPr>
            <a:r>
              <a:rPr lang="en-US"/>
              <a:t>Usually addressed to God, but not always (2 Samuel 1:17-27, Ezekiel 19, etc.)</a:t>
            </a:r>
          </a:p>
          <a:p>
            <a:pPr lvl="1">
              <a:buClr>
                <a:schemeClr val="accent2"/>
              </a:buClr>
            </a:pPr>
            <a:r>
              <a:rPr lang="en-US"/>
              <a:t>When addressed to God (all the psalms of lament), God is asked to fix the situation</a:t>
            </a:r>
          </a:p>
          <a:p>
            <a:pPr>
              <a:buClr>
                <a:schemeClr val="accent2"/>
              </a:buClr>
            </a:pPr>
            <a:r>
              <a:rPr lang="en-US"/>
              <a:t>Key phrases that characterize laments</a:t>
            </a:r>
          </a:p>
          <a:p>
            <a:pPr lvl="1">
              <a:buClr>
                <a:schemeClr val="accent2"/>
              </a:buClr>
            </a:pPr>
            <a:r>
              <a:rPr lang="en-US"/>
              <a:t>Why? (28x in Psalms)</a:t>
            </a:r>
          </a:p>
          <a:p>
            <a:pPr lvl="2">
              <a:buClr>
                <a:schemeClr val="accent2"/>
              </a:buClr>
            </a:pPr>
            <a:r>
              <a:rPr lang="en-US"/>
              <a:t>The speaker believes that what has happened to him is not just or right</a:t>
            </a:r>
          </a:p>
          <a:p>
            <a:pPr lvl="2">
              <a:buClr>
                <a:schemeClr val="accent2"/>
              </a:buClr>
            </a:pPr>
            <a:r>
              <a:rPr lang="en-US"/>
              <a:t>An expression of the speaker’s faith that God has the answer, even if it is never revealed</a:t>
            </a:r>
          </a:p>
          <a:p>
            <a:pPr lvl="1">
              <a:buClr>
                <a:schemeClr val="accent2"/>
              </a:buClr>
            </a:pPr>
            <a:r>
              <a:rPr lang="en-US"/>
              <a:t>How long? (18x in Psalms)</a:t>
            </a:r>
          </a:p>
          <a:p>
            <a:pPr lvl="2">
              <a:buClr>
                <a:schemeClr val="accent2"/>
              </a:buClr>
            </a:pPr>
            <a:r>
              <a:rPr lang="en-US"/>
              <a:t>Also expressed with time-based phrases like “reject forever” or “by day…and by night…”</a:t>
            </a:r>
          </a:p>
          <a:p>
            <a:pPr lvl="2">
              <a:buClr>
                <a:schemeClr val="accent2"/>
              </a:buClr>
            </a:pPr>
            <a:r>
              <a:rPr lang="en-US"/>
              <a:t>Suggests that God should already have acted on the speaker’s behalf</a:t>
            </a:r>
          </a:p>
          <a:p>
            <a:pPr lvl="2">
              <a:buClr>
                <a:schemeClr val="accent2"/>
              </a:buClr>
            </a:pPr>
            <a:r>
              <a:rPr lang="en-US"/>
              <a:t>An expression of the speaker’s faith that God </a:t>
            </a:r>
            <a:r>
              <a:rPr lang="en-US" u="sng"/>
              <a:t>can</a:t>
            </a:r>
            <a:r>
              <a:rPr lang="en-US"/>
              <a:t> fix the problem, even if </a:t>
            </a:r>
            <a:r>
              <a:rPr lang="en-US" u="sng"/>
              <a:t>when</a:t>
            </a:r>
            <a:r>
              <a:rPr lang="en-US"/>
              <a:t> is unclear</a:t>
            </a:r>
          </a:p>
          <a:p>
            <a:pPr>
              <a:buClr>
                <a:schemeClr val="accent2"/>
              </a:buClr>
            </a:pPr>
            <a:r>
              <a:rPr lang="en-US"/>
              <a:t>A lament is an appeal to God based on confidence in His character</a:t>
            </a:r>
          </a:p>
        </p:txBody>
      </p:sp>
      <p:sp>
        <p:nvSpPr>
          <p:cNvPr id="7" name="Content Placeholder 6">
            <a:extLst>
              <a:ext uri="{FF2B5EF4-FFF2-40B4-BE49-F238E27FC236}">
                <a16:creationId xmlns:a16="http://schemas.microsoft.com/office/drawing/2014/main" id="{FC51BF87-85CD-9B3C-5FCC-35C24E60E827}"/>
              </a:ext>
            </a:extLst>
          </p:cNvPr>
          <p:cNvSpPr>
            <a:spLocks noGrp="1"/>
          </p:cNvSpPr>
          <p:nvPr>
            <p:ph sz="half" idx="2"/>
          </p:nvPr>
        </p:nvSpPr>
        <p:spPr>
          <a:xfrm>
            <a:off x="4582081" y="1041007"/>
            <a:ext cx="4410453" cy="4449790"/>
          </a:xfrm>
        </p:spPr>
        <p:txBody>
          <a:bodyPr vert="horz" lIns="91440" tIns="45720" rIns="91440" bIns="45720" rtlCol="0" anchor="t">
            <a:normAutofit fontScale="92500" lnSpcReduction="10000"/>
          </a:bodyPr>
          <a:lstStyle/>
          <a:p>
            <a:r>
              <a:rPr lang="en-US" err="1">
                <a:ea typeface="+mn-lt"/>
                <a:cs typeface="+mn-lt"/>
              </a:rPr>
              <a:t>Definición</a:t>
            </a:r>
            <a:r>
              <a:rPr lang="en-US">
                <a:ea typeface="+mn-lt"/>
                <a:cs typeface="+mn-lt"/>
              </a:rPr>
              <a:t> general: </a:t>
            </a:r>
            <a:r>
              <a:rPr lang="en-US" err="1">
                <a:ea typeface="+mn-lt"/>
                <a:cs typeface="+mn-lt"/>
              </a:rPr>
              <a:t>una</a:t>
            </a:r>
            <a:r>
              <a:rPr lang="en-US">
                <a:ea typeface="+mn-lt"/>
                <a:cs typeface="+mn-lt"/>
              </a:rPr>
              <a:t> </a:t>
            </a:r>
            <a:r>
              <a:rPr lang="en-US" err="1">
                <a:ea typeface="+mn-lt"/>
                <a:cs typeface="+mn-lt"/>
              </a:rPr>
              <a:t>queja</a:t>
            </a:r>
            <a:r>
              <a:rPr lang="en-US">
                <a:ea typeface="+mn-lt"/>
                <a:cs typeface="+mn-lt"/>
              </a:rPr>
              <a:t> </a:t>
            </a:r>
            <a:r>
              <a:rPr lang="en-US" err="1">
                <a:ea typeface="+mn-lt"/>
                <a:cs typeface="+mn-lt"/>
              </a:rPr>
              <a:t>sobre</a:t>
            </a:r>
            <a:r>
              <a:rPr lang="en-US">
                <a:ea typeface="+mn-lt"/>
                <a:cs typeface="+mn-lt"/>
              </a:rPr>
              <a:t> </a:t>
            </a:r>
            <a:r>
              <a:rPr lang="en-US" err="1">
                <a:ea typeface="+mn-lt"/>
                <a:cs typeface="+mn-lt"/>
              </a:rPr>
              <a:t>una</a:t>
            </a:r>
            <a:r>
              <a:rPr lang="en-US">
                <a:ea typeface="+mn-lt"/>
                <a:cs typeface="+mn-lt"/>
              </a:rPr>
              <a:t> </a:t>
            </a:r>
            <a:r>
              <a:rPr lang="en-US" err="1">
                <a:ea typeface="+mn-lt"/>
                <a:cs typeface="+mn-lt"/>
              </a:rPr>
              <a:t>calamidad</a:t>
            </a:r>
            <a:r>
              <a:rPr lang="en-US">
                <a:ea typeface="+mn-lt"/>
                <a:cs typeface="+mn-lt"/>
              </a:rPr>
              <a:t> </a:t>
            </a:r>
            <a:r>
              <a:rPr lang="en-US" err="1">
                <a:ea typeface="+mn-lt"/>
                <a:cs typeface="+mn-lt"/>
              </a:rPr>
              <a:t>en</a:t>
            </a:r>
            <a:r>
              <a:rPr lang="en-US">
                <a:ea typeface="+mn-lt"/>
                <a:cs typeface="+mn-lt"/>
              </a:rPr>
              <a:t> la </a:t>
            </a:r>
            <a:r>
              <a:rPr lang="en-US" err="1">
                <a:ea typeface="+mn-lt"/>
                <a:cs typeface="+mn-lt"/>
              </a:rPr>
              <a:t>vida</a:t>
            </a:r>
            <a:r>
              <a:rPr lang="en-US">
                <a:ea typeface="+mn-lt"/>
                <a:cs typeface="+mn-lt"/>
              </a:rPr>
              <a:t> del </a:t>
            </a:r>
            <a:r>
              <a:rPr lang="en-US" err="1">
                <a:ea typeface="+mn-lt"/>
                <a:cs typeface="+mn-lt"/>
              </a:rPr>
              <a:t>orador</a:t>
            </a:r>
            <a:endParaRPr lang="en-US">
              <a:ea typeface="+mn-lt"/>
              <a:cs typeface="+mn-lt"/>
            </a:endParaRPr>
          </a:p>
          <a:p>
            <a:pPr lvl="1"/>
            <a:r>
              <a:rPr lang="en-US" err="1">
                <a:ea typeface="+mn-lt"/>
                <a:cs typeface="+mn-lt"/>
              </a:rPr>
              <a:t>Típicamente</a:t>
            </a:r>
            <a:r>
              <a:rPr lang="en-US">
                <a:ea typeface="+mn-lt"/>
                <a:cs typeface="+mn-lt"/>
              </a:rPr>
              <a:t> se dirige a Dios, </a:t>
            </a:r>
            <a:r>
              <a:rPr lang="en-US" err="1">
                <a:ea typeface="+mn-lt"/>
                <a:cs typeface="+mn-lt"/>
              </a:rPr>
              <a:t>pero</a:t>
            </a:r>
            <a:r>
              <a:rPr lang="en-US">
                <a:ea typeface="+mn-lt"/>
                <a:cs typeface="+mn-lt"/>
              </a:rPr>
              <a:t> no </a:t>
            </a:r>
            <a:r>
              <a:rPr lang="en-US" err="1">
                <a:ea typeface="+mn-lt"/>
                <a:cs typeface="+mn-lt"/>
              </a:rPr>
              <a:t>siempre</a:t>
            </a:r>
            <a:r>
              <a:rPr lang="en-US">
                <a:ea typeface="+mn-lt"/>
                <a:cs typeface="+mn-lt"/>
              </a:rPr>
              <a:t> (2 Samuel 1:17-27, Ezequiel 19, etc.)</a:t>
            </a:r>
          </a:p>
          <a:p>
            <a:pPr lvl="1"/>
            <a:r>
              <a:rPr lang="en-US" err="1">
                <a:ea typeface="+mn-lt"/>
                <a:cs typeface="+mn-lt"/>
              </a:rPr>
              <a:t>Cuando</a:t>
            </a:r>
            <a:r>
              <a:rPr lang="en-US">
                <a:ea typeface="+mn-lt"/>
                <a:cs typeface="+mn-lt"/>
              </a:rPr>
              <a:t> es </a:t>
            </a:r>
            <a:r>
              <a:rPr lang="en-US" err="1">
                <a:ea typeface="+mn-lt"/>
                <a:cs typeface="+mn-lt"/>
              </a:rPr>
              <a:t>dirigido</a:t>
            </a:r>
            <a:r>
              <a:rPr lang="en-US">
                <a:ea typeface="+mn-lt"/>
                <a:cs typeface="+mn-lt"/>
              </a:rPr>
              <a:t> a Dios (</a:t>
            </a:r>
            <a:r>
              <a:rPr lang="en-US" err="1">
                <a:ea typeface="+mn-lt"/>
                <a:cs typeface="+mn-lt"/>
              </a:rPr>
              <a:t>como</a:t>
            </a:r>
            <a:r>
              <a:rPr lang="en-US">
                <a:ea typeface="+mn-lt"/>
                <a:cs typeface="+mn-lt"/>
              </a:rPr>
              <a:t> </a:t>
            </a:r>
            <a:r>
              <a:rPr lang="en-US" err="1">
                <a:ea typeface="+mn-lt"/>
                <a:cs typeface="+mn-lt"/>
              </a:rPr>
              <a:t>todos</a:t>
            </a:r>
            <a:r>
              <a:rPr lang="en-US">
                <a:ea typeface="+mn-lt"/>
                <a:cs typeface="+mn-lt"/>
              </a:rPr>
              <a:t> </a:t>
            </a:r>
            <a:r>
              <a:rPr lang="en-US" err="1">
                <a:ea typeface="+mn-lt"/>
                <a:cs typeface="+mn-lt"/>
              </a:rPr>
              <a:t>los</a:t>
            </a:r>
            <a:r>
              <a:rPr lang="en-US">
                <a:ea typeface="+mn-lt"/>
                <a:cs typeface="+mn-lt"/>
              </a:rPr>
              <a:t> </a:t>
            </a:r>
            <a:r>
              <a:rPr lang="en-US" err="1">
                <a:ea typeface="+mn-lt"/>
                <a:cs typeface="+mn-lt"/>
              </a:rPr>
              <a:t>salmos</a:t>
            </a:r>
            <a:r>
              <a:rPr lang="en-US">
                <a:ea typeface="+mn-lt"/>
                <a:cs typeface="+mn-lt"/>
              </a:rPr>
              <a:t> de </a:t>
            </a:r>
            <a:r>
              <a:rPr lang="en-US" err="1">
                <a:ea typeface="+mn-lt"/>
                <a:cs typeface="+mn-lt"/>
              </a:rPr>
              <a:t>lamento</a:t>
            </a:r>
            <a:r>
              <a:rPr lang="en-US">
                <a:ea typeface="+mn-lt"/>
                <a:cs typeface="+mn-lt"/>
              </a:rPr>
              <a:t>), se le </a:t>
            </a:r>
            <a:r>
              <a:rPr lang="en-US" err="1">
                <a:ea typeface="+mn-lt"/>
                <a:cs typeface="+mn-lt"/>
              </a:rPr>
              <a:t>pide</a:t>
            </a:r>
            <a:r>
              <a:rPr lang="en-US">
                <a:ea typeface="+mn-lt"/>
                <a:cs typeface="+mn-lt"/>
              </a:rPr>
              <a:t> a Dios que </a:t>
            </a:r>
            <a:r>
              <a:rPr lang="en-US" err="1">
                <a:ea typeface="+mn-lt"/>
                <a:cs typeface="+mn-lt"/>
              </a:rPr>
              <a:t>resuelva</a:t>
            </a:r>
            <a:r>
              <a:rPr lang="en-US">
                <a:ea typeface="+mn-lt"/>
                <a:cs typeface="+mn-lt"/>
              </a:rPr>
              <a:t> </a:t>
            </a:r>
            <a:r>
              <a:rPr lang="en-US" err="1">
                <a:ea typeface="+mn-lt"/>
                <a:cs typeface="+mn-lt"/>
              </a:rPr>
              <a:t>el</a:t>
            </a:r>
            <a:r>
              <a:rPr lang="en-US">
                <a:ea typeface="+mn-lt"/>
                <a:cs typeface="+mn-lt"/>
              </a:rPr>
              <a:t> </a:t>
            </a:r>
            <a:r>
              <a:rPr lang="en-US" err="1">
                <a:ea typeface="+mn-lt"/>
                <a:cs typeface="+mn-lt"/>
              </a:rPr>
              <a:t>problema</a:t>
            </a:r>
            <a:r>
              <a:rPr lang="en-US">
                <a:ea typeface="+mn-lt"/>
                <a:cs typeface="+mn-lt"/>
              </a:rPr>
              <a:t>. </a:t>
            </a:r>
          </a:p>
          <a:p>
            <a:r>
              <a:rPr lang="en-US">
                <a:ea typeface="+mn-lt"/>
                <a:cs typeface="+mn-lt"/>
              </a:rPr>
              <a:t>Frases clave que </a:t>
            </a:r>
            <a:r>
              <a:rPr lang="en-US" err="1">
                <a:ea typeface="+mn-lt"/>
                <a:cs typeface="+mn-lt"/>
              </a:rPr>
              <a:t>caracterizan</a:t>
            </a:r>
            <a:r>
              <a:rPr lang="en-US">
                <a:ea typeface="+mn-lt"/>
                <a:cs typeface="+mn-lt"/>
              </a:rPr>
              <a:t> </a:t>
            </a:r>
            <a:r>
              <a:rPr lang="en-US" err="1">
                <a:ea typeface="+mn-lt"/>
                <a:cs typeface="+mn-lt"/>
              </a:rPr>
              <a:t>los</a:t>
            </a:r>
            <a:r>
              <a:rPr lang="en-US">
                <a:ea typeface="+mn-lt"/>
                <a:cs typeface="+mn-lt"/>
              </a:rPr>
              <a:t> </a:t>
            </a:r>
            <a:r>
              <a:rPr lang="en-US" err="1">
                <a:ea typeface="+mn-lt"/>
                <a:cs typeface="+mn-lt"/>
              </a:rPr>
              <a:t>lamentos</a:t>
            </a:r>
            <a:endParaRPr lang="en-US">
              <a:ea typeface="+mn-lt"/>
              <a:cs typeface="+mn-lt"/>
            </a:endParaRPr>
          </a:p>
          <a:p>
            <a:pPr lvl="1"/>
            <a:r>
              <a:rPr lang="en-US">
                <a:ea typeface="+mn-lt"/>
                <a:cs typeface="+mn-lt"/>
              </a:rPr>
              <a:t>¿Por </a:t>
            </a:r>
            <a:r>
              <a:rPr lang="en-US" err="1">
                <a:ea typeface="+mn-lt"/>
                <a:cs typeface="+mn-lt"/>
              </a:rPr>
              <a:t>qué</a:t>
            </a:r>
            <a:r>
              <a:rPr lang="en-US">
                <a:ea typeface="+mn-lt"/>
                <a:cs typeface="+mn-lt"/>
              </a:rPr>
              <a:t>? (28x </a:t>
            </a:r>
            <a:r>
              <a:rPr lang="en-US" err="1">
                <a:ea typeface="+mn-lt"/>
                <a:cs typeface="+mn-lt"/>
              </a:rPr>
              <a:t>en</a:t>
            </a:r>
            <a:r>
              <a:rPr lang="en-US">
                <a:ea typeface="+mn-lt"/>
                <a:cs typeface="+mn-lt"/>
              </a:rPr>
              <a:t> </a:t>
            </a:r>
            <a:r>
              <a:rPr lang="en-US" err="1">
                <a:ea typeface="+mn-lt"/>
                <a:cs typeface="+mn-lt"/>
              </a:rPr>
              <a:t>los</a:t>
            </a:r>
            <a:r>
              <a:rPr lang="en-US">
                <a:ea typeface="+mn-lt"/>
                <a:cs typeface="+mn-lt"/>
              </a:rPr>
              <a:t> </a:t>
            </a:r>
            <a:r>
              <a:rPr lang="en-US" err="1">
                <a:ea typeface="+mn-lt"/>
                <a:cs typeface="+mn-lt"/>
              </a:rPr>
              <a:t>Salmos</a:t>
            </a:r>
            <a:r>
              <a:rPr lang="en-US">
                <a:ea typeface="+mn-lt"/>
                <a:cs typeface="+mn-lt"/>
              </a:rPr>
              <a:t>)</a:t>
            </a:r>
          </a:p>
          <a:p>
            <a:pPr lvl="2"/>
            <a:r>
              <a:rPr lang="en-US">
                <a:ea typeface="+mn-lt"/>
                <a:cs typeface="+mn-lt"/>
              </a:rPr>
              <a:t>El </a:t>
            </a:r>
            <a:r>
              <a:rPr lang="en-US" err="1">
                <a:ea typeface="+mn-lt"/>
                <a:cs typeface="+mn-lt"/>
              </a:rPr>
              <a:t>orador</a:t>
            </a:r>
            <a:r>
              <a:rPr lang="en-US">
                <a:ea typeface="+mn-lt"/>
                <a:cs typeface="+mn-lt"/>
              </a:rPr>
              <a:t> </a:t>
            </a:r>
            <a:r>
              <a:rPr lang="en-US" err="1">
                <a:ea typeface="+mn-lt"/>
                <a:cs typeface="+mn-lt"/>
              </a:rPr>
              <a:t>cree</a:t>
            </a:r>
            <a:r>
              <a:rPr lang="en-US">
                <a:ea typeface="+mn-lt"/>
                <a:cs typeface="+mn-lt"/>
              </a:rPr>
              <a:t> que lo que le ha </a:t>
            </a:r>
            <a:r>
              <a:rPr lang="en-US" err="1">
                <a:ea typeface="+mn-lt"/>
                <a:cs typeface="+mn-lt"/>
              </a:rPr>
              <a:t>pasado</a:t>
            </a:r>
            <a:r>
              <a:rPr lang="en-US">
                <a:ea typeface="+mn-lt"/>
                <a:cs typeface="+mn-lt"/>
              </a:rPr>
              <a:t> no es </a:t>
            </a:r>
            <a:r>
              <a:rPr lang="en-US" err="1">
                <a:ea typeface="+mn-lt"/>
                <a:cs typeface="+mn-lt"/>
              </a:rPr>
              <a:t>justo</a:t>
            </a:r>
            <a:r>
              <a:rPr lang="en-US">
                <a:ea typeface="+mn-lt"/>
                <a:cs typeface="+mn-lt"/>
              </a:rPr>
              <a:t> </a:t>
            </a:r>
            <a:r>
              <a:rPr lang="en-US" err="1">
                <a:ea typeface="+mn-lt"/>
                <a:cs typeface="+mn-lt"/>
              </a:rPr>
              <a:t>ni</a:t>
            </a:r>
            <a:r>
              <a:rPr lang="en-US">
                <a:ea typeface="+mn-lt"/>
                <a:cs typeface="+mn-lt"/>
              </a:rPr>
              <a:t> </a:t>
            </a:r>
            <a:r>
              <a:rPr lang="en-US" err="1">
                <a:ea typeface="+mn-lt"/>
                <a:cs typeface="+mn-lt"/>
              </a:rPr>
              <a:t>correcto</a:t>
            </a:r>
            <a:endParaRPr lang="en-US">
              <a:ea typeface="+mn-lt"/>
              <a:cs typeface="+mn-lt"/>
            </a:endParaRPr>
          </a:p>
          <a:p>
            <a:pPr lvl="2"/>
            <a:r>
              <a:rPr lang="en-US">
                <a:ea typeface="+mn-lt"/>
                <a:cs typeface="+mn-lt"/>
              </a:rPr>
              <a:t>Una </a:t>
            </a:r>
            <a:r>
              <a:rPr lang="en-US" err="1">
                <a:ea typeface="+mn-lt"/>
                <a:cs typeface="+mn-lt"/>
              </a:rPr>
              <a:t>expresión</a:t>
            </a:r>
            <a:r>
              <a:rPr lang="en-US">
                <a:ea typeface="+mn-lt"/>
                <a:cs typeface="+mn-lt"/>
              </a:rPr>
              <a:t> de la </a:t>
            </a:r>
            <a:r>
              <a:rPr lang="en-US" err="1">
                <a:ea typeface="+mn-lt"/>
                <a:cs typeface="+mn-lt"/>
              </a:rPr>
              <a:t>fe</a:t>
            </a:r>
            <a:r>
              <a:rPr lang="en-US">
                <a:ea typeface="+mn-lt"/>
                <a:cs typeface="+mn-lt"/>
              </a:rPr>
              <a:t> del </a:t>
            </a:r>
            <a:r>
              <a:rPr lang="en-US" err="1">
                <a:ea typeface="+mn-lt"/>
                <a:cs typeface="+mn-lt"/>
              </a:rPr>
              <a:t>orador</a:t>
            </a:r>
            <a:r>
              <a:rPr lang="en-US">
                <a:ea typeface="+mn-lt"/>
                <a:cs typeface="+mn-lt"/>
              </a:rPr>
              <a:t> que Dios </a:t>
            </a:r>
            <a:r>
              <a:rPr lang="en-US" err="1">
                <a:ea typeface="+mn-lt"/>
                <a:cs typeface="+mn-lt"/>
              </a:rPr>
              <a:t>tiene</a:t>
            </a:r>
            <a:r>
              <a:rPr lang="en-US">
                <a:ea typeface="+mn-lt"/>
                <a:cs typeface="+mn-lt"/>
              </a:rPr>
              <a:t> la </a:t>
            </a:r>
            <a:r>
              <a:rPr lang="en-US" err="1">
                <a:ea typeface="+mn-lt"/>
                <a:cs typeface="+mn-lt"/>
              </a:rPr>
              <a:t>respuesta</a:t>
            </a:r>
            <a:r>
              <a:rPr lang="en-US">
                <a:ea typeface="+mn-lt"/>
                <a:cs typeface="+mn-lt"/>
              </a:rPr>
              <a:t>, </a:t>
            </a:r>
            <a:r>
              <a:rPr lang="en-US" err="1">
                <a:ea typeface="+mn-lt"/>
                <a:cs typeface="+mn-lt"/>
              </a:rPr>
              <a:t>aun</a:t>
            </a:r>
            <a:r>
              <a:rPr lang="en-US">
                <a:ea typeface="+mn-lt"/>
                <a:cs typeface="+mn-lt"/>
              </a:rPr>
              <a:t> </a:t>
            </a:r>
            <a:r>
              <a:rPr lang="en-US" err="1">
                <a:ea typeface="+mn-lt"/>
                <a:cs typeface="+mn-lt"/>
              </a:rPr>
              <a:t>si</a:t>
            </a:r>
            <a:r>
              <a:rPr lang="en-US">
                <a:ea typeface="+mn-lt"/>
                <a:cs typeface="+mn-lt"/>
              </a:rPr>
              <a:t> </a:t>
            </a:r>
            <a:r>
              <a:rPr lang="en-US" err="1">
                <a:ea typeface="+mn-lt"/>
                <a:cs typeface="+mn-lt"/>
              </a:rPr>
              <a:t>nunca</a:t>
            </a:r>
            <a:r>
              <a:rPr lang="en-US">
                <a:ea typeface="+mn-lt"/>
                <a:cs typeface="+mn-lt"/>
              </a:rPr>
              <a:t> se </a:t>
            </a:r>
            <a:r>
              <a:rPr lang="en-US" err="1">
                <a:ea typeface="+mn-lt"/>
                <a:cs typeface="+mn-lt"/>
              </a:rPr>
              <a:t>revela</a:t>
            </a:r>
            <a:endParaRPr lang="en-US">
              <a:ea typeface="+mn-lt"/>
              <a:cs typeface="+mn-lt"/>
            </a:endParaRPr>
          </a:p>
          <a:p>
            <a:pPr lvl="1"/>
            <a:r>
              <a:rPr lang="en-US">
                <a:ea typeface="+mn-lt"/>
                <a:cs typeface="+mn-lt"/>
              </a:rPr>
              <a:t>¿Hasta </a:t>
            </a:r>
            <a:r>
              <a:rPr lang="en-US" err="1">
                <a:ea typeface="+mn-lt"/>
                <a:cs typeface="+mn-lt"/>
              </a:rPr>
              <a:t>cuándo</a:t>
            </a:r>
            <a:r>
              <a:rPr lang="en-US">
                <a:ea typeface="+mn-lt"/>
                <a:cs typeface="+mn-lt"/>
              </a:rPr>
              <a:t>? (18x </a:t>
            </a:r>
            <a:r>
              <a:rPr lang="en-US" err="1">
                <a:ea typeface="+mn-lt"/>
                <a:cs typeface="+mn-lt"/>
              </a:rPr>
              <a:t>en</a:t>
            </a:r>
            <a:r>
              <a:rPr lang="en-US">
                <a:ea typeface="+mn-lt"/>
                <a:cs typeface="+mn-lt"/>
              </a:rPr>
              <a:t> </a:t>
            </a:r>
            <a:r>
              <a:rPr lang="en-US" err="1">
                <a:ea typeface="+mn-lt"/>
                <a:cs typeface="+mn-lt"/>
              </a:rPr>
              <a:t>los</a:t>
            </a:r>
            <a:r>
              <a:rPr lang="en-US">
                <a:ea typeface="+mn-lt"/>
                <a:cs typeface="+mn-lt"/>
              </a:rPr>
              <a:t> </a:t>
            </a:r>
            <a:r>
              <a:rPr lang="en-US" err="1">
                <a:ea typeface="+mn-lt"/>
                <a:cs typeface="+mn-lt"/>
              </a:rPr>
              <a:t>Salmos</a:t>
            </a:r>
            <a:r>
              <a:rPr lang="en-US">
                <a:ea typeface="+mn-lt"/>
                <a:cs typeface="+mn-lt"/>
              </a:rPr>
              <a:t>)</a:t>
            </a:r>
          </a:p>
          <a:p>
            <a:pPr lvl="2"/>
            <a:r>
              <a:rPr lang="en-US" err="1">
                <a:ea typeface="+mn-lt"/>
                <a:cs typeface="+mn-lt"/>
              </a:rPr>
              <a:t>También</a:t>
            </a:r>
            <a:r>
              <a:rPr lang="en-US">
                <a:ea typeface="+mn-lt"/>
                <a:cs typeface="+mn-lt"/>
              </a:rPr>
              <a:t> se </a:t>
            </a:r>
            <a:r>
              <a:rPr lang="en-US" err="1">
                <a:ea typeface="+mn-lt"/>
                <a:cs typeface="+mn-lt"/>
              </a:rPr>
              <a:t>expresa</a:t>
            </a:r>
            <a:r>
              <a:rPr lang="en-US">
                <a:ea typeface="+mn-lt"/>
                <a:cs typeface="+mn-lt"/>
              </a:rPr>
              <a:t> con </a:t>
            </a:r>
            <a:r>
              <a:rPr lang="en-US" err="1">
                <a:ea typeface="+mn-lt"/>
                <a:cs typeface="+mn-lt"/>
              </a:rPr>
              <a:t>frases</a:t>
            </a:r>
            <a:r>
              <a:rPr lang="en-US">
                <a:ea typeface="+mn-lt"/>
                <a:cs typeface="+mn-lt"/>
              </a:rPr>
              <a:t> </a:t>
            </a:r>
            <a:r>
              <a:rPr lang="en-US" err="1">
                <a:ea typeface="+mn-lt"/>
                <a:cs typeface="+mn-lt"/>
              </a:rPr>
              <a:t>temporales</a:t>
            </a:r>
            <a:r>
              <a:rPr lang="en-US">
                <a:ea typeface="+mn-lt"/>
                <a:cs typeface="+mn-lt"/>
              </a:rPr>
              <a:t> </a:t>
            </a:r>
            <a:r>
              <a:rPr lang="en-US" err="1">
                <a:ea typeface="+mn-lt"/>
                <a:cs typeface="+mn-lt"/>
              </a:rPr>
              <a:t>como</a:t>
            </a:r>
            <a:r>
              <a:rPr lang="en-US">
                <a:ea typeface="+mn-lt"/>
                <a:cs typeface="+mn-lt"/>
              </a:rPr>
              <a:t> "</a:t>
            </a:r>
            <a:r>
              <a:rPr lang="en-US" err="1">
                <a:ea typeface="+mn-lt"/>
                <a:cs typeface="+mn-lt"/>
              </a:rPr>
              <a:t>rechazar</a:t>
            </a:r>
            <a:r>
              <a:rPr lang="en-US">
                <a:ea typeface="+mn-lt"/>
                <a:cs typeface="+mn-lt"/>
              </a:rPr>
              <a:t> para </a:t>
            </a:r>
            <a:r>
              <a:rPr lang="en-US" err="1">
                <a:ea typeface="+mn-lt"/>
                <a:cs typeface="+mn-lt"/>
              </a:rPr>
              <a:t>siempre</a:t>
            </a:r>
            <a:r>
              <a:rPr lang="en-US">
                <a:ea typeface="+mn-lt"/>
                <a:cs typeface="+mn-lt"/>
              </a:rPr>
              <a:t>" o "de día y de </a:t>
            </a:r>
            <a:r>
              <a:rPr lang="en-US" err="1">
                <a:ea typeface="+mn-lt"/>
                <a:cs typeface="+mn-lt"/>
              </a:rPr>
              <a:t>noche</a:t>
            </a:r>
            <a:r>
              <a:rPr lang="en-US">
                <a:ea typeface="+mn-lt"/>
                <a:cs typeface="+mn-lt"/>
              </a:rPr>
              <a:t>"</a:t>
            </a:r>
          </a:p>
          <a:p>
            <a:pPr lvl="2"/>
            <a:r>
              <a:rPr lang="en-US" err="1">
                <a:ea typeface="+mn-lt"/>
                <a:cs typeface="+mn-lt"/>
              </a:rPr>
              <a:t>Sugiere</a:t>
            </a:r>
            <a:r>
              <a:rPr lang="en-US">
                <a:ea typeface="+mn-lt"/>
                <a:cs typeface="+mn-lt"/>
              </a:rPr>
              <a:t> que Dios </a:t>
            </a:r>
            <a:r>
              <a:rPr lang="en-US" err="1">
                <a:ea typeface="+mn-lt"/>
                <a:cs typeface="+mn-lt"/>
              </a:rPr>
              <a:t>ya</a:t>
            </a:r>
            <a:r>
              <a:rPr lang="en-US">
                <a:ea typeface="+mn-lt"/>
                <a:cs typeface="+mn-lt"/>
              </a:rPr>
              <a:t> </a:t>
            </a:r>
            <a:r>
              <a:rPr lang="en-US" err="1">
                <a:ea typeface="+mn-lt"/>
                <a:cs typeface="+mn-lt"/>
              </a:rPr>
              <a:t>debería</a:t>
            </a:r>
            <a:r>
              <a:rPr lang="en-US">
                <a:ea typeface="+mn-lt"/>
                <a:cs typeface="+mn-lt"/>
              </a:rPr>
              <a:t> </a:t>
            </a:r>
            <a:r>
              <a:rPr lang="en-US" err="1">
                <a:ea typeface="+mn-lt"/>
                <a:cs typeface="+mn-lt"/>
              </a:rPr>
              <a:t>haber</a:t>
            </a:r>
            <a:r>
              <a:rPr lang="en-US">
                <a:ea typeface="+mn-lt"/>
                <a:cs typeface="+mn-lt"/>
              </a:rPr>
              <a:t> </a:t>
            </a:r>
            <a:r>
              <a:rPr lang="en-US" err="1">
                <a:ea typeface="+mn-lt"/>
                <a:cs typeface="+mn-lt"/>
              </a:rPr>
              <a:t>actuado</a:t>
            </a:r>
            <a:r>
              <a:rPr lang="en-US">
                <a:ea typeface="+mn-lt"/>
                <a:cs typeface="+mn-lt"/>
              </a:rPr>
              <a:t> a favor del </a:t>
            </a:r>
            <a:r>
              <a:rPr lang="en-US" err="1">
                <a:ea typeface="+mn-lt"/>
                <a:cs typeface="+mn-lt"/>
              </a:rPr>
              <a:t>orador</a:t>
            </a:r>
            <a:endParaRPr lang="en-US">
              <a:ea typeface="+mn-lt"/>
              <a:cs typeface="+mn-lt"/>
            </a:endParaRPr>
          </a:p>
          <a:p>
            <a:pPr lvl="2"/>
            <a:r>
              <a:rPr lang="en-US">
                <a:ea typeface="+mn-lt"/>
                <a:cs typeface="+mn-lt"/>
              </a:rPr>
              <a:t>Una </a:t>
            </a:r>
            <a:r>
              <a:rPr lang="en-US" err="1">
                <a:ea typeface="+mn-lt"/>
                <a:cs typeface="+mn-lt"/>
              </a:rPr>
              <a:t>expresión</a:t>
            </a:r>
            <a:r>
              <a:rPr lang="en-US">
                <a:ea typeface="+mn-lt"/>
                <a:cs typeface="+mn-lt"/>
              </a:rPr>
              <a:t> de la </a:t>
            </a:r>
            <a:r>
              <a:rPr lang="en-US" err="1">
                <a:ea typeface="+mn-lt"/>
                <a:cs typeface="+mn-lt"/>
              </a:rPr>
              <a:t>fe</a:t>
            </a:r>
            <a:r>
              <a:rPr lang="en-US">
                <a:ea typeface="+mn-lt"/>
                <a:cs typeface="+mn-lt"/>
              </a:rPr>
              <a:t> del </a:t>
            </a:r>
            <a:r>
              <a:rPr lang="en-US" err="1">
                <a:ea typeface="+mn-lt"/>
                <a:cs typeface="+mn-lt"/>
              </a:rPr>
              <a:t>orador</a:t>
            </a:r>
            <a:r>
              <a:rPr lang="en-US">
                <a:ea typeface="+mn-lt"/>
                <a:cs typeface="+mn-lt"/>
              </a:rPr>
              <a:t> que Dios </a:t>
            </a:r>
            <a:r>
              <a:rPr lang="en-US" u="sng" err="1">
                <a:ea typeface="+mn-lt"/>
                <a:cs typeface="+mn-lt"/>
              </a:rPr>
              <a:t>puede</a:t>
            </a:r>
            <a:r>
              <a:rPr lang="en-US">
                <a:ea typeface="+mn-lt"/>
                <a:cs typeface="+mn-lt"/>
              </a:rPr>
              <a:t> resolver </a:t>
            </a:r>
            <a:r>
              <a:rPr lang="en-US" err="1">
                <a:ea typeface="+mn-lt"/>
                <a:cs typeface="+mn-lt"/>
              </a:rPr>
              <a:t>el</a:t>
            </a:r>
            <a:r>
              <a:rPr lang="en-US">
                <a:ea typeface="+mn-lt"/>
                <a:cs typeface="+mn-lt"/>
              </a:rPr>
              <a:t> </a:t>
            </a:r>
            <a:r>
              <a:rPr lang="en-US" err="1">
                <a:ea typeface="+mn-lt"/>
                <a:cs typeface="+mn-lt"/>
              </a:rPr>
              <a:t>problema</a:t>
            </a:r>
            <a:r>
              <a:rPr lang="en-US">
                <a:ea typeface="+mn-lt"/>
                <a:cs typeface="+mn-lt"/>
              </a:rPr>
              <a:t>, </a:t>
            </a:r>
            <a:r>
              <a:rPr lang="en-US" err="1">
                <a:ea typeface="+mn-lt"/>
                <a:cs typeface="+mn-lt"/>
              </a:rPr>
              <a:t>aun</a:t>
            </a:r>
            <a:r>
              <a:rPr lang="en-US">
                <a:ea typeface="+mn-lt"/>
                <a:cs typeface="+mn-lt"/>
              </a:rPr>
              <a:t> </a:t>
            </a:r>
            <a:r>
              <a:rPr lang="en-US" err="1">
                <a:ea typeface="+mn-lt"/>
                <a:cs typeface="+mn-lt"/>
              </a:rPr>
              <a:t>si</a:t>
            </a:r>
            <a:r>
              <a:rPr lang="en-US">
                <a:ea typeface="+mn-lt"/>
                <a:cs typeface="+mn-lt"/>
              </a:rPr>
              <a:t> </a:t>
            </a:r>
            <a:r>
              <a:rPr lang="en-US" err="1">
                <a:ea typeface="+mn-lt"/>
                <a:cs typeface="+mn-lt"/>
              </a:rPr>
              <a:t>el</a:t>
            </a:r>
            <a:r>
              <a:rPr lang="en-US">
                <a:ea typeface="+mn-lt"/>
                <a:cs typeface="+mn-lt"/>
              </a:rPr>
              <a:t> </a:t>
            </a:r>
            <a:r>
              <a:rPr lang="en-US" u="sng" err="1">
                <a:ea typeface="+mn-lt"/>
                <a:cs typeface="+mn-lt"/>
              </a:rPr>
              <a:t>cuándo</a:t>
            </a:r>
            <a:r>
              <a:rPr lang="en-US">
                <a:ea typeface="+mn-lt"/>
                <a:cs typeface="+mn-lt"/>
              </a:rPr>
              <a:t> no sea claro</a:t>
            </a:r>
          </a:p>
          <a:p>
            <a:r>
              <a:rPr lang="en-US">
                <a:ea typeface="+mn-lt"/>
                <a:cs typeface="+mn-lt"/>
              </a:rPr>
              <a:t>Un </a:t>
            </a:r>
            <a:r>
              <a:rPr lang="en-US" err="1">
                <a:ea typeface="+mn-lt"/>
                <a:cs typeface="+mn-lt"/>
              </a:rPr>
              <a:t>lamento</a:t>
            </a:r>
            <a:r>
              <a:rPr lang="en-US">
                <a:ea typeface="+mn-lt"/>
                <a:cs typeface="+mn-lt"/>
              </a:rPr>
              <a:t> es un clamor a Dios </a:t>
            </a:r>
            <a:r>
              <a:rPr lang="en-US" err="1">
                <a:ea typeface="+mn-lt"/>
                <a:cs typeface="+mn-lt"/>
              </a:rPr>
              <a:t>basado</a:t>
            </a:r>
            <a:r>
              <a:rPr lang="en-US">
                <a:ea typeface="+mn-lt"/>
                <a:cs typeface="+mn-lt"/>
              </a:rPr>
              <a:t> </a:t>
            </a:r>
            <a:r>
              <a:rPr lang="en-US" err="1">
                <a:ea typeface="+mn-lt"/>
                <a:cs typeface="+mn-lt"/>
              </a:rPr>
              <a:t>en</a:t>
            </a:r>
            <a:r>
              <a:rPr lang="en-US">
                <a:ea typeface="+mn-lt"/>
                <a:cs typeface="+mn-lt"/>
              </a:rPr>
              <a:t> la </a:t>
            </a:r>
            <a:r>
              <a:rPr lang="en-US" err="1">
                <a:ea typeface="+mn-lt"/>
                <a:cs typeface="+mn-lt"/>
              </a:rPr>
              <a:t>confianza</a:t>
            </a:r>
            <a:r>
              <a:rPr lang="en-US">
                <a:ea typeface="+mn-lt"/>
                <a:cs typeface="+mn-lt"/>
              </a:rPr>
              <a:t> </a:t>
            </a:r>
            <a:r>
              <a:rPr lang="en-US" err="1">
                <a:ea typeface="+mn-lt"/>
                <a:cs typeface="+mn-lt"/>
              </a:rPr>
              <a:t>en</a:t>
            </a:r>
            <a:r>
              <a:rPr lang="en-US">
                <a:ea typeface="+mn-lt"/>
                <a:cs typeface="+mn-lt"/>
              </a:rPr>
              <a:t> </a:t>
            </a:r>
            <a:r>
              <a:rPr lang="en-US" err="1">
                <a:ea typeface="+mn-lt"/>
                <a:cs typeface="+mn-lt"/>
              </a:rPr>
              <a:t>Su</a:t>
            </a:r>
            <a:r>
              <a:rPr lang="en-US">
                <a:ea typeface="+mn-lt"/>
                <a:cs typeface="+mn-lt"/>
              </a:rPr>
              <a:t> </a:t>
            </a:r>
            <a:r>
              <a:rPr lang="en-US" err="1">
                <a:ea typeface="+mn-lt"/>
                <a:cs typeface="+mn-lt"/>
              </a:rPr>
              <a:t>carácter</a:t>
            </a:r>
            <a:endParaRPr lang="en-US" err="1"/>
          </a:p>
        </p:txBody>
      </p:sp>
    </p:spTree>
    <p:extLst>
      <p:ext uri="{BB962C8B-B14F-4D97-AF65-F5344CB8AC3E}">
        <p14:creationId xmlns:p14="http://schemas.microsoft.com/office/powerpoint/2010/main" val="37788826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7">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7">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7">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7">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7">
                                            <p:txEl>
                                              <p:pRg st="5" end="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7">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7">
                                            <p:txEl>
                                              <p:pRg st="7" end="7"/>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7">
                                            <p:txEl>
                                              <p:pRg st="8" end="8"/>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7">
                                            <p:txEl>
                                              <p:pRg st="9" end="9"/>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7">
                                            <p:txEl>
                                              <p:pRg st="10" end="10"/>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0" nodeType="clickEffect">
                                  <p:stCondLst>
                                    <p:cond delay="0"/>
                                  </p:stCondLst>
                                  <p:childTnLst>
                                    <p:set>
                                      <p:cBhvr>
                                        <p:cTn id="56" dur="1" fill="hold">
                                          <p:stCondLst>
                                            <p:cond delay="0"/>
                                          </p:stCondLst>
                                        </p:cTn>
                                        <p:tgtEl>
                                          <p:spTgt spid="3">
                                            <p:txEl>
                                              <p:pRg st="11" end="11"/>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7">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7" grpId="0" uiExpand="1" build="p"/>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235B6-9FB6-EDF3-8AB7-203E70BC022C}"/>
              </a:ext>
            </a:extLst>
          </p:cNvPr>
          <p:cNvSpPr>
            <a:spLocks noGrp="1"/>
          </p:cNvSpPr>
          <p:nvPr>
            <p:ph type="title"/>
          </p:nvPr>
        </p:nvSpPr>
        <p:spPr>
          <a:xfrm>
            <a:off x="182880" y="644151"/>
            <a:ext cx="8778240" cy="1680814"/>
          </a:xfrm>
        </p:spPr>
        <p:txBody>
          <a:bodyPr/>
          <a:lstStyle/>
          <a:p>
            <a:r>
              <a:rPr lang="en-US" sz="3600"/>
              <a:t>What character trait of God </a:t>
            </a:r>
            <a:br>
              <a:rPr lang="en-US" sz="3600"/>
            </a:br>
            <a:r>
              <a:rPr lang="en-US" sz="3600"/>
              <a:t>is the basis of the psalmist’s </a:t>
            </a:r>
            <a:br>
              <a:rPr lang="en-US" sz="3600"/>
            </a:br>
            <a:r>
              <a:rPr lang="en-US" sz="3600"/>
              <a:t>hope in Psalm 38? See </a:t>
            </a:r>
            <a:r>
              <a:rPr lang="en-US" sz="3600" cap="none"/>
              <a:t>vv</a:t>
            </a:r>
            <a:r>
              <a:rPr lang="en-US" sz="3600"/>
              <a:t>.9,15.</a:t>
            </a:r>
          </a:p>
        </p:txBody>
      </p:sp>
      <p:sp>
        <p:nvSpPr>
          <p:cNvPr id="4" name="Title 1">
            <a:extLst>
              <a:ext uri="{FF2B5EF4-FFF2-40B4-BE49-F238E27FC236}">
                <a16:creationId xmlns:a16="http://schemas.microsoft.com/office/drawing/2014/main" id="{AD011582-FE0F-6A10-AC92-8B15EA317546}"/>
              </a:ext>
            </a:extLst>
          </p:cNvPr>
          <p:cNvSpPr txBox="1">
            <a:spLocks/>
          </p:cNvSpPr>
          <p:nvPr/>
        </p:nvSpPr>
        <p:spPr>
          <a:xfrm>
            <a:off x="182880" y="3056207"/>
            <a:ext cx="8778240" cy="168081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40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s-ES" sz="3600">
                <a:latin typeface="Malgun Gothic"/>
                <a:ea typeface="Malgun Gothic"/>
              </a:rPr>
              <a:t>¿Cuál característica de dios es la base de la esperanza del salmista en el salmo 38? Véanse los </a:t>
            </a:r>
            <a:r>
              <a:rPr lang="es-ES" sz="3600" cap="none"/>
              <a:t>vv</a:t>
            </a:r>
            <a:r>
              <a:rPr lang="es-ES" sz="3600">
                <a:latin typeface="Malgun Gothic"/>
                <a:ea typeface="Malgun Gothic"/>
              </a:rPr>
              <a:t>.9,15.</a:t>
            </a:r>
            <a:endParaRPr lang="en-US" sz="3600"/>
          </a:p>
        </p:txBody>
      </p:sp>
    </p:spTree>
    <p:extLst>
      <p:ext uri="{BB962C8B-B14F-4D97-AF65-F5344CB8AC3E}">
        <p14:creationId xmlns:p14="http://schemas.microsoft.com/office/powerpoint/2010/main" val="167547166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70E843-C2FD-4BD4-84F9-38BA0EFFB54A}"/>
              </a:ext>
            </a:extLst>
          </p:cNvPr>
          <p:cNvSpPr>
            <a:spLocks noGrp="1"/>
          </p:cNvSpPr>
          <p:nvPr>
            <p:ph type="title"/>
          </p:nvPr>
        </p:nvSpPr>
        <p:spPr/>
        <p:txBody>
          <a:bodyPr>
            <a:normAutofit/>
          </a:bodyPr>
          <a:lstStyle/>
          <a:p>
            <a:r>
              <a:rPr lang="en-US">
                <a:latin typeface="Malgun Gothic"/>
                <a:ea typeface="Malgun Gothic"/>
              </a:rPr>
              <a:t>Covenant-Faithfulness / </a:t>
            </a:r>
            <a:r>
              <a:rPr lang="en-US" err="1">
                <a:latin typeface="Malgun Gothic"/>
                <a:ea typeface="Malgun Gothic"/>
              </a:rPr>
              <a:t>Fidelidad</a:t>
            </a:r>
            <a:r>
              <a:rPr lang="en-US">
                <a:latin typeface="Malgun Gothic"/>
                <a:ea typeface="Malgun Gothic"/>
              </a:rPr>
              <a:t> al </a:t>
            </a:r>
            <a:r>
              <a:rPr lang="en-US" err="1">
                <a:latin typeface="Malgun Gothic"/>
                <a:ea typeface="Malgun Gothic"/>
              </a:rPr>
              <a:t>pacto</a:t>
            </a:r>
            <a:endParaRPr lang="en-US" err="1"/>
          </a:p>
        </p:txBody>
      </p:sp>
      <p:sp>
        <p:nvSpPr>
          <p:cNvPr id="3" name="Content Placeholder 2">
            <a:extLst>
              <a:ext uri="{FF2B5EF4-FFF2-40B4-BE49-F238E27FC236}">
                <a16:creationId xmlns:a16="http://schemas.microsoft.com/office/drawing/2014/main" id="{A62304E9-A3EA-4D14-B221-A4095AC3BA7C}"/>
              </a:ext>
            </a:extLst>
          </p:cNvPr>
          <p:cNvSpPr>
            <a:spLocks noGrp="1"/>
          </p:cNvSpPr>
          <p:nvPr>
            <p:ph sz="half" idx="1"/>
          </p:nvPr>
        </p:nvSpPr>
        <p:spPr>
          <a:xfrm>
            <a:off x="337625" y="1041006"/>
            <a:ext cx="4234375" cy="4673994"/>
          </a:xfrm>
        </p:spPr>
        <p:txBody>
          <a:bodyPr>
            <a:normAutofit/>
          </a:bodyPr>
          <a:lstStyle/>
          <a:p>
            <a:r>
              <a:rPr lang="en-US" sz="1800"/>
              <a:t>The word </a:t>
            </a:r>
            <a:r>
              <a:rPr lang="en-US" sz="1800" i="1" err="1"/>
              <a:t>chesed</a:t>
            </a:r>
            <a:r>
              <a:rPr lang="en-US" sz="1800"/>
              <a:t> is translated </a:t>
            </a:r>
            <a:r>
              <a:rPr lang="en-US" sz="1800" i="1"/>
              <a:t>lovingkindness</a:t>
            </a:r>
            <a:r>
              <a:rPr lang="en-US" sz="1800"/>
              <a:t>, </a:t>
            </a:r>
            <a:r>
              <a:rPr lang="en-US" sz="1800" i="1"/>
              <a:t>mercy</a:t>
            </a:r>
            <a:r>
              <a:rPr lang="en-US" sz="1800"/>
              <a:t>, </a:t>
            </a:r>
            <a:r>
              <a:rPr lang="en-US" sz="1800" i="1"/>
              <a:t>faithfulness</a:t>
            </a:r>
            <a:r>
              <a:rPr lang="en-US" sz="1800"/>
              <a:t>, </a:t>
            </a:r>
            <a:r>
              <a:rPr lang="en-US" sz="1800" i="1"/>
              <a:t>steadfast love</a:t>
            </a:r>
          </a:p>
          <a:p>
            <a:r>
              <a:rPr lang="en-US" sz="1800"/>
              <a:t>God’s faithfulness is assured as part of the covenant (Exo 3:7-8; </a:t>
            </a:r>
            <a:r>
              <a:rPr lang="en-US" sz="1800" err="1"/>
              <a:t>Deut</a:t>
            </a:r>
            <a:r>
              <a:rPr lang="en-US" sz="1800"/>
              <a:t> 4:7)</a:t>
            </a:r>
          </a:p>
          <a:p>
            <a:pPr lvl="1"/>
            <a:r>
              <a:rPr lang="en-US" sz="1600"/>
              <a:t>Includes promises to hear, act, punish sins, and forgive</a:t>
            </a:r>
          </a:p>
          <a:p>
            <a:pPr lvl="1"/>
            <a:r>
              <a:rPr lang="en-US" sz="1600"/>
              <a:t>Even when the word is not used, the psalmist still appeals to these promises (38:9,15)</a:t>
            </a:r>
          </a:p>
          <a:p>
            <a:pPr lvl="1"/>
            <a:r>
              <a:rPr lang="en-US" sz="1600"/>
              <a:t>Demonstrated in Israel’s history and in the psalmists’ lives</a:t>
            </a:r>
          </a:p>
          <a:p>
            <a:r>
              <a:rPr lang="en-US" sz="1800"/>
              <a:t>The promise of God’s steadfast love and faithfulness allows the psalmists to boldly assert their need for God’s help and their confidence in it (Heb 4:16)</a:t>
            </a:r>
          </a:p>
          <a:p>
            <a:pPr lvl="1"/>
            <a:endParaRPr lang="en-US"/>
          </a:p>
          <a:p>
            <a:endParaRPr lang="en-US"/>
          </a:p>
        </p:txBody>
      </p:sp>
      <p:sp>
        <p:nvSpPr>
          <p:cNvPr id="4" name="Content Placeholder 3">
            <a:extLst>
              <a:ext uri="{FF2B5EF4-FFF2-40B4-BE49-F238E27FC236}">
                <a16:creationId xmlns:a16="http://schemas.microsoft.com/office/drawing/2014/main" id="{B90D6571-1F3A-CE8D-A06F-71A8F70C8FF3}"/>
              </a:ext>
            </a:extLst>
          </p:cNvPr>
          <p:cNvSpPr>
            <a:spLocks noGrp="1"/>
          </p:cNvSpPr>
          <p:nvPr>
            <p:ph sz="half" idx="2"/>
          </p:nvPr>
        </p:nvSpPr>
        <p:spPr>
          <a:xfrm>
            <a:off x="4572000" y="1041007"/>
            <a:ext cx="4339882" cy="4449790"/>
          </a:xfrm>
        </p:spPr>
        <p:txBody>
          <a:bodyPr vert="horz" lIns="91440" tIns="45720" rIns="91440" bIns="45720" rtlCol="0" anchor="t">
            <a:normAutofit/>
          </a:bodyPr>
          <a:lstStyle/>
          <a:p>
            <a:r>
              <a:rPr lang="en-US" sz="1800">
                <a:ea typeface="+mn-lt"/>
                <a:cs typeface="+mn-lt"/>
              </a:rPr>
              <a:t>La palabra </a:t>
            </a:r>
            <a:r>
              <a:rPr lang="en-US" sz="1800" i="1" err="1">
                <a:ea typeface="+mn-lt"/>
                <a:cs typeface="+mn-lt"/>
              </a:rPr>
              <a:t>chesed</a:t>
            </a:r>
            <a:r>
              <a:rPr lang="en-US" sz="1800">
                <a:ea typeface="+mn-lt"/>
                <a:cs typeface="+mn-lt"/>
              </a:rPr>
              <a:t> se traduce </a:t>
            </a:r>
            <a:r>
              <a:rPr lang="en-US" sz="1800" i="1">
                <a:ea typeface="+mn-lt"/>
                <a:cs typeface="+mn-lt"/>
              </a:rPr>
              <a:t>misericordia, amor, amor </a:t>
            </a:r>
            <a:r>
              <a:rPr lang="en-US" sz="1800" i="1" err="1">
                <a:ea typeface="+mn-lt"/>
                <a:cs typeface="+mn-lt"/>
              </a:rPr>
              <a:t>inagotable</a:t>
            </a:r>
            <a:r>
              <a:rPr lang="en-US" sz="1800" i="1">
                <a:ea typeface="+mn-lt"/>
                <a:cs typeface="+mn-lt"/>
              </a:rPr>
              <a:t>, </a:t>
            </a:r>
            <a:r>
              <a:rPr lang="en-US" sz="1800" i="1" err="1">
                <a:ea typeface="+mn-lt"/>
                <a:cs typeface="+mn-lt"/>
              </a:rPr>
              <a:t>fiel</a:t>
            </a:r>
            <a:r>
              <a:rPr lang="en-US" sz="1800" i="1">
                <a:ea typeface="+mn-lt"/>
                <a:cs typeface="+mn-lt"/>
              </a:rPr>
              <a:t> amor, </a:t>
            </a:r>
            <a:r>
              <a:rPr lang="en-US" sz="1800" i="1" err="1">
                <a:ea typeface="+mn-lt"/>
                <a:cs typeface="+mn-lt"/>
              </a:rPr>
              <a:t>benignidad</a:t>
            </a:r>
            <a:r>
              <a:rPr lang="en-US" sz="1800">
                <a:ea typeface="+mn-lt"/>
                <a:cs typeface="+mn-lt"/>
              </a:rPr>
              <a:t> </a:t>
            </a:r>
            <a:endParaRPr lang="en-US" sz="1800" i="1">
              <a:ea typeface="+mn-lt"/>
              <a:cs typeface="+mn-lt"/>
            </a:endParaRPr>
          </a:p>
          <a:p>
            <a:r>
              <a:rPr lang="en-US" sz="1800">
                <a:ea typeface="+mn-lt"/>
                <a:cs typeface="+mn-lt"/>
              </a:rPr>
              <a:t>La </a:t>
            </a:r>
            <a:r>
              <a:rPr lang="en-US" sz="1800" err="1">
                <a:ea typeface="+mn-lt"/>
                <a:cs typeface="+mn-lt"/>
              </a:rPr>
              <a:t>fidelidad</a:t>
            </a:r>
            <a:r>
              <a:rPr lang="en-US" sz="1800">
                <a:ea typeface="+mn-lt"/>
                <a:cs typeface="+mn-lt"/>
              </a:rPr>
              <a:t> de Dios es </a:t>
            </a:r>
            <a:r>
              <a:rPr lang="en-US" sz="1800" err="1">
                <a:ea typeface="+mn-lt"/>
                <a:cs typeface="+mn-lt"/>
              </a:rPr>
              <a:t>asegurada</a:t>
            </a:r>
            <a:r>
              <a:rPr lang="en-US" sz="1800">
                <a:ea typeface="+mn-lt"/>
                <a:cs typeface="+mn-lt"/>
              </a:rPr>
              <a:t> </a:t>
            </a:r>
            <a:r>
              <a:rPr lang="en-US" sz="1800" err="1">
                <a:ea typeface="+mn-lt"/>
                <a:cs typeface="+mn-lt"/>
              </a:rPr>
              <a:t>como</a:t>
            </a:r>
            <a:r>
              <a:rPr lang="en-US" sz="1800">
                <a:ea typeface="+mn-lt"/>
                <a:cs typeface="+mn-lt"/>
              </a:rPr>
              <a:t> </a:t>
            </a:r>
            <a:r>
              <a:rPr lang="en-US" sz="1800" err="1">
                <a:ea typeface="+mn-lt"/>
                <a:cs typeface="+mn-lt"/>
              </a:rPr>
              <a:t>parte</a:t>
            </a:r>
            <a:r>
              <a:rPr lang="en-US" sz="1800">
                <a:ea typeface="+mn-lt"/>
                <a:cs typeface="+mn-lt"/>
              </a:rPr>
              <a:t> del </a:t>
            </a:r>
            <a:r>
              <a:rPr lang="en-US" sz="1800" err="1">
                <a:ea typeface="+mn-lt"/>
                <a:cs typeface="+mn-lt"/>
              </a:rPr>
              <a:t>pacto</a:t>
            </a:r>
            <a:r>
              <a:rPr lang="en-US" sz="1800">
                <a:ea typeface="+mn-lt"/>
                <a:cs typeface="+mn-lt"/>
              </a:rPr>
              <a:t> (</a:t>
            </a:r>
            <a:r>
              <a:rPr lang="en-US" sz="1800" err="1">
                <a:ea typeface="+mn-lt"/>
                <a:cs typeface="+mn-lt"/>
              </a:rPr>
              <a:t>Éxo</a:t>
            </a:r>
            <a:r>
              <a:rPr lang="en-US" sz="1800">
                <a:ea typeface="+mn-lt"/>
                <a:cs typeface="+mn-lt"/>
              </a:rPr>
              <a:t> 3:7-8; </a:t>
            </a:r>
            <a:r>
              <a:rPr lang="en-US" sz="1800" err="1">
                <a:ea typeface="+mn-lt"/>
                <a:cs typeface="+mn-lt"/>
              </a:rPr>
              <a:t>Deut</a:t>
            </a:r>
            <a:r>
              <a:rPr lang="en-US" sz="1800">
                <a:ea typeface="+mn-lt"/>
                <a:cs typeface="+mn-lt"/>
              </a:rPr>
              <a:t> 4:7)</a:t>
            </a:r>
          </a:p>
          <a:p>
            <a:pPr lvl="1"/>
            <a:r>
              <a:rPr lang="en-US" sz="1600" err="1">
                <a:ea typeface="+mn-lt"/>
                <a:cs typeface="+mn-lt"/>
              </a:rPr>
              <a:t>Incluye</a:t>
            </a:r>
            <a:r>
              <a:rPr lang="en-US" sz="1600">
                <a:ea typeface="+mn-lt"/>
                <a:cs typeface="+mn-lt"/>
              </a:rPr>
              <a:t> </a:t>
            </a:r>
            <a:r>
              <a:rPr lang="en-US" sz="1600" err="1">
                <a:ea typeface="+mn-lt"/>
                <a:cs typeface="+mn-lt"/>
              </a:rPr>
              <a:t>promesas</a:t>
            </a:r>
            <a:r>
              <a:rPr lang="en-US" sz="1600">
                <a:ea typeface="+mn-lt"/>
                <a:cs typeface="+mn-lt"/>
              </a:rPr>
              <a:t> de </a:t>
            </a:r>
            <a:r>
              <a:rPr lang="en-US" sz="1600" err="1">
                <a:ea typeface="+mn-lt"/>
                <a:cs typeface="+mn-lt"/>
              </a:rPr>
              <a:t>oír</a:t>
            </a:r>
            <a:r>
              <a:rPr lang="en-US" sz="1600">
                <a:ea typeface="+mn-lt"/>
                <a:cs typeface="+mn-lt"/>
              </a:rPr>
              <a:t>, </a:t>
            </a:r>
            <a:r>
              <a:rPr lang="en-US" sz="1600" err="1">
                <a:ea typeface="+mn-lt"/>
                <a:cs typeface="+mn-lt"/>
              </a:rPr>
              <a:t>actuar</a:t>
            </a:r>
            <a:r>
              <a:rPr lang="en-US" sz="1600">
                <a:ea typeface="+mn-lt"/>
                <a:cs typeface="+mn-lt"/>
              </a:rPr>
              <a:t>, </a:t>
            </a:r>
            <a:r>
              <a:rPr lang="en-US" sz="1600" err="1">
                <a:ea typeface="+mn-lt"/>
                <a:cs typeface="+mn-lt"/>
              </a:rPr>
              <a:t>castigar</a:t>
            </a:r>
            <a:r>
              <a:rPr lang="en-US" sz="1600">
                <a:ea typeface="+mn-lt"/>
                <a:cs typeface="+mn-lt"/>
              </a:rPr>
              <a:t> </a:t>
            </a:r>
            <a:r>
              <a:rPr lang="en-US" sz="1600" err="1">
                <a:ea typeface="+mn-lt"/>
                <a:cs typeface="+mn-lt"/>
              </a:rPr>
              <a:t>los</a:t>
            </a:r>
            <a:r>
              <a:rPr lang="en-US" sz="1600">
                <a:ea typeface="+mn-lt"/>
                <a:cs typeface="+mn-lt"/>
              </a:rPr>
              <a:t> </a:t>
            </a:r>
            <a:r>
              <a:rPr lang="en-US" sz="1600" err="1">
                <a:ea typeface="+mn-lt"/>
                <a:cs typeface="+mn-lt"/>
              </a:rPr>
              <a:t>pecados</a:t>
            </a:r>
            <a:r>
              <a:rPr lang="en-US" sz="1600">
                <a:ea typeface="+mn-lt"/>
                <a:cs typeface="+mn-lt"/>
              </a:rPr>
              <a:t> y </a:t>
            </a:r>
            <a:r>
              <a:rPr lang="en-US" sz="1600" err="1">
                <a:ea typeface="+mn-lt"/>
                <a:cs typeface="+mn-lt"/>
              </a:rPr>
              <a:t>perdonar</a:t>
            </a:r>
            <a:endParaRPr lang="en-US" sz="1600">
              <a:ea typeface="+mn-lt"/>
              <a:cs typeface="+mn-lt"/>
            </a:endParaRPr>
          </a:p>
          <a:p>
            <a:pPr lvl="1"/>
            <a:r>
              <a:rPr lang="en-US" sz="1600">
                <a:ea typeface="+mn-lt"/>
                <a:cs typeface="+mn-lt"/>
              </a:rPr>
              <a:t>Aun </a:t>
            </a:r>
            <a:r>
              <a:rPr lang="en-US" sz="1600" err="1">
                <a:ea typeface="+mn-lt"/>
                <a:cs typeface="+mn-lt"/>
              </a:rPr>
              <a:t>cuando</a:t>
            </a:r>
            <a:r>
              <a:rPr lang="en-US" sz="1600">
                <a:ea typeface="+mn-lt"/>
                <a:cs typeface="+mn-lt"/>
              </a:rPr>
              <a:t> no se </a:t>
            </a:r>
            <a:r>
              <a:rPr lang="en-US" sz="1600" err="1">
                <a:ea typeface="+mn-lt"/>
                <a:cs typeface="+mn-lt"/>
              </a:rPr>
              <a:t>usa</a:t>
            </a:r>
            <a:r>
              <a:rPr lang="en-US" sz="1600">
                <a:ea typeface="+mn-lt"/>
                <a:cs typeface="+mn-lt"/>
              </a:rPr>
              <a:t> la palabra, </a:t>
            </a:r>
            <a:r>
              <a:rPr lang="en-US" sz="1600" err="1">
                <a:ea typeface="+mn-lt"/>
                <a:cs typeface="+mn-lt"/>
              </a:rPr>
              <a:t>el</a:t>
            </a:r>
            <a:r>
              <a:rPr lang="en-US" sz="1600">
                <a:ea typeface="+mn-lt"/>
                <a:cs typeface="+mn-lt"/>
              </a:rPr>
              <a:t> </a:t>
            </a:r>
            <a:r>
              <a:rPr lang="en-US" sz="1600" err="1">
                <a:ea typeface="+mn-lt"/>
                <a:cs typeface="+mn-lt"/>
              </a:rPr>
              <a:t>salmista</a:t>
            </a:r>
            <a:r>
              <a:rPr lang="en-US" sz="1600">
                <a:ea typeface="+mn-lt"/>
                <a:cs typeface="+mn-lt"/>
              </a:rPr>
              <a:t> </a:t>
            </a:r>
            <a:r>
              <a:rPr lang="en-US" sz="1600" err="1">
                <a:ea typeface="+mn-lt"/>
                <a:cs typeface="+mn-lt"/>
              </a:rPr>
              <a:t>todavía</a:t>
            </a:r>
            <a:r>
              <a:rPr lang="en-US" sz="1600">
                <a:ea typeface="+mn-lt"/>
                <a:cs typeface="+mn-lt"/>
              </a:rPr>
              <a:t> </a:t>
            </a:r>
            <a:r>
              <a:rPr lang="en-US" sz="1600" err="1">
                <a:ea typeface="+mn-lt"/>
                <a:cs typeface="+mn-lt"/>
              </a:rPr>
              <a:t>recurre</a:t>
            </a:r>
            <a:r>
              <a:rPr lang="en-US" sz="1600">
                <a:ea typeface="+mn-lt"/>
                <a:cs typeface="+mn-lt"/>
              </a:rPr>
              <a:t> a </a:t>
            </a:r>
            <a:r>
              <a:rPr lang="en-US" sz="1600" err="1">
                <a:ea typeface="+mn-lt"/>
                <a:cs typeface="+mn-lt"/>
              </a:rPr>
              <a:t>estas</a:t>
            </a:r>
            <a:r>
              <a:rPr lang="en-US" sz="1600">
                <a:ea typeface="+mn-lt"/>
                <a:cs typeface="+mn-lt"/>
              </a:rPr>
              <a:t> </a:t>
            </a:r>
            <a:r>
              <a:rPr lang="en-US" sz="1600" err="1">
                <a:ea typeface="+mn-lt"/>
                <a:cs typeface="+mn-lt"/>
              </a:rPr>
              <a:t>promesas</a:t>
            </a:r>
            <a:r>
              <a:rPr lang="en-US" sz="1600">
                <a:ea typeface="+mn-lt"/>
                <a:cs typeface="+mn-lt"/>
              </a:rPr>
              <a:t> (38:9,15)</a:t>
            </a:r>
          </a:p>
          <a:p>
            <a:pPr lvl="1"/>
            <a:r>
              <a:rPr lang="en-US" sz="1600">
                <a:ea typeface="+mn-lt"/>
                <a:cs typeface="+mn-lt"/>
              </a:rPr>
              <a:t>Se ha </a:t>
            </a:r>
            <a:r>
              <a:rPr lang="en-US" sz="1600" err="1">
                <a:ea typeface="+mn-lt"/>
                <a:cs typeface="+mn-lt"/>
              </a:rPr>
              <a:t>demostrado</a:t>
            </a:r>
            <a:r>
              <a:rPr lang="en-US" sz="1600">
                <a:ea typeface="+mn-lt"/>
                <a:cs typeface="+mn-lt"/>
              </a:rPr>
              <a:t> </a:t>
            </a:r>
            <a:r>
              <a:rPr lang="en-US" sz="1600" err="1">
                <a:ea typeface="+mn-lt"/>
                <a:cs typeface="+mn-lt"/>
              </a:rPr>
              <a:t>en</a:t>
            </a:r>
            <a:r>
              <a:rPr lang="en-US" sz="1600">
                <a:ea typeface="+mn-lt"/>
                <a:cs typeface="+mn-lt"/>
              </a:rPr>
              <a:t> la </a:t>
            </a:r>
            <a:r>
              <a:rPr lang="en-US" sz="1600" err="1">
                <a:ea typeface="+mn-lt"/>
                <a:cs typeface="+mn-lt"/>
              </a:rPr>
              <a:t>historia</a:t>
            </a:r>
            <a:r>
              <a:rPr lang="en-US" sz="1600">
                <a:ea typeface="+mn-lt"/>
                <a:cs typeface="+mn-lt"/>
              </a:rPr>
              <a:t> de Israel y </a:t>
            </a:r>
            <a:r>
              <a:rPr lang="en-US" sz="1600" err="1">
                <a:ea typeface="+mn-lt"/>
                <a:cs typeface="+mn-lt"/>
              </a:rPr>
              <a:t>en</a:t>
            </a:r>
            <a:r>
              <a:rPr lang="en-US" sz="1600">
                <a:ea typeface="+mn-lt"/>
                <a:cs typeface="+mn-lt"/>
              </a:rPr>
              <a:t> la </a:t>
            </a:r>
            <a:r>
              <a:rPr lang="en-US" sz="1600" err="1">
                <a:ea typeface="+mn-lt"/>
                <a:cs typeface="+mn-lt"/>
              </a:rPr>
              <a:t>vida</a:t>
            </a:r>
            <a:r>
              <a:rPr lang="en-US" sz="1600">
                <a:ea typeface="+mn-lt"/>
                <a:cs typeface="+mn-lt"/>
              </a:rPr>
              <a:t> de </a:t>
            </a:r>
            <a:r>
              <a:rPr lang="en-US" sz="1600" err="1">
                <a:ea typeface="+mn-lt"/>
                <a:cs typeface="+mn-lt"/>
              </a:rPr>
              <a:t>los</a:t>
            </a:r>
            <a:r>
              <a:rPr lang="en-US" sz="1600">
                <a:ea typeface="+mn-lt"/>
                <a:cs typeface="+mn-lt"/>
              </a:rPr>
              <a:t> </a:t>
            </a:r>
            <a:r>
              <a:rPr lang="en-US" sz="1600" err="1">
                <a:ea typeface="+mn-lt"/>
                <a:cs typeface="+mn-lt"/>
              </a:rPr>
              <a:t>salmistas</a:t>
            </a:r>
            <a:r>
              <a:rPr lang="en-US" sz="1600">
                <a:ea typeface="+mn-lt"/>
                <a:cs typeface="+mn-lt"/>
              </a:rPr>
              <a:t> </a:t>
            </a:r>
          </a:p>
          <a:p>
            <a:r>
              <a:rPr lang="en-US" sz="1800">
                <a:ea typeface="+mn-lt"/>
                <a:cs typeface="+mn-lt"/>
              </a:rPr>
              <a:t>La </a:t>
            </a:r>
            <a:r>
              <a:rPr lang="en-US" sz="1800" err="1">
                <a:ea typeface="+mn-lt"/>
                <a:cs typeface="+mn-lt"/>
              </a:rPr>
              <a:t>promesa</a:t>
            </a:r>
            <a:r>
              <a:rPr lang="en-US" sz="1800">
                <a:ea typeface="+mn-lt"/>
                <a:cs typeface="+mn-lt"/>
              </a:rPr>
              <a:t> de la misericordia y </a:t>
            </a:r>
            <a:r>
              <a:rPr lang="en-US" sz="1800" err="1">
                <a:ea typeface="+mn-lt"/>
                <a:cs typeface="+mn-lt"/>
              </a:rPr>
              <a:t>fidelidad</a:t>
            </a:r>
            <a:r>
              <a:rPr lang="en-US" sz="1800">
                <a:ea typeface="+mn-lt"/>
                <a:cs typeface="+mn-lt"/>
              </a:rPr>
              <a:t> de Dios </a:t>
            </a:r>
            <a:r>
              <a:rPr lang="en-US" sz="1800" err="1">
                <a:ea typeface="+mn-lt"/>
                <a:cs typeface="+mn-lt"/>
              </a:rPr>
              <a:t>permite</a:t>
            </a:r>
            <a:r>
              <a:rPr lang="en-US" sz="1800">
                <a:ea typeface="+mn-lt"/>
                <a:cs typeface="+mn-lt"/>
              </a:rPr>
              <a:t> a </a:t>
            </a:r>
            <a:r>
              <a:rPr lang="en-US" sz="1800" err="1">
                <a:ea typeface="+mn-lt"/>
                <a:cs typeface="+mn-lt"/>
              </a:rPr>
              <a:t>los</a:t>
            </a:r>
            <a:r>
              <a:rPr lang="en-US" sz="1800">
                <a:ea typeface="+mn-lt"/>
                <a:cs typeface="+mn-lt"/>
              </a:rPr>
              <a:t> </a:t>
            </a:r>
            <a:r>
              <a:rPr lang="en-US" sz="1800" err="1">
                <a:ea typeface="+mn-lt"/>
                <a:cs typeface="+mn-lt"/>
              </a:rPr>
              <a:t>salmistas</a:t>
            </a:r>
            <a:r>
              <a:rPr lang="en-US" sz="1800">
                <a:ea typeface="+mn-lt"/>
                <a:cs typeface="+mn-lt"/>
              </a:rPr>
              <a:t> </a:t>
            </a:r>
            <a:r>
              <a:rPr lang="en-US" sz="1800" err="1">
                <a:ea typeface="+mn-lt"/>
                <a:cs typeface="+mn-lt"/>
              </a:rPr>
              <a:t>expresar</a:t>
            </a:r>
            <a:r>
              <a:rPr lang="en-US" sz="1800">
                <a:ea typeface="+mn-lt"/>
                <a:cs typeface="+mn-lt"/>
              </a:rPr>
              <a:t> con </a:t>
            </a:r>
            <a:r>
              <a:rPr lang="en-US" sz="1800" err="1">
                <a:ea typeface="+mn-lt"/>
                <a:cs typeface="+mn-lt"/>
              </a:rPr>
              <a:t>confianza</a:t>
            </a:r>
            <a:r>
              <a:rPr lang="en-US" sz="1800">
                <a:ea typeface="+mn-lt"/>
                <a:cs typeface="+mn-lt"/>
              </a:rPr>
              <a:t> </a:t>
            </a:r>
            <a:r>
              <a:rPr lang="en-US" sz="1800" err="1">
                <a:ea typeface="+mn-lt"/>
                <a:cs typeface="+mn-lt"/>
              </a:rPr>
              <a:t>su</a:t>
            </a:r>
            <a:r>
              <a:rPr lang="en-US" sz="1800">
                <a:ea typeface="+mn-lt"/>
                <a:cs typeface="+mn-lt"/>
              </a:rPr>
              <a:t> </a:t>
            </a:r>
            <a:r>
              <a:rPr lang="en-US" sz="1800" err="1">
                <a:ea typeface="+mn-lt"/>
                <a:cs typeface="+mn-lt"/>
              </a:rPr>
              <a:t>necesidad</a:t>
            </a:r>
            <a:r>
              <a:rPr lang="en-US" sz="1800">
                <a:ea typeface="+mn-lt"/>
                <a:cs typeface="+mn-lt"/>
              </a:rPr>
              <a:t> de la </a:t>
            </a:r>
            <a:r>
              <a:rPr lang="en-US" sz="1800" err="1">
                <a:ea typeface="+mn-lt"/>
                <a:cs typeface="+mn-lt"/>
              </a:rPr>
              <a:t>ayuda</a:t>
            </a:r>
            <a:r>
              <a:rPr lang="en-US" sz="1800">
                <a:ea typeface="+mn-lt"/>
                <a:cs typeface="+mn-lt"/>
              </a:rPr>
              <a:t> de Dios y </a:t>
            </a:r>
            <a:r>
              <a:rPr lang="en-US" sz="1800" err="1">
                <a:ea typeface="+mn-lt"/>
                <a:cs typeface="+mn-lt"/>
              </a:rPr>
              <a:t>su</a:t>
            </a:r>
            <a:r>
              <a:rPr lang="en-US" sz="1800">
                <a:ea typeface="+mn-lt"/>
                <a:cs typeface="+mn-lt"/>
              </a:rPr>
              <a:t> </a:t>
            </a:r>
            <a:r>
              <a:rPr lang="en-US" sz="1800" err="1">
                <a:ea typeface="+mn-lt"/>
                <a:cs typeface="+mn-lt"/>
              </a:rPr>
              <a:t>confianza</a:t>
            </a:r>
            <a:r>
              <a:rPr lang="en-US" sz="1800">
                <a:ea typeface="+mn-lt"/>
                <a:cs typeface="+mn-lt"/>
              </a:rPr>
              <a:t> </a:t>
            </a:r>
            <a:r>
              <a:rPr lang="en-US" sz="1800" err="1">
                <a:ea typeface="+mn-lt"/>
                <a:cs typeface="+mn-lt"/>
              </a:rPr>
              <a:t>en</a:t>
            </a:r>
            <a:r>
              <a:rPr lang="en-US" sz="1800">
                <a:ea typeface="+mn-lt"/>
                <a:cs typeface="+mn-lt"/>
              </a:rPr>
              <a:t> </a:t>
            </a:r>
            <a:r>
              <a:rPr lang="en-US" sz="1800" err="1">
                <a:ea typeface="+mn-lt"/>
                <a:cs typeface="+mn-lt"/>
              </a:rPr>
              <a:t>ella</a:t>
            </a:r>
            <a:r>
              <a:rPr lang="en-US" sz="1800">
                <a:ea typeface="+mn-lt"/>
                <a:cs typeface="+mn-lt"/>
              </a:rPr>
              <a:t> (Heb 4:16)</a:t>
            </a:r>
            <a:endParaRPr lang="en-US" sz="1800"/>
          </a:p>
        </p:txBody>
      </p:sp>
    </p:spTree>
    <p:extLst>
      <p:ext uri="{BB962C8B-B14F-4D97-AF65-F5344CB8AC3E}">
        <p14:creationId xmlns:p14="http://schemas.microsoft.com/office/powerpoint/2010/main" val="2303632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D3A54E1-E37B-400F-8B11-6B7CAF855401}"/>
              </a:ext>
            </a:extLst>
          </p:cNvPr>
          <p:cNvSpPr>
            <a:spLocks noGrp="1"/>
          </p:cNvSpPr>
          <p:nvPr>
            <p:ph type="title"/>
          </p:nvPr>
        </p:nvSpPr>
        <p:spPr/>
        <p:txBody>
          <a:bodyPr vert="horz" lIns="91440" tIns="45720" rIns="91440" bIns="45720" rtlCol="0" anchor="ctr">
            <a:noAutofit/>
          </a:bodyPr>
          <a:lstStyle/>
          <a:p>
            <a:pPr algn="ctr"/>
            <a:r>
              <a:rPr lang="en-US" sz="2400">
                <a:latin typeface="Malgun Gothic"/>
                <a:ea typeface="Malgun Gothic"/>
              </a:rPr>
              <a:t>Believers Write Laments / Los </a:t>
            </a:r>
            <a:r>
              <a:rPr lang="en-US" sz="2400" err="1">
                <a:latin typeface="Malgun Gothic"/>
                <a:ea typeface="Malgun Gothic"/>
              </a:rPr>
              <a:t>creyentes</a:t>
            </a:r>
            <a:r>
              <a:rPr lang="en-US" sz="2400">
                <a:latin typeface="Malgun Gothic"/>
                <a:ea typeface="Malgun Gothic"/>
              </a:rPr>
              <a:t> </a:t>
            </a:r>
            <a:r>
              <a:rPr lang="en-US" sz="2400" err="1">
                <a:latin typeface="Malgun Gothic"/>
                <a:ea typeface="Malgun Gothic"/>
              </a:rPr>
              <a:t>escriben</a:t>
            </a:r>
            <a:r>
              <a:rPr lang="en-US" sz="2400">
                <a:latin typeface="Malgun Gothic"/>
                <a:ea typeface="Malgun Gothic"/>
              </a:rPr>
              <a:t> </a:t>
            </a:r>
            <a:r>
              <a:rPr lang="en-US" sz="2400" err="1">
                <a:latin typeface="Malgun Gothic"/>
                <a:ea typeface="Malgun Gothic"/>
              </a:rPr>
              <a:t>lamentos</a:t>
            </a:r>
            <a:endParaRPr lang="en-US" sz="2400" err="1"/>
          </a:p>
        </p:txBody>
      </p:sp>
      <p:sp>
        <p:nvSpPr>
          <p:cNvPr id="3" name="Content Placeholder 2">
            <a:extLst>
              <a:ext uri="{FF2B5EF4-FFF2-40B4-BE49-F238E27FC236}">
                <a16:creationId xmlns:a16="http://schemas.microsoft.com/office/drawing/2014/main" id="{454D1C6E-4EBF-4153-97C2-3E3CCC180C61}"/>
              </a:ext>
            </a:extLst>
          </p:cNvPr>
          <p:cNvSpPr>
            <a:spLocks noGrp="1"/>
          </p:cNvSpPr>
          <p:nvPr>
            <p:ph sz="half" idx="1"/>
          </p:nvPr>
        </p:nvSpPr>
        <p:spPr>
          <a:xfrm>
            <a:off x="337625" y="1041006"/>
            <a:ext cx="4234375" cy="4673994"/>
          </a:xfrm>
        </p:spPr>
        <p:txBody>
          <a:bodyPr>
            <a:normAutofit fontScale="92500" lnSpcReduction="10000"/>
          </a:bodyPr>
          <a:lstStyle/>
          <a:p>
            <a:pPr>
              <a:buClr>
                <a:schemeClr val="accent2"/>
              </a:buClr>
            </a:pPr>
            <a:r>
              <a:rPr lang="en-US"/>
              <a:t>Terrible things happen in the world, and if we believe in a just, loving God, those things should bother us</a:t>
            </a:r>
          </a:p>
          <a:p>
            <a:pPr lvl="1">
              <a:buClr>
                <a:schemeClr val="accent2"/>
              </a:buClr>
            </a:pPr>
            <a:r>
              <a:rPr lang="en-US"/>
              <a:t>Sin is an affront to God’s justice, and its consequences obscure His love</a:t>
            </a:r>
          </a:p>
          <a:p>
            <a:pPr>
              <a:buClr>
                <a:schemeClr val="accent2"/>
              </a:buClr>
            </a:pPr>
            <a:r>
              <a:rPr lang="en-US"/>
              <a:t>When faced with this reality, man has two options:</a:t>
            </a:r>
          </a:p>
          <a:p>
            <a:pPr lvl="1">
              <a:buClr>
                <a:schemeClr val="accent2"/>
              </a:buClr>
            </a:pPr>
            <a:r>
              <a:rPr lang="en-US"/>
              <a:t>To turn away from God</a:t>
            </a:r>
          </a:p>
          <a:p>
            <a:pPr lvl="2">
              <a:buClr>
                <a:schemeClr val="accent2"/>
              </a:buClr>
            </a:pPr>
            <a:r>
              <a:rPr lang="en-US"/>
              <a:t>Decide that God doesn’t exist, doesn’t care, or is powerless to act</a:t>
            </a:r>
          </a:p>
          <a:p>
            <a:pPr lvl="2">
              <a:buClr>
                <a:schemeClr val="accent2"/>
              </a:buClr>
            </a:pPr>
            <a:r>
              <a:rPr lang="en-US"/>
              <a:t>Decide that God doesn’t have any answers, and resolve to deal with our pain and doubt alone</a:t>
            </a:r>
          </a:p>
          <a:p>
            <a:pPr lvl="1">
              <a:buClr>
                <a:schemeClr val="accent2"/>
              </a:buClr>
            </a:pPr>
            <a:r>
              <a:rPr lang="en-US"/>
              <a:t>To turn to God</a:t>
            </a:r>
          </a:p>
          <a:p>
            <a:pPr lvl="2">
              <a:buClr>
                <a:schemeClr val="accent2"/>
              </a:buClr>
            </a:pPr>
            <a:r>
              <a:rPr lang="en-US"/>
              <a:t>As the only one powerful enough to fix the problems</a:t>
            </a:r>
          </a:p>
          <a:p>
            <a:pPr lvl="2">
              <a:buClr>
                <a:schemeClr val="accent2"/>
              </a:buClr>
            </a:pPr>
            <a:r>
              <a:rPr lang="en-US"/>
              <a:t>As the only one wise enough to offer an explanation for the horrors</a:t>
            </a:r>
            <a:br>
              <a:rPr lang="en-US"/>
            </a:br>
            <a:endParaRPr lang="en-US"/>
          </a:p>
          <a:p>
            <a:pPr>
              <a:buClr>
                <a:schemeClr val="accent2"/>
              </a:buClr>
            </a:pPr>
            <a:r>
              <a:rPr lang="en-US"/>
              <a:t>Biblical laments bring the speaker’s doubts, fears, pains, sins, and struggles to God so that He can fix them (because no one else can)</a:t>
            </a:r>
          </a:p>
          <a:p>
            <a:pPr lvl="1">
              <a:buClr>
                <a:schemeClr val="accent2"/>
              </a:buClr>
            </a:pPr>
            <a:r>
              <a:rPr lang="en-US"/>
              <a:t>This statement of faith is always present in a godly lament</a:t>
            </a:r>
          </a:p>
        </p:txBody>
      </p:sp>
      <p:sp>
        <p:nvSpPr>
          <p:cNvPr id="4" name="Content Placeholder 3">
            <a:extLst>
              <a:ext uri="{FF2B5EF4-FFF2-40B4-BE49-F238E27FC236}">
                <a16:creationId xmlns:a16="http://schemas.microsoft.com/office/drawing/2014/main" id="{C2ECA0A9-92AF-58CA-85E0-984C93B5DC9E}"/>
              </a:ext>
            </a:extLst>
          </p:cNvPr>
          <p:cNvSpPr>
            <a:spLocks noGrp="1"/>
          </p:cNvSpPr>
          <p:nvPr>
            <p:ph sz="half" idx="2"/>
          </p:nvPr>
        </p:nvSpPr>
        <p:spPr>
          <a:xfrm>
            <a:off x="4582081" y="1041007"/>
            <a:ext cx="4440698" cy="4449790"/>
          </a:xfrm>
        </p:spPr>
        <p:txBody>
          <a:bodyPr vert="horz" lIns="91440" tIns="45720" rIns="91440" bIns="45720" rtlCol="0" anchor="t">
            <a:normAutofit fontScale="92500" lnSpcReduction="10000"/>
          </a:bodyPr>
          <a:lstStyle/>
          <a:p>
            <a:r>
              <a:rPr lang="en-US" err="1">
                <a:ea typeface="+mn-lt"/>
                <a:cs typeface="+mn-lt"/>
              </a:rPr>
              <a:t>Cosas</a:t>
            </a:r>
            <a:r>
              <a:rPr lang="en-US">
                <a:ea typeface="+mn-lt"/>
                <a:cs typeface="+mn-lt"/>
              </a:rPr>
              <a:t> </a:t>
            </a:r>
            <a:r>
              <a:rPr lang="en-US" err="1">
                <a:ea typeface="+mn-lt"/>
                <a:cs typeface="+mn-lt"/>
              </a:rPr>
              <a:t>terribles</a:t>
            </a:r>
            <a:r>
              <a:rPr lang="en-US">
                <a:ea typeface="+mn-lt"/>
                <a:cs typeface="+mn-lt"/>
              </a:rPr>
              <a:t> </a:t>
            </a:r>
            <a:r>
              <a:rPr lang="en-US" err="1">
                <a:ea typeface="+mn-lt"/>
                <a:cs typeface="+mn-lt"/>
              </a:rPr>
              <a:t>pasan</a:t>
            </a:r>
            <a:r>
              <a:rPr lang="en-US">
                <a:ea typeface="+mn-lt"/>
                <a:cs typeface="+mn-lt"/>
              </a:rPr>
              <a:t>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mundo</a:t>
            </a:r>
            <a:r>
              <a:rPr lang="en-US">
                <a:ea typeface="+mn-lt"/>
                <a:cs typeface="+mn-lt"/>
              </a:rPr>
              <a:t>, y </a:t>
            </a:r>
            <a:r>
              <a:rPr lang="en-US" err="1">
                <a:ea typeface="+mn-lt"/>
                <a:cs typeface="+mn-lt"/>
              </a:rPr>
              <a:t>si</a:t>
            </a:r>
            <a:r>
              <a:rPr lang="en-US">
                <a:ea typeface="+mn-lt"/>
                <a:cs typeface="+mn-lt"/>
              </a:rPr>
              <a:t> </a:t>
            </a:r>
            <a:r>
              <a:rPr lang="en-US" err="1">
                <a:ea typeface="+mn-lt"/>
                <a:cs typeface="+mn-lt"/>
              </a:rPr>
              <a:t>creemos</a:t>
            </a:r>
            <a:r>
              <a:rPr lang="en-US">
                <a:ea typeface="+mn-lt"/>
                <a:cs typeface="+mn-lt"/>
              </a:rPr>
              <a:t> </a:t>
            </a:r>
            <a:r>
              <a:rPr lang="en-US" err="1">
                <a:ea typeface="+mn-lt"/>
                <a:cs typeface="+mn-lt"/>
              </a:rPr>
              <a:t>en</a:t>
            </a:r>
            <a:r>
              <a:rPr lang="en-US">
                <a:ea typeface="+mn-lt"/>
                <a:cs typeface="+mn-lt"/>
              </a:rPr>
              <a:t> un Dios </a:t>
            </a:r>
            <a:r>
              <a:rPr lang="en-US" err="1">
                <a:ea typeface="+mn-lt"/>
                <a:cs typeface="+mn-lt"/>
              </a:rPr>
              <a:t>justo</a:t>
            </a:r>
            <a:r>
              <a:rPr lang="en-US">
                <a:ea typeface="+mn-lt"/>
                <a:cs typeface="+mn-lt"/>
              </a:rPr>
              <a:t> y amoroso, </a:t>
            </a:r>
            <a:r>
              <a:rPr lang="en-US" err="1">
                <a:ea typeface="+mn-lt"/>
                <a:cs typeface="+mn-lt"/>
              </a:rPr>
              <a:t>aquellas</a:t>
            </a:r>
            <a:r>
              <a:rPr lang="en-US">
                <a:ea typeface="+mn-lt"/>
                <a:cs typeface="+mn-lt"/>
              </a:rPr>
              <a:t> </a:t>
            </a:r>
            <a:r>
              <a:rPr lang="en-US" err="1">
                <a:ea typeface="+mn-lt"/>
                <a:cs typeface="+mn-lt"/>
              </a:rPr>
              <a:t>cosas</a:t>
            </a:r>
            <a:r>
              <a:rPr lang="en-US">
                <a:ea typeface="+mn-lt"/>
                <a:cs typeface="+mn-lt"/>
              </a:rPr>
              <a:t> </a:t>
            </a:r>
            <a:r>
              <a:rPr lang="en-US" err="1">
                <a:ea typeface="+mn-lt"/>
                <a:cs typeface="+mn-lt"/>
              </a:rPr>
              <a:t>nos</a:t>
            </a:r>
            <a:r>
              <a:rPr lang="en-US">
                <a:ea typeface="+mn-lt"/>
                <a:cs typeface="+mn-lt"/>
              </a:rPr>
              <a:t> </a:t>
            </a:r>
            <a:r>
              <a:rPr lang="en-US" err="1">
                <a:ea typeface="+mn-lt"/>
                <a:cs typeface="+mn-lt"/>
              </a:rPr>
              <a:t>deben</a:t>
            </a:r>
            <a:r>
              <a:rPr lang="en-US">
                <a:ea typeface="+mn-lt"/>
                <a:cs typeface="+mn-lt"/>
              </a:rPr>
              <a:t> de </a:t>
            </a:r>
            <a:r>
              <a:rPr lang="en-US" err="1">
                <a:ea typeface="+mn-lt"/>
                <a:cs typeface="+mn-lt"/>
              </a:rPr>
              <a:t>turbar</a:t>
            </a:r>
            <a:r>
              <a:rPr lang="en-US">
                <a:ea typeface="+mn-lt"/>
                <a:cs typeface="+mn-lt"/>
              </a:rPr>
              <a:t> </a:t>
            </a:r>
          </a:p>
          <a:p>
            <a:pPr lvl="1"/>
            <a:r>
              <a:rPr lang="en-US">
                <a:ea typeface="+mn-lt"/>
                <a:cs typeface="+mn-lt"/>
              </a:rPr>
              <a:t>El </a:t>
            </a:r>
            <a:r>
              <a:rPr lang="en-US" err="1">
                <a:ea typeface="+mn-lt"/>
                <a:cs typeface="+mn-lt"/>
              </a:rPr>
              <a:t>pecado</a:t>
            </a:r>
            <a:r>
              <a:rPr lang="en-US">
                <a:ea typeface="+mn-lt"/>
                <a:cs typeface="+mn-lt"/>
              </a:rPr>
              <a:t> es </a:t>
            </a:r>
            <a:r>
              <a:rPr lang="en-US" err="1">
                <a:ea typeface="+mn-lt"/>
                <a:cs typeface="+mn-lt"/>
              </a:rPr>
              <a:t>una</a:t>
            </a:r>
            <a:r>
              <a:rPr lang="en-US">
                <a:ea typeface="+mn-lt"/>
                <a:cs typeface="+mn-lt"/>
              </a:rPr>
              <a:t> </a:t>
            </a:r>
            <a:r>
              <a:rPr lang="en-US" err="1">
                <a:ea typeface="+mn-lt"/>
                <a:cs typeface="+mn-lt"/>
              </a:rPr>
              <a:t>ofensa</a:t>
            </a:r>
            <a:r>
              <a:rPr lang="en-US">
                <a:ea typeface="+mn-lt"/>
                <a:cs typeface="+mn-lt"/>
              </a:rPr>
              <a:t> a la </a:t>
            </a:r>
            <a:r>
              <a:rPr lang="en-US" err="1">
                <a:ea typeface="+mn-lt"/>
                <a:cs typeface="+mn-lt"/>
              </a:rPr>
              <a:t>justicia</a:t>
            </a:r>
            <a:r>
              <a:rPr lang="en-US">
                <a:ea typeface="+mn-lt"/>
                <a:cs typeface="+mn-lt"/>
              </a:rPr>
              <a:t> de Dios, y sus </a:t>
            </a:r>
            <a:r>
              <a:rPr lang="en-US" err="1">
                <a:ea typeface="+mn-lt"/>
                <a:cs typeface="+mn-lt"/>
              </a:rPr>
              <a:t>consecuencias</a:t>
            </a:r>
            <a:r>
              <a:rPr lang="en-US">
                <a:ea typeface="+mn-lt"/>
                <a:cs typeface="+mn-lt"/>
              </a:rPr>
              <a:t> </a:t>
            </a:r>
            <a:r>
              <a:rPr lang="en-US" err="1">
                <a:ea typeface="+mn-lt"/>
                <a:cs typeface="+mn-lt"/>
              </a:rPr>
              <a:t>ocultan</a:t>
            </a:r>
            <a:r>
              <a:rPr lang="en-US">
                <a:ea typeface="+mn-lt"/>
                <a:cs typeface="+mn-lt"/>
              </a:rPr>
              <a:t> </a:t>
            </a:r>
            <a:r>
              <a:rPr lang="en-US" err="1">
                <a:ea typeface="+mn-lt"/>
                <a:cs typeface="+mn-lt"/>
              </a:rPr>
              <a:t>Su</a:t>
            </a:r>
            <a:r>
              <a:rPr lang="en-US">
                <a:ea typeface="+mn-lt"/>
                <a:cs typeface="+mn-lt"/>
              </a:rPr>
              <a:t> amor </a:t>
            </a:r>
          </a:p>
          <a:p>
            <a:r>
              <a:rPr lang="en-US">
                <a:ea typeface="+mn-lt"/>
                <a:cs typeface="+mn-lt"/>
              </a:rPr>
              <a:t>Al </a:t>
            </a:r>
            <a:r>
              <a:rPr lang="en-US" err="1">
                <a:ea typeface="+mn-lt"/>
                <a:cs typeface="+mn-lt"/>
              </a:rPr>
              <a:t>enfrentar</a:t>
            </a:r>
            <a:r>
              <a:rPr lang="en-US">
                <a:ea typeface="+mn-lt"/>
                <a:cs typeface="+mn-lt"/>
              </a:rPr>
              <a:t> </a:t>
            </a:r>
            <a:r>
              <a:rPr lang="en-US" err="1">
                <a:ea typeface="+mn-lt"/>
                <a:cs typeface="+mn-lt"/>
              </a:rPr>
              <a:t>esta</a:t>
            </a:r>
            <a:r>
              <a:rPr lang="en-US">
                <a:ea typeface="+mn-lt"/>
                <a:cs typeface="+mn-lt"/>
              </a:rPr>
              <a:t> </a:t>
            </a:r>
            <a:r>
              <a:rPr lang="en-US" err="1">
                <a:ea typeface="+mn-lt"/>
                <a:cs typeface="+mn-lt"/>
              </a:rPr>
              <a:t>realidad</a:t>
            </a:r>
            <a:r>
              <a:rPr lang="en-US">
                <a:ea typeface="+mn-lt"/>
                <a:cs typeface="+mn-lt"/>
              </a:rPr>
              <a:t>, </a:t>
            </a:r>
            <a:r>
              <a:rPr lang="en-US" err="1">
                <a:ea typeface="+mn-lt"/>
                <a:cs typeface="+mn-lt"/>
              </a:rPr>
              <a:t>el</a:t>
            </a:r>
            <a:r>
              <a:rPr lang="en-US">
                <a:ea typeface="+mn-lt"/>
                <a:cs typeface="+mn-lt"/>
              </a:rPr>
              <a:t> hombre </a:t>
            </a:r>
            <a:r>
              <a:rPr lang="en-US" err="1">
                <a:ea typeface="+mn-lt"/>
                <a:cs typeface="+mn-lt"/>
              </a:rPr>
              <a:t>tiene</a:t>
            </a:r>
            <a:r>
              <a:rPr lang="en-US">
                <a:ea typeface="+mn-lt"/>
                <a:cs typeface="+mn-lt"/>
              </a:rPr>
              <a:t> dos </a:t>
            </a:r>
            <a:r>
              <a:rPr lang="en-US" err="1">
                <a:ea typeface="+mn-lt"/>
                <a:cs typeface="+mn-lt"/>
              </a:rPr>
              <a:t>opciones</a:t>
            </a:r>
            <a:r>
              <a:rPr lang="en-US">
                <a:ea typeface="+mn-lt"/>
                <a:cs typeface="+mn-lt"/>
              </a:rPr>
              <a:t>: </a:t>
            </a:r>
          </a:p>
          <a:p>
            <a:pPr lvl="1"/>
            <a:r>
              <a:rPr lang="en-US" err="1">
                <a:ea typeface="+mn-lt"/>
                <a:cs typeface="+mn-lt"/>
              </a:rPr>
              <a:t>Alejarse</a:t>
            </a:r>
            <a:r>
              <a:rPr lang="en-US">
                <a:ea typeface="+mn-lt"/>
                <a:cs typeface="+mn-lt"/>
              </a:rPr>
              <a:t> de Dios</a:t>
            </a:r>
          </a:p>
          <a:p>
            <a:pPr lvl="2"/>
            <a:r>
              <a:rPr lang="en-US" err="1">
                <a:ea typeface="+mn-lt"/>
                <a:cs typeface="+mn-lt"/>
              </a:rPr>
              <a:t>Decidir</a:t>
            </a:r>
            <a:r>
              <a:rPr lang="en-US">
                <a:ea typeface="+mn-lt"/>
                <a:cs typeface="+mn-lt"/>
              </a:rPr>
              <a:t> que Dios no </a:t>
            </a:r>
            <a:r>
              <a:rPr lang="en-US" err="1">
                <a:ea typeface="+mn-lt"/>
                <a:cs typeface="+mn-lt"/>
              </a:rPr>
              <a:t>existe</a:t>
            </a:r>
            <a:r>
              <a:rPr lang="en-US">
                <a:ea typeface="+mn-lt"/>
                <a:cs typeface="+mn-lt"/>
              </a:rPr>
              <a:t>, que no le </a:t>
            </a:r>
            <a:r>
              <a:rPr lang="en-US" err="1">
                <a:ea typeface="+mn-lt"/>
                <a:cs typeface="+mn-lt"/>
              </a:rPr>
              <a:t>importa</a:t>
            </a:r>
            <a:r>
              <a:rPr lang="en-US">
                <a:ea typeface="+mn-lt"/>
                <a:cs typeface="+mn-lt"/>
              </a:rPr>
              <a:t> o que es </a:t>
            </a:r>
            <a:r>
              <a:rPr lang="en-US" err="1">
                <a:ea typeface="+mn-lt"/>
                <a:cs typeface="+mn-lt"/>
              </a:rPr>
              <a:t>impotente</a:t>
            </a:r>
            <a:r>
              <a:rPr lang="en-US">
                <a:ea typeface="+mn-lt"/>
                <a:cs typeface="+mn-lt"/>
              </a:rPr>
              <a:t> para </a:t>
            </a:r>
            <a:r>
              <a:rPr lang="en-US" err="1">
                <a:ea typeface="+mn-lt"/>
                <a:cs typeface="+mn-lt"/>
              </a:rPr>
              <a:t>actuar</a:t>
            </a:r>
            <a:endParaRPr lang="en-US">
              <a:ea typeface="+mn-lt"/>
              <a:cs typeface="+mn-lt"/>
            </a:endParaRPr>
          </a:p>
          <a:p>
            <a:pPr lvl="2"/>
            <a:r>
              <a:rPr lang="en-US" err="1">
                <a:ea typeface="+mn-lt"/>
                <a:cs typeface="+mn-lt"/>
              </a:rPr>
              <a:t>Decidir</a:t>
            </a:r>
            <a:r>
              <a:rPr lang="en-US">
                <a:ea typeface="+mn-lt"/>
                <a:cs typeface="+mn-lt"/>
              </a:rPr>
              <a:t> que Dios no </a:t>
            </a:r>
            <a:r>
              <a:rPr lang="en-US" err="1">
                <a:ea typeface="+mn-lt"/>
                <a:cs typeface="+mn-lt"/>
              </a:rPr>
              <a:t>tiene</a:t>
            </a:r>
            <a:r>
              <a:rPr lang="en-US">
                <a:ea typeface="+mn-lt"/>
                <a:cs typeface="+mn-lt"/>
              </a:rPr>
              <a:t> </a:t>
            </a:r>
            <a:r>
              <a:rPr lang="en-US" err="1">
                <a:ea typeface="+mn-lt"/>
                <a:cs typeface="+mn-lt"/>
              </a:rPr>
              <a:t>ningunas</a:t>
            </a:r>
            <a:r>
              <a:rPr lang="en-US">
                <a:ea typeface="+mn-lt"/>
                <a:cs typeface="+mn-lt"/>
              </a:rPr>
              <a:t> </a:t>
            </a:r>
            <a:r>
              <a:rPr lang="en-US" err="1">
                <a:ea typeface="+mn-lt"/>
                <a:cs typeface="+mn-lt"/>
              </a:rPr>
              <a:t>respuestas</a:t>
            </a:r>
            <a:r>
              <a:rPr lang="en-US">
                <a:ea typeface="+mn-lt"/>
                <a:cs typeface="+mn-lt"/>
              </a:rPr>
              <a:t> y </a:t>
            </a:r>
            <a:r>
              <a:rPr lang="en-US" err="1">
                <a:ea typeface="+mn-lt"/>
                <a:cs typeface="+mn-lt"/>
              </a:rPr>
              <a:t>determinar</a:t>
            </a:r>
            <a:r>
              <a:rPr lang="en-US">
                <a:ea typeface="+mn-lt"/>
                <a:cs typeface="+mn-lt"/>
              </a:rPr>
              <a:t> </a:t>
            </a:r>
            <a:r>
              <a:rPr lang="en-US" err="1">
                <a:ea typeface="+mn-lt"/>
                <a:cs typeface="+mn-lt"/>
              </a:rPr>
              <a:t>lidiar</a:t>
            </a:r>
            <a:r>
              <a:rPr lang="en-US">
                <a:ea typeface="+mn-lt"/>
                <a:cs typeface="+mn-lt"/>
              </a:rPr>
              <a:t> solos con </a:t>
            </a:r>
            <a:r>
              <a:rPr lang="en-US" err="1">
                <a:ea typeface="+mn-lt"/>
                <a:cs typeface="+mn-lt"/>
              </a:rPr>
              <a:t>nuestro</a:t>
            </a:r>
            <a:r>
              <a:rPr lang="en-US">
                <a:ea typeface="+mn-lt"/>
                <a:cs typeface="+mn-lt"/>
              </a:rPr>
              <a:t> dolor y </a:t>
            </a:r>
            <a:r>
              <a:rPr lang="en-US" err="1">
                <a:ea typeface="+mn-lt"/>
                <a:cs typeface="+mn-lt"/>
              </a:rPr>
              <a:t>duda</a:t>
            </a:r>
            <a:r>
              <a:rPr lang="en-US">
                <a:ea typeface="+mn-lt"/>
                <a:cs typeface="+mn-lt"/>
              </a:rPr>
              <a:t> </a:t>
            </a:r>
            <a:endParaRPr lang="en-US"/>
          </a:p>
          <a:p>
            <a:pPr lvl="1"/>
            <a:r>
              <a:rPr lang="en-US" err="1">
                <a:ea typeface="+mn-lt"/>
                <a:cs typeface="+mn-lt"/>
              </a:rPr>
              <a:t>Acudir</a:t>
            </a:r>
            <a:r>
              <a:rPr lang="en-US">
                <a:ea typeface="+mn-lt"/>
                <a:cs typeface="+mn-lt"/>
              </a:rPr>
              <a:t> a Dios</a:t>
            </a:r>
          </a:p>
          <a:p>
            <a:pPr lvl="2"/>
            <a:r>
              <a:rPr lang="en-US" err="1">
                <a:ea typeface="+mn-lt"/>
                <a:cs typeface="+mn-lt"/>
              </a:rPr>
              <a:t>Siendo</a:t>
            </a:r>
            <a:r>
              <a:rPr lang="en-US">
                <a:ea typeface="+mn-lt"/>
                <a:cs typeface="+mn-lt"/>
              </a:rPr>
              <a:t> </a:t>
            </a:r>
            <a:r>
              <a:rPr lang="en-US" err="1">
                <a:ea typeface="+mn-lt"/>
                <a:cs typeface="+mn-lt"/>
              </a:rPr>
              <a:t>Él</a:t>
            </a:r>
            <a:r>
              <a:rPr lang="en-US">
                <a:ea typeface="+mn-lt"/>
                <a:cs typeface="+mn-lt"/>
              </a:rPr>
              <a:t> </a:t>
            </a:r>
            <a:r>
              <a:rPr lang="en-US" err="1">
                <a:ea typeface="+mn-lt"/>
                <a:cs typeface="+mn-lt"/>
              </a:rPr>
              <a:t>el</a:t>
            </a:r>
            <a:r>
              <a:rPr lang="en-US">
                <a:ea typeface="+mn-lt"/>
                <a:cs typeface="+mn-lt"/>
              </a:rPr>
              <a:t> </a:t>
            </a:r>
            <a:r>
              <a:rPr lang="en-US" err="1">
                <a:ea typeface="+mn-lt"/>
                <a:cs typeface="+mn-lt"/>
              </a:rPr>
              <a:t>único</a:t>
            </a:r>
            <a:r>
              <a:rPr lang="en-US">
                <a:ea typeface="+mn-lt"/>
                <a:cs typeface="+mn-lt"/>
              </a:rPr>
              <a:t> lo </a:t>
            </a:r>
            <a:r>
              <a:rPr lang="en-US" err="1">
                <a:ea typeface="+mn-lt"/>
                <a:cs typeface="+mn-lt"/>
              </a:rPr>
              <a:t>suficientemente</a:t>
            </a:r>
            <a:r>
              <a:rPr lang="en-US">
                <a:ea typeface="+mn-lt"/>
                <a:cs typeface="+mn-lt"/>
              </a:rPr>
              <a:t> </a:t>
            </a:r>
            <a:r>
              <a:rPr lang="en-US" err="1">
                <a:ea typeface="+mn-lt"/>
                <a:cs typeface="+mn-lt"/>
              </a:rPr>
              <a:t>poderoso</a:t>
            </a:r>
            <a:r>
              <a:rPr lang="en-US">
                <a:ea typeface="+mn-lt"/>
                <a:cs typeface="+mn-lt"/>
              </a:rPr>
              <a:t> </a:t>
            </a:r>
            <a:r>
              <a:rPr lang="en-US" err="1">
                <a:ea typeface="+mn-lt"/>
                <a:cs typeface="+mn-lt"/>
              </a:rPr>
              <a:t>como</a:t>
            </a:r>
            <a:r>
              <a:rPr lang="en-US">
                <a:ea typeface="+mn-lt"/>
                <a:cs typeface="+mn-lt"/>
              </a:rPr>
              <a:t> para </a:t>
            </a:r>
            <a:r>
              <a:rPr lang="en-US" err="1">
                <a:ea typeface="+mn-lt"/>
                <a:cs typeface="+mn-lt"/>
              </a:rPr>
              <a:t>solucionar</a:t>
            </a:r>
            <a:r>
              <a:rPr lang="en-US">
                <a:ea typeface="+mn-lt"/>
                <a:cs typeface="+mn-lt"/>
              </a:rPr>
              <a:t> </a:t>
            </a:r>
            <a:r>
              <a:rPr lang="en-US" err="1">
                <a:ea typeface="+mn-lt"/>
                <a:cs typeface="+mn-lt"/>
              </a:rPr>
              <a:t>los</a:t>
            </a:r>
            <a:r>
              <a:rPr lang="en-US">
                <a:ea typeface="+mn-lt"/>
                <a:cs typeface="+mn-lt"/>
              </a:rPr>
              <a:t> </a:t>
            </a:r>
            <a:r>
              <a:rPr lang="en-US" err="1">
                <a:ea typeface="+mn-lt"/>
                <a:cs typeface="+mn-lt"/>
              </a:rPr>
              <a:t>problemas</a:t>
            </a:r>
            <a:endParaRPr lang="en-US">
              <a:ea typeface="+mn-lt"/>
              <a:cs typeface="+mn-lt"/>
            </a:endParaRPr>
          </a:p>
          <a:p>
            <a:pPr lvl="2"/>
            <a:r>
              <a:rPr lang="en-US" err="1">
                <a:ea typeface="+mn-lt"/>
                <a:cs typeface="+mn-lt"/>
              </a:rPr>
              <a:t>Siendo</a:t>
            </a:r>
            <a:r>
              <a:rPr lang="en-US">
                <a:ea typeface="+mn-lt"/>
                <a:cs typeface="+mn-lt"/>
              </a:rPr>
              <a:t> </a:t>
            </a:r>
            <a:r>
              <a:rPr lang="en-US" err="1">
                <a:ea typeface="+mn-lt"/>
                <a:cs typeface="+mn-lt"/>
              </a:rPr>
              <a:t>Él</a:t>
            </a:r>
            <a:r>
              <a:rPr lang="en-US">
                <a:ea typeface="+mn-lt"/>
                <a:cs typeface="+mn-lt"/>
              </a:rPr>
              <a:t> </a:t>
            </a:r>
            <a:r>
              <a:rPr lang="en-US" err="1">
                <a:ea typeface="+mn-lt"/>
                <a:cs typeface="+mn-lt"/>
              </a:rPr>
              <a:t>el</a:t>
            </a:r>
            <a:r>
              <a:rPr lang="en-US">
                <a:ea typeface="+mn-lt"/>
                <a:cs typeface="+mn-lt"/>
              </a:rPr>
              <a:t> </a:t>
            </a:r>
            <a:r>
              <a:rPr lang="en-US" err="1">
                <a:ea typeface="+mn-lt"/>
                <a:cs typeface="+mn-lt"/>
              </a:rPr>
              <a:t>único</a:t>
            </a:r>
            <a:r>
              <a:rPr lang="en-US">
                <a:ea typeface="+mn-lt"/>
                <a:cs typeface="+mn-lt"/>
              </a:rPr>
              <a:t> lo </a:t>
            </a:r>
            <a:r>
              <a:rPr lang="en-US" err="1">
                <a:ea typeface="+mn-lt"/>
                <a:cs typeface="+mn-lt"/>
              </a:rPr>
              <a:t>suficientemente</a:t>
            </a:r>
            <a:r>
              <a:rPr lang="en-US">
                <a:ea typeface="+mn-lt"/>
                <a:cs typeface="+mn-lt"/>
              </a:rPr>
              <a:t> </a:t>
            </a:r>
            <a:r>
              <a:rPr lang="en-US" err="1">
                <a:ea typeface="+mn-lt"/>
                <a:cs typeface="+mn-lt"/>
              </a:rPr>
              <a:t>sabio</a:t>
            </a:r>
            <a:r>
              <a:rPr lang="en-US">
                <a:ea typeface="+mn-lt"/>
                <a:cs typeface="+mn-lt"/>
              </a:rPr>
              <a:t> </a:t>
            </a:r>
            <a:r>
              <a:rPr lang="en-US" err="1">
                <a:ea typeface="+mn-lt"/>
                <a:cs typeface="+mn-lt"/>
              </a:rPr>
              <a:t>como</a:t>
            </a:r>
            <a:r>
              <a:rPr lang="en-US">
                <a:ea typeface="+mn-lt"/>
                <a:cs typeface="+mn-lt"/>
              </a:rPr>
              <a:t> para </a:t>
            </a:r>
            <a:r>
              <a:rPr lang="en-US" err="1">
                <a:ea typeface="+mn-lt"/>
                <a:cs typeface="+mn-lt"/>
              </a:rPr>
              <a:t>dar</a:t>
            </a:r>
            <a:r>
              <a:rPr lang="en-US">
                <a:ea typeface="+mn-lt"/>
                <a:cs typeface="+mn-lt"/>
              </a:rPr>
              <a:t> </a:t>
            </a:r>
            <a:r>
              <a:rPr lang="en-US" err="1">
                <a:ea typeface="+mn-lt"/>
                <a:cs typeface="+mn-lt"/>
              </a:rPr>
              <a:t>explicación</a:t>
            </a:r>
            <a:r>
              <a:rPr lang="en-US">
                <a:ea typeface="+mn-lt"/>
                <a:cs typeface="+mn-lt"/>
              </a:rPr>
              <a:t> a </a:t>
            </a:r>
            <a:r>
              <a:rPr lang="en-US" err="1">
                <a:ea typeface="+mn-lt"/>
                <a:cs typeface="+mn-lt"/>
              </a:rPr>
              <a:t>los</a:t>
            </a:r>
            <a:r>
              <a:rPr lang="en-US">
                <a:ea typeface="+mn-lt"/>
                <a:cs typeface="+mn-lt"/>
              </a:rPr>
              <a:t> </a:t>
            </a:r>
            <a:r>
              <a:rPr lang="en-US" err="1">
                <a:ea typeface="+mn-lt"/>
                <a:cs typeface="+mn-lt"/>
              </a:rPr>
              <a:t>horrores</a:t>
            </a:r>
            <a:endParaRPr lang="en-US">
              <a:ea typeface="+mn-lt"/>
              <a:cs typeface="+mn-lt"/>
            </a:endParaRPr>
          </a:p>
          <a:p>
            <a:r>
              <a:rPr lang="en-US">
                <a:ea typeface="+mn-lt"/>
                <a:cs typeface="+mn-lt"/>
              </a:rPr>
              <a:t>Los </a:t>
            </a:r>
            <a:r>
              <a:rPr lang="en-US" err="1">
                <a:ea typeface="+mn-lt"/>
                <a:cs typeface="+mn-lt"/>
              </a:rPr>
              <a:t>lamentos</a:t>
            </a:r>
            <a:r>
              <a:rPr lang="en-US">
                <a:ea typeface="+mn-lt"/>
                <a:cs typeface="+mn-lt"/>
              </a:rPr>
              <a:t> </a:t>
            </a:r>
            <a:r>
              <a:rPr lang="en-US" err="1">
                <a:ea typeface="+mn-lt"/>
                <a:cs typeface="+mn-lt"/>
              </a:rPr>
              <a:t>bíblicos</a:t>
            </a:r>
            <a:r>
              <a:rPr lang="en-US">
                <a:ea typeface="+mn-lt"/>
                <a:cs typeface="+mn-lt"/>
              </a:rPr>
              <a:t> </a:t>
            </a:r>
            <a:r>
              <a:rPr lang="en-US" err="1">
                <a:ea typeface="+mn-lt"/>
                <a:cs typeface="+mn-lt"/>
              </a:rPr>
              <a:t>llevan</a:t>
            </a:r>
            <a:r>
              <a:rPr lang="en-US">
                <a:ea typeface="+mn-lt"/>
                <a:cs typeface="+mn-lt"/>
              </a:rPr>
              <a:t> las </a:t>
            </a:r>
            <a:r>
              <a:rPr lang="en-US" err="1">
                <a:ea typeface="+mn-lt"/>
                <a:cs typeface="+mn-lt"/>
              </a:rPr>
              <a:t>dudas</a:t>
            </a:r>
            <a:r>
              <a:rPr lang="en-US">
                <a:ea typeface="+mn-lt"/>
                <a:cs typeface="+mn-lt"/>
              </a:rPr>
              <a:t>, </a:t>
            </a:r>
            <a:r>
              <a:rPr lang="en-US" err="1">
                <a:ea typeface="+mn-lt"/>
                <a:cs typeface="+mn-lt"/>
              </a:rPr>
              <a:t>miedos</a:t>
            </a:r>
            <a:r>
              <a:rPr lang="en-US">
                <a:ea typeface="+mn-lt"/>
                <a:cs typeface="+mn-lt"/>
              </a:rPr>
              <a:t>, </a:t>
            </a:r>
            <a:r>
              <a:rPr lang="en-US" err="1">
                <a:ea typeface="+mn-lt"/>
                <a:cs typeface="+mn-lt"/>
              </a:rPr>
              <a:t>dolores</a:t>
            </a:r>
            <a:r>
              <a:rPr lang="en-US">
                <a:ea typeface="+mn-lt"/>
                <a:cs typeface="+mn-lt"/>
              </a:rPr>
              <a:t>, </a:t>
            </a:r>
            <a:r>
              <a:rPr lang="en-US" err="1">
                <a:ea typeface="+mn-lt"/>
                <a:cs typeface="+mn-lt"/>
              </a:rPr>
              <a:t>pecados</a:t>
            </a:r>
            <a:r>
              <a:rPr lang="en-US">
                <a:ea typeface="+mn-lt"/>
                <a:cs typeface="+mn-lt"/>
              </a:rPr>
              <a:t> y </a:t>
            </a:r>
            <a:r>
              <a:rPr lang="en-US" err="1">
                <a:ea typeface="+mn-lt"/>
                <a:cs typeface="+mn-lt"/>
              </a:rPr>
              <a:t>luchas</a:t>
            </a:r>
            <a:r>
              <a:rPr lang="en-US">
                <a:ea typeface="+mn-lt"/>
                <a:cs typeface="+mn-lt"/>
              </a:rPr>
              <a:t> del </a:t>
            </a:r>
            <a:r>
              <a:rPr lang="en-US" err="1">
                <a:ea typeface="+mn-lt"/>
                <a:cs typeface="+mn-lt"/>
              </a:rPr>
              <a:t>orador</a:t>
            </a:r>
            <a:r>
              <a:rPr lang="en-US">
                <a:ea typeface="+mn-lt"/>
                <a:cs typeface="+mn-lt"/>
              </a:rPr>
              <a:t> a Dios para que </a:t>
            </a:r>
            <a:r>
              <a:rPr lang="en-US" err="1">
                <a:ea typeface="+mn-lt"/>
                <a:cs typeface="+mn-lt"/>
              </a:rPr>
              <a:t>Él</a:t>
            </a:r>
            <a:r>
              <a:rPr lang="en-US">
                <a:ea typeface="+mn-lt"/>
                <a:cs typeface="+mn-lt"/>
              </a:rPr>
              <a:t> </a:t>
            </a:r>
            <a:r>
              <a:rPr lang="en-US" err="1">
                <a:ea typeface="+mn-lt"/>
                <a:cs typeface="+mn-lt"/>
              </a:rPr>
              <a:t>los</a:t>
            </a:r>
            <a:r>
              <a:rPr lang="en-US">
                <a:ea typeface="+mn-lt"/>
                <a:cs typeface="+mn-lt"/>
              </a:rPr>
              <a:t> </a:t>
            </a:r>
            <a:r>
              <a:rPr lang="en-US" err="1">
                <a:ea typeface="+mn-lt"/>
                <a:cs typeface="+mn-lt"/>
              </a:rPr>
              <a:t>pueda</a:t>
            </a:r>
            <a:r>
              <a:rPr lang="en-US">
                <a:ea typeface="+mn-lt"/>
                <a:cs typeface="+mn-lt"/>
              </a:rPr>
              <a:t> </a:t>
            </a:r>
            <a:r>
              <a:rPr lang="en-US" err="1">
                <a:ea typeface="+mn-lt"/>
                <a:cs typeface="+mn-lt"/>
              </a:rPr>
              <a:t>solucionar</a:t>
            </a:r>
            <a:r>
              <a:rPr lang="en-US">
                <a:ea typeface="+mn-lt"/>
                <a:cs typeface="+mn-lt"/>
              </a:rPr>
              <a:t> (</a:t>
            </a:r>
            <a:r>
              <a:rPr lang="en-US" err="1">
                <a:ea typeface="+mn-lt"/>
                <a:cs typeface="+mn-lt"/>
              </a:rPr>
              <a:t>porque</a:t>
            </a:r>
            <a:r>
              <a:rPr lang="en-US">
                <a:ea typeface="+mn-lt"/>
                <a:cs typeface="+mn-lt"/>
              </a:rPr>
              <a:t> </a:t>
            </a:r>
            <a:r>
              <a:rPr lang="en-US" err="1">
                <a:ea typeface="+mn-lt"/>
                <a:cs typeface="+mn-lt"/>
              </a:rPr>
              <a:t>nadie</a:t>
            </a:r>
            <a:r>
              <a:rPr lang="en-US">
                <a:ea typeface="+mn-lt"/>
                <a:cs typeface="+mn-lt"/>
              </a:rPr>
              <a:t> </a:t>
            </a:r>
            <a:r>
              <a:rPr lang="en-US" err="1">
                <a:ea typeface="+mn-lt"/>
                <a:cs typeface="+mn-lt"/>
              </a:rPr>
              <a:t>más</a:t>
            </a:r>
            <a:r>
              <a:rPr lang="en-US">
                <a:ea typeface="+mn-lt"/>
                <a:cs typeface="+mn-lt"/>
              </a:rPr>
              <a:t> </a:t>
            </a:r>
            <a:r>
              <a:rPr lang="en-US" err="1">
                <a:ea typeface="+mn-lt"/>
                <a:cs typeface="+mn-lt"/>
              </a:rPr>
              <a:t>podrá</a:t>
            </a:r>
            <a:r>
              <a:rPr lang="en-US">
                <a:ea typeface="+mn-lt"/>
                <a:cs typeface="+mn-lt"/>
              </a:rPr>
              <a:t>)</a:t>
            </a:r>
            <a:endParaRPr lang="en-US"/>
          </a:p>
          <a:p>
            <a:pPr lvl="1"/>
            <a:r>
              <a:rPr lang="en-US" err="1">
                <a:ea typeface="+mn-lt"/>
                <a:cs typeface="+mn-lt"/>
              </a:rPr>
              <a:t>Esta</a:t>
            </a:r>
            <a:r>
              <a:rPr lang="en-US">
                <a:ea typeface="+mn-lt"/>
                <a:cs typeface="+mn-lt"/>
              </a:rPr>
              <a:t> </a:t>
            </a:r>
            <a:r>
              <a:rPr lang="en-US" err="1">
                <a:ea typeface="+mn-lt"/>
                <a:cs typeface="+mn-lt"/>
              </a:rPr>
              <a:t>declaración</a:t>
            </a:r>
            <a:r>
              <a:rPr lang="en-US">
                <a:ea typeface="+mn-lt"/>
                <a:cs typeface="+mn-lt"/>
              </a:rPr>
              <a:t> de </a:t>
            </a:r>
            <a:r>
              <a:rPr lang="en-US" err="1">
                <a:ea typeface="+mn-lt"/>
                <a:cs typeface="+mn-lt"/>
              </a:rPr>
              <a:t>fe</a:t>
            </a:r>
            <a:r>
              <a:rPr lang="en-US">
                <a:ea typeface="+mn-lt"/>
                <a:cs typeface="+mn-lt"/>
              </a:rPr>
              <a:t> </a:t>
            </a:r>
            <a:r>
              <a:rPr lang="en-US" err="1">
                <a:ea typeface="+mn-lt"/>
                <a:cs typeface="+mn-lt"/>
              </a:rPr>
              <a:t>siempre</a:t>
            </a:r>
            <a:r>
              <a:rPr lang="en-US">
                <a:ea typeface="+mn-lt"/>
                <a:cs typeface="+mn-lt"/>
              </a:rPr>
              <a:t> </a:t>
            </a:r>
            <a:r>
              <a:rPr lang="en-US" err="1">
                <a:ea typeface="+mn-lt"/>
                <a:cs typeface="+mn-lt"/>
              </a:rPr>
              <a:t>está</a:t>
            </a:r>
            <a:r>
              <a:rPr lang="en-US">
                <a:ea typeface="+mn-lt"/>
                <a:cs typeface="+mn-lt"/>
              </a:rPr>
              <a:t> </a:t>
            </a:r>
            <a:r>
              <a:rPr lang="en-US" err="1">
                <a:ea typeface="+mn-lt"/>
                <a:cs typeface="+mn-lt"/>
              </a:rPr>
              <a:t>presente</a:t>
            </a:r>
            <a:r>
              <a:rPr lang="en-US">
                <a:ea typeface="+mn-lt"/>
                <a:cs typeface="+mn-lt"/>
              </a:rPr>
              <a:t> </a:t>
            </a:r>
            <a:r>
              <a:rPr lang="en-US" err="1">
                <a:ea typeface="+mn-lt"/>
                <a:cs typeface="+mn-lt"/>
              </a:rPr>
              <a:t>en</a:t>
            </a:r>
            <a:r>
              <a:rPr lang="en-US">
                <a:ea typeface="+mn-lt"/>
                <a:cs typeface="+mn-lt"/>
              </a:rPr>
              <a:t> un </a:t>
            </a:r>
            <a:r>
              <a:rPr lang="en-US" err="1">
                <a:ea typeface="+mn-lt"/>
                <a:cs typeface="+mn-lt"/>
              </a:rPr>
              <a:t>lamento</a:t>
            </a:r>
            <a:r>
              <a:rPr lang="en-US">
                <a:ea typeface="+mn-lt"/>
                <a:cs typeface="+mn-lt"/>
              </a:rPr>
              <a:t> </a:t>
            </a:r>
            <a:r>
              <a:rPr lang="en-US" err="1">
                <a:ea typeface="+mn-lt"/>
                <a:cs typeface="+mn-lt"/>
              </a:rPr>
              <a:t>piadoso</a:t>
            </a:r>
            <a:endParaRPr lang="en-US" err="1"/>
          </a:p>
        </p:txBody>
      </p:sp>
    </p:spTree>
    <p:extLst>
      <p:ext uri="{BB962C8B-B14F-4D97-AF65-F5344CB8AC3E}">
        <p14:creationId xmlns:p14="http://schemas.microsoft.com/office/powerpoint/2010/main" val="22171678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xEl>
                                              <p:pRg st="9" end="9"/>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C78F432-668E-4576-AE07-C8B5836E77F1}"/>
              </a:ext>
            </a:extLst>
          </p:cNvPr>
          <p:cNvSpPr>
            <a:spLocks noGrp="1"/>
          </p:cNvSpPr>
          <p:nvPr>
            <p:ph type="title"/>
          </p:nvPr>
        </p:nvSpPr>
        <p:spPr/>
        <p:txBody>
          <a:bodyPr vert="horz" lIns="91440" tIns="45720" rIns="91440" bIns="45720" rtlCol="0" anchor="ctr">
            <a:noAutofit/>
          </a:bodyPr>
          <a:lstStyle/>
          <a:p>
            <a:r>
              <a:rPr lang="en-US" sz="2400">
                <a:latin typeface="Malgun Gothic"/>
                <a:ea typeface="Malgun Gothic"/>
              </a:rPr>
              <a:t>New Testament Laments / </a:t>
            </a:r>
            <a:r>
              <a:rPr lang="en-US" sz="2400" err="1">
                <a:latin typeface="Malgun Gothic"/>
                <a:ea typeface="Malgun Gothic"/>
              </a:rPr>
              <a:t>Lamentos</a:t>
            </a:r>
            <a:r>
              <a:rPr lang="en-US" sz="2400">
                <a:latin typeface="Malgun Gothic"/>
                <a:ea typeface="Malgun Gothic"/>
              </a:rPr>
              <a:t> del Nuevo </a:t>
            </a:r>
            <a:r>
              <a:rPr lang="en-US" sz="2400" err="1">
                <a:latin typeface="Malgun Gothic"/>
                <a:ea typeface="Malgun Gothic"/>
              </a:rPr>
              <a:t>Testamento</a:t>
            </a:r>
            <a:endParaRPr lang="en-US" sz="2400"/>
          </a:p>
        </p:txBody>
      </p:sp>
      <p:graphicFrame>
        <p:nvGraphicFramePr>
          <p:cNvPr id="6" name="Table 5">
            <a:extLst>
              <a:ext uri="{FF2B5EF4-FFF2-40B4-BE49-F238E27FC236}">
                <a16:creationId xmlns:a16="http://schemas.microsoft.com/office/drawing/2014/main" id="{E0ED927E-F1E9-4B48-B11F-929434C62077}"/>
              </a:ext>
            </a:extLst>
          </p:cNvPr>
          <p:cNvGraphicFramePr>
            <a:graphicFrameLocks noGrp="1"/>
          </p:cNvGraphicFramePr>
          <p:nvPr>
            <p:extLst>
              <p:ext uri="{D42A27DB-BD31-4B8C-83A1-F6EECF244321}">
                <p14:modId xmlns:p14="http://schemas.microsoft.com/office/powerpoint/2010/main" val="740873779"/>
              </p:ext>
            </p:extLst>
          </p:nvPr>
        </p:nvGraphicFramePr>
        <p:xfrm>
          <a:off x="381515" y="1446250"/>
          <a:ext cx="8258474" cy="1371600"/>
        </p:xfrm>
        <a:graphic>
          <a:graphicData uri="http://schemas.openxmlformats.org/drawingml/2006/table">
            <a:tbl>
              <a:tblPr firstRow="1" firstCol="1" bandRow="1"/>
              <a:tblGrid>
                <a:gridCol w="2830457">
                  <a:extLst>
                    <a:ext uri="{9D8B030D-6E8A-4147-A177-3AD203B41FA5}">
                      <a16:colId xmlns:a16="http://schemas.microsoft.com/office/drawing/2014/main" val="1299339909"/>
                    </a:ext>
                  </a:extLst>
                </a:gridCol>
                <a:gridCol w="5428017">
                  <a:extLst>
                    <a:ext uri="{9D8B030D-6E8A-4147-A177-3AD203B41FA5}">
                      <a16:colId xmlns:a16="http://schemas.microsoft.com/office/drawing/2014/main" val="2348284751"/>
                    </a:ext>
                  </a:extLst>
                </a:gridCol>
              </a:tblGrid>
              <a:tr h="274320">
                <a:tc>
                  <a:txBody>
                    <a:bodyPr/>
                    <a:lstStyle/>
                    <a:p>
                      <a:pPr marL="0" marR="0" lvl="1" indent="0">
                        <a:spcBef>
                          <a:spcPts val="0"/>
                        </a:spcBef>
                        <a:spcAft>
                          <a:spcPts val="0"/>
                        </a:spcAft>
                        <a:buFont typeface="+mj-lt"/>
                        <a:buNone/>
                      </a:pPr>
                      <a:r>
                        <a:rPr lang="en-US" sz="1800">
                          <a:effectLst/>
                          <a:latin typeface="Arial Nova Cond" panose="020B0506020202020204" pitchFamily="34" charset="0"/>
                          <a:ea typeface="Calibri" panose="020F0502020204030204" pitchFamily="34" charset="0"/>
                        </a:rPr>
                        <a:t>a. Revelation 6:10</a:t>
                      </a:r>
                      <a:endParaRPr lang="en-US" sz="2100">
                        <a:effectLst/>
                        <a:latin typeface="Arial Nova Cond" panose="020B0506020202020204" pitchFamily="34" charset="0"/>
                        <a:ea typeface="Calibri" panose="020F0502020204030204" pitchFamily="34" charset="0"/>
                      </a:endParaRPr>
                    </a:p>
                  </a:txBody>
                  <a:tcPr marL="51435" marR="51435" marT="0" marB="0" anchor="ctr">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Arial Nova Cond" panose="020B0506020202020204" pitchFamily="34" charset="0"/>
                          <a:ea typeface="Calibri" panose="020F0502020204030204" pitchFamily="34" charset="0"/>
                        </a:rPr>
                        <a:t>____ Jerusalem would not listen to me and obey.</a:t>
                      </a:r>
                      <a:endParaRPr lang="en-US" sz="2100">
                        <a:effectLst/>
                        <a:latin typeface="Arial Nova Cond" panose="020B0506020202020204" pitchFamily="34" charset="0"/>
                        <a:ea typeface="Calibri" panose="020F0502020204030204" pitchFamily="34" charset="0"/>
                      </a:endParaRPr>
                    </a:p>
                  </a:txBody>
                  <a:tcPr marL="51435" marR="51435" marT="0" marB="0" anchor="ctr">
                    <a:lnL>
                      <a:noFill/>
                    </a:lnL>
                    <a:lnR>
                      <a:noFill/>
                    </a:lnR>
                    <a:lnT>
                      <a:noFill/>
                    </a:lnT>
                    <a:lnB>
                      <a:noFill/>
                    </a:lnB>
                  </a:tcPr>
                </a:tc>
                <a:extLst>
                  <a:ext uri="{0D108BD9-81ED-4DB2-BD59-A6C34878D82A}">
                    <a16:rowId xmlns:a16="http://schemas.microsoft.com/office/drawing/2014/main" val="203864642"/>
                  </a:ext>
                </a:extLst>
              </a:tr>
              <a:tr h="274320">
                <a:tc>
                  <a:txBody>
                    <a:bodyPr/>
                    <a:lstStyle/>
                    <a:p>
                      <a:pPr marL="0" marR="0" lvl="1" indent="0">
                        <a:spcBef>
                          <a:spcPts val="0"/>
                        </a:spcBef>
                        <a:spcAft>
                          <a:spcPts val="0"/>
                        </a:spcAft>
                        <a:buFont typeface="+mj-lt"/>
                        <a:buNone/>
                      </a:pPr>
                      <a:r>
                        <a:rPr lang="en-US" sz="1800">
                          <a:effectLst/>
                          <a:latin typeface="Arial Nova Cond" panose="020B0506020202020204" pitchFamily="34" charset="0"/>
                          <a:ea typeface="Calibri" panose="020F0502020204030204" pitchFamily="34" charset="0"/>
                        </a:rPr>
                        <a:t>b. Matthew 23:37</a:t>
                      </a:r>
                      <a:endParaRPr lang="en-US" sz="2100">
                        <a:effectLst/>
                        <a:latin typeface="Arial Nova Cond" panose="020B0506020202020204" pitchFamily="34" charset="0"/>
                        <a:ea typeface="Calibri" panose="020F0502020204030204" pitchFamily="34" charset="0"/>
                      </a:endParaRPr>
                    </a:p>
                  </a:txBody>
                  <a:tcPr marL="51435" marR="51435" marT="0" marB="0" anchor="ctr">
                    <a:lnL>
                      <a:noFill/>
                    </a:lnL>
                    <a:lnR>
                      <a:noFill/>
                    </a:lnR>
                    <a:lnT>
                      <a:noFill/>
                    </a:lnT>
                    <a:lnB>
                      <a:noFill/>
                    </a:lnB>
                  </a:tcPr>
                </a:tc>
                <a:tc>
                  <a:txBody>
                    <a:bodyPr/>
                    <a:lstStyle/>
                    <a:p>
                      <a:pPr marL="334010" marR="0" indent="-334010">
                        <a:spcBef>
                          <a:spcPts val="0"/>
                        </a:spcBef>
                        <a:spcAft>
                          <a:spcPts val="0"/>
                        </a:spcAft>
                      </a:pPr>
                      <a:r>
                        <a:rPr lang="en-US" sz="1800">
                          <a:solidFill>
                            <a:srgbClr val="000000"/>
                          </a:solidFill>
                          <a:effectLst/>
                          <a:latin typeface="Arial Nova Cond" panose="020B0506020202020204" pitchFamily="34" charset="0"/>
                          <a:ea typeface="Calibri" panose="020F0502020204030204" pitchFamily="34" charset="0"/>
                        </a:rPr>
                        <a:t>____ I wish that the unbelieving Jews would be saved.</a:t>
                      </a:r>
                      <a:endParaRPr lang="en-US" sz="2100">
                        <a:effectLst/>
                        <a:latin typeface="Arial Nova Cond" panose="020B0506020202020204" pitchFamily="34" charset="0"/>
                        <a:ea typeface="Calibri" panose="020F0502020204030204" pitchFamily="34" charset="0"/>
                      </a:endParaRPr>
                    </a:p>
                  </a:txBody>
                  <a:tcPr marL="51435" marR="51435" marT="0" marB="0" anchor="ctr">
                    <a:lnL>
                      <a:noFill/>
                    </a:lnL>
                    <a:lnR>
                      <a:noFill/>
                    </a:lnR>
                    <a:lnT>
                      <a:noFill/>
                    </a:lnT>
                    <a:lnB>
                      <a:noFill/>
                    </a:lnB>
                  </a:tcPr>
                </a:tc>
                <a:extLst>
                  <a:ext uri="{0D108BD9-81ED-4DB2-BD59-A6C34878D82A}">
                    <a16:rowId xmlns:a16="http://schemas.microsoft.com/office/drawing/2014/main" val="2283343319"/>
                  </a:ext>
                </a:extLst>
              </a:tr>
              <a:tr h="274320">
                <a:tc>
                  <a:txBody>
                    <a:bodyPr/>
                    <a:lstStyle/>
                    <a:p>
                      <a:pPr marL="0" marR="0" lvl="1" indent="0">
                        <a:spcBef>
                          <a:spcPts val="0"/>
                        </a:spcBef>
                        <a:spcAft>
                          <a:spcPts val="0"/>
                        </a:spcAft>
                        <a:buFont typeface="+mj-lt"/>
                        <a:buNone/>
                      </a:pPr>
                      <a:r>
                        <a:rPr lang="en-US" sz="1800">
                          <a:effectLst/>
                          <a:latin typeface="Arial Nova Cond" panose="020B0506020202020204" pitchFamily="34" charset="0"/>
                          <a:ea typeface="Calibri" panose="020F0502020204030204" pitchFamily="34" charset="0"/>
                        </a:rPr>
                        <a:t>c. Romans 9:1-4</a:t>
                      </a:r>
                      <a:endParaRPr lang="en-US" sz="2100">
                        <a:effectLst/>
                        <a:latin typeface="Arial Nova Cond" panose="020B0506020202020204" pitchFamily="34" charset="0"/>
                        <a:ea typeface="Calibri" panose="020F0502020204030204" pitchFamily="34" charset="0"/>
                      </a:endParaRPr>
                    </a:p>
                  </a:txBody>
                  <a:tcPr marL="51435" marR="51435" marT="0" marB="0" anchor="ctr">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Arial Nova Cond" panose="020B0506020202020204" pitchFamily="34" charset="0"/>
                          <a:ea typeface="Calibri" panose="020F0502020204030204" pitchFamily="34" charset="0"/>
                        </a:rPr>
                        <a:t>____ How long until God avenges our martyrdom?</a:t>
                      </a:r>
                      <a:endParaRPr lang="en-US" sz="2100">
                        <a:effectLst/>
                        <a:latin typeface="Arial Nova Cond" panose="020B0506020202020204" pitchFamily="34" charset="0"/>
                        <a:ea typeface="Calibri" panose="020F0502020204030204" pitchFamily="34" charset="0"/>
                      </a:endParaRPr>
                    </a:p>
                  </a:txBody>
                  <a:tcPr marL="51435" marR="51435" marT="0" marB="0" anchor="ctr">
                    <a:lnL>
                      <a:noFill/>
                    </a:lnL>
                    <a:lnR>
                      <a:noFill/>
                    </a:lnR>
                    <a:lnT>
                      <a:noFill/>
                    </a:lnT>
                    <a:lnB>
                      <a:noFill/>
                    </a:lnB>
                  </a:tcPr>
                </a:tc>
                <a:extLst>
                  <a:ext uri="{0D108BD9-81ED-4DB2-BD59-A6C34878D82A}">
                    <a16:rowId xmlns:a16="http://schemas.microsoft.com/office/drawing/2014/main" val="97503115"/>
                  </a:ext>
                </a:extLst>
              </a:tr>
              <a:tr h="274320">
                <a:tc>
                  <a:txBody>
                    <a:bodyPr/>
                    <a:lstStyle/>
                    <a:p>
                      <a:pPr marL="0" marR="0" lvl="1" indent="0">
                        <a:spcBef>
                          <a:spcPts val="0"/>
                        </a:spcBef>
                        <a:spcAft>
                          <a:spcPts val="0"/>
                        </a:spcAft>
                        <a:buFont typeface="+mj-lt"/>
                        <a:buNone/>
                      </a:pPr>
                      <a:r>
                        <a:rPr lang="en-US" sz="1800">
                          <a:effectLst/>
                          <a:latin typeface="Arial Nova Cond" panose="020B0506020202020204" pitchFamily="34" charset="0"/>
                          <a:ea typeface="Calibri" panose="020F0502020204030204" pitchFamily="34" charset="0"/>
                        </a:rPr>
                        <a:t>d. 2 Cor 2:4 &amp; 7:8-9</a:t>
                      </a:r>
                      <a:endParaRPr lang="en-US" sz="2100">
                        <a:effectLst/>
                        <a:latin typeface="Arial Nova Cond" panose="020B0506020202020204" pitchFamily="34" charset="0"/>
                        <a:ea typeface="Calibri" panose="020F0502020204030204" pitchFamily="34" charset="0"/>
                      </a:endParaRPr>
                    </a:p>
                  </a:txBody>
                  <a:tcPr marL="51435" marR="51435" marT="0" marB="0" anchor="ctr">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Arial Nova Cond" panose="020B0506020202020204" pitchFamily="34" charset="0"/>
                          <a:ea typeface="Calibri" panose="020F0502020204030204" pitchFamily="34" charset="0"/>
                        </a:rPr>
                        <a:t>____ Keep me from dying.</a:t>
                      </a:r>
                      <a:endParaRPr lang="en-US" sz="2100">
                        <a:effectLst/>
                        <a:latin typeface="Arial Nova Cond" panose="020B0506020202020204" pitchFamily="34" charset="0"/>
                        <a:ea typeface="Calibri" panose="020F0502020204030204" pitchFamily="34" charset="0"/>
                      </a:endParaRPr>
                    </a:p>
                  </a:txBody>
                  <a:tcPr marL="51435" marR="51435" marT="0" marB="0" anchor="ctr">
                    <a:lnL>
                      <a:noFill/>
                    </a:lnL>
                    <a:lnR>
                      <a:noFill/>
                    </a:lnR>
                    <a:lnT>
                      <a:noFill/>
                    </a:lnT>
                    <a:lnB>
                      <a:noFill/>
                    </a:lnB>
                  </a:tcPr>
                </a:tc>
                <a:extLst>
                  <a:ext uri="{0D108BD9-81ED-4DB2-BD59-A6C34878D82A}">
                    <a16:rowId xmlns:a16="http://schemas.microsoft.com/office/drawing/2014/main" val="2279635072"/>
                  </a:ext>
                </a:extLst>
              </a:tr>
              <a:tr h="274320">
                <a:tc>
                  <a:txBody>
                    <a:bodyPr/>
                    <a:lstStyle/>
                    <a:p>
                      <a:pPr marL="0" marR="0" lvl="1" indent="0">
                        <a:spcBef>
                          <a:spcPts val="0"/>
                        </a:spcBef>
                        <a:spcAft>
                          <a:spcPts val="0"/>
                        </a:spcAft>
                        <a:buFont typeface="+mj-lt"/>
                        <a:buNone/>
                      </a:pPr>
                      <a:r>
                        <a:rPr lang="en-US" sz="1800">
                          <a:effectLst/>
                          <a:latin typeface="Arial Nova Cond" panose="020B0506020202020204" pitchFamily="34" charset="0"/>
                          <a:ea typeface="Calibri" panose="020F0502020204030204" pitchFamily="34" charset="0"/>
                        </a:rPr>
                        <a:t>e. Heb 5:7; Matt 26:36-53</a:t>
                      </a:r>
                      <a:endParaRPr lang="en-US" sz="2100">
                        <a:effectLst/>
                        <a:latin typeface="Arial Nova Cond" panose="020B0506020202020204" pitchFamily="34" charset="0"/>
                        <a:ea typeface="Calibri" panose="020F0502020204030204" pitchFamily="34" charset="0"/>
                      </a:endParaRPr>
                    </a:p>
                  </a:txBody>
                  <a:tcPr marL="51435" marR="51435" marT="0" marB="0" anchor="ctr">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Arial Nova Cond" panose="020B0506020202020204" pitchFamily="34" charset="0"/>
                          <a:ea typeface="Calibri" panose="020F0502020204030204" pitchFamily="34" charset="0"/>
                        </a:rPr>
                        <a:t>____ The Corinthians might not correct their errors</a:t>
                      </a:r>
                      <a:endParaRPr lang="en-US" sz="2100">
                        <a:effectLst/>
                        <a:latin typeface="Arial Nova Cond" panose="020B0506020202020204" pitchFamily="34" charset="0"/>
                        <a:ea typeface="Calibri" panose="020F0502020204030204" pitchFamily="34" charset="0"/>
                      </a:endParaRPr>
                    </a:p>
                  </a:txBody>
                  <a:tcPr marL="51435" marR="51435" marT="0" marB="0" anchor="ctr">
                    <a:lnL>
                      <a:noFill/>
                    </a:lnL>
                    <a:lnR>
                      <a:noFill/>
                    </a:lnR>
                    <a:lnT>
                      <a:noFill/>
                    </a:lnT>
                    <a:lnB>
                      <a:noFill/>
                    </a:lnB>
                  </a:tcPr>
                </a:tc>
                <a:extLst>
                  <a:ext uri="{0D108BD9-81ED-4DB2-BD59-A6C34878D82A}">
                    <a16:rowId xmlns:a16="http://schemas.microsoft.com/office/drawing/2014/main" val="3896951413"/>
                  </a:ext>
                </a:extLst>
              </a:tr>
            </a:tbl>
          </a:graphicData>
        </a:graphic>
      </p:graphicFrame>
      <p:sp>
        <p:nvSpPr>
          <p:cNvPr id="7" name="TextBox 6">
            <a:extLst>
              <a:ext uri="{FF2B5EF4-FFF2-40B4-BE49-F238E27FC236}">
                <a16:creationId xmlns:a16="http://schemas.microsoft.com/office/drawing/2014/main" id="{FE286A79-578E-4A64-84C5-AF8C59C3FC6B}"/>
              </a:ext>
            </a:extLst>
          </p:cNvPr>
          <p:cNvSpPr txBox="1"/>
          <p:nvPr/>
        </p:nvSpPr>
        <p:spPr>
          <a:xfrm>
            <a:off x="3372183" y="1986373"/>
            <a:ext cx="242888" cy="300082"/>
          </a:xfrm>
          <a:prstGeom prst="rect">
            <a:avLst/>
          </a:prstGeom>
          <a:noFill/>
        </p:spPr>
        <p:txBody>
          <a:bodyPr wrap="square" rtlCol="0">
            <a:spAutoFit/>
          </a:bodyPr>
          <a:lstStyle/>
          <a:p>
            <a:pPr algn="ctr"/>
            <a:r>
              <a:rPr lang="en-US" sz="1350">
                <a:solidFill>
                  <a:srgbClr val="C00000"/>
                </a:solidFill>
                <a:latin typeface="Segoe Print" panose="02000600000000000000" pitchFamily="2" charset="0"/>
              </a:rPr>
              <a:t>A</a:t>
            </a:r>
          </a:p>
        </p:txBody>
      </p:sp>
      <p:sp>
        <p:nvSpPr>
          <p:cNvPr id="12" name="TextBox 11">
            <a:extLst>
              <a:ext uri="{FF2B5EF4-FFF2-40B4-BE49-F238E27FC236}">
                <a16:creationId xmlns:a16="http://schemas.microsoft.com/office/drawing/2014/main" id="{2F0C7859-DA77-4CF3-B227-21FD4A4B552F}"/>
              </a:ext>
            </a:extLst>
          </p:cNvPr>
          <p:cNvSpPr txBox="1"/>
          <p:nvPr/>
        </p:nvSpPr>
        <p:spPr>
          <a:xfrm>
            <a:off x="3372183" y="2259967"/>
            <a:ext cx="242888" cy="300082"/>
          </a:xfrm>
          <a:prstGeom prst="rect">
            <a:avLst/>
          </a:prstGeom>
          <a:noFill/>
        </p:spPr>
        <p:txBody>
          <a:bodyPr wrap="square" rtlCol="0">
            <a:spAutoFit/>
          </a:bodyPr>
          <a:lstStyle/>
          <a:p>
            <a:pPr algn="ctr"/>
            <a:r>
              <a:rPr lang="en-US" sz="1350">
                <a:solidFill>
                  <a:srgbClr val="C00000"/>
                </a:solidFill>
                <a:latin typeface="Segoe Print" panose="02000600000000000000" pitchFamily="2" charset="0"/>
              </a:rPr>
              <a:t>E</a:t>
            </a:r>
          </a:p>
        </p:txBody>
      </p:sp>
      <p:sp>
        <p:nvSpPr>
          <p:cNvPr id="13" name="TextBox 12">
            <a:extLst>
              <a:ext uri="{FF2B5EF4-FFF2-40B4-BE49-F238E27FC236}">
                <a16:creationId xmlns:a16="http://schemas.microsoft.com/office/drawing/2014/main" id="{60ADF25C-24F8-43AF-8E58-E58FEFFADBE9}"/>
              </a:ext>
            </a:extLst>
          </p:cNvPr>
          <p:cNvSpPr txBox="1"/>
          <p:nvPr/>
        </p:nvSpPr>
        <p:spPr>
          <a:xfrm>
            <a:off x="3372183" y="2533560"/>
            <a:ext cx="242888" cy="300082"/>
          </a:xfrm>
          <a:prstGeom prst="rect">
            <a:avLst/>
          </a:prstGeom>
          <a:noFill/>
        </p:spPr>
        <p:txBody>
          <a:bodyPr wrap="square" rtlCol="0">
            <a:spAutoFit/>
          </a:bodyPr>
          <a:lstStyle/>
          <a:p>
            <a:pPr algn="ctr"/>
            <a:r>
              <a:rPr lang="en-US" sz="1350">
                <a:solidFill>
                  <a:srgbClr val="C00000"/>
                </a:solidFill>
                <a:latin typeface="Segoe Print" panose="02000600000000000000" pitchFamily="2" charset="0"/>
              </a:rPr>
              <a:t>D</a:t>
            </a:r>
          </a:p>
        </p:txBody>
      </p:sp>
      <p:sp>
        <p:nvSpPr>
          <p:cNvPr id="15" name="TextBox 14">
            <a:extLst>
              <a:ext uri="{FF2B5EF4-FFF2-40B4-BE49-F238E27FC236}">
                <a16:creationId xmlns:a16="http://schemas.microsoft.com/office/drawing/2014/main" id="{CBB1ECA4-6723-497F-9CBF-EA7A43B71064}"/>
              </a:ext>
            </a:extLst>
          </p:cNvPr>
          <p:cNvSpPr txBox="1"/>
          <p:nvPr/>
        </p:nvSpPr>
        <p:spPr>
          <a:xfrm>
            <a:off x="3372183" y="1435724"/>
            <a:ext cx="242888" cy="300082"/>
          </a:xfrm>
          <a:prstGeom prst="rect">
            <a:avLst/>
          </a:prstGeom>
          <a:noFill/>
        </p:spPr>
        <p:txBody>
          <a:bodyPr wrap="square" rtlCol="0">
            <a:spAutoFit/>
          </a:bodyPr>
          <a:lstStyle/>
          <a:p>
            <a:pPr algn="ctr"/>
            <a:r>
              <a:rPr lang="en-US" sz="1350">
                <a:solidFill>
                  <a:srgbClr val="C00000"/>
                </a:solidFill>
                <a:latin typeface="Segoe Print" panose="02000600000000000000" pitchFamily="2" charset="0"/>
              </a:rPr>
              <a:t>B</a:t>
            </a:r>
          </a:p>
        </p:txBody>
      </p:sp>
      <p:sp>
        <p:nvSpPr>
          <p:cNvPr id="16" name="TextBox 15">
            <a:extLst>
              <a:ext uri="{FF2B5EF4-FFF2-40B4-BE49-F238E27FC236}">
                <a16:creationId xmlns:a16="http://schemas.microsoft.com/office/drawing/2014/main" id="{35F6DB50-FB14-417F-BA49-BCC01819CDE2}"/>
              </a:ext>
            </a:extLst>
          </p:cNvPr>
          <p:cNvSpPr txBox="1"/>
          <p:nvPr/>
        </p:nvSpPr>
        <p:spPr>
          <a:xfrm>
            <a:off x="3372183" y="1714850"/>
            <a:ext cx="242888" cy="300082"/>
          </a:xfrm>
          <a:prstGeom prst="rect">
            <a:avLst/>
          </a:prstGeom>
          <a:noFill/>
        </p:spPr>
        <p:txBody>
          <a:bodyPr wrap="square" rtlCol="0">
            <a:spAutoFit/>
          </a:bodyPr>
          <a:lstStyle/>
          <a:p>
            <a:pPr algn="ctr"/>
            <a:r>
              <a:rPr lang="en-US" sz="1350">
                <a:solidFill>
                  <a:srgbClr val="C00000"/>
                </a:solidFill>
                <a:latin typeface="Segoe Print" panose="02000600000000000000" pitchFamily="2" charset="0"/>
              </a:rPr>
              <a:t>C</a:t>
            </a:r>
          </a:p>
        </p:txBody>
      </p:sp>
      <p:graphicFrame>
        <p:nvGraphicFramePr>
          <p:cNvPr id="4" name="Table 3">
            <a:extLst>
              <a:ext uri="{FF2B5EF4-FFF2-40B4-BE49-F238E27FC236}">
                <a16:creationId xmlns:a16="http://schemas.microsoft.com/office/drawing/2014/main" id="{33A98662-2BF2-0A1D-E1CE-D583FE45672B}"/>
              </a:ext>
            </a:extLst>
          </p:cNvPr>
          <p:cNvGraphicFramePr>
            <a:graphicFrameLocks noGrp="1"/>
          </p:cNvGraphicFramePr>
          <p:nvPr>
            <p:extLst>
              <p:ext uri="{D42A27DB-BD31-4B8C-83A1-F6EECF244321}">
                <p14:modId xmlns:p14="http://schemas.microsoft.com/office/powerpoint/2010/main" val="508810832"/>
              </p:ext>
            </p:extLst>
          </p:nvPr>
        </p:nvGraphicFramePr>
        <p:xfrm>
          <a:off x="306690" y="3406960"/>
          <a:ext cx="8530620" cy="1371600"/>
        </p:xfrm>
        <a:graphic>
          <a:graphicData uri="http://schemas.openxmlformats.org/drawingml/2006/table">
            <a:tbl>
              <a:tblPr firstRow="1" firstCol="1" bandRow="1"/>
              <a:tblGrid>
                <a:gridCol w="2923730">
                  <a:extLst>
                    <a:ext uri="{9D8B030D-6E8A-4147-A177-3AD203B41FA5}">
                      <a16:colId xmlns:a16="http://schemas.microsoft.com/office/drawing/2014/main" val="1299339909"/>
                    </a:ext>
                  </a:extLst>
                </a:gridCol>
                <a:gridCol w="5606890">
                  <a:extLst>
                    <a:ext uri="{9D8B030D-6E8A-4147-A177-3AD203B41FA5}">
                      <a16:colId xmlns:a16="http://schemas.microsoft.com/office/drawing/2014/main" val="2348284751"/>
                    </a:ext>
                  </a:extLst>
                </a:gridCol>
              </a:tblGrid>
              <a:tr h="274320">
                <a:tc>
                  <a:txBody>
                    <a:bodyPr/>
                    <a:lstStyle/>
                    <a:p>
                      <a:pPr marL="0" marR="0" lvl="1" indent="0">
                        <a:spcBef>
                          <a:spcPts val="0"/>
                        </a:spcBef>
                        <a:spcAft>
                          <a:spcPts val="0"/>
                        </a:spcAft>
                        <a:buFont typeface="+mj-lt"/>
                        <a:buNone/>
                      </a:pPr>
                      <a:r>
                        <a:rPr lang="en-US" sz="1800">
                          <a:effectLst/>
                          <a:latin typeface="Arial Nova Cond"/>
                          <a:ea typeface="Calibri" panose="020F0502020204030204" pitchFamily="34" charset="0"/>
                        </a:rPr>
                        <a:t>a. </a:t>
                      </a:r>
                      <a:r>
                        <a:rPr lang="en-US" sz="1800" err="1">
                          <a:effectLst/>
                          <a:latin typeface="Arial Nova Cond"/>
                          <a:ea typeface="Calibri" panose="020F0502020204030204" pitchFamily="34" charset="0"/>
                        </a:rPr>
                        <a:t>Apocalipsis</a:t>
                      </a:r>
                      <a:r>
                        <a:rPr lang="en-US" sz="1800">
                          <a:effectLst/>
                          <a:latin typeface="Arial Nova Cond"/>
                          <a:ea typeface="Calibri" panose="020F0502020204030204" pitchFamily="34" charset="0"/>
                        </a:rPr>
                        <a:t> 6:10</a:t>
                      </a:r>
                      <a:endParaRPr lang="en-US" sz="2100">
                        <a:effectLst/>
                        <a:latin typeface="Arial Nova Cond"/>
                        <a:ea typeface="Calibri" panose="020F0502020204030204" pitchFamily="34" charset="0"/>
                      </a:endParaRPr>
                    </a:p>
                  </a:txBody>
                  <a:tcPr marL="51435" marR="51435" marT="0" marB="0" anchor="ctr">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Arial Nova Cond"/>
                          <a:ea typeface="Calibri" panose="020F0502020204030204" pitchFamily="34" charset="0"/>
                        </a:rPr>
                        <a:t>____ Jerusalén </a:t>
                      </a:r>
                      <a:r>
                        <a:rPr lang="en-US" sz="1800">
                          <a:solidFill>
                            <a:srgbClr val="000000"/>
                          </a:solidFill>
                          <a:effectLst/>
                          <a:latin typeface="Arial Nova Cond"/>
                        </a:rPr>
                        <a:t>no me </a:t>
                      </a:r>
                      <a:r>
                        <a:rPr lang="en-US" sz="1800" err="1">
                          <a:solidFill>
                            <a:srgbClr val="000000"/>
                          </a:solidFill>
                          <a:effectLst/>
                          <a:latin typeface="Arial Nova Cond"/>
                        </a:rPr>
                        <a:t>quiso</a:t>
                      </a:r>
                      <a:r>
                        <a:rPr lang="en-US" sz="1800">
                          <a:solidFill>
                            <a:srgbClr val="000000"/>
                          </a:solidFill>
                          <a:effectLst/>
                          <a:latin typeface="Arial Nova Cond"/>
                        </a:rPr>
                        <a:t> </a:t>
                      </a:r>
                      <a:r>
                        <a:rPr lang="en-US" sz="1800" err="1">
                          <a:solidFill>
                            <a:srgbClr val="000000"/>
                          </a:solidFill>
                          <a:effectLst/>
                          <a:latin typeface="Arial Nova Cond"/>
                        </a:rPr>
                        <a:t>escuchar</a:t>
                      </a:r>
                      <a:r>
                        <a:rPr lang="en-US" sz="1800">
                          <a:solidFill>
                            <a:srgbClr val="000000"/>
                          </a:solidFill>
                          <a:effectLst/>
                          <a:latin typeface="Arial Nova Cond"/>
                        </a:rPr>
                        <a:t> </a:t>
                      </a:r>
                      <a:r>
                        <a:rPr lang="en-US" sz="1800" err="1">
                          <a:solidFill>
                            <a:srgbClr val="000000"/>
                          </a:solidFill>
                          <a:effectLst/>
                          <a:latin typeface="Arial Nova Cond"/>
                        </a:rPr>
                        <a:t>ni</a:t>
                      </a:r>
                      <a:r>
                        <a:rPr lang="en-US" sz="1800">
                          <a:solidFill>
                            <a:srgbClr val="000000"/>
                          </a:solidFill>
                          <a:effectLst/>
                          <a:latin typeface="Arial Nova Cond"/>
                        </a:rPr>
                        <a:t> </a:t>
                      </a:r>
                      <a:r>
                        <a:rPr lang="en-US" sz="1800" err="1">
                          <a:solidFill>
                            <a:srgbClr val="000000"/>
                          </a:solidFill>
                          <a:effectLst/>
                          <a:latin typeface="Arial Nova Cond"/>
                        </a:rPr>
                        <a:t>obedecer</a:t>
                      </a:r>
                      <a:r>
                        <a:rPr lang="en-US" sz="1800">
                          <a:solidFill>
                            <a:srgbClr val="000000"/>
                          </a:solidFill>
                          <a:effectLst/>
                          <a:latin typeface="Arial Nova Cond"/>
                          <a:ea typeface="Calibri" panose="020F0502020204030204" pitchFamily="34" charset="0"/>
                        </a:rPr>
                        <a:t>.</a:t>
                      </a:r>
                      <a:endParaRPr lang="en-US" sz="2100">
                        <a:effectLst/>
                        <a:latin typeface="Arial Nova Cond"/>
                        <a:ea typeface="Calibri" panose="020F0502020204030204" pitchFamily="34" charset="0"/>
                      </a:endParaRPr>
                    </a:p>
                  </a:txBody>
                  <a:tcPr marL="51435" marR="51435" marT="0" marB="0" anchor="ctr">
                    <a:lnL>
                      <a:noFill/>
                    </a:lnL>
                    <a:lnR>
                      <a:noFill/>
                    </a:lnR>
                    <a:lnT>
                      <a:noFill/>
                    </a:lnT>
                    <a:lnB>
                      <a:noFill/>
                    </a:lnB>
                  </a:tcPr>
                </a:tc>
                <a:extLst>
                  <a:ext uri="{0D108BD9-81ED-4DB2-BD59-A6C34878D82A}">
                    <a16:rowId xmlns:a16="http://schemas.microsoft.com/office/drawing/2014/main" val="203864642"/>
                  </a:ext>
                </a:extLst>
              </a:tr>
              <a:tr h="274320">
                <a:tc>
                  <a:txBody>
                    <a:bodyPr/>
                    <a:lstStyle/>
                    <a:p>
                      <a:pPr marL="0" marR="0" lvl="1" indent="0">
                        <a:spcBef>
                          <a:spcPts val="0"/>
                        </a:spcBef>
                        <a:spcAft>
                          <a:spcPts val="0"/>
                        </a:spcAft>
                        <a:buFont typeface="+mj-lt"/>
                        <a:buNone/>
                      </a:pPr>
                      <a:r>
                        <a:rPr lang="en-US" sz="1800">
                          <a:effectLst/>
                          <a:latin typeface="Arial Nova Cond"/>
                          <a:ea typeface="Calibri" panose="020F0502020204030204" pitchFamily="34" charset="0"/>
                        </a:rPr>
                        <a:t>b. Mateo 23:37</a:t>
                      </a:r>
                      <a:endParaRPr lang="en-US" sz="2100">
                        <a:effectLst/>
                        <a:latin typeface="Arial Nova Cond"/>
                        <a:ea typeface="Calibri" panose="020F0502020204030204" pitchFamily="34" charset="0"/>
                      </a:endParaRPr>
                    </a:p>
                  </a:txBody>
                  <a:tcPr marL="51435" marR="51435" marT="0" marB="0" anchor="ctr">
                    <a:lnL>
                      <a:noFill/>
                    </a:lnL>
                    <a:lnR>
                      <a:noFill/>
                    </a:lnR>
                    <a:lnT>
                      <a:noFill/>
                    </a:lnT>
                    <a:lnB>
                      <a:noFill/>
                    </a:lnB>
                  </a:tcPr>
                </a:tc>
                <a:tc>
                  <a:txBody>
                    <a:bodyPr/>
                    <a:lstStyle/>
                    <a:p>
                      <a:pPr marL="334010" marR="0" indent="-334010">
                        <a:spcBef>
                          <a:spcPts val="0"/>
                        </a:spcBef>
                        <a:spcAft>
                          <a:spcPts val="0"/>
                        </a:spcAft>
                      </a:pPr>
                      <a:r>
                        <a:rPr lang="en-US" sz="1800">
                          <a:solidFill>
                            <a:srgbClr val="000000"/>
                          </a:solidFill>
                          <a:effectLst/>
                          <a:latin typeface="Arial Nova Cond"/>
                          <a:ea typeface="Calibri" panose="020F0502020204030204" pitchFamily="34" charset="0"/>
                        </a:rPr>
                        <a:t>____ Deseo que </a:t>
                      </a:r>
                      <a:r>
                        <a:rPr lang="en-US" sz="1800" err="1">
                          <a:solidFill>
                            <a:srgbClr val="000000"/>
                          </a:solidFill>
                          <a:effectLst/>
                          <a:latin typeface="Arial Nova Cond"/>
                          <a:ea typeface="Calibri" panose="020F0502020204030204" pitchFamily="34" charset="0"/>
                        </a:rPr>
                        <a:t>los</a:t>
                      </a:r>
                      <a:r>
                        <a:rPr lang="en-US" sz="1800">
                          <a:solidFill>
                            <a:srgbClr val="000000"/>
                          </a:solidFill>
                          <a:effectLst/>
                          <a:latin typeface="Arial Nova Cond"/>
                          <a:ea typeface="Calibri" panose="020F0502020204030204" pitchFamily="34" charset="0"/>
                        </a:rPr>
                        <a:t> </a:t>
                      </a:r>
                      <a:r>
                        <a:rPr lang="en-US" sz="1800" err="1">
                          <a:solidFill>
                            <a:srgbClr val="000000"/>
                          </a:solidFill>
                          <a:effectLst/>
                          <a:latin typeface="Arial Nova Cond"/>
                          <a:ea typeface="Calibri" panose="020F0502020204030204" pitchFamily="34" charset="0"/>
                        </a:rPr>
                        <a:t>judíos</a:t>
                      </a:r>
                      <a:r>
                        <a:rPr lang="en-US" sz="1800">
                          <a:solidFill>
                            <a:srgbClr val="000000"/>
                          </a:solidFill>
                          <a:effectLst/>
                          <a:latin typeface="Arial Nova Cond"/>
                          <a:ea typeface="Calibri" panose="020F0502020204030204" pitchFamily="34" charset="0"/>
                        </a:rPr>
                        <a:t> </a:t>
                      </a:r>
                      <a:r>
                        <a:rPr lang="en-US" sz="1800" err="1">
                          <a:solidFill>
                            <a:srgbClr val="000000"/>
                          </a:solidFill>
                          <a:effectLst/>
                          <a:latin typeface="Arial Nova Cond"/>
                          <a:ea typeface="Calibri" panose="020F0502020204030204" pitchFamily="34" charset="0"/>
                        </a:rPr>
                        <a:t>incrédulos</a:t>
                      </a:r>
                      <a:r>
                        <a:rPr lang="en-US" sz="1800">
                          <a:solidFill>
                            <a:srgbClr val="000000"/>
                          </a:solidFill>
                          <a:effectLst/>
                          <a:latin typeface="Arial Nova Cond"/>
                          <a:ea typeface="Calibri" panose="020F0502020204030204" pitchFamily="34" charset="0"/>
                        </a:rPr>
                        <a:t> se </a:t>
                      </a:r>
                      <a:r>
                        <a:rPr lang="en-US" sz="1800" err="1">
                          <a:solidFill>
                            <a:srgbClr val="000000"/>
                          </a:solidFill>
                          <a:effectLst/>
                          <a:latin typeface="Arial Nova Cond"/>
                          <a:ea typeface="Calibri" panose="020F0502020204030204" pitchFamily="34" charset="0"/>
                        </a:rPr>
                        <a:t>salven</a:t>
                      </a:r>
                      <a:r>
                        <a:rPr lang="en-US" sz="1800">
                          <a:solidFill>
                            <a:srgbClr val="000000"/>
                          </a:solidFill>
                          <a:effectLst/>
                          <a:latin typeface="Arial Nova Cond"/>
                          <a:ea typeface="Calibri" panose="020F0502020204030204" pitchFamily="34" charset="0"/>
                        </a:rPr>
                        <a:t>.</a:t>
                      </a:r>
                      <a:endParaRPr lang="en-US" sz="2100">
                        <a:effectLst/>
                        <a:latin typeface="Arial Nova Cond"/>
                        <a:ea typeface="Calibri" panose="020F0502020204030204" pitchFamily="34" charset="0"/>
                      </a:endParaRPr>
                    </a:p>
                  </a:txBody>
                  <a:tcPr marL="51435" marR="51435" marT="0" marB="0" anchor="ctr">
                    <a:lnL>
                      <a:noFill/>
                    </a:lnL>
                    <a:lnR>
                      <a:noFill/>
                    </a:lnR>
                    <a:lnT>
                      <a:noFill/>
                    </a:lnT>
                    <a:lnB>
                      <a:noFill/>
                    </a:lnB>
                  </a:tcPr>
                </a:tc>
                <a:extLst>
                  <a:ext uri="{0D108BD9-81ED-4DB2-BD59-A6C34878D82A}">
                    <a16:rowId xmlns:a16="http://schemas.microsoft.com/office/drawing/2014/main" val="2283343319"/>
                  </a:ext>
                </a:extLst>
              </a:tr>
              <a:tr h="274320">
                <a:tc>
                  <a:txBody>
                    <a:bodyPr/>
                    <a:lstStyle/>
                    <a:p>
                      <a:pPr marL="0" marR="0" lvl="1" indent="0">
                        <a:spcBef>
                          <a:spcPts val="0"/>
                        </a:spcBef>
                        <a:spcAft>
                          <a:spcPts val="0"/>
                        </a:spcAft>
                        <a:buFont typeface="+mj-lt"/>
                        <a:buNone/>
                      </a:pPr>
                      <a:r>
                        <a:rPr lang="en-US" sz="1800">
                          <a:effectLst/>
                          <a:latin typeface="Arial Nova Cond"/>
                          <a:ea typeface="Calibri" panose="020F0502020204030204" pitchFamily="34" charset="0"/>
                        </a:rPr>
                        <a:t>c. Romanos 9:1-4</a:t>
                      </a:r>
                      <a:endParaRPr lang="en-US" sz="2100">
                        <a:effectLst/>
                        <a:latin typeface="Arial Nova Cond"/>
                        <a:ea typeface="Calibri" panose="020F0502020204030204" pitchFamily="34" charset="0"/>
                      </a:endParaRPr>
                    </a:p>
                  </a:txBody>
                  <a:tcPr marL="51435" marR="51435" marT="0" marB="0" anchor="ctr">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Arial Nova Cond"/>
                          <a:ea typeface="Calibri" panose="020F0502020204030204" pitchFamily="34" charset="0"/>
                        </a:rPr>
                        <a:t>____ ¿</a:t>
                      </a:r>
                      <a:r>
                        <a:rPr lang="en-US" sz="1800" err="1">
                          <a:solidFill>
                            <a:srgbClr val="000000"/>
                          </a:solidFill>
                          <a:effectLst/>
                          <a:latin typeface="Arial Nova Cond"/>
                          <a:ea typeface="Calibri" panose="020F0502020204030204" pitchFamily="34" charset="0"/>
                        </a:rPr>
                        <a:t>Cuánto</a:t>
                      </a:r>
                      <a:r>
                        <a:rPr lang="en-US" sz="1800">
                          <a:solidFill>
                            <a:srgbClr val="000000"/>
                          </a:solidFill>
                          <a:effectLst/>
                          <a:latin typeface="Arial Nova Cond"/>
                          <a:ea typeface="Calibri" panose="020F0502020204030204" pitchFamily="34" charset="0"/>
                        </a:rPr>
                        <a:t> </a:t>
                      </a:r>
                      <a:r>
                        <a:rPr lang="en-US" sz="1800" err="1">
                          <a:solidFill>
                            <a:srgbClr val="000000"/>
                          </a:solidFill>
                          <a:effectLst/>
                          <a:latin typeface="Arial Nova Cond"/>
                          <a:ea typeface="Calibri" panose="020F0502020204030204" pitchFamily="34" charset="0"/>
                        </a:rPr>
                        <a:t>falta</a:t>
                      </a:r>
                      <a:r>
                        <a:rPr lang="en-US" sz="1800">
                          <a:solidFill>
                            <a:srgbClr val="000000"/>
                          </a:solidFill>
                          <a:effectLst/>
                          <a:latin typeface="Arial Nova Cond"/>
                          <a:ea typeface="Calibri" panose="020F0502020204030204" pitchFamily="34" charset="0"/>
                        </a:rPr>
                        <a:t> para que Dios </a:t>
                      </a:r>
                      <a:r>
                        <a:rPr lang="en-US" sz="1800" err="1">
                          <a:solidFill>
                            <a:srgbClr val="000000"/>
                          </a:solidFill>
                          <a:effectLst/>
                          <a:latin typeface="Arial Nova Cond"/>
                          <a:ea typeface="Calibri" panose="020F0502020204030204" pitchFamily="34" charset="0"/>
                        </a:rPr>
                        <a:t>vengue</a:t>
                      </a:r>
                      <a:r>
                        <a:rPr lang="en-US" sz="1800">
                          <a:solidFill>
                            <a:srgbClr val="000000"/>
                          </a:solidFill>
                          <a:effectLst/>
                          <a:latin typeface="Arial Nova Cond"/>
                          <a:ea typeface="Calibri" panose="020F0502020204030204" pitchFamily="34" charset="0"/>
                        </a:rPr>
                        <a:t> </a:t>
                      </a:r>
                      <a:r>
                        <a:rPr lang="en-US" sz="1800" err="1">
                          <a:solidFill>
                            <a:srgbClr val="000000"/>
                          </a:solidFill>
                          <a:effectLst/>
                          <a:latin typeface="Arial Nova Cond"/>
                          <a:ea typeface="Calibri" panose="020F0502020204030204" pitchFamily="34" charset="0"/>
                        </a:rPr>
                        <a:t>nuestro</a:t>
                      </a:r>
                      <a:r>
                        <a:rPr lang="en-US" sz="1800">
                          <a:solidFill>
                            <a:srgbClr val="000000"/>
                          </a:solidFill>
                          <a:effectLst/>
                          <a:latin typeface="Arial Nova Cond"/>
                          <a:ea typeface="Calibri" panose="020F0502020204030204" pitchFamily="34" charset="0"/>
                        </a:rPr>
                        <a:t> </a:t>
                      </a:r>
                      <a:r>
                        <a:rPr lang="en-US" sz="1800" err="1">
                          <a:solidFill>
                            <a:srgbClr val="000000"/>
                          </a:solidFill>
                          <a:effectLst/>
                          <a:latin typeface="Arial Nova Cond"/>
                          <a:ea typeface="Calibri" panose="020F0502020204030204" pitchFamily="34" charset="0"/>
                        </a:rPr>
                        <a:t>martirio</a:t>
                      </a:r>
                      <a:r>
                        <a:rPr lang="en-US" sz="1800">
                          <a:solidFill>
                            <a:srgbClr val="000000"/>
                          </a:solidFill>
                          <a:effectLst/>
                          <a:latin typeface="Arial Nova Cond"/>
                          <a:ea typeface="Calibri" panose="020F0502020204030204" pitchFamily="34" charset="0"/>
                        </a:rPr>
                        <a:t>?</a:t>
                      </a:r>
                      <a:endParaRPr lang="en-US" sz="2100">
                        <a:effectLst/>
                        <a:latin typeface="Arial Nova Cond"/>
                        <a:ea typeface="Calibri" panose="020F0502020204030204" pitchFamily="34" charset="0"/>
                      </a:endParaRPr>
                    </a:p>
                  </a:txBody>
                  <a:tcPr marL="51435" marR="51435" marT="0" marB="0" anchor="ctr">
                    <a:lnL>
                      <a:noFill/>
                    </a:lnL>
                    <a:lnR>
                      <a:noFill/>
                    </a:lnR>
                    <a:lnT>
                      <a:noFill/>
                    </a:lnT>
                    <a:lnB>
                      <a:noFill/>
                    </a:lnB>
                  </a:tcPr>
                </a:tc>
                <a:extLst>
                  <a:ext uri="{0D108BD9-81ED-4DB2-BD59-A6C34878D82A}">
                    <a16:rowId xmlns:a16="http://schemas.microsoft.com/office/drawing/2014/main" val="97503115"/>
                  </a:ext>
                </a:extLst>
              </a:tr>
              <a:tr h="274320">
                <a:tc>
                  <a:txBody>
                    <a:bodyPr/>
                    <a:lstStyle/>
                    <a:p>
                      <a:pPr marL="0" marR="0" lvl="1" indent="0">
                        <a:spcBef>
                          <a:spcPts val="0"/>
                        </a:spcBef>
                        <a:spcAft>
                          <a:spcPts val="0"/>
                        </a:spcAft>
                        <a:buFont typeface="+mj-lt"/>
                        <a:buNone/>
                      </a:pPr>
                      <a:r>
                        <a:rPr lang="en-US" sz="1800">
                          <a:effectLst/>
                          <a:latin typeface="Arial Nova Cond"/>
                          <a:ea typeface="Calibri" panose="020F0502020204030204" pitchFamily="34" charset="0"/>
                        </a:rPr>
                        <a:t>d. 2 Cor 2:4 &amp; 7:8-9</a:t>
                      </a:r>
                      <a:endParaRPr lang="en-US" sz="2100">
                        <a:effectLst/>
                        <a:latin typeface="Arial Nova Cond"/>
                        <a:ea typeface="Calibri" panose="020F0502020204030204" pitchFamily="34" charset="0"/>
                      </a:endParaRPr>
                    </a:p>
                  </a:txBody>
                  <a:tcPr marL="51435" marR="51435" marT="0" marB="0" anchor="ctr">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Arial Nova Cond"/>
                          <a:ea typeface="Calibri" panose="020F0502020204030204" pitchFamily="34" charset="0"/>
                        </a:rPr>
                        <a:t>____ No </a:t>
                      </a:r>
                      <a:r>
                        <a:rPr lang="en-US" sz="1800" err="1">
                          <a:solidFill>
                            <a:srgbClr val="000000"/>
                          </a:solidFill>
                          <a:effectLst/>
                          <a:latin typeface="Arial Nova Cond"/>
                          <a:ea typeface="Calibri" panose="020F0502020204030204" pitchFamily="34" charset="0"/>
                        </a:rPr>
                        <a:t>dejes</a:t>
                      </a:r>
                      <a:r>
                        <a:rPr lang="en-US" sz="1800">
                          <a:solidFill>
                            <a:srgbClr val="000000"/>
                          </a:solidFill>
                          <a:effectLst/>
                          <a:latin typeface="Arial Nova Cond"/>
                          <a:ea typeface="Calibri" panose="020F0502020204030204" pitchFamily="34" charset="0"/>
                        </a:rPr>
                        <a:t> que </a:t>
                      </a:r>
                      <a:r>
                        <a:rPr lang="en-US" sz="1800" err="1">
                          <a:solidFill>
                            <a:srgbClr val="000000"/>
                          </a:solidFill>
                          <a:effectLst/>
                          <a:latin typeface="Arial Nova Cond"/>
                          <a:ea typeface="Calibri" panose="020F0502020204030204" pitchFamily="34" charset="0"/>
                        </a:rPr>
                        <a:t>muera</a:t>
                      </a:r>
                      <a:r>
                        <a:rPr lang="en-US" sz="1800">
                          <a:solidFill>
                            <a:srgbClr val="000000"/>
                          </a:solidFill>
                          <a:effectLst/>
                          <a:latin typeface="Arial Nova Cond"/>
                          <a:ea typeface="Calibri" panose="020F0502020204030204" pitchFamily="34" charset="0"/>
                        </a:rPr>
                        <a:t>.</a:t>
                      </a:r>
                      <a:endParaRPr lang="en-US" sz="2100">
                        <a:effectLst/>
                        <a:latin typeface="Arial Nova Cond"/>
                        <a:ea typeface="Calibri" panose="020F0502020204030204" pitchFamily="34" charset="0"/>
                      </a:endParaRPr>
                    </a:p>
                  </a:txBody>
                  <a:tcPr marL="51435" marR="51435" marT="0" marB="0" anchor="ctr">
                    <a:lnL>
                      <a:noFill/>
                    </a:lnL>
                    <a:lnR>
                      <a:noFill/>
                    </a:lnR>
                    <a:lnT>
                      <a:noFill/>
                    </a:lnT>
                    <a:lnB>
                      <a:noFill/>
                    </a:lnB>
                  </a:tcPr>
                </a:tc>
                <a:extLst>
                  <a:ext uri="{0D108BD9-81ED-4DB2-BD59-A6C34878D82A}">
                    <a16:rowId xmlns:a16="http://schemas.microsoft.com/office/drawing/2014/main" val="2279635072"/>
                  </a:ext>
                </a:extLst>
              </a:tr>
              <a:tr h="274320">
                <a:tc>
                  <a:txBody>
                    <a:bodyPr/>
                    <a:lstStyle/>
                    <a:p>
                      <a:pPr marL="0" marR="0" lvl="1" indent="0">
                        <a:spcBef>
                          <a:spcPts val="0"/>
                        </a:spcBef>
                        <a:spcAft>
                          <a:spcPts val="0"/>
                        </a:spcAft>
                        <a:buFont typeface="+mj-lt"/>
                        <a:buNone/>
                      </a:pPr>
                      <a:r>
                        <a:rPr lang="en-US" sz="1800">
                          <a:effectLst/>
                          <a:latin typeface="Arial Nova Cond"/>
                          <a:ea typeface="Calibri" panose="020F0502020204030204" pitchFamily="34" charset="0"/>
                        </a:rPr>
                        <a:t>e. Heb 5:7; Mat 26:36-53</a:t>
                      </a:r>
                      <a:endParaRPr lang="en-US" sz="2100">
                        <a:effectLst/>
                        <a:latin typeface="Arial Nova Cond"/>
                        <a:ea typeface="Calibri" panose="020F0502020204030204" pitchFamily="34" charset="0"/>
                      </a:endParaRPr>
                    </a:p>
                  </a:txBody>
                  <a:tcPr marL="51435" marR="51435" marT="0" marB="0" anchor="ctr">
                    <a:lnL>
                      <a:noFill/>
                    </a:lnL>
                    <a:lnR>
                      <a:noFill/>
                    </a:lnR>
                    <a:lnT>
                      <a:noFill/>
                    </a:lnT>
                    <a:lnB>
                      <a:noFill/>
                    </a:lnB>
                  </a:tcPr>
                </a:tc>
                <a:tc>
                  <a:txBody>
                    <a:bodyPr/>
                    <a:lstStyle/>
                    <a:p>
                      <a:pPr marL="0" marR="0">
                        <a:spcBef>
                          <a:spcPts val="0"/>
                        </a:spcBef>
                        <a:spcAft>
                          <a:spcPts val="0"/>
                        </a:spcAft>
                      </a:pPr>
                      <a:r>
                        <a:rPr lang="en-US" sz="1800">
                          <a:solidFill>
                            <a:srgbClr val="000000"/>
                          </a:solidFill>
                          <a:effectLst/>
                          <a:latin typeface="Arial Nova Cond"/>
                          <a:ea typeface="Calibri" panose="020F0502020204030204" pitchFamily="34" charset="0"/>
                        </a:rPr>
                        <a:t>____ </a:t>
                      </a:r>
                      <a:r>
                        <a:rPr lang="en-US" sz="1800" err="1">
                          <a:solidFill>
                            <a:srgbClr val="000000"/>
                          </a:solidFill>
                          <a:effectLst/>
                          <a:latin typeface="Arial Nova Cond"/>
                          <a:ea typeface="Calibri" panose="020F0502020204030204" pitchFamily="34" charset="0"/>
                        </a:rPr>
                        <a:t>Puede</a:t>
                      </a:r>
                      <a:r>
                        <a:rPr lang="en-US" sz="1800">
                          <a:solidFill>
                            <a:srgbClr val="000000"/>
                          </a:solidFill>
                          <a:effectLst/>
                          <a:latin typeface="Arial Nova Cond"/>
                          <a:ea typeface="Calibri" panose="020F0502020204030204" pitchFamily="34" charset="0"/>
                        </a:rPr>
                        <a:t> que </a:t>
                      </a:r>
                      <a:r>
                        <a:rPr lang="en-US" sz="1800" err="1">
                          <a:solidFill>
                            <a:srgbClr val="000000"/>
                          </a:solidFill>
                          <a:effectLst/>
                          <a:latin typeface="Arial Nova Cond"/>
                          <a:ea typeface="Calibri" panose="020F0502020204030204" pitchFamily="34" charset="0"/>
                        </a:rPr>
                        <a:t>los</a:t>
                      </a:r>
                      <a:r>
                        <a:rPr lang="en-US" sz="1800">
                          <a:solidFill>
                            <a:srgbClr val="000000"/>
                          </a:solidFill>
                          <a:effectLst/>
                          <a:latin typeface="Arial Nova Cond"/>
                          <a:ea typeface="Calibri" panose="020F0502020204030204" pitchFamily="34" charset="0"/>
                        </a:rPr>
                        <a:t> </a:t>
                      </a:r>
                      <a:r>
                        <a:rPr lang="en-US" sz="1800" err="1">
                          <a:solidFill>
                            <a:srgbClr val="000000"/>
                          </a:solidFill>
                          <a:effectLst/>
                          <a:latin typeface="Arial Nova Cond"/>
                          <a:ea typeface="Calibri" panose="020F0502020204030204" pitchFamily="34" charset="0"/>
                        </a:rPr>
                        <a:t>corintios</a:t>
                      </a:r>
                      <a:r>
                        <a:rPr lang="en-US" sz="1800">
                          <a:solidFill>
                            <a:srgbClr val="000000"/>
                          </a:solidFill>
                          <a:effectLst/>
                          <a:latin typeface="Arial Nova Cond"/>
                          <a:ea typeface="Calibri" panose="020F0502020204030204" pitchFamily="34" charset="0"/>
                        </a:rPr>
                        <a:t> no </a:t>
                      </a:r>
                      <a:r>
                        <a:rPr lang="en-US" sz="1800" err="1">
                          <a:solidFill>
                            <a:srgbClr val="000000"/>
                          </a:solidFill>
                          <a:effectLst/>
                          <a:latin typeface="Arial Nova Cond"/>
                          <a:ea typeface="Calibri" panose="020F0502020204030204" pitchFamily="34" charset="0"/>
                        </a:rPr>
                        <a:t>corrijan</a:t>
                      </a:r>
                      <a:r>
                        <a:rPr lang="en-US" sz="1800">
                          <a:solidFill>
                            <a:srgbClr val="000000"/>
                          </a:solidFill>
                          <a:effectLst/>
                          <a:latin typeface="Arial Nova Cond"/>
                          <a:ea typeface="Calibri" panose="020F0502020204030204" pitchFamily="34" charset="0"/>
                        </a:rPr>
                        <a:t> sus </a:t>
                      </a:r>
                      <a:r>
                        <a:rPr lang="en-US" sz="1800" err="1">
                          <a:solidFill>
                            <a:srgbClr val="000000"/>
                          </a:solidFill>
                          <a:effectLst/>
                          <a:latin typeface="Arial Nova Cond"/>
                          <a:ea typeface="Calibri" panose="020F0502020204030204" pitchFamily="34" charset="0"/>
                        </a:rPr>
                        <a:t>errores</a:t>
                      </a:r>
                      <a:r>
                        <a:rPr lang="en-US" sz="1800">
                          <a:solidFill>
                            <a:srgbClr val="000000"/>
                          </a:solidFill>
                          <a:effectLst/>
                          <a:latin typeface="Arial Nova Cond"/>
                          <a:ea typeface="Calibri" panose="020F0502020204030204" pitchFamily="34" charset="0"/>
                        </a:rPr>
                        <a:t>.</a:t>
                      </a:r>
                      <a:endParaRPr lang="en-US" sz="2100">
                        <a:effectLst/>
                        <a:latin typeface="Arial Nova Cond" panose="020B0506020202020204" pitchFamily="34" charset="0"/>
                        <a:ea typeface="Calibri" panose="020F0502020204030204" pitchFamily="34" charset="0"/>
                      </a:endParaRPr>
                    </a:p>
                  </a:txBody>
                  <a:tcPr marL="51435" marR="51435" marT="0" marB="0" anchor="ctr">
                    <a:lnL>
                      <a:noFill/>
                    </a:lnL>
                    <a:lnR>
                      <a:noFill/>
                    </a:lnR>
                    <a:lnT>
                      <a:noFill/>
                    </a:lnT>
                    <a:lnB>
                      <a:noFill/>
                    </a:lnB>
                  </a:tcPr>
                </a:tc>
                <a:extLst>
                  <a:ext uri="{0D108BD9-81ED-4DB2-BD59-A6C34878D82A}">
                    <a16:rowId xmlns:a16="http://schemas.microsoft.com/office/drawing/2014/main" val="3896951413"/>
                  </a:ext>
                </a:extLst>
              </a:tr>
            </a:tbl>
          </a:graphicData>
        </a:graphic>
      </p:graphicFrame>
      <p:sp>
        <p:nvSpPr>
          <p:cNvPr id="8" name="TextBox 7">
            <a:extLst>
              <a:ext uri="{FF2B5EF4-FFF2-40B4-BE49-F238E27FC236}">
                <a16:creationId xmlns:a16="http://schemas.microsoft.com/office/drawing/2014/main" id="{6B7F7A16-D6A8-10DE-7001-31FDAB98C3CF}"/>
              </a:ext>
            </a:extLst>
          </p:cNvPr>
          <p:cNvSpPr txBox="1"/>
          <p:nvPr/>
        </p:nvSpPr>
        <p:spPr>
          <a:xfrm>
            <a:off x="3393522" y="3932900"/>
            <a:ext cx="242888" cy="300082"/>
          </a:xfrm>
          <a:prstGeom prst="rect">
            <a:avLst/>
          </a:prstGeom>
          <a:noFill/>
        </p:spPr>
        <p:txBody>
          <a:bodyPr wrap="square" rtlCol="0">
            <a:spAutoFit/>
          </a:bodyPr>
          <a:lstStyle/>
          <a:p>
            <a:pPr algn="ctr"/>
            <a:r>
              <a:rPr lang="en-US" sz="1350">
                <a:solidFill>
                  <a:srgbClr val="C00000"/>
                </a:solidFill>
                <a:latin typeface="Segoe Print" panose="02000600000000000000" pitchFamily="2" charset="0"/>
              </a:rPr>
              <a:t>A</a:t>
            </a:r>
          </a:p>
        </p:txBody>
      </p:sp>
      <p:sp>
        <p:nvSpPr>
          <p:cNvPr id="10" name="TextBox 9">
            <a:extLst>
              <a:ext uri="{FF2B5EF4-FFF2-40B4-BE49-F238E27FC236}">
                <a16:creationId xmlns:a16="http://schemas.microsoft.com/office/drawing/2014/main" id="{5E9E9A1B-9153-3D88-7A5D-3996A97A489D}"/>
              </a:ext>
            </a:extLst>
          </p:cNvPr>
          <p:cNvSpPr txBox="1"/>
          <p:nvPr/>
        </p:nvSpPr>
        <p:spPr>
          <a:xfrm>
            <a:off x="3393522" y="4216573"/>
            <a:ext cx="242888" cy="300082"/>
          </a:xfrm>
          <a:prstGeom prst="rect">
            <a:avLst/>
          </a:prstGeom>
          <a:noFill/>
        </p:spPr>
        <p:txBody>
          <a:bodyPr wrap="square" rtlCol="0">
            <a:spAutoFit/>
          </a:bodyPr>
          <a:lstStyle/>
          <a:p>
            <a:pPr algn="ctr"/>
            <a:r>
              <a:rPr lang="en-US" sz="1350">
                <a:solidFill>
                  <a:srgbClr val="C00000"/>
                </a:solidFill>
                <a:latin typeface="Segoe Print" panose="02000600000000000000" pitchFamily="2" charset="0"/>
              </a:rPr>
              <a:t>E</a:t>
            </a:r>
          </a:p>
        </p:txBody>
      </p:sp>
      <p:sp>
        <p:nvSpPr>
          <p:cNvPr id="14" name="TextBox 13">
            <a:extLst>
              <a:ext uri="{FF2B5EF4-FFF2-40B4-BE49-F238E27FC236}">
                <a16:creationId xmlns:a16="http://schemas.microsoft.com/office/drawing/2014/main" id="{19B7A86B-D4FF-9B40-D627-8F46E55EFE0F}"/>
              </a:ext>
            </a:extLst>
          </p:cNvPr>
          <p:cNvSpPr txBox="1"/>
          <p:nvPr/>
        </p:nvSpPr>
        <p:spPr>
          <a:xfrm>
            <a:off x="3393522" y="4490166"/>
            <a:ext cx="242888" cy="300082"/>
          </a:xfrm>
          <a:prstGeom prst="rect">
            <a:avLst/>
          </a:prstGeom>
          <a:noFill/>
        </p:spPr>
        <p:txBody>
          <a:bodyPr wrap="square" rtlCol="0">
            <a:spAutoFit/>
          </a:bodyPr>
          <a:lstStyle/>
          <a:p>
            <a:pPr algn="ctr"/>
            <a:r>
              <a:rPr lang="en-US" sz="1350">
                <a:solidFill>
                  <a:srgbClr val="C00000"/>
                </a:solidFill>
                <a:latin typeface="Segoe Print" panose="02000600000000000000" pitchFamily="2" charset="0"/>
              </a:rPr>
              <a:t>D</a:t>
            </a:r>
          </a:p>
        </p:txBody>
      </p:sp>
      <p:sp>
        <p:nvSpPr>
          <p:cNvPr id="18" name="TextBox 17">
            <a:extLst>
              <a:ext uri="{FF2B5EF4-FFF2-40B4-BE49-F238E27FC236}">
                <a16:creationId xmlns:a16="http://schemas.microsoft.com/office/drawing/2014/main" id="{8B4C93C8-6DB7-E940-679E-A95708E6AA77}"/>
              </a:ext>
            </a:extLst>
          </p:cNvPr>
          <p:cNvSpPr txBox="1"/>
          <p:nvPr/>
        </p:nvSpPr>
        <p:spPr>
          <a:xfrm>
            <a:off x="3393522" y="3392330"/>
            <a:ext cx="242888" cy="300082"/>
          </a:xfrm>
          <a:prstGeom prst="rect">
            <a:avLst/>
          </a:prstGeom>
          <a:noFill/>
        </p:spPr>
        <p:txBody>
          <a:bodyPr wrap="square" rtlCol="0">
            <a:spAutoFit/>
          </a:bodyPr>
          <a:lstStyle/>
          <a:p>
            <a:pPr algn="ctr"/>
            <a:r>
              <a:rPr lang="en-US" sz="1350">
                <a:solidFill>
                  <a:srgbClr val="C00000"/>
                </a:solidFill>
                <a:latin typeface="Segoe Print" panose="02000600000000000000" pitchFamily="2" charset="0"/>
              </a:rPr>
              <a:t>B</a:t>
            </a:r>
          </a:p>
        </p:txBody>
      </p:sp>
      <p:sp>
        <p:nvSpPr>
          <p:cNvPr id="20" name="TextBox 19">
            <a:extLst>
              <a:ext uri="{FF2B5EF4-FFF2-40B4-BE49-F238E27FC236}">
                <a16:creationId xmlns:a16="http://schemas.microsoft.com/office/drawing/2014/main" id="{6ECEC6EE-5F42-8414-78BF-16A91BD17FCB}"/>
              </a:ext>
            </a:extLst>
          </p:cNvPr>
          <p:cNvSpPr txBox="1"/>
          <p:nvPr/>
        </p:nvSpPr>
        <p:spPr>
          <a:xfrm>
            <a:off x="3393522" y="3671456"/>
            <a:ext cx="242888" cy="300082"/>
          </a:xfrm>
          <a:prstGeom prst="rect">
            <a:avLst/>
          </a:prstGeom>
          <a:noFill/>
        </p:spPr>
        <p:txBody>
          <a:bodyPr wrap="square" rtlCol="0">
            <a:spAutoFit/>
          </a:bodyPr>
          <a:lstStyle/>
          <a:p>
            <a:pPr algn="ctr"/>
            <a:r>
              <a:rPr lang="en-US" sz="1350">
                <a:solidFill>
                  <a:srgbClr val="C00000"/>
                </a:solidFill>
                <a:latin typeface="Segoe Print" panose="02000600000000000000" pitchFamily="2" charset="0"/>
              </a:rPr>
              <a:t>C</a:t>
            </a:r>
          </a:p>
        </p:txBody>
      </p:sp>
    </p:spTree>
    <p:extLst>
      <p:ext uri="{BB962C8B-B14F-4D97-AF65-F5344CB8AC3E}">
        <p14:creationId xmlns:p14="http://schemas.microsoft.com/office/powerpoint/2010/main" val="27187241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8"/>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15"/>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8"/>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0"/>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13"/>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4"/>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12"/>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12" grpId="0"/>
      <p:bldP spid="13" grpId="0"/>
      <p:bldP spid="15" grpId="0"/>
      <p:bldP spid="16" grpId="0"/>
      <p:bldP spid="8" grpId="0"/>
      <p:bldP spid="10" grpId="0"/>
      <p:bldP spid="14" grpId="0"/>
      <p:bldP spid="18" grpId="0"/>
      <p:bldP spid="20" grpId="0"/>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4235B6-9FB6-EDF3-8AB7-203E70BC022C}"/>
              </a:ext>
            </a:extLst>
          </p:cNvPr>
          <p:cNvSpPr>
            <a:spLocks noGrp="1"/>
          </p:cNvSpPr>
          <p:nvPr>
            <p:ph type="title"/>
          </p:nvPr>
        </p:nvSpPr>
        <p:spPr>
          <a:xfrm>
            <a:off x="588554" y="658665"/>
            <a:ext cx="7966891" cy="1680814"/>
          </a:xfrm>
        </p:spPr>
        <p:txBody>
          <a:bodyPr/>
          <a:lstStyle/>
          <a:p>
            <a:r>
              <a:rPr lang="en-US" sz="3600"/>
              <a:t>What are some New Testament passages that require us to know how to lament?</a:t>
            </a:r>
          </a:p>
        </p:txBody>
      </p:sp>
      <p:sp>
        <p:nvSpPr>
          <p:cNvPr id="4" name="Title 1">
            <a:extLst>
              <a:ext uri="{FF2B5EF4-FFF2-40B4-BE49-F238E27FC236}">
                <a16:creationId xmlns:a16="http://schemas.microsoft.com/office/drawing/2014/main" id="{AD011582-FE0F-6A10-AC92-8B15EA317546}"/>
              </a:ext>
            </a:extLst>
          </p:cNvPr>
          <p:cNvSpPr txBox="1">
            <a:spLocks/>
          </p:cNvSpPr>
          <p:nvPr/>
        </p:nvSpPr>
        <p:spPr>
          <a:xfrm>
            <a:off x="486009" y="3375521"/>
            <a:ext cx="8171980" cy="168081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40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s-ES" sz="3600">
                <a:latin typeface="Malgun Gothic"/>
                <a:ea typeface="Malgun Gothic"/>
              </a:rPr>
              <a:t>¿Cuáles son algunos pasajes en el nuevo testamento que requieren que sepamos como lamentarnos?</a:t>
            </a:r>
            <a:endParaRPr lang="en-US" sz="3600"/>
          </a:p>
        </p:txBody>
      </p:sp>
    </p:spTree>
    <p:extLst>
      <p:ext uri="{BB962C8B-B14F-4D97-AF65-F5344CB8AC3E}">
        <p14:creationId xmlns:p14="http://schemas.microsoft.com/office/powerpoint/2010/main" val="176322125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D2B9C1-C05D-452B-A879-7A982FDB688F}"/>
              </a:ext>
            </a:extLst>
          </p:cNvPr>
          <p:cNvSpPr>
            <a:spLocks noGrp="1"/>
          </p:cNvSpPr>
          <p:nvPr>
            <p:ph type="title"/>
          </p:nvPr>
        </p:nvSpPr>
        <p:spPr/>
        <p:txBody>
          <a:bodyPr vert="horz" lIns="91440" tIns="45720" rIns="91440" bIns="45720" rtlCol="0" anchor="ctr">
            <a:noAutofit/>
          </a:bodyPr>
          <a:lstStyle/>
          <a:p>
            <a:pPr algn="ctr"/>
            <a:r>
              <a:rPr lang="en-US" sz="2100">
                <a:latin typeface="Malgun Gothic"/>
                <a:ea typeface="Malgun Gothic"/>
              </a:rPr>
              <a:t>How to Grow by Lamenting / </a:t>
            </a:r>
            <a:r>
              <a:rPr lang="en-US" sz="2100" err="1">
                <a:latin typeface="Malgun Gothic"/>
                <a:ea typeface="Malgun Gothic"/>
              </a:rPr>
              <a:t>Cómo</a:t>
            </a:r>
            <a:r>
              <a:rPr lang="en-US" sz="2100">
                <a:latin typeface="Malgun Gothic"/>
                <a:ea typeface="Malgun Gothic"/>
              </a:rPr>
              <a:t> </a:t>
            </a:r>
            <a:r>
              <a:rPr lang="en-US" sz="2100" err="1">
                <a:latin typeface="Malgun Gothic"/>
                <a:ea typeface="Malgun Gothic"/>
              </a:rPr>
              <a:t>crecer</a:t>
            </a:r>
            <a:r>
              <a:rPr lang="en-US" sz="2100">
                <a:latin typeface="Malgun Gothic"/>
                <a:ea typeface="Malgun Gothic"/>
              </a:rPr>
              <a:t> </a:t>
            </a:r>
            <a:r>
              <a:rPr lang="en-US" sz="2100" err="1">
                <a:latin typeface="Malgun Gothic"/>
                <a:ea typeface="Malgun Gothic"/>
              </a:rPr>
              <a:t>mediante</a:t>
            </a:r>
            <a:r>
              <a:rPr lang="en-US" sz="2100">
                <a:latin typeface="Malgun Gothic"/>
                <a:ea typeface="Malgun Gothic"/>
              </a:rPr>
              <a:t> </a:t>
            </a:r>
            <a:r>
              <a:rPr lang="en-US" sz="2100" err="1">
                <a:latin typeface="Malgun Gothic"/>
                <a:ea typeface="Malgun Gothic"/>
              </a:rPr>
              <a:t>los</a:t>
            </a:r>
            <a:r>
              <a:rPr lang="en-US" sz="2100">
                <a:latin typeface="Malgun Gothic"/>
                <a:ea typeface="Malgun Gothic"/>
              </a:rPr>
              <a:t> </a:t>
            </a:r>
            <a:r>
              <a:rPr lang="en-US" sz="2100" err="1">
                <a:latin typeface="Malgun Gothic"/>
                <a:ea typeface="Malgun Gothic"/>
              </a:rPr>
              <a:t>lamentos</a:t>
            </a:r>
            <a:endParaRPr lang="en-US" sz="2100"/>
          </a:p>
        </p:txBody>
      </p:sp>
      <p:sp>
        <p:nvSpPr>
          <p:cNvPr id="3" name="Content Placeholder 2">
            <a:extLst>
              <a:ext uri="{FF2B5EF4-FFF2-40B4-BE49-F238E27FC236}">
                <a16:creationId xmlns:a16="http://schemas.microsoft.com/office/drawing/2014/main" id="{6525DBF1-A3DD-4C4E-8332-EEBED6370476}"/>
              </a:ext>
            </a:extLst>
          </p:cNvPr>
          <p:cNvSpPr>
            <a:spLocks noGrp="1"/>
          </p:cNvSpPr>
          <p:nvPr>
            <p:ph sz="half" idx="1"/>
          </p:nvPr>
        </p:nvSpPr>
        <p:spPr>
          <a:xfrm>
            <a:off x="337625" y="1041006"/>
            <a:ext cx="4234375" cy="4673994"/>
          </a:xfrm>
        </p:spPr>
        <p:txBody>
          <a:bodyPr>
            <a:normAutofit fontScale="92500" lnSpcReduction="20000"/>
          </a:bodyPr>
          <a:lstStyle/>
          <a:p>
            <a:r>
              <a:rPr lang="en-US"/>
              <a:t>Matthew 5:4; Luke 6:21 – “blessed are those who mourn”</a:t>
            </a:r>
          </a:p>
          <a:p>
            <a:pPr lvl="1"/>
            <a:r>
              <a:rPr lang="en-US"/>
              <a:t>Lament our own sins, but also the sins of others and the effects of those sins in the world</a:t>
            </a:r>
            <a:br>
              <a:rPr lang="en-US"/>
            </a:br>
            <a:endParaRPr lang="en-US"/>
          </a:p>
          <a:p>
            <a:r>
              <a:rPr lang="en-US"/>
              <a:t>Romans 12:15 – “weep with those who weep”</a:t>
            </a:r>
          </a:p>
          <a:p>
            <a:pPr lvl="1"/>
            <a:r>
              <a:rPr lang="en-US"/>
              <a:t>Share the burden of sorrow to help each other grow through pain, 12:12-13</a:t>
            </a:r>
          </a:p>
          <a:p>
            <a:r>
              <a:rPr lang="en-US"/>
              <a:t>Romans 15:1; Galatians 6:2 – “bear the weaknesses of those without strength”</a:t>
            </a:r>
          </a:p>
          <a:p>
            <a:pPr lvl="1"/>
            <a:r>
              <a:rPr lang="en-US"/>
              <a:t>Reach out to those in spiritual crisis and guide them to God, 2 Corinthians 2:7, 11</a:t>
            </a:r>
          </a:p>
          <a:p>
            <a:r>
              <a:rPr lang="en-US"/>
              <a:t>Hebrews 10:33-34 – “you showed sympathy to the prisoners”</a:t>
            </a:r>
            <a:r>
              <a:rPr lang="en-US" sz="1500"/>
              <a:t>; </a:t>
            </a:r>
            <a:r>
              <a:rPr lang="en-US"/>
              <a:t>Hebrews 13:3 – “remember…those who are ill-treated, since you…are also in the body”</a:t>
            </a:r>
          </a:p>
          <a:p>
            <a:pPr lvl="1"/>
            <a:r>
              <a:rPr lang="en-US"/>
              <a:t>Use the skills of lament to increase our empathy for those who suffer</a:t>
            </a:r>
          </a:p>
          <a:p>
            <a:r>
              <a:rPr lang="en-US"/>
              <a:t>James 4:8-10 – “purify your hearts…be miserable and mourn and weep”</a:t>
            </a:r>
          </a:p>
          <a:p>
            <a:pPr lvl="1"/>
            <a:r>
              <a:rPr lang="en-US"/>
              <a:t>Repent more completely and whole-heartedly by properly lamenting our sins</a:t>
            </a:r>
          </a:p>
          <a:p>
            <a:endParaRPr lang="en-US"/>
          </a:p>
        </p:txBody>
      </p:sp>
      <p:sp>
        <p:nvSpPr>
          <p:cNvPr id="4" name="Content Placeholder 3">
            <a:extLst>
              <a:ext uri="{FF2B5EF4-FFF2-40B4-BE49-F238E27FC236}">
                <a16:creationId xmlns:a16="http://schemas.microsoft.com/office/drawing/2014/main" id="{8EB3A480-E5D4-A0F7-8A75-AB491C805304}"/>
              </a:ext>
            </a:extLst>
          </p:cNvPr>
          <p:cNvSpPr>
            <a:spLocks noGrp="1"/>
          </p:cNvSpPr>
          <p:nvPr>
            <p:ph sz="half" idx="2"/>
          </p:nvPr>
        </p:nvSpPr>
        <p:spPr/>
        <p:txBody>
          <a:bodyPr vert="horz" lIns="91440" tIns="45720" rIns="91440" bIns="45720" rtlCol="0" anchor="t">
            <a:normAutofit fontScale="92500" lnSpcReduction="20000"/>
          </a:bodyPr>
          <a:lstStyle/>
          <a:p>
            <a:r>
              <a:rPr lang="en-US">
                <a:ea typeface="+mn-lt"/>
                <a:cs typeface="+mn-lt"/>
              </a:rPr>
              <a:t>Mateo 5:4; Lucas 6:21 – “</a:t>
            </a:r>
            <a:r>
              <a:rPr lang="en-US" err="1">
                <a:ea typeface="+mn-lt"/>
                <a:cs typeface="+mn-lt"/>
              </a:rPr>
              <a:t>Bienaventurados</a:t>
            </a:r>
            <a:r>
              <a:rPr lang="en-US">
                <a:ea typeface="+mn-lt"/>
                <a:cs typeface="+mn-lt"/>
              </a:rPr>
              <a:t> </a:t>
            </a:r>
            <a:r>
              <a:rPr lang="en-US" err="1">
                <a:ea typeface="+mn-lt"/>
                <a:cs typeface="+mn-lt"/>
              </a:rPr>
              <a:t>los</a:t>
            </a:r>
            <a:r>
              <a:rPr lang="en-US">
                <a:ea typeface="+mn-lt"/>
                <a:cs typeface="+mn-lt"/>
              </a:rPr>
              <a:t> que </a:t>
            </a:r>
            <a:r>
              <a:rPr lang="en-US" err="1">
                <a:ea typeface="+mn-lt"/>
                <a:cs typeface="+mn-lt"/>
              </a:rPr>
              <a:t>lloran</a:t>
            </a:r>
            <a:r>
              <a:rPr lang="en-US">
                <a:ea typeface="+mn-lt"/>
                <a:cs typeface="+mn-lt"/>
              </a:rPr>
              <a:t>”</a:t>
            </a:r>
            <a:endParaRPr lang="en-US"/>
          </a:p>
          <a:p>
            <a:pPr lvl="1"/>
            <a:r>
              <a:rPr lang="en-US" err="1">
                <a:ea typeface="+mn-lt"/>
                <a:cs typeface="+mn-lt"/>
              </a:rPr>
              <a:t>Llorar</a:t>
            </a:r>
            <a:r>
              <a:rPr lang="en-US">
                <a:ea typeface="+mn-lt"/>
                <a:cs typeface="+mn-lt"/>
              </a:rPr>
              <a:t> </a:t>
            </a:r>
            <a:r>
              <a:rPr lang="en-US" err="1">
                <a:ea typeface="+mn-lt"/>
                <a:cs typeface="+mn-lt"/>
              </a:rPr>
              <a:t>por</a:t>
            </a:r>
            <a:r>
              <a:rPr lang="en-US">
                <a:ea typeface="+mn-lt"/>
                <a:cs typeface="+mn-lt"/>
              </a:rPr>
              <a:t> </a:t>
            </a:r>
            <a:r>
              <a:rPr lang="en-US" err="1">
                <a:ea typeface="+mn-lt"/>
                <a:cs typeface="+mn-lt"/>
              </a:rPr>
              <a:t>nuestros</a:t>
            </a:r>
            <a:r>
              <a:rPr lang="en-US">
                <a:ea typeface="+mn-lt"/>
                <a:cs typeface="+mn-lt"/>
              </a:rPr>
              <a:t> </a:t>
            </a:r>
            <a:r>
              <a:rPr lang="en-US" err="1">
                <a:ea typeface="+mn-lt"/>
                <a:cs typeface="+mn-lt"/>
              </a:rPr>
              <a:t>propios</a:t>
            </a:r>
            <a:r>
              <a:rPr lang="en-US">
                <a:ea typeface="+mn-lt"/>
                <a:cs typeface="+mn-lt"/>
              </a:rPr>
              <a:t> </a:t>
            </a:r>
            <a:r>
              <a:rPr lang="en-US" err="1">
                <a:ea typeface="+mn-lt"/>
                <a:cs typeface="+mn-lt"/>
              </a:rPr>
              <a:t>pecados</a:t>
            </a:r>
            <a:r>
              <a:rPr lang="en-US">
                <a:ea typeface="+mn-lt"/>
                <a:cs typeface="+mn-lt"/>
              </a:rPr>
              <a:t>, </a:t>
            </a:r>
            <a:r>
              <a:rPr lang="en-US" err="1">
                <a:ea typeface="+mn-lt"/>
                <a:cs typeface="+mn-lt"/>
              </a:rPr>
              <a:t>pero</a:t>
            </a:r>
            <a:r>
              <a:rPr lang="en-US">
                <a:ea typeface="+mn-lt"/>
                <a:cs typeface="+mn-lt"/>
              </a:rPr>
              <a:t> </a:t>
            </a:r>
            <a:r>
              <a:rPr lang="en-US" err="1">
                <a:ea typeface="+mn-lt"/>
                <a:cs typeface="+mn-lt"/>
              </a:rPr>
              <a:t>también</a:t>
            </a:r>
            <a:r>
              <a:rPr lang="en-US">
                <a:ea typeface="+mn-lt"/>
                <a:cs typeface="+mn-lt"/>
              </a:rPr>
              <a:t> </a:t>
            </a:r>
            <a:r>
              <a:rPr lang="en-US" err="1">
                <a:ea typeface="+mn-lt"/>
                <a:cs typeface="+mn-lt"/>
              </a:rPr>
              <a:t>por</a:t>
            </a:r>
            <a:r>
              <a:rPr lang="en-US">
                <a:ea typeface="+mn-lt"/>
                <a:cs typeface="+mn-lt"/>
              </a:rPr>
              <a:t> </a:t>
            </a:r>
            <a:r>
              <a:rPr lang="en-US" err="1">
                <a:ea typeface="+mn-lt"/>
                <a:cs typeface="+mn-lt"/>
              </a:rPr>
              <a:t>los</a:t>
            </a:r>
            <a:r>
              <a:rPr lang="en-US">
                <a:ea typeface="+mn-lt"/>
                <a:cs typeface="+mn-lt"/>
              </a:rPr>
              <a:t> </a:t>
            </a:r>
            <a:r>
              <a:rPr lang="en-US" err="1">
                <a:ea typeface="+mn-lt"/>
                <a:cs typeface="+mn-lt"/>
              </a:rPr>
              <a:t>pecados</a:t>
            </a:r>
            <a:r>
              <a:rPr lang="en-US">
                <a:ea typeface="+mn-lt"/>
                <a:cs typeface="+mn-lt"/>
              </a:rPr>
              <a:t> de </a:t>
            </a:r>
            <a:r>
              <a:rPr lang="en-US" err="1">
                <a:ea typeface="+mn-lt"/>
                <a:cs typeface="+mn-lt"/>
              </a:rPr>
              <a:t>otros</a:t>
            </a:r>
            <a:r>
              <a:rPr lang="en-US">
                <a:ea typeface="+mn-lt"/>
                <a:cs typeface="+mn-lt"/>
              </a:rPr>
              <a:t> y </a:t>
            </a:r>
            <a:r>
              <a:rPr lang="en-US" err="1">
                <a:ea typeface="+mn-lt"/>
                <a:cs typeface="+mn-lt"/>
              </a:rPr>
              <a:t>los</a:t>
            </a:r>
            <a:r>
              <a:rPr lang="en-US">
                <a:ea typeface="+mn-lt"/>
                <a:cs typeface="+mn-lt"/>
              </a:rPr>
              <a:t> </a:t>
            </a:r>
            <a:r>
              <a:rPr lang="en-US" err="1">
                <a:ea typeface="+mn-lt"/>
                <a:cs typeface="+mn-lt"/>
              </a:rPr>
              <a:t>efectos</a:t>
            </a:r>
            <a:r>
              <a:rPr lang="en-US">
                <a:ea typeface="+mn-lt"/>
                <a:cs typeface="+mn-lt"/>
              </a:rPr>
              <a:t> de </a:t>
            </a:r>
            <a:r>
              <a:rPr lang="en-US" err="1">
                <a:ea typeface="+mn-lt"/>
                <a:cs typeface="+mn-lt"/>
              </a:rPr>
              <a:t>esos</a:t>
            </a:r>
            <a:r>
              <a:rPr lang="en-US">
                <a:ea typeface="+mn-lt"/>
                <a:cs typeface="+mn-lt"/>
              </a:rPr>
              <a:t> </a:t>
            </a:r>
            <a:r>
              <a:rPr lang="en-US" err="1">
                <a:ea typeface="+mn-lt"/>
                <a:cs typeface="+mn-lt"/>
              </a:rPr>
              <a:t>pecados</a:t>
            </a:r>
            <a:r>
              <a:rPr lang="en-US">
                <a:ea typeface="+mn-lt"/>
                <a:cs typeface="+mn-lt"/>
              </a:rPr>
              <a:t>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mundo</a:t>
            </a:r>
            <a:endParaRPr lang="en-US">
              <a:ea typeface="+mn-lt"/>
              <a:cs typeface="+mn-lt"/>
            </a:endParaRPr>
          </a:p>
          <a:p>
            <a:r>
              <a:rPr lang="en-US">
                <a:ea typeface="+mn-lt"/>
                <a:cs typeface="+mn-lt"/>
              </a:rPr>
              <a:t>Romanos 12:15 – “</a:t>
            </a:r>
            <a:r>
              <a:rPr lang="en-US" err="1">
                <a:ea typeface="+mn-lt"/>
                <a:cs typeface="+mn-lt"/>
              </a:rPr>
              <a:t>lloren</a:t>
            </a:r>
            <a:r>
              <a:rPr lang="en-US">
                <a:ea typeface="+mn-lt"/>
                <a:cs typeface="+mn-lt"/>
              </a:rPr>
              <a:t> con </a:t>
            </a:r>
            <a:r>
              <a:rPr lang="en-US" err="1">
                <a:ea typeface="+mn-lt"/>
                <a:cs typeface="+mn-lt"/>
              </a:rPr>
              <a:t>los</a:t>
            </a:r>
            <a:r>
              <a:rPr lang="en-US">
                <a:ea typeface="+mn-lt"/>
                <a:cs typeface="+mn-lt"/>
              </a:rPr>
              <a:t> que </a:t>
            </a:r>
            <a:r>
              <a:rPr lang="en-US" err="1">
                <a:ea typeface="+mn-lt"/>
                <a:cs typeface="+mn-lt"/>
              </a:rPr>
              <a:t>lloren</a:t>
            </a:r>
            <a:r>
              <a:rPr lang="en-US">
                <a:ea typeface="+mn-lt"/>
                <a:cs typeface="+mn-lt"/>
              </a:rPr>
              <a:t>”</a:t>
            </a:r>
          </a:p>
          <a:p>
            <a:pPr lvl="1"/>
            <a:r>
              <a:rPr lang="en-US" err="1">
                <a:ea typeface="+mn-lt"/>
                <a:cs typeface="+mn-lt"/>
              </a:rPr>
              <a:t>Compartir</a:t>
            </a:r>
            <a:r>
              <a:rPr lang="en-US">
                <a:ea typeface="+mn-lt"/>
                <a:cs typeface="+mn-lt"/>
              </a:rPr>
              <a:t> la carga de la </a:t>
            </a:r>
            <a:r>
              <a:rPr lang="en-US" err="1">
                <a:ea typeface="+mn-lt"/>
                <a:cs typeface="+mn-lt"/>
              </a:rPr>
              <a:t>pena</a:t>
            </a:r>
            <a:r>
              <a:rPr lang="en-US">
                <a:ea typeface="+mn-lt"/>
                <a:cs typeface="+mn-lt"/>
              </a:rPr>
              <a:t> para </a:t>
            </a:r>
            <a:r>
              <a:rPr lang="en-US" err="1">
                <a:ea typeface="+mn-lt"/>
                <a:cs typeface="+mn-lt"/>
              </a:rPr>
              <a:t>ayudarnos</a:t>
            </a:r>
            <a:r>
              <a:rPr lang="en-US">
                <a:ea typeface="+mn-lt"/>
                <a:cs typeface="+mn-lt"/>
              </a:rPr>
              <a:t> </a:t>
            </a:r>
            <a:r>
              <a:rPr lang="en-US" err="1">
                <a:ea typeface="+mn-lt"/>
                <a:cs typeface="+mn-lt"/>
              </a:rPr>
              <a:t>mutuamente</a:t>
            </a:r>
            <a:r>
              <a:rPr lang="en-US">
                <a:ea typeface="+mn-lt"/>
                <a:cs typeface="+mn-lt"/>
              </a:rPr>
              <a:t> a </a:t>
            </a:r>
            <a:r>
              <a:rPr lang="en-US" err="1">
                <a:ea typeface="+mn-lt"/>
                <a:cs typeface="+mn-lt"/>
              </a:rPr>
              <a:t>crecer</a:t>
            </a:r>
            <a:r>
              <a:rPr lang="en-US">
                <a:ea typeface="+mn-lt"/>
                <a:cs typeface="+mn-lt"/>
              </a:rPr>
              <a:t> </a:t>
            </a:r>
            <a:r>
              <a:rPr lang="en-US" err="1">
                <a:ea typeface="+mn-lt"/>
                <a:cs typeface="+mn-lt"/>
              </a:rPr>
              <a:t>mediante</a:t>
            </a:r>
            <a:r>
              <a:rPr lang="en-US">
                <a:ea typeface="+mn-lt"/>
                <a:cs typeface="+mn-lt"/>
              </a:rPr>
              <a:t> </a:t>
            </a:r>
            <a:r>
              <a:rPr lang="en-US" err="1">
                <a:ea typeface="+mn-lt"/>
                <a:cs typeface="+mn-lt"/>
              </a:rPr>
              <a:t>el</a:t>
            </a:r>
            <a:r>
              <a:rPr lang="en-US">
                <a:ea typeface="+mn-lt"/>
                <a:cs typeface="+mn-lt"/>
              </a:rPr>
              <a:t> dolor, 12:12-13</a:t>
            </a:r>
          </a:p>
          <a:p>
            <a:r>
              <a:rPr lang="en-US">
                <a:ea typeface="+mn-lt"/>
                <a:cs typeface="+mn-lt"/>
              </a:rPr>
              <a:t>Romanos 15:1; Gálatas 6:2 – “</a:t>
            </a:r>
            <a:r>
              <a:rPr lang="en-US" err="1">
                <a:ea typeface="+mn-lt"/>
                <a:cs typeface="+mn-lt"/>
              </a:rPr>
              <a:t>sobrellevar</a:t>
            </a:r>
            <a:r>
              <a:rPr lang="en-US">
                <a:ea typeface="+mn-lt"/>
                <a:cs typeface="+mn-lt"/>
              </a:rPr>
              <a:t> las </a:t>
            </a:r>
            <a:r>
              <a:rPr lang="en-US" err="1">
                <a:ea typeface="+mn-lt"/>
                <a:cs typeface="+mn-lt"/>
              </a:rPr>
              <a:t>flaquezas</a:t>
            </a:r>
            <a:r>
              <a:rPr lang="en-US">
                <a:ea typeface="+mn-lt"/>
                <a:cs typeface="+mn-lt"/>
              </a:rPr>
              <a:t> de </a:t>
            </a:r>
            <a:r>
              <a:rPr lang="en-US" err="1">
                <a:ea typeface="+mn-lt"/>
                <a:cs typeface="+mn-lt"/>
              </a:rPr>
              <a:t>los</a:t>
            </a:r>
            <a:r>
              <a:rPr lang="en-US">
                <a:ea typeface="+mn-lt"/>
                <a:cs typeface="+mn-lt"/>
              </a:rPr>
              <a:t> </a:t>
            </a:r>
            <a:r>
              <a:rPr lang="en-US" err="1">
                <a:ea typeface="+mn-lt"/>
                <a:cs typeface="+mn-lt"/>
              </a:rPr>
              <a:t>débiles</a:t>
            </a:r>
            <a:r>
              <a:rPr lang="en-US">
                <a:ea typeface="+mn-lt"/>
                <a:cs typeface="+mn-lt"/>
              </a:rPr>
              <a:t>”</a:t>
            </a:r>
          </a:p>
          <a:p>
            <a:pPr lvl="1"/>
            <a:r>
              <a:rPr lang="en-US">
                <a:ea typeface="+mn-lt"/>
                <a:cs typeface="+mn-lt"/>
              </a:rPr>
              <a:t>Extender la mano a </a:t>
            </a:r>
            <a:r>
              <a:rPr lang="en-US" err="1">
                <a:ea typeface="+mn-lt"/>
                <a:cs typeface="+mn-lt"/>
              </a:rPr>
              <a:t>los</a:t>
            </a:r>
            <a:r>
              <a:rPr lang="en-US">
                <a:ea typeface="+mn-lt"/>
                <a:cs typeface="+mn-lt"/>
              </a:rPr>
              <a:t> que </a:t>
            </a:r>
            <a:r>
              <a:rPr lang="en-US" err="1">
                <a:ea typeface="+mn-lt"/>
                <a:cs typeface="+mn-lt"/>
              </a:rPr>
              <a:t>están</a:t>
            </a:r>
            <a:r>
              <a:rPr lang="en-US">
                <a:ea typeface="+mn-lt"/>
                <a:cs typeface="+mn-lt"/>
              </a:rPr>
              <a:t> </a:t>
            </a:r>
            <a:r>
              <a:rPr lang="en-US" err="1">
                <a:ea typeface="+mn-lt"/>
                <a:cs typeface="+mn-lt"/>
              </a:rPr>
              <a:t>en</a:t>
            </a:r>
            <a:r>
              <a:rPr lang="en-US">
                <a:ea typeface="+mn-lt"/>
                <a:cs typeface="+mn-lt"/>
              </a:rPr>
              <a:t> crisis </a:t>
            </a:r>
            <a:r>
              <a:rPr lang="en-US" err="1">
                <a:ea typeface="+mn-lt"/>
                <a:cs typeface="+mn-lt"/>
              </a:rPr>
              <a:t>espiritual</a:t>
            </a:r>
            <a:r>
              <a:rPr lang="en-US">
                <a:ea typeface="+mn-lt"/>
                <a:cs typeface="+mn-lt"/>
              </a:rPr>
              <a:t> y </a:t>
            </a:r>
            <a:r>
              <a:rPr lang="en-US" err="1">
                <a:ea typeface="+mn-lt"/>
                <a:cs typeface="+mn-lt"/>
              </a:rPr>
              <a:t>guiarlos</a:t>
            </a:r>
            <a:r>
              <a:rPr lang="en-US">
                <a:ea typeface="+mn-lt"/>
                <a:cs typeface="+mn-lt"/>
              </a:rPr>
              <a:t> a Dios, 2 </a:t>
            </a:r>
            <a:r>
              <a:rPr lang="en-US" err="1">
                <a:ea typeface="+mn-lt"/>
                <a:cs typeface="+mn-lt"/>
              </a:rPr>
              <a:t>Corintios</a:t>
            </a:r>
            <a:r>
              <a:rPr lang="en-US">
                <a:ea typeface="+mn-lt"/>
                <a:cs typeface="+mn-lt"/>
              </a:rPr>
              <a:t> 2:7, 11</a:t>
            </a:r>
          </a:p>
          <a:p>
            <a:r>
              <a:rPr lang="en-US" err="1">
                <a:ea typeface="+mn-lt"/>
                <a:cs typeface="+mn-lt"/>
              </a:rPr>
              <a:t>Hebreos</a:t>
            </a:r>
            <a:r>
              <a:rPr lang="en-US">
                <a:ea typeface="+mn-lt"/>
                <a:cs typeface="+mn-lt"/>
              </a:rPr>
              <a:t> 10:33-34 – “</a:t>
            </a:r>
            <a:r>
              <a:rPr lang="en-US" err="1">
                <a:ea typeface="+mn-lt"/>
                <a:cs typeface="+mn-lt"/>
              </a:rPr>
              <a:t>tuvieron</a:t>
            </a:r>
            <a:r>
              <a:rPr lang="en-US">
                <a:ea typeface="+mn-lt"/>
                <a:cs typeface="+mn-lt"/>
              </a:rPr>
              <a:t> </a:t>
            </a:r>
            <a:r>
              <a:rPr lang="en-US" err="1">
                <a:ea typeface="+mn-lt"/>
                <a:cs typeface="+mn-lt"/>
              </a:rPr>
              <a:t>compasión</a:t>
            </a:r>
            <a:r>
              <a:rPr lang="en-US">
                <a:ea typeface="+mn-lt"/>
                <a:cs typeface="+mn-lt"/>
              </a:rPr>
              <a:t> de </a:t>
            </a:r>
            <a:r>
              <a:rPr lang="en-US" err="1">
                <a:ea typeface="+mn-lt"/>
                <a:cs typeface="+mn-lt"/>
              </a:rPr>
              <a:t>los</a:t>
            </a:r>
            <a:r>
              <a:rPr lang="en-US">
                <a:ea typeface="+mn-lt"/>
                <a:cs typeface="+mn-lt"/>
              </a:rPr>
              <a:t> </a:t>
            </a:r>
            <a:r>
              <a:rPr lang="en-US" err="1">
                <a:ea typeface="+mn-lt"/>
                <a:cs typeface="+mn-lt"/>
              </a:rPr>
              <a:t>prisioneros</a:t>
            </a:r>
            <a:r>
              <a:rPr lang="en-US">
                <a:ea typeface="+mn-lt"/>
                <a:cs typeface="+mn-lt"/>
              </a:rPr>
              <a:t>”; </a:t>
            </a:r>
            <a:r>
              <a:rPr lang="en-US" err="1">
                <a:ea typeface="+mn-lt"/>
                <a:cs typeface="+mn-lt"/>
              </a:rPr>
              <a:t>Hebreos</a:t>
            </a:r>
            <a:r>
              <a:rPr lang="en-US">
                <a:ea typeface="+mn-lt"/>
                <a:cs typeface="+mn-lt"/>
              </a:rPr>
              <a:t> 13:3 – “</a:t>
            </a:r>
            <a:r>
              <a:rPr lang="en-US" err="1">
                <a:ea typeface="+mn-lt"/>
                <a:cs typeface="+mn-lt"/>
              </a:rPr>
              <a:t>Acuérdense</a:t>
            </a:r>
            <a:r>
              <a:rPr lang="en-US">
                <a:ea typeface="+mn-lt"/>
                <a:cs typeface="+mn-lt"/>
              </a:rPr>
              <a:t>...de </a:t>
            </a:r>
            <a:r>
              <a:rPr lang="en-US" err="1">
                <a:ea typeface="+mn-lt"/>
                <a:cs typeface="+mn-lt"/>
              </a:rPr>
              <a:t>los</a:t>
            </a:r>
            <a:r>
              <a:rPr lang="en-US">
                <a:ea typeface="+mn-lt"/>
                <a:cs typeface="+mn-lt"/>
              </a:rPr>
              <a:t> </a:t>
            </a:r>
            <a:r>
              <a:rPr lang="en-US" err="1">
                <a:ea typeface="+mn-lt"/>
                <a:cs typeface="+mn-lt"/>
              </a:rPr>
              <a:t>maltratados</a:t>
            </a:r>
            <a:r>
              <a:rPr lang="en-US">
                <a:ea typeface="+mn-lt"/>
                <a:cs typeface="+mn-lt"/>
              </a:rPr>
              <a:t>, </a:t>
            </a:r>
            <a:r>
              <a:rPr lang="en-US" err="1">
                <a:ea typeface="+mn-lt"/>
                <a:cs typeface="+mn-lt"/>
              </a:rPr>
              <a:t>puesto</a:t>
            </a:r>
            <a:r>
              <a:rPr lang="en-US">
                <a:ea typeface="+mn-lt"/>
                <a:cs typeface="+mn-lt"/>
              </a:rPr>
              <a:t> que </a:t>
            </a:r>
            <a:r>
              <a:rPr lang="en-US" err="1">
                <a:ea typeface="+mn-lt"/>
                <a:cs typeface="+mn-lt"/>
              </a:rPr>
              <a:t>también</a:t>
            </a:r>
            <a:r>
              <a:rPr lang="en-US">
                <a:ea typeface="+mn-lt"/>
                <a:cs typeface="+mn-lt"/>
              </a:rPr>
              <a:t> </a:t>
            </a:r>
            <a:r>
              <a:rPr lang="en-US" err="1">
                <a:ea typeface="+mn-lt"/>
                <a:cs typeface="+mn-lt"/>
              </a:rPr>
              <a:t>ustedes</a:t>
            </a:r>
            <a:r>
              <a:rPr lang="en-US">
                <a:ea typeface="+mn-lt"/>
                <a:cs typeface="+mn-lt"/>
              </a:rPr>
              <a:t> </a:t>
            </a:r>
            <a:r>
              <a:rPr lang="en-US" err="1">
                <a:ea typeface="+mn-lt"/>
                <a:cs typeface="+mn-lt"/>
              </a:rPr>
              <a:t>están</a:t>
            </a:r>
            <a:r>
              <a:rPr lang="en-US">
                <a:ea typeface="+mn-lt"/>
                <a:cs typeface="+mn-lt"/>
              </a:rPr>
              <a:t>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cuerpo</a:t>
            </a:r>
            <a:r>
              <a:rPr lang="en-US">
                <a:ea typeface="+mn-lt"/>
                <a:cs typeface="+mn-lt"/>
              </a:rPr>
              <a:t>”</a:t>
            </a:r>
          </a:p>
          <a:p>
            <a:pPr lvl="1"/>
            <a:r>
              <a:rPr lang="en-US">
                <a:ea typeface="+mn-lt"/>
                <a:cs typeface="+mn-lt"/>
              </a:rPr>
              <a:t>Usar las aptitudes del </a:t>
            </a:r>
            <a:r>
              <a:rPr lang="en-US" err="1">
                <a:ea typeface="+mn-lt"/>
                <a:cs typeface="+mn-lt"/>
              </a:rPr>
              <a:t>lamento</a:t>
            </a:r>
            <a:r>
              <a:rPr lang="en-US">
                <a:ea typeface="+mn-lt"/>
                <a:cs typeface="+mn-lt"/>
              </a:rPr>
              <a:t> para </a:t>
            </a:r>
            <a:r>
              <a:rPr lang="en-US" err="1">
                <a:ea typeface="+mn-lt"/>
                <a:cs typeface="+mn-lt"/>
              </a:rPr>
              <a:t>aumentar</a:t>
            </a:r>
            <a:r>
              <a:rPr lang="en-US">
                <a:ea typeface="+mn-lt"/>
                <a:cs typeface="+mn-lt"/>
              </a:rPr>
              <a:t> </a:t>
            </a:r>
            <a:r>
              <a:rPr lang="en-US" err="1">
                <a:ea typeface="+mn-lt"/>
                <a:cs typeface="+mn-lt"/>
              </a:rPr>
              <a:t>nuestra</a:t>
            </a:r>
            <a:r>
              <a:rPr lang="en-US">
                <a:ea typeface="+mn-lt"/>
                <a:cs typeface="+mn-lt"/>
              </a:rPr>
              <a:t> </a:t>
            </a:r>
            <a:r>
              <a:rPr lang="en-US" err="1">
                <a:ea typeface="+mn-lt"/>
                <a:cs typeface="+mn-lt"/>
              </a:rPr>
              <a:t>empatía</a:t>
            </a:r>
            <a:r>
              <a:rPr lang="en-US">
                <a:ea typeface="+mn-lt"/>
                <a:cs typeface="+mn-lt"/>
              </a:rPr>
              <a:t> </a:t>
            </a:r>
            <a:r>
              <a:rPr lang="en-US" err="1">
                <a:ea typeface="+mn-lt"/>
                <a:cs typeface="+mn-lt"/>
              </a:rPr>
              <a:t>hacia</a:t>
            </a:r>
            <a:r>
              <a:rPr lang="en-US">
                <a:ea typeface="+mn-lt"/>
                <a:cs typeface="+mn-lt"/>
              </a:rPr>
              <a:t> </a:t>
            </a:r>
            <a:r>
              <a:rPr lang="en-US" err="1">
                <a:ea typeface="+mn-lt"/>
                <a:cs typeface="+mn-lt"/>
              </a:rPr>
              <a:t>los</a:t>
            </a:r>
            <a:r>
              <a:rPr lang="en-US">
                <a:ea typeface="+mn-lt"/>
                <a:cs typeface="+mn-lt"/>
              </a:rPr>
              <a:t> que </a:t>
            </a:r>
            <a:r>
              <a:rPr lang="en-US" err="1">
                <a:ea typeface="+mn-lt"/>
                <a:cs typeface="+mn-lt"/>
              </a:rPr>
              <a:t>sufren</a:t>
            </a:r>
            <a:r>
              <a:rPr lang="en-US">
                <a:ea typeface="+mn-lt"/>
                <a:cs typeface="+mn-lt"/>
              </a:rPr>
              <a:t> </a:t>
            </a:r>
          </a:p>
          <a:p>
            <a:r>
              <a:rPr lang="en-US">
                <a:ea typeface="+mn-lt"/>
                <a:cs typeface="+mn-lt"/>
              </a:rPr>
              <a:t>Santiago 4:8-10 – “</a:t>
            </a:r>
            <a:r>
              <a:rPr lang="en-US" err="1">
                <a:ea typeface="+mn-lt"/>
                <a:cs typeface="+mn-lt"/>
              </a:rPr>
              <a:t>purifiquen</a:t>
            </a:r>
            <a:r>
              <a:rPr lang="en-US">
                <a:ea typeface="+mn-lt"/>
                <a:cs typeface="+mn-lt"/>
              </a:rPr>
              <a:t> sus </a:t>
            </a:r>
            <a:r>
              <a:rPr lang="en-US" err="1">
                <a:ea typeface="+mn-lt"/>
                <a:cs typeface="+mn-lt"/>
              </a:rPr>
              <a:t>corazones</a:t>
            </a:r>
            <a:r>
              <a:rPr lang="en-US">
                <a:ea typeface="+mn-lt"/>
                <a:cs typeface="+mn-lt"/>
              </a:rPr>
              <a:t>. </a:t>
            </a:r>
            <a:r>
              <a:rPr lang="en-US" err="1">
                <a:ea typeface="+mn-lt"/>
                <a:cs typeface="+mn-lt"/>
              </a:rPr>
              <a:t>Aflíjanse</a:t>
            </a:r>
            <a:r>
              <a:rPr lang="en-US">
                <a:ea typeface="+mn-lt"/>
                <a:cs typeface="+mn-lt"/>
              </a:rPr>
              <a:t>, </a:t>
            </a:r>
            <a:r>
              <a:rPr lang="en-US" err="1">
                <a:ea typeface="+mn-lt"/>
                <a:cs typeface="+mn-lt"/>
              </a:rPr>
              <a:t>laméntense</a:t>
            </a:r>
            <a:r>
              <a:rPr lang="en-US">
                <a:ea typeface="+mn-lt"/>
                <a:cs typeface="+mn-lt"/>
              </a:rPr>
              <a:t> y </a:t>
            </a:r>
            <a:r>
              <a:rPr lang="en-US" err="1">
                <a:ea typeface="+mn-lt"/>
                <a:cs typeface="+mn-lt"/>
              </a:rPr>
              <a:t>lloren</a:t>
            </a:r>
            <a:r>
              <a:rPr lang="en-US">
                <a:ea typeface="+mn-lt"/>
                <a:cs typeface="+mn-lt"/>
              </a:rPr>
              <a:t>”</a:t>
            </a:r>
            <a:endParaRPr lang="en-US"/>
          </a:p>
          <a:p>
            <a:pPr lvl="1"/>
            <a:r>
              <a:rPr lang="en-US" err="1">
                <a:ea typeface="+mn-lt"/>
                <a:cs typeface="+mn-lt"/>
              </a:rPr>
              <a:t>Arrepentirnos</a:t>
            </a:r>
            <a:r>
              <a:rPr lang="en-US">
                <a:ea typeface="+mn-lt"/>
                <a:cs typeface="+mn-lt"/>
              </a:rPr>
              <a:t> </a:t>
            </a:r>
            <a:r>
              <a:rPr lang="en-US" err="1">
                <a:ea typeface="+mn-lt"/>
                <a:cs typeface="+mn-lt"/>
              </a:rPr>
              <a:t>más</a:t>
            </a:r>
            <a:r>
              <a:rPr lang="en-US">
                <a:ea typeface="+mn-lt"/>
                <a:cs typeface="+mn-lt"/>
              </a:rPr>
              <a:t> </a:t>
            </a:r>
            <a:r>
              <a:rPr lang="en-US" err="1">
                <a:ea typeface="+mn-lt"/>
                <a:cs typeface="+mn-lt"/>
              </a:rPr>
              <a:t>completamente</a:t>
            </a:r>
            <a:r>
              <a:rPr lang="en-US">
                <a:ea typeface="+mn-lt"/>
                <a:cs typeface="+mn-lt"/>
              </a:rPr>
              <a:t> y de </a:t>
            </a:r>
            <a:r>
              <a:rPr lang="en-US" err="1">
                <a:ea typeface="+mn-lt"/>
                <a:cs typeface="+mn-lt"/>
              </a:rPr>
              <a:t>todo</a:t>
            </a:r>
            <a:r>
              <a:rPr lang="en-US">
                <a:ea typeface="+mn-lt"/>
                <a:cs typeface="+mn-lt"/>
              </a:rPr>
              <a:t> </a:t>
            </a:r>
            <a:r>
              <a:rPr lang="en-US" err="1">
                <a:ea typeface="+mn-lt"/>
                <a:cs typeface="+mn-lt"/>
              </a:rPr>
              <a:t>corazón</a:t>
            </a:r>
            <a:r>
              <a:rPr lang="en-US">
                <a:ea typeface="+mn-lt"/>
                <a:cs typeface="+mn-lt"/>
              </a:rPr>
              <a:t> </a:t>
            </a:r>
            <a:r>
              <a:rPr lang="en-US" err="1">
                <a:ea typeface="+mn-lt"/>
                <a:cs typeface="+mn-lt"/>
              </a:rPr>
              <a:t>lamentando</a:t>
            </a:r>
            <a:r>
              <a:rPr lang="en-US">
                <a:ea typeface="+mn-lt"/>
                <a:cs typeface="+mn-lt"/>
              </a:rPr>
              <a:t> </a:t>
            </a:r>
            <a:r>
              <a:rPr lang="en-US" err="1">
                <a:ea typeface="+mn-lt"/>
                <a:cs typeface="+mn-lt"/>
              </a:rPr>
              <a:t>nuestros</a:t>
            </a:r>
            <a:r>
              <a:rPr lang="en-US">
                <a:ea typeface="+mn-lt"/>
                <a:cs typeface="+mn-lt"/>
              </a:rPr>
              <a:t> </a:t>
            </a:r>
            <a:r>
              <a:rPr lang="en-US" err="1">
                <a:ea typeface="+mn-lt"/>
                <a:cs typeface="+mn-lt"/>
              </a:rPr>
              <a:t>pecados</a:t>
            </a:r>
            <a:r>
              <a:rPr lang="en-US">
                <a:ea typeface="+mn-lt"/>
                <a:cs typeface="+mn-lt"/>
              </a:rPr>
              <a:t> </a:t>
            </a:r>
            <a:r>
              <a:rPr lang="en-US" err="1">
                <a:ea typeface="+mn-lt"/>
                <a:cs typeface="+mn-lt"/>
              </a:rPr>
              <a:t>debidamente</a:t>
            </a:r>
            <a:r>
              <a:rPr lang="en-US">
                <a:ea typeface="+mn-lt"/>
                <a:cs typeface="+mn-lt"/>
              </a:rPr>
              <a:t> </a:t>
            </a:r>
            <a:endParaRPr lang="en-US"/>
          </a:p>
        </p:txBody>
      </p:sp>
    </p:spTree>
    <p:extLst>
      <p:ext uri="{BB962C8B-B14F-4D97-AF65-F5344CB8AC3E}">
        <p14:creationId xmlns:p14="http://schemas.microsoft.com/office/powerpoint/2010/main" val="18285950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9" end="9"/>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normAutofit/>
          </a:bodyPr>
          <a:lstStyle/>
          <a:p>
            <a:r>
              <a:rPr lang="en-US"/>
              <a:t>Name the 2 most common questions asked in psalms of lament</a:t>
            </a:r>
          </a:p>
          <a:p>
            <a:pPr lvl="1"/>
            <a:r>
              <a:rPr lang="en-US">
                <a:solidFill>
                  <a:srgbClr val="C00000"/>
                </a:solidFill>
              </a:rPr>
              <a:t>How long? &amp; Why?</a:t>
            </a:r>
          </a:p>
          <a:p>
            <a:r>
              <a:rPr lang="en-US"/>
              <a:t>List 2-3 New Testament passages that require us to know how to lament</a:t>
            </a:r>
          </a:p>
          <a:p>
            <a:pPr lvl="1"/>
            <a:r>
              <a:rPr lang="en-US">
                <a:solidFill>
                  <a:srgbClr val="C00000"/>
                </a:solidFill>
              </a:rPr>
              <a:t>Matthew 5:4 &amp; Luke 6:21</a:t>
            </a:r>
          </a:p>
          <a:p>
            <a:pPr lvl="1"/>
            <a:r>
              <a:rPr lang="en-US">
                <a:solidFill>
                  <a:srgbClr val="C00000"/>
                </a:solidFill>
              </a:rPr>
              <a:t>Romans 12:15</a:t>
            </a:r>
          </a:p>
          <a:p>
            <a:pPr lvl="1"/>
            <a:r>
              <a:rPr lang="en-US">
                <a:solidFill>
                  <a:srgbClr val="C00000"/>
                </a:solidFill>
              </a:rPr>
              <a:t>Hebrews 13:3</a:t>
            </a:r>
          </a:p>
          <a:p>
            <a:r>
              <a:rPr lang="en-US"/>
              <a:t>Describe the statement of faith that is always present in a godly lament</a:t>
            </a:r>
          </a:p>
          <a:p>
            <a:pPr lvl="1"/>
            <a:r>
              <a:rPr lang="en-US">
                <a:solidFill>
                  <a:srgbClr val="C00000"/>
                </a:solidFill>
              </a:rPr>
              <a:t>No matter how bad things are (including when God seems to abandon me), I turn to God for help and deliverance.</a:t>
            </a:r>
          </a:p>
          <a:p>
            <a:endParaRPr lang="en-US"/>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425696" cy="4221977"/>
          </a:xfrm>
        </p:spPr>
        <p:txBody>
          <a:bodyPr vert="horz" lIns="91440" tIns="45720" rIns="91440" bIns="45720" rtlCol="0" anchor="t">
            <a:normAutofit/>
          </a:bodyPr>
          <a:lstStyle/>
          <a:p>
            <a:r>
              <a:rPr lang="es-ES"/>
              <a:t>Nombrar las 2 preguntas más comunes que se hacen en los salmos de lamento</a:t>
            </a:r>
          </a:p>
          <a:p>
            <a:pPr lvl="1"/>
            <a:r>
              <a:rPr lang="en-US">
                <a:solidFill>
                  <a:srgbClr val="C00000"/>
                </a:solidFill>
                <a:ea typeface="+mn-lt"/>
                <a:cs typeface="+mn-lt"/>
              </a:rPr>
              <a:t>¿Hasta </a:t>
            </a:r>
            <a:r>
              <a:rPr lang="en-US" err="1">
                <a:solidFill>
                  <a:srgbClr val="C00000"/>
                </a:solidFill>
                <a:ea typeface="+mn-lt"/>
                <a:cs typeface="+mn-lt"/>
              </a:rPr>
              <a:t>cuándo</a:t>
            </a:r>
            <a:r>
              <a:rPr lang="en-US">
                <a:solidFill>
                  <a:srgbClr val="C00000"/>
                </a:solidFill>
                <a:ea typeface="+mn-lt"/>
                <a:cs typeface="+mn-lt"/>
              </a:rPr>
              <a:t>? y ¿Por </a:t>
            </a:r>
            <a:r>
              <a:rPr lang="en-US" err="1">
                <a:solidFill>
                  <a:srgbClr val="C00000"/>
                </a:solidFill>
                <a:ea typeface="+mn-lt"/>
                <a:cs typeface="+mn-lt"/>
              </a:rPr>
              <a:t>qué</a:t>
            </a:r>
            <a:r>
              <a:rPr lang="en-US">
                <a:solidFill>
                  <a:srgbClr val="C00000"/>
                </a:solidFill>
                <a:ea typeface="+mn-lt"/>
                <a:cs typeface="+mn-lt"/>
              </a:rPr>
              <a:t>?</a:t>
            </a:r>
            <a:endParaRPr lang="es-ES"/>
          </a:p>
          <a:p>
            <a:r>
              <a:rPr lang="es-ES"/>
              <a:t>Enumerar 2-3 pasajes del Nuevo Testamento que requieren que sepamos cómo lamentarnos</a:t>
            </a:r>
          </a:p>
          <a:p>
            <a:pPr lvl="1"/>
            <a:r>
              <a:rPr lang="en-US">
                <a:solidFill>
                  <a:srgbClr val="C00000"/>
                </a:solidFill>
                <a:ea typeface="+mn-lt"/>
                <a:cs typeface="+mn-lt"/>
              </a:rPr>
              <a:t>Mateo 5:4 y Lucas 6:21</a:t>
            </a:r>
            <a:endParaRPr lang="en-US">
              <a:ea typeface="+mn-lt"/>
              <a:cs typeface="+mn-lt"/>
            </a:endParaRPr>
          </a:p>
          <a:p>
            <a:pPr lvl="1"/>
            <a:r>
              <a:rPr lang="en-US">
                <a:solidFill>
                  <a:srgbClr val="C00000"/>
                </a:solidFill>
                <a:ea typeface="+mn-lt"/>
                <a:cs typeface="+mn-lt"/>
              </a:rPr>
              <a:t>Romanos 12:15</a:t>
            </a:r>
            <a:endParaRPr lang="en-US">
              <a:ea typeface="+mn-lt"/>
              <a:cs typeface="+mn-lt"/>
            </a:endParaRPr>
          </a:p>
          <a:p>
            <a:pPr lvl="1"/>
            <a:r>
              <a:rPr lang="en-US" err="1">
                <a:solidFill>
                  <a:srgbClr val="C00000"/>
                </a:solidFill>
                <a:ea typeface="+mn-lt"/>
                <a:cs typeface="+mn-lt"/>
              </a:rPr>
              <a:t>Hebreos</a:t>
            </a:r>
            <a:r>
              <a:rPr lang="en-US">
                <a:solidFill>
                  <a:srgbClr val="C00000"/>
                </a:solidFill>
                <a:ea typeface="+mn-lt"/>
                <a:cs typeface="+mn-lt"/>
              </a:rPr>
              <a:t> 13:3</a:t>
            </a:r>
            <a:endParaRPr lang="es-ES"/>
          </a:p>
          <a:p>
            <a:r>
              <a:rPr lang="es-ES"/>
              <a:t>Describir la declaración de fe que siempre está presente en un lamento piadoso</a:t>
            </a:r>
          </a:p>
          <a:p>
            <a:pPr lvl="1"/>
            <a:r>
              <a:rPr lang="en-US">
                <a:solidFill>
                  <a:srgbClr val="C00000"/>
                </a:solidFill>
                <a:ea typeface="+mn-lt"/>
                <a:cs typeface="+mn-lt"/>
              </a:rPr>
              <a:t>No </a:t>
            </a:r>
            <a:r>
              <a:rPr lang="en-US" err="1">
                <a:solidFill>
                  <a:srgbClr val="C00000"/>
                </a:solidFill>
                <a:ea typeface="+mn-lt"/>
                <a:cs typeface="+mn-lt"/>
              </a:rPr>
              <a:t>importa</a:t>
            </a:r>
            <a:r>
              <a:rPr lang="en-US">
                <a:solidFill>
                  <a:srgbClr val="C00000"/>
                </a:solidFill>
                <a:ea typeface="+mn-lt"/>
                <a:cs typeface="+mn-lt"/>
              </a:rPr>
              <a:t> que tan malas </a:t>
            </a:r>
            <a:r>
              <a:rPr lang="en-US" err="1">
                <a:solidFill>
                  <a:srgbClr val="C00000"/>
                </a:solidFill>
                <a:ea typeface="+mn-lt"/>
                <a:cs typeface="+mn-lt"/>
              </a:rPr>
              <a:t>estén</a:t>
            </a:r>
            <a:r>
              <a:rPr lang="en-US">
                <a:solidFill>
                  <a:srgbClr val="C00000"/>
                </a:solidFill>
                <a:ea typeface="+mn-lt"/>
                <a:cs typeface="+mn-lt"/>
              </a:rPr>
              <a:t> las </a:t>
            </a:r>
            <a:r>
              <a:rPr lang="en-US" err="1">
                <a:solidFill>
                  <a:srgbClr val="C00000"/>
                </a:solidFill>
                <a:ea typeface="+mn-lt"/>
                <a:cs typeface="+mn-lt"/>
              </a:rPr>
              <a:t>cosas</a:t>
            </a:r>
            <a:r>
              <a:rPr lang="en-US">
                <a:solidFill>
                  <a:srgbClr val="C00000"/>
                </a:solidFill>
                <a:ea typeface="+mn-lt"/>
                <a:cs typeface="+mn-lt"/>
              </a:rPr>
              <a:t> (</a:t>
            </a:r>
            <a:r>
              <a:rPr lang="en-US" err="1">
                <a:solidFill>
                  <a:srgbClr val="C00000"/>
                </a:solidFill>
                <a:ea typeface="+mn-lt"/>
                <a:cs typeface="+mn-lt"/>
              </a:rPr>
              <a:t>aun</a:t>
            </a:r>
            <a:r>
              <a:rPr lang="en-US">
                <a:solidFill>
                  <a:srgbClr val="C00000"/>
                </a:solidFill>
                <a:ea typeface="+mn-lt"/>
                <a:cs typeface="+mn-lt"/>
              </a:rPr>
              <a:t> </a:t>
            </a:r>
            <a:r>
              <a:rPr lang="en-US" err="1">
                <a:solidFill>
                  <a:srgbClr val="C00000"/>
                </a:solidFill>
                <a:ea typeface="+mn-lt"/>
                <a:cs typeface="+mn-lt"/>
              </a:rPr>
              <a:t>cuando</a:t>
            </a:r>
            <a:r>
              <a:rPr lang="en-US">
                <a:solidFill>
                  <a:srgbClr val="C00000"/>
                </a:solidFill>
                <a:ea typeface="+mn-lt"/>
                <a:cs typeface="+mn-lt"/>
              </a:rPr>
              <a:t> </a:t>
            </a:r>
            <a:r>
              <a:rPr lang="en-US" err="1">
                <a:solidFill>
                  <a:srgbClr val="C00000"/>
                </a:solidFill>
                <a:ea typeface="+mn-lt"/>
                <a:cs typeface="+mn-lt"/>
              </a:rPr>
              <a:t>parece</a:t>
            </a:r>
            <a:r>
              <a:rPr lang="en-US">
                <a:solidFill>
                  <a:srgbClr val="C00000"/>
                </a:solidFill>
                <a:ea typeface="+mn-lt"/>
                <a:cs typeface="+mn-lt"/>
              </a:rPr>
              <a:t> que Dios me ha </a:t>
            </a:r>
            <a:r>
              <a:rPr lang="en-US" err="1">
                <a:solidFill>
                  <a:srgbClr val="C00000"/>
                </a:solidFill>
                <a:ea typeface="+mn-lt"/>
                <a:cs typeface="+mn-lt"/>
              </a:rPr>
              <a:t>abandonado</a:t>
            </a:r>
            <a:r>
              <a:rPr lang="en-US">
                <a:solidFill>
                  <a:srgbClr val="C00000"/>
                </a:solidFill>
                <a:ea typeface="+mn-lt"/>
                <a:cs typeface="+mn-lt"/>
              </a:rPr>
              <a:t>), </a:t>
            </a:r>
            <a:r>
              <a:rPr lang="en-US" err="1">
                <a:solidFill>
                  <a:srgbClr val="C00000"/>
                </a:solidFill>
                <a:ea typeface="+mn-lt"/>
                <a:cs typeface="+mn-lt"/>
              </a:rPr>
              <a:t>acudo</a:t>
            </a:r>
            <a:r>
              <a:rPr lang="en-US">
                <a:solidFill>
                  <a:srgbClr val="C00000"/>
                </a:solidFill>
                <a:ea typeface="+mn-lt"/>
                <a:cs typeface="+mn-lt"/>
              </a:rPr>
              <a:t> a Dios </a:t>
            </a:r>
            <a:r>
              <a:rPr lang="en-US" err="1">
                <a:solidFill>
                  <a:srgbClr val="C00000"/>
                </a:solidFill>
                <a:ea typeface="+mn-lt"/>
                <a:cs typeface="+mn-lt"/>
              </a:rPr>
              <a:t>buscando</a:t>
            </a:r>
            <a:r>
              <a:rPr lang="en-US">
                <a:solidFill>
                  <a:srgbClr val="C00000"/>
                </a:solidFill>
                <a:ea typeface="+mn-lt"/>
                <a:cs typeface="+mn-lt"/>
              </a:rPr>
              <a:t> </a:t>
            </a:r>
            <a:r>
              <a:rPr lang="en-US" err="1">
                <a:solidFill>
                  <a:srgbClr val="C00000"/>
                </a:solidFill>
                <a:ea typeface="+mn-lt"/>
                <a:cs typeface="+mn-lt"/>
              </a:rPr>
              <a:t>ayuda</a:t>
            </a:r>
            <a:r>
              <a:rPr lang="en-US">
                <a:solidFill>
                  <a:srgbClr val="C00000"/>
                </a:solidFill>
                <a:ea typeface="+mn-lt"/>
                <a:cs typeface="+mn-lt"/>
              </a:rPr>
              <a:t> y </a:t>
            </a:r>
            <a:r>
              <a:rPr lang="en-US" err="1">
                <a:solidFill>
                  <a:srgbClr val="C00000"/>
                </a:solidFill>
                <a:ea typeface="+mn-lt"/>
                <a:cs typeface="+mn-lt"/>
              </a:rPr>
              <a:t>salvación</a:t>
            </a:r>
            <a:endParaRPr lang="es-ES" err="1">
              <a:solidFill>
                <a:srgbClr val="404040"/>
              </a:solidFill>
              <a:ea typeface="+mn-lt"/>
              <a:cs typeface="+mn-lt"/>
            </a:endParaRPr>
          </a:p>
          <a:p>
            <a:endParaRPr lang="en-US"/>
          </a:p>
        </p:txBody>
      </p:sp>
    </p:spTree>
    <p:extLst>
      <p:ext uri="{BB962C8B-B14F-4D97-AF65-F5344CB8AC3E}">
        <p14:creationId xmlns:p14="http://schemas.microsoft.com/office/powerpoint/2010/main" val="32988302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3910934-8387-DB41-6045-616134B75F74}"/>
              </a:ext>
            </a:extLst>
          </p:cNvPr>
          <p:cNvSpPr>
            <a:spLocks noGrp="1"/>
          </p:cNvSpPr>
          <p:nvPr>
            <p:ph type="title"/>
          </p:nvPr>
        </p:nvSpPr>
        <p:spPr/>
        <p:txBody>
          <a:bodyPr/>
          <a:lstStyle/>
          <a:p>
            <a:r>
              <a:rPr lang="en-US"/>
              <a:t>Memory Work / </a:t>
            </a:r>
            <a:r>
              <a:rPr lang="en-US" err="1"/>
              <a:t>Trabajo</a:t>
            </a:r>
            <a:r>
              <a:rPr lang="en-US"/>
              <a:t> de </a:t>
            </a:r>
            <a:r>
              <a:rPr lang="en-US" err="1"/>
              <a:t>memoria</a:t>
            </a:r>
            <a:r>
              <a:rPr lang="en-US"/>
              <a:t> </a:t>
            </a:r>
          </a:p>
        </p:txBody>
      </p:sp>
      <p:sp>
        <p:nvSpPr>
          <p:cNvPr id="3" name="Content Placeholder 2">
            <a:extLst>
              <a:ext uri="{FF2B5EF4-FFF2-40B4-BE49-F238E27FC236}">
                <a16:creationId xmlns:a16="http://schemas.microsoft.com/office/drawing/2014/main" id="{5C369A8A-4E64-E0DF-D54D-BD85B931A1EE}"/>
              </a:ext>
            </a:extLst>
          </p:cNvPr>
          <p:cNvSpPr>
            <a:spLocks noGrp="1"/>
          </p:cNvSpPr>
          <p:nvPr>
            <p:ph sz="half" idx="1"/>
          </p:nvPr>
        </p:nvSpPr>
        <p:spPr>
          <a:xfrm>
            <a:off x="337625" y="1467292"/>
            <a:ext cx="4234375" cy="4023503"/>
          </a:xfrm>
        </p:spPr>
        <p:txBody>
          <a:bodyPr>
            <a:normAutofit/>
          </a:bodyPr>
          <a:lstStyle/>
          <a:p>
            <a:pPr marL="34290" indent="0">
              <a:buNone/>
            </a:pPr>
            <a:r>
              <a:rPr lang="en-US"/>
              <a:t>Before each class, there will be a quiz covering the following questions:</a:t>
            </a:r>
          </a:p>
          <a:p>
            <a:r>
              <a:rPr lang="en-US"/>
              <a:t>What are the two key themes of the Book of Psalms?</a:t>
            </a:r>
          </a:p>
          <a:p>
            <a:r>
              <a:rPr lang="en-US"/>
              <a:t>Which psalms make up each book?</a:t>
            </a:r>
          </a:p>
          <a:p>
            <a:r>
              <a:rPr lang="en-US"/>
              <a:t>What is the general change in tone from the beginning to the end of the book of Psalms?</a:t>
            </a:r>
          </a:p>
          <a:p>
            <a:r>
              <a:rPr lang="en-US"/>
              <a:t>Which psalms are quoted or alluded to most often in the New Testament?</a:t>
            </a:r>
          </a:p>
          <a:p>
            <a:pPr marL="34290" indent="0">
              <a:buNone/>
            </a:pPr>
            <a:endParaRPr lang="en-US"/>
          </a:p>
          <a:p>
            <a:pPr marL="34290" indent="0">
              <a:buNone/>
            </a:pPr>
            <a:r>
              <a:rPr lang="en-US"/>
              <a:t>(Answers are on page 2 of the class material.)</a:t>
            </a:r>
          </a:p>
          <a:p>
            <a:pPr marL="34290" indent="0">
              <a:buNone/>
            </a:pPr>
            <a:endParaRPr lang="en-US"/>
          </a:p>
        </p:txBody>
      </p:sp>
      <p:sp>
        <p:nvSpPr>
          <p:cNvPr id="4" name="Content Placeholder 3">
            <a:extLst>
              <a:ext uri="{FF2B5EF4-FFF2-40B4-BE49-F238E27FC236}">
                <a16:creationId xmlns:a16="http://schemas.microsoft.com/office/drawing/2014/main" id="{77DCF428-B1BF-FB2D-00E2-70B11A65EB85}"/>
              </a:ext>
            </a:extLst>
          </p:cNvPr>
          <p:cNvSpPr>
            <a:spLocks noGrp="1"/>
          </p:cNvSpPr>
          <p:nvPr>
            <p:ph sz="half" idx="2"/>
          </p:nvPr>
        </p:nvSpPr>
        <p:spPr>
          <a:xfrm>
            <a:off x="4572000" y="1467293"/>
            <a:ext cx="4339882" cy="4023503"/>
          </a:xfrm>
        </p:spPr>
        <p:txBody>
          <a:bodyPr>
            <a:normAutofit/>
          </a:bodyPr>
          <a:lstStyle/>
          <a:p>
            <a:pPr marL="34290" indent="0">
              <a:buNone/>
            </a:pPr>
            <a:r>
              <a:rPr lang="en-US"/>
              <a:t>Antes de </a:t>
            </a:r>
            <a:r>
              <a:rPr lang="en-US" err="1"/>
              <a:t>cada</a:t>
            </a:r>
            <a:r>
              <a:rPr lang="en-US"/>
              <a:t> </a:t>
            </a:r>
            <a:r>
              <a:rPr lang="en-US" err="1"/>
              <a:t>clase</a:t>
            </a:r>
            <a:r>
              <a:rPr lang="en-US"/>
              <a:t>, </a:t>
            </a:r>
            <a:r>
              <a:rPr lang="en-US" err="1"/>
              <a:t>hab</a:t>
            </a:r>
            <a:r>
              <a:rPr lang="es-ES" err="1"/>
              <a:t>rá</a:t>
            </a:r>
            <a:r>
              <a:rPr lang="es-ES"/>
              <a:t> una prueba sobre las siguientes preguntas:</a:t>
            </a:r>
            <a:endParaRPr lang="en-US"/>
          </a:p>
          <a:p>
            <a:r>
              <a:rPr lang="es-ES"/>
              <a:t>¿Cuáles son los dos temas clave del libro de los Salmos?</a:t>
            </a:r>
          </a:p>
          <a:p>
            <a:r>
              <a:rPr lang="es-ES"/>
              <a:t>¿Cuáles salmos componen cada libro?</a:t>
            </a:r>
          </a:p>
          <a:p>
            <a:r>
              <a:rPr lang="es-ES"/>
              <a:t>¿Cuál es el cambio general de tono desde el principio hasta el final del libro de los Salmos?</a:t>
            </a:r>
          </a:p>
          <a:p>
            <a:r>
              <a:rPr lang="es-ES"/>
              <a:t>¿Cuáles salmos se citan o se aluden con mayor frecuencia en el Nuevo Testamento?</a:t>
            </a:r>
          </a:p>
          <a:p>
            <a:endParaRPr lang="es-ES"/>
          </a:p>
          <a:p>
            <a:pPr marL="34290" indent="0">
              <a:buNone/>
            </a:pPr>
            <a:r>
              <a:rPr lang="es-ES"/>
              <a:t>(Las respuestas se encuentran en la página 2 del material de clase.)</a:t>
            </a:r>
          </a:p>
          <a:p>
            <a:endParaRPr lang="en-US"/>
          </a:p>
        </p:txBody>
      </p:sp>
    </p:spTree>
    <p:extLst>
      <p:ext uri="{BB962C8B-B14F-4D97-AF65-F5344CB8AC3E}">
        <p14:creationId xmlns:p14="http://schemas.microsoft.com/office/powerpoint/2010/main" val="1085546429"/>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385-173F-F25A-27B5-76420C85CB9E}"/>
              </a:ext>
            </a:extLst>
          </p:cNvPr>
          <p:cNvSpPr>
            <a:spLocks noGrp="1"/>
          </p:cNvSpPr>
          <p:nvPr>
            <p:ph type="title"/>
          </p:nvPr>
        </p:nvSpPr>
        <p:spPr>
          <a:xfrm>
            <a:off x="184298" y="759219"/>
            <a:ext cx="8775404" cy="1608845"/>
          </a:xfrm>
        </p:spPr>
        <p:txBody>
          <a:bodyPr/>
          <a:lstStyle/>
          <a:p>
            <a:pPr marL="0" marR="0">
              <a:lnSpc>
                <a:spcPct val="100000"/>
              </a:lnSpc>
              <a:spcBef>
                <a:spcPts val="0"/>
              </a:spcBef>
              <a:spcAft>
                <a:spcPts val="0"/>
              </a:spcAft>
            </a:pPr>
            <a:r>
              <a:rPr lang="en-US" sz="2400">
                <a:effectLst/>
              </a:rPr>
              <a:t>Living with the Psalms in moments of </a:t>
            </a:r>
            <a:br>
              <a:rPr lang="en-US" sz="2000">
                <a:effectLst/>
              </a:rPr>
            </a:br>
            <a:r>
              <a:rPr lang="en-US" sz="4800">
                <a:effectLst/>
              </a:rPr>
              <a:t>Anger </a:t>
            </a:r>
            <a:endParaRPr lang="en-US" sz="4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2CA6F54-4A26-DF85-29BB-9444A308F7EA}"/>
              </a:ext>
            </a:extLst>
          </p:cNvPr>
          <p:cNvSpPr>
            <a:spLocks noGrp="1"/>
          </p:cNvSpPr>
          <p:nvPr>
            <p:ph type="body" idx="1"/>
          </p:nvPr>
        </p:nvSpPr>
        <p:spPr>
          <a:xfrm>
            <a:off x="1283589" y="2671827"/>
            <a:ext cx="6576822" cy="371346"/>
          </a:xfrm>
        </p:spPr>
        <p:txBody>
          <a:bodyPr/>
          <a:lstStyle/>
          <a:p>
            <a:r>
              <a:rPr lang="en-US">
                <a:solidFill>
                  <a:srgbClr val="C00000"/>
                </a:solidFill>
              </a:rPr>
              <a:t>Lesson 5 / </a:t>
            </a:r>
            <a:r>
              <a:rPr lang="en-US" err="1">
                <a:solidFill>
                  <a:srgbClr val="C00000"/>
                </a:solidFill>
              </a:rPr>
              <a:t>Lección</a:t>
            </a:r>
            <a:r>
              <a:rPr lang="en-US">
                <a:solidFill>
                  <a:srgbClr val="C00000"/>
                </a:solidFill>
              </a:rPr>
              <a:t> 5</a:t>
            </a:r>
          </a:p>
        </p:txBody>
      </p:sp>
      <p:sp>
        <p:nvSpPr>
          <p:cNvPr id="4" name="Title 1">
            <a:extLst>
              <a:ext uri="{FF2B5EF4-FFF2-40B4-BE49-F238E27FC236}">
                <a16:creationId xmlns:a16="http://schemas.microsoft.com/office/drawing/2014/main" id="{D321DF81-615B-7450-DB5F-C358FA3B7F00}"/>
              </a:ext>
            </a:extLst>
          </p:cNvPr>
          <p:cNvSpPr txBox="1">
            <a:spLocks/>
          </p:cNvSpPr>
          <p:nvPr/>
        </p:nvSpPr>
        <p:spPr>
          <a:xfrm>
            <a:off x="184298" y="3361450"/>
            <a:ext cx="8775404" cy="160884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54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pPr>
              <a:lnSpc>
                <a:spcPct val="100000"/>
              </a:lnSpc>
            </a:pPr>
            <a:r>
              <a:rPr lang="es-ES" sz="2400">
                <a:effectLst/>
                <a:latin typeface="Malgun Gothic"/>
                <a:ea typeface="Malgun Gothic"/>
              </a:rPr>
              <a:t>Viviendo con los Salmos en momentos de </a:t>
            </a:r>
            <a:br>
              <a:rPr lang="es-ES" sz="2400">
                <a:effectLst/>
                <a:latin typeface="Malgun Gothic"/>
                <a:ea typeface="Malgun Gothic"/>
              </a:rPr>
            </a:br>
            <a:r>
              <a:rPr lang="es-ES" sz="4800">
                <a:latin typeface="Malgun Gothic"/>
                <a:ea typeface="Malgun Gothic"/>
              </a:rPr>
              <a:t>IRA</a:t>
            </a:r>
            <a:endParaRPr lang="en-US" sz="4800" err="1"/>
          </a:p>
        </p:txBody>
      </p:sp>
    </p:spTree>
    <p:extLst>
      <p:ext uri="{BB962C8B-B14F-4D97-AF65-F5344CB8AC3E}">
        <p14:creationId xmlns:p14="http://schemas.microsoft.com/office/powerpoint/2010/main" val="633233712"/>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a:t>Explain the two predominant views of how God’s righteousness is expressed and how the imprecatory psalms speak to those views</a:t>
            </a:r>
            <a:br>
              <a:rPr lang="en-US"/>
            </a:br>
            <a:endParaRPr lang="en-US"/>
          </a:p>
          <a:p>
            <a:r>
              <a:rPr lang="en-US"/>
              <a:t>Explain the relationship between the imprecatory psalms and judgment promised in the Law and the Prophets</a:t>
            </a:r>
          </a:p>
          <a:p>
            <a:endParaRPr lang="en-US"/>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234375" cy="4221977"/>
          </a:xfrm>
        </p:spPr>
        <p:txBody>
          <a:bodyPr vert="horz" lIns="91440" tIns="45720" rIns="91440" bIns="45720" rtlCol="0" anchor="t">
            <a:normAutofit/>
          </a:bodyPr>
          <a:lstStyle/>
          <a:p>
            <a:r>
              <a:rPr lang="es-ES"/>
              <a:t>Explicar las dos perspectivas predominantes de cómo se expresa la justicia de Dios y cómo los salmos imprecatorios tratan esas perspectivas</a:t>
            </a:r>
          </a:p>
          <a:p>
            <a:r>
              <a:rPr lang="es-ES"/>
              <a:t>Explicar la relación entre los salmos imprecatorios y el juicio prometido en la Ley y los Profetas</a:t>
            </a:r>
          </a:p>
          <a:p>
            <a:endParaRPr lang="en-US"/>
          </a:p>
        </p:txBody>
      </p:sp>
    </p:spTree>
    <p:extLst>
      <p:ext uri="{BB962C8B-B14F-4D97-AF65-F5344CB8AC3E}">
        <p14:creationId xmlns:p14="http://schemas.microsoft.com/office/powerpoint/2010/main" val="3490266478"/>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410E5-D8DA-4096-AC2A-3833C5469585}"/>
              </a:ext>
            </a:extLst>
          </p:cNvPr>
          <p:cNvSpPr>
            <a:spLocks noGrp="1"/>
          </p:cNvSpPr>
          <p:nvPr>
            <p:ph type="title"/>
          </p:nvPr>
        </p:nvSpPr>
        <p:spPr/>
        <p:txBody>
          <a:bodyPr>
            <a:normAutofit fontScale="90000"/>
          </a:bodyPr>
          <a:lstStyle/>
          <a:p>
            <a:r>
              <a:rPr lang="en-US">
                <a:latin typeface="Malgun Gothic"/>
                <a:ea typeface="Malgun Gothic"/>
              </a:rPr>
              <a:t>Imprecatory Psalms / Los </a:t>
            </a:r>
            <a:r>
              <a:rPr lang="en-US" err="1">
                <a:latin typeface="Malgun Gothic"/>
                <a:ea typeface="Malgun Gothic"/>
              </a:rPr>
              <a:t>salmos</a:t>
            </a:r>
            <a:r>
              <a:rPr lang="en-US">
                <a:latin typeface="Malgun Gothic"/>
                <a:ea typeface="Malgun Gothic"/>
              </a:rPr>
              <a:t> </a:t>
            </a:r>
            <a:r>
              <a:rPr lang="en-US" err="1">
                <a:latin typeface="Malgun Gothic"/>
                <a:ea typeface="Malgun Gothic"/>
              </a:rPr>
              <a:t>imprecatorios</a:t>
            </a:r>
            <a:r>
              <a:rPr lang="en-US">
                <a:latin typeface="Malgun Gothic"/>
                <a:ea typeface="Malgun Gothic"/>
              </a:rPr>
              <a:t> </a:t>
            </a:r>
            <a:endParaRPr lang="en-US"/>
          </a:p>
        </p:txBody>
      </p:sp>
      <p:sp>
        <p:nvSpPr>
          <p:cNvPr id="3" name="Content Placeholder 2">
            <a:extLst>
              <a:ext uri="{FF2B5EF4-FFF2-40B4-BE49-F238E27FC236}">
                <a16:creationId xmlns:a16="http://schemas.microsoft.com/office/drawing/2014/main" id="{E268329D-36CF-4D97-AC40-421F3238B87F}"/>
              </a:ext>
            </a:extLst>
          </p:cNvPr>
          <p:cNvSpPr>
            <a:spLocks noGrp="1"/>
          </p:cNvSpPr>
          <p:nvPr>
            <p:ph sz="half" idx="1"/>
          </p:nvPr>
        </p:nvSpPr>
        <p:spPr>
          <a:xfrm>
            <a:off x="337625" y="1041006"/>
            <a:ext cx="4234375" cy="4673993"/>
          </a:xfrm>
        </p:spPr>
        <p:txBody>
          <a:bodyPr>
            <a:normAutofit/>
          </a:bodyPr>
          <a:lstStyle/>
          <a:p>
            <a:pPr>
              <a:lnSpc>
                <a:spcPct val="120000"/>
              </a:lnSpc>
              <a:spcBef>
                <a:spcPts val="0"/>
              </a:spcBef>
            </a:pPr>
            <a:r>
              <a:rPr lang="en-US" sz="2000" dirty="0"/>
              <a:t>8 psalms (35, 55, 58, 59, 69, 79, 109, 137) </a:t>
            </a:r>
          </a:p>
          <a:p>
            <a:pPr>
              <a:lnSpc>
                <a:spcPct val="120000"/>
              </a:lnSpc>
              <a:spcBef>
                <a:spcPts val="0"/>
              </a:spcBef>
            </a:pPr>
            <a:r>
              <a:rPr lang="en-US" sz="2000" dirty="0"/>
              <a:t>Express the anger of the psalmist over the sinful behavior of his enemies</a:t>
            </a:r>
          </a:p>
          <a:p>
            <a:pPr lvl="1">
              <a:lnSpc>
                <a:spcPct val="120000"/>
              </a:lnSpc>
              <a:spcBef>
                <a:spcPts val="0"/>
              </a:spcBef>
            </a:pPr>
            <a:r>
              <a:rPr lang="en-US" sz="1800" dirty="0"/>
              <a:t>Those who disobey God’s laws (109:16-17, cf. Exodus 22:22-24)</a:t>
            </a:r>
          </a:p>
          <a:p>
            <a:pPr lvl="1">
              <a:lnSpc>
                <a:spcPct val="120000"/>
              </a:lnSpc>
              <a:spcBef>
                <a:spcPts val="0"/>
              </a:spcBef>
            </a:pPr>
            <a:r>
              <a:rPr lang="en-US" sz="1800" dirty="0"/>
              <a:t>Those who attack him personally (69:4)</a:t>
            </a:r>
          </a:p>
          <a:p>
            <a:pPr lvl="1">
              <a:lnSpc>
                <a:spcPct val="120000"/>
              </a:lnSpc>
              <a:spcBef>
                <a:spcPts val="0"/>
              </a:spcBef>
            </a:pPr>
            <a:r>
              <a:rPr lang="en-US" sz="1800" dirty="0"/>
              <a:t>Better description of content: “Psalms of Anger” </a:t>
            </a:r>
          </a:p>
        </p:txBody>
      </p:sp>
      <p:sp>
        <p:nvSpPr>
          <p:cNvPr id="4" name="Content Placeholder 3">
            <a:extLst>
              <a:ext uri="{FF2B5EF4-FFF2-40B4-BE49-F238E27FC236}">
                <a16:creationId xmlns:a16="http://schemas.microsoft.com/office/drawing/2014/main" id="{D840924C-6C96-B13F-20DF-BF2B052DB921}"/>
              </a:ext>
            </a:extLst>
          </p:cNvPr>
          <p:cNvSpPr>
            <a:spLocks noGrp="1"/>
          </p:cNvSpPr>
          <p:nvPr>
            <p:ph sz="half" idx="2"/>
          </p:nvPr>
        </p:nvSpPr>
        <p:spPr/>
        <p:txBody>
          <a:bodyPr vert="horz" lIns="91440" tIns="45720" rIns="91440" bIns="45720" rtlCol="0" anchor="t">
            <a:normAutofit/>
          </a:bodyPr>
          <a:lstStyle/>
          <a:p>
            <a:pPr>
              <a:lnSpc>
                <a:spcPct val="120000"/>
              </a:lnSpc>
              <a:spcBef>
                <a:spcPts val="0"/>
              </a:spcBef>
            </a:pPr>
            <a:r>
              <a:rPr lang="en-US" sz="2000" dirty="0">
                <a:ea typeface="+mn-lt"/>
                <a:cs typeface="+mn-lt"/>
              </a:rPr>
              <a:t>8 </a:t>
            </a:r>
            <a:r>
              <a:rPr lang="en-US" sz="2000" dirty="0" err="1">
                <a:ea typeface="+mn-lt"/>
                <a:cs typeface="+mn-lt"/>
              </a:rPr>
              <a:t>salmos</a:t>
            </a:r>
            <a:r>
              <a:rPr lang="en-US" sz="2000" dirty="0">
                <a:ea typeface="+mn-lt"/>
                <a:cs typeface="+mn-lt"/>
              </a:rPr>
              <a:t> (35, 55, 58, 59, 69, 79, 109, 137) </a:t>
            </a:r>
          </a:p>
          <a:p>
            <a:pPr>
              <a:lnSpc>
                <a:spcPct val="120000"/>
              </a:lnSpc>
              <a:spcBef>
                <a:spcPts val="0"/>
              </a:spcBef>
            </a:pPr>
            <a:r>
              <a:rPr lang="en-US" sz="2000" dirty="0" err="1">
                <a:ea typeface="+mn-lt"/>
                <a:cs typeface="+mn-lt"/>
              </a:rPr>
              <a:t>Expresan</a:t>
            </a:r>
            <a:r>
              <a:rPr lang="en-US" sz="2000" dirty="0">
                <a:ea typeface="+mn-lt"/>
                <a:cs typeface="+mn-lt"/>
              </a:rPr>
              <a:t> </a:t>
            </a:r>
            <a:r>
              <a:rPr lang="en-US" sz="2000" dirty="0" err="1">
                <a:ea typeface="+mn-lt"/>
                <a:cs typeface="+mn-lt"/>
              </a:rPr>
              <a:t>el</a:t>
            </a:r>
            <a:r>
              <a:rPr lang="en-US" sz="2000" dirty="0">
                <a:ea typeface="+mn-lt"/>
                <a:cs typeface="+mn-lt"/>
              </a:rPr>
              <a:t> </a:t>
            </a:r>
            <a:r>
              <a:rPr lang="en-US" sz="2000" dirty="0" err="1">
                <a:ea typeface="+mn-lt"/>
                <a:cs typeface="+mn-lt"/>
              </a:rPr>
              <a:t>enojo</a:t>
            </a:r>
            <a:r>
              <a:rPr lang="en-US" sz="2000" dirty="0">
                <a:ea typeface="+mn-lt"/>
                <a:cs typeface="+mn-lt"/>
              </a:rPr>
              <a:t> del </a:t>
            </a:r>
            <a:r>
              <a:rPr lang="en-US" sz="2000" dirty="0" err="1">
                <a:ea typeface="+mn-lt"/>
                <a:cs typeface="+mn-lt"/>
              </a:rPr>
              <a:t>salmista</a:t>
            </a:r>
            <a:r>
              <a:rPr lang="en-US" sz="2000" dirty="0">
                <a:ea typeface="+mn-lt"/>
                <a:cs typeface="+mn-lt"/>
              </a:rPr>
              <a:t> </a:t>
            </a:r>
            <a:r>
              <a:rPr lang="en-US" sz="2000" dirty="0" err="1">
                <a:ea typeface="+mn-lt"/>
                <a:cs typeface="+mn-lt"/>
              </a:rPr>
              <a:t>por</a:t>
            </a:r>
            <a:r>
              <a:rPr lang="en-US" sz="2000" dirty="0">
                <a:ea typeface="+mn-lt"/>
                <a:cs typeface="+mn-lt"/>
              </a:rPr>
              <a:t> la </a:t>
            </a:r>
            <a:r>
              <a:rPr lang="en-US" sz="2000" dirty="0" err="1">
                <a:ea typeface="+mn-lt"/>
                <a:cs typeface="+mn-lt"/>
              </a:rPr>
              <a:t>conducta</a:t>
            </a:r>
            <a:r>
              <a:rPr lang="en-US" sz="2000" dirty="0">
                <a:ea typeface="+mn-lt"/>
                <a:cs typeface="+mn-lt"/>
              </a:rPr>
              <a:t> </a:t>
            </a:r>
            <a:r>
              <a:rPr lang="en-US" sz="2000" dirty="0" err="1">
                <a:ea typeface="+mn-lt"/>
                <a:cs typeface="+mn-lt"/>
              </a:rPr>
              <a:t>pecaminosa</a:t>
            </a:r>
            <a:r>
              <a:rPr lang="en-US" sz="2000" dirty="0">
                <a:ea typeface="+mn-lt"/>
                <a:cs typeface="+mn-lt"/>
              </a:rPr>
              <a:t> de sus </a:t>
            </a:r>
            <a:r>
              <a:rPr lang="en-US" sz="2000" dirty="0" err="1">
                <a:ea typeface="+mn-lt"/>
                <a:cs typeface="+mn-lt"/>
              </a:rPr>
              <a:t>enemigos</a:t>
            </a:r>
            <a:r>
              <a:rPr lang="en-US" sz="2000" dirty="0">
                <a:ea typeface="+mn-lt"/>
                <a:cs typeface="+mn-lt"/>
              </a:rPr>
              <a:t> </a:t>
            </a:r>
          </a:p>
          <a:p>
            <a:pPr lvl="1">
              <a:lnSpc>
                <a:spcPct val="120000"/>
              </a:lnSpc>
              <a:spcBef>
                <a:spcPts val="0"/>
              </a:spcBef>
            </a:pPr>
            <a:r>
              <a:rPr lang="en-US" sz="1800" dirty="0">
                <a:ea typeface="+mn-lt"/>
                <a:cs typeface="+mn-lt"/>
              </a:rPr>
              <a:t>Los que </a:t>
            </a:r>
            <a:r>
              <a:rPr lang="en-US" sz="1800" dirty="0" err="1">
                <a:ea typeface="+mn-lt"/>
                <a:cs typeface="+mn-lt"/>
              </a:rPr>
              <a:t>desobedecen</a:t>
            </a:r>
            <a:r>
              <a:rPr lang="en-US" sz="1800" dirty="0">
                <a:ea typeface="+mn-lt"/>
                <a:cs typeface="+mn-lt"/>
              </a:rPr>
              <a:t> las </a:t>
            </a:r>
            <a:r>
              <a:rPr lang="en-US" sz="1800" dirty="0" err="1">
                <a:ea typeface="+mn-lt"/>
                <a:cs typeface="+mn-lt"/>
              </a:rPr>
              <a:t>leyes</a:t>
            </a:r>
            <a:r>
              <a:rPr lang="en-US" sz="1800" dirty="0">
                <a:ea typeface="+mn-lt"/>
                <a:cs typeface="+mn-lt"/>
              </a:rPr>
              <a:t> de Dios (109:16-17, cf. </a:t>
            </a:r>
            <a:r>
              <a:rPr lang="en-US" sz="1800" dirty="0" err="1">
                <a:ea typeface="+mn-lt"/>
                <a:cs typeface="+mn-lt"/>
              </a:rPr>
              <a:t>Éxodo</a:t>
            </a:r>
            <a:r>
              <a:rPr lang="en-US" sz="1800" dirty="0">
                <a:ea typeface="+mn-lt"/>
                <a:cs typeface="+mn-lt"/>
              </a:rPr>
              <a:t> 22:22-24)</a:t>
            </a:r>
            <a:endParaRPr lang="en-US" sz="1800" dirty="0"/>
          </a:p>
          <a:p>
            <a:pPr lvl="1">
              <a:lnSpc>
                <a:spcPct val="120000"/>
              </a:lnSpc>
              <a:spcBef>
                <a:spcPts val="0"/>
              </a:spcBef>
            </a:pPr>
            <a:r>
              <a:rPr lang="en-US" sz="1800" dirty="0">
                <a:ea typeface="+mn-lt"/>
                <a:cs typeface="+mn-lt"/>
              </a:rPr>
              <a:t>Los que lo </a:t>
            </a:r>
            <a:r>
              <a:rPr lang="en-US" sz="1800" dirty="0" err="1">
                <a:ea typeface="+mn-lt"/>
                <a:cs typeface="+mn-lt"/>
              </a:rPr>
              <a:t>atacan</a:t>
            </a:r>
            <a:r>
              <a:rPr lang="en-US" sz="1800" dirty="0">
                <a:ea typeface="+mn-lt"/>
                <a:cs typeface="+mn-lt"/>
              </a:rPr>
              <a:t> </a:t>
            </a:r>
            <a:r>
              <a:rPr lang="en-US" sz="1800" dirty="0" err="1">
                <a:ea typeface="+mn-lt"/>
                <a:cs typeface="+mn-lt"/>
              </a:rPr>
              <a:t>personalmente</a:t>
            </a:r>
            <a:r>
              <a:rPr lang="en-US" sz="1800" dirty="0">
                <a:ea typeface="+mn-lt"/>
                <a:cs typeface="+mn-lt"/>
              </a:rPr>
              <a:t> (69:4)</a:t>
            </a:r>
          </a:p>
          <a:p>
            <a:pPr lvl="1">
              <a:lnSpc>
                <a:spcPct val="120000"/>
              </a:lnSpc>
              <a:spcBef>
                <a:spcPts val="0"/>
              </a:spcBef>
            </a:pPr>
            <a:r>
              <a:rPr lang="en-US" sz="1800" dirty="0" err="1">
                <a:ea typeface="+mn-lt"/>
                <a:cs typeface="+mn-lt"/>
              </a:rPr>
              <a:t>Mejor</a:t>
            </a:r>
            <a:r>
              <a:rPr lang="en-US" sz="1800" dirty="0">
                <a:ea typeface="+mn-lt"/>
                <a:cs typeface="+mn-lt"/>
              </a:rPr>
              <a:t> </a:t>
            </a:r>
            <a:r>
              <a:rPr lang="en-US" sz="1800" dirty="0" err="1">
                <a:ea typeface="+mn-lt"/>
                <a:cs typeface="+mn-lt"/>
              </a:rPr>
              <a:t>descripción</a:t>
            </a:r>
            <a:r>
              <a:rPr lang="en-US" sz="1800" dirty="0">
                <a:ea typeface="+mn-lt"/>
                <a:cs typeface="+mn-lt"/>
              </a:rPr>
              <a:t> del </a:t>
            </a:r>
            <a:r>
              <a:rPr lang="en-US" sz="1800" dirty="0" err="1">
                <a:ea typeface="+mn-lt"/>
                <a:cs typeface="+mn-lt"/>
              </a:rPr>
              <a:t>contenido</a:t>
            </a:r>
            <a:r>
              <a:rPr lang="en-US" sz="1800" dirty="0">
                <a:ea typeface="+mn-lt"/>
                <a:cs typeface="+mn-lt"/>
              </a:rPr>
              <a:t>: "Los </a:t>
            </a:r>
            <a:r>
              <a:rPr lang="en-US" sz="1800" dirty="0" err="1">
                <a:ea typeface="+mn-lt"/>
                <a:cs typeface="+mn-lt"/>
              </a:rPr>
              <a:t>salmos</a:t>
            </a:r>
            <a:r>
              <a:rPr lang="en-US" sz="1800" dirty="0">
                <a:ea typeface="+mn-lt"/>
                <a:cs typeface="+mn-lt"/>
              </a:rPr>
              <a:t> de </a:t>
            </a:r>
            <a:r>
              <a:rPr lang="en-US" sz="1800" dirty="0" err="1">
                <a:ea typeface="+mn-lt"/>
                <a:cs typeface="+mn-lt"/>
              </a:rPr>
              <a:t>ira</a:t>
            </a:r>
            <a:r>
              <a:rPr lang="en-US" sz="1800" dirty="0">
                <a:ea typeface="+mn-lt"/>
                <a:cs typeface="+mn-lt"/>
              </a:rPr>
              <a:t>"  </a:t>
            </a:r>
            <a:endParaRPr lang="en-US" sz="1800" dirty="0"/>
          </a:p>
        </p:txBody>
      </p:sp>
    </p:spTree>
    <p:extLst>
      <p:ext uri="{BB962C8B-B14F-4D97-AF65-F5344CB8AC3E}">
        <p14:creationId xmlns:p14="http://schemas.microsoft.com/office/powerpoint/2010/main" val="8505740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1" end="1"/>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FD3F4C-E277-636D-F42F-CA2C3DDA4A02}"/>
              </a:ext>
            </a:extLst>
          </p:cNvPr>
          <p:cNvSpPr>
            <a:spLocks noGrp="1"/>
          </p:cNvSpPr>
          <p:nvPr>
            <p:ph type="title"/>
          </p:nvPr>
        </p:nvSpPr>
        <p:spPr/>
        <p:txBody>
          <a:bodyPr>
            <a:normAutofit fontScale="90000"/>
          </a:bodyPr>
          <a:lstStyle/>
          <a:p>
            <a:r>
              <a:rPr lang="en-US">
                <a:latin typeface="Malgun Gothic"/>
                <a:ea typeface="Malgun Gothic"/>
              </a:rPr>
              <a:t>Imprecatory Psalms / Los </a:t>
            </a:r>
            <a:r>
              <a:rPr lang="en-US" err="1">
                <a:latin typeface="Malgun Gothic"/>
                <a:ea typeface="Malgun Gothic"/>
              </a:rPr>
              <a:t>salmos</a:t>
            </a:r>
            <a:r>
              <a:rPr lang="en-US">
                <a:latin typeface="Malgun Gothic"/>
                <a:ea typeface="Malgun Gothic"/>
              </a:rPr>
              <a:t> </a:t>
            </a:r>
            <a:r>
              <a:rPr lang="en-US" err="1">
                <a:latin typeface="Malgun Gothic"/>
                <a:ea typeface="Malgun Gothic"/>
              </a:rPr>
              <a:t>imprecatorios</a:t>
            </a:r>
            <a:endParaRPr lang="en-US" err="1"/>
          </a:p>
        </p:txBody>
      </p:sp>
      <p:sp>
        <p:nvSpPr>
          <p:cNvPr id="3" name="Content Placeholder 2">
            <a:extLst>
              <a:ext uri="{FF2B5EF4-FFF2-40B4-BE49-F238E27FC236}">
                <a16:creationId xmlns:a16="http://schemas.microsoft.com/office/drawing/2014/main" id="{C130F938-DFB2-84C9-9F23-D3735E41A349}"/>
              </a:ext>
            </a:extLst>
          </p:cNvPr>
          <p:cNvSpPr>
            <a:spLocks noGrp="1"/>
          </p:cNvSpPr>
          <p:nvPr>
            <p:ph sz="half" idx="1"/>
          </p:nvPr>
        </p:nvSpPr>
        <p:spPr/>
        <p:txBody>
          <a:bodyPr/>
          <a:lstStyle/>
          <a:p>
            <a:pPr>
              <a:lnSpc>
                <a:spcPct val="120000"/>
              </a:lnSpc>
              <a:spcBef>
                <a:spcPts val="0"/>
              </a:spcBef>
            </a:pPr>
            <a:r>
              <a:rPr lang="en-US" sz="2000"/>
              <a:t>Extensions of Laments</a:t>
            </a:r>
          </a:p>
          <a:p>
            <a:pPr lvl="1">
              <a:lnSpc>
                <a:spcPct val="120000"/>
              </a:lnSpc>
              <a:spcBef>
                <a:spcPts val="0"/>
              </a:spcBef>
            </a:pPr>
            <a:r>
              <a:rPr lang="en-US" sz="1800"/>
              <a:t>Often include a protestation of innocence (109:2-3) or a confession of sin (69:5)</a:t>
            </a:r>
          </a:p>
          <a:p>
            <a:pPr lvl="1">
              <a:lnSpc>
                <a:spcPct val="120000"/>
              </a:lnSpc>
              <a:spcBef>
                <a:spcPts val="0"/>
              </a:spcBef>
            </a:pPr>
            <a:r>
              <a:rPr lang="en-US" sz="1800"/>
              <a:t>The difference: the psalmist desires to see vengeance carried out on his enemies</a:t>
            </a:r>
          </a:p>
          <a:p>
            <a:pPr>
              <a:lnSpc>
                <a:spcPct val="120000"/>
              </a:lnSpc>
              <a:spcBef>
                <a:spcPts val="0"/>
              </a:spcBef>
            </a:pPr>
            <a:r>
              <a:rPr lang="en-US" sz="2000"/>
              <a:t>Demonstrate a “Theology of Retribution” worldview—that a just God must punish evil </a:t>
            </a:r>
          </a:p>
          <a:p>
            <a:endParaRPr lang="en-US"/>
          </a:p>
        </p:txBody>
      </p:sp>
      <p:sp>
        <p:nvSpPr>
          <p:cNvPr id="4" name="Content Placeholder 3">
            <a:extLst>
              <a:ext uri="{FF2B5EF4-FFF2-40B4-BE49-F238E27FC236}">
                <a16:creationId xmlns:a16="http://schemas.microsoft.com/office/drawing/2014/main" id="{CD4F546C-C514-2617-51CC-F2C0B207B00D}"/>
              </a:ext>
            </a:extLst>
          </p:cNvPr>
          <p:cNvSpPr>
            <a:spLocks noGrp="1"/>
          </p:cNvSpPr>
          <p:nvPr>
            <p:ph sz="half" idx="2"/>
          </p:nvPr>
        </p:nvSpPr>
        <p:spPr/>
        <p:txBody>
          <a:bodyPr vert="horz" lIns="91440" tIns="45720" rIns="91440" bIns="45720" rtlCol="0" anchor="t">
            <a:normAutofit/>
          </a:bodyPr>
          <a:lstStyle/>
          <a:p>
            <a:pPr>
              <a:lnSpc>
                <a:spcPct val="120000"/>
              </a:lnSpc>
              <a:spcBef>
                <a:spcPts val="0"/>
              </a:spcBef>
            </a:pPr>
            <a:r>
              <a:rPr lang="en-US" sz="2000" err="1">
                <a:ea typeface="+mn-lt"/>
                <a:cs typeface="+mn-lt"/>
              </a:rPr>
              <a:t>Extensiones</a:t>
            </a:r>
            <a:r>
              <a:rPr lang="en-US" sz="2000">
                <a:ea typeface="+mn-lt"/>
                <a:cs typeface="+mn-lt"/>
              </a:rPr>
              <a:t> de </a:t>
            </a:r>
            <a:r>
              <a:rPr lang="en-US" sz="2000" err="1">
                <a:ea typeface="+mn-lt"/>
                <a:cs typeface="+mn-lt"/>
              </a:rPr>
              <a:t>los</a:t>
            </a:r>
            <a:r>
              <a:rPr lang="en-US" sz="2000">
                <a:ea typeface="+mn-lt"/>
                <a:cs typeface="+mn-lt"/>
              </a:rPr>
              <a:t> </a:t>
            </a:r>
            <a:r>
              <a:rPr lang="en-US" sz="2000" err="1">
                <a:ea typeface="+mn-lt"/>
                <a:cs typeface="+mn-lt"/>
              </a:rPr>
              <a:t>lamentos</a:t>
            </a:r>
            <a:endParaRPr lang="en-US" sz="2000">
              <a:ea typeface="+mn-lt"/>
              <a:cs typeface="+mn-lt"/>
            </a:endParaRPr>
          </a:p>
          <a:p>
            <a:pPr lvl="1">
              <a:lnSpc>
                <a:spcPct val="120000"/>
              </a:lnSpc>
              <a:spcBef>
                <a:spcPts val="0"/>
              </a:spcBef>
            </a:pPr>
            <a:r>
              <a:rPr lang="en-US" sz="1800" err="1">
                <a:ea typeface="+mn-lt"/>
                <a:cs typeface="+mn-lt"/>
              </a:rPr>
              <a:t>Muchas</a:t>
            </a:r>
            <a:r>
              <a:rPr lang="en-US" sz="1800">
                <a:ea typeface="+mn-lt"/>
                <a:cs typeface="+mn-lt"/>
              </a:rPr>
              <a:t> </a:t>
            </a:r>
            <a:r>
              <a:rPr lang="en-US" sz="1800" err="1">
                <a:ea typeface="+mn-lt"/>
                <a:cs typeface="+mn-lt"/>
              </a:rPr>
              <a:t>veces</a:t>
            </a:r>
            <a:r>
              <a:rPr lang="en-US" sz="1800">
                <a:ea typeface="+mn-lt"/>
                <a:cs typeface="+mn-lt"/>
              </a:rPr>
              <a:t> </a:t>
            </a:r>
            <a:r>
              <a:rPr lang="en-US" sz="1800" err="1">
                <a:ea typeface="+mn-lt"/>
                <a:cs typeface="+mn-lt"/>
              </a:rPr>
              <a:t>incluyen</a:t>
            </a:r>
            <a:r>
              <a:rPr lang="en-US" sz="1800">
                <a:ea typeface="+mn-lt"/>
                <a:cs typeface="+mn-lt"/>
              </a:rPr>
              <a:t> </a:t>
            </a:r>
            <a:r>
              <a:rPr lang="en-US" sz="1800" err="1">
                <a:ea typeface="+mn-lt"/>
                <a:cs typeface="+mn-lt"/>
              </a:rPr>
              <a:t>una</a:t>
            </a:r>
            <a:r>
              <a:rPr lang="en-US" sz="1800">
                <a:ea typeface="+mn-lt"/>
                <a:cs typeface="+mn-lt"/>
              </a:rPr>
              <a:t> </a:t>
            </a:r>
            <a:r>
              <a:rPr lang="en-US" sz="1800" err="1">
                <a:ea typeface="+mn-lt"/>
                <a:cs typeface="+mn-lt"/>
              </a:rPr>
              <a:t>declaración</a:t>
            </a:r>
            <a:r>
              <a:rPr lang="en-US" sz="1800">
                <a:ea typeface="+mn-lt"/>
                <a:cs typeface="+mn-lt"/>
              </a:rPr>
              <a:t> de </a:t>
            </a:r>
            <a:r>
              <a:rPr lang="en-US" sz="1800" err="1">
                <a:ea typeface="+mn-lt"/>
                <a:cs typeface="+mn-lt"/>
              </a:rPr>
              <a:t>inocencia</a:t>
            </a:r>
            <a:r>
              <a:rPr lang="en-US" sz="1800">
                <a:ea typeface="+mn-lt"/>
                <a:cs typeface="+mn-lt"/>
              </a:rPr>
              <a:t> (109:2-3) o </a:t>
            </a:r>
            <a:r>
              <a:rPr lang="en-US" sz="1800" err="1">
                <a:ea typeface="+mn-lt"/>
                <a:cs typeface="+mn-lt"/>
              </a:rPr>
              <a:t>una</a:t>
            </a:r>
            <a:r>
              <a:rPr lang="en-US" sz="1800">
                <a:ea typeface="+mn-lt"/>
                <a:cs typeface="+mn-lt"/>
              </a:rPr>
              <a:t> </a:t>
            </a:r>
            <a:r>
              <a:rPr lang="en-US" sz="1800" err="1">
                <a:ea typeface="+mn-lt"/>
                <a:cs typeface="+mn-lt"/>
              </a:rPr>
              <a:t>confesión</a:t>
            </a:r>
            <a:r>
              <a:rPr lang="en-US" sz="1800">
                <a:ea typeface="+mn-lt"/>
                <a:cs typeface="+mn-lt"/>
              </a:rPr>
              <a:t> de </a:t>
            </a:r>
            <a:r>
              <a:rPr lang="en-US" sz="1800" err="1">
                <a:ea typeface="+mn-lt"/>
                <a:cs typeface="+mn-lt"/>
              </a:rPr>
              <a:t>pecado</a:t>
            </a:r>
            <a:r>
              <a:rPr lang="en-US" sz="1800">
                <a:ea typeface="+mn-lt"/>
                <a:cs typeface="+mn-lt"/>
              </a:rPr>
              <a:t> (69:5)</a:t>
            </a:r>
          </a:p>
          <a:p>
            <a:pPr lvl="1">
              <a:lnSpc>
                <a:spcPct val="120000"/>
              </a:lnSpc>
              <a:spcBef>
                <a:spcPts val="0"/>
              </a:spcBef>
            </a:pPr>
            <a:r>
              <a:rPr lang="en-US" sz="1800">
                <a:ea typeface="+mn-lt"/>
                <a:cs typeface="+mn-lt"/>
              </a:rPr>
              <a:t>La </a:t>
            </a:r>
            <a:r>
              <a:rPr lang="en-US" sz="1800" err="1">
                <a:ea typeface="+mn-lt"/>
                <a:cs typeface="+mn-lt"/>
              </a:rPr>
              <a:t>diferencia</a:t>
            </a:r>
            <a:r>
              <a:rPr lang="en-US" sz="1800">
                <a:ea typeface="+mn-lt"/>
                <a:cs typeface="+mn-lt"/>
              </a:rPr>
              <a:t>: </a:t>
            </a:r>
            <a:r>
              <a:rPr lang="en-US" sz="1800" err="1">
                <a:ea typeface="+mn-lt"/>
                <a:cs typeface="+mn-lt"/>
              </a:rPr>
              <a:t>el</a:t>
            </a:r>
            <a:r>
              <a:rPr lang="en-US" sz="1800">
                <a:ea typeface="+mn-lt"/>
                <a:cs typeface="+mn-lt"/>
              </a:rPr>
              <a:t> </a:t>
            </a:r>
            <a:r>
              <a:rPr lang="en-US" sz="1800" err="1">
                <a:ea typeface="+mn-lt"/>
                <a:cs typeface="+mn-lt"/>
              </a:rPr>
              <a:t>salmista</a:t>
            </a:r>
            <a:r>
              <a:rPr lang="en-US" sz="1800">
                <a:ea typeface="+mn-lt"/>
                <a:cs typeface="+mn-lt"/>
              </a:rPr>
              <a:t> </a:t>
            </a:r>
            <a:r>
              <a:rPr lang="en-US" sz="1800" err="1">
                <a:ea typeface="+mn-lt"/>
                <a:cs typeface="+mn-lt"/>
              </a:rPr>
              <a:t>desea</a:t>
            </a:r>
            <a:r>
              <a:rPr lang="en-US" sz="1800">
                <a:ea typeface="+mn-lt"/>
                <a:cs typeface="+mn-lt"/>
              </a:rPr>
              <a:t> </a:t>
            </a:r>
            <a:r>
              <a:rPr lang="en-US" sz="1800" err="1">
                <a:ea typeface="+mn-lt"/>
                <a:cs typeface="+mn-lt"/>
              </a:rPr>
              <a:t>ver</a:t>
            </a:r>
            <a:r>
              <a:rPr lang="en-US" sz="1800">
                <a:ea typeface="+mn-lt"/>
                <a:cs typeface="+mn-lt"/>
              </a:rPr>
              <a:t> que se </a:t>
            </a:r>
            <a:r>
              <a:rPr lang="en-US" sz="1800" err="1">
                <a:ea typeface="+mn-lt"/>
                <a:cs typeface="+mn-lt"/>
              </a:rPr>
              <a:t>ejecute</a:t>
            </a:r>
            <a:r>
              <a:rPr lang="en-US" sz="1800">
                <a:ea typeface="+mn-lt"/>
                <a:cs typeface="+mn-lt"/>
              </a:rPr>
              <a:t> </a:t>
            </a:r>
            <a:r>
              <a:rPr lang="en-US" sz="1800" err="1">
                <a:ea typeface="+mn-lt"/>
                <a:cs typeface="+mn-lt"/>
              </a:rPr>
              <a:t>venganza</a:t>
            </a:r>
            <a:r>
              <a:rPr lang="en-US" sz="1800">
                <a:ea typeface="+mn-lt"/>
                <a:cs typeface="+mn-lt"/>
              </a:rPr>
              <a:t> contra sus </a:t>
            </a:r>
            <a:r>
              <a:rPr lang="en-US" sz="1800" err="1">
                <a:ea typeface="+mn-lt"/>
                <a:cs typeface="+mn-lt"/>
              </a:rPr>
              <a:t>enemigos</a:t>
            </a:r>
            <a:endParaRPr lang="en-US" sz="1800">
              <a:ea typeface="+mn-lt"/>
              <a:cs typeface="+mn-lt"/>
            </a:endParaRPr>
          </a:p>
          <a:p>
            <a:pPr>
              <a:lnSpc>
                <a:spcPct val="120000"/>
              </a:lnSpc>
              <a:spcBef>
                <a:spcPts val="0"/>
              </a:spcBef>
            </a:pPr>
            <a:r>
              <a:rPr lang="en-US" sz="2000" err="1">
                <a:ea typeface="+mn-lt"/>
                <a:cs typeface="+mn-lt"/>
              </a:rPr>
              <a:t>Exhíben</a:t>
            </a:r>
            <a:r>
              <a:rPr lang="en-US" sz="2000">
                <a:ea typeface="+mn-lt"/>
                <a:cs typeface="+mn-lt"/>
              </a:rPr>
              <a:t> </a:t>
            </a:r>
            <a:r>
              <a:rPr lang="en-US" sz="2000" err="1">
                <a:ea typeface="+mn-lt"/>
                <a:cs typeface="+mn-lt"/>
              </a:rPr>
              <a:t>una</a:t>
            </a:r>
            <a:r>
              <a:rPr lang="en-US" sz="2000">
                <a:ea typeface="+mn-lt"/>
                <a:cs typeface="+mn-lt"/>
              </a:rPr>
              <a:t> </a:t>
            </a:r>
            <a:r>
              <a:rPr lang="en-US" sz="2000" err="1">
                <a:ea typeface="+mn-lt"/>
                <a:cs typeface="+mn-lt"/>
              </a:rPr>
              <a:t>cosmovisión</a:t>
            </a:r>
            <a:r>
              <a:rPr lang="en-US" sz="2000">
                <a:ea typeface="+mn-lt"/>
                <a:cs typeface="+mn-lt"/>
              </a:rPr>
              <a:t> de "</a:t>
            </a:r>
            <a:r>
              <a:rPr lang="en-US" sz="2000" err="1">
                <a:ea typeface="+mn-lt"/>
                <a:cs typeface="+mn-lt"/>
              </a:rPr>
              <a:t>teología</a:t>
            </a:r>
            <a:r>
              <a:rPr lang="en-US" sz="2000">
                <a:ea typeface="+mn-lt"/>
                <a:cs typeface="+mn-lt"/>
              </a:rPr>
              <a:t> de </a:t>
            </a:r>
            <a:r>
              <a:rPr lang="en-US" sz="2000" err="1">
                <a:ea typeface="+mn-lt"/>
                <a:cs typeface="+mn-lt"/>
              </a:rPr>
              <a:t>retribución</a:t>
            </a:r>
            <a:r>
              <a:rPr lang="en-US" sz="2000">
                <a:ea typeface="+mn-lt"/>
                <a:cs typeface="+mn-lt"/>
              </a:rPr>
              <a:t>" —que un Dios </a:t>
            </a:r>
            <a:r>
              <a:rPr lang="en-US" sz="2000" err="1">
                <a:ea typeface="+mn-lt"/>
                <a:cs typeface="+mn-lt"/>
              </a:rPr>
              <a:t>justo</a:t>
            </a:r>
            <a:r>
              <a:rPr lang="en-US" sz="2000">
                <a:ea typeface="+mn-lt"/>
                <a:cs typeface="+mn-lt"/>
              </a:rPr>
              <a:t> </a:t>
            </a:r>
            <a:r>
              <a:rPr lang="en-US" sz="2000" err="1">
                <a:ea typeface="+mn-lt"/>
                <a:cs typeface="+mn-lt"/>
              </a:rPr>
              <a:t>debe</a:t>
            </a:r>
            <a:r>
              <a:rPr lang="en-US" sz="2000">
                <a:ea typeface="+mn-lt"/>
                <a:cs typeface="+mn-lt"/>
              </a:rPr>
              <a:t> </a:t>
            </a:r>
            <a:r>
              <a:rPr lang="en-US" sz="2000" err="1">
                <a:ea typeface="+mn-lt"/>
                <a:cs typeface="+mn-lt"/>
              </a:rPr>
              <a:t>castigar</a:t>
            </a:r>
            <a:r>
              <a:rPr lang="en-US" sz="2000">
                <a:ea typeface="+mn-lt"/>
                <a:cs typeface="+mn-lt"/>
              </a:rPr>
              <a:t> la </a:t>
            </a:r>
            <a:r>
              <a:rPr lang="en-US" sz="2000" err="1">
                <a:ea typeface="+mn-lt"/>
                <a:cs typeface="+mn-lt"/>
              </a:rPr>
              <a:t>maldad</a:t>
            </a:r>
            <a:r>
              <a:rPr lang="en-US" sz="2000">
                <a:ea typeface="+mn-lt"/>
                <a:cs typeface="+mn-lt"/>
              </a:rPr>
              <a:t>  </a:t>
            </a:r>
            <a:endParaRPr lang="en-US" sz="2000"/>
          </a:p>
        </p:txBody>
      </p:sp>
    </p:spTree>
    <p:extLst>
      <p:ext uri="{BB962C8B-B14F-4D97-AF65-F5344CB8AC3E}">
        <p14:creationId xmlns:p14="http://schemas.microsoft.com/office/powerpoint/2010/main" val="3419670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514378-B6C0-F93B-C8FD-C1D7A8424F75}"/>
              </a:ext>
            </a:extLst>
          </p:cNvPr>
          <p:cNvSpPr>
            <a:spLocks noGrp="1"/>
          </p:cNvSpPr>
          <p:nvPr>
            <p:ph type="title"/>
          </p:nvPr>
        </p:nvSpPr>
        <p:spPr/>
        <p:txBody>
          <a:bodyPr>
            <a:normAutofit fontScale="90000"/>
          </a:bodyPr>
          <a:lstStyle/>
          <a:p>
            <a:r>
              <a:rPr lang="en-US" sz="3100">
                <a:latin typeface="Malgun Gothic"/>
                <a:ea typeface="Malgun Gothic"/>
              </a:rPr>
              <a:t>Questions to Answer / </a:t>
            </a:r>
            <a:r>
              <a:rPr lang="en-US" sz="3100" err="1">
                <a:latin typeface="Malgun Gothic"/>
                <a:ea typeface="Malgun Gothic"/>
              </a:rPr>
              <a:t>Preguntas</a:t>
            </a:r>
            <a:r>
              <a:rPr lang="en-US" sz="3100">
                <a:latin typeface="Malgun Gothic"/>
                <a:ea typeface="Malgun Gothic"/>
              </a:rPr>
              <a:t> para </a:t>
            </a:r>
            <a:r>
              <a:rPr lang="en-US" sz="3100" err="1">
                <a:latin typeface="Malgun Gothic"/>
                <a:ea typeface="Malgun Gothic"/>
              </a:rPr>
              <a:t>contestar</a:t>
            </a:r>
            <a:r>
              <a:rPr lang="en-US">
                <a:latin typeface="Malgun Gothic"/>
                <a:ea typeface="Malgun Gothic"/>
              </a:rPr>
              <a:t> </a:t>
            </a:r>
            <a:endParaRPr lang="en-US"/>
          </a:p>
        </p:txBody>
      </p:sp>
      <p:sp>
        <p:nvSpPr>
          <p:cNvPr id="3" name="Content Placeholder 2">
            <a:extLst>
              <a:ext uri="{FF2B5EF4-FFF2-40B4-BE49-F238E27FC236}">
                <a16:creationId xmlns:a16="http://schemas.microsoft.com/office/drawing/2014/main" id="{64EE0DC0-72A4-4882-48FC-80BF386CE757}"/>
              </a:ext>
            </a:extLst>
          </p:cNvPr>
          <p:cNvSpPr>
            <a:spLocks noGrp="1"/>
          </p:cNvSpPr>
          <p:nvPr>
            <p:ph sz="half" idx="1"/>
          </p:nvPr>
        </p:nvSpPr>
        <p:spPr/>
        <p:txBody>
          <a:bodyPr>
            <a:normAutofit/>
          </a:bodyPr>
          <a:lstStyle/>
          <a:p>
            <a:pPr marL="377190" indent="-342900">
              <a:buFont typeface="+mj-lt"/>
              <a:buAutoNum type="arabicPeriod"/>
            </a:pPr>
            <a:r>
              <a:rPr lang="en-US" sz="2800"/>
              <a:t>Why did the psalmists pray for their enemies to suffer?</a:t>
            </a:r>
          </a:p>
          <a:p>
            <a:pPr marL="377190" indent="-342900">
              <a:buFont typeface="+mj-lt"/>
              <a:buAutoNum type="arabicPeriod"/>
            </a:pPr>
            <a:r>
              <a:rPr lang="en-US" sz="2800"/>
              <a:t>Is this desire for their enemies to suffer incompatible with God’s mercy?</a:t>
            </a:r>
          </a:p>
          <a:p>
            <a:pPr marL="377190" indent="-342900">
              <a:buFont typeface="+mj-lt"/>
              <a:buAutoNum type="arabicPeriod"/>
            </a:pPr>
            <a:r>
              <a:rPr lang="en-US" sz="2800"/>
              <a:t>How can these psalms help me when I’m angry?</a:t>
            </a:r>
          </a:p>
        </p:txBody>
      </p:sp>
      <p:sp>
        <p:nvSpPr>
          <p:cNvPr id="4" name="Content Placeholder 3">
            <a:extLst>
              <a:ext uri="{FF2B5EF4-FFF2-40B4-BE49-F238E27FC236}">
                <a16:creationId xmlns:a16="http://schemas.microsoft.com/office/drawing/2014/main" id="{18DA0BE4-BFAF-DE45-5E14-868A3EF61C6E}"/>
              </a:ext>
            </a:extLst>
          </p:cNvPr>
          <p:cNvSpPr>
            <a:spLocks noGrp="1"/>
          </p:cNvSpPr>
          <p:nvPr>
            <p:ph sz="half" idx="2"/>
          </p:nvPr>
        </p:nvSpPr>
        <p:spPr/>
        <p:txBody>
          <a:bodyPr vert="horz" lIns="91440" tIns="45720" rIns="91440" bIns="45720" rtlCol="0" anchor="t">
            <a:normAutofit/>
          </a:bodyPr>
          <a:lstStyle/>
          <a:p>
            <a:pPr marL="377190" indent="-342900">
              <a:buAutoNum type="arabicPeriod"/>
            </a:pPr>
            <a:r>
              <a:rPr lang="en-US" sz="2800">
                <a:ea typeface="+mn-lt"/>
                <a:cs typeface="+mn-lt"/>
              </a:rPr>
              <a:t>¿Por </a:t>
            </a:r>
            <a:r>
              <a:rPr lang="en-US" sz="2800" err="1">
                <a:ea typeface="+mn-lt"/>
                <a:cs typeface="+mn-lt"/>
              </a:rPr>
              <a:t>qué</a:t>
            </a:r>
            <a:r>
              <a:rPr lang="en-US" sz="2800">
                <a:ea typeface="+mn-lt"/>
                <a:cs typeface="+mn-lt"/>
              </a:rPr>
              <a:t> </a:t>
            </a:r>
            <a:r>
              <a:rPr lang="en-US" sz="2800" err="1">
                <a:ea typeface="+mn-lt"/>
                <a:cs typeface="+mn-lt"/>
              </a:rPr>
              <a:t>oraron</a:t>
            </a:r>
            <a:r>
              <a:rPr lang="en-US" sz="2800">
                <a:ea typeface="+mn-lt"/>
                <a:cs typeface="+mn-lt"/>
              </a:rPr>
              <a:t> </a:t>
            </a:r>
            <a:r>
              <a:rPr lang="en-US" sz="2800" err="1">
                <a:ea typeface="+mn-lt"/>
                <a:cs typeface="+mn-lt"/>
              </a:rPr>
              <a:t>los</a:t>
            </a:r>
            <a:r>
              <a:rPr lang="en-US" sz="2800">
                <a:ea typeface="+mn-lt"/>
                <a:cs typeface="+mn-lt"/>
              </a:rPr>
              <a:t> </a:t>
            </a:r>
            <a:r>
              <a:rPr lang="en-US" sz="2800" err="1">
                <a:ea typeface="+mn-lt"/>
                <a:cs typeface="+mn-lt"/>
              </a:rPr>
              <a:t>salmistas</a:t>
            </a:r>
            <a:r>
              <a:rPr lang="en-US" sz="2800">
                <a:ea typeface="+mn-lt"/>
                <a:cs typeface="+mn-lt"/>
              </a:rPr>
              <a:t> que </a:t>
            </a:r>
            <a:r>
              <a:rPr lang="en-US" sz="2800" err="1">
                <a:ea typeface="+mn-lt"/>
                <a:cs typeface="+mn-lt"/>
              </a:rPr>
              <a:t>sufrieran</a:t>
            </a:r>
            <a:r>
              <a:rPr lang="en-US" sz="2800">
                <a:ea typeface="+mn-lt"/>
                <a:cs typeface="+mn-lt"/>
              </a:rPr>
              <a:t> sus </a:t>
            </a:r>
            <a:r>
              <a:rPr lang="en-US" sz="2800" err="1">
                <a:ea typeface="+mn-lt"/>
                <a:cs typeface="+mn-lt"/>
              </a:rPr>
              <a:t>enemigos</a:t>
            </a:r>
            <a:r>
              <a:rPr lang="en-US" sz="2800">
                <a:ea typeface="+mn-lt"/>
                <a:cs typeface="+mn-lt"/>
              </a:rPr>
              <a:t>?</a:t>
            </a:r>
          </a:p>
          <a:p>
            <a:pPr marL="377190" indent="-342900">
              <a:buAutoNum type="arabicPeriod"/>
            </a:pPr>
            <a:r>
              <a:rPr lang="en-US" sz="2800">
                <a:ea typeface="+mn-lt"/>
                <a:cs typeface="+mn-lt"/>
              </a:rPr>
              <a:t>¿Es </a:t>
            </a:r>
            <a:r>
              <a:rPr lang="en-US" sz="2800" err="1">
                <a:ea typeface="+mn-lt"/>
                <a:cs typeface="+mn-lt"/>
              </a:rPr>
              <a:t>este</a:t>
            </a:r>
            <a:r>
              <a:rPr lang="en-US" sz="2800">
                <a:ea typeface="+mn-lt"/>
                <a:cs typeface="+mn-lt"/>
              </a:rPr>
              <a:t> </a:t>
            </a:r>
            <a:r>
              <a:rPr lang="en-US" sz="2800" err="1">
                <a:ea typeface="+mn-lt"/>
                <a:cs typeface="+mn-lt"/>
              </a:rPr>
              <a:t>deseo</a:t>
            </a:r>
            <a:r>
              <a:rPr lang="en-US" sz="2800">
                <a:ea typeface="+mn-lt"/>
                <a:cs typeface="+mn-lt"/>
              </a:rPr>
              <a:t> de que </a:t>
            </a:r>
            <a:r>
              <a:rPr lang="en-US" sz="2800" err="1">
                <a:ea typeface="+mn-lt"/>
                <a:cs typeface="+mn-lt"/>
              </a:rPr>
              <a:t>sufran</a:t>
            </a:r>
            <a:r>
              <a:rPr lang="en-US" sz="2800">
                <a:ea typeface="+mn-lt"/>
                <a:cs typeface="+mn-lt"/>
              </a:rPr>
              <a:t> sus </a:t>
            </a:r>
            <a:r>
              <a:rPr lang="en-US" sz="2800" err="1">
                <a:ea typeface="+mn-lt"/>
                <a:cs typeface="+mn-lt"/>
              </a:rPr>
              <a:t>enemigos</a:t>
            </a:r>
            <a:r>
              <a:rPr lang="en-US" sz="2800">
                <a:ea typeface="+mn-lt"/>
                <a:cs typeface="+mn-lt"/>
              </a:rPr>
              <a:t> incompatible con la misericordia de Dios?</a:t>
            </a:r>
          </a:p>
          <a:p>
            <a:pPr marL="377190" indent="-342900">
              <a:buAutoNum type="arabicPeriod"/>
            </a:pPr>
            <a:r>
              <a:rPr lang="en-US" sz="2800">
                <a:ea typeface="+mn-lt"/>
                <a:cs typeface="+mn-lt"/>
              </a:rPr>
              <a:t>¿</a:t>
            </a:r>
            <a:r>
              <a:rPr lang="en-US" sz="2800" err="1">
                <a:ea typeface="+mn-lt"/>
                <a:cs typeface="+mn-lt"/>
              </a:rPr>
              <a:t>Cómo</a:t>
            </a:r>
            <a:r>
              <a:rPr lang="en-US" sz="2800">
                <a:ea typeface="+mn-lt"/>
                <a:cs typeface="+mn-lt"/>
              </a:rPr>
              <a:t> </a:t>
            </a:r>
            <a:r>
              <a:rPr lang="en-US" sz="2800" err="1">
                <a:ea typeface="+mn-lt"/>
                <a:cs typeface="+mn-lt"/>
              </a:rPr>
              <a:t>pueden</a:t>
            </a:r>
            <a:r>
              <a:rPr lang="en-US" sz="2800">
                <a:ea typeface="+mn-lt"/>
                <a:cs typeface="+mn-lt"/>
              </a:rPr>
              <a:t> </a:t>
            </a:r>
            <a:r>
              <a:rPr lang="en-US" sz="2800" err="1">
                <a:ea typeface="+mn-lt"/>
                <a:cs typeface="+mn-lt"/>
              </a:rPr>
              <a:t>ayudarme</a:t>
            </a:r>
            <a:r>
              <a:rPr lang="en-US" sz="2800">
                <a:ea typeface="+mn-lt"/>
                <a:cs typeface="+mn-lt"/>
              </a:rPr>
              <a:t> </a:t>
            </a:r>
            <a:r>
              <a:rPr lang="en-US" sz="2800" err="1">
                <a:ea typeface="+mn-lt"/>
                <a:cs typeface="+mn-lt"/>
              </a:rPr>
              <a:t>estos</a:t>
            </a:r>
            <a:r>
              <a:rPr lang="en-US" sz="2800">
                <a:ea typeface="+mn-lt"/>
                <a:cs typeface="+mn-lt"/>
              </a:rPr>
              <a:t> </a:t>
            </a:r>
            <a:r>
              <a:rPr lang="en-US" sz="2800" err="1">
                <a:ea typeface="+mn-lt"/>
                <a:cs typeface="+mn-lt"/>
              </a:rPr>
              <a:t>salmos</a:t>
            </a:r>
            <a:r>
              <a:rPr lang="en-US" sz="2800">
                <a:ea typeface="+mn-lt"/>
                <a:cs typeface="+mn-lt"/>
              </a:rPr>
              <a:t> </a:t>
            </a:r>
            <a:r>
              <a:rPr lang="en-US" sz="2800" err="1">
                <a:ea typeface="+mn-lt"/>
                <a:cs typeface="+mn-lt"/>
              </a:rPr>
              <a:t>cuando</a:t>
            </a:r>
            <a:r>
              <a:rPr lang="en-US" sz="2800">
                <a:ea typeface="+mn-lt"/>
                <a:cs typeface="+mn-lt"/>
              </a:rPr>
              <a:t> </a:t>
            </a:r>
            <a:r>
              <a:rPr lang="en-US" sz="2800" err="1">
                <a:ea typeface="+mn-lt"/>
                <a:cs typeface="+mn-lt"/>
              </a:rPr>
              <a:t>estoy</a:t>
            </a:r>
            <a:r>
              <a:rPr lang="en-US" sz="2800">
                <a:ea typeface="+mn-lt"/>
                <a:cs typeface="+mn-lt"/>
              </a:rPr>
              <a:t> </a:t>
            </a:r>
            <a:r>
              <a:rPr lang="en-US" sz="2800" err="1">
                <a:ea typeface="+mn-lt"/>
                <a:cs typeface="+mn-lt"/>
              </a:rPr>
              <a:t>airado</a:t>
            </a:r>
            <a:r>
              <a:rPr lang="en-US" sz="2800">
                <a:ea typeface="+mn-lt"/>
                <a:cs typeface="+mn-lt"/>
              </a:rPr>
              <a:t>?</a:t>
            </a:r>
          </a:p>
        </p:txBody>
      </p:sp>
    </p:spTree>
    <p:extLst>
      <p:ext uri="{BB962C8B-B14F-4D97-AF65-F5344CB8AC3E}">
        <p14:creationId xmlns:p14="http://schemas.microsoft.com/office/powerpoint/2010/main" val="228952653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410E5-D8DA-4096-AC2A-3833C5469585}"/>
              </a:ext>
            </a:extLst>
          </p:cNvPr>
          <p:cNvSpPr>
            <a:spLocks noGrp="1"/>
          </p:cNvSpPr>
          <p:nvPr>
            <p:ph type="title"/>
          </p:nvPr>
        </p:nvSpPr>
        <p:spPr/>
        <p:txBody>
          <a:bodyPr/>
          <a:lstStyle/>
          <a:p>
            <a:r>
              <a:rPr lang="en-US">
                <a:latin typeface="Malgun Gothic"/>
                <a:ea typeface="Malgun Gothic"/>
              </a:rPr>
              <a:t>Theological Context / </a:t>
            </a:r>
            <a:r>
              <a:rPr lang="en-US" err="1">
                <a:latin typeface="Malgun Gothic"/>
                <a:ea typeface="Malgun Gothic"/>
              </a:rPr>
              <a:t>Contexto</a:t>
            </a:r>
            <a:r>
              <a:rPr lang="en-US">
                <a:latin typeface="Malgun Gothic"/>
                <a:ea typeface="Malgun Gothic"/>
              </a:rPr>
              <a:t> </a:t>
            </a:r>
            <a:r>
              <a:rPr lang="en-US" err="1">
                <a:latin typeface="Malgun Gothic"/>
                <a:ea typeface="Malgun Gothic"/>
              </a:rPr>
              <a:t>teológico</a:t>
            </a:r>
            <a:r>
              <a:rPr lang="en-US">
                <a:latin typeface="Malgun Gothic"/>
                <a:ea typeface="Malgun Gothic"/>
              </a:rPr>
              <a:t> </a:t>
            </a:r>
            <a:endParaRPr lang="en-US"/>
          </a:p>
        </p:txBody>
      </p:sp>
      <p:sp>
        <p:nvSpPr>
          <p:cNvPr id="3" name="Content Placeholder 2">
            <a:extLst>
              <a:ext uri="{FF2B5EF4-FFF2-40B4-BE49-F238E27FC236}">
                <a16:creationId xmlns:a16="http://schemas.microsoft.com/office/drawing/2014/main" id="{E268329D-36CF-4D97-AC40-421F3238B87F}"/>
              </a:ext>
            </a:extLst>
          </p:cNvPr>
          <p:cNvSpPr>
            <a:spLocks noGrp="1"/>
          </p:cNvSpPr>
          <p:nvPr>
            <p:ph sz="half" idx="1"/>
          </p:nvPr>
        </p:nvSpPr>
        <p:spPr/>
        <p:txBody>
          <a:bodyPr>
            <a:normAutofit/>
          </a:bodyPr>
          <a:lstStyle/>
          <a:p>
            <a:r>
              <a:rPr lang="en-US" sz="2400"/>
              <a:t>God must and will punish sinners, </a:t>
            </a:r>
            <a:r>
              <a:rPr lang="en-US" sz="2100" err="1"/>
              <a:t>Deut</a:t>
            </a:r>
            <a:r>
              <a:rPr lang="en-US" sz="2100"/>
              <a:t> 27-28 &amp; Rom 2:6</a:t>
            </a:r>
            <a:br>
              <a:rPr lang="en-US" sz="2100"/>
            </a:br>
            <a:endParaRPr lang="en-US" sz="2100"/>
          </a:p>
          <a:p>
            <a:r>
              <a:rPr lang="en-US" sz="2400"/>
              <a:t>God expects His people to desire justice </a:t>
            </a:r>
            <a:r>
              <a:rPr lang="en-US" sz="2400" u="sng"/>
              <a:t>and</a:t>
            </a:r>
            <a:r>
              <a:rPr lang="en-US" sz="2400"/>
              <a:t> mercy, Mic 6:8; Matt 23:23</a:t>
            </a:r>
          </a:p>
          <a:p>
            <a:r>
              <a:rPr lang="en-US" sz="2400"/>
              <a:t>Many of the curses prayed for are the promised punishments for the sin described</a:t>
            </a:r>
          </a:p>
          <a:p>
            <a:endParaRPr lang="en-US" sz="2100"/>
          </a:p>
          <a:p>
            <a:endParaRPr lang="en-US" sz="2100"/>
          </a:p>
        </p:txBody>
      </p:sp>
      <p:sp>
        <p:nvSpPr>
          <p:cNvPr id="4" name="Content Placeholder 3">
            <a:extLst>
              <a:ext uri="{FF2B5EF4-FFF2-40B4-BE49-F238E27FC236}">
                <a16:creationId xmlns:a16="http://schemas.microsoft.com/office/drawing/2014/main" id="{4C6B3962-F0D6-ED4A-32E7-21FB1C575B99}"/>
              </a:ext>
            </a:extLst>
          </p:cNvPr>
          <p:cNvSpPr>
            <a:spLocks noGrp="1"/>
          </p:cNvSpPr>
          <p:nvPr>
            <p:ph sz="half" idx="2"/>
          </p:nvPr>
        </p:nvSpPr>
        <p:spPr/>
        <p:txBody>
          <a:bodyPr vert="horz" lIns="91440" tIns="45720" rIns="91440" bIns="45720" rtlCol="0" anchor="t">
            <a:normAutofit/>
          </a:bodyPr>
          <a:lstStyle/>
          <a:p>
            <a:r>
              <a:rPr lang="en-US" sz="2400">
                <a:ea typeface="+mn-lt"/>
                <a:cs typeface="+mn-lt"/>
              </a:rPr>
              <a:t>Dios </a:t>
            </a:r>
            <a:r>
              <a:rPr lang="en-US" sz="2400" err="1">
                <a:ea typeface="+mn-lt"/>
                <a:cs typeface="+mn-lt"/>
              </a:rPr>
              <a:t>debe</a:t>
            </a:r>
            <a:r>
              <a:rPr lang="en-US" sz="2400">
                <a:ea typeface="+mn-lt"/>
                <a:cs typeface="+mn-lt"/>
              </a:rPr>
              <a:t> </a:t>
            </a:r>
            <a:r>
              <a:rPr lang="en-US" sz="2400" err="1">
                <a:ea typeface="+mn-lt"/>
                <a:cs typeface="+mn-lt"/>
              </a:rPr>
              <a:t>castigar</a:t>
            </a:r>
            <a:r>
              <a:rPr lang="en-US" sz="2400">
                <a:ea typeface="+mn-lt"/>
                <a:cs typeface="+mn-lt"/>
              </a:rPr>
              <a:t> y </a:t>
            </a:r>
            <a:r>
              <a:rPr lang="en-US" sz="2400" err="1">
                <a:ea typeface="+mn-lt"/>
                <a:cs typeface="+mn-lt"/>
              </a:rPr>
              <a:t>sí</a:t>
            </a:r>
            <a:r>
              <a:rPr lang="en-US" sz="2400">
                <a:ea typeface="+mn-lt"/>
                <a:cs typeface="+mn-lt"/>
              </a:rPr>
              <a:t> </a:t>
            </a:r>
            <a:r>
              <a:rPr lang="en-US" sz="2400" err="1">
                <a:ea typeface="+mn-lt"/>
                <a:cs typeface="+mn-lt"/>
              </a:rPr>
              <a:t>castigará</a:t>
            </a:r>
            <a:r>
              <a:rPr lang="en-US" sz="2400">
                <a:ea typeface="+mn-lt"/>
                <a:cs typeface="+mn-lt"/>
              </a:rPr>
              <a:t> a </a:t>
            </a:r>
            <a:r>
              <a:rPr lang="en-US" sz="2400" err="1">
                <a:ea typeface="+mn-lt"/>
                <a:cs typeface="+mn-lt"/>
              </a:rPr>
              <a:t>los</a:t>
            </a:r>
            <a:r>
              <a:rPr lang="en-US" sz="2400">
                <a:ea typeface="+mn-lt"/>
                <a:cs typeface="+mn-lt"/>
              </a:rPr>
              <a:t> </a:t>
            </a:r>
            <a:r>
              <a:rPr lang="en-US" sz="2400" err="1">
                <a:ea typeface="+mn-lt"/>
                <a:cs typeface="+mn-lt"/>
              </a:rPr>
              <a:t>pecadores</a:t>
            </a:r>
            <a:r>
              <a:rPr lang="en-US" sz="2400">
                <a:ea typeface="+mn-lt"/>
                <a:cs typeface="+mn-lt"/>
              </a:rPr>
              <a:t>, </a:t>
            </a:r>
            <a:r>
              <a:rPr lang="en-US" sz="2100" err="1">
                <a:ea typeface="+mn-lt"/>
                <a:cs typeface="+mn-lt"/>
              </a:rPr>
              <a:t>Deut</a:t>
            </a:r>
            <a:r>
              <a:rPr lang="en-US" sz="2100">
                <a:ea typeface="+mn-lt"/>
                <a:cs typeface="+mn-lt"/>
              </a:rPr>
              <a:t> 27-28 y Rom 2:6</a:t>
            </a:r>
          </a:p>
          <a:p>
            <a:r>
              <a:rPr lang="en-US" sz="2400">
                <a:ea typeface="+mn-lt"/>
                <a:cs typeface="+mn-lt"/>
              </a:rPr>
              <a:t>Dios </a:t>
            </a:r>
            <a:r>
              <a:rPr lang="en-US" sz="2400" err="1">
                <a:ea typeface="+mn-lt"/>
                <a:cs typeface="+mn-lt"/>
              </a:rPr>
              <a:t>espera</a:t>
            </a:r>
            <a:r>
              <a:rPr lang="en-US" sz="2400">
                <a:ea typeface="+mn-lt"/>
                <a:cs typeface="+mn-lt"/>
              </a:rPr>
              <a:t> que </a:t>
            </a:r>
            <a:r>
              <a:rPr lang="en-US" sz="2400" err="1">
                <a:ea typeface="+mn-lt"/>
                <a:cs typeface="+mn-lt"/>
              </a:rPr>
              <a:t>Su</a:t>
            </a:r>
            <a:r>
              <a:rPr lang="en-US" sz="2400">
                <a:ea typeface="+mn-lt"/>
                <a:cs typeface="+mn-lt"/>
              </a:rPr>
              <a:t> pueblo </a:t>
            </a:r>
            <a:r>
              <a:rPr lang="en-US" sz="2400" err="1">
                <a:ea typeface="+mn-lt"/>
                <a:cs typeface="+mn-lt"/>
              </a:rPr>
              <a:t>desee</a:t>
            </a:r>
            <a:r>
              <a:rPr lang="en-US" sz="2400">
                <a:ea typeface="+mn-lt"/>
                <a:cs typeface="+mn-lt"/>
              </a:rPr>
              <a:t> </a:t>
            </a:r>
            <a:r>
              <a:rPr lang="en-US" sz="2400" err="1">
                <a:ea typeface="+mn-lt"/>
                <a:cs typeface="+mn-lt"/>
              </a:rPr>
              <a:t>justicia</a:t>
            </a:r>
            <a:r>
              <a:rPr lang="en-US" sz="2400">
                <a:ea typeface="+mn-lt"/>
                <a:cs typeface="+mn-lt"/>
              </a:rPr>
              <a:t> </a:t>
            </a:r>
            <a:r>
              <a:rPr lang="en-US" sz="2400" u="sng">
                <a:ea typeface="+mn-lt"/>
                <a:cs typeface="+mn-lt"/>
              </a:rPr>
              <a:t>y</a:t>
            </a:r>
            <a:r>
              <a:rPr lang="en-US" sz="2400">
                <a:ea typeface="+mn-lt"/>
                <a:cs typeface="+mn-lt"/>
              </a:rPr>
              <a:t> misericordia, </a:t>
            </a:r>
            <a:r>
              <a:rPr lang="en-US" sz="2400" err="1">
                <a:ea typeface="+mn-lt"/>
                <a:cs typeface="+mn-lt"/>
              </a:rPr>
              <a:t>Miq</a:t>
            </a:r>
            <a:r>
              <a:rPr lang="en-US" sz="2400">
                <a:ea typeface="+mn-lt"/>
                <a:cs typeface="+mn-lt"/>
              </a:rPr>
              <a:t> 6:8; Mt 23:23</a:t>
            </a:r>
          </a:p>
          <a:p>
            <a:r>
              <a:rPr lang="en-US" sz="2400" err="1">
                <a:ea typeface="+mn-lt"/>
                <a:cs typeface="+mn-lt"/>
              </a:rPr>
              <a:t>Muchas</a:t>
            </a:r>
            <a:r>
              <a:rPr lang="en-US" sz="2400">
                <a:ea typeface="+mn-lt"/>
                <a:cs typeface="+mn-lt"/>
              </a:rPr>
              <a:t> de las </a:t>
            </a:r>
            <a:r>
              <a:rPr lang="en-US" sz="2400" err="1">
                <a:ea typeface="+mn-lt"/>
                <a:cs typeface="+mn-lt"/>
              </a:rPr>
              <a:t>maldiciones</a:t>
            </a:r>
            <a:r>
              <a:rPr lang="en-US" sz="2400">
                <a:ea typeface="+mn-lt"/>
                <a:cs typeface="+mn-lt"/>
              </a:rPr>
              <a:t> </a:t>
            </a:r>
            <a:r>
              <a:rPr lang="en-US" sz="2400" err="1">
                <a:ea typeface="+mn-lt"/>
                <a:cs typeface="+mn-lt"/>
              </a:rPr>
              <a:t>por</a:t>
            </a:r>
            <a:r>
              <a:rPr lang="en-US" sz="2400">
                <a:ea typeface="+mn-lt"/>
                <a:cs typeface="+mn-lt"/>
              </a:rPr>
              <a:t> las que se </a:t>
            </a:r>
            <a:r>
              <a:rPr lang="en-US" sz="2400" err="1">
                <a:ea typeface="+mn-lt"/>
                <a:cs typeface="+mn-lt"/>
              </a:rPr>
              <a:t>ora</a:t>
            </a:r>
            <a:r>
              <a:rPr lang="en-US" sz="2400">
                <a:ea typeface="+mn-lt"/>
                <a:cs typeface="+mn-lt"/>
              </a:rPr>
              <a:t> son </a:t>
            </a:r>
            <a:r>
              <a:rPr lang="en-US" sz="2400" err="1">
                <a:ea typeface="+mn-lt"/>
                <a:cs typeface="+mn-lt"/>
              </a:rPr>
              <a:t>los</a:t>
            </a:r>
            <a:r>
              <a:rPr lang="en-US" sz="2400">
                <a:ea typeface="+mn-lt"/>
                <a:cs typeface="+mn-lt"/>
              </a:rPr>
              <a:t> </a:t>
            </a:r>
            <a:r>
              <a:rPr lang="en-US" sz="2400" err="1">
                <a:ea typeface="+mn-lt"/>
                <a:cs typeface="+mn-lt"/>
              </a:rPr>
              <a:t>castigos</a:t>
            </a:r>
            <a:r>
              <a:rPr lang="en-US" sz="2400">
                <a:ea typeface="+mn-lt"/>
                <a:cs typeface="+mn-lt"/>
              </a:rPr>
              <a:t> </a:t>
            </a:r>
            <a:r>
              <a:rPr lang="en-US" sz="2400" err="1">
                <a:ea typeface="+mn-lt"/>
                <a:cs typeface="+mn-lt"/>
              </a:rPr>
              <a:t>prometidos</a:t>
            </a:r>
            <a:r>
              <a:rPr lang="en-US" sz="2400">
                <a:ea typeface="+mn-lt"/>
                <a:cs typeface="+mn-lt"/>
              </a:rPr>
              <a:t> </a:t>
            </a:r>
            <a:r>
              <a:rPr lang="en-US" sz="2400" err="1">
                <a:ea typeface="+mn-lt"/>
                <a:cs typeface="+mn-lt"/>
              </a:rPr>
              <a:t>por</a:t>
            </a:r>
            <a:r>
              <a:rPr lang="en-US" sz="2400">
                <a:ea typeface="+mn-lt"/>
                <a:cs typeface="+mn-lt"/>
              </a:rPr>
              <a:t> </a:t>
            </a:r>
            <a:r>
              <a:rPr lang="en-US" sz="2400" err="1">
                <a:ea typeface="+mn-lt"/>
                <a:cs typeface="+mn-lt"/>
              </a:rPr>
              <a:t>el</a:t>
            </a:r>
            <a:r>
              <a:rPr lang="en-US" sz="2400">
                <a:ea typeface="+mn-lt"/>
                <a:cs typeface="+mn-lt"/>
              </a:rPr>
              <a:t> </a:t>
            </a:r>
            <a:r>
              <a:rPr lang="en-US" sz="2400" err="1">
                <a:ea typeface="+mn-lt"/>
                <a:cs typeface="+mn-lt"/>
              </a:rPr>
              <a:t>pecado</a:t>
            </a:r>
            <a:r>
              <a:rPr lang="en-US" sz="2400">
                <a:ea typeface="+mn-lt"/>
                <a:cs typeface="+mn-lt"/>
              </a:rPr>
              <a:t> </a:t>
            </a:r>
            <a:r>
              <a:rPr lang="en-US" sz="2400" err="1">
                <a:ea typeface="+mn-lt"/>
                <a:cs typeface="+mn-lt"/>
              </a:rPr>
              <a:t>descrito</a:t>
            </a:r>
            <a:endParaRPr lang="en-US" sz="2400"/>
          </a:p>
        </p:txBody>
      </p:sp>
    </p:spTree>
    <p:extLst>
      <p:ext uri="{BB962C8B-B14F-4D97-AF65-F5344CB8AC3E}">
        <p14:creationId xmlns:p14="http://schemas.microsoft.com/office/powerpoint/2010/main" val="21434095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702481-62A2-1183-001A-1A5D814F724F}"/>
              </a:ext>
            </a:extLst>
          </p:cNvPr>
          <p:cNvSpPr>
            <a:spLocks noGrp="1"/>
          </p:cNvSpPr>
          <p:nvPr>
            <p:ph type="title"/>
          </p:nvPr>
        </p:nvSpPr>
        <p:spPr/>
        <p:txBody>
          <a:bodyPr/>
          <a:lstStyle/>
          <a:p>
            <a:r>
              <a:rPr lang="en-US">
                <a:latin typeface="Malgun Gothic"/>
                <a:ea typeface="Malgun Gothic"/>
              </a:rPr>
              <a:t>Promised Punishment / </a:t>
            </a:r>
            <a:r>
              <a:rPr lang="en-US" err="1">
                <a:latin typeface="Malgun Gothic"/>
                <a:ea typeface="Malgun Gothic"/>
              </a:rPr>
              <a:t>Castigo</a:t>
            </a:r>
            <a:r>
              <a:rPr lang="en-US">
                <a:latin typeface="Malgun Gothic"/>
                <a:ea typeface="Malgun Gothic"/>
              </a:rPr>
              <a:t> </a:t>
            </a:r>
            <a:r>
              <a:rPr lang="en-US" err="1">
                <a:latin typeface="Malgun Gothic"/>
                <a:ea typeface="Malgun Gothic"/>
              </a:rPr>
              <a:t>prometido</a:t>
            </a:r>
            <a:endParaRPr lang="en-US" err="1"/>
          </a:p>
        </p:txBody>
      </p:sp>
      <p:graphicFrame>
        <p:nvGraphicFramePr>
          <p:cNvPr id="3" name="Table 2">
            <a:extLst>
              <a:ext uri="{FF2B5EF4-FFF2-40B4-BE49-F238E27FC236}">
                <a16:creationId xmlns:a16="http://schemas.microsoft.com/office/drawing/2014/main" id="{0E158DB3-6815-74E8-E6DC-908504416001}"/>
              </a:ext>
            </a:extLst>
          </p:cNvPr>
          <p:cNvGraphicFramePr>
            <a:graphicFrameLocks noGrp="1"/>
          </p:cNvGraphicFramePr>
          <p:nvPr>
            <p:extLst>
              <p:ext uri="{D42A27DB-BD31-4B8C-83A1-F6EECF244321}">
                <p14:modId xmlns:p14="http://schemas.microsoft.com/office/powerpoint/2010/main" val="427488659"/>
              </p:ext>
            </p:extLst>
          </p:nvPr>
        </p:nvGraphicFramePr>
        <p:xfrm>
          <a:off x="284872" y="1214047"/>
          <a:ext cx="8574256" cy="1764630"/>
        </p:xfrm>
        <a:graphic>
          <a:graphicData uri="http://schemas.openxmlformats.org/drawingml/2006/table">
            <a:tbl>
              <a:tblPr firstRow="1" firstCol="1" bandRow="1">
                <a:tableStyleId>{7E9639D4-E3E2-4D34-9284-5A2195B3D0D7}</a:tableStyleId>
              </a:tblPr>
              <a:tblGrid>
                <a:gridCol w="1038860">
                  <a:extLst>
                    <a:ext uri="{9D8B030D-6E8A-4147-A177-3AD203B41FA5}">
                      <a16:colId xmlns:a16="http://schemas.microsoft.com/office/drawing/2014/main" val="4109625203"/>
                    </a:ext>
                  </a:extLst>
                </a:gridCol>
                <a:gridCol w="2633731">
                  <a:extLst>
                    <a:ext uri="{9D8B030D-6E8A-4147-A177-3AD203B41FA5}">
                      <a16:colId xmlns:a16="http://schemas.microsoft.com/office/drawing/2014/main" val="755166912"/>
                    </a:ext>
                  </a:extLst>
                </a:gridCol>
                <a:gridCol w="2457336">
                  <a:extLst>
                    <a:ext uri="{9D8B030D-6E8A-4147-A177-3AD203B41FA5}">
                      <a16:colId xmlns:a16="http://schemas.microsoft.com/office/drawing/2014/main" val="3561743262"/>
                    </a:ext>
                  </a:extLst>
                </a:gridCol>
                <a:gridCol w="2444329">
                  <a:extLst>
                    <a:ext uri="{9D8B030D-6E8A-4147-A177-3AD203B41FA5}">
                      <a16:colId xmlns:a16="http://schemas.microsoft.com/office/drawing/2014/main" val="1748394246"/>
                    </a:ext>
                  </a:extLst>
                </a:gridCol>
              </a:tblGrid>
              <a:tr h="390179">
                <a:tc>
                  <a:txBody>
                    <a:bodyPr/>
                    <a:lstStyle/>
                    <a:p>
                      <a:pPr marL="0" marR="0">
                        <a:spcBef>
                          <a:spcPts val="0"/>
                        </a:spcBef>
                        <a:spcAft>
                          <a:spcPts val="0"/>
                        </a:spcAft>
                      </a:pPr>
                      <a:r>
                        <a:rPr lang="en-US" sz="16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Who is being prophesied against?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What punishment is promised?</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Why are they punished?</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2321037"/>
                  </a:ext>
                </a:extLst>
              </a:tr>
              <a:tr h="425650">
                <a:tc>
                  <a:txBody>
                    <a:bodyPr/>
                    <a:lstStyle/>
                    <a:p>
                      <a:pPr marL="0" marR="0">
                        <a:spcBef>
                          <a:spcPts val="0"/>
                        </a:spcBef>
                        <a:spcAft>
                          <a:spcPts val="0"/>
                        </a:spcAft>
                      </a:pPr>
                      <a:r>
                        <a:rPr lang="en-US" sz="1200">
                          <a:effectLst/>
                        </a:rPr>
                        <a:t>Isaiah 13:16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(v.1)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(v.11)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56230074"/>
                  </a:ext>
                </a:extLst>
              </a:tr>
              <a:tr h="425650">
                <a:tc>
                  <a:txBody>
                    <a:bodyPr/>
                    <a:lstStyle/>
                    <a:p>
                      <a:pPr marL="0" marR="0">
                        <a:spcBef>
                          <a:spcPts val="0"/>
                        </a:spcBef>
                        <a:spcAft>
                          <a:spcPts val="0"/>
                        </a:spcAft>
                      </a:pPr>
                      <a:r>
                        <a:rPr lang="en-US" sz="1200">
                          <a:effectLst/>
                        </a:rPr>
                        <a:t>Nahum 3:10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(1:1)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(v.1)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32636874"/>
                  </a:ext>
                </a:extLst>
              </a:tr>
              <a:tr h="425650">
                <a:tc>
                  <a:txBody>
                    <a:bodyPr/>
                    <a:lstStyle/>
                    <a:p>
                      <a:pPr marL="0" marR="0">
                        <a:spcBef>
                          <a:spcPts val="0"/>
                        </a:spcBef>
                        <a:spcAft>
                          <a:spcPts val="0"/>
                        </a:spcAft>
                      </a:pPr>
                      <a:r>
                        <a:rPr lang="en-US" sz="1200">
                          <a:effectLst/>
                        </a:rPr>
                        <a:t>Hosea 13:16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51489125"/>
                  </a:ext>
                </a:extLst>
              </a:tr>
            </a:tbl>
          </a:graphicData>
        </a:graphic>
      </p:graphicFrame>
      <p:graphicFrame>
        <p:nvGraphicFramePr>
          <p:cNvPr id="4" name="Table 3">
            <a:extLst>
              <a:ext uri="{FF2B5EF4-FFF2-40B4-BE49-F238E27FC236}">
                <a16:creationId xmlns:a16="http://schemas.microsoft.com/office/drawing/2014/main" id="{D25852D8-E40E-9F7A-E8D6-C1C7826E9B21}"/>
              </a:ext>
            </a:extLst>
          </p:cNvPr>
          <p:cNvGraphicFramePr>
            <a:graphicFrameLocks noGrp="1"/>
          </p:cNvGraphicFramePr>
          <p:nvPr>
            <p:extLst>
              <p:ext uri="{D42A27DB-BD31-4B8C-83A1-F6EECF244321}">
                <p14:modId xmlns:p14="http://schemas.microsoft.com/office/powerpoint/2010/main" val="3497038169"/>
              </p:ext>
            </p:extLst>
          </p:nvPr>
        </p:nvGraphicFramePr>
        <p:xfrm>
          <a:off x="284872" y="3356995"/>
          <a:ext cx="8574256" cy="1764630"/>
        </p:xfrm>
        <a:graphic>
          <a:graphicData uri="http://schemas.openxmlformats.org/drawingml/2006/table">
            <a:tbl>
              <a:tblPr firstRow="1" firstCol="1" bandRow="1">
                <a:tableStyleId>{7E9639D4-E3E2-4D34-9284-5A2195B3D0D7}</a:tableStyleId>
              </a:tblPr>
              <a:tblGrid>
                <a:gridCol w="1038860">
                  <a:extLst>
                    <a:ext uri="{9D8B030D-6E8A-4147-A177-3AD203B41FA5}">
                      <a16:colId xmlns:a16="http://schemas.microsoft.com/office/drawing/2014/main" val="4109625203"/>
                    </a:ext>
                  </a:extLst>
                </a:gridCol>
                <a:gridCol w="2633731">
                  <a:extLst>
                    <a:ext uri="{9D8B030D-6E8A-4147-A177-3AD203B41FA5}">
                      <a16:colId xmlns:a16="http://schemas.microsoft.com/office/drawing/2014/main" val="755166912"/>
                    </a:ext>
                  </a:extLst>
                </a:gridCol>
                <a:gridCol w="2457336">
                  <a:extLst>
                    <a:ext uri="{9D8B030D-6E8A-4147-A177-3AD203B41FA5}">
                      <a16:colId xmlns:a16="http://schemas.microsoft.com/office/drawing/2014/main" val="3561743262"/>
                    </a:ext>
                  </a:extLst>
                </a:gridCol>
                <a:gridCol w="2444329">
                  <a:extLst>
                    <a:ext uri="{9D8B030D-6E8A-4147-A177-3AD203B41FA5}">
                      <a16:colId xmlns:a16="http://schemas.microsoft.com/office/drawing/2014/main" val="1748394246"/>
                    </a:ext>
                  </a:extLst>
                </a:gridCol>
              </a:tblGrid>
              <a:tr h="390179">
                <a:tc>
                  <a:txBody>
                    <a:bodyPr/>
                    <a:lstStyle/>
                    <a:p>
                      <a:pPr marL="0" marR="0">
                        <a:spcBef>
                          <a:spcPts val="0"/>
                        </a:spcBef>
                        <a:spcAft>
                          <a:spcPts val="0"/>
                        </a:spcAft>
                      </a:pPr>
                      <a:r>
                        <a:rPr lang="en-US" sz="16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¿Contra </a:t>
                      </a:r>
                      <a:r>
                        <a:rPr lang="en-US" sz="1600" err="1">
                          <a:effectLst/>
                        </a:rPr>
                        <a:t>quiénes</a:t>
                      </a:r>
                      <a:r>
                        <a:rPr lang="en-US" sz="1600">
                          <a:effectLst/>
                        </a:rPr>
                        <a:t> se </a:t>
                      </a:r>
                      <a:r>
                        <a:rPr lang="en-US" sz="1600" err="1">
                          <a:effectLst/>
                        </a:rPr>
                        <a:t>está</a:t>
                      </a:r>
                      <a:r>
                        <a:rPr lang="en-US" sz="1600">
                          <a:effectLst/>
                        </a:rPr>
                        <a:t> </a:t>
                      </a:r>
                      <a:r>
                        <a:rPr lang="en-US" sz="1600" err="1">
                          <a:effectLst/>
                        </a:rPr>
                        <a:t>profetizando</a:t>
                      </a:r>
                      <a:r>
                        <a:rPr lang="en-US" sz="1600">
                          <a:effectLst/>
                        </a:rPr>
                        <a:t>?</a:t>
                      </a:r>
                    </a:p>
                  </a:txBody>
                  <a:tcPr marL="68580" marR="68580" marT="0" marB="0"/>
                </a:tc>
                <a:tc>
                  <a:txBody>
                    <a:bodyPr/>
                    <a:lstStyle/>
                    <a:p>
                      <a:pPr marL="0" marR="0">
                        <a:spcBef>
                          <a:spcPts val="0"/>
                        </a:spcBef>
                        <a:spcAft>
                          <a:spcPts val="0"/>
                        </a:spcAft>
                      </a:pPr>
                      <a:r>
                        <a:rPr lang="en-US" sz="1600">
                          <a:effectLst/>
                        </a:rPr>
                        <a:t>¿</a:t>
                      </a:r>
                      <a:r>
                        <a:rPr lang="en-US" sz="1600" err="1">
                          <a:effectLst/>
                        </a:rPr>
                        <a:t>Cuál</a:t>
                      </a:r>
                      <a:r>
                        <a:rPr lang="en-US" sz="1600">
                          <a:effectLst/>
                        </a:rPr>
                        <a:t> </a:t>
                      </a:r>
                      <a:r>
                        <a:rPr lang="en-US" sz="1600" err="1">
                          <a:effectLst/>
                        </a:rPr>
                        <a:t>castigo</a:t>
                      </a:r>
                      <a:r>
                        <a:rPr lang="en-US" sz="1600">
                          <a:effectLst/>
                        </a:rPr>
                        <a:t> se </a:t>
                      </a:r>
                      <a:r>
                        <a:rPr lang="en-US" sz="1600" err="1">
                          <a:effectLst/>
                        </a:rPr>
                        <a:t>promete</a:t>
                      </a:r>
                      <a:r>
                        <a:rPr lang="en-US" sz="1600">
                          <a:effectLst/>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tc>
                  <a:txBody>
                    <a:bodyPr/>
                    <a:lstStyle/>
                    <a:p>
                      <a:pPr marL="0" marR="0">
                        <a:spcBef>
                          <a:spcPts val="0"/>
                        </a:spcBef>
                        <a:spcAft>
                          <a:spcPts val="0"/>
                        </a:spcAft>
                      </a:pPr>
                      <a:r>
                        <a:rPr lang="en-US" sz="1600">
                          <a:effectLst/>
                        </a:rPr>
                        <a:t>¿Por </a:t>
                      </a:r>
                      <a:r>
                        <a:rPr lang="en-US" sz="1600" err="1">
                          <a:effectLst/>
                        </a:rPr>
                        <a:t>qué</a:t>
                      </a:r>
                      <a:r>
                        <a:rPr lang="en-US" sz="1600">
                          <a:effectLst/>
                        </a:rPr>
                        <a:t> son </a:t>
                      </a:r>
                      <a:r>
                        <a:rPr lang="en-US" sz="1600" err="1">
                          <a:effectLst/>
                        </a:rPr>
                        <a:t>castigados</a:t>
                      </a:r>
                      <a:r>
                        <a:rPr lang="en-US" sz="1600">
                          <a:effectLst/>
                        </a:rPr>
                        <a:t>?</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val="2102321037"/>
                  </a:ext>
                </a:extLst>
              </a:tr>
              <a:tr h="425650">
                <a:tc>
                  <a:txBody>
                    <a:bodyPr/>
                    <a:lstStyle/>
                    <a:p>
                      <a:pPr marL="0" marR="0">
                        <a:spcBef>
                          <a:spcPts val="0"/>
                        </a:spcBef>
                        <a:spcAft>
                          <a:spcPts val="0"/>
                        </a:spcAft>
                      </a:pPr>
                      <a:r>
                        <a:rPr lang="en-US" sz="1200">
                          <a:effectLst/>
                        </a:rPr>
                        <a:t>Isaías 13:16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(v.1)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(v.11)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56230074"/>
                  </a:ext>
                </a:extLst>
              </a:tr>
              <a:tr h="425650">
                <a:tc>
                  <a:txBody>
                    <a:bodyPr/>
                    <a:lstStyle/>
                    <a:p>
                      <a:pPr marL="0" marR="0">
                        <a:spcBef>
                          <a:spcPts val="0"/>
                        </a:spcBef>
                        <a:spcAft>
                          <a:spcPts val="0"/>
                        </a:spcAft>
                      </a:pPr>
                      <a:r>
                        <a:rPr lang="en-US" sz="1200" err="1">
                          <a:effectLst/>
                        </a:rPr>
                        <a:t>Nahúm</a:t>
                      </a:r>
                      <a:r>
                        <a:rPr lang="en-US" sz="1200">
                          <a:effectLst/>
                        </a:rPr>
                        <a:t> 3:10</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(1:1)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(v.1)</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32636874"/>
                  </a:ext>
                </a:extLst>
              </a:tr>
              <a:tr h="425650">
                <a:tc>
                  <a:txBody>
                    <a:bodyPr/>
                    <a:lstStyle/>
                    <a:p>
                      <a:pPr marL="0" marR="0">
                        <a:spcBef>
                          <a:spcPts val="0"/>
                        </a:spcBef>
                        <a:spcAft>
                          <a:spcPts val="0"/>
                        </a:spcAft>
                      </a:pPr>
                      <a:r>
                        <a:rPr lang="en-US" sz="1200">
                          <a:effectLst/>
                        </a:rPr>
                        <a:t>Oseas 13:16</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600">
                          <a:effectLst/>
                        </a:rPr>
                        <a:t> </a:t>
                      </a:r>
                      <a:endParaRPr lang="en-US" sz="18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951489125"/>
                  </a:ext>
                </a:extLst>
              </a:tr>
            </a:tbl>
          </a:graphicData>
        </a:graphic>
      </p:graphicFrame>
      <p:sp>
        <p:nvSpPr>
          <p:cNvPr id="5" name="TextBox 4">
            <a:extLst>
              <a:ext uri="{FF2B5EF4-FFF2-40B4-BE49-F238E27FC236}">
                <a16:creationId xmlns:a16="http://schemas.microsoft.com/office/drawing/2014/main" id="{FF790983-6D39-B651-C671-A2F4C0B1CFED}"/>
              </a:ext>
            </a:extLst>
          </p:cNvPr>
          <p:cNvSpPr txBox="1"/>
          <p:nvPr/>
        </p:nvSpPr>
        <p:spPr>
          <a:xfrm>
            <a:off x="1820411" y="1761688"/>
            <a:ext cx="1702965" cy="369332"/>
          </a:xfrm>
          <a:prstGeom prst="rect">
            <a:avLst/>
          </a:prstGeom>
          <a:noFill/>
        </p:spPr>
        <p:txBody>
          <a:bodyPr wrap="square" rtlCol="0">
            <a:spAutoFit/>
          </a:bodyPr>
          <a:lstStyle/>
          <a:p>
            <a:r>
              <a:rPr lang="en-US">
                <a:solidFill>
                  <a:srgbClr val="C00000"/>
                </a:solidFill>
                <a:latin typeface="Segoe Print" panose="02000600000000000000" pitchFamily="2" charset="0"/>
              </a:rPr>
              <a:t>Babylon</a:t>
            </a:r>
          </a:p>
        </p:txBody>
      </p:sp>
      <p:sp>
        <p:nvSpPr>
          <p:cNvPr id="6" name="TextBox 5">
            <a:extLst>
              <a:ext uri="{FF2B5EF4-FFF2-40B4-BE49-F238E27FC236}">
                <a16:creationId xmlns:a16="http://schemas.microsoft.com/office/drawing/2014/main" id="{D4B285EA-EE83-8668-352C-C11EE34118BE}"/>
              </a:ext>
            </a:extLst>
          </p:cNvPr>
          <p:cNvSpPr txBox="1"/>
          <p:nvPr/>
        </p:nvSpPr>
        <p:spPr>
          <a:xfrm>
            <a:off x="1820411" y="2185516"/>
            <a:ext cx="1702965" cy="369332"/>
          </a:xfrm>
          <a:prstGeom prst="rect">
            <a:avLst/>
          </a:prstGeom>
          <a:noFill/>
        </p:spPr>
        <p:txBody>
          <a:bodyPr wrap="square" rtlCol="0">
            <a:spAutoFit/>
          </a:bodyPr>
          <a:lstStyle/>
          <a:p>
            <a:r>
              <a:rPr lang="en-US" err="1">
                <a:solidFill>
                  <a:srgbClr val="C00000"/>
                </a:solidFill>
                <a:latin typeface="Segoe Print" panose="02000600000000000000" pitchFamily="2" charset="0"/>
              </a:rPr>
              <a:t>Ninevah</a:t>
            </a:r>
            <a:endParaRPr lang="en-US">
              <a:solidFill>
                <a:srgbClr val="C00000"/>
              </a:solidFill>
              <a:latin typeface="Segoe Print" panose="02000600000000000000" pitchFamily="2" charset="0"/>
            </a:endParaRPr>
          </a:p>
        </p:txBody>
      </p:sp>
      <p:sp>
        <p:nvSpPr>
          <p:cNvPr id="7" name="TextBox 6">
            <a:extLst>
              <a:ext uri="{FF2B5EF4-FFF2-40B4-BE49-F238E27FC236}">
                <a16:creationId xmlns:a16="http://schemas.microsoft.com/office/drawing/2014/main" id="{FEB878D4-4AEF-65F5-40FE-95CC8DFD0541}"/>
              </a:ext>
            </a:extLst>
          </p:cNvPr>
          <p:cNvSpPr txBox="1"/>
          <p:nvPr/>
        </p:nvSpPr>
        <p:spPr>
          <a:xfrm>
            <a:off x="1820410" y="2606734"/>
            <a:ext cx="1702965" cy="369332"/>
          </a:xfrm>
          <a:prstGeom prst="rect">
            <a:avLst/>
          </a:prstGeom>
          <a:noFill/>
        </p:spPr>
        <p:txBody>
          <a:bodyPr wrap="square" rtlCol="0">
            <a:spAutoFit/>
          </a:bodyPr>
          <a:lstStyle/>
          <a:p>
            <a:r>
              <a:rPr lang="en-US">
                <a:solidFill>
                  <a:srgbClr val="C00000"/>
                </a:solidFill>
                <a:latin typeface="Segoe Print" panose="02000600000000000000" pitchFamily="2" charset="0"/>
              </a:rPr>
              <a:t>Israel</a:t>
            </a:r>
          </a:p>
        </p:txBody>
      </p:sp>
      <p:sp>
        <p:nvSpPr>
          <p:cNvPr id="8" name="TextBox 7">
            <a:extLst>
              <a:ext uri="{FF2B5EF4-FFF2-40B4-BE49-F238E27FC236}">
                <a16:creationId xmlns:a16="http://schemas.microsoft.com/office/drawing/2014/main" id="{722C2CC0-251D-DE1C-8EB2-37405B4856F9}"/>
              </a:ext>
            </a:extLst>
          </p:cNvPr>
          <p:cNvSpPr txBox="1"/>
          <p:nvPr/>
        </p:nvSpPr>
        <p:spPr>
          <a:xfrm>
            <a:off x="3917661" y="1797188"/>
            <a:ext cx="2432339" cy="369332"/>
          </a:xfrm>
          <a:prstGeom prst="rect">
            <a:avLst/>
          </a:prstGeom>
          <a:noFill/>
        </p:spPr>
        <p:txBody>
          <a:bodyPr wrap="square" rtlCol="0">
            <a:spAutoFit/>
          </a:bodyPr>
          <a:lstStyle/>
          <a:p>
            <a:r>
              <a:rPr lang="en-US">
                <a:solidFill>
                  <a:srgbClr val="C00000"/>
                </a:solidFill>
                <a:latin typeface="Segoe Print" panose="02000600000000000000" pitchFamily="2" charset="0"/>
              </a:rPr>
              <a:t>Dashing little ones</a:t>
            </a:r>
          </a:p>
        </p:txBody>
      </p:sp>
      <p:sp>
        <p:nvSpPr>
          <p:cNvPr id="9" name="TextBox 8">
            <a:extLst>
              <a:ext uri="{FF2B5EF4-FFF2-40B4-BE49-F238E27FC236}">
                <a16:creationId xmlns:a16="http://schemas.microsoft.com/office/drawing/2014/main" id="{980FB3C8-08C8-4901-6490-204B5661DA33}"/>
              </a:ext>
            </a:extLst>
          </p:cNvPr>
          <p:cNvSpPr txBox="1"/>
          <p:nvPr/>
        </p:nvSpPr>
        <p:spPr>
          <a:xfrm>
            <a:off x="3917661" y="2185516"/>
            <a:ext cx="2432339" cy="369332"/>
          </a:xfrm>
          <a:prstGeom prst="rect">
            <a:avLst/>
          </a:prstGeom>
          <a:noFill/>
        </p:spPr>
        <p:txBody>
          <a:bodyPr wrap="square" rtlCol="0">
            <a:spAutoFit/>
          </a:bodyPr>
          <a:lstStyle/>
          <a:p>
            <a:r>
              <a:rPr lang="en-US">
                <a:solidFill>
                  <a:srgbClr val="C00000"/>
                </a:solidFill>
                <a:latin typeface="Segoe Print" panose="02000600000000000000" pitchFamily="2" charset="0"/>
              </a:rPr>
              <a:t>Dashing little ones</a:t>
            </a:r>
          </a:p>
        </p:txBody>
      </p:sp>
      <p:sp>
        <p:nvSpPr>
          <p:cNvPr id="10" name="TextBox 9">
            <a:extLst>
              <a:ext uri="{FF2B5EF4-FFF2-40B4-BE49-F238E27FC236}">
                <a16:creationId xmlns:a16="http://schemas.microsoft.com/office/drawing/2014/main" id="{FD7BFDCD-5C29-067F-65E0-4F81CEF4F632}"/>
              </a:ext>
            </a:extLst>
          </p:cNvPr>
          <p:cNvSpPr txBox="1"/>
          <p:nvPr/>
        </p:nvSpPr>
        <p:spPr>
          <a:xfrm>
            <a:off x="3917661" y="2610258"/>
            <a:ext cx="2432339" cy="369332"/>
          </a:xfrm>
          <a:prstGeom prst="rect">
            <a:avLst/>
          </a:prstGeom>
          <a:noFill/>
        </p:spPr>
        <p:txBody>
          <a:bodyPr wrap="square" rtlCol="0">
            <a:spAutoFit/>
          </a:bodyPr>
          <a:lstStyle/>
          <a:p>
            <a:r>
              <a:rPr lang="en-US">
                <a:solidFill>
                  <a:srgbClr val="C00000"/>
                </a:solidFill>
                <a:latin typeface="Segoe Print" panose="02000600000000000000" pitchFamily="2" charset="0"/>
              </a:rPr>
              <a:t>Dashing little ones</a:t>
            </a:r>
          </a:p>
        </p:txBody>
      </p:sp>
      <p:sp>
        <p:nvSpPr>
          <p:cNvPr id="11" name="TextBox 10">
            <a:extLst>
              <a:ext uri="{FF2B5EF4-FFF2-40B4-BE49-F238E27FC236}">
                <a16:creationId xmlns:a16="http://schemas.microsoft.com/office/drawing/2014/main" id="{456FB715-A1C5-12D8-7659-37407E23A9EA}"/>
              </a:ext>
            </a:extLst>
          </p:cNvPr>
          <p:cNvSpPr txBox="1"/>
          <p:nvPr/>
        </p:nvSpPr>
        <p:spPr>
          <a:xfrm>
            <a:off x="6914861" y="1761688"/>
            <a:ext cx="2432339" cy="369332"/>
          </a:xfrm>
          <a:prstGeom prst="rect">
            <a:avLst/>
          </a:prstGeom>
          <a:noFill/>
        </p:spPr>
        <p:txBody>
          <a:bodyPr wrap="square" rtlCol="0">
            <a:spAutoFit/>
          </a:bodyPr>
          <a:lstStyle/>
          <a:p>
            <a:r>
              <a:rPr lang="en-US">
                <a:solidFill>
                  <a:srgbClr val="C00000"/>
                </a:solidFill>
                <a:latin typeface="Segoe Print" panose="02000600000000000000" pitchFamily="2" charset="0"/>
              </a:rPr>
              <a:t>Iniquity</a:t>
            </a:r>
          </a:p>
        </p:txBody>
      </p:sp>
      <p:sp>
        <p:nvSpPr>
          <p:cNvPr id="12" name="TextBox 11">
            <a:extLst>
              <a:ext uri="{FF2B5EF4-FFF2-40B4-BE49-F238E27FC236}">
                <a16:creationId xmlns:a16="http://schemas.microsoft.com/office/drawing/2014/main" id="{19092476-C71C-1542-2532-ABB030C58728}"/>
              </a:ext>
            </a:extLst>
          </p:cNvPr>
          <p:cNvSpPr txBox="1"/>
          <p:nvPr/>
        </p:nvSpPr>
        <p:spPr>
          <a:xfrm>
            <a:off x="6914861" y="2185516"/>
            <a:ext cx="2432339" cy="369332"/>
          </a:xfrm>
          <a:prstGeom prst="rect">
            <a:avLst/>
          </a:prstGeom>
          <a:noFill/>
        </p:spPr>
        <p:txBody>
          <a:bodyPr wrap="square" rtlCol="0">
            <a:spAutoFit/>
          </a:bodyPr>
          <a:lstStyle/>
          <a:p>
            <a:r>
              <a:rPr lang="en-US">
                <a:solidFill>
                  <a:srgbClr val="C00000"/>
                </a:solidFill>
                <a:latin typeface="Segoe Print" panose="02000600000000000000" pitchFamily="2" charset="0"/>
              </a:rPr>
              <a:t>Lies; plundering</a:t>
            </a:r>
          </a:p>
        </p:txBody>
      </p:sp>
      <p:sp>
        <p:nvSpPr>
          <p:cNvPr id="13" name="TextBox 12">
            <a:extLst>
              <a:ext uri="{FF2B5EF4-FFF2-40B4-BE49-F238E27FC236}">
                <a16:creationId xmlns:a16="http://schemas.microsoft.com/office/drawing/2014/main" id="{DD927F6F-4714-5E23-0044-1C46AB3BF2D9}"/>
              </a:ext>
            </a:extLst>
          </p:cNvPr>
          <p:cNvSpPr txBox="1"/>
          <p:nvPr/>
        </p:nvSpPr>
        <p:spPr>
          <a:xfrm>
            <a:off x="6914861" y="2604886"/>
            <a:ext cx="2432339" cy="369332"/>
          </a:xfrm>
          <a:prstGeom prst="rect">
            <a:avLst/>
          </a:prstGeom>
          <a:noFill/>
        </p:spPr>
        <p:txBody>
          <a:bodyPr wrap="square" rtlCol="0">
            <a:spAutoFit/>
          </a:bodyPr>
          <a:lstStyle/>
          <a:p>
            <a:r>
              <a:rPr lang="en-US">
                <a:solidFill>
                  <a:srgbClr val="C00000"/>
                </a:solidFill>
                <a:latin typeface="Segoe Print" panose="02000600000000000000" pitchFamily="2" charset="0"/>
              </a:rPr>
              <a:t>Rebellion</a:t>
            </a:r>
          </a:p>
        </p:txBody>
      </p:sp>
      <p:sp>
        <p:nvSpPr>
          <p:cNvPr id="20" name="TextBox 19">
            <a:extLst>
              <a:ext uri="{FF2B5EF4-FFF2-40B4-BE49-F238E27FC236}">
                <a16:creationId xmlns:a16="http://schemas.microsoft.com/office/drawing/2014/main" id="{79F221C1-6472-5D2B-C354-D5A7A6F910A6}"/>
              </a:ext>
            </a:extLst>
          </p:cNvPr>
          <p:cNvSpPr txBox="1"/>
          <p:nvPr/>
        </p:nvSpPr>
        <p:spPr>
          <a:xfrm>
            <a:off x="1820411" y="3907247"/>
            <a:ext cx="1702965" cy="369332"/>
          </a:xfrm>
          <a:prstGeom prst="rect">
            <a:avLst/>
          </a:prstGeom>
          <a:noFill/>
        </p:spPr>
        <p:txBody>
          <a:bodyPr wrap="square" lIns="91440" tIns="45720" rIns="91440" bIns="45720" rtlCol="0" anchor="t">
            <a:spAutoFit/>
          </a:bodyPr>
          <a:lstStyle/>
          <a:p>
            <a:r>
              <a:rPr lang="en-US">
                <a:solidFill>
                  <a:srgbClr val="C00000"/>
                </a:solidFill>
                <a:latin typeface="Segoe Print"/>
              </a:rPr>
              <a:t>Babilonia</a:t>
            </a:r>
            <a:endParaRPr lang="en-US">
              <a:solidFill>
                <a:srgbClr val="C00000"/>
              </a:solidFill>
              <a:latin typeface="Segoe Print" panose="02000600000000000000" pitchFamily="2" charset="0"/>
            </a:endParaRPr>
          </a:p>
        </p:txBody>
      </p:sp>
      <p:sp>
        <p:nvSpPr>
          <p:cNvPr id="21" name="TextBox 20">
            <a:extLst>
              <a:ext uri="{FF2B5EF4-FFF2-40B4-BE49-F238E27FC236}">
                <a16:creationId xmlns:a16="http://schemas.microsoft.com/office/drawing/2014/main" id="{5B17847E-8C6F-8FB1-5669-2AF30100C52B}"/>
              </a:ext>
            </a:extLst>
          </p:cNvPr>
          <p:cNvSpPr txBox="1"/>
          <p:nvPr/>
        </p:nvSpPr>
        <p:spPr>
          <a:xfrm>
            <a:off x="1820411" y="4331075"/>
            <a:ext cx="1702965" cy="369332"/>
          </a:xfrm>
          <a:prstGeom prst="rect">
            <a:avLst/>
          </a:prstGeom>
          <a:noFill/>
        </p:spPr>
        <p:txBody>
          <a:bodyPr wrap="square" lIns="91440" tIns="45720" rIns="91440" bIns="45720" rtlCol="0" anchor="t">
            <a:spAutoFit/>
          </a:bodyPr>
          <a:lstStyle/>
          <a:p>
            <a:r>
              <a:rPr lang="en-US">
                <a:solidFill>
                  <a:srgbClr val="C00000"/>
                </a:solidFill>
                <a:latin typeface="Segoe Print"/>
              </a:rPr>
              <a:t>Nínive</a:t>
            </a:r>
            <a:endParaRPr lang="en-US">
              <a:solidFill>
                <a:srgbClr val="C00000"/>
              </a:solidFill>
              <a:latin typeface="Segoe Print" panose="02000600000000000000" pitchFamily="2" charset="0"/>
            </a:endParaRPr>
          </a:p>
        </p:txBody>
      </p:sp>
      <p:sp>
        <p:nvSpPr>
          <p:cNvPr id="22" name="TextBox 21">
            <a:extLst>
              <a:ext uri="{FF2B5EF4-FFF2-40B4-BE49-F238E27FC236}">
                <a16:creationId xmlns:a16="http://schemas.microsoft.com/office/drawing/2014/main" id="{1BD28430-BAC2-9861-7F76-2EF5ACCEF03F}"/>
              </a:ext>
            </a:extLst>
          </p:cNvPr>
          <p:cNvSpPr txBox="1"/>
          <p:nvPr/>
        </p:nvSpPr>
        <p:spPr>
          <a:xfrm>
            <a:off x="1820410" y="4752293"/>
            <a:ext cx="1702965" cy="369332"/>
          </a:xfrm>
          <a:prstGeom prst="rect">
            <a:avLst/>
          </a:prstGeom>
          <a:noFill/>
        </p:spPr>
        <p:txBody>
          <a:bodyPr wrap="square" rtlCol="0">
            <a:spAutoFit/>
          </a:bodyPr>
          <a:lstStyle/>
          <a:p>
            <a:r>
              <a:rPr lang="en-US">
                <a:solidFill>
                  <a:srgbClr val="C00000"/>
                </a:solidFill>
                <a:latin typeface="Segoe Print" panose="02000600000000000000" pitchFamily="2" charset="0"/>
              </a:rPr>
              <a:t>Israel</a:t>
            </a:r>
          </a:p>
        </p:txBody>
      </p:sp>
      <p:sp>
        <p:nvSpPr>
          <p:cNvPr id="23" name="TextBox 22">
            <a:extLst>
              <a:ext uri="{FF2B5EF4-FFF2-40B4-BE49-F238E27FC236}">
                <a16:creationId xmlns:a16="http://schemas.microsoft.com/office/drawing/2014/main" id="{B63824AC-0515-D1AE-DB5C-3C7F2787381E}"/>
              </a:ext>
            </a:extLst>
          </p:cNvPr>
          <p:cNvSpPr txBox="1"/>
          <p:nvPr/>
        </p:nvSpPr>
        <p:spPr>
          <a:xfrm>
            <a:off x="3917661" y="3914595"/>
            <a:ext cx="2544996" cy="646331"/>
          </a:xfrm>
          <a:prstGeom prst="rect">
            <a:avLst/>
          </a:prstGeom>
          <a:noFill/>
        </p:spPr>
        <p:txBody>
          <a:bodyPr wrap="square" lIns="91440" tIns="45720" rIns="91440" bIns="45720" rtlCol="0" anchor="t">
            <a:spAutoFit/>
          </a:bodyPr>
          <a:lstStyle/>
          <a:p>
            <a:r>
              <a:rPr lang="en-US" err="1">
                <a:solidFill>
                  <a:srgbClr val="C00000"/>
                </a:solidFill>
                <a:latin typeface="Segoe Print"/>
              </a:rPr>
              <a:t>Pequeños</a:t>
            </a:r>
            <a:r>
              <a:rPr lang="en-US">
                <a:solidFill>
                  <a:srgbClr val="C00000"/>
                </a:solidFill>
                <a:latin typeface="Segoe Print"/>
              </a:rPr>
              <a:t> </a:t>
            </a:r>
            <a:r>
              <a:rPr lang="en-US" err="1">
                <a:solidFill>
                  <a:srgbClr val="C00000"/>
                </a:solidFill>
                <a:latin typeface="Segoe Print"/>
              </a:rPr>
              <a:t>estrellados</a:t>
            </a:r>
            <a:endParaRPr lang="en-US" err="1">
              <a:ea typeface="+mn-lt"/>
              <a:cs typeface="+mn-lt"/>
            </a:endParaRPr>
          </a:p>
          <a:p>
            <a:endParaRPr lang="en-US">
              <a:solidFill>
                <a:srgbClr val="C00000"/>
              </a:solidFill>
              <a:latin typeface="Segoe Print" panose="02000600000000000000" pitchFamily="2" charset="0"/>
            </a:endParaRPr>
          </a:p>
        </p:txBody>
      </p:sp>
      <p:sp>
        <p:nvSpPr>
          <p:cNvPr id="24" name="TextBox 23">
            <a:extLst>
              <a:ext uri="{FF2B5EF4-FFF2-40B4-BE49-F238E27FC236}">
                <a16:creationId xmlns:a16="http://schemas.microsoft.com/office/drawing/2014/main" id="{9C814C53-DCDE-D0EB-4D1F-5948B4692776}"/>
              </a:ext>
            </a:extLst>
          </p:cNvPr>
          <p:cNvSpPr txBox="1"/>
          <p:nvPr/>
        </p:nvSpPr>
        <p:spPr>
          <a:xfrm>
            <a:off x="3917661" y="4331075"/>
            <a:ext cx="2432339" cy="369332"/>
          </a:xfrm>
          <a:prstGeom prst="rect">
            <a:avLst/>
          </a:prstGeom>
          <a:noFill/>
        </p:spPr>
        <p:txBody>
          <a:bodyPr wrap="square" lIns="91440" tIns="45720" rIns="91440" bIns="45720" rtlCol="0" anchor="t">
            <a:spAutoFit/>
          </a:bodyPr>
          <a:lstStyle/>
          <a:p>
            <a:r>
              <a:rPr lang="en-US" err="1">
                <a:solidFill>
                  <a:srgbClr val="C00000"/>
                </a:solidFill>
                <a:latin typeface="Segoe Print"/>
              </a:rPr>
              <a:t>Niños</a:t>
            </a:r>
            <a:r>
              <a:rPr lang="en-US">
                <a:solidFill>
                  <a:srgbClr val="C00000"/>
                </a:solidFill>
                <a:latin typeface="Segoe Print"/>
              </a:rPr>
              <a:t> </a:t>
            </a:r>
            <a:r>
              <a:rPr lang="en-US" err="1">
                <a:solidFill>
                  <a:srgbClr val="C00000"/>
                </a:solidFill>
                <a:latin typeface="Segoe Print"/>
              </a:rPr>
              <a:t>estrellados</a:t>
            </a:r>
            <a:endParaRPr lang="en-US" err="1">
              <a:solidFill>
                <a:srgbClr val="C00000"/>
              </a:solidFill>
              <a:latin typeface="Segoe Print" panose="02000600000000000000" pitchFamily="2" charset="0"/>
            </a:endParaRPr>
          </a:p>
        </p:txBody>
      </p:sp>
      <p:sp>
        <p:nvSpPr>
          <p:cNvPr id="25" name="TextBox 24">
            <a:extLst>
              <a:ext uri="{FF2B5EF4-FFF2-40B4-BE49-F238E27FC236}">
                <a16:creationId xmlns:a16="http://schemas.microsoft.com/office/drawing/2014/main" id="{529E62D9-1096-9871-64F0-337DB5C5FEC7}"/>
              </a:ext>
            </a:extLst>
          </p:cNvPr>
          <p:cNvSpPr txBox="1"/>
          <p:nvPr/>
        </p:nvSpPr>
        <p:spPr>
          <a:xfrm>
            <a:off x="3917661" y="4755817"/>
            <a:ext cx="2432339" cy="646331"/>
          </a:xfrm>
          <a:prstGeom prst="rect">
            <a:avLst/>
          </a:prstGeom>
          <a:noFill/>
        </p:spPr>
        <p:txBody>
          <a:bodyPr wrap="square" lIns="91440" tIns="45720" rIns="91440" bIns="45720" rtlCol="0" anchor="t">
            <a:spAutoFit/>
          </a:bodyPr>
          <a:lstStyle/>
          <a:p>
            <a:r>
              <a:rPr lang="en-US" err="1">
                <a:solidFill>
                  <a:srgbClr val="C00000"/>
                </a:solidFill>
                <a:latin typeface="Segoe Print"/>
              </a:rPr>
              <a:t>Niños</a:t>
            </a:r>
            <a:r>
              <a:rPr lang="en-US">
                <a:solidFill>
                  <a:srgbClr val="C00000"/>
                </a:solidFill>
                <a:latin typeface="Segoe Print"/>
              </a:rPr>
              <a:t> </a:t>
            </a:r>
            <a:r>
              <a:rPr lang="en-US" err="1">
                <a:solidFill>
                  <a:srgbClr val="C00000"/>
                </a:solidFill>
                <a:latin typeface="Segoe Print"/>
              </a:rPr>
              <a:t>estrellados</a:t>
            </a:r>
            <a:endParaRPr lang="en-US" err="1">
              <a:ea typeface="+mn-lt"/>
              <a:cs typeface="+mn-lt"/>
            </a:endParaRPr>
          </a:p>
          <a:p>
            <a:endParaRPr lang="en-US">
              <a:solidFill>
                <a:srgbClr val="C00000"/>
              </a:solidFill>
              <a:latin typeface="Segoe Print" panose="02000600000000000000" pitchFamily="2" charset="0"/>
            </a:endParaRPr>
          </a:p>
        </p:txBody>
      </p:sp>
      <p:sp>
        <p:nvSpPr>
          <p:cNvPr id="26" name="TextBox 25">
            <a:extLst>
              <a:ext uri="{FF2B5EF4-FFF2-40B4-BE49-F238E27FC236}">
                <a16:creationId xmlns:a16="http://schemas.microsoft.com/office/drawing/2014/main" id="{70BE9AFC-BFCB-9830-A821-83F3553F762B}"/>
              </a:ext>
            </a:extLst>
          </p:cNvPr>
          <p:cNvSpPr txBox="1"/>
          <p:nvPr/>
        </p:nvSpPr>
        <p:spPr>
          <a:xfrm>
            <a:off x="6914861" y="3907247"/>
            <a:ext cx="2432339" cy="369332"/>
          </a:xfrm>
          <a:prstGeom prst="rect">
            <a:avLst/>
          </a:prstGeom>
          <a:noFill/>
        </p:spPr>
        <p:txBody>
          <a:bodyPr wrap="square" lIns="91440" tIns="45720" rIns="91440" bIns="45720" rtlCol="0" anchor="t">
            <a:spAutoFit/>
          </a:bodyPr>
          <a:lstStyle/>
          <a:p>
            <a:r>
              <a:rPr lang="en-US" err="1">
                <a:solidFill>
                  <a:srgbClr val="C00000"/>
                </a:solidFill>
                <a:latin typeface="Segoe Print"/>
              </a:rPr>
              <a:t>Iniquidad</a:t>
            </a:r>
            <a:endParaRPr lang="en-US" err="1">
              <a:solidFill>
                <a:srgbClr val="C00000"/>
              </a:solidFill>
              <a:latin typeface="Segoe Print" panose="02000600000000000000" pitchFamily="2" charset="0"/>
            </a:endParaRPr>
          </a:p>
        </p:txBody>
      </p:sp>
      <p:sp>
        <p:nvSpPr>
          <p:cNvPr id="27" name="TextBox 26">
            <a:extLst>
              <a:ext uri="{FF2B5EF4-FFF2-40B4-BE49-F238E27FC236}">
                <a16:creationId xmlns:a16="http://schemas.microsoft.com/office/drawing/2014/main" id="{7529A141-A362-7DB0-2D0A-5DA968BBFC77}"/>
              </a:ext>
            </a:extLst>
          </p:cNvPr>
          <p:cNvSpPr txBox="1"/>
          <p:nvPr/>
        </p:nvSpPr>
        <p:spPr>
          <a:xfrm>
            <a:off x="6914861" y="4331075"/>
            <a:ext cx="2432339" cy="369332"/>
          </a:xfrm>
          <a:prstGeom prst="rect">
            <a:avLst/>
          </a:prstGeom>
          <a:noFill/>
        </p:spPr>
        <p:txBody>
          <a:bodyPr wrap="square" lIns="91440" tIns="45720" rIns="91440" bIns="45720" rtlCol="0" anchor="t">
            <a:spAutoFit/>
          </a:bodyPr>
          <a:lstStyle/>
          <a:p>
            <a:r>
              <a:rPr lang="en-US" err="1">
                <a:solidFill>
                  <a:srgbClr val="C00000"/>
                </a:solidFill>
                <a:latin typeface="Segoe Print"/>
              </a:rPr>
              <a:t>Mentira</a:t>
            </a:r>
            <a:r>
              <a:rPr lang="en-US">
                <a:solidFill>
                  <a:srgbClr val="C00000"/>
                </a:solidFill>
                <a:latin typeface="Segoe Print"/>
              </a:rPr>
              <a:t>; </a:t>
            </a:r>
            <a:r>
              <a:rPr lang="en-US" err="1">
                <a:solidFill>
                  <a:srgbClr val="C00000"/>
                </a:solidFill>
                <a:latin typeface="Segoe Print"/>
              </a:rPr>
              <a:t>pillaje</a:t>
            </a:r>
            <a:endParaRPr lang="en-US" err="1"/>
          </a:p>
        </p:txBody>
      </p:sp>
      <p:sp>
        <p:nvSpPr>
          <p:cNvPr id="28" name="TextBox 27">
            <a:extLst>
              <a:ext uri="{FF2B5EF4-FFF2-40B4-BE49-F238E27FC236}">
                <a16:creationId xmlns:a16="http://schemas.microsoft.com/office/drawing/2014/main" id="{D2CC4BA4-D11F-D5E7-DBFA-CA3E2E4FD169}"/>
              </a:ext>
            </a:extLst>
          </p:cNvPr>
          <p:cNvSpPr txBox="1"/>
          <p:nvPr/>
        </p:nvSpPr>
        <p:spPr>
          <a:xfrm>
            <a:off x="6914861" y="4750445"/>
            <a:ext cx="2432339" cy="369332"/>
          </a:xfrm>
          <a:prstGeom prst="rect">
            <a:avLst/>
          </a:prstGeom>
          <a:noFill/>
        </p:spPr>
        <p:txBody>
          <a:bodyPr wrap="square" lIns="91440" tIns="45720" rIns="91440" bIns="45720" rtlCol="0" anchor="t">
            <a:spAutoFit/>
          </a:bodyPr>
          <a:lstStyle/>
          <a:p>
            <a:r>
              <a:rPr lang="en-US" err="1">
                <a:solidFill>
                  <a:srgbClr val="C00000"/>
                </a:solidFill>
                <a:latin typeface="Segoe Print"/>
              </a:rPr>
              <a:t>Rebelión</a:t>
            </a:r>
            <a:endParaRPr lang="en-US" err="1">
              <a:solidFill>
                <a:srgbClr val="C00000"/>
              </a:solidFill>
              <a:latin typeface="Segoe Print" panose="02000600000000000000" pitchFamily="2" charset="0"/>
            </a:endParaRPr>
          </a:p>
        </p:txBody>
      </p:sp>
    </p:spTree>
    <p:extLst>
      <p:ext uri="{BB962C8B-B14F-4D97-AF65-F5344CB8AC3E}">
        <p14:creationId xmlns:p14="http://schemas.microsoft.com/office/powerpoint/2010/main" val="27787193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0"/>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8"/>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3"/>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2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6"/>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2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24"/>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12"/>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27"/>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7"/>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22"/>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25"/>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0" nodeType="clickEffect">
                                  <p:stCondLst>
                                    <p:cond delay="0"/>
                                  </p:stCondLst>
                                  <p:childTnLst>
                                    <p:set>
                                      <p:cBhvr>
                                        <p:cTn id="54" dur="1" fill="hold">
                                          <p:stCondLst>
                                            <p:cond delay="0"/>
                                          </p:stCondLst>
                                        </p:cTn>
                                        <p:tgtEl>
                                          <p:spTgt spid="13"/>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2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P spid="10" grpId="0"/>
      <p:bldP spid="11" grpId="0"/>
      <p:bldP spid="12" grpId="0"/>
      <p:bldP spid="13" grpId="0"/>
      <p:bldP spid="20" grpId="0"/>
      <p:bldP spid="21" grpId="0"/>
      <p:bldP spid="22" grpId="0"/>
      <p:bldP spid="23" grpId="0"/>
      <p:bldP spid="24" grpId="0"/>
      <p:bldP spid="25" grpId="0"/>
      <p:bldP spid="26" grpId="0"/>
      <p:bldP spid="27" grpId="0"/>
      <p:bldP spid="28" grpId="0"/>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9B3DF-F663-F1BD-0000-B9C2A02583FF}"/>
              </a:ext>
            </a:extLst>
          </p:cNvPr>
          <p:cNvSpPr>
            <a:spLocks noGrp="1"/>
          </p:cNvSpPr>
          <p:nvPr>
            <p:ph type="title"/>
          </p:nvPr>
        </p:nvSpPr>
        <p:spPr>
          <a:xfrm>
            <a:off x="414415" y="608865"/>
            <a:ext cx="8315168" cy="1680814"/>
          </a:xfrm>
        </p:spPr>
        <p:txBody>
          <a:bodyPr/>
          <a:lstStyle/>
          <a:p>
            <a:r>
              <a:rPr lang="en-US" sz="2800"/>
              <a:t>Read Exodus 34:6-7. Which part of God’s revealed nature do Psalms 69 and 137 seem to appeal to? Have the psalmists forgotten about God’s compassion, grace, and lovingkindness? </a:t>
            </a:r>
          </a:p>
        </p:txBody>
      </p:sp>
      <p:sp>
        <p:nvSpPr>
          <p:cNvPr id="4" name="Title 1">
            <a:extLst>
              <a:ext uri="{FF2B5EF4-FFF2-40B4-BE49-F238E27FC236}">
                <a16:creationId xmlns:a16="http://schemas.microsoft.com/office/drawing/2014/main" id="{5AA10325-1D58-A66A-133D-F60C1F078FAA}"/>
              </a:ext>
            </a:extLst>
          </p:cNvPr>
          <p:cNvSpPr txBox="1">
            <a:spLocks/>
          </p:cNvSpPr>
          <p:nvPr/>
        </p:nvSpPr>
        <p:spPr>
          <a:xfrm>
            <a:off x="414415" y="3408543"/>
            <a:ext cx="8315168" cy="168081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40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n-US" sz="2800">
                <a:latin typeface="Malgun Gothic"/>
                <a:ea typeface="Malgun Gothic"/>
              </a:rPr>
              <a:t>LEA ÉXODO 34:6-7. ¿A QUÉ PARTE DE LA NATURALEZA REVELADA DE DIOS PARECEN APELAR LOS SALMOS 69 Y 137? ¿SE HAN OLVIDADO LOS SALMISTAS DE LA COMPASIÓN, LA GRACIA Y LA BONDAD DE DIOS? </a:t>
            </a:r>
            <a:endParaRPr lang="en-US">
              <a:latin typeface="Malgun Gothic"/>
              <a:ea typeface="Malgun Gothic"/>
            </a:endParaRPr>
          </a:p>
        </p:txBody>
      </p:sp>
    </p:spTree>
    <p:extLst>
      <p:ext uri="{BB962C8B-B14F-4D97-AF65-F5344CB8AC3E}">
        <p14:creationId xmlns:p14="http://schemas.microsoft.com/office/powerpoint/2010/main" val="864166130"/>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B71FC6-5A62-3C0B-B664-8D223A430566}"/>
              </a:ext>
            </a:extLst>
          </p:cNvPr>
          <p:cNvSpPr>
            <a:spLocks noGrp="1"/>
          </p:cNvSpPr>
          <p:nvPr>
            <p:ph type="title"/>
          </p:nvPr>
        </p:nvSpPr>
        <p:spPr/>
        <p:txBody>
          <a:bodyPr vert="horz" lIns="91440" tIns="45720" rIns="91440" bIns="45720" rtlCol="0" anchor="ctr">
            <a:noAutofit/>
          </a:bodyPr>
          <a:lstStyle/>
          <a:p>
            <a:r>
              <a:rPr lang="en-US" sz="2800">
                <a:latin typeface="Malgun Gothic"/>
                <a:ea typeface="Malgun Gothic"/>
              </a:rPr>
              <a:t>What About Mercy? / ¿</a:t>
            </a:r>
            <a:r>
              <a:rPr lang="en-US" sz="2800" err="1">
                <a:latin typeface="Malgun Gothic"/>
                <a:ea typeface="Malgun Gothic"/>
              </a:rPr>
              <a:t>Qué</a:t>
            </a:r>
            <a:r>
              <a:rPr lang="en-US" sz="2800">
                <a:latin typeface="Malgun Gothic"/>
                <a:ea typeface="Malgun Gothic"/>
              </a:rPr>
              <a:t> hay de la misericordia?</a:t>
            </a:r>
            <a:endParaRPr lang="en-US" sz="2800"/>
          </a:p>
        </p:txBody>
      </p:sp>
      <p:sp>
        <p:nvSpPr>
          <p:cNvPr id="3" name="Content Placeholder 2">
            <a:extLst>
              <a:ext uri="{FF2B5EF4-FFF2-40B4-BE49-F238E27FC236}">
                <a16:creationId xmlns:a16="http://schemas.microsoft.com/office/drawing/2014/main" id="{982EE728-0BE1-0E17-D95F-D0BBAE675345}"/>
              </a:ext>
            </a:extLst>
          </p:cNvPr>
          <p:cNvSpPr>
            <a:spLocks noGrp="1"/>
          </p:cNvSpPr>
          <p:nvPr>
            <p:ph sz="half" idx="1"/>
          </p:nvPr>
        </p:nvSpPr>
        <p:spPr>
          <a:xfrm>
            <a:off x="337625" y="1041006"/>
            <a:ext cx="4234375" cy="4673994"/>
          </a:xfrm>
        </p:spPr>
        <p:txBody>
          <a:bodyPr>
            <a:normAutofit/>
          </a:bodyPr>
          <a:lstStyle/>
          <a:p>
            <a:r>
              <a:rPr lang="en-US" sz="2400" dirty="0"/>
              <a:t>Very few promises of judgment are unconditional</a:t>
            </a:r>
          </a:p>
          <a:p>
            <a:pPr lvl="1"/>
            <a:r>
              <a:rPr lang="en-US" sz="2000" dirty="0"/>
              <a:t> Jonah 3:4, 4:2</a:t>
            </a:r>
          </a:p>
          <a:p>
            <a:pPr lvl="1"/>
            <a:r>
              <a:rPr lang="en-US" sz="2000" dirty="0"/>
              <a:t>Psalm 69:32, 109:30-31</a:t>
            </a:r>
          </a:p>
          <a:p>
            <a:r>
              <a:rPr lang="en-US" sz="2150" dirty="0"/>
              <a:t>Are the curses in Psalms conditional?</a:t>
            </a:r>
          </a:p>
          <a:p>
            <a:pPr lvl="1"/>
            <a:r>
              <a:rPr lang="en-US" sz="2000" dirty="0"/>
              <a:t>”Familiar friend” in Psalm 55</a:t>
            </a:r>
          </a:p>
          <a:p>
            <a:pPr lvl="1"/>
            <a:r>
              <a:rPr lang="en-US" sz="2000" dirty="0"/>
              <a:t>69:32, 109:30-31</a:t>
            </a:r>
          </a:p>
          <a:p>
            <a:pPr lvl="1"/>
            <a:r>
              <a:rPr lang="en-US" sz="2000" dirty="0"/>
              <a:t>When they are unconditional, it may be because the sinner has demonstrated a refusal to change his ways (59:12; also cf. Hebrews 10:26-29)</a:t>
            </a:r>
          </a:p>
          <a:p>
            <a:endParaRPr lang="en-US" sz="2150" dirty="0"/>
          </a:p>
          <a:p>
            <a:endParaRPr lang="en-US" dirty="0"/>
          </a:p>
        </p:txBody>
      </p:sp>
      <p:sp>
        <p:nvSpPr>
          <p:cNvPr id="4" name="Content Placeholder 3">
            <a:extLst>
              <a:ext uri="{FF2B5EF4-FFF2-40B4-BE49-F238E27FC236}">
                <a16:creationId xmlns:a16="http://schemas.microsoft.com/office/drawing/2014/main" id="{F6752895-85B6-2173-72B1-7BEFB64D4325}"/>
              </a:ext>
            </a:extLst>
          </p:cNvPr>
          <p:cNvSpPr>
            <a:spLocks noGrp="1"/>
          </p:cNvSpPr>
          <p:nvPr>
            <p:ph sz="half" idx="2"/>
          </p:nvPr>
        </p:nvSpPr>
        <p:spPr/>
        <p:txBody>
          <a:bodyPr vert="horz" lIns="91440" tIns="45720" rIns="91440" bIns="45720" rtlCol="0" anchor="t">
            <a:normAutofit/>
          </a:bodyPr>
          <a:lstStyle/>
          <a:p>
            <a:r>
              <a:rPr lang="en-US" sz="2400">
                <a:ea typeface="+mn-lt"/>
                <a:cs typeface="+mn-lt"/>
              </a:rPr>
              <a:t>Muy </a:t>
            </a:r>
            <a:r>
              <a:rPr lang="en-US" sz="2400" err="1">
                <a:ea typeface="+mn-lt"/>
                <a:cs typeface="+mn-lt"/>
              </a:rPr>
              <a:t>pocas</a:t>
            </a:r>
            <a:r>
              <a:rPr lang="en-US" sz="2400">
                <a:ea typeface="+mn-lt"/>
                <a:cs typeface="+mn-lt"/>
              </a:rPr>
              <a:t> </a:t>
            </a:r>
            <a:r>
              <a:rPr lang="en-US" sz="2400" err="1">
                <a:ea typeface="+mn-lt"/>
                <a:cs typeface="+mn-lt"/>
              </a:rPr>
              <a:t>promesas</a:t>
            </a:r>
            <a:r>
              <a:rPr lang="en-US" sz="2400">
                <a:ea typeface="+mn-lt"/>
                <a:cs typeface="+mn-lt"/>
              </a:rPr>
              <a:t> de </a:t>
            </a:r>
            <a:r>
              <a:rPr lang="en-US" sz="2400" err="1">
                <a:ea typeface="+mn-lt"/>
                <a:cs typeface="+mn-lt"/>
              </a:rPr>
              <a:t>juicio</a:t>
            </a:r>
            <a:r>
              <a:rPr lang="en-US" sz="2400">
                <a:ea typeface="+mn-lt"/>
                <a:cs typeface="+mn-lt"/>
              </a:rPr>
              <a:t> son </a:t>
            </a:r>
            <a:r>
              <a:rPr lang="en-US" sz="2400" err="1">
                <a:ea typeface="+mn-lt"/>
                <a:cs typeface="+mn-lt"/>
              </a:rPr>
              <a:t>incondicionales</a:t>
            </a:r>
            <a:endParaRPr lang="en-US" sz="2400">
              <a:ea typeface="+mn-lt"/>
              <a:cs typeface="+mn-lt"/>
            </a:endParaRPr>
          </a:p>
          <a:p>
            <a:pPr lvl="1"/>
            <a:r>
              <a:rPr lang="en-US" sz="2000">
                <a:ea typeface="+mn-lt"/>
                <a:cs typeface="+mn-lt"/>
              </a:rPr>
              <a:t>Jonás 3:4, 4:2</a:t>
            </a:r>
          </a:p>
          <a:p>
            <a:pPr lvl="1"/>
            <a:r>
              <a:rPr lang="en-US" sz="2000">
                <a:ea typeface="+mn-lt"/>
                <a:cs typeface="+mn-lt"/>
              </a:rPr>
              <a:t>Salmo 69:32, 109:30-31</a:t>
            </a:r>
          </a:p>
          <a:p>
            <a:r>
              <a:rPr lang="en-US" sz="2400">
                <a:ea typeface="+mn-lt"/>
                <a:cs typeface="+mn-lt"/>
              </a:rPr>
              <a:t>¿Son </a:t>
            </a:r>
            <a:r>
              <a:rPr lang="en-US" sz="2400" err="1">
                <a:ea typeface="+mn-lt"/>
                <a:cs typeface="+mn-lt"/>
              </a:rPr>
              <a:t>condicionales</a:t>
            </a:r>
            <a:r>
              <a:rPr lang="en-US" sz="2400">
                <a:ea typeface="+mn-lt"/>
                <a:cs typeface="+mn-lt"/>
              </a:rPr>
              <a:t> las </a:t>
            </a:r>
            <a:r>
              <a:rPr lang="en-US" sz="2400" err="1">
                <a:ea typeface="+mn-lt"/>
                <a:cs typeface="+mn-lt"/>
              </a:rPr>
              <a:t>maldiciones</a:t>
            </a:r>
            <a:r>
              <a:rPr lang="en-US" sz="2400">
                <a:ea typeface="+mn-lt"/>
                <a:cs typeface="+mn-lt"/>
              </a:rPr>
              <a:t> </a:t>
            </a:r>
            <a:r>
              <a:rPr lang="en-US" sz="2400" err="1">
                <a:ea typeface="+mn-lt"/>
                <a:cs typeface="+mn-lt"/>
              </a:rPr>
              <a:t>en</a:t>
            </a:r>
            <a:r>
              <a:rPr lang="en-US" sz="2400">
                <a:ea typeface="+mn-lt"/>
                <a:cs typeface="+mn-lt"/>
              </a:rPr>
              <a:t> </a:t>
            </a:r>
            <a:r>
              <a:rPr lang="en-US" sz="2400" err="1">
                <a:ea typeface="+mn-lt"/>
                <a:cs typeface="+mn-lt"/>
              </a:rPr>
              <a:t>los</a:t>
            </a:r>
            <a:r>
              <a:rPr lang="en-US" sz="2400">
                <a:ea typeface="+mn-lt"/>
                <a:cs typeface="+mn-lt"/>
              </a:rPr>
              <a:t> </a:t>
            </a:r>
            <a:r>
              <a:rPr lang="en-US" sz="2400" err="1">
                <a:ea typeface="+mn-lt"/>
                <a:cs typeface="+mn-lt"/>
              </a:rPr>
              <a:t>salmos</a:t>
            </a:r>
            <a:r>
              <a:rPr lang="en-US" sz="2400">
                <a:ea typeface="+mn-lt"/>
                <a:cs typeface="+mn-lt"/>
              </a:rPr>
              <a:t>?</a:t>
            </a:r>
          </a:p>
          <a:p>
            <a:pPr lvl="1"/>
            <a:r>
              <a:rPr lang="en-US" sz="2000">
                <a:ea typeface="+mn-lt"/>
                <a:cs typeface="+mn-lt"/>
              </a:rPr>
              <a:t>”</a:t>
            </a:r>
            <a:r>
              <a:rPr lang="en-US" sz="2000" err="1">
                <a:ea typeface="+mn-lt"/>
                <a:cs typeface="+mn-lt"/>
              </a:rPr>
              <a:t>Íntimo</a:t>
            </a:r>
            <a:r>
              <a:rPr lang="en-US" sz="2000">
                <a:ea typeface="+mn-lt"/>
                <a:cs typeface="+mn-lt"/>
              </a:rPr>
              <a:t> amigo” </a:t>
            </a:r>
            <a:r>
              <a:rPr lang="en-US" sz="2000" err="1">
                <a:ea typeface="+mn-lt"/>
                <a:cs typeface="+mn-lt"/>
              </a:rPr>
              <a:t>en</a:t>
            </a:r>
            <a:r>
              <a:rPr lang="en-US" sz="2000">
                <a:ea typeface="+mn-lt"/>
                <a:cs typeface="+mn-lt"/>
              </a:rPr>
              <a:t> </a:t>
            </a:r>
            <a:r>
              <a:rPr lang="en-US" sz="2000" err="1">
                <a:ea typeface="+mn-lt"/>
                <a:cs typeface="+mn-lt"/>
              </a:rPr>
              <a:t>el</a:t>
            </a:r>
            <a:r>
              <a:rPr lang="en-US" sz="2000">
                <a:ea typeface="+mn-lt"/>
                <a:cs typeface="+mn-lt"/>
              </a:rPr>
              <a:t> Salmo 55</a:t>
            </a:r>
          </a:p>
          <a:p>
            <a:pPr lvl="1"/>
            <a:r>
              <a:rPr lang="en-US" sz="2000">
                <a:ea typeface="+mn-lt"/>
                <a:cs typeface="+mn-lt"/>
              </a:rPr>
              <a:t>69:32, 109:30-31</a:t>
            </a:r>
          </a:p>
          <a:p>
            <a:pPr lvl="1"/>
            <a:r>
              <a:rPr lang="en-US" sz="2000" err="1">
                <a:ea typeface="+mn-lt"/>
                <a:cs typeface="+mn-lt"/>
              </a:rPr>
              <a:t>Cuando</a:t>
            </a:r>
            <a:r>
              <a:rPr lang="en-US" sz="2000">
                <a:ea typeface="+mn-lt"/>
                <a:cs typeface="+mn-lt"/>
              </a:rPr>
              <a:t> son </a:t>
            </a:r>
            <a:r>
              <a:rPr lang="en-US" sz="2000" err="1">
                <a:ea typeface="+mn-lt"/>
                <a:cs typeface="+mn-lt"/>
              </a:rPr>
              <a:t>incondicionales</a:t>
            </a:r>
            <a:r>
              <a:rPr lang="en-US" sz="2000">
                <a:ea typeface="+mn-lt"/>
                <a:cs typeface="+mn-lt"/>
              </a:rPr>
              <a:t>, </a:t>
            </a:r>
            <a:r>
              <a:rPr lang="en-US" sz="2000" err="1">
                <a:ea typeface="+mn-lt"/>
                <a:cs typeface="+mn-lt"/>
              </a:rPr>
              <a:t>puede</a:t>
            </a:r>
            <a:r>
              <a:rPr lang="en-US" sz="2000">
                <a:ea typeface="+mn-lt"/>
                <a:cs typeface="+mn-lt"/>
              </a:rPr>
              <a:t> </a:t>
            </a:r>
            <a:r>
              <a:rPr lang="en-US" sz="2000" err="1">
                <a:ea typeface="+mn-lt"/>
                <a:cs typeface="+mn-lt"/>
              </a:rPr>
              <a:t>deberse</a:t>
            </a:r>
            <a:r>
              <a:rPr lang="en-US" sz="2000">
                <a:ea typeface="+mn-lt"/>
                <a:cs typeface="+mn-lt"/>
              </a:rPr>
              <a:t> a que </a:t>
            </a:r>
            <a:r>
              <a:rPr lang="en-US" sz="2000" err="1">
                <a:ea typeface="+mn-lt"/>
                <a:cs typeface="+mn-lt"/>
              </a:rPr>
              <a:t>el</a:t>
            </a:r>
            <a:r>
              <a:rPr lang="en-US" sz="2000">
                <a:ea typeface="+mn-lt"/>
                <a:cs typeface="+mn-lt"/>
              </a:rPr>
              <a:t> </a:t>
            </a:r>
            <a:r>
              <a:rPr lang="en-US" sz="2000" err="1">
                <a:ea typeface="+mn-lt"/>
                <a:cs typeface="+mn-lt"/>
              </a:rPr>
              <a:t>pecador</a:t>
            </a:r>
            <a:r>
              <a:rPr lang="en-US" sz="2000">
                <a:ea typeface="+mn-lt"/>
                <a:cs typeface="+mn-lt"/>
              </a:rPr>
              <a:t> ha </a:t>
            </a:r>
            <a:r>
              <a:rPr lang="en-US" sz="2000" err="1">
                <a:ea typeface="+mn-lt"/>
                <a:cs typeface="+mn-lt"/>
              </a:rPr>
              <a:t>mostrado</a:t>
            </a:r>
            <a:r>
              <a:rPr lang="en-US" sz="2000">
                <a:ea typeface="+mn-lt"/>
                <a:cs typeface="+mn-lt"/>
              </a:rPr>
              <a:t> que </a:t>
            </a:r>
            <a:r>
              <a:rPr lang="en-US" sz="2000" err="1">
                <a:ea typeface="+mn-lt"/>
                <a:cs typeface="+mn-lt"/>
              </a:rPr>
              <a:t>rehúsa</a:t>
            </a:r>
            <a:r>
              <a:rPr lang="en-US" sz="2000">
                <a:ea typeface="+mn-lt"/>
                <a:cs typeface="+mn-lt"/>
              </a:rPr>
              <a:t> </a:t>
            </a:r>
            <a:r>
              <a:rPr lang="en-US" sz="2000" err="1">
                <a:ea typeface="+mn-lt"/>
                <a:cs typeface="+mn-lt"/>
              </a:rPr>
              <a:t>cambiar</a:t>
            </a:r>
            <a:r>
              <a:rPr lang="en-US" sz="2000">
                <a:ea typeface="+mn-lt"/>
                <a:cs typeface="+mn-lt"/>
              </a:rPr>
              <a:t> </a:t>
            </a:r>
            <a:r>
              <a:rPr lang="en-US" sz="2000" err="1">
                <a:ea typeface="+mn-lt"/>
                <a:cs typeface="+mn-lt"/>
              </a:rPr>
              <a:t>su</a:t>
            </a:r>
            <a:r>
              <a:rPr lang="en-US" sz="2000">
                <a:ea typeface="+mn-lt"/>
                <a:cs typeface="+mn-lt"/>
              </a:rPr>
              <a:t> </a:t>
            </a:r>
            <a:r>
              <a:rPr lang="en-US" sz="2000" err="1">
                <a:ea typeface="+mn-lt"/>
                <a:cs typeface="+mn-lt"/>
              </a:rPr>
              <a:t>camino</a:t>
            </a:r>
            <a:r>
              <a:rPr lang="en-US" sz="2000">
                <a:ea typeface="+mn-lt"/>
                <a:cs typeface="+mn-lt"/>
              </a:rPr>
              <a:t> (59:12; </a:t>
            </a:r>
            <a:r>
              <a:rPr lang="en-US" sz="2000" err="1">
                <a:ea typeface="+mn-lt"/>
                <a:cs typeface="+mn-lt"/>
              </a:rPr>
              <a:t>véase</a:t>
            </a:r>
            <a:r>
              <a:rPr lang="en-US" sz="2000">
                <a:ea typeface="+mn-lt"/>
                <a:cs typeface="+mn-lt"/>
              </a:rPr>
              <a:t> </a:t>
            </a:r>
            <a:r>
              <a:rPr lang="en-US" sz="2000" err="1">
                <a:ea typeface="+mn-lt"/>
                <a:cs typeface="+mn-lt"/>
              </a:rPr>
              <a:t>también</a:t>
            </a:r>
            <a:r>
              <a:rPr lang="en-US" sz="2000">
                <a:ea typeface="+mn-lt"/>
                <a:cs typeface="+mn-lt"/>
              </a:rPr>
              <a:t> </a:t>
            </a:r>
            <a:r>
              <a:rPr lang="en-US" sz="2000" err="1">
                <a:ea typeface="+mn-lt"/>
                <a:cs typeface="+mn-lt"/>
              </a:rPr>
              <a:t>Hebreos</a:t>
            </a:r>
            <a:r>
              <a:rPr lang="en-US" sz="2000">
                <a:ea typeface="+mn-lt"/>
                <a:cs typeface="+mn-lt"/>
              </a:rPr>
              <a:t> 10:26-29).</a:t>
            </a:r>
          </a:p>
          <a:p>
            <a:endParaRPr lang="en-US" sz="2000">
              <a:ea typeface="+mn-lt"/>
              <a:cs typeface="+mn-lt"/>
            </a:endParaRPr>
          </a:p>
          <a:p>
            <a:endParaRPr lang="en-US" sz="2000">
              <a:ea typeface="+mn-lt"/>
              <a:cs typeface="+mn-lt"/>
            </a:endParaRPr>
          </a:p>
          <a:p>
            <a:endParaRPr lang="en-US" sz="2000"/>
          </a:p>
        </p:txBody>
      </p:sp>
    </p:spTree>
    <p:extLst>
      <p:ext uri="{BB962C8B-B14F-4D97-AF65-F5344CB8AC3E}">
        <p14:creationId xmlns:p14="http://schemas.microsoft.com/office/powerpoint/2010/main" val="3120690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410E5-D8DA-4096-AC2A-3833C5469585}"/>
              </a:ext>
            </a:extLst>
          </p:cNvPr>
          <p:cNvSpPr>
            <a:spLocks noGrp="1"/>
          </p:cNvSpPr>
          <p:nvPr>
            <p:ph type="title"/>
          </p:nvPr>
        </p:nvSpPr>
        <p:spPr/>
        <p:txBody>
          <a:bodyPr vert="horz" lIns="91440" tIns="45720" rIns="91440" bIns="45720" rtlCol="0" anchor="ctr">
            <a:noAutofit/>
          </a:bodyPr>
          <a:lstStyle/>
          <a:p>
            <a:r>
              <a:rPr lang="en-US" sz="2800">
                <a:latin typeface="Malgun Gothic"/>
                <a:ea typeface="Malgun Gothic"/>
              </a:rPr>
              <a:t>Pray for Your Enemies / Oren </a:t>
            </a:r>
            <a:r>
              <a:rPr lang="en-US" sz="2800" err="1">
                <a:latin typeface="Malgun Gothic"/>
                <a:ea typeface="Malgun Gothic"/>
              </a:rPr>
              <a:t>por</a:t>
            </a:r>
            <a:r>
              <a:rPr lang="en-US" sz="2800">
                <a:latin typeface="Malgun Gothic"/>
                <a:ea typeface="Malgun Gothic"/>
              </a:rPr>
              <a:t> sus </a:t>
            </a:r>
            <a:r>
              <a:rPr lang="en-US" sz="2800" err="1">
                <a:latin typeface="Malgun Gothic"/>
                <a:ea typeface="Malgun Gothic"/>
              </a:rPr>
              <a:t>enemigos</a:t>
            </a:r>
            <a:r>
              <a:rPr lang="en-US" sz="2800">
                <a:latin typeface="Malgun Gothic"/>
                <a:ea typeface="Malgun Gothic"/>
              </a:rPr>
              <a:t> </a:t>
            </a:r>
            <a:endParaRPr lang="en-US" sz="2800"/>
          </a:p>
        </p:txBody>
      </p:sp>
      <p:sp>
        <p:nvSpPr>
          <p:cNvPr id="3" name="Content Placeholder 2">
            <a:extLst>
              <a:ext uri="{FF2B5EF4-FFF2-40B4-BE49-F238E27FC236}">
                <a16:creationId xmlns:a16="http://schemas.microsoft.com/office/drawing/2014/main" id="{E268329D-36CF-4D97-AC40-421F3238B87F}"/>
              </a:ext>
            </a:extLst>
          </p:cNvPr>
          <p:cNvSpPr>
            <a:spLocks noGrp="1"/>
          </p:cNvSpPr>
          <p:nvPr>
            <p:ph sz="half" idx="1"/>
          </p:nvPr>
        </p:nvSpPr>
        <p:spPr>
          <a:xfrm>
            <a:off x="337625" y="1041006"/>
            <a:ext cx="4234375" cy="4673992"/>
          </a:xfrm>
        </p:spPr>
        <p:txBody>
          <a:bodyPr>
            <a:normAutofit/>
          </a:bodyPr>
          <a:lstStyle/>
          <a:p>
            <a:r>
              <a:rPr lang="en-US" sz="2000"/>
              <a:t>When we “pray for those who persecute” us (Matt. 5:44), what do we pray for?</a:t>
            </a:r>
          </a:p>
          <a:p>
            <a:pPr lvl="1"/>
            <a:r>
              <a:rPr lang="en-US" sz="1800"/>
              <a:t>An end to their evil deeds toward us (69:14)</a:t>
            </a:r>
          </a:p>
          <a:p>
            <a:pPr lvl="1"/>
            <a:r>
              <a:rPr lang="en-US" sz="1800"/>
              <a:t>Vindication of our faith (69:6)</a:t>
            </a:r>
          </a:p>
          <a:p>
            <a:pPr lvl="1"/>
            <a:r>
              <a:rPr lang="en-US" sz="1800"/>
              <a:t>Their realization of the truth (59:13; 79:9-10; 109:27) and their salvation</a:t>
            </a:r>
          </a:p>
          <a:p>
            <a:r>
              <a:rPr lang="en-US" sz="2000"/>
              <a:t>It might take some terrible events in their lives for these goals to be answered.</a:t>
            </a:r>
          </a:p>
          <a:p>
            <a:r>
              <a:rPr lang="en-US" sz="2000"/>
              <a:t>The </a:t>
            </a:r>
            <a:r>
              <a:rPr lang="en-US" sz="2000" i="1"/>
              <a:t>physical</a:t>
            </a:r>
            <a:r>
              <a:rPr lang="en-US" sz="2000"/>
              <a:t> curses could be asking for the events where we focus on the goals.</a:t>
            </a:r>
          </a:p>
        </p:txBody>
      </p:sp>
      <p:sp>
        <p:nvSpPr>
          <p:cNvPr id="4" name="Content Placeholder 3">
            <a:extLst>
              <a:ext uri="{FF2B5EF4-FFF2-40B4-BE49-F238E27FC236}">
                <a16:creationId xmlns:a16="http://schemas.microsoft.com/office/drawing/2014/main" id="{7AF1558F-3F5C-83A2-85F5-6B65A755FD4D}"/>
              </a:ext>
            </a:extLst>
          </p:cNvPr>
          <p:cNvSpPr>
            <a:spLocks noGrp="1"/>
          </p:cNvSpPr>
          <p:nvPr>
            <p:ph sz="half" idx="2"/>
          </p:nvPr>
        </p:nvSpPr>
        <p:spPr>
          <a:xfrm>
            <a:off x="4572000" y="1041006"/>
            <a:ext cx="4339882" cy="4673993"/>
          </a:xfrm>
        </p:spPr>
        <p:txBody>
          <a:bodyPr vert="horz" lIns="91440" tIns="45720" rIns="91440" bIns="45720" rtlCol="0" anchor="t">
            <a:noAutofit/>
          </a:bodyPr>
          <a:lstStyle/>
          <a:p>
            <a:r>
              <a:rPr lang="en-US" sz="2000" err="1">
                <a:ea typeface="+mn-lt"/>
                <a:cs typeface="+mn-lt"/>
              </a:rPr>
              <a:t>Cuando</a:t>
            </a:r>
            <a:r>
              <a:rPr lang="en-US" sz="2000">
                <a:ea typeface="+mn-lt"/>
                <a:cs typeface="+mn-lt"/>
              </a:rPr>
              <a:t> "[</a:t>
            </a:r>
            <a:r>
              <a:rPr lang="en-US" sz="2000" err="1">
                <a:ea typeface="+mn-lt"/>
                <a:cs typeface="+mn-lt"/>
              </a:rPr>
              <a:t>oramos</a:t>
            </a:r>
            <a:r>
              <a:rPr lang="en-US" sz="2000">
                <a:ea typeface="+mn-lt"/>
                <a:cs typeface="+mn-lt"/>
              </a:rPr>
              <a:t>] </a:t>
            </a:r>
            <a:r>
              <a:rPr lang="en-US" sz="2000" err="1">
                <a:ea typeface="+mn-lt"/>
                <a:cs typeface="+mn-lt"/>
              </a:rPr>
              <a:t>por</a:t>
            </a:r>
            <a:r>
              <a:rPr lang="en-US" sz="2000">
                <a:ea typeface="+mn-lt"/>
                <a:cs typeface="+mn-lt"/>
              </a:rPr>
              <a:t> </a:t>
            </a:r>
            <a:r>
              <a:rPr lang="en-US" sz="2000" err="1">
                <a:ea typeface="+mn-lt"/>
                <a:cs typeface="+mn-lt"/>
              </a:rPr>
              <a:t>los</a:t>
            </a:r>
            <a:r>
              <a:rPr lang="en-US" sz="2000">
                <a:ea typeface="+mn-lt"/>
                <a:cs typeface="+mn-lt"/>
              </a:rPr>
              <a:t> que [</a:t>
            </a:r>
            <a:r>
              <a:rPr lang="en-US" sz="2000" err="1">
                <a:ea typeface="+mn-lt"/>
                <a:cs typeface="+mn-lt"/>
              </a:rPr>
              <a:t>nos</a:t>
            </a:r>
            <a:r>
              <a:rPr lang="en-US" sz="2000">
                <a:ea typeface="+mn-lt"/>
                <a:cs typeface="+mn-lt"/>
              </a:rPr>
              <a:t>] </a:t>
            </a:r>
            <a:r>
              <a:rPr lang="en-US" sz="2000" err="1">
                <a:ea typeface="+mn-lt"/>
                <a:cs typeface="+mn-lt"/>
              </a:rPr>
              <a:t>persiguen</a:t>
            </a:r>
            <a:r>
              <a:rPr lang="en-US" sz="2000">
                <a:ea typeface="+mn-lt"/>
                <a:cs typeface="+mn-lt"/>
              </a:rPr>
              <a:t>" (Mt. 5:44), ¿</a:t>
            </a:r>
            <a:r>
              <a:rPr lang="en-US" sz="2000" err="1">
                <a:ea typeface="+mn-lt"/>
                <a:cs typeface="+mn-lt"/>
              </a:rPr>
              <a:t>qué</a:t>
            </a:r>
            <a:r>
              <a:rPr lang="en-US" sz="2000">
                <a:ea typeface="+mn-lt"/>
                <a:cs typeface="+mn-lt"/>
              </a:rPr>
              <a:t> </a:t>
            </a:r>
            <a:r>
              <a:rPr lang="en-US" sz="2000" err="1">
                <a:ea typeface="+mn-lt"/>
                <a:cs typeface="+mn-lt"/>
              </a:rPr>
              <a:t>cosas</a:t>
            </a:r>
            <a:r>
              <a:rPr lang="en-US" sz="2000">
                <a:ea typeface="+mn-lt"/>
                <a:cs typeface="+mn-lt"/>
              </a:rPr>
              <a:t> </a:t>
            </a:r>
            <a:r>
              <a:rPr lang="en-US" sz="2000" err="1">
                <a:ea typeface="+mn-lt"/>
                <a:cs typeface="+mn-lt"/>
              </a:rPr>
              <a:t>pedimos</a:t>
            </a:r>
            <a:r>
              <a:rPr lang="en-US" sz="2000">
                <a:ea typeface="+mn-lt"/>
                <a:cs typeface="+mn-lt"/>
              </a:rPr>
              <a:t>?</a:t>
            </a:r>
          </a:p>
          <a:p>
            <a:pPr lvl="1"/>
            <a:r>
              <a:rPr lang="en-US" sz="1800">
                <a:ea typeface="+mn-lt"/>
                <a:cs typeface="+mn-lt"/>
              </a:rPr>
              <a:t>Que </a:t>
            </a:r>
            <a:r>
              <a:rPr lang="en-US" sz="1800" err="1">
                <a:ea typeface="+mn-lt"/>
                <a:cs typeface="+mn-lt"/>
              </a:rPr>
              <a:t>cesen</a:t>
            </a:r>
            <a:r>
              <a:rPr lang="en-US" sz="1800">
                <a:ea typeface="+mn-lt"/>
                <a:cs typeface="+mn-lt"/>
              </a:rPr>
              <a:t> sus malas </a:t>
            </a:r>
            <a:r>
              <a:rPr lang="en-US" sz="1800" err="1">
                <a:ea typeface="+mn-lt"/>
                <a:cs typeface="+mn-lt"/>
              </a:rPr>
              <a:t>acciones</a:t>
            </a:r>
            <a:r>
              <a:rPr lang="en-US" sz="1800">
                <a:ea typeface="+mn-lt"/>
                <a:cs typeface="+mn-lt"/>
              </a:rPr>
              <a:t> contra </a:t>
            </a:r>
            <a:r>
              <a:rPr lang="en-US" sz="1800" err="1">
                <a:ea typeface="+mn-lt"/>
                <a:cs typeface="+mn-lt"/>
              </a:rPr>
              <a:t>nosotros</a:t>
            </a:r>
            <a:r>
              <a:rPr lang="en-US" sz="1800">
                <a:ea typeface="+mn-lt"/>
                <a:cs typeface="+mn-lt"/>
              </a:rPr>
              <a:t> (69:14)</a:t>
            </a:r>
          </a:p>
          <a:p>
            <a:pPr lvl="1"/>
            <a:r>
              <a:rPr lang="en-US" sz="1800">
                <a:ea typeface="+mn-lt"/>
                <a:cs typeface="+mn-lt"/>
              </a:rPr>
              <a:t>La </a:t>
            </a:r>
            <a:r>
              <a:rPr lang="en-US" sz="1800" err="1">
                <a:ea typeface="+mn-lt"/>
                <a:cs typeface="+mn-lt"/>
              </a:rPr>
              <a:t>vindicación</a:t>
            </a:r>
            <a:r>
              <a:rPr lang="en-US" sz="1800">
                <a:ea typeface="+mn-lt"/>
                <a:cs typeface="+mn-lt"/>
              </a:rPr>
              <a:t> de </a:t>
            </a:r>
            <a:r>
              <a:rPr lang="en-US" sz="1800" err="1">
                <a:ea typeface="+mn-lt"/>
                <a:cs typeface="+mn-lt"/>
              </a:rPr>
              <a:t>nuestra</a:t>
            </a:r>
            <a:r>
              <a:rPr lang="en-US" sz="1800">
                <a:ea typeface="+mn-lt"/>
                <a:cs typeface="+mn-lt"/>
              </a:rPr>
              <a:t> </a:t>
            </a:r>
            <a:r>
              <a:rPr lang="en-US" sz="1800" err="1">
                <a:ea typeface="+mn-lt"/>
                <a:cs typeface="+mn-lt"/>
              </a:rPr>
              <a:t>fe</a:t>
            </a:r>
            <a:r>
              <a:rPr lang="en-US" sz="1800">
                <a:ea typeface="+mn-lt"/>
                <a:cs typeface="+mn-lt"/>
              </a:rPr>
              <a:t> (69:6)</a:t>
            </a:r>
          </a:p>
          <a:p>
            <a:pPr lvl="1"/>
            <a:r>
              <a:rPr lang="en-US" sz="1800">
                <a:ea typeface="+mn-lt"/>
                <a:cs typeface="+mn-lt"/>
              </a:rPr>
              <a:t>Que se den </a:t>
            </a:r>
            <a:r>
              <a:rPr lang="en-US" sz="1800" err="1">
                <a:ea typeface="+mn-lt"/>
                <a:cs typeface="+mn-lt"/>
              </a:rPr>
              <a:t>cuenta</a:t>
            </a:r>
            <a:r>
              <a:rPr lang="en-US" sz="1800">
                <a:ea typeface="+mn-lt"/>
                <a:cs typeface="+mn-lt"/>
              </a:rPr>
              <a:t> de la </a:t>
            </a:r>
            <a:r>
              <a:rPr lang="en-US" sz="1800" err="1">
                <a:ea typeface="+mn-lt"/>
                <a:cs typeface="+mn-lt"/>
              </a:rPr>
              <a:t>verdad</a:t>
            </a:r>
            <a:r>
              <a:rPr lang="en-US" sz="1800">
                <a:ea typeface="+mn-lt"/>
                <a:cs typeface="+mn-lt"/>
              </a:rPr>
              <a:t> (59:13; 79:9-10; 109:27) y se </a:t>
            </a:r>
            <a:r>
              <a:rPr lang="en-US" sz="1800" err="1">
                <a:ea typeface="+mn-lt"/>
                <a:cs typeface="+mn-lt"/>
              </a:rPr>
              <a:t>salven</a:t>
            </a:r>
            <a:r>
              <a:rPr lang="en-US" sz="1800">
                <a:ea typeface="+mn-lt"/>
                <a:cs typeface="+mn-lt"/>
              </a:rPr>
              <a:t>.</a:t>
            </a:r>
          </a:p>
          <a:p>
            <a:r>
              <a:rPr lang="en-US" sz="2000">
                <a:ea typeface="+mn-lt"/>
                <a:cs typeface="+mn-lt"/>
              </a:rPr>
              <a:t>Para que </a:t>
            </a:r>
            <a:r>
              <a:rPr lang="en-US" sz="2000" err="1">
                <a:ea typeface="+mn-lt"/>
                <a:cs typeface="+mn-lt"/>
              </a:rPr>
              <a:t>estos</a:t>
            </a:r>
            <a:r>
              <a:rPr lang="en-US" sz="2000">
                <a:ea typeface="+mn-lt"/>
                <a:cs typeface="+mn-lt"/>
              </a:rPr>
              <a:t> </a:t>
            </a:r>
            <a:r>
              <a:rPr lang="en-US" sz="2000" err="1">
                <a:ea typeface="+mn-lt"/>
                <a:cs typeface="+mn-lt"/>
              </a:rPr>
              <a:t>objetivos</a:t>
            </a:r>
            <a:r>
              <a:rPr lang="en-US" sz="2000">
                <a:ea typeface="+mn-lt"/>
                <a:cs typeface="+mn-lt"/>
              </a:rPr>
              <a:t> se </a:t>
            </a:r>
            <a:r>
              <a:rPr lang="en-US" sz="2000" err="1">
                <a:ea typeface="+mn-lt"/>
                <a:cs typeface="+mn-lt"/>
              </a:rPr>
              <a:t>cumplan</a:t>
            </a:r>
            <a:r>
              <a:rPr lang="en-US" sz="2000">
                <a:ea typeface="+mn-lt"/>
                <a:cs typeface="+mn-lt"/>
              </a:rPr>
              <a:t>, </a:t>
            </a:r>
            <a:r>
              <a:rPr lang="en-US" sz="2000" err="1">
                <a:ea typeface="+mn-lt"/>
                <a:cs typeface="+mn-lt"/>
              </a:rPr>
              <a:t>podrían</a:t>
            </a:r>
            <a:r>
              <a:rPr lang="en-US" sz="2000">
                <a:ea typeface="+mn-lt"/>
                <a:cs typeface="+mn-lt"/>
              </a:rPr>
              <a:t> </a:t>
            </a:r>
            <a:r>
              <a:rPr lang="en-US" sz="2000" err="1">
                <a:ea typeface="+mn-lt"/>
                <a:cs typeface="+mn-lt"/>
              </a:rPr>
              <a:t>tener</a:t>
            </a:r>
            <a:r>
              <a:rPr lang="en-US" sz="2000">
                <a:ea typeface="+mn-lt"/>
                <a:cs typeface="+mn-lt"/>
              </a:rPr>
              <a:t> que pasar </a:t>
            </a:r>
            <a:r>
              <a:rPr lang="en-US" sz="2000" err="1">
                <a:ea typeface="+mn-lt"/>
                <a:cs typeface="+mn-lt"/>
              </a:rPr>
              <a:t>algunas</a:t>
            </a:r>
            <a:r>
              <a:rPr lang="en-US" sz="2000">
                <a:ea typeface="+mn-lt"/>
                <a:cs typeface="+mn-lt"/>
              </a:rPr>
              <a:t> </a:t>
            </a:r>
            <a:r>
              <a:rPr lang="en-US" sz="2000" err="1">
                <a:ea typeface="+mn-lt"/>
                <a:cs typeface="+mn-lt"/>
              </a:rPr>
              <a:t>cosas</a:t>
            </a:r>
            <a:r>
              <a:rPr lang="en-US" sz="2000">
                <a:ea typeface="+mn-lt"/>
                <a:cs typeface="+mn-lt"/>
              </a:rPr>
              <a:t> </a:t>
            </a:r>
            <a:r>
              <a:rPr lang="en-US" sz="2000" err="1">
                <a:ea typeface="+mn-lt"/>
                <a:cs typeface="+mn-lt"/>
              </a:rPr>
              <a:t>terribles</a:t>
            </a:r>
            <a:r>
              <a:rPr lang="en-US" sz="2000">
                <a:ea typeface="+mn-lt"/>
                <a:cs typeface="+mn-lt"/>
              </a:rPr>
              <a:t> </a:t>
            </a:r>
            <a:r>
              <a:rPr lang="en-US" sz="2000" err="1">
                <a:ea typeface="+mn-lt"/>
                <a:cs typeface="+mn-lt"/>
              </a:rPr>
              <a:t>en</a:t>
            </a:r>
            <a:r>
              <a:rPr lang="en-US" sz="2000">
                <a:ea typeface="+mn-lt"/>
                <a:cs typeface="+mn-lt"/>
              </a:rPr>
              <a:t> sus </a:t>
            </a:r>
            <a:r>
              <a:rPr lang="en-US" sz="2000" err="1">
                <a:ea typeface="+mn-lt"/>
                <a:cs typeface="+mn-lt"/>
              </a:rPr>
              <a:t>vidas</a:t>
            </a:r>
            <a:r>
              <a:rPr lang="en-US" sz="2000">
                <a:ea typeface="+mn-lt"/>
                <a:cs typeface="+mn-lt"/>
              </a:rPr>
              <a:t>.</a:t>
            </a:r>
          </a:p>
          <a:p>
            <a:r>
              <a:rPr lang="en-US" sz="2000">
                <a:ea typeface="+mn-lt"/>
                <a:cs typeface="+mn-lt"/>
              </a:rPr>
              <a:t>Las </a:t>
            </a:r>
            <a:r>
              <a:rPr lang="en-US" sz="2000" err="1">
                <a:ea typeface="+mn-lt"/>
                <a:cs typeface="+mn-lt"/>
              </a:rPr>
              <a:t>maldiciones</a:t>
            </a:r>
            <a:r>
              <a:rPr lang="en-US" sz="2000">
                <a:ea typeface="+mn-lt"/>
                <a:cs typeface="+mn-lt"/>
              </a:rPr>
              <a:t> </a:t>
            </a:r>
            <a:r>
              <a:rPr lang="en-US" sz="2000" i="1" err="1">
                <a:ea typeface="+mn-lt"/>
                <a:cs typeface="+mn-lt"/>
              </a:rPr>
              <a:t>físicas</a:t>
            </a:r>
            <a:r>
              <a:rPr lang="en-US" sz="2000">
                <a:ea typeface="+mn-lt"/>
                <a:cs typeface="+mn-lt"/>
              </a:rPr>
              <a:t> </a:t>
            </a:r>
            <a:r>
              <a:rPr lang="en-US" sz="2000" err="1">
                <a:ea typeface="+mn-lt"/>
                <a:cs typeface="+mn-lt"/>
              </a:rPr>
              <a:t>podrían</a:t>
            </a:r>
            <a:r>
              <a:rPr lang="en-US" sz="2000">
                <a:ea typeface="+mn-lt"/>
                <a:cs typeface="+mn-lt"/>
              </a:rPr>
              <a:t> </a:t>
            </a:r>
            <a:r>
              <a:rPr lang="en-US" sz="2000" err="1">
                <a:ea typeface="+mn-lt"/>
                <a:cs typeface="+mn-lt"/>
              </a:rPr>
              <a:t>estar</a:t>
            </a:r>
            <a:r>
              <a:rPr lang="en-US" sz="2000">
                <a:ea typeface="+mn-lt"/>
                <a:cs typeface="+mn-lt"/>
              </a:rPr>
              <a:t> </a:t>
            </a:r>
            <a:r>
              <a:rPr lang="en-US" sz="2000" err="1">
                <a:ea typeface="+mn-lt"/>
                <a:cs typeface="+mn-lt"/>
              </a:rPr>
              <a:t>pidiendo</a:t>
            </a:r>
            <a:r>
              <a:rPr lang="en-US" sz="2000">
                <a:ea typeface="+mn-lt"/>
                <a:cs typeface="+mn-lt"/>
              </a:rPr>
              <a:t> </a:t>
            </a:r>
            <a:r>
              <a:rPr lang="en-US" sz="2000" err="1">
                <a:ea typeface="+mn-lt"/>
                <a:cs typeface="+mn-lt"/>
              </a:rPr>
              <a:t>esas</a:t>
            </a:r>
            <a:r>
              <a:rPr lang="en-US" sz="2000">
                <a:ea typeface="+mn-lt"/>
                <a:cs typeface="+mn-lt"/>
              </a:rPr>
              <a:t> </a:t>
            </a:r>
            <a:r>
              <a:rPr lang="en-US" sz="2000" err="1">
                <a:ea typeface="+mn-lt"/>
                <a:cs typeface="+mn-lt"/>
              </a:rPr>
              <a:t>cosas</a:t>
            </a:r>
            <a:r>
              <a:rPr lang="en-US" sz="2000">
                <a:ea typeface="+mn-lt"/>
                <a:cs typeface="+mn-lt"/>
              </a:rPr>
              <a:t>, </a:t>
            </a:r>
            <a:r>
              <a:rPr lang="en-US" sz="2000" err="1">
                <a:ea typeface="+mn-lt"/>
                <a:cs typeface="+mn-lt"/>
              </a:rPr>
              <a:t>mientras</a:t>
            </a:r>
            <a:r>
              <a:rPr lang="en-US" sz="2000">
                <a:ea typeface="+mn-lt"/>
                <a:cs typeface="+mn-lt"/>
              </a:rPr>
              <a:t> </a:t>
            </a:r>
            <a:r>
              <a:rPr lang="en-US" sz="2000" err="1">
                <a:ea typeface="+mn-lt"/>
                <a:cs typeface="+mn-lt"/>
              </a:rPr>
              <a:t>nuestro</a:t>
            </a:r>
            <a:r>
              <a:rPr lang="en-US" sz="2000">
                <a:ea typeface="+mn-lt"/>
                <a:cs typeface="+mn-lt"/>
              </a:rPr>
              <a:t> </a:t>
            </a:r>
            <a:r>
              <a:rPr lang="en-US" sz="2000" err="1">
                <a:ea typeface="+mn-lt"/>
                <a:cs typeface="+mn-lt"/>
              </a:rPr>
              <a:t>enfoque</a:t>
            </a:r>
            <a:r>
              <a:rPr lang="en-US" sz="2000">
                <a:ea typeface="+mn-lt"/>
                <a:cs typeface="+mn-lt"/>
              </a:rPr>
              <a:t> </a:t>
            </a:r>
            <a:r>
              <a:rPr lang="en-US" sz="2000" err="1">
                <a:ea typeface="+mn-lt"/>
                <a:cs typeface="+mn-lt"/>
              </a:rPr>
              <a:t>está</a:t>
            </a:r>
            <a:r>
              <a:rPr lang="en-US" sz="2000">
                <a:ea typeface="+mn-lt"/>
                <a:cs typeface="+mn-lt"/>
              </a:rPr>
              <a:t> </a:t>
            </a:r>
            <a:r>
              <a:rPr lang="en-US" sz="2000" err="1">
                <a:ea typeface="+mn-lt"/>
                <a:cs typeface="+mn-lt"/>
              </a:rPr>
              <a:t>en</a:t>
            </a:r>
            <a:r>
              <a:rPr lang="en-US" sz="2000">
                <a:ea typeface="+mn-lt"/>
                <a:cs typeface="+mn-lt"/>
              </a:rPr>
              <a:t> las </a:t>
            </a:r>
            <a:r>
              <a:rPr lang="en-US" sz="2000" err="1">
                <a:ea typeface="+mn-lt"/>
                <a:cs typeface="+mn-lt"/>
              </a:rPr>
              <a:t>metas</a:t>
            </a:r>
            <a:r>
              <a:rPr lang="en-US" sz="2000">
                <a:ea typeface="+mn-lt"/>
                <a:cs typeface="+mn-lt"/>
              </a:rPr>
              <a:t>.</a:t>
            </a:r>
            <a:endParaRPr lang="en-US" sz="2000"/>
          </a:p>
        </p:txBody>
      </p:sp>
    </p:spTree>
    <p:extLst>
      <p:ext uri="{BB962C8B-B14F-4D97-AF65-F5344CB8AC3E}">
        <p14:creationId xmlns:p14="http://schemas.microsoft.com/office/powerpoint/2010/main" val="14968747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9EFF15-DDE3-51B6-D270-BFF57278B2FD}"/>
              </a:ext>
            </a:extLst>
          </p:cNvPr>
          <p:cNvSpPr>
            <a:spLocks noGrp="1"/>
          </p:cNvSpPr>
          <p:nvPr>
            <p:ph type="title"/>
          </p:nvPr>
        </p:nvSpPr>
        <p:spPr/>
        <p:txBody>
          <a:bodyPr/>
          <a:lstStyle/>
          <a:p>
            <a:r>
              <a:rPr lang="en-US"/>
              <a:t>Class Schedule / </a:t>
            </a:r>
            <a:r>
              <a:rPr lang="en-US" err="1"/>
              <a:t>Calendario</a:t>
            </a:r>
            <a:r>
              <a:rPr lang="en-US"/>
              <a:t> de la </a:t>
            </a:r>
            <a:r>
              <a:rPr lang="en-US" err="1"/>
              <a:t>clase</a:t>
            </a:r>
            <a:endParaRPr lang="en-US"/>
          </a:p>
        </p:txBody>
      </p:sp>
      <p:graphicFrame>
        <p:nvGraphicFramePr>
          <p:cNvPr id="4" name="Content Placeholder 3">
            <a:extLst>
              <a:ext uri="{FF2B5EF4-FFF2-40B4-BE49-F238E27FC236}">
                <a16:creationId xmlns:a16="http://schemas.microsoft.com/office/drawing/2014/main" id="{C63D66DF-0D0E-5A11-BDE3-7BF636F01A90}"/>
              </a:ext>
            </a:extLst>
          </p:cNvPr>
          <p:cNvGraphicFramePr>
            <a:graphicFrameLocks noGrp="1"/>
          </p:cNvGraphicFramePr>
          <p:nvPr>
            <p:ph idx="1"/>
            <p:extLst>
              <p:ext uri="{D42A27DB-BD31-4B8C-83A1-F6EECF244321}">
                <p14:modId xmlns:p14="http://schemas.microsoft.com/office/powerpoint/2010/main" val="1520649563"/>
              </p:ext>
            </p:extLst>
          </p:nvPr>
        </p:nvGraphicFramePr>
        <p:xfrm>
          <a:off x="678074" y="1100572"/>
          <a:ext cx="7787852" cy="4104004"/>
        </p:xfrm>
        <a:graphic>
          <a:graphicData uri="http://schemas.openxmlformats.org/drawingml/2006/table">
            <a:tbl>
              <a:tblPr firstRow="1" firstCol="1" bandRow="1">
                <a:tableStyleId>{5C22544A-7EE6-4342-B048-85BDC9FD1C3A}</a:tableStyleId>
              </a:tblPr>
              <a:tblGrid>
                <a:gridCol w="350229">
                  <a:extLst>
                    <a:ext uri="{9D8B030D-6E8A-4147-A177-3AD203B41FA5}">
                      <a16:colId xmlns:a16="http://schemas.microsoft.com/office/drawing/2014/main" val="735986139"/>
                    </a:ext>
                  </a:extLst>
                </a:gridCol>
                <a:gridCol w="6015322">
                  <a:extLst>
                    <a:ext uri="{9D8B030D-6E8A-4147-A177-3AD203B41FA5}">
                      <a16:colId xmlns:a16="http://schemas.microsoft.com/office/drawing/2014/main" val="1690577095"/>
                    </a:ext>
                  </a:extLst>
                </a:gridCol>
                <a:gridCol w="1422301">
                  <a:extLst>
                    <a:ext uri="{9D8B030D-6E8A-4147-A177-3AD203B41FA5}">
                      <a16:colId xmlns:a16="http://schemas.microsoft.com/office/drawing/2014/main" val="864712114"/>
                    </a:ext>
                  </a:extLst>
                </a:gridCol>
              </a:tblGrid>
              <a:tr h="241412">
                <a:tc>
                  <a:txBody>
                    <a:bodyPr/>
                    <a:lstStyle/>
                    <a:p>
                      <a:pPr marL="0" marR="0">
                        <a:spcBef>
                          <a:spcPts val="0"/>
                        </a:spcBef>
                        <a:spcAft>
                          <a:spcPts val="0"/>
                        </a:spcAft>
                      </a:pPr>
                      <a:r>
                        <a:rPr lang="en-US" sz="1400">
                          <a:effectLst/>
                        </a:rPr>
                        <a:t> </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Lesson / </a:t>
                      </a:r>
                      <a:r>
                        <a:rPr lang="en-US" sz="1400" err="1">
                          <a:effectLst/>
                        </a:rPr>
                        <a:t>Lección</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Psalms / </a:t>
                      </a:r>
                      <a:r>
                        <a:rPr lang="en-US" sz="1400" err="1">
                          <a:effectLst/>
                        </a:rPr>
                        <a:t>Salmos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extLst>
                  <a:ext uri="{0D108BD9-81ED-4DB2-BD59-A6C34878D82A}">
                    <a16:rowId xmlns:a16="http://schemas.microsoft.com/office/drawing/2014/main" val="4090508177"/>
                  </a:ext>
                </a:extLst>
              </a:tr>
              <a:tr h="241412">
                <a:tc gridSpan="3">
                  <a:txBody>
                    <a:bodyPr/>
                    <a:lstStyle/>
                    <a:p>
                      <a:pPr marL="0" marR="0">
                        <a:spcBef>
                          <a:spcPts val="0"/>
                        </a:spcBef>
                        <a:spcAft>
                          <a:spcPts val="0"/>
                        </a:spcAft>
                      </a:pPr>
                      <a:r>
                        <a:rPr lang="en-US" sz="1400" dirty="0">
                          <a:effectLst/>
                        </a:rPr>
                        <a:t>Reading the Psalms / </a:t>
                      </a:r>
                      <a:r>
                        <a:rPr lang="en-US" sz="1400" dirty="0" err="1">
                          <a:effectLst/>
                        </a:rPr>
                        <a:t>Leyendo</a:t>
                      </a:r>
                      <a:r>
                        <a:rPr lang="en-US" sz="1400" dirty="0">
                          <a:effectLst/>
                        </a:rPr>
                        <a:t> </a:t>
                      </a:r>
                      <a:r>
                        <a:rPr lang="en-US" sz="1400" dirty="0" err="1">
                          <a:effectLst/>
                        </a:rPr>
                        <a:t>los</a:t>
                      </a:r>
                      <a:r>
                        <a:rPr lang="en-US" sz="1400" dirty="0">
                          <a:effectLst/>
                        </a:rPr>
                        <a:t> </a:t>
                      </a:r>
                      <a:r>
                        <a:rPr lang="en-US" sz="1400" dirty="0" err="1">
                          <a:effectLst/>
                        </a:rPr>
                        <a:t>Salmos</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60129989"/>
                  </a:ext>
                </a:extLst>
              </a:tr>
              <a:tr h="241412">
                <a:tc>
                  <a:txBody>
                    <a:bodyPr/>
                    <a:lstStyle/>
                    <a:p>
                      <a:pPr marL="0" marR="0" algn="ctr">
                        <a:spcBef>
                          <a:spcPts val="0"/>
                        </a:spcBef>
                        <a:spcAft>
                          <a:spcPts val="0"/>
                        </a:spcAft>
                      </a:pPr>
                      <a:r>
                        <a:rPr lang="en-US" sz="1400">
                          <a:effectLst/>
                        </a:rPr>
                        <a:t>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Big Ideas of the Book of Psalms / </a:t>
                      </a:r>
                      <a:r>
                        <a:rPr lang="es-ES" sz="1400">
                          <a:effectLst/>
                        </a:rPr>
                        <a:t>Ideas grandes del libro de los Salmos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1, 2</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417823268"/>
                  </a:ext>
                </a:extLst>
              </a:tr>
              <a:tr h="241412">
                <a:tc>
                  <a:txBody>
                    <a:bodyPr/>
                    <a:lstStyle/>
                    <a:p>
                      <a:pPr marL="0" marR="0" algn="ctr">
                        <a:spcBef>
                          <a:spcPts val="0"/>
                        </a:spcBef>
                        <a:spcAft>
                          <a:spcPts val="0"/>
                        </a:spcAft>
                      </a:pPr>
                      <a:r>
                        <a:rPr lang="en-US" sz="1400">
                          <a:effectLst/>
                        </a:rPr>
                        <a:t>2</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Structure and Poetry of the Psalms / </a:t>
                      </a:r>
                      <a:r>
                        <a:rPr lang="es-ES" sz="1400">
                          <a:effectLst/>
                        </a:rPr>
                        <a:t>Estructura y poesía de los salmos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84, 136</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540213021"/>
                  </a:ext>
                </a:extLst>
              </a:tr>
              <a:tr h="241412">
                <a:tc>
                  <a:txBody>
                    <a:bodyPr/>
                    <a:lstStyle/>
                    <a:p>
                      <a:pPr marL="0" marR="0" algn="ctr">
                        <a:spcBef>
                          <a:spcPts val="0"/>
                        </a:spcBef>
                        <a:spcAft>
                          <a:spcPts val="0"/>
                        </a:spcAft>
                      </a:pPr>
                      <a:r>
                        <a:rPr lang="en-US" sz="1400">
                          <a:effectLst/>
                        </a:rPr>
                        <a:t>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Finding the Psalm I Need / </a:t>
                      </a:r>
                      <a:r>
                        <a:rPr lang="es-ES" sz="1400">
                          <a:effectLst/>
                        </a:rPr>
                        <a:t>Cómo encontrar el salmo que necesito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40, 77</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865797490"/>
                  </a:ext>
                </a:extLst>
              </a:tr>
              <a:tr h="241412">
                <a:tc gridSpan="3">
                  <a:txBody>
                    <a:bodyPr/>
                    <a:lstStyle/>
                    <a:p>
                      <a:pPr marL="0" marR="0">
                        <a:spcBef>
                          <a:spcPts val="0"/>
                        </a:spcBef>
                        <a:spcAft>
                          <a:spcPts val="0"/>
                        </a:spcAft>
                      </a:pPr>
                      <a:r>
                        <a:rPr lang="en-US" sz="1400">
                          <a:effectLst/>
                        </a:rPr>
                        <a:t>Living with the Psalms in moments of… / </a:t>
                      </a:r>
                      <a:r>
                        <a:rPr lang="es-ES" sz="1400" b="1" kern="1200">
                          <a:solidFill>
                            <a:schemeClr val="lt1"/>
                          </a:solidFill>
                          <a:effectLst/>
                          <a:latin typeface="+mn-lt"/>
                          <a:ea typeface="+mn-ea"/>
                          <a:cs typeface="+mn-cs"/>
                        </a:rPr>
                        <a:t>Viviendo con los Salmos en momentos de…</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4212755966"/>
                  </a:ext>
                </a:extLst>
              </a:tr>
              <a:tr h="241412">
                <a:tc>
                  <a:txBody>
                    <a:bodyPr/>
                    <a:lstStyle/>
                    <a:p>
                      <a:pPr marL="0" marR="0" algn="ctr">
                        <a:spcBef>
                          <a:spcPts val="0"/>
                        </a:spcBef>
                        <a:spcAft>
                          <a:spcPts val="0"/>
                        </a:spcAft>
                      </a:pPr>
                      <a:r>
                        <a:rPr lang="en-US" sz="1400">
                          <a:effectLst/>
                        </a:rPr>
                        <a:t>4</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Suffering (Lament) / </a:t>
                      </a:r>
                      <a:r>
                        <a:rPr lang="en-US" sz="1400" err="1">
                          <a:effectLst/>
                        </a:rPr>
                        <a:t>Sufrimiento</a:t>
                      </a:r>
                      <a:r>
                        <a:rPr lang="en-US" sz="1400">
                          <a:effectLst/>
                        </a:rPr>
                        <a:t> (</a:t>
                      </a:r>
                      <a:r>
                        <a:rPr lang="en-US" sz="1400" err="1">
                          <a:effectLst/>
                        </a:rPr>
                        <a:t>lamento</a:t>
                      </a:r>
                      <a:r>
                        <a:rPr lang="en-US" sz="1400">
                          <a:effectLst/>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38, 60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390203895"/>
                  </a:ext>
                </a:extLst>
              </a:tr>
              <a:tr h="241412">
                <a:tc>
                  <a:txBody>
                    <a:bodyPr/>
                    <a:lstStyle/>
                    <a:p>
                      <a:pPr marL="0" marR="0" algn="ctr">
                        <a:spcBef>
                          <a:spcPts val="0"/>
                        </a:spcBef>
                        <a:spcAft>
                          <a:spcPts val="0"/>
                        </a:spcAft>
                      </a:pPr>
                      <a:r>
                        <a:rPr lang="en-US" sz="1400">
                          <a:effectLst/>
                        </a:rPr>
                        <a:t>5</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Anger (Imprecation) / Ira (</a:t>
                      </a:r>
                      <a:r>
                        <a:rPr lang="en-US" sz="1400" err="1">
                          <a:effectLst/>
                        </a:rPr>
                        <a:t>imprecación</a:t>
                      </a:r>
                      <a:r>
                        <a:rPr lang="en-US" sz="1400">
                          <a:effectLst/>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69, 137</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1061988702"/>
                  </a:ext>
                </a:extLst>
              </a:tr>
              <a:tr h="241412">
                <a:tc>
                  <a:txBody>
                    <a:bodyPr/>
                    <a:lstStyle/>
                    <a:p>
                      <a:pPr marL="0" marR="0" algn="ctr">
                        <a:spcBef>
                          <a:spcPts val="0"/>
                        </a:spcBef>
                        <a:spcAft>
                          <a:spcPts val="0"/>
                        </a:spcAft>
                      </a:pPr>
                      <a:r>
                        <a:rPr lang="en-US" sz="1400">
                          <a:effectLst/>
                        </a:rPr>
                        <a:t>6</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Fear &amp; Doubt (Trust) / </a:t>
                      </a:r>
                      <a:r>
                        <a:rPr lang="en-US" sz="1400" err="1">
                          <a:effectLst/>
                        </a:rPr>
                        <a:t>Miedo</a:t>
                      </a:r>
                      <a:r>
                        <a:rPr lang="en-US" sz="1400">
                          <a:effectLst/>
                        </a:rPr>
                        <a:t> y </a:t>
                      </a:r>
                      <a:r>
                        <a:rPr lang="en-US" sz="1400" err="1">
                          <a:effectLst/>
                        </a:rPr>
                        <a:t>duda</a:t>
                      </a:r>
                      <a:r>
                        <a:rPr lang="en-US" sz="1400">
                          <a:effectLst/>
                        </a:rPr>
                        <a:t> (</a:t>
                      </a:r>
                      <a:r>
                        <a:rPr lang="en-US" sz="1400" err="1">
                          <a:effectLst/>
                        </a:rPr>
                        <a:t>confianza</a:t>
                      </a:r>
                      <a:r>
                        <a:rPr lang="en-US" sz="1400">
                          <a:effectLst/>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27, 73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98442001"/>
                  </a:ext>
                </a:extLst>
              </a:tr>
              <a:tr h="241412">
                <a:tc>
                  <a:txBody>
                    <a:bodyPr/>
                    <a:lstStyle/>
                    <a:p>
                      <a:pPr marL="0" marR="0" algn="ctr">
                        <a:spcBef>
                          <a:spcPts val="0"/>
                        </a:spcBef>
                        <a:spcAft>
                          <a:spcPts val="0"/>
                        </a:spcAft>
                      </a:pPr>
                      <a:r>
                        <a:rPr lang="en-US" sz="1400">
                          <a:effectLst/>
                        </a:rPr>
                        <a:t>7</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Gratitude (Thanksgiving) / </a:t>
                      </a:r>
                      <a:r>
                        <a:rPr lang="en-US" sz="1400" err="1">
                          <a:effectLst/>
                        </a:rPr>
                        <a:t>Gratitud</a:t>
                      </a:r>
                      <a:r>
                        <a:rPr lang="en-US" sz="1400">
                          <a:effectLst/>
                        </a:rPr>
                        <a:t> (</a:t>
                      </a:r>
                      <a:r>
                        <a:rPr lang="en-US" sz="1400" err="1">
                          <a:effectLst/>
                        </a:rPr>
                        <a:t>acción</a:t>
                      </a:r>
                      <a:r>
                        <a:rPr lang="en-US" sz="1400">
                          <a:effectLst/>
                        </a:rPr>
                        <a:t> de gracias)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30, 105</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4196021286"/>
                  </a:ext>
                </a:extLst>
              </a:tr>
              <a:tr h="241412">
                <a:tc>
                  <a:txBody>
                    <a:bodyPr/>
                    <a:lstStyle/>
                    <a:p>
                      <a:pPr marL="0" marR="0" algn="ctr">
                        <a:spcBef>
                          <a:spcPts val="0"/>
                        </a:spcBef>
                        <a:spcAft>
                          <a:spcPts val="0"/>
                        </a:spcAft>
                      </a:pPr>
                      <a:r>
                        <a:rPr lang="en-US" sz="1400">
                          <a:effectLst/>
                        </a:rPr>
                        <a:t>8</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Joy (Praise) / </a:t>
                      </a:r>
                      <a:r>
                        <a:rPr lang="en-US" sz="1400" err="1">
                          <a:effectLst/>
                        </a:rPr>
                        <a:t>Alegría</a:t>
                      </a:r>
                      <a:r>
                        <a:rPr lang="en-US" sz="1400">
                          <a:effectLst/>
                        </a:rPr>
                        <a:t> (</a:t>
                      </a:r>
                      <a:r>
                        <a:rPr lang="en-US" sz="1400" err="1">
                          <a:effectLst/>
                        </a:rPr>
                        <a:t>alabanza</a:t>
                      </a:r>
                      <a:r>
                        <a:rPr lang="en-US" sz="1400">
                          <a:effectLst/>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34, 103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522777615"/>
                  </a:ext>
                </a:extLst>
              </a:tr>
              <a:tr h="241412">
                <a:tc>
                  <a:txBody>
                    <a:bodyPr/>
                    <a:lstStyle/>
                    <a:p>
                      <a:pPr marL="0" marR="0" algn="ctr">
                        <a:spcBef>
                          <a:spcPts val="0"/>
                        </a:spcBef>
                        <a:spcAft>
                          <a:spcPts val="0"/>
                        </a:spcAft>
                      </a:pPr>
                      <a:r>
                        <a:rPr lang="en-US" sz="1400">
                          <a:effectLst/>
                        </a:rPr>
                        <a:t>9</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Learning (Wisdom) / </a:t>
                      </a:r>
                      <a:r>
                        <a:rPr lang="en-US" sz="1400" err="1">
                          <a:effectLst/>
                        </a:rPr>
                        <a:t>Aprendizaje</a:t>
                      </a:r>
                      <a:r>
                        <a:rPr lang="en-US" sz="1400">
                          <a:effectLst/>
                        </a:rPr>
                        <a:t> (</a:t>
                      </a:r>
                      <a:r>
                        <a:rPr lang="en-US" sz="1400" err="1">
                          <a:effectLst/>
                        </a:rPr>
                        <a:t>sabiduría</a:t>
                      </a:r>
                      <a:r>
                        <a:rPr lang="en-US" sz="1400">
                          <a:effectLst/>
                        </a:rPr>
                        <a:t>)</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78, 127</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739911568"/>
                  </a:ext>
                </a:extLst>
              </a:tr>
              <a:tr h="241412">
                <a:tc gridSpan="3">
                  <a:txBody>
                    <a:bodyPr/>
                    <a:lstStyle/>
                    <a:p>
                      <a:pPr marL="0" marR="0">
                        <a:spcBef>
                          <a:spcPts val="0"/>
                        </a:spcBef>
                        <a:spcAft>
                          <a:spcPts val="0"/>
                        </a:spcAft>
                      </a:pPr>
                      <a:r>
                        <a:rPr lang="en-US" sz="1400">
                          <a:effectLst/>
                        </a:rPr>
                        <a:t>Special Topics / </a:t>
                      </a:r>
                      <a:r>
                        <a:rPr lang="en-US" sz="1400" b="1" kern="1200" err="1">
                          <a:solidFill>
                            <a:schemeClr val="lt1"/>
                          </a:solidFill>
                          <a:effectLst/>
                          <a:latin typeface="+mn-lt"/>
                          <a:ea typeface="+mn-ea"/>
                          <a:cs typeface="+mn-cs"/>
                        </a:rPr>
                        <a:t>Temas</a:t>
                      </a:r>
                      <a:r>
                        <a:rPr lang="en-US" sz="1400" b="1" kern="1200">
                          <a:solidFill>
                            <a:schemeClr val="lt1"/>
                          </a:solidFill>
                          <a:effectLst/>
                          <a:latin typeface="+mn-lt"/>
                          <a:ea typeface="+mn-ea"/>
                          <a:cs typeface="+mn-cs"/>
                        </a:rPr>
                        <a:t> </a:t>
                      </a:r>
                      <a:r>
                        <a:rPr lang="en-US" sz="1400" b="1" kern="1200" err="1">
                          <a:solidFill>
                            <a:schemeClr val="lt1"/>
                          </a:solidFill>
                          <a:effectLst/>
                          <a:latin typeface="+mn-lt"/>
                          <a:ea typeface="+mn-ea"/>
                          <a:cs typeface="+mn-cs"/>
                        </a:rPr>
                        <a:t>especiales</a:t>
                      </a:r>
                      <a:endParaRPr lang="en-US" sz="1400" b="1" kern="1200">
                        <a:solidFill>
                          <a:schemeClr val="lt1"/>
                        </a:solidFill>
                        <a:effectLst/>
                        <a:latin typeface="+mn-lt"/>
                        <a:ea typeface="+mn-ea"/>
                        <a:cs typeface="+mn-cs"/>
                      </a:endParaRPr>
                    </a:p>
                  </a:txBody>
                  <a:tcPr marL="68580" marR="68580" marT="0" marB="0" anchor="ctr">
                    <a:solidFill>
                      <a:schemeClr val="accent3"/>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506459067"/>
                  </a:ext>
                </a:extLst>
              </a:tr>
              <a:tr h="241412">
                <a:tc>
                  <a:txBody>
                    <a:bodyPr/>
                    <a:lstStyle/>
                    <a:p>
                      <a:pPr marL="0" marR="0" algn="ctr">
                        <a:spcBef>
                          <a:spcPts val="0"/>
                        </a:spcBef>
                        <a:spcAft>
                          <a:spcPts val="0"/>
                        </a:spcAft>
                      </a:pPr>
                      <a:r>
                        <a:rPr lang="en-US" sz="1400">
                          <a:effectLst/>
                        </a:rPr>
                        <a:t>10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Songs of Ascents / Cantos</a:t>
                      </a:r>
                      <a:r>
                        <a:rPr lang="en-US" sz="1400" baseline="0">
                          <a:effectLst/>
                        </a:rPr>
                        <a:t> de </a:t>
                      </a:r>
                      <a:r>
                        <a:rPr lang="en-US" sz="1400" baseline="0" err="1">
                          <a:effectLst/>
                        </a:rPr>
                        <a:t>ascenso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121, 132, 134</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926944305"/>
                  </a:ext>
                </a:extLst>
              </a:tr>
              <a:tr h="241412">
                <a:tc>
                  <a:txBody>
                    <a:bodyPr/>
                    <a:lstStyle/>
                    <a:p>
                      <a:pPr marL="0" marR="0" algn="ctr">
                        <a:spcBef>
                          <a:spcPts val="0"/>
                        </a:spcBef>
                        <a:spcAft>
                          <a:spcPts val="0"/>
                        </a:spcAft>
                      </a:pPr>
                      <a:r>
                        <a:rPr lang="en-US" sz="1400">
                          <a:effectLst/>
                        </a:rPr>
                        <a:t>11</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Praying with the Psalms / </a:t>
                      </a:r>
                      <a:r>
                        <a:rPr lang="es-ES" sz="1400">
                          <a:effectLst/>
                        </a:rPr>
                        <a:t>Cómo orar con los salmos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Various /</a:t>
                      </a:r>
                      <a:r>
                        <a:rPr lang="en-US" sz="1400" err="1">
                          <a:effectLst/>
                        </a:rPr>
                        <a:t>varios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876108755"/>
                  </a:ext>
                </a:extLst>
              </a:tr>
              <a:tr h="241412">
                <a:tc>
                  <a:txBody>
                    <a:bodyPr/>
                    <a:lstStyle/>
                    <a:p>
                      <a:pPr marL="0" marR="0" algn="ctr">
                        <a:spcBef>
                          <a:spcPts val="0"/>
                        </a:spcBef>
                        <a:spcAft>
                          <a:spcPts val="0"/>
                        </a:spcAft>
                      </a:pPr>
                      <a:r>
                        <a:rPr lang="en-US" sz="1400">
                          <a:effectLst/>
                        </a:rPr>
                        <a:t>12</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Messianic Psalms / </a:t>
                      </a:r>
                      <a:r>
                        <a:rPr lang="en-US" sz="1400" err="1">
                          <a:effectLst/>
                        </a:rPr>
                        <a:t>Salmos</a:t>
                      </a:r>
                      <a:r>
                        <a:rPr lang="en-US" sz="1400">
                          <a:effectLst/>
                        </a:rPr>
                        <a:t> </a:t>
                      </a:r>
                      <a:r>
                        <a:rPr lang="en-US" sz="1400" err="1">
                          <a:effectLst/>
                        </a:rPr>
                        <a:t>mesiánicos</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a:effectLst/>
                        </a:rPr>
                        <a:t>22, 110</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2194375988"/>
                  </a:ext>
                </a:extLst>
              </a:tr>
              <a:tr h="241412">
                <a:tc>
                  <a:txBody>
                    <a:bodyPr/>
                    <a:lstStyle/>
                    <a:p>
                      <a:pPr marL="0" marR="0" algn="ctr">
                        <a:spcBef>
                          <a:spcPts val="0"/>
                        </a:spcBef>
                        <a:spcAft>
                          <a:spcPts val="0"/>
                        </a:spcAft>
                      </a:pPr>
                      <a:r>
                        <a:rPr lang="en-US" sz="1400">
                          <a:effectLst/>
                        </a:rPr>
                        <a:t>13</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solidFill>
                      <a:schemeClr val="accent3"/>
                    </a:solidFill>
                  </a:tcPr>
                </a:tc>
                <a:tc>
                  <a:txBody>
                    <a:bodyPr/>
                    <a:lstStyle/>
                    <a:p>
                      <a:pPr marL="0" marR="0">
                        <a:spcBef>
                          <a:spcPts val="0"/>
                        </a:spcBef>
                        <a:spcAft>
                          <a:spcPts val="0"/>
                        </a:spcAft>
                      </a:pPr>
                      <a:r>
                        <a:rPr lang="en-US" sz="1400">
                          <a:effectLst/>
                        </a:rPr>
                        <a:t>Overflow and Review / Material </a:t>
                      </a:r>
                      <a:r>
                        <a:rPr lang="en-US" sz="1400" err="1">
                          <a:effectLst/>
                        </a:rPr>
                        <a:t>sobrante</a:t>
                      </a:r>
                      <a:r>
                        <a:rPr lang="en-US" sz="1400">
                          <a:effectLst/>
                        </a:rPr>
                        <a:t> y </a:t>
                      </a:r>
                      <a:r>
                        <a:rPr lang="en-US" sz="1400" err="1">
                          <a:effectLst/>
                        </a:rPr>
                        <a:t>repaso</a:t>
                      </a:r>
                      <a:endParaRPr lang="en-US" sz="14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tc>
                  <a:txBody>
                    <a:bodyPr/>
                    <a:lstStyle/>
                    <a:p>
                      <a:pPr marL="0" marR="0">
                        <a:spcBef>
                          <a:spcPts val="0"/>
                        </a:spcBef>
                        <a:spcAft>
                          <a:spcPts val="0"/>
                        </a:spcAft>
                      </a:pPr>
                      <a:r>
                        <a:rPr lang="en-US" sz="1400" dirty="0">
                          <a:effectLst/>
                        </a:rPr>
                        <a:t>--</a:t>
                      </a:r>
                      <a:endParaRPr lang="en-US" sz="14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tc>
                <a:extLst>
                  <a:ext uri="{0D108BD9-81ED-4DB2-BD59-A6C34878D82A}">
                    <a16:rowId xmlns:a16="http://schemas.microsoft.com/office/drawing/2014/main" val="3609856970"/>
                  </a:ext>
                </a:extLst>
              </a:tr>
            </a:tbl>
          </a:graphicData>
        </a:graphic>
      </p:graphicFrame>
    </p:spTree>
    <p:extLst>
      <p:ext uri="{BB962C8B-B14F-4D97-AF65-F5344CB8AC3E}">
        <p14:creationId xmlns:p14="http://schemas.microsoft.com/office/powerpoint/2010/main" val="2606855921"/>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D410E5-D8DA-4096-AC2A-3833C5469585}"/>
              </a:ext>
            </a:extLst>
          </p:cNvPr>
          <p:cNvSpPr>
            <a:spLocks noGrp="1"/>
          </p:cNvSpPr>
          <p:nvPr>
            <p:ph type="title"/>
          </p:nvPr>
        </p:nvSpPr>
        <p:spPr/>
        <p:txBody>
          <a:bodyPr/>
          <a:lstStyle/>
          <a:p>
            <a:r>
              <a:rPr lang="en-US">
                <a:latin typeface="Malgun Gothic"/>
                <a:ea typeface="Malgun Gothic"/>
              </a:rPr>
              <a:t>When I’m Angry / </a:t>
            </a:r>
            <a:r>
              <a:rPr lang="en-US" err="1">
                <a:latin typeface="Malgun Gothic"/>
                <a:ea typeface="Malgun Gothic"/>
              </a:rPr>
              <a:t>Cuando</a:t>
            </a:r>
            <a:r>
              <a:rPr lang="en-US">
                <a:latin typeface="Malgun Gothic"/>
                <a:ea typeface="Malgun Gothic"/>
              </a:rPr>
              <a:t> </a:t>
            </a:r>
            <a:r>
              <a:rPr lang="en-US" err="1">
                <a:latin typeface="Malgun Gothic"/>
                <a:ea typeface="Malgun Gothic"/>
              </a:rPr>
              <a:t>estoy</a:t>
            </a:r>
            <a:r>
              <a:rPr lang="en-US">
                <a:latin typeface="Malgun Gothic"/>
                <a:ea typeface="Malgun Gothic"/>
              </a:rPr>
              <a:t> </a:t>
            </a:r>
            <a:r>
              <a:rPr lang="en-US" err="1">
                <a:latin typeface="Malgun Gothic"/>
                <a:ea typeface="Malgun Gothic"/>
              </a:rPr>
              <a:t>airado</a:t>
            </a:r>
            <a:r>
              <a:rPr lang="en-US">
                <a:latin typeface="Malgun Gothic"/>
                <a:ea typeface="Malgun Gothic"/>
              </a:rPr>
              <a:t> </a:t>
            </a:r>
            <a:endParaRPr lang="en-US"/>
          </a:p>
        </p:txBody>
      </p:sp>
      <p:sp>
        <p:nvSpPr>
          <p:cNvPr id="3" name="Content Placeholder 2">
            <a:extLst>
              <a:ext uri="{FF2B5EF4-FFF2-40B4-BE49-F238E27FC236}">
                <a16:creationId xmlns:a16="http://schemas.microsoft.com/office/drawing/2014/main" id="{E268329D-36CF-4D97-AC40-421F3238B87F}"/>
              </a:ext>
            </a:extLst>
          </p:cNvPr>
          <p:cNvSpPr>
            <a:spLocks noGrp="1"/>
          </p:cNvSpPr>
          <p:nvPr>
            <p:ph sz="half" idx="1"/>
          </p:nvPr>
        </p:nvSpPr>
        <p:spPr>
          <a:xfrm>
            <a:off x="337625" y="1041006"/>
            <a:ext cx="4234375" cy="4673994"/>
          </a:xfrm>
        </p:spPr>
        <p:txBody>
          <a:bodyPr>
            <a:normAutofit/>
          </a:bodyPr>
          <a:lstStyle/>
          <a:p>
            <a:r>
              <a:rPr lang="en-US" sz="2400"/>
              <a:t>Remember our role in God’s judgment:</a:t>
            </a:r>
          </a:p>
          <a:p>
            <a:pPr lvl="1"/>
            <a:r>
              <a:rPr lang="en-US" sz="2000"/>
              <a:t>“He who is </a:t>
            </a:r>
            <a:r>
              <a:rPr lang="en-US" sz="2000" u="sng"/>
              <a:t>without sin among you</a:t>
            </a:r>
            <a:r>
              <a:rPr lang="en-US" sz="2000"/>
              <a:t>, let him be the first to throw a stone at her.” (John 8:7)</a:t>
            </a:r>
          </a:p>
          <a:p>
            <a:pPr lvl="1"/>
            <a:r>
              <a:rPr lang="en-US" sz="2000"/>
              <a:t>“Never </a:t>
            </a:r>
            <a:r>
              <a:rPr lang="en-US" sz="2000" u="sng"/>
              <a:t>take your own revenge</a:t>
            </a:r>
            <a:r>
              <a:rPr lang="en-US" sz="2000"/>
              <a:t>, beloved, but </a:t>
            </a:r>
            <a:r>
              <a:rPr lang="en-US" sz="2000" u="sng"/>
              <a:t>leave room [give a place]</a:t>
            </a:r>
            <a:r>
              <a:rPr lang="en-US" sz="2000"/>
              <a:t> for the wrath of God.” (Romans 12:19)</a:t>
            </a:r>
          </a:p>
          <a:p>
            <a:pPr lvl="1"/>
            <a:r>
              <a:rPr lang="en-US" sz="2000"/>
              <a:t>“I say to you, </a:t>
            </a:r>
            <a:r>
              <a:rPr lang="en-US" sz="2000" u="sng"/>
              <a:t>do not resist an evil person</a:t>
            </a:r>
            <a:r>
              <a:rPr lang="en-US" sz="2000"/>
              <a:t>; but whoever slaps you on your right cheek, </a:t>
            </a:r>
            <a:r>
              <a:rPr lang="en-US" sz="2000" u="sng"/>
              <a:t>turn the other to him also</a:t>
            </a:r>
            <a:r>
              <a:rPr lang="en-US" sz="2000"/>
              <a:t>.” (Matthew 5:39)</a:t>
            </a:r>
          </a:p>
          <a:p>
            <a:r>
              <a:rPr lang="en-US" sz="2250"/>
              <a:t>Desire justice </a:t>
            </a:r>
            <a:r>
              <a:rPr lang="en-US" sz="2250" u="sng"/>
              <a:t>and</a:t>
            </a:r>
            <a:r>
              <a:rPr lang="en-US" sz="2250"/>
              <a:t> mercy</a:t>
            </a:r>
          </a:p>
        </p:txBody>
      </p:sp>
      <p:sp>
        <p:nvSpPr>
          <p:cNvPr id="4" name="Content Placeholder 3">
            <a:extLst>
              <a:ext uri="{FF2B5EF4-FFF2-40B4-BE49-F238E27FC236}">
                <a16:creationId xmlns:a16="http://schemas.microsoft.com/office/drawing/2014/main" id="{F9EF671D-0519-9663-1750-F07ED8AC93A7}"/>
              </a:ext>
            </a:extLst>
          </p:cNvPr>
          <p:cNvSpPr>
            <a:spLocks noGrp="1"/>
          </p:cNvSpPr>
          <p:nvPr>
            <p:ph sz="half" idx="2"/>
          </p:nvPr>
        </p:nvSpPr>
        <p:spPr>
          <a:xfrm>
            <a:off x="4467498" y="1041007"/>
            <a:ext cx="4563291" cy="4449790"/>
          </a:xfrm>
        </p:spPr>
        <p:txBody>
          <a:bodyPr vert="horz" lIns="91440" tIns="45720" rIns="91440" bIns="45720" rtlCol="0" anchor="t">
            <a:noAutofit/>
          </a:bodyPr>
          <a:lstStyle/>
          <a:p>
            <a:r>
              <a:rPr lang="en-US" sz="2400" err="1">
                <a:ea typeface="+mn-lt"/>
                <a:cs typeface="+mn-lt"/>
              </a:rPr>
              <a:t>Recuerde</a:t>
            </a:r>
            <a:r>
              <a:rPr lang="en-US" sz="2400">
                <a:ea typeface="+mn-lt"/>
                <a:cs typeface="+mn-lt"/>
              </a:rPr>
              <a:t> </a:t>
            </a:r>
            <a:r>
              <a:rPr lang="en-US" sz="2400" err="1">
                <a:ea typeface="+mn-lt"/>
                <a:cs typeface="+mn-lt"/>
              </a:rPr>
              <a:t>nuestro</a:t>
            </a:r>
            <a:r>
              <a:rPr lang="en-US" sz="2400">
                <a:ea typeface="+mn-lt"/>
                <a:cs typeface="+mn-lt"/>
              </a:rPr>
              <a:t> </a:t>
            </a:r>
            <a:r>
              <a:rPr lang="en-US" sz="2400" err="1">
                <a:ea typeface="+mn-lt"/>
                <a:cs typeface="+mn-lt"/>
              </a:rPr>
              <a:t>papel</a:t>
            </a:r>
            <a:r>
              <a:rPr lang="en-US" sz="2400">
                <a:ea typeface="+mn-lt"/>
                <a:cs typeface="+mn-lt"/>
              </a:rPr>
              <a:t> </a:t>
            </a:r>
            <a:r>
              <a:rPr lang="en-US" sz="2400" err="1">
                <a:ea typeface="+mn-lt"/>
                <a:cs typeface="+mn-lt"/>
              </a:rPr>
              <a:t>en</a:t>
            </a:r>
            <a:r>
              <a:rPr lang="en-US" sz="2400">
                <a:ea typeface="+mn-lt"/>
                <a:cs typeface="+mn-lt"/>
              </a:rPr>
              <a:t> </a:t>
            </a:r>
            <a:r>
              <a:rPr lang="en-US" sz="2400" err="1">
                <a:ea typeface="+mn-lt"/>
                <a:cs typeface="+mn-lt"/>
              </a:rPr>
              <a:t>el</a:t>
            </a:r>
            <a:r>
              <a:rPr lang="en-US" sz="2400">
                <a:ea typeface="+mn-lt"/>
                <a:cs typeface="+mn-lt"/>
              </a:rPr>
              <a:t> </a:t>
            </a:r>
            <a:r>
              <a:rPr lang="en-US" sz="2400" err="1">
                <a:ea typeface="+mn-lt"/>
                <a:cs typeface="+mn-lt"/>
              </a:rPr>
              <a:t>juicio</a:t>
            </a:r>
            <a:r>
              <a:rPr lang="en-US" sz="2400">
                <a:ea typeface="+mn-lt"/>
                <a:cs typeface="+mn-lt"/>
              </a:rPr>
              <a:t> de Dios:</a:t>
            </a:r>
            <a:endParaRPr lang="en-US" sz="2400"/>
          </a:p>
          <a:p>
            <a:pPr lvl="1"/>
            <a:r>
              <a:rPr lang="en-US" sz="2000">
                <a:ea typeface="+mn-lt"/>
                <a:cs typeface="+mn-lt"/>
              </a:rPr>
              <a:t>"El que </a:t>
            </a:r>
            <a:r>
              <a:rPr lang="en-US" sz="2000" u="sng">
                <a:ea typeface="+mn-lt"/>
                <a:cs typeface="+mn-lt"/>
              </a:rPr>
              <a:t>de </a:t>
            </a:r>
            <a:r>
              <a:rPr lang="en-US" sz="2000" u="sng" err="1">
                <a:ea typeface="+mn-lt"/>
                <a:cs typeface="+mn-lt"/>
              </a:rPr>
              <a:t>ustedes</a:t>
            </a:r>
            <a:r>
              <a:rPr lang="en-US" sz="2000" u="sng">
                <a:ea typeface="+mn-lt"/>
                <a:cs typeface="+mn-lt"/>
              </a:rPr>
              <a:t> </a:t>
            </a:r>
            <a:r>
              <a:rPr lang="en-US" sz="2000" u="sng" err="1">
                <a:ea typeface="+mn-lt"/>
                <a:cs typeface="+mn-lt"/>
              </a:rPr>
              <a:t>esté</a:t>
            </a:r>
            <a:r>
              <a:rPr lang="en-US" sz="2000" u="sng">
                <a:ea typeface="+mn-lt"/>
                <a:cs typeface="+mn-lt"/>
              </a:rPr>
              <a:t> sin </a:t>
            </a:r>
            <a:r>
              <a:rPr lang="en-US" sz="2000" u="sng" err="1">
                <a:ea typeface="+mn-lt"/>
                <a:cs typeface="+mn-lt"/>
              </a:rPr>
              <a:t>pecado</a:t>
            </a:r>
            <a:r>
              <a:rPr lang="en-US" sz="2000">
                <a:ea typeface="+mn-lt"/>
                <a:cs typeface="+mn-lt"/>
              </a:rPr>
              <a:t>, sea </a:t>
            </a:r>
            <a:r>
              <a:rPr lang="en-US" sz="2000" err="1">
                <a:ea typeface="+mn-lt"/>
                <a:cs typeface="+mn-lt"/>
              </a:rPr>
              <a:t>el</a:t>
            </a:r>
            <a:r>
              <a:rPr lang="en-US" sz="2000">
                <a:ea typeface="+mn-lt"/>
                <a:cs typeface="+mn-lt"/>
              </a:rPr>
              <a:t> primero </a:t>
            </a:r>
            <a:r>
              <a:rPr lang="en-US" sz="2000" err="1">
                <a:ea typeface="+mn-lt"/>
                <a:cs typeface="+mn-lt"/>
              </a:rPr>
              <a:t>en</a:t>
            </a:r>
            <a:r>
              <a:rPr lang="en-US" sz="2000">
                <a:ea typeface="+mn-lt"/>
                <a:cs typeface="+mn-lt"/>
              </a:rPr>
              <a:t> </a:t>
            </a:r>
            <a:r>
              <a:rPr lang="en-US" sz="2000" err="1">
                <a:ea typeface="+mn-lt"/>
                <a:cs typeface="+mn-lt"/>
              </a:rPr>
              <a:t>tirarle</a:t>
            </a:r>
            <a:r>
              <a:rPr lang="en-US" sz="2000">
                <a:ea typeface="+mn-lt"/>
                <a:cs typeface="+mn-lt"/>
              </a:rPr>
              <a:t> </a:t>
            </a:r>
            <a:r>
              <a:rPr lang="en-US" sz="2000" err="1">
                <a:ea typeface="+mn-lt"/>
                <a:cs typeface="+mn-lt"/>
              </a:rPr>
              <a:t>una</a:t>
            </a:r>
            <a:r>
              <a:rPr lang="en-US" sz="2000">
                <a:ea typeface="+mn-lt"/>
                <a:cs typeface="+mn-lt"/>
              </a:rPr>
              <a:t> </a:t>
            </a:r>
            <a:r>
              <a:rPr lang="en-US" sz="2000" err="1">
                <a:ea typeface="+mn-lt"/>
                <a:cs typeface="+mn-lt"/>
              </a:rPr>
              <a:t>piedra</a:t>
            </a:r>
            <a:r>
              <a:rPr lang="en-US" sz="2000">
                <a:ea typeface="+mn-lt"/>
                <a:cs typeface="+mn-lt"/>
              </a:rPr>
              <a:t>". (Juan 8:7)</a:t>
            </a:r>
          </a:p>
          <a:p>
            <a:pPr lvl="1"/>
            <a:r>
              <a:rPr lang="en-US" sz="2000">
                <a:ea typeface="+mn-lt"/>
                <a:cs typeface="+mn-lt"/>
              </a:rPr>
              <a:t>"</a:t>
            </a:r>
            <a:r>
              <a:rPr lang="en-US" sz="2000" err="1">
                <a:ea typeface="+mn-lt"/>
                <a:cs typeface="+mn-lt"/>
              </a:rPr>
              <a:t>Amados</a:t>
            </a:r>
            <a:r>
              <a:rPr lang="en-US" sz="2000">
                <a:ea typeface="+mn-lt"/>
                <a:cs typeface="+mn-lt"/>
              </a:rPr>
              <a:t>, </a:t>
            </a:r>
            <a:r>
              <a:rPr lang="en-US" sz="2000" u="sng" err="1">
                <a:ea typeface="+mn-lt"/>
                <a:cs typeface="+mn-lt"/>
              </a:rPr>
              <a:t>nunca</a:t>
            </a:r>
            <a:r>
              <a:rPr lang="en-US" sz="2000" u="sng">
                <a:ea typeface="+mn-lt"/>
                <a:cs typeface="+mn-lt"/>
              </a:rPr>
              <a:t> </a:t>
            </a:r>
            <a:r>
              <a:rPr lang="en-US" sz="2000" u="sng" err="1">
                <a:ea typeface="+mn-lt"/>
                <a:cs typeface="+mn-lt"/>
              </a:rPr>
              <a:t>tomen</a:t>
            </a:r>
            <a:r>
              <a:rPr lang="en-US" sz="2000" u="sng">
                <a:ea typeface="+mn-lt"/>
                <a:cs typeface="+mn-lt"/>
              </a:rPr>
              <a:t> </a:t>
            </a:r>
            <a:r>
              <a:rPr lang="en-US" sz="2000" u="sng" err="1">
                <a:ea typeface="+mn-lt"/>
                <a:cs typeface="+mn-lt"/>
              </a:rPr>
              <a:t>venganza</a:t>
            </a:r>
            <a:r>
              <a:rPr lang="en-US" sz="2000" u="sng">
                <a:ea typeface="+mn-lt"/>
                <a:cs typeface="+mn-lt"/>
              </a:rPr>
              <a:t> </a:t>
            </a:r>
            <a:r>
              <a:rPr lang="en-US" sz="2000" u="sng" err="1">
                <a:ea typeface="+mn-lt"/>
                <a:cs typeface="+mn-lt"/>
              </a:rPr>
              <a:t>ustedes</a:t>
            </a:r>
            <a:r>
              <a:rPr lang="en-US" sz="2000" u="sng">
                <a:ea typeface="+mn-lt"/>
                <a:cs typeface="+mn-lt"/>
              </a:rPr>
              <a:t> </a:t>
            </a:r>
            <a:r>
              <a:rPr lang="en-US" sz="2000" u="sng" err="1">
                <a:ea typeface="+mn-lt"/>
                <a:cs typeface="+mn-lt"/>
              </a:rPr>
              <a:t>mismos</a:t>
            </a:r>
            <a:r>
              <a:rPr lang="en-US" sz="2000">
                <a:ea typeface="+mn-lt"/>
                <a:cs typeface="+mn-lt"/>
              </a:rPr>
              <a:t>, </a:t>
            </a:r>
            <a:r>
              <a:rPr lang="en-US" sz="2000" err="1">
                <a:ea typeface="+mn-lt"/>
                <a:cs typeface="+mn-lt"/>
              </a:rPr>
              <a:t>sino</a:t>
            </a:r>
            <a:r>
              <a:rPr lang="en-US" sz="2000">
                <a:ea typeface="+mn-lt"/>
                <a:cs typeface="+mn-lt"/>
              </a:rPr>
              <a:t> </a:t>
            </a:r>
            <a:r>
              <a:rPr lang="en-US" sz="2000" u="sng">
                <a:ea typeface="+mn-lt"/>
                <a:cs typeface="+mn-lt"/>
              </a:rPr>
              <a:t>den </a:t>
            </a:r>
            <a:r>
              <a:rPr lang="en-US" sz="2000" u="sng" err="1">
                <a:ea typeface="+mn-lt"/>
                <a:cs typeface="+mn-lt"/>
              </a:rPr>
              <a:t>lugar</a:t>
            </a:r>
            <a:r>
              <a:rPr lang="en-US" sz="2000" u="sng">
                <a:ea typeface="+mn-lt"/>
                <a:cs typeface="+mn-lt"/>
              </a:rPr>
              <a:t> a [</a:t>
            </a:r>
            <a:r>
              <a:rPr lang="en-US" sz="2000" u="sng" err="1">
                <a:ea typeface="+mn-lt"/>
                <a:cs typeface="+mn-lt"/>
              </a:rPr>
              <a:t>dejen</a:t>
            </a:r>
            <a:r>
              <a:rPr lang="en-US" sz="2000" u="sng">
                <a:ea typeface="+mn-lt"/>
                <a:cs typeface="+mn-lt"/>
              </a:rPr>
              <a:t> un </a:t>
            </a:r>
            <a:r>
              <a:rPr lang="en-US" sz="2000" u="sng" err="1">
                <a:ea typeface="+mn-lt"/>
                <a:cs typeface="+mn-lt"/>
              </a:rPr>
              <a:t>espacio</a:t>
            </a:r>
            <a:r>
              <a:rPr lang="en-US" sz="2000" u="sng">
                <a:ea typeface="+mn-lt"/>
                <a:cs typeface="+mn-lt"/>
              </a:rPr>
              <a:t> </a:t>
            </a:r>
            <a:r>
              <a:rPr lang="en-US" sz="2000" u="sng" err="1">
                <a:ea typeface="+mn-lt"/>
                <a:cs typeface="+mn-lt"/>
              </a:rPr>
              <a:t>por</a:t>
            </a:r>
            <a:r>
              <a:rPr lang="en-US" sz="2000" u="sng">
                <a:ea typeface="+mn-lt"/>
                <a:cs typeface="+mn-lt"/>
              </a:rPr>
              <a:t>]</a:t>
            </a:r>
            <a:r>
              <a:rPr lang="en-US" sz="2000">
                <a:ea typeface="+mn-lt"/>
                <a:cs typeface="+mn-lt"/>
              </a:rPr>
              <a:t> la </a:t>
            </a:r>
            <a:r>
              <a:rPr lang="en-US" sz="2000" err="1">
                <a:ea typeface="+mn-lt"/>
                <a:cs typeface="+mn-lt"/>
              </a:rPr>
              <a:t>ira</a:t>
            </a:r>
            <a:r>
              <a:rPr lang="en-US" sz="2000">
                <a:ea typeface="+mn-lt"/>
                <a:cs typeface="+mn-lt"/>
              </a:rPr>
              <a:t> de Dios".  (Romanos 12:19) </a:t>
            </a:r>
            <a:endParaRPr lang="en-US" sz="2000"/>
          </a:p>
          <a:p>
            <a:pPr lvl="1"/>
            <a:r>
              <a:rPr lang="en-US" sz="2000">
                <a:ea typeface="+mn-lt"/>
                <a:cs typeface="+mn-lt"/>
              </a:rPr>
              <a:t>"Pero </a:t>
            </a:r>
            <a:r>
              <a:rPr lang="en-US" sz="2000" err="1">
                <a:ea typeface="+mn-lt"/>
                <a:cs typeface="+mn-lt"/>
              </a:rPr>
              <a:t>Yo</a:t>
            </a:r>
            <a:r>
              <a:rPr lang="en-US" sz="2000">
                <a:ea typeface="+mn-lt"/>
                <a:cs typeface="+mn-lt"/>
              </a:rPr>
              <a:t> les </a:t>
            </a:r>
            <a:r>
              <a:rPr lang="en-US" sz="2000" err="1">
                <a:ea typeface="+mn-lt"/>
                <a:cs typeface="+mn-lt"/>
              </a:rPr>
              <a:t>digo</a:t>
            </a:r>
            <a:r>
              <a:rPr lang="en-US" sz="2000">
                <a:ea typeface="+mn-lt"/>
                <a:cs typeface="+mn-lt"/>
              </a:rPr>
              <a:t>: </a:t>
            </a:r>
            <a:r>
              <a:rPr lang="en-US" sz="2000" u="sng">
                <a:ea typeface="+mn-lt"/>
                <a:cs typeface="+mn-lt"/>
              </a:rPr>
              <a:t>no </a:t>
            </a:r>
            <a:r>
              <a:rPr lang="en-US" sz="2000" u="sng" err="1">
                <a:ea typeface="+mn-lt"/>
                <a:cs typeface="+mn-lt"/>
              </a:rPr>
              <a:t>resistan</a:t>
            </a:r>
            <a:r>
              <a:rPr lang="en-US" sz="2000" u="sng">
                <a:ea typeface="+mn-lt"/>
                <a:cs typeface="+mn-lt"/>
              </a:rPr>
              <a:t> al que es </a:t>
            </a:r>
            <a:r>
              <a:rPr lang="en-US" sz="2000" u="sng" err="1">
                <a:ea typeface="+mn-lt"/>
                <a:cs typeface="+mn-lt"/>
              </a:rPr>
              <a:t>malo</a:t>
            </a:r>
            <a:r>
              <a:rPr lang="en-US" sz="2000">
                <a:ea typeface="+mn-lt"/>
                <a:cs typeface="+mn-lt"/>
              </a:rPr>
              <a:t>; antes bien, a </a:t>
            </a:r>
            <a:r>
              <a:rPr lang="en-US" sz="2000" err="1">
                <a:ea typeface="+mn-lt"/>
                <a:cs typeface="+mn-lt"/>
              </a:rPr>
              <a:t>cualquiera</a:t>
            </a:r>
            <a:r>
              <a:rPr lang="en-US" sz="2000">
                <a:ea typeface="+mn-lt"/>
                <a:cs typeface="+mn-lt"/>
              </a:rPr>
              <a:t> que </a:t>
            </a:r>
            <a:r>
              <a:rPr lang="en-US" sz="2000" err="1">
                <a:ea typeface="+mn-lt"/>
                <a:cs typeface="+mn-lt"/>
              </a:rPr>
              <a:t>te</a:t>
            </a:r>
            <a:r>
              <a:rPr lang="en-US" sz="2000">
                <a:ea typeface="+mn-lt"/>
                <a:cs typeface="+mn-lt"/>
              </a:rPr>
              <a:t> </a:t>
            </a:r>
            <a:r>
              <a:rPr lang="en-US" sz="2000" err="1">
                <a:ea typeface="+mn-lt"/>
                <a:cs typeface="+mn-lt"/>
              </a:rPr>
              <a:t>abofetee</a:t>
            </a:r>
            <a:r>
              <a:rPr lang="en-US" sz="2000">
                <a:ea typeface="+mn-lt"/>
                <a:cs typeface="+mn-lt"/>
              </a:rPr>
              <a:t> </a:t>
            </a:r>
            <a:r>
              <a:rPr lang="en-US" sz="2000" err="1">
                <a:ea typeface="+mn-lt"/>
                <a:cs typeface="+mn-lt"/>
              </a:rPr>
              <a:t>en</a:t>
            </a:r>
            <a:r>
              <a:rPr lang="en-US" sz="2000">
                <a:ea typeface="+mn-lt"/>
                <a:cs typeface="+mn-lt"/>
              </a:rPr>
              <a:t> la </a:t>
            </a:r>
            <a:r>
              <a:rPr lang="en-US" sz="2000" err="1">
                <a:ea typeface="+mn-lt"/>
                <a:cs typeface="+mn-lt"/>
              </a:rPr>
              <a:t>mejilla</a:t>
            </a:r>
            <a:r>
              <a:rPr lang="en-US" sz="2000">
                <a:ea typeface="+mn-lt"/>
                <a:cs typeface="+mn-lt"/>
              </a:rPr>
              <a:t> </a:t>
            </a:r>
            <a:r>
              <a:rPr lang="en-US" sz="2000" err="1">
                <a:ea typeface="+mn-lt"/>
                <a:cs typeface="+mn-lt"/>
              </a:rPr>
              <a:t>derecha</a:t>
            </a:r>
            <a:r>
              <a:rPr lang="en-US" sz="2000">
                <a:ea typeface="+mn-lt"/>
                <a:cs typeface="+mn-lt"/>
              </a:rPr>
              <a:t>, </a:t>
            </a:r>
            <a:r>
              <a:rPr lang="en-US" sz="2000" u="sng" err="1">
                <a:ea typeface="+mn-lt"/>
                <a:cs typeface="+mn-lt"/>
              </a:rPr>
              <a:t>vuélvele</a:t>
            </a:r>
            <a:r>
              <a:rPr lang="en-US" sz="2000" u="sng">
                <a:ea typeface="+mn-lt"/>
                <a:cs typeface="+mn-lt"/>
              </a:rPr>
              <a:t> </a:t>
            </a:r>
            <a:r>
              <a:rPr lang="en-US" sz="2000" u="sng" err="1">
                <a:ea typeface="+mn-lt"/>
                <a:cs typeface="+mn-lt"/>
              </a:rPr>
              <a:t>también</a:t>
            </a:r>
            <a:r>
              <a:rPr lang="en-US" sz="2000" u="sng">
                <a:ea typeface="+mn-lt"/>
                <a:cs typeface="+mn-lt"/>
              </a:rPr>
              <a:t> la </a:t>
            </a:r>
            <a:r>
              <a:rPr lang="en-US" sz="2000" u="sng" err="1">
                <a:ea typeface="+mn-lt"/>
                <a:cs typeface="+mn-lt"/>
              </a:rPr>
              <a:t>otra</a:t>
            </a:r>
            <a:r>
              <a:rPr lang="en-US" sz="2000">
                <a:ea typeface="+mn-lt"/>
                <a:cs typeface="+mn-lt"/>
              </a:rPr>
              <a:t>". (Mateo 5:39)</a:t>
            </a:r>
          </a:p>
          <a:p>
            <a:pPr lvl="1"/>
            <a:r>
              <a:rPr lang="en-US" sz="2000">
                <a:ea typeface="+mn-lt"/>
                <a:cs typeface="+mn-lt"/>
              </a:rPr>
              <a:t> </a:t>
            </a:r>
            <a:r>
              <a:rPr lang="en-US" sz="2400" err="1">
                <a:ea typeface="+mn-lt"/>
                <a:cs typeface="+mn-lt"/>
              </a:rPr>
              <a:t>Desee</a:t>
            </a:r>
            <a:r>
              <a:rPr lang="en-US" sz="2400">
                <a:ea typeface="+mn-lt"/>
                <a:cs typeface="+mn-lt"/>
              </a:rPr>
              <a:t> </a:t>
            </a:r>
            <a:r>
              <a:rPr lang="en-US" sz="2400" err="1">
                <a:ea typeface="+mn-lt"/>
                <a:cs typeface="+mn-lt"/>
              </a:rPr>
              <a:t>justicia</a:t>
            </a:r>
            <a:r>
              <a:rPr lang="en-US" sz="2400">
                <a:ea typeface="+mn-lt"/>
                <a:cs typeface="+mn-lt"/>
              </a:rPr>
              <a:t> </a:t>
            </a:r>
            <a:r>
              <a:rPr lang="en-US" sz="2400" u="sng">
                <a:ea typeface="+mn-lt"/>
                <a:cs typeface="+mn-lt"/>
              </a:rPr>
              <a:t>y</a:t>
            </a:r>
            <a:r>
              <a:rPr lang="en-US" sz="2400">
                <a:ea typeface="+mn-lt"/>
                <a:cs typeface="+mn-lt"/>
              </a:rPr>
              <a:t> misericordia</a:t>
            </a:r>
            <a:endParaRPr lang="en-US" sz="2400"/>
          </a:p>
        </p:txBody>
      </p:sp>
    </p:spTree>
    <p:extLst>
      <p:ext uri="{BB962C8B-B14F-4D97-AF65-F5344CB8AC3E}">
        <p14:creationId xmlns:p14="http://schemas.microsoft.com/office/powerpoint/2010/main" val="2162506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normAutofit/>
          </a:bodyPr>
          <a:lstStyle/>
          <a:p>
            <a:r>
              <a:rPr lang="en-US"/>
              <a:t>Explain the two predominant views of how God’s righteousness is expressed and how the imprecatory psalms speak to those views</a:t>
            </a:r>
          </a:p>
          <a:p>
            <a:pPr lvl="1"/>
            <a:r>
              <a:rPr lang="en-US">
                <a:solidFill>
                  <a:srgbClr val="C00000"/>
                </a:solidFill>
              </a:rPr>
              <a:t>Justice (always punishing sin) &amp; mercy (never punishing sin)</a:t>
            </a:r>
          </a:p>
          <a:p>
            <a:pPr lvl="1"/>
            <a:r>
              <a:rPr lang="en-US">
                <a:solidFill>
                  <a:srgbClr val="C00000"/>
                </a:solidFill>
              </a:rPr>
              <a:t>They challenge us to take a stronger stand against sin, but they also challenge us to (a) leave room for repentance and (b) fully give place to the wrath of God</a:t>
            </a:r>
          </a:p>
          <a:p>
            <a:r>
              <a:rPr lang="en-US"/>
              <a:t>Explain the relationship between the imprecatory psalms and judgment promised in the Law and the Prophets</a:t>
            </a:r>
          </a:p>
          <a:p>
            <a:pPr lvl="1"/>
            <a:r>
              <a:rPr lang="en-US">
                <a:solidFill>
                  <a:srgbClr val="C00000"/>
                </a:solidFill>
              </a:rPr>
              <a:t>The curses of the psalms are often the promised punishment for the sin the psalmist’s enemies have committed.</a:t>
            </a:r>
          </a:p>
          <a:p>
            <a:endParaRPr lang="en-US"/>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234375" cy="4221977"/>
          </a:xfrm>
        </p:spPr>
        <p:txBody>
          <a:bodyPr vert="horz" lIns="91440" tIns="45720" rIns="91440" bIns="45720" rtlCol="0" anchor="t">
            <a:normAutofit/>
          </a:bodyPr>
          <a:lstStyle/>
          <a:p>
            <a:r>
              <a:rPr lang="es-ES"/>
              <a:t>Explicar las dos perspectivas predominantes de cómo se expresa la justicia de Dios y cómo los salmos imprecatorios tratan esas perspectivas</a:t>
            </a:r>
          </a:p>
          <a:p>
            <a:pPr lvl="1"/>
            <a:r>
              <a:rPr lang="en-US">
                <a:solidFill>
                  <a:srgbClr val="C00000"/>
                </a:solidFill>
                <a:ea typeface="+mn-lt"/>
                <a:cs typeface="+mn-lt"/>
              </a:rPr>
              <a:t>Justicia (</a:t>
            </a:r>
            <a:r>
              <a:rPr lang="en-US" err="1">
                <a:solidFill>
                  <a:srgbClr val="C00000"/>
                </a:solidFill>
                <a:ea typeface="+mn-lt"/>
                <a:cs typeface="+mn-lt"/>
              </a:rPr>
              <a:t>castigar</a:t>
            </a:r>
            <a:r>
              <a:rPr lang="en-US">
                <a:solidFill>
                  <a:srgbClr val="C00000"/>
                </a:solidFill>
                <a:ea typeface="+mn-lt"/>
                <a:cs typeface="+mn-lt"/>
              </a:rPr>
              <a:t> </a:t>
            </a:r>
            <a:r>
              <a:rPr lang="en-US" err="1">
                <a:solidFill>
                  <a:srgbClr val="C00000"/>
                </a:solidFill>
                <a:ea typeface="+mn-lt"/>
                <a:cs typeface="+mn-lt"/>
              </a:rPr>
              <a:t>siempre</a:t>
            </a:r>
            <a:r>
              <a:rPr lang="en-US">
                <a:solidFill>
                  <a:srgbClr val="C00000"/>
                </a:solidFill>
                <a:ea typeface="+mn-lt"/>
                <a:cs typeface="+mn-lt"/>
              </a:rPr>
              <a:t> </a:t>
            </a:r>
            <a:r>
              <a:rPr lang="en-US" err="1">
                <a:solidFill>
                  <a:srgbClr val="C00000"/>
                </a:solidFill>
                <a:ea typeface="+mn-lt"/>
                <a:cs typeface="+mn-lt"/>
              </a:rPr>
              <a:t>el</a:t>
            </a:r>
            <a:r>
              <a:rPr lang="en-US">
                <a:solidFill>
                  <a:srgbClr val="C00000"/>
                </a:solidFill>
                <a:ea typeface="+mn-lt"/>
                <a:cs typeface="+mn-lt"/>
              </a:rPr>
              <a:t> </a:t>
            </a:r>
            <a:r>
              <a:rPr lang="en-US" err="1">
                <a:solidFill>
                  <a:srgbClr val="C00000"/>
                </a:solidFill>
                <a:ea typeface="+mn-lt"/>
                <a:cs typeface="+mn-lt"/>
              </a:rPr>
              <a:t>pecado</a:t>
            </a:r>
            <a:r>
              <a:rPr lang="en-US">
                <a:solidFill>
                  <a:srgbClr val="C00000"/>
                </a:solidFill>
                <a:ea typeface="+mn-lt"/>
                <a:cs typeface="+mn-lt"/>
              </a:rPr>
              <a:t>) y misericordia (no </a:t>
            </a:r>
            <a:r>
              <a:rPr lang="en-US" err="1">
                <a:solidFill>
                  <a:srgbClr val="C00000"/>
                </a:solidFill>
                <a:ea typeface="+mn-lt"/>
                <a:cs typeface="+mn-lt"/>
              </a:rPr>
              <a:t>castigar</a:t>
            </a:r>
            <a:r>
              <a:rPr lang="en-US">
                <a:solidFill>
                  <a:srgbClr val="C00000"/>
                </a:solidFill>
                <a:ea typeface="+mn-lt"/>
                <a:cs typeface="+mn-lt"/>
              </a:rPr>
              <a:t> </a:t>
            </a:r>
            <a:r>
              <a:rPr lang="en-US" err="1">
                <a:solidFill>
                  <a:srgbClr val="C00000"/>
                </a:solidFill>
                <a:ea typeface="+mn-lt"/>
                <a:cs typeface="+mn-lt"/>
              </a:rPr>
              <a:t>nunca</a:t>
            </a:r>
            <a:r>
              <a:rPr lang="en-US">
                <a:solidFill>
                  <a:srgbClr val="C00000"/>
                </a:solidFill>
                <a:ea typeface="+mn-lt"/>
                <a:cs typeface="+mn-lt"/>
              </a:rPr>
              <a:t> </a:t>
            </a:r>
            <a:r>
              <a:rPr lang="en-US" err="1">
                <a:solidFill>
                  <a:srgbClr val="C00000"/>
                </a:solidFill>
                <a:ea typeface="+mn-lt"/>
                <a:cs typeface="+mn-lt"/>
              </a:rPr>
              <a:t>el</a:t>
            </a:r>
            <a:r>
              <a:rPr lang="en-US">
                <a:solidFill>
                  <a:srgbClr val="C00000"/>
                </a:solidFill>
                <a:ea typeface="+mn-lt"/>
                <a:cs typeface="+mn-lt"/>
              </a:rPr>
              <a:t> </a:t>
            </a:r>
            <a:r>
              <a:rPr lang="en-US" err="1">
                <a:solidFill>
                  <a:srgbClr val="C00000"/>
                </a:solidFill>
                <a:ea typeface="+mn-lt"/>
                <a:cs typeface="+mn-lt"/>
              </a:rPr>
              <a:t>pecado</a:t>
            </a:r>
            <a:r>
              <a:rPr lang="en-US">
                <a:solidFill>
                  <a:srgbClr val="C00000"/>
                </a:solidFill>
                <a:ea typeface="+mn-lt"/>
                <a:cs typeface="+mn-lt"/>
              </a:rPr>
              <a:t>) </a:t>
            </a:r>
            <a:endParaRPr lang="en-US">
              <a:solidFill>
                <a:srgbClr val="404040"/>
              </a:solidFill>
              <a:ea typeface="+mn-lt"/>
              <a:cs typeface="+mn-lt"/>
            </a:endParaRPr>
          </a:p>
          <a:p>
            <a:pPr lvl="1"/>
            <a:r>
              <a:rPr lang="en-US">
                <a:solidFill>
                  <a:srgbClr val="C00000"/>
                </a:solidFill>
                <a:ea typeface="+mn-lt"/>
                <a:cs typeface="+mn-lt"/>
              </a:rPr>
              <a:t>Nos </a:t>
            </a:r>
            <a:r>
              <a:rPr lang="en-US" err="1">
                <a:solidFill>
                  <a:srgbClr val="C00000"/>
                </a:solidFill>
                <a:ea typeface="+mn-lt"/>
                <a:cs typeface="+mn-lt"/>
              </a:rPr>
              <a:t>desafían</a:t>
            </a:r>
            <a:r>
              <a:rPr lang="en-US">
                <a:solidFill>
                  <a:srgbClr val="C00000"/>
                </a:solidFill>
                <a:ea typeface="+mn-lt"/>
                <a:cs typeface="+mn-lt"/>
              </a:rPr>
              <a:t> a </a:t>
            </a:r>
            <a:r>
              <a:rPr lang="en-US" err="1">
                <a:solidFill>
                  <a:srgbClr val="C00000"/>
                </a:solidFill>
                <a:ea typeface="+mn-lt"/>
                <a:cs typeface="+mn-lt"/>
              </a:rPr>
              <a:t>adoptar</a:t>
            </a:r>
            <a:r>
              <a:rPr lang="en-US">
                <a:solidFill>
                  <a:srgbClr val="C00000"/>
                </a:solidFill>
                <a:ea typeface="+mn-lt"/>
                <a:cs typeface="+mn-lt"/>
              </a:rPr>
              <a:t> </a:t>
            </a:r>
            <a:r>
              <a:rPr lang="en-US" err="1">
                <a:solidFill>
                  <a:srgbClr val="C00000"/>
                </a:solidFill>
                <a:ea typeface="+mn-lt"/>
                <a:cs typeface="+mn-lt"/>
              </a:rPr>
              <a:t>una</a:t>
            </a:r>
            <a:r>
              <a:rPr lang="en-US">
                <a:solidFill>
                  <a:srgbClr val="C00000"/>
                </a:solidFill>
                <a:ea typeface="+mn-lt"/>
                <a:cs typeface="+mn-lt"/>
              </a:rPr>
              <a:t> </a:t>
            </a:r>
            <a:r>
              <a:rPr lang="en-US" err="1">
                <a:solidFill>
                  <a:srgbClr val="C00000"/>
                </a:solidFill>
                <a:ea typeface="+mn-lt"/>
                <a:cs typeface="+mn-lt"/>
              </a:rPr>
              <a:t>postura</a:t>
            </a:r>
            <a:r>
              <a:rPr lang="en-US">
                <a:solidFill>
                  <a:srgbClr val="C00000"/>
                </a:solidFill>
                <a:ea typeface="+mn-lt"/>
                <a:cs typeface="+mn-lt"/>
              </a:rPr>
              <a:t> </a:t>
            </a:r>
            <a:r>
              <a:rPr lang="en-US" err="1">
                <a:solidFill>
                  <a:srgbClr val="C00000"/>
                </a:solidFill>
                <a:ea typeface="+mn-lt"/>
                <a:cs typeface="+mn-lt"/>
              </a:rPr>
              <a:t>más</a:t>
            </a:r>
            <a:r>
              <a:rPr lang="en-US">
                <a:solidFill>
                  <a:srgbClr val="C00000"/>
                </a:solidFill>
                <a:ea typeface="+mn-lt"/>
                <a:cs typeface="+mn-lt"/>
              </a:rPr>
              <a:t> </a:t>
            </a:r>
            <a:r>
              <a:rPr lang="en-US" err="1">
                <a:solidFill>
                  <a:srgbClr val="C00000"/>
                </a:solidFill>
                <a:ea typeface="+mn-lt"/>
                <a:cs typeface="+mn-lt"/>
              </a:rPr>
              <a:t>firme</a:t>
            </a:r>
            <a:r>
              <a:rPr lang="en-US">
                <a:solidFill>
                  <a:srgbClr val="C00000"/>
                </a:solidFill>
                <a:ea typeface="+mn-lt"/>
                <a:cs typeface="+mn-lt"/>
              </a:rPr>
              <a:t> contra </a:t>
            </a:r>
            <a:r>
              <a:rPr lang="en-US" err="1">
                <a:solidFill>
                  <a:srgbClr val="C00000"/>
                </a:solidFill>
                <a:ea typeface="+mn-lt"/>
                <a:cs typeface="+mn-lt"/>
              </a:rPr>
              <a:t>el</a:t>
            </a:r>
            <a:r>
              <a:rPr lang="en-US">
                <a:solidFill>
                  <a:srgbClr val="C00000"/>
                </a:solidFill>
                <a:ea typeface="+mn-lt"/>
                <a:cs typeface="+mn-lt"/>
              </a:rPr>
              <a:t> </a:t>
            </a:r>
            <a:r>
              <a:rPr lang="en-US" err="1">
                <a:solidFill>
                  <a:srgbClr val="C00000"/>
                </a:solidFill>
                <a:ea typeface="+mn-lt"/>
                <a:cs typeface="+mn-lt"/>
              </a:rPr>
              <a:t>pecado</a:t>
            </a:r>
            <a:r>
              <a:rPr lang="en-US">
                <a:solidFill>
                  <a:srgbClr val="C00000"/>
                </a:solidFill>
                <a:ea typeface="+mn-lt"/>
                <a:cs typeface="+mn-lt"/>
              </a:rPr>
              <a:t>, </a:t>
            </a:r>
            <a:r>
              <a:rPr lang="en-US" err="1">
                <a:solidFill>
                  <a:srgbClr val="C00000"/>
                </a:solidFill>
                <a:ea typeface="+mn-lt"/>
                <a:cs typeface="+mn-lt"/>
              </a:rPr>
              <a:t>pero</a:t>
            </a:r>
            <a:r>
              <a:rPr lang="en-US">
                <a:solidFill>
                  <a:srgbClr val="C00000"/>
                </a:solidFill>
                <a:ea typeface="+mn-lt"/>
                <a:cs typeface="+mn-lt"/>
              </a:rPr>
              <a:t> </a:t>
            </a:r>
            <a:r>
              <a:rPr lang="en-US" err="1">
                <a:solidFill>
                  <a:srgbClr val="C00000"/>
                </a:solidFill>
                <a:ea typeface="+mn-lt"/>
                <a:cs typeface="+mn-lt"/>
              </a:rPr>
              <a:t>también</a:t>
            </a:r>
            <a:r>
              <a:rPr lang="en-US">
                <a:solidFill>
                  <a:srgbClr val="C00000"/>
                </a:solidFill>
                <a:ea typeface="+mn-lt"/>
                <a:cs typeface="+mn-lt"/>
              </a:rPr>
              <a:t> </a:t>
            </a:r>
            <a:r>
              <a:rPr lang="en-US" err="1">
                <a:solidFill>
                  <a:srgbClr val="C00000"/>
                </a:solidFill>
                <a:ea typeface="+mn-lt"/>
                <a:cs typeface="+mn-lt"/>
              </a:rPr>
              <a:t>nos</a:t>
            </a:r>
            <a:r>
              <a:rPr lang="en-US">
                <a:solidFill>
                  <a:srgbClr val="C00000"/>
                </a:solidFill>
                <a:ea typeface="+mn-lt"/>
                <a:cs typeface="+mn-lt"/>
              </a:rPr>
              <a:t> </a:t>
            </a:r>
            <a:r>
              <a:rPr lang="en-US" err="1">
                <a:solidFill>
                  <a:srgbClr val="C00000"/>
                </a:solidFill>
                <a:ea typeface="+mn-lt"/>
                <a:cs typeface="+mn-lt"/>
              </a:rPr>
              <a:t>desafían</a:t>
            </a:r>
            <a:r>
              <a:rPr lang="en-US">
                <a:solidFill>
                  <a:srgbClr val="C00000"/>
                </a:solidFill>
                <a:ea typeface="+mn-lt"/>
                <a:cs typeface="+mn-lt"/>
              </a:rPr>
              <a:t> a (a) </a:t>
            </a:r>
            <a:r>
              <a:rPr lang="en-US" err="1">
                <a:solidFill>
                  <a:srgbClr val="C00000"/>
                </a:solidFill>
                <a:ea typeface="+mn-lt"/>
                <a:cs typeface="+mn-lt"/>
              </a:rPr>
              <a:t>dejar</a:t>
            </a:r>
            <a:r>
              <a:rPr lang="en-US">
                <a:solidFill>
                  <a:srgbClr val="C00000"/>
                </a:solidFill>
                <a:ea typeface="+mn-lt"/>
                <a:cs typeface="+mn-lt"/>
              </a:rPr>
              <a:t> </a:t>
            </a:r>
            <a:r>
              <a:rPr lang="en-US" err="1">
                <a:solidFill>
                  <a:srgbClr val="C00000"/>
                </a:solidFill>
                <a:ea typeface="+mn-lt"/>
                <a:cs typeface="+mn-lt"/>
              </a:rPr>
              <a:t>espacio</a:t>
            </a:r>
            <a:r>
              <a:rPr lang="en-US">
                <a:solidFill>
                  <a:srgbClr val="C00000"/>
                </a:solidFill>
                <a:ea typeface="+mn-lt"/>
                <a:cs typeface="+mn-lt"/>
              </a:rPr>
              <a:t> para </a:t>
            </a:r>
            <a:r>
              <a:rPr lang="en-US" err="1">
                <a:solidFill>
                  <a:srgbClr val="C00000"/>
                </a:solidFill>
                <a:ea typeface="+mn-lt"/>
                <a:cs typeface="+mn-lt"/>
              </a:rPr>
              <a:t>el</a:t>
            </a:r>
            <a:r>
              <a:rPr lang="en-US">
                <a:solidFill>
                  <a:srgbClr val="C00000"/>
                </a:solidFill>
                <a:ea typeface="+mn-lt"/>
                <a:cs typeface="+mn-lt"/>
              </a:rPr>
              <a:t> </a:t>
            </a:r>
            <a:r>
              <a:rPr lang="en-US" err="1">
                <a:solidFill>
                  <a:srgbClr val="C00000"/>
                </a:solidFill>
                <a:ea typeface="+mn-lt"/>
                <a:cs typeface="+mn-lt"/>
              </a:rPr>
              <a:t>arrepentimiento</a:t>
            </a:r>
            <a:r>
              <a:rPr lang="en-US">
                <a:solidFill>
                  <a:srgbClr val="C00000"/>
                </a:solidFill>
                <a:ea typeface="+mn-lt"/>
                <a:cs typeface="+mn-lt"/>
              </a:rPr>
              <a:t> y (b) </a:t>
            </a:r>
            <a:r>
              <a:rPr lang="en-US" err="1">
                <a:solidFill>
                  <a:srgbClr val="C00000"/>
                </a:solidFill>
                <a:ea typeface="+mn-lt"/>
                <a:cs typeface="+mn-lt"/>
              </a:rPr>
              <a:t>dar</a:t>
            </a:r>
            <a:r>
              <a:rPr lang="en-US">
                <a:solidFill>
                  <a:srgbClr val="C00000"/>
                </a:solidFill>
                <a:ea typeface="+mn-lt"/>
                <a:cs typeface="+mn-lt"/>
              </a:rPr>
              <a:t> </a:t>
            </a:r>
            <a:r>
              <a:rPr lang="en-US" err="1">
                <a:solidFill>
                  <a:srgbClr val="C00000"/>
                </a:solidFill>
                <a:ea typeface="+mn-lt"/>
                <a:cs typeface="+mn-lt"/>
              </a:rPr>
              <a:t>completo</a:t>
            </a:r>
            <a:r>
              <a:rPr lang="en-US">
                <a:solidFill>
                  <a:srgbClr val="C00000"/>
                </a:solidFill>
                <a:ea typeface="+mn-lt"/>
                <a:cs typeface="+mn-lt"/>
              </a:rPr>
              <a:t> </a:t>
            </a:r>
            <a:r>
              <a:rPr lang="en-US" err="1">
                <a:solidFill>
                  <a:srgbClr val="C00000"/>
                </a:solidFill>
                <a:ea typeface="+mn-lt"/>
                <a:cs typeface="+mn-lt"/>
              </a:rPr>
              <a:t>lugar</a:t>
            </a:r>
            <a:r>
              <a:rPr lang="en-US">
                <a:solidFill>
                  <a:srgbClr val="C00000"/>
                </a:solidFill>
                <a:ea typeface="+mn-lt"/>
                <a:cs typeface="+mn-lt"/>
              </a:rPr>
              <a:t> a la </a:t>
            </a:r>
            <a:r>
              <a:rPr lang="en-US" err="1">
                <a:solidFill>
                  <a:srgbClr val="C00000"/>
                </a:solidFill>
                <a:ea typeface="+mn-lt"/>
                <a:cs typeface="+mn-lt"/>
              </a:rPr>
              <a:t>ira</a:t>
            </a:r>
            <a:r>
              <a:rPr lang="en-US">
                <a:solidFill>
                  <a:srgbClr val="C00000"/>
                </a:solidFill>
                <a:ea typeface="+mn-lt"/>
                <a:cs typeface="+mn-lt"/>
              </a:rPr>
              <a:t> de Dios</a:t>
            </a:r>
            <a:endParaRPr lang="en-US"/>
          </a:p>
          <a:p>
            <a:r>
              <a:rPr lang="es-ES"/>
              <a:t>Explicar la relación entre los salmos imprecatorios y el juicio prometido en la Ley y los Profetas</a:t>
            </a:r>
            <a:endParaRPr lang="es-ES">
              <a:ea typeface="+mn-lt"/>
              <a:cs typeface="+mn-lt"/>
            </a:endParaRPr>
          </a:p>
          <a:p>
            <a:pPr lvl="1">
              <a:spcAft>
                <a:spcPts val="0"/>
              </a:spcAft>
            </a:pPr>
            <a:r>
              <a:rPr lang="en-US">
                <a:solidFill>
                  <a:srgbClr val="C00000"/>
                </a:solidFill>
                <a:ea typeface="+mn-lt"/>
                <a:cs typeface="+mn-lt"/>
              </a:rPr>
              <a:t>Las </a:t>
            </a:r>
            <a:r>
              <a:rPr lang="en-US" err="1">
                <a:solidFill>
                  <a:srgbClr val="C00000"/>
                </a:solidFill>
                <a:ea typeface="+mn-lt"/>
                <a:cs typeface="+mn-lt"/>
              </a:rPr>
              <a:t>maldiciones</a:t>
            </a:r>
            <a:r>
              <a:rPr lang="en-US">
                <a:solidFill>
                  <a:srgbClr val="C00000"/>
                </a:solidFill>
                <a:ea typeface="+mn-lt"/>
                <a:cs typeface="+mn-lt"/>
              </a:rPr>
              <a:t> de </a:t>
            </a:r>
            <a:r>
              <a:rPr lang="en-US" err="1">
                <a:solidFill>
                  <a:srgbClr val="C00000"/>
                </a:solidFill>
                <a:ea typeface="+mn-lt"/>
                <a:cs typeface="+mn-lt"/>
              </a:rPr>
              <a:t>los</a:t>
            </a:r>
            <a:r>
              <a:rPr lang="en-US">
                <a:solidFill>
                  <a:srgbClr val="C00000"/>
                </a:solidFill>
                <a:ea typeface="+mn-lt"/>
                <a:cs typeface="+mn-lt"/>
              </a:rPr>
              <a:t> </a:t>
            </a:r>
            <a:r>
              <a:rPr lang="en-US" err="1">
                <a:solidFill>
                  <a:srgbClr val="C00000"/>
                </a:solidFill>
                <a:ea typeface="+mn-lt"/>
                <a:cs typeface="+mn-lt"/>
              </a:rPr>
              <a:t>salmos</a:t>
            </a:r>
            <a:r>
              <a:rPr lang="en-US">
                <a:solidFill>
                  <a:srgbClr val="C00000"/>
                </a:solidFill>
                <a:ea typeface="+mn-lt"/>
                <a:cs typeface="+mn-lt"/>
              </a:rPr>
              <a:t> </a:t>
            </a:r>
            <a:r>
              <a:rPr lang="en-US" err="1">
                <a:solidFill>
                  <a:srgbClr val="C00000"/>
                </a:solidFill>
                <a:ea typeface="+mn-lt"/>
                <a:cs typeface="+mn-lt"/>
              </a:rPr>
              <a:t>muchas</a:t>
            </a:r>
            <a:r>
              <a:rPr lang="en-US">
                <a:solidFill>
                  <a:srgbClr val="C00000"/>
                </a:solidFill>
                <a:ea typeface="+mn-lt"/>
                <a:cs typeface="+mn-lt"/>
              </a:rPr>
              <a:t> </a:t>
            </a:r>
            <a:r>
              <a:rPr lang="en-US" err="1">
                <a:solidFill>
                  <a:srgbClr val="C00000"/>
                </a:solidFill>
                <a:ea typeface="+mn-lt"/>
                <a:cs typeface="+mn-lt"/>
              </a:rPr>
              <a:t>veces</a:t>
            </a:r>
            <a:r>
              <a:rPr lang="en-US">
                <a:solidFill>
                  <a:srgbClr val="C00000"/>
                </a:solidFill>
                <a:ea typeface="+mn-lt"/>
                <a:cs typeface="+mn-lt"/>
              </a:rPr>
              <a:t> son </a:t>
            </a:r>
            <a:r>
              <a:rPr lang="en-US" err="1">
                <a:solidFill>
                  <a:srgbClr val="C00000"/>
                </a:solidFill>
                <a:ea typeface="+mn-lt"/>
                <a:cs typeface="+mn-lt"/>
              </a:rPr>
              <a:t>el</a:t>
            </a:r>
            <a:r>
              <a:rPr lang="en-US">
                <a:solidFill>
                  <a:srgbClr val="C00000"/>
                </a:solidFill>
                <a:ea typeface="+mn-lt"/>
                <a:cs typeface="+mn-lt"/>
              </a:rPr>
              <a:t> </a:t>
            </a:r>
            <a:r>
              <a:rPr lang="en-US" err="1">
                <a:solidFill>
                  <a:srgbClr val="C00000"/>
                </a:solidFill>
                <a:ea typeface="+mn-lt"/>
                <a:cs typeface="+mn-lt"/>
              </a:rPr>
              <a:t>castigo</a:t>
            </a:r>
            <a:r>
              <a:rPr lang="en-US">
                <a:solidFill>
                  <a:srgbClr val="C00000"/>
                </a:solidFill>
                <a:ea typeface="+mn-lt"/>
                <a:cs typeface="+mn-lt"/>
              </a:rPr>
              <a:t> </a:t>
            </a:r>
            <a:r>
              <a:rPr lang="en-US" err="1">
                <a:solidFill>
                  <a:srgbClr val="C00000"/>
                </a:solidFill>
                <a:ea typeface="+mn-lt"/>
                <a:cs typeface="+mn-lt"/>
              </a:rPr>
              <a:t>prometido</a:t>
            </a:r>
            <a:r>
              <a:rPr lang="en-US">
                <a:solidFill>
                  <a:srgbClr val="C00000"/>
                </a:solidFill>
                <a:ea typeface="+mn-lt"/>
                <a:cs typeface="+mn-lt"/>
              </a:rPr>
              <a:t> </a:t>
            </a:r>
            <a:r>
              <a:rPr lang="en-US" err="1">
                <a:solidFill>
                  <a:srgbClr val="C00000"/>
                </a:solidFill>
                <a:ea typeface="+mn-lt"/>
                <a:cs typeface="+mn-lt"/>
              </a:rPr>
              <a:t>por</a:t>
            </a:r>
            <a:r>
              <a:rPr lang="en-US">
                <a:solidFill>
                  <a:srgbClr val="C00000"/>
                </a:solidFill>
                <a:ea typeface="+mn-lt"/>
                <a:cs typeface="+mn-lt"/>
              </a:rPr>
              <a:t> </a:t>
            </a:r>
            <a:r>
              <a:rPr lang="en-US" err="1">
                <a:solidFill>
                  <a:srgbClr val="C00000"/>
                </a:solidFill>
                <a:ea typeface="+mn-lt"/>
                <a:cs typeface="+mn-lt"/>
              </a:rPr>
              <a:t>el</a:t>
            </a:r>
            <a:r>
              <a:rPr lang="en-US">
                <a:solidFill>
                  <a:srgbClr val="C00000"/>
                </a:solidFill>
                <a:ea typeface="+mn-lt"/>
                <a:cs typeface="+mn-lt"/>
              </a:rPr>
              <a:t> </a:t>
            </a:r>
            <a:r>
              <a:rPr lang="en-US" err="1">
                <a:solidFill>
                  <a:srgbClr val="C00000"/>
                </a:solidFill>
                <a:ea typeface="+mn-lt"/>
                <a:cs typeface="+mn-lt"/>
              </a:rPr>
              <a:t>pecado</a:t>
            </a:r>
            <a:r>
              <a:rPr lang="en-US">
                <a:solidFill>
                  <a:srgbClr val="C00000"/>
                </a:solidFill>
                <a:ea typeface="+mn-lt"/>
                <a:cs typeface="+mn-lt"/>
              </a:rPr>
              <a:t> que </a:t>
            </a:r>
            <a:r>
              <a:rPr lang="en-US" err="1">
                <a:solidFill>
                  <a:srgbClr val="C00000"/>
                </a:solidFill>
                <a:ea typeface="+mn-lt"/>
                <a:cs typeface="+mn-lt"/>
              </a:rPr>
              <a:t>han</a:t>
            </a:r>
            <a:r>
              <a:rPr lang="en-US">
                <a:solidFill>
                  <a:srgbClr val="C00000"/>
                </a:solidFill>
                <a:ea typeface="+mn-lt"/>
                <a:cs typeface="+mn-lt"/>
              </a:rPr>
              <a:t> </a:t>
            </a:r>
            <a:r>
              <a:rPr lang="en-US" err="1">
                <a:solidFill>
                  <a:srgbClr val="C00000"/>
                </a:solidFill>
                <a:ea typeface="+mn-lt"/>
                <a:cs typeface="+mn-lt"/>
              </a:rPr>
              <a:t>cometido</a:t>
            </a:r>
            <a:r>
              <a:rPr lang="en-US">
                <a:solidFill>
                  <a:srgbClr val="C00000"/>
                </a:solidFill>
                <a:ea typeface="+mn-lt"/>
                <a:cs typeface="+mn-lt"/>
              </a:rPr>
              <a:t> </a:t>
            </a:r>
            <a:r>
              <a:rPr lang="en-US" err="1">
                <a:solidFill>
                  <a:srgbClr val="C00000"/>
                </a:solidFill>
                <a:ea typeface="+mn-lt"/>
                <a:cs typeface="+mn-lt"/>
              </a:rPr>
              <a:t>los</a:t>
            </a:r>
            <a:r>
              <a:rPr lang="en-US">
                <a:solidFill>
                  <a:srgbClr val="C00000"/>
                </a:solidFill>
                <a:ea typeface="+mn-lt"/>
                <a:cs typeface="+mn-lt"/>
              </a:rPr>
              <a:t> </a:t>
            </a:r>
            <a:r>
              <a:rPr lang="en-US" err="1">
                <a:solidFill>
                  <a:srgbClr val="C00000"/>
                </a:solidFill>
                <a:ea typeface="+mn-lt"/>
                <a:cs typeface="+mn-lt"/>
              </a:rPr>
              <a:t>enemigos</a:t>
            </a:r>
            <a:r>
              <a:rPr lang="en-US">
                <a:solidFill>
                  <a:srgbClr val="C00000"/>
                </a:solidFill>
                <a:ea typeface="+mn-lt"/>
                <a:cs typeface="+mn-lt"/>
              </a:rPr>
              <a:t> del </a:t>
            </a:r>
            <a:r>
              <a:rPr lang="en-US" err="1">
                <a:solidFill>
                  <a:srgbClr val="C00000"/>
                </a:solidFill>
                <a:ea typeface="+mn-lt"/>
                <a:cs typeface="+mn-lt"/>
              </a:rPr>
              <a:t>salmista</a:t>
            </a:r>
          </a:p>
        </p:txBody>
      </p:sp>
    </p:spTree>
    <p:extLst>
      <p:ext uri="{BB962C8B-B14F-4D97-AF65-F5344CB8AC3E}">
        <p14:creationId xmlns:p14="http://schemas.microsoft.com/office/powerpoint/2010/main" val="1408254543"/>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385-173F-F25A-27B5-76420C85CB9E}"/>
              </a:ext>
            </a:extLst>
          </p:cNvPr>
          <p:cNvSpPr>
            <a:spLocks noGrp="1"/>
          </p:cNvSpPr>
          <p:nvPr>
            <p:ph type="title"/>
          </p:nvPr>
        </p:nvSpPr>
        <p:spPr>
          <a:xfrm>
            <a:off x="184298" y="759219"/>
            <a:ext cx="8775404" cy="1608845"/>
          </a:xfrm>
        </p:spPr>
        <p:txBody>
          <a:bodyPr/>
          <a:lstStyle/>
          <a:p>
            <a:pPr marL="0" marR="0">
              <a:lnSpc>
                <a:spcPct val="100000"/>
              </a:lnSpc>
              <a:spcBef>
                <a:spcPts val="0"/>
              </a:spcBef>
              <a:spcAft>
                <a:spcPts val="0"/>
              </a:spcAft>
            </a:pPr>
            <a:r>
              <a:rPr lang="en-US" sz="2400">
                <a:effectLst/>
              </a:rPr>
              <a:t>Living with the Psalms in moments of </a:t>
            </a:r>
            <a:br>
              <a:rPr lang="en-US" sz="2000">
                <a:effectLst/>
              </a:rPr>
            </a:br>
            <a:r>
              <a:rPr lang="en-US" sz="4800">
                <a:effectLst/>
              </a:rPr>
              <a:t>Fear &amp; Doubt </a:t>
            </a:r>
            <a:endParaRPr lang="en-US" sz="4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2CA6F54-4A26-DF85-29BB-9444A308F7EA}"/>
              </a:ext>
            </a:extLst>
          </p:cNvPr>
          <p:cNvSpPr>
            <a:spLocks noGrp="1"/>
          </p:cNvSpPr>
          <p:nvPr>
            <p:ph type="body" idx="1"/>
          </p:nvPr>
        </p:nvSpPr>
        <p:spPr>
          <a:xfrm>
            <a:off x="1283589" y="2671827"/>
            <a:ext cx="6576822" cy="371346"/>
          </a:xfrm>
        </p:spPr>
        <p:txBody>
          <a:bodyPr/>
          <a:lstStyle/>
          <a:p>
            <a:r>
              <a:rPr lang="en-US">
                <a:solidFill>
                  <a:srgbClr val="C00000"/>
                </a:solidFill>
              </a:rPr>
              <a:t>Lesson 6 / </a:t>
            </a:r>
            <a:r>
              <a:rPr lang="en-US" err="1">
                <a:solidFill>
                  <a:srgbClr val="C00000"/>
                </a:solidFill>
              </a:rPr>
              <a:t>Lección</a:t>
            </a:r>
            <a:r>
              <a:rPr lang="en-US">
                <a:solidFill>
                  <a:srgbClr val="C00000"/>
                </a:solidFill>
              </a:rPr>
              <a:t> 6</a:t>
            </a:r>
          </a:p>
        </p:txBody>
      </p:sp>
      <p:sp>
        <p:nvSpPr>
          <p:cNvPr id="4" name="Title 1">
            <a:extLst>
              <a:ext uri="{FF2B5EF4-FFF2-40B4-BE49-F238E27FC236}">
                <a16:creationId xmlns:a16="http://schemas.microsoft.com/office/drawing/2014/main" id="{D321DF81-615B-7450-DB5F-C358FA3B7F00}"/>
              </a:ext>
            </a:extLst>
          </p:cNvPr>
          <p:cNvSpPr txBox="1">
            <a:spLocks/>
          </p:cNvSpPr>
          <p:nvPr/>
        </p:nvSpPr>
        <p:spPr>
          <a:xfrm>
            <a:off x="184298" y="3361450"/>
            <a:ext cx="8775404" cy="160884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54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pPr>
              <a:lnSpc>
                <a:spcPct val="100000"/>
              </a:lnSpc>
            </a:pPr>
            <a:r>
              <a:rPr lang="es-ES" sz="2400">
                <a:effectLst/>
                <a:latin typeface="Malgun Gothic"/>
                <a:ea typeface="Malgun Gothic"/>
              </a:rPr>
              <a:t>Viviendo con los Salmos en momentos de </a:t>
            </a:r>
            <a:br>
              <a:rPr lang="es-ES" sz="2400">
                <a:effectLst/>
                <a:latin typeface="Malgun Gothic"/>
                <a:ea typeface="Malgun Gothic"/>
              </a:rPr>
            </a:br>
            <a:r>
              <a:rPr lang="es-ES" sz="4800">
                <a:latin typeface="Malgun Gothic"/>
                <a:ea typeface="Malgun Gothic"/>
              </a:rPr>
              <a:t>MIEDO y duda</a:t>
            </a:r>
            <a:endParaRPr lang="en-US" sz="4800" err="1"/>
          </a:p>
        </p:txBody>
      </p:sp>
    </p:spTree>
    <p:extLst>
      <p:ext uri="{BB962C8B-B14F-4D97-AF65-F5344CB8AC3E}">
        <p14:creationId xmlns:p14="http://schemas.microsoft.com/office/powerpoint/2010/main" val="1440974110"/>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a:t>Identify 3-5 images the psalms of trust use to describe God’s presence</a:t>
            </a:r>
            <a:br>
              <a:rPr lang="en-US"/>
            </a:br>
            <a:endParaRPr lang="en-US"/>
          </a:p>
          <a:p>
            <a:r>
              <a:rPr lang="en-US"/>
              <a:t>List 2-3 life circumstances where a psalm of trust would be useful</a:t>
            </a:r>
          </a:p>
          <a:p>
            <a:endParaRPr lang="en-US"/>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234375" cy="4221977"/>
          </a:xfrm>
        </p:spPr>
        <p:txBody>
          <a:bodyPr vert="horz" lIns="91440" tIns="45720" rIns="91440" bIns="45720" rtlCol="0" anchor="t">
            <a:normAutofit/>
          </a:bodyPr>
          <a:lstStyle/>
          <a:p>
            <a:r>
              <a:rPr lang="es-ES"/>
              <a:t>Identificar de 3 a 5 imágenes que usan los salmos de confianza para describir la presencia de Dios</a:t>
            </a:r>
          </a:p>
          <a:p>
            <a:r>
              <a:rPr lang="es-ES"/>
              <a:t>Enumerar 2-3 circunstancias de la vida en las que un salmo de confianza sería útil</a:t>
            </a:r>
          </a:p>
          <a:p>
            <a:endParaRPr lang="en-US"/>
          </a:p>
        </p:txBody>
      </p:sp>
    </p:spTree>
    <p:extLst>
      <p:ext uri="{BB962C8B-B14F-4D97-AF65-F5344CB8AC3E}">
        <p14:creationId xmlns:p14="http://schemas.microsoft.com/office/powerpoint/2010/main" val="352271873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9B3DF-F663-F1BD-0000-B9C2A02583FF}"/>
              </a:ext>
            </a:extLst>
          </p:cNvPr>
          <p:cNvSpPr>
            <a:spLocks noGrp="1"/>
          </p:cNvSpPr>
          <p:nvPr>
            <p:ph type="title"/>
          </p:nvPr>
        </p:nvSpPr>
        <p:spPr>
          <a:xfrm>
            <a:off x="909145" y="704659"/>
            <a:ext cx="7325707" cy="1680814"/>
          </a:xfrm>
        </p:spPr>
        <p:txBody>
          <a:bodyPr/>
          <a:lstStyle/>
          <a:p>
            <a:r>
              <a:rPr lang="en-US" sz="2800"/>
              <a:t>What are some specific life circumstances that test our trust in God’s provision and deliverance?</a:t>
            </a:r>
          </a:p>
        </p:txBody>
      </p:sp>
      <p:sp>
        <p:nvSpPr>
          <p:cNvPr id="4" name="Title 1">
            <a:extLst>
              <a:ext uri="{FF2B5EF4-FFF2-40B4-BE49-F238E27FC236}">
                <a16:creationId xmlns:a16="http://schemas.microsoft.com/office/drawing/2014/main" id="{5AA10325-1D58-A66A-133D-F60C1F078FAA}"/>
              </a:ext>
            </a:extLst>
          </p:cNvPr>
          <p:cNvSpPr txBox="1">
            <a:spLocks/>
          </p:cNvSpPr>
          <p:nvPr/>
        </p:nvSpPr>
        <p:spPr>
          <a:xfrm>
            <a:off x="538133" y="3329527"/>
            <a:ext cx="8067732" cy="168081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40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n-US" sz="2800">
                <a:latin typeface="Malgun Gothic"/>
                <a:ea typeface="Malgun Gothic"/>
              </a:rPr>
              <a:t>¿CUÁLES SON ALGUNAS CIRCUNSTANCIAS ESPECÍFICAS DE LA VIDA QUE PONEN A PRUEBA NUESTRA CONFIANZA EN LA PROVISIÓN Y </a:t>
            </a:r>
            <a:r>
              <a:rPr lang="en-US" sz="2800" err="1">
                <a:latin typeface="Malgun Gothic"/>
                <a:ea typeface="Malgun Gothic"/>
              </a:rPr>
              <a:t>salvación</a:t>
            </a:r>
            <a:r>
              <a:rPr lang="en-US" sz="2800">
                <a:latin typeface="Malgun Gothic"/>
                <a:ea typeface="Malgun Gothic"/>
              </a:rPr>
              <a:t> DE DIOS?</a:t>
            </a:r>
            <a:endParaRPr lang="en-US"/>
          </a:p>
        </p:txBody>
      </p:sp>
    </p:spTree>
    <p:extLst>
      <p:ext uri="{BB962C8B-B14F-4D97-AF65-F5344CB8AC3E}">
        <p14:creationId xmlns:p14="http://schemas.microsoft.com/office/powerpoint/2010/main" val="3678293823"/>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12E8C6-8E0A-936B-DDA7-EF1C043DFE26}"/>
              </a:ext>
            </a:extLst>
          </p:cNvPr>
          <p:cNvSpPr>
            <a:spLocks noGrp="1"/>
          </p:cNvSpPr>
          <p:nvPr>
            <p:ph type="title"/>
          </p:nvPr>
        </p:nvSpPr>
        <p:spPr/>
        <p:txBody>
          <a:bodyPr/>
          <a:lstStyle/>
          <a:p>
            <a:r>
              <a:rPr lang="en-US">
                <a:latin typeface="Malgun Gothic"/>
                <a:ea typeface="Malgun Gothic"/>
              </a:rPr>
              <a:t>Psalms of Trust / </a:t>
            </a:r>
            <a:r>
              <a:rPr lang="en-US" err="1">
                <a:latin typeface="Malgun Gothic"/>
                <a:ea typeface="Malgun Gothic"/>
              </a:rPr>
              <a:t>Salmos</a:t>
            </a:r>
            <a:r>
              <a:rPr lang="en-US">
                <a:latin typeface="Malgun Gothic"/>
                <a:ea typeface="Malgun Gothic"/>
              </a:rPr>
              <a:t> de </a:t>
            </a:r>
            <a:r>
              <a:rPr lang="en-US" err="1">
                <a:latin typeface="Malgun Gothic"/>
                <a:ea typeface="Malgun Gothic"/>
              </a:rPr>
              <a:t>confianza</a:t>
            </a:r>
            <a:r>
              <a:rPr lang="en-US">
                <a:latin typeface="Malgun Gothic"/>
                <a:ea typeface="Malgun Gothic"/>
              </a:rPr>
              <a:t> </a:t>
            </a:r>
            <a:endParaRPr lang="en-US"/>
          </a:p>
        </p:txBody>
      </p:sp>
      <p:sp>
        <p:nvSpPr>
          <p:cNvPr id="3" name="Content Placeholder 2">
            <a:extLst>
              <a:ext uri="{FF2B5EF4-FFF2-40B4-BE49-F238E27FC236}">
                <a16:creationId xmlns:a16="http://schemas.microsoft.com/office/drawing/2014/main" id="{22C421F3-2748-D294-9268-AE5952A02164}"/>
              </a:ext>
            </a:extLst>
          </p:cNvPr>
          <p:cNvSpPr>
            <a:spLocks noGrp="1"/>
          </p:cNvSpPr>
          <p:nvPr>
            <p:ph sz="half" idx="1"/>
          </p:nvPr>
        </p:nvSpPr>
        <p:spPr>
          <a:xfrm>
            <a:off x="337625" y="1041006"/>
            <a:ext cx="4234375" cy="4673994"/>
          </a:xfrm>
        </p:spPr>
        <p:txBody>
          <a:bodyPr>
            <a:noAutofit/>
          </a:bodyPr>
          <a:lstStyle/>
          <a:p>
            <a:r>
              <a:rPr lang="en-US"/>
              <a:t>Like Laments, Psalms of Trust are usually about a problem the psalmist is facing</a:t>
            </a:r>
          </a:p>
          <a:p>
            <a:pPr lvl="1"/>
            <a:r>
              <a:rPr lang="en-US" sz="1400"/>
              <a:t>The psalm captures a moment </a:t>
            </a:r>
            <a:r>
              <a:rPr lang="en-US" sz="1400" u="sng"/>
              <a:t>before</a:t>
            </a:r>
            <a:r>
              <a:rPr lang="en-US" sz="1400"/>
              <a:t> the problem has been resolved but </a:t>
            </a:r>
            <a:r>
              <a:rPr lang="en-US" sz="1400" u="sng"/>
              <a:t>after</a:t>
            </a:r>
            <a:r>
              <a:rPr lang="en-US" sz="1400"/>
              <a:t> the psalmist has progressed beyond his initial anger or sadness</a:t>
            </a:r>
            <a:br>
              <a:rPr lang="en-US" sz="1400"/>
            </a:br>
            <a:endParaRPr lang="en-US" sz="1600"/>
          </a:p>
          <a:p>
            <a:r>
              <a:rPr lang="en-US"/>
              <a:t>Psalms of Trust state the psalmist’s confidence that God will deliver him</a:t>
            </a:r>
          </a:p>
          <a:p>
            <a:pPr lvl="1"/>
            <a:r>
              <a:rPr lang="en-US" sz="1400"/>
              <a:t>This confidence is based on who God is (27:1) or God’s promises (73:1)</a:t>
            </a:r>
          </a:p>
          <a:p>
            <a:r>
              <a:rPr lang="en-US"/>
              <a:t>Psalms of Trust describe our relationship with God as “dwelling in His house”</a:t>
            </a:r>
          </a:p>
          <a:p>
            <a:pPr lvl="1"/>
            <a:r>
              <a:rPr lang="en-US" sz="1400"/>
              <a:t>Expresses a sense of security and predictability</a:t>
            </a:r>
            <a:endParaRPr lang="en-US" sz="1600"/>
          </a:p>
          <a:p>
            <a:r>
              <a:rPr lang="en-US"/>
              <a:t>The Psalmist has done 2 things to move from Lament/Imprecation to Trust:</a:t>
            </a:r>
          </a:p>
          <a:p>
            <a:pPr lvl="1"/>
            <a:r>
              <a:rPr lang="en-US" sz="1400"/>
              <a:t>Confess his sins, if any</a:t>
            </a:r>
          </a:p>
          <a:p>
            <a:pPr lvl="1"/>
            <a:r>
              <a:rPr lang="en-US" sz="1400"/>
              <a:t>Strengthen his faith in God’s ability to save</a:t>
            </a:r>
          </a:p>
        </p:txBody>
      </p:sp>
      <p:sp>
        <p:nvSpPr>
          <p:cNvPr id="4" name="Content Placeholder 3">
            <a:extLst>
              <a:ext uri="{FF2B5EF4-FFF2-40B4-BE49-F238E27FC236}">
                <a16:creationId xmlns:a16="http://schemas.microsoft.com/office/drawing/2014/main" id="{23DBA46C-A6B6-3DEC-78E8-B6131B9D12EC}"/>
              </a:ext>
            </a:extLst>
          </p:cNvPr>
          <p:cNvSpPr>
            <a:spLocks noGrp="1"/>
          </p:cNvSpPr>
          <p:nvPr>
            <p:ph sz="half" idx="2"/>
          </p:nvPr>
        </p:nvSpPr>
        <p:spPr>
          <a:xfrm>
            <a:off x="4572000" y="1041007"/>
            <a:ext cx="4406537" cy="4449790"/>
          </a:xfrm>
        </p:spPr>
        <p:txBody>
          <a:bodyPr vert="horz" lIns="91440" tIns="45720" rIns="91440" bIns="45720" rtlCol="0">
            <a:noAutofit/>
          </a:bodyPr>
          <a:lstStyle/>
          <a:p>
            <a:r>
              <a:rPr lang="en-US"/>
              <a:t>Al </a:t>
            </a:r>
            <a:r>
              <a:rPr lang="en-US" err="1"/>
              <a:t>igual</a:t>
            </a:r>
            <a:r>
              <a:rPr lang="en-US"/>
              <a:t> que </a:t>
            </a:r>
            <a:r>
              <a:rPr lang="en-US" err="1"/>
              <a:t>los</a:t>
            </a:r>
            <a:r>
              <a:rPr lang="en-US"/>
              <a:t> </a:t>
            </a:r>
            <a:r>
              <a:rPr lang="en-US" err="1"/>
              <a:t>Lamentos</a:t>
            </a:r>
            <a:r>
              <a:rPr lang="en-US"/>
              <a:t>, </a:t>
            </a:r>
            <a:r>
              <a:rPr lang="en-US" err="1"/>
              <a:t>los</a:t>
            </a:r>
            <a:r>
              <a:rPr lang="en-US"/>
              <a:t> </a:t>
            </a:r>
            <a:r>
              <a:rPr lang="en-US" err="1"/>
              <a:t>Salmos</a:t>
            </a:r>
            <a:r>
              <a:rPr lang="en-US"/>
              <a:t> de </a:t>
            </a:r>
            <a:r>
              <a:rPr lang="en-US" err="1"/>
              <a:t>Confi-anza</a:t>
            </a:r>
            <a:r>
              <a:rPr lang="en-US"/>
              <a:t> </a:t>
            </a:r>
            <a:r>
              <a:rPr lang="en-US" err="1"/>
              <a:t>típicamente</a:t>
            </a:r>
            <a:r>
              <a:rPr lang="en-US"/>
              <a:t> se </a:t>
            </a:r>
            <a:r>
              <a:rPr lang="en-US" err="1"/>
              <a:t>tratan</a:t>
            </a:r>
            <a:r>
              <a:rPr lang="en-US"/>
              <a:t> de un </a:t>
            </a:r>
            <a:r>
              <a:rPr lang="en-US" err="1"/>
              <a:t>problema</a:t>
            </a:r>
            <a:r>
              <a:rPr lang="en-US"/>
              <a:t> al que se </a:t>
            </a:r>
            <a:r>
              <a:rPr lang="en-US" err="1"/>
              <a:t>enfrenta</a:t>
            </a:r>
            <a:r>
              <a:rPr lang="en-US"/>
              <a:t> </a:t>
            </a:r>
            <a:r>
              <a:rPr lang="en-US" err="1"/>
              <a:t>el</a:t>
            </a:r>
            <a:r>
              <a:rPr lang="en-US"/>
              <a:t> </a:t>
            </a:r>
            <a:r>
              <a:rPr lang="en-US" err="1"/>
              <a:t>salmista</a:t>
            </a:r>
            <a:endParaRPr lang="en-US"/>
          </a:p>
          <a:p>
            <a:pPr lvl="1"/>
            <a:r>
              <a:rPr lang="en-US" sz="1400"/>
              <a:t>El </a:t>
            </a:r>
            <a:r>
              <a:rPr lang="en-US" sz="1400" err="1"/>
              <a:t>salmo</a:t>
            </a:r>
            <a:r>
              <a:rPr lang="en-US" sz="1400"/>
              <a:t> </a:t>
            </a:r>
            <a:r>
              <a:rPr lang="en-US" sz="1400" err="1"/>
              <a:t>capta</a:t>
            </a:r>
            <a:r>
              <a:rPr lang="en-US" sz="1400"/>
              <a:t> un </a:t>
            </a:r>
            <a:r>
              <a:rPr lang="en-US" sz="1400" err="1"/>
              <a:t>momento</a:t>
            </a:r>
            <a:r>
              <a:rPr lang="en-US" sz="1400"/>
              <a:t> antes de que </a:t>
            </a:r>
            <a:r>
              <a:rPr lang="en-US" sz="1400" err="1"/>
              <a:t>el</a:t>
            </a:r>
            <a:r>
              <a:rPr lang="en-US" sz="1400"/>
              <a:t> </a:t>
            </a:r>
            <a:r>
              <a:rPr lang="en-US" sz="1400" err="1"/>
              <a:t>problema</a:t>
            </a:r>
            <a:r>
              <a:rPr lang="en-US" sz="1400"/>
              <a:t> se </a:t>
            </a:r>
            <a:r>
              <a:rPr lang="en-US" sz="1400" err="1"/>
              <a:t>haya</a:t>
            </a:r>
            <a:r>
              <a:rPr lang="en-US" sz="1400"/>
              <a:t> </a:t>
            </a:r>
            <a:r>
              <a:rPr lang="en-US" sz="1400" err="1"/>
              <a:t>resuelto</a:t>
            </a:r>
            <a:r>
              <a:rPr lang="en-US" sz="1400"/>
              <a:t>, </a:t>
            </a:r>
            <a:r>
              <a:rPr lang="en-US" sz="1400" err="1"/>
              <a:t>pero</a:t>
            </a:r>
            <a:r>
              <a:rPr lang="en-US" sz="1400"/>
              <a:t> </a:t>
            </a:r>
            <a:r>
              <a:rPr lang="en-US" sz="1400" err="1"/>
              <a:t>después</a:t>
            </a:r>
            <a:r>
              <a:rPr lang="en-US" sz="1400"/>
              <a:t> de que </a:t>
            </a:r>
            <a:r>
              <a:rPr lang="en-US" sz="1400" err="1"/>
              <a:t>el</a:t>
            </a:r>
            <a:r>
              <a:rPr lang="en-US" sz="1400"/>
              <a:t> </a:t>
            </a:r>
            <a:r>
              <a:rPr lang="en-US" sz="1400" err="1"/>
              <a:t>salmista</a:t>
            </a:r>
            <a:r>
              <a:rPr lang="en-US" sz="1400"/>
              <a:t> </a:t>
            </a:r>
            <a:r>
              <a:rPr lang="en-US" sz="1400" err="1"/>
              <a:t>haya</a:t>
            </a:r>
            <a:r>
              <a:rPr lang="en-US" sz="1400"/>
              <a:t> </a:t>
            </a:r>
            <a:r>
              <a:rPr lang="en-US" sz="1400" err="1"/>
              <a:t>superado</a:t>
            </a:r>
            <a:r>
              <a:rPr lang="en-US" sz="1400"/>
              <a:t> </a:t>
            </a:r>
            <a:r>
              <a:rPr lang="en-US" sz="1400" err="1"/>
              <a:t>su</a:t>
            </a:r>
            <a:r>
              <a:rPr lang="en-US" sz="1400"/>
              <a:t> </a:t>
            </a:r>
            <a:r>
              <a:rPr lang="en-US" sz="1400" err="1"/>
              <a:t>enojo</a:t>
            </a:r>
            <a:r>
              <a:rPr lang="en-US" sz="1400"/>
              <a:t> o tristeza </a:t>
            </a:r>
            <a:r>
              <a:rPr lang="en-US" sz="1400" err="1"/>
              <a:t>iniciales</a:t>
            </a:r>
            <a:endParaRPr lang="en-US" sz="1400"/>
          </a:p>
          <a:p>
            <a:r>
              <a:rPr lang="en-US"/>
              <a:t>Los </a:t>
            </a:r>
            <a:r>
              <a:rPr lang="en-US" err="1"/>
              <a:t>Salmos</a:t>
            </a:r>
            <a:r>
              <a:rPr lang="en-US"/>
              <a:t> de </a:t>
            </a:r>
            <a:r>
              <a:rPr lang="en-US" err="1"/>
              <a:t>Confianza</a:t>
            </a:r>
            <a:r>
              <a:rPr lang="en-US"/>
              <a:t> </a:t>
            </a:r>
            <a:r>
              <a:rPr lang="en-US" err="1"/>
              <a:t>expresan</a:t>
            </a:r>
            <a:r>
              <a:rPr lang="en-US"/>
              <a:t> la </a:t>
            </a:r>
            <a:r>
              <a:rPr lang="en-US" err="1"/>
              <a:t>confianza</a:t>
            </a:r>
            <a:r>
              <a:rPr lang="en-US"/>
              <a:t> del </a:t>
            </a:r>
            <a:r>
              <a:rPr lang="en-US" err="1"/>
              <a:t>salmista</a:t>
            </a:r>
            <a:r>
              <a:rPr lang="en-US"/>
              <a:t> </a:t>
            </a:r>
            <a:r>
              <a:rPr lang="en-US" err="1"/>
              <a:t>en</a:t>
            </a:r>
            <a:r>
              <a:rPr lang="en-US"/>
              <a:t> que Dios le </a:t>
            </a:r>
            <a:r>
              <a:rPr lang="en-US" err="1"/>
              <a:t>librará</a:t>
            </a:r>
            <a:endParaRPr lang="en-US"/>
          </a:p>
          <a:p>
            <a:pPr lvl="1"/>
            <a:r>
              <a:rPr lang="en-US" sz="1400" err="1"/>
              <a:t>Esta</a:t>
            </a:r>
            <a:r>
              <a:rPr lang="en-US" sz="1400"/>
              <a:t> </a:t>
            </a:r>
            <a:r>
              <a:rPr lang="en-US" sz="1400" err="1"/>
              <a:t>confianza</a:t>
            </a:r>
            <a:r>
              <a:rPr lang="en-US" sz="1400"/>
              <a:t> se </a:t>
            </a:r>
            <a:r>
              <a:rPr lang="en-US" sz="1400" err="1"/>
              <a:t>basa</a:t>
            </a:r>
            <a:r>
              <a:rPr lang="en-US" sz="1400"/>
              <a:t> </a:t>
            </a:r>
            <a:r>
              <a:rPr lang="en-US" sz="1400" err="1"/>
              <a:t>en</a:t>
            </a:r>
            <a:r>
              <a:rPr lang="en-US" sz="1400"/>
              <a:t> </a:t>
            </a:r>
            <a:r>
              <a:rPr lang="en-US" sz="1400" err="1"/>
              <a:t>quién</a:t>
            </a:r>
            <a:r>
              <a:rPr lang="en-US" sz="1400"/>
              <a:t> es Dios (27:1) o </a:t>
            </a:r>
            <a:r>
              <a:rPr lang="en-US" sz="1400" err="1"/>
              <a:t>en</a:t>
            </a:r>
            <a:r>
              <a:rPr lang="en-US" sz="1400"/>
              <a:t> las </a:t>
            </a:r>
            <a:r>
              <a:rPr lang="en-US" sz="1400" err="1"/>
              <a:t>promesas</a:t>
            </a:r>
            <a:r>
              <a:rPr lang="en-US" sz="1400"/>
              <a:t> de Dios (73:1)</a:t>
            </a:r>
          </a:p>
          <a:p>
            <a:r>
              <a:rPr lang="en-US"/>
              <a:t>Los </a:t>
            </a:r>
            <a:r>
              <a:rPr lang="en-US" err="1"/>
              <a:t>Salmos</a:t>
            </a:r>
            <a:r>
              <a:rPr lang="en-US"/>
              <a:t> de </a:t>
            </a:r>
            <a:r>
              <a:rPr lang="en-US" err="1"/>
              <a:t>Confianza</a:t>
            </a:r>
            <a:r>
              <a:rPr lang="en-US"/>
              <a:t> </a:t>
            </a:r>
            <a:r>
              <a:rPr lang="en-US" err="1"/>
              <a:t>describen</a:t>
            </a:r>
            <a:r>
              <a:rPr lang="en-US"/>
              <a:t> </a:t>
            </a:r>
            <a:r>
              <a:rPr lang="en-US" err="1"/>
              <a:t>nuestra</a:t>
            </a:r>
            <a:r>
              <a:rPr lang="en-US"/>
              <a:t> </a:t>
            </a:r>
            <a:r>
              <a:rPr lang="en-US" err="1"/>
              <a:t>relación</a:t>
            </a:r>
            <a:r>
              <a:rPr lang="en-US"/>
              <a:t> con Dios </a:t>
            </a:r>
            <a:r>
              <a:rPr lang="en-US" err="1"/>
              <a:t>como</a:t>
            </a:r>
            <a:r>
              <a:rPr lang="en-US"/>
              <a:t> "</a:t>
            </a:r>
            <a:r>
              <a:rPr lang="en-US" err="1"/>
              <a:t>morar</a:t>
            </a:r>
            <a:r>
              <a:rPr lang="en-US"/>
              <a:t> </a:t>
            </a:r>
            <a:r>
              <a:rPr lang="en-US" err="1"/>
              <a:t>en</a:t>
            </a:r>
            <a:r>
              <a:rPr lang="en-US"/>
              <a:t> </a:t>
            </a:r>
            <a:r>
              <a:rPr lang="en-US" err="1"/>
              <a:t>su</a:t>
            </a:r>
            <a:r>
              <a:rPr lang="en-US"/>
              <a:t> casa"</a:t>
            </a:r>
          </a:p>
          <a:p>
            <a:pPr lvl="1"/>
            <a:r>
              <a:rPr lang="en-US" sz="1400" err="1"/>
              <a:t>Expresa</a:t>
            </a:r>
            <a:r>
              <a:rPr lang="en-US" sz="1400"/>
              <a:t> un </a:t>
            </a:r>
            <a:r>
              <a:rPr lang="en-US" sz="1400" err="1"/>
              <a:t>sentido</a:t>
            </a:r>
            <a:r>
              <a:rPr lang="en-US" sz="1400"/>
              <a:t> de </a:t>
            </a:r>
            <a:r>
              <a:rPr lang="en-US" sz="1400" err="1"/>
              <a:t>seguridad</a:t>
            </a:r>
            <a:r>
              <a:rPr lang="en-US" sz="1400"/>
              <a:t> y </a:t>
            </a:r>
            <a:r>
              <a:rPr lang="en-US" sz="1400" err="1"/>
              <a:t>previsibilidad</a:t>
            </a:r>
            <a:endParaRPr lang="en-US" sz="1400"/>
          </a:p>
          <a:p>
            <a:r>
              <a:rPr lang="en-US"/>
              <a:t>El </a:t>
            </a:r>
            <a:r>
              <a:rPr lang="en-US" err="1"/>
              <a:t>Salmista</a:t>
            </a:r>
            <a:r>
              <a:rPr lang="en-US"/>
              <a:t> ha </a:t>
            </a:r>
            <a:r>
              <a:rPr lang="en-US" err="1"/>
              <a:t>hecho</a:t>
            </a:r>
            <a:r>
              <a:rPr lang="en-US"/>
              <a:t> 2 </a:t>
            </a:r>
            <a:r>
              <a:rPr lang="en-US" err="1"/>
              <a:t>cosas</a:t>
            </a:r>
            <a:r>
              <a:rPr lang="en-US"/>
              <a:t> para pasar del </a:t>
            </a:r>
            <a:r>
              <a:rPr lang="en-US" err="1"/>
              <a:t>Lamento</a:t>
            </a:r>
            <a:r>
              <a:rPr lang="en-US"/>
              <a:t>/</a:t>
            </a:r>
            <a:r>
              <a:rPr lang="en-US" err="1"/>
              <a:t>Imprecacion</a:t>
            </a:r>
            <a:r>
              <a:rPr lang="en-US"/>
              <a:t> a la </a:t>
            </a:r>
            <a:r>
              <a:rPr lang="en-US" err="1"/>
              <a:t>Confianza</a:t>
            </a:r>
            <a:r>
              <a:rPr lang="en-US"/>
              <a:t>:</a:t>
            </a:r>
          </a:p>
          <a:p>
            <a:pPr lvl="1"/>
            <a:r>
              <a:rPr lang="en-US" sz="1400"/>
              <a:t>Ha </a:t>
            </a:r>
            <a:r>
              <a:rPr lang="en-US" sz="1400" err="1"/>
              <a:t>confesado</a:t>
            </a:r>
            <a:r>
              <a:rPr lang="en-US" sz="1400"/>
              <a:t> sus </a:t>
            </a:r>
            <a:r>
              <a:rPr lang="en-US" sz="1400" err="1"/>
              <a:t>pecados</a:t>
            </a:r>
            <a:r>
              <a:rPr lang="en-US" sz="1400"/>
              <a:t>, </a:t>
            </a:r>
            <a:r>
              <a:rPr lang="en-US" sz="1400" err="1"/>
              <a:t>si</a:t>
            </a:r>
            <a:r>
              <a:rPr lang="en-US" sz="1400"/>
              <a:t> </a:t>
            </a:r>
            <a:r>
              <a:rPr lang="en-US" sz="1400" err="1"/>
              <a:t>los</a:t>
            </a:r>
            <a:r>
              <a:rPr lang="en-US" sz="1400"/>
              <a:t> </a:t>
            </a:r>
            <a:r>
              <a:rPr lang="en-US" sz="1400" err="1"/>
              <a:t>tiene</a:t>
            </a:r>
            <a:endParaRPr lang="en-US" sz="1400"/>
          </a:p>
          <a:p>
            <a:pPr lvl="1"/>
            <a:r>
              <a:rPr lang="en-US" sz="1400"/>
              <a:t>Ha </a:t>
            </a:r>
            <a:r>
              <a:rPr lang="en-US" sz="1400" err="1"/>
              <a:t>fortalecido</a:t>
            </a:r>
            <a:r>
              <a:rPr lang="en-US" sz="1400"/>
              <a:t> </a:t>
            </a:r>
            <a:r>
              <a:rPr lang="en-US" sz="1400" err="1"/>
              <a:t>su</a:t>
            </a:r>
            <a:r>
              <a:rPr lang="en-US" sz="1400"/>
              <a:t> </a:t>
            </a:r>
            <a:r>
              <a:rPr lang="en-US" sz="1400" err="1"/>
              <a:t>fe</a:t>
            </a:r>
            <a:r>
              <a:rPr lang="en-US" sz="1400"/>
              <a:t> </a:t>
            </a:r>
            <a:r>
              <a:rPr lang="en-US" sz="1400" err="1"/>
              <a:t>en</a:t>
            </a:r>
            <a:r>
              <a:rPr lang="en-US" sz="1400"/>
              <a:t> la </a:t>
            </a:r>
            <a:r>
              <a:rPr lang="en-US" sz="1400" err="1"/>
              <a:t>capacidad</a:t>
            </a:r>
            <a:r>
              <a:rPr lang="en-US" sz="1400"/>
              <a:t> de Dios para </a:t>
            </a:r>
            <a:r>
              <a:rPr lang="en-US" sz="1400" err="1"/>
              <a:t>salvar</a:t>
            </a:r>
            <a:endParaRPr lang="en-US" sz="1400"/>
          </a:p>
          <a:p>
            <a:endParaRPr lang="en-US"/>
          </a:p>
        </p:txBody>
      </p:sp>
    </p:spTree>
    <p:extLst>
      <p:ext uri="{BB962C8B-B14F-4D97-AF65-F5344CB8AC3E}">
        <p14:creationId xmlns:p14="http://schemas.microsoft.com/office/powerpoint/2010/main" val="215142194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470CB-6EAC-66D0-B40D-7EA60777EE93}"/>
              </a:ext>
            </a:extLst>
          </p:cNvPr>
          <p:cNvSpPr>
            <a:spLocks noGrp="1"/>
          </p:cNvSpPr>
          <p:nvPr>
            <p:ph type="title"/>
          </p:nvPr>
        </p:nvSpPr>
        <p:spPr/>
        <p:txBody>
          <a:bodyPr vert="horz" lIns="91440" tIns="45720" rIns="91440" bIns="45720" rtlCol="0" anchor="ctr">
            <a:noAutofit/>
          </a:bodyPr>
          <a:lstStyle/>
          <a:p>
            <a:r>
              <a:rPr lang="en-US" sz="2800">
                <a:latin typeface="Malgun Gothic"/>
                <a:ea typeface="Malgun Gothic"/>
              </a:rPr>
              <a:t>What Trust Looks Like / </a:t>
            </a:r>
            <a:r>
              <a:rPr lang="en-US" sz="2800" err="1">
                <a:latin typeface="Malgun Gothic"/>
                <a:ea typeface="Malgun Gothic"/>
              </a:rPr>
              <a:t>Cómo</a:t>
            </a:r>
            <a:r>
              <a:rPr lang="en-US" sz="2800">
                <a:latin typeface="Malgun Gothic"/>
                <a:ea typeface="Malgun Gothic"/>
              </a:rPr>
              <a:t> se </a:t>
            </a:r>
            <a:r>
              <a:rPr lang="en-US" sz="2800" err="1">
                <a:latin typeface="Malgun Gothic"/>
                <a:ea typeface="Malgun Gothic"/>
              </a:rPr>
              <a:t>ve</a:t>
            </a:r>
            <a:r>
              <a:rPr lang="en-US" sz="2800">
                <a:latin typeface="Malgun Gothic"/>
                <a:ea typeface="Malgun Gothic"/>
              </a:rPr>
              <a:t> la </a:t>
            </a:r>
            <a:r>
              <a:rPr lang="en-US" sz="2800" err="1">
                <a:latin typeface="Malgun Gothic"/>
                <a:ea typeface="Malgun Gothic"/>
              </a:rPr>
              <a:t>confianza</a:t>
            </a:r>
            <a:endParaRPr lang="en-US" sz="2800"/>
          </a:p>
        </p:txBody>
      </p:sp>
      <p:sp>
        <p:nvSpPr>
          <p:cNvPr id="3" name="Content Placeholder 2">
            <a:extLst>
              <a:ext uri="{FF2B5EF4-FFF2-40B4-BE49-F238E27FC236}">
                <a16:creationId xmlns:a16="http://schemas.microsoft.com/office/drawing/2014/main" id="{9626F758-2B41-45E0-39DE-DE51F9D70870}"/>
              </a:ext>
            </a:extLst>
          </p:cNvPr>
          <p:cNvSpPr>
            <a:spLocks noGrp="1"/>
          </p:cNvSpPr>
          <p:nvPr>
            <p:ph sz="half" idx="1"/>
          </p:nvPr>
        </p:nvSpPr>
        <p:spPr>
          <a:xfrm>
            <a:off x="337625" y="1041006"/>
            <a:ext cx="4234375" cy="4673994"/>
          </a:xfrm>
        </p:spPr>
        <p:txBody>
          <a:bodyPr>
            <a:normAutofit/>
          </a:bodyPr>
          <a:lstStyle/>
          <a:p>
            <a:r>
              <a:rPr lang="en-US" sz="1600"/>
              <a:t>Declare the psalmist’s trust in God (27:2,3,5-6,8,9,10,13; 73:17,18-20,23-28)</a:t>
            </a:r>
          </a:p>
          <a:p>
            <a:pPr lvl="1"/>
            <a:r>
              <a:rPr lang="en-US" sz="1400"/>
              <a:t>Uses positive language (“You will”) to describe the actions God has promised </a:t>
            </a:r>
          </a:p>
          <a:p>
            <a:pPr lvl="1"/>
            <a:r>
              <a:rPr lang="en-US" sz="1400"/>
              <a:t>Note: this requires a detailed knowledge of God’s promises to pray according to His will</a:t>
            </a:r>
          </a:p>
          <a:p>
            <a:r>
              <a:rPr lang="en-US" sz="1600"/>
              <a:t>Describe the basis for the psalmist’s trust (27:1; 73:1)</a:t>
            </a:r>
          </a:p>
          <a:p>
            <a:r>
              <a:rPr lang="en-US" sz="1600"/>
              <a:t>Invite others to trust God also (27:14)</a:t>
            </a:r>
          </a:p>
        </p:txBody>
      </p:sp>
      <p:sp>
        <p:nvSpPr>
          <p:cNvPr id="4" name="Content Placeholder 3">
            <a:extLst>
              <a:ext uri="{FF2B5EF4-FFF2-40B4-BE49-F238E27FC236}">
                <a16:creationId xmlns:a16="http://schemas.microsoft.com/office/drawing/2014/main" id="{485D7D9C-E213-072D-1D86-417504190627}"/>
              </a:ext>
            </a:extLst>
          </p:cNvPr>
          <p:cNvSpPr>
            <a:spLocks noGrp="1"/>
          </p:cNvSpPr>
          <p:nvPr>
            <p:ph sz="half" idx="2"/>
          </p:nvPr>
        </p:nvSpPr>
        <p:spPr/>
        <p:txBody>
          <a:bodyPr vert="horz" lIns="91440" tIns="45720" rIns="91440" bIns="45720" rtlCol="0" anchor="t">
            <a:normAutofit/>
          </a:bodyPr>
          <a:lstStyle/>
          <a:p>
            <a:r>
              <a:rPr lang="en-US" sz="1600" err="1">
                <a:ea typeface="+mn-lt"/>
                <a:cs typeface="+mn-lt"/>
              </a:rPr>
              <a:t>Declara</a:t>
            </a:r>
            <a:r>
              <a:rPr lang="en-US" sz="1600">
                <a:ea typeface="+mn-lt"/>
                <a:cs typeface="+mn-lt"/>
              </a:rPr>
              <a:t> la </a:t>
            </a:r>
            <a:r>
              <a:rPr lang="en-US" sz="1600" err="1">
                <a:ea typeface="+mn-lt"/>
                <a:cs typeface="+mn-lt"/>
              </a:rPr>
              <a:t>confianza</a:t>
            </a:r>
            <a:r>
              <a:rPr lang="en-US" sz="1600">
                <a:ea typeface="+mn-lt"/>
                <a:cs typeface="+mn-lt"/>
              </a:rPr>
              <a:t> del </a:t>
            </a:r>
            <a:r>
              <a:rPr lang="en-US" sz="1600" err="1">
                <a:ea typeface="+mn-lt"/>
                <a:cs typeface="+mn-lt"/>
              </a:rPr>
              <a:t>salmista</a:t>
            </a:r>
            <a:r>
              <a:rPr lang="en-US" sz="1600">
                <a:ea typeface="+mn-lt"/>
                <a:cs typeface="+mn-lt"/>
              </a:rPr>
              <a:t> </a:t>
            </a:r>
            <a:r>
              <a:rPr lang="en-US" sz="1600" err="1">
                <a:ea typeface="+mn-lt"/>
                <a:cs typeface="+mn-lt"/>
              </a:rPr>
              <a:t>en</a:t>
            </a:r>
            <a:r>
              <a:rPr lang="en-US" sz="1600">
                <a:ea typeface="+mn-lt"/>
                <a:cs typeface="+mn-lt"/>
              </a:rPr>
              <a:t> Dios (27:2,3,5-6,8,9,10,13; 73:17,18-20,23-28)</a:t>
            </a:r>
            <a:endParaRPr lang="en-US" sz="1600"/>
          </a:p>
          <a:p>
            <a:pPr lvl="1"/>
            <a:r>
              <a:rPr lang="en-US" sz="1400" err="1">
                <a:ea typeface="+mn-lt"/>
                <a:cs typeface="+mn-lt"/>
              </a:rPr>
              <a:t>Utiliza</a:t>
            </a:r>
            <a:r>
              <a:rPr lang="en-US" sz="1400">
                <a:ea typeface="+mn-lt"/>
                <a:cs typeface="+mn-lt"/>
              </a:rPr>
              <a:t> un </a:t>
            </a:r>
            <a:r>
              <a:rPr lang="en-US" sz="1400" err="1">
                <a:ea typeface="+mn-lt"/>
                <a:cs typeface="+mn-lt"/>
              </a:rPr>
              <a:t>lenguaje</a:t>
            </a:r>
            <a:r>
              <a:rPr lang="en-US" sz="1400">
                <a:ea typeface="+mn-lt"/>
                <a:cs typeface="+mn-lt"/>
              </a:rPr>
              <a:t> </a:t>
            </a:r>
            <a:r>
              <a:rPr lang="en-US" sz="1400" err="1">
                <a:ea typeface="+mn-lt"/>
                <a:cs typeface="+mn-lt"/>
              </a:rPr>
              <a:t>positivo</a:t>
            </a:r>
            <a:r>
              <a:rPr lang="en-US" sz="1400">
                <a:ea typeface="+mn-lt"/>
                <a:cs typeface="+mn-lt"/>
              </a:rPr>
              <a:t> ("Tú lo </a:t>
            </a:r>
            <a:r>
              <a:rPr lang="en-US" sz="1400" err="1">
                <a:ea typeface="+mn-lt"/>
                <a:cs typeface="+mn-lt"/>
              </a:rPr>
              <a:t>harás</a:t>
            </a:r>
            <a:r>
              <a:rPr lang="en-US" sz="1400">
                <a:ea typeface="+mn-lt"/>
                <a:cs typeface="+mn-lt"/>
              </a:rPr>
              <a:t>") para </a:t>
            </a:r>
            <a:r>
              <a:rPr lang="en-US" sz="1400" err="1">
                <a:ea typeface="+mn-lt"/>
                <a:cs typeface="+mn-lt"/>
              </a:rPr>
              <a:t>describir</a:t>
            </a:r>
            <a:r>
              <a:rPr lang="en-US" sz="1400">
                <a:ea typeface="+mn-lt"/>
                <a:cs typeface="+mn-lt"/>
              </a:rPr>
              <a:t> las </a:t>
            </a:r>
            <a:r>
              <a:rPr lang="en-US" sz="1400" err="1">
                <a:ea typeface="+mn-lt"/>
                <a:cs typeface="+mn-lt"/>
              </a:rPr>
              <a:t>acciones</a:t>
            </a:r>
            <a:r>
              <a:rPr lang="en-US" sz="1400">
                <a:ea typeface="+mn-lt"/>
                <a:cs typeface="+mn-lt"/>
              </a:rPr>
              <a:t> que Dios ha </a:t>
            </a:r>
            <a:r>
              <a:rPr lang="en-US" sz="1400" err="1">
                <a:ea typeface="+mn-lt"/>
                <a:cs typeface="+mn-lt"/>
              </a:rPr>
              <a:t>prometido</a:t>
            </a:r>
            <a:endParaRPr lang="en-US" sz="1400" err="1"/>
          </a:p>
          <a:p>
            <a:pPr lvl="1"/>
            <a:r>
              <a:rPr lang="en-US" sz="1400" err="1">
                <a:ea typeface="+mn-lt"/>
                <a:cs typeface="+mn-lt"/>
              </a:rPr>
              <a:t>Nota</a:t>
            </a:r>
            <a:r>
              <a:rPr lang="en-US" sz="1400">
                <a:ea typeface="+mn-lt"/>
                <a:cs typeface="+mn-lt"/>
              </a:rPr>
              <a:t>: </a:t>
            </a:r>
            <a:r>
              <a:rPr lang="en-US" sz="1400" err="1">
                <a:ea typeface="+mn-lt"/>
                <a:cs typeface="+mn-lt"/>
              </a:rPr>
              <a:t>esto</a:t>
            </a:r>
            <a:r>
              <a:rPr lang="en-US" sz="1400">
                <a:ea typeface="+mn-lt"/>
                <a:cs typeface="+mn-lt"/>
              </a:rPr>
              <a:t> </a:t>
            </a:r>
            <a:r>
              <a:rPr lang="en-US" sz="1400" err="1">
                <a:ea typeface="+mn-lt"/>
                <a:cs typeface="+mn-lt"/>
              </a:rPr>
              <a:t>requiere</a:t>
            </a:r>
            <a:r>
              <a:rPr lang="en-US" sz="1400">
                <a:ea typeface="+mn-lt"/>
                <a:cs typeface="+mn-lt"/>
              </a:rPr>
              <a:t> un </a:t>
            </a:r>
            <a:r>
              <a:rPr lang="en-US" sz="1400" err="1">
                <a:ea typeface="+mn-lt"/>
                <a:cs typeface="+mn-lt"/>
              </a:rPr>
              <a:t>conocimiento</a:t>
            </a:r>
            <a:r>
              <a:rPr lang="en-US" sz="1400">
                <a:ea typeface="+mn-lt"/>
                <a:cs typeface="+mn-lt"/>
              </a:rPr>
              <a:t> </a:t>
            </a:r>
            <a:r>
              <a:rPr lang="en-US" sz="1400" err="1">
                <a:ea typeface="+mn-lt"/>
                <a:cs typeface="+mn-lt"/>
              </a:rPr>
              <a:t>detallado</a:t>
            </a:r>
            <a:r>
              <a:rPr lang="en-US" sz="1400">
                <a:ea typeface="+mn-lt"/>
                <a:cs typeface="+mn-lt"/>
              </a:rPr>
              <a:t> de las </a:t>
            </a:r>
            <a:r>
              <a:rPr lang="en-US" sz="1400" err="1">
                <a:ea typeface="+mn-lt"/>
                <a:cs typeface="+mn-lt"/>
              </a:rPr>
              <a:t>promesas</a:t>
            </a:r>
            <a:r>
              <a:rPr lang="en-US" sz="1400">
                <a:ea typeface="+mn-lt"/>
                <a:cs typeface="+mn-lt"/>
              </a:rPr>
              <a:t> de Dios para </a:t>
            </a:r>
            <a:r>
              <a:rPr lang="en-US" sz="1400" err="1">
                <a:ea typeface="+mn-lt"/>
                <a:cs typeface="+mn-lt"/>
              </a:rPr>
              <a:t>orar</a:t>
            </a:r>
            <a:r>
              <a:rPr lang="en-US" sz="1400">
                <a:ea typeface="+mn-lt"/>
                <a:cs typeface="+mn-lt"/>
              </a:rPr>
              <a:t> </a:t>
            </a:r>
            <a:r>
              <a:rPr lang="en-US" sz="1400" err="1">
                <a:ea typeface="+mn-lt"/>
                <a:cs typeface="+mn-lt"/>
              </a:rPr>
              <a:t>según</a:t>
            </a:r>
            <a:r>
              <a:rPr lang="en-US" sz="1400">
                <a:ea typeface="+mn-lt"/>
                <a:cs typeface="+mn-lt"/>
              </a:rPr>
              <a:t> </a:t>
            </a:r>
            <a:r>
              <a:rPr lang="en-US" sz="1400" err="1">
                <a:ea typeface="+mn-lt"/>
                <a:cs typeface="+mn-lt"/>
              </a:rPr>
              <a:t>Su</a:t>
            </a:r>
            <a:r>
              <a:rPr lang="en-US" sz="1400">
                <a:ea typeface="+mn-lt"/>
                <a:cs typeface="+mn-lt"/>
              </a:rPr>
              <a:t> </a:t>
            </a:r>
            <a:r>
              <a:rPr lang="en-US" sz="1400" err="1">
                <a:ea typeface="+mn-lt"/>
                <a:cs typeface="+mn-lt"/>
              </a:rPr>
              <a:t>voluntad</a:t>
            </a:r>
            <a:endParaRPr lang="en-US" sz="1400" err="1"/>
          </a:p>
          <a:p>
            <a:r>
              <a:rPr lang="en-US" sz="1600">
                <a:ea typeface="+mn-lt"/>
                <a:cs typeface="+mn-lt"/>
              </a:rPr>
              <a:t>Describe la base de la </a:t>
            </a:r>
            <a:r>
              <a:rPr lang="en-US" sz="1600" err="1">
                <a:ea typeface="+mn-lt"/>
                <a:cs typeface="+mn-lt"/>
              </a:rPr>
              <a:t>confianza</a:t>
            </a:r>
            <a:r>
              <a:rPr lang="en-US" sz="1600">
                <a:ea typeface="+mn-lt"/>
                <a:cs typeface="+mn-lt"/>
              </a:rPr>
              <a:t> del </a:t>
            </a:r>
            <a:r>
              <a:rPr lang="en-US" sz="1600" err="1">
                <a:ea typeface="+mn-lt"/>
                <a:cs typeface="+mn-lt"/>
              </a:rPr>
              <a:t>salmista</a:t>
            </a:r>
            <a:r>
              <a:rPr lang="en-US" sz="1600">
                <a:ea typeface="+mn-lt"/>
                <a:cs typeface="+mn-lt"/>
              </a:rPr>
              <a:t> (27:1; 73:1)</a:t>
            </a:r>
            <a:endParaRPr lang="en-US" sz="1600"/>
          </a:p>
          <a:p>
            <a:r>
              <a:rPr lang="en-US" sz="1600" err="1">
                <a:ea typeface="+mn-lt"/>
                <a:cs typeface="+mn-lt"/>
              </a:rPr>
              <a:t>Invita</a:t>
            </a:r>
            <a:r>
              <a:rPr lang="en-US" sz="1600">
                <a:ea typeface="+mn-lt"/>
                <a:cs typeface="+mn-lt"/>
              </a:rPr>
              <a:t> a </a:t>
            </a:r>
            <a:r>
              <a:rPr lang="en-US" sz="1600" err="1">
                <a:ea typeface="+mn-lt"/>
                <a:cs typeface="+mn-lt"/>
              </a:rPr>
              <a:t>otros</a:t>
            </a:r>
            <a:r>
              <a:rPr lang="en-US" sz="1600">
                <a:ea typeface="+mn-lt"/>
                <a:cs typeface="+mn-lt"/>
              </a:rPr>
              <a:t> a </a:t>
            </a:r>
            <a:r>
              <a:rPr lang="en-US" sz="1600" err="1">
                <a:ea typeface="+mn-lt"/>
                <a:cs typeface="+mn-lt"/>
              </a:rPr>
              <a:t>confiar</a:t>
            </a:r>
            <a:r>
              <a:rPr lang="en-US" sz="1600">
                <a:ea typeface="+mn-lt"/>
                <a:cs typeface="+mn-lt"/>
              </a:rPr>
              <a:t> </a:t>
            </a:r>
            <a:r>
              <a:rPr lang="en-US" sz="1600" err="1">
                <a:ea typeface="+mn-lt"/>
                <a:cs typeface="+mn-lt"/>
              </a:rPr>
              <a:t>también</a:t>
            </a:r>
            <a:r>
              <a:rPr lang="en-US" sz="1600">
                <a:ea typeface="+mn-lt"/>
                <a:cs typeface="+mn-lt"/>
              </a:rPr>
              <a:t> </a:t>
            </a:r>
            <a:r>
              <a:rPr lang="en-US" sz="1600" err="1">
                <a:ea typeface="+mn-lt"/>
                <a:cs typeface="+mn-lt"/>
              </a:rPr>
              <a:t>en</a:t>
            </a:r>
            <a:r>
              <a:rPr lang="en-US" sz="1600">
                <a:ea typeface="+mn-lt"/>
                <a:cs typeface="+mn-lt"/>
              </a:rPr>
              <a:t> Dios (27:14</a:t>
            </a:r>
            <a:r>
              <a:rPr lang="en-US">
                <a:ea typeface="+mn-lt"/>
                <a:cs typeface="+mn-lt"/>
              </a:rPr>
              <a:t>)</a:t>
            </a:r>
            <a:endParaRPr lang="en-US"/>
          </a:p>
        </p:txBody>
      </p:sp>
    </p:spTree>
    <p:extLst>
      <p:ext uri="{BB962C8B-B14F-4D97-AF65-F5344CB8AC3E}">
        <p14:creationId xmlns:p14="http://schemas.microsoft.com/office/powerpoint/2010/main" val="40351426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9B3DF-F663-F1BD-0000-B9C2A02583FF}"/>
              </a:ext>
            </a:extLst>
          </p:cNvPr>
          <p:cNvSpPr>
            <a:spLocks noGrp="1"/>
          </p:cNvSpPr>
          <p:nvPr>
            <p:ph type="title"/>
          </p:nvPr>
        </p:nvSpPr>
        <p:spPr>
          <a:xfrm>
            <a:off x="599991" y="730786"/>
            <a:ext cx="7944016" cy="1680814"/>
          </a:xfrm>
        </p:spPr>
        <p:txBody>
          <a:bodyPr/>
          <a:lstStyle/>
          <a:p>
            <a:r>
              <a:rPr lang="en-US" sz="2800"/>
              <a:t>Find the images of God in Psalms 27 and 73. What relation do these images have to the crisis the psalmist faces?</a:t>
            </a:r>
          </a:p>
        </p:txBody>
      </p:sp>
      <p:sp>
        <p:nvSpPr>
          <p:cNvPr id="4" name="Title 1">
            <a:extLst>
              <a:ext uri="{FF2B5EF4-FFF2-40B4-BE49-F238E27FC236}">
                <a16:creationId xmlns:a16="http://schemas.microsoft.com/office/drawing/2014/main" id="{5AA10325-1D58-A66A-133D-F60C1F078FAA}"/>
              </a:ext>
            </a:extLst>
          </p:cNvPr>
          <p:cNvSpPr txBox="1">
            <a:spLocks/>
          </p:cNvSpPr>
          <p:nvPr/>
        </p:nvSpPr>
        <p:spPr>
          <a:xfrm>
            <a:off x="751493" y="3329528"/>
            <a:ext cx="7641012" cy="168081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40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n-US" sz="2800">
                <a:latin typeface="Malgun Gothic"/>
                <a:ea typeface="Malgun Gothic"/>
              </a:rPr>
              <a:t>BUSQUE LAS IMÁGENES DE DIOS EN LOS SALMOS 27 Y 73. ¿QUÉ RELACIÓN GUARDAN ESTAS IMÁGENES CON LA CRISIS A LA QUE SE ENFRENTA EL SALMISTA?</a:t>
            </a:r>
            <a:endParaRPr lang="en-US"/>
          </a:p>
        </p:txBody>
      </p:sp>
    </p:spTree>
    <p:extLst>
      <p:ext uri="{BB962C8B-B14F-4D97-AF65-F5344CB8AC3E}">
        <p14:creationId xmlns:p14="http://schemas.microsoft.com/office/powerpoint/2010/main" val="1034423774"/>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495B6D-8E55-4A41-CB3D-73A832CA779A}"/>
              </a:ext>
            </a:extLst>
          </p:cNvPr>
          <p:cNvSpPr>
            <a:spLocks noGrp="1"/>
          </p:cNvSpPr>
          <p:nvPr>
            <p:ph type="title"/>
          </p:nvPr>
        </p:nvSpPr>
        <p:spPr/>
        <p:txBody>
          <a:bodyPr/>
          <a:lstStyle/>
          <a:p>
            <a:r>
              <a:rPr lang="en-US">
                <a:latin typeface="Malgun Gothic"/>
                <a:ea typeface="Malgun Gothic"/>
              </a:rPr>
              <a:t>Images of God / </a:t>
            </a:r>
            <a:r>
              <a:rPr lang="en-US" err="1">
                <a:latin typeface="Malgun Gothic"/>
                <a:ea typeface="Malgun Gothic"/>
              </a:rPr>
              <a:t>Imágenes</a:t>
            </a:r>
            <a:r>
              <a:rPr lang="en-US">
                <a:latin typeface="Malgun Gothic"/>
                <a:ea typeface="Malgun Gothic"/>
              </a:rPr>
              <a:t> de Dios</a:t>
            </a:r>
            <a:endParaRPr lang="en-US"/>
          </a:p>
        </p:txBody>
      </p:sp>
      <p:sp>
        <p:nvSpPr>
          <p:cNvPr id="3" name="Content Placeholder 2">
            <a:extLst>
              <a:ext uri="{FF2B5EF4-FFF2-40B4-BE49-F238E27FC236}">
                <a16:creationId xmlns:a16="http://schemas.microsoft.com/office/drawing/2014/main" id="{A0A8EED0-4987-EAF5-B476-F350511C6AE0}"/>
              </a:ext>
            </a:extLst>
          </p:cNvPr>
          <p:cNvSpPr>
            <a:spLocks noGrp="1"/>
          </p:cNvSpPr>
          <p:nvPr>
            <p:ph sz="half" idx="1"/>
          </p:nvPr>
        </p:nvSpPr>
        <p:spPr>
          <a:xfrm>
            <a:off x="337625" y="1009202"/>
            <a:ext cx="4234375" cy="4673994"/>
          </a:xfrm>
        </p:spPr>
        <p:txBody>
          <a:bodyPr>
            <a:normAutofit fontScale="85000" lnSpcReduction="20000"/>
          </a:bodyPr>
          <a:lstStyle/>
          <a:p>
            <a:r>
              <a:rPr lang="en-US"/>
              <a:t>Light, 27:1</a:t>
            </a:r>
          </a:p>
          <a:p>
            <a:pPr lvl="1"/>
            <a:r>
              <a:rPr lang="en-US"/>
              <a:t>Metaphor for God’s presence &amp; purpose</a:t>
            </a:r>
          </a:p>
          <a:p>
            <a:r>
              <a:rPr lang="en-US"/>
              <a:t>Salvation, 27:1</a:t>
            </a:r>
          </a:p>
          <a:p>
            <a:pPr lvl="1"/>
            <a:r>
              <a:rPr lang="en-US"/>
              <a:t>Psalmist needs deliverance from enemies, vv.2-3</a:t>
            </a:r>
          </a:p>
          <a:p>
            <a:r>
              <a:rPr lang="en-US"/>
              <a:t>Defense, 27:1</a:t>
            </a:r>
          </a:p>
          <a:p>
            <a:pPr lvl="1"/>
            <a:r>
              <a:rPr lang="en-US"/>
              <a:t>He needs shelter/defense from enemies</a:t>
            </a:r>
          </a:p>
          <a:p>
            <a:r>
              <a:rPr lang="en-US"/>
              <a:t>One who conceals, 27:5</a:t>
            </a:r>
          </a:p>
          <a:p>
            <a:pPr lvl="1"/>
            <a:r>
              <a:rPr lang="en-US"/>
              <a:t>He wants to be hidden in safety until the crisis passes</a:t>
            </a:r>
          </a:p>
          <a:p>
            <a:r>
              <a:rPr lang="en-US"/>
              <a:t>Master, 27:9</a:t>
            </a:r>
          </a:p>
          <a:p>
            <a:pPr lvl="1"/>
            <a:r>
              <a:rPr lang="en-US"/>
              <a:t>A master supplied his servant’s defense and wellbeing (</a:t>
            </a:r>
            <a:r>
              <a:rPr lang="en-US" err="1"/>
              <a:t>Deut</a:t>
            </a:r>
            <a:r>
              <a:rPr lang="en-US"/>
              <a:t> 15)</a:t>
            </a:r>
          </a:p>
          <a:p>
            <a:r>
              <a:rPr lang="en-US"/>
              <a:t>Strength of my heart, 73:26</a:t>
            </a:r>
          </a:p>
          <a:p>
            <a:pPr lvl="1"/>
            <a:r>
              <a:rPr lang="en-US"/>
              <a:t>The psalmist’s heart had been embittered by foolishness, v.21</a:t>
            </a:r>
          </a:p>
          <a:p>
            <a:r>
              <a:rPr lang="en-US"/>
              <a:t>Portion, 73:26</a:t>
            </a:r>
          </a:p>
          <a:p>
            <a:pPr lvl="1"/>
            <a:r>
              <a:rPr lang="en-US"/>
              <a:t>He was disturbed by the portions enjoyed by the wicked, vv.4-9</a:t>
            </a:r>
          </a:p>
          <a:p>
            <a:r>
              <a:rPr lang="en-US"/>
              <a:t>Judge (implied), 73:27</a:t>
            </a:r>
          </a:p>
          <a:p>
            <a:pPr lvl="1"/>
            <a:r>
              <a:rPr lang="en-US"/>
              <a:t>He is concerned that the wicked went unpunished, vv.11-14</a:t>
            </a:r>
          </a:p>
          <a:p>
            <a:r>
              <a:rPr lang="en-US"/>
              <a:t>Refuge, 73:28</a:t>
            </a:r>
          </a:p>
          <a:p>
            <a:pPr lvl="1"/>
            <a:r>
              <a:rPr lang="en-US"/>
              <a:t>He needs shelter from his own misguided thoughts</a:t>
            </a:r>
          </a:p>
        </p:txBody>
      </p:sp>
      <p:sp>
        <p:nvSpPr>
          <p:cNvPr id="4" name="Content Placeholder 3">
            <a:extLst>
              <a:ext uri="{FF2B5EF4-FFF2-40B4-BE49-F238E27FC236}">
                <a16:creationId xmlns:a16="http://schemas.microsoft.com/office/drawing/2014/main" id="{8ED2C30B-E093-3599-0374-050ED1B7BD06}"/>
              </a:ext>
            </a:extLst>
          </p:cNvPr>
          <p:cNvSpPr>
            <a:spLocks noGrp="1"/>
          </p:cNvSpPr>
          <p:nvPr>
            <p:ph sz="half" idx="2"/>
          </p:nvPr>
        </p:nvSpPr>
        <p:spPr>
          <a:xfrm>
            <a:off x="4571999" y="1009202"/>
            <a:ext cx="4492488" cy="4673993"/>
          </a:xfrm>
        </p:spPr>
        <p:txBody>
          <a:bodyPr vert="horz" lIns="91440" tIns="45720" rIns="91440" bIns="45720" rtlCol="0" anchor="t">
            <a:normAutofit fontScale="85000" lnSpcReduction="20000"/>
          </a:bodyPr>
          <a:lstStyle/>
          <a:p>
            <a:r>
              <a:rPr lang="en-US">
                <a:ea typeface="+mn-lt"/>
                <a:cs typeface="+mn-lt"/>
              </a:rPr>
              <a:t>Luz, 27:1</a:t>
            </a:r>
            <a:endParaRPr lang="en-US"/>
          </a:p>
          <a:p>
            <a:pPr lvl="1"/>
            <a:r>
              <a:rPr lang="en-US" err="1">
                <a:ea typeface="+mn-lt"/>
                <a:cs typeface="+mn-lt"/>
              </a:rPr>
              <a:t>Metáfora</a:t>
            </a:r>
            <a:r>
              <a:rPr lang="en-US">
                <a:ea typeface="+mn-lt"/>
                <a:cs typeface="+mn-lt"/>
              </a:rPr>
              <a:t> de la </a:t>
            </a:r>
            <a:r>
              <a:rPr lang="en-US" err="1">
                <a:ea typeface="+mn-lt"/>
                <a:cs typeface="+mn-lt"/>
              </a:rPr>
              <a:t>presencia</a:t>
            </a:r>
            <a:r>
              <a:rPr lang="en-US">
                <a:ea typeface="+mn-lt"/>
                <a:cs typeface="+mn-lt"/>
              </a:rPr>
              <a:t> y </a:t>
            </a:r>
            <a:r>
              <a:rPr lang="en-US" err="1">
                <a:ea typeface="+mn-lt"/>
                <a:cs typeface="+mn-lt"/>
              </a:rPr>
              <a:t>el</a:t>
            </a:r>
            <a:r>
              <a:rPr lang="en-US">
                <a:ea typeface="+mn-lt"/>
                <a:cs typeface="+mn-lt"/>
              </a:rPr>
              <a:t> </a:t>
            </a:r>
            <a:r>
              <a:rPr lang="en-US" err="1">
                <a:ea typeface="+mn-lt"/>
                <a:cs typeface="+mn-lt"/>
              </a:rPr>
              <a:t>propósito</a:t>
            </a:r>
            <a:r>
              <a:rPr lang="en-US">
                <a:ea typeface="+mn-lt"/>
                <a:cs typeface="+mn-lt"/>
              </a:rPr>
              <a:t> de Dios</a:t>
            </a:r>
            <a:endParaRPr lang="en-US"/>
          </a:p>
          <a:p>
            <a:r>
              <a:rPr lang="en-US" err="1">
                <a:ea typeface="+mn-lt"/>
                <a:cs typeface="+mn-lt"/>
              </a:rPr>
              <a:t>Salvación</a:t>
            </a:r>
            <a:r>
              <a:rPr lang="en-US">
                <a:ea typeface="+mn-lt"/>
                <a:cs typeface="+mn-lt"/>
              </a:rPr>
              <a:t>, 27:1</a:t>
            </a:r>
            <a:endParaRPr lang="en-US"/>
          </a:p>
          <a:p>
            <a:pPr lvl="1"/>
            <a:r>
              <a:rPr lang="en-US">
                <a:ea typeface="+mn-lt"/>
                <a:cs typeface="+mn-lt"/>
              </a:rPr>
              <a:t>El </a:t>
            </a:r>
            <a:r>
              <a:rPr lang="en-US" err="1">
                <a:ea typeface="+mn-lt"/>
                <a:cs typeface="+mn-lt"/>
              </a:rPr>
              <a:t>salmista</a:t>
            </a:r>
            <a:r>
              <a:rPr lang="en-US">
                <a:ea typeface="+mn-lt"/>
                <a:cs typeface="+mn-lt"/>
              </a:rPr>
              <a:t> </a:t>
            </a:r>
            <a:r>
              <a:rPr lang="en-US" err="1">
                <a:ea typeface="+mn-lt"/>
                <a:cs typeface="+mn-lt"/>
              </a:rPr>
              <a:t>necesita</a:t>
            </a:r>
            <a:r>
              <a:rPr lang="en-US">
                <a:ea typeface="+mn-lt"/>
                <a:cs typeface="+mn-lt"/>
              </a:rPr>
              <a:t> </a:t>
            </a:r>
            <a:r>
              <a:rPr lang="en-US" err="1">
                <a:ea typeface="+mn-lt"/>
                <a:cs typeface="+mn-lt"/>
              </a:rPr>
              <a:t>liberación</a:t>
            </a:r>
            <a:r>
              <a:rPr lang="en-US">
                <a:ea typeface="+mn-lt"/>
                <a:cs typeface="+mn-lt"/>
              </a:rPr>
              <a:t> de sus </a:t>
            </a:r>
            <a:r>
              <a:rPr lang="en-US" err="1">
                <a:ea typeface="+mn-lt"/>
                <a:cs typeface="+mn-lt"/>
              </a:rPr>
              <a:t>enemigos</a:t>
            </a:r>
            <a:r>
              <a:rPr lang="en-US">
                <a:ea typeface="+mn-lt"/>
                <a:cs typeface="+mn-lt"/>
              </a:rPr>
              <a:t>, vv.2-3</a:t>
            </a:r>
            <a:endParaRPr lang="en-US"/>
          </a:p>
          <a:p>
            <a:r>
              <a:rPr lang="en-US">
                <a:ea typeface="+mn-lt"/>
                <a:cs typeface="+mn-lt"/>
              </a:rPr>
              <a:t>Fortaleza, 27:1</a:t>
            </a:r>
            <a:endParaRPr lang="en-US"/>
          </a:p>
          <a:p>
            <a:pPr lvl="1"/>
            <a:r>
              <a:rPr lang="en-US" err="1">
                <a:ea typeface="+mn-lt"/>
                <a:cs typeface="+mn-lt"/>
              </a:rPr>
              <a:t>Necesita</a:t>
            </a:r>
            <a:r>
              <a:rPr lang="en-US">
                <a:ea typeface="+mn-lt"/>
                <a:cs typeface="+mn-lt"/>
              </a:rPr>
              <a:t> </a:t>
            </a:r>
            <a:r>
              <a:rPr lang="en-US" err="1">
                <a:ea typeface="+mn-lt"/>
                <a:cs typeface="+mn-lt"/>
              </a:rPr>
              <a:t>refugio</a:t>
            </a:r>
            <a:r>
              <a:rPr lang="en-US">
                <a:ea typeface="+mn-lt"/>
                <a:cs typeface="+mn-lt"/>
              </a:rPr>
              <a:t>/</a:t>
            </a:r>
            <a:r>
              <a:rPr lang="en-US" err="1">
                <a:ea typeface="+mn-lt"/>
                <a:cs typeface="+mn-lt"/>
              </a:rPr>
              <a:t>defensa</a:t>
            </a:r>
            <a:r>
              <a:rPr lang="en-US">
                <a:ea typeface="+mn-lt"/>
                <a:cs typeface="+mn-lt"/>
              </a:rPr>
              <a:t> de </a:t>
            </a:r>
            <a:r>
              <a:rPr lang="en-US" err="1">
                <a:ea typeface="+mn-lt"/>
                <a:cs typeface="+mn-lt"/>
              </a:rPr>
              <a:t>enemigos</a:t>
            </a:r>
            <a:endParaRPr lang="en-US" err="1"/>
          </a:p>
          <a:p>
            <a:r>
              <a:rPr lang="en-US">
                <a:ea typeface="+mn-lt"/>
                <a:cs typeface="+mn-lt"/>
              </a:rPr>
              <a:t>Uno que </a:t>
            </a:r>
            <a:r>
              <a:rPr lang="en-US" err="1">
                <a:ea typeface="+mn-lt"/>
                <a:cs typeface="+mn-lt"/>
              </a:rPr>
              <a:t>oculta</a:t>
            </a:r>
            <a:r>
              <a:rPr lang="en-US">
                <a:ea typeface="+mn-lt"/>
                <a:cs typeface="+mn-lt"/>
              </a:rPr>
              <a:t>, 27:5</a:t>
            </a:r>
            <a:endParaRPr lang="en-US"/>
          </a:p>
          <a:p>
            <a:pPr lvl="1"/>
            <a:r>
              <a:rPr lang="en-US" err="1">
                <a:ea typeface="+mn-lt"/>
                <a:cs typeface="+mn-lt"/>
              </a:rPr>
              <a:t>Quiere</a:t>
            </a:r>
            <a:r>
              <a:rPr lang="en-US">
                <a:ea typeface="+mn-lt"/>
                <a:cs typeface="+mn-lt"/>
              </a:rPr>
              <a:t> </a:t>
            </a:r>
            <a:r>
              <a:rPr lang="en-US" err="1">
                <a:ea typeface="+mn-lt"/>
                <a:cs typeface="+mn-lt"/>
              </a:rPr>
              <a:t>estar</a:t>
            </a:r>
            <a:r>
              <a:rPr lang="en-US">
                <a:ea typeface="+mn-lt"/>
                <a:cs typeface="+mn-lt"/>
              </a:rPr>
              <a:t> </a:t>
            </a:r>
            <a:r>
              <a:rPr lang="en-US" err="1">
                <a:ea typeface="+mn-lt"/>
                <a:cs typeface="+mn-lt"/>
              </a:rPr>
              <a:t>escondido</a:t>
            </a:r>
            <a:r>
              <a:rPr lang="en-US">
                <a:ea typeface="+mn-lt"/>
                <a:cs typeface="+mn-lt"/>
              </a:rPr>
              <a:t> </a:t>
            </a:r>
            <a:r>
              <a:rPr lang="en-US" err="1">
                <a:ea typeface="+mn-lt"/>
                <a:cs typeface="+mn-lt"/>
              </a:rPr>
              <a:t>en</a:t>
            </a:r>
            <a:r>
              <a:rPr lang="en-US">
                <a:ea typeface="+mn-lt"/>
                <a:cs typeface="+mn-lt"/>
              </a:rPr>
              <a:t> </a:t>
            </a:r>
            <a:r>
              <a:rPr lang="en-US" err="1">
                <a:ea typeface="+mn-lt"/>
                <a:cs typeface="+mn-lt"/>
              </a:rPr>
              <a:t>seguridad</a:t>
            </a:r>
            <a:r>
              <a:rPr lang="en-US">
                <a:ea typeface="+mn-lt"/>
                <a:cs typeface="+mn-lt"/>
              </a:rPr>
              <a:t> hasta que </a:t>
            </a:r>
            <a:r>
              <a:rPr lang="en-US" err="1">
                <a:ea typeface="+mn-lt"/>
                <a:cs typeface="+mn-lt"/>
              </a:rPr>
              <a:t>pase</a:t>
            </a:r>
            <a:r>
              <a:rPr lang="en-US">
                <a:ea typeface="+mn-lt"/>
                <a:cs typeface="+mn-lt"/>
              </a:rPr>
              <a:t> la crisis</a:t>
            </a:r>
            <a:endParaRPr lang="en-US"/>
          </a:p>
          <a:p>
            <a:r>
              <a:rPr lang="en-US">
                <a:ea typeface="+mn-lt"/>
                <a:cs typeface="+mn-lt"/>
              </a:rPr>
              <a:t>Amo, 27:9</a:t>
            </a:r>
            <a:endParaRPr lang="en-US"/>
          </a:p>
          <a:p>
            <a:pPr lvl="1"/>
            <a:r>
              <a:rPr lang="en-US">
                <a:ea typeface="+mn-lt"/>
                <a:cs typeface="+mn-lt"/>
              </a:rPr>
              <a:t>Un </a:t>
            </a:r>
            <a:r>
              <a:rPr lang="en-US" err="1">
                <a:ea typeface="+mn-lt"/>
                <a:cs typeface="+mn-lt"/>
              </a:rPr>
              <a:t>amo</a:t>
            </a:r>
            <a:r>
              <a:rPr lang="en-US">
                <a:ea typeface="+mn-lt"/>
                <a:cs typeface="+mn-lt"/>
              </a:rPr>
              <a:t> </a:t>
            </a:r>
            <a:r>
              <a:rPr lang="en-US" err="1">
                <a:ea typeface="+mn-lt"/>
                <a:cs typeface="+mn-lt"/>
              </a:rPr>
              <a:t>procuraba</a:t>
            </a:r>
            <a:r>
              <a:rPr lang="en-US">
                <a:ea typeface="+mn-lt"/>
                <a:cs typeface="+mn-lt"/>
              </a:rPr>
              <a:t> la </a:t>
            </a:r>
            <a:r>
              <a:rPr lang="en-US" err="1">
                <a:ea typeface="+mn-lt"/>
                <a:cs typeface="+mn-lt"/>
              </a:rPr>
              <a:t>defensa</a:t>
            </a:r>
            <a:r>
              <a:rPr lang="en-US">
                <a:ea typeface="+mn-lt"/>
                <a:cs typeface="+mn-lt"/>
              </a:rPr>
              <a:t> y </a:t>
            </a:r>
            <a:r>
              <a:rPr lang="en-US" err="1">
                <a:ea typeface="+mn-lt"/>
                <a:cs typeface="+mn-lt"/>
              </a:rPr>
              <a:t>el</a:t>
            </a:r>
            <a:r>
              <a:rPr lang="en-US">
                <a:ea typeface="+mn-lt"/>
                <a:cs typeface="+mn-lt"/>
              </a:rPr>
              <a:t> </a:t>
            </a:r>
            <a:r>
              <a:rPr lang="en-US" err="1">
                <a:ea typeface="+mn-lt"/>
                <a:cs typeface="+mn-lt"/>
              </a:rPr>
              <a:t>bienestar</a:t>
            </a:r>
            <a:r>
              <a:rPr lang="en-US">
                <a:ea typeface="+mn-lt"/>
                <a:cs typeface="+mn-lt"/>
              </a:rPr>
              <a:t> de </a:t>
            </a:r>
            <a:r>
              <a:rPr lang="en-US" err="1">
                <a:ea typeface="+mn-lt"/>
                <a:cs typeface="+mn-lt"/>
              </a:rPr>
              <a:t>su</a:t>
            </a:r>
            <a:r>
              <a:rPr lang="en-US">
                <a:ea typeface="+mn-lt"/>
                <a:cs typeface="+mn-lt"/>
              </a:rPr>
              <a:t> </a:t>
            </a:r>
            <a:r>
              <a:rPr lang="en-US" err="1">
                <a:ea typeface="+mn-lt"/>
                <a:cs typeface="+mn-lt"/>
              </a:rPr>
              <a:t>siervo</a:t>
            </a:r>
            <a:r>
              <a:rPr lang="en-US">
                <a:ea typeface="+mn-lt"/>
                <a:cs typeface="+mn-lt"/>
              </a:rPr>
              <a:t> (Dt 15)</a:t>
            </a:r>
            <a:endParaRPr lang="en-US"/>
          </a:p>
          <a:p>
            <a:r>
              <a:rPr lang="en-US">
                <a:ea typeface="+mn-lt"/>
                <a:cs typeface="+mn-lt"/>
              </a:rPr>
              <a:t>Fortaleza de mi </a:t>
            </a:r>
            <a:r>
              <a:rPr lang="en-US" err="1">
                <a:ea typeface="+mn-lt"/>
                <a:cs typeface="+mn-lt"/>
              </a:rPr>
              <a:t>corazón</a:t>
            </a:r>
            <a:r>
              <a:rPr lang="en-US">
                <a:ea typeface="+mn-lt"/>
                <a:cs typeface="+mn-lt"/>
              </a:rPr>
              <a:t>, 73:26</a:t>
            </a:r>
            <a:endParaRPr lang="en-US"/>
          </a:p>
          <a:p>
            <a:pPr lvl="1"/>
            <a:r>
              <a:rPr lang="en-US">
                <a:ea typeface="+mn-lt"/>
                <a:cs typeface="+mn-lt"/>
              </a:rPr>
              <a:t>El </a:t>
            </a:r>
            <a:r>
              <a:rPr lang="en-US" err="1">
                <a:ea typeface="+mn-lt"/>
                <a:cs typeface="+mn-lt"/>
              </a:rPr>
              <a:t>corazón</a:t>
            </a:r>
            <a:r>
              <a:rPr lang="en-US">
                <a:ea typeface="+mn-lt"/>
                <a:cs typeface="+mn-lt"/>
              </a:rPr>
              <a:t> del </a:t>
            </a:r>
            <a:r>
              <a:rPr lang="en-US" err="1">
                <a:ea typeface="+mn-lt"/>
                <a:cs typeface="+mn-lt"/>
              </a:rPr>
              <a:t>salmista</a:t>
            </a:r>
            <a:r>
              <a:rPr lang="en-US">
                <a:ea typeface="+mn-lt"/>
                <a:cs typeface="+mn-lt"/>
              </a:rPr>
              <a:t> se </a:t>
            </a:r>
            <a:r>
              <a:rPr lang="en-US" err="1">
                <a:ea typeface="+mn-lt"/>
                <a:cs typeface="+mn-lt"/>
              </a:rPr>
              <a:t>había</a:t>
            </a:r>
            <a:r>
              <a:rPr lang="en-US">
                <a:ea typeface="+mn-lt"/>
                <a:cs typeface="+mn-lt"/>
              </a:rPr>
              <a:t> </a:t>
            </a:r>
            <a:r>
              <a:rPr lang="en-US" err="1">
                <a:ea typeface="+mn-lt"/>
                <a:cs typeface="+mn-lt"/>
              </a:rPr>
              <a:t>amargado</a:t>
            </a:r>
            <a:r>
              <a:rPr lang="en-US">
                <a:ea typeface="+mn-lt"/>
                <a:cs typeface="+mn-lt"/>
              </a:rPr>
              <a:t> </a:t>
            </a:r>
            <a:r>
              <a:rPr lang="en-US" err="1">
                <a:ea typeface="+mn-lt"/>
                <a:cs typeface="+mn-lt"/>
              </a:rPr>
              <a:t>por</a:t>
            </a:r>
            <a:r>
              <a:rPr lang="en-US">
                <a:ea typeface="+mn-lt"/>
                <a:cs typeface="+mn-lt"/>
              </a:rPr>
              <a:t> la </a:t>
            </a:r>
            <a:r>
              <a:rPr lang="en-US" err="1">
                <a:ea typeface="+mn-lt"/>
                <a:cs typeface="+mn-lt"/>
              </a:rPr>
              <a:t>insensatez</a:t>
            </a:r>
            <a:r>
              <a:rPr lang="en-US">
                <a:ea typeface="+mn-lt"/>
                <a:cs typeface="+mn-lt"/>
              </a:rPr>
              <a:t>, v.21</a:t>
            </a:r>
            <a:endParaRPr lang="en-US"/>
          </a:p>
          <a:p>
            <a:r>
              <a:rPr lang="en-US" err="1">
                <a:ea typeface="+mn-lt"/>
                <a:cs typeface="+mn-lt"/>
              </a:rPr>
              <a:t>Porción</a:t>
            </a:r>
            <a:r>
              <a:rPr lang="en-US">
                <a:ea typeface="+mn-lt"/>
                <a:cs typeface="+mn-lt"/>
              </a:rPr>
              <a:t>, 73:26</a:t>
            </a:r>
            <a:endParaRPr lang="en-US"/>
          </a:p>
          <a:p>
            <a:pPr lvl="1"/>
            <a:r>
              <a:rPr lang="en-US">
                <a:ea typeface="+mn-lt"/>
                <a:cs typeface="+mn-lt"/>
              </a:rPr>
              <a:t>Estaba </a:t>
            </a:r>
            <a:r>
              <a:rPr lang="en-US" err="1">
                <a:ea typeface="+mn-lt"/>
                <a:cs typeface="+mn-lt"/>
              </a:rPr>
              <a:t>perturbado</a:t>
            </a:r>
            <a:r>
              <a:rPr lang="en-US">
                <a:ea typeface="+mn-lt"/>
                <a:cs typeface="+mn-lt"/>
              </a:rPr>
              <a:t> </a:t>
            </a:r>
            <a:r>
              <a:rPr lang="en-US" err="1">
                <a:ea typeface="+mn-lt"/>
                <a:cs typeface="+mn-lt"/>
              </a:rPr>
              <a:t>por</a:t>
            </a:r>
            <a:r>
              <a:rPr lang="en-US">
                <a:ea typeface="+mn-lt"/>
                <a:cs typeface="+mn-lt"/>
              </a:rPr>
              <a:t> las </a:t>
            </a:r>
            <a:r>
              <a:rPr lang="en-US" err="1">
                <a:ea typeface="+mn-lt"/>
                <a:cs typeface="+mn-lt"/>
              </a:rPr>
              <a:t>porciones</a:t>
            </a:r>
            <a:r>
              <a:rPr lang="en-US">
                <a:ea typeface="+mn-lt"/>
                <a:cs typeface="+mn-lt"/>
              </a:rPr>
              <a:t> que </a:t>
            </a:r>
            <a:r>
              <a:rPr lang="en-US" err="1">
                <a:ea typeface="+mn-lt"/>
                <a:cs typeface="+mn-lt"/>
              </a:rPr>
              <a:t>disfrutaban</a:t>
            </a:r>
            <a:r>
              <a:rPr lang="en-US">
                <a:ea typeface="+mn-lt"/>
                <a:cs typeface="+mn-lt"/>
              </a:rPr>
              <a:t> </a:t>
            </a:r>
            <a:r>
              <a:rPr lang="en-US" err="1">
                <a:ea typeface="+mn-lt"/>
                <a:cs typeface="+mn-lt"/>
              </a:rPr>
              <a:t>los</a:t>
            </a:r>
            <a:r>
              <a:rPr lang="en-US">
                <a:ea typeface="+mn-lt"/>
                <a:cs typeface="+mn-lt"/>
              </a:rPr>
              <a:t> </a:t>
            </a:r>
            <a:r>
              <a:rPr lang="en-US" err="1">
                <a:ea typeface="+mn-lt"/>
                <a:cs typeface="+mn-lt"/>
              </a:rPr>
              <a:t>impíos</a:t>
            </a:r>
            <a:r>
              <a:rPr lang="en-US">
                <a:ea typeface="+mn-lt"/>
                <a:cs typeface="+mn-lt"/>
              </a:rPr>
              <a:t>, vv.4-9</a:t>
            </a:r>
            <a:endParaRPr lang="en-US"/>
          </a:p>
          <a:p>
            <a:r>
              <a:rPr lang="en-US" err="1">
                <a:ea typeface="+mn-lt"/>
                <a:cs typeface="+mn-lt"/>
              </a:rPr>
              <a:t>Juez</a:t>
            </a:r>
            <a:r>
              <a:rPr lang="en-US">
                <a:ea typeface="+mn-lt"/>
                <a:cs typeface="+mn-lt"/>
              </a:rPr>
              <a:t> (</a:t>
            </a:r>
            <a:r>
              <a:rPr lang="en-US" err="1">
                <a:ea typeface="+mn-lt"/>
                <a:cs typeface="+mn-lt"/>
              </a:rPr>
              <a:t>implícito</a:t>
            </a:r>
            <a:r>
              <a:rPr lang="en-US">
                <a:ea typeface="+mn-lt"/>
                <a:cs typeface="+mn-lt"/>
              </a:rPr>
              <a:t>), 73:27</a:t>
            </a:r>
            <a:endParaRPr lang="en-US"/>
          </a:p>
          <a:p>
            <a:pPr lvl="1"/>
            <a:r>
              <a:rPr lang="en-US">
                <a:ea typeface="+mn-lt"/>
                <a:cs typeface="+mn-lt"/>
              </a:rPr>
              <a:t>Le </a:t>
            </a:r>
            <a:r>
              <a:rPr lang="en-US" err="1">
                <a:ea typeface="+mn-lt"/>
                <a:cs typeface="+mn-lt"/>
              </a:rPr>
              <a:t>preocupaba</a:t>
            </a:r>
            <a:r>
              <a:rPr lang="en-US">
                <a:ea typeface="+mn-lt"/>
                <a:cs typeface="+mn-lt"/>
              </a:rPr>
              <a:t> que </a:t>
            </a:r>
            <a:r>
              <a:rPr lang="en-US" err="1">
                <a:ea typeface="+mn-lt"/>
                <a:cs typeface="+mn-lt"/>
              </a:rPr>
              <a:t>los</a:t>
            </a:r>
            <a:r>
              <a:rPr lang="en-US">
                <a:ea typeface="+mn-lt"/>
                <a:cs typeface="+mn-lt"/>
              </a:rPr>
              <a:t> </a:t>
            </a:r>
            <a:r>
              <a:rPr lang="en-US" err="1">
                <a:ea typeface="+mn-lt"/>
                <a:cs typeface="+mn-lt"/>
              </a:rPr>
              <a:t>impíos</a:t>
            </a:r>
            <a:r>
              <a:rPr lang="en-US">
                <a:ea typeface="+mn-lt"/>
                <a:cs typeface="+mn-lt"/>
              </a:rPr>
              <a:t> </a:t>
            </a:r>
            <a:r>
              <a:rPr lang="en-US" err="1">
                <a:ea typeface="+mn-lt"/>
                <a:cs typeface="+mn-lt"/>
              </a:rPr>
              <a:t>quedaran</a:t>
            </a:r>
            <a:r>
              <a:rPr lang="en-US">
                <a:ea typeface="+mn-lt"/>
                <a:cs typeface="+mn-lt"/>
              </a:rPr>
              <a:t> </a:t>
            </a:r>
            <a:r>
              <a:rPr lang="en-US" err="1">
                <a:ea typeface="+mn-lt"/>
                <a:cs typeface="+mn-lt"/>
              </a:rPr>
              <a:t>impunes</a:t>
            </a:r>
            <a:r>
              <a:rPr lang="en-US">
                <a:ea typeface="+mn-lt"/>
                <a:cs typeface="+mn-lt"/>
              </a:rPr>
              <a:t>, vv.11-14</a:t>
            </a:r>
            <a:endParaRPr lang="en-US"/>
          </a:p>
          <a:p>
            <a:r>
              <a:rPr lang="en-US">
                <a:ea typeface="+mn-lt"/>
                <a:cs typeface="+mn-lt"/>
              </a:rPr>
              <a:t>Refugio, 73:28</a:t>
            </a:r>
            <a:endParaRPr lang="en-US"/>
          </a:p>
          <a:p>
            <a:pPr lvl="1"/>
            <a:r>
              <a:rPr lang="en-US" err="1">
                <a:ea typeface="+mn-lt"/>
                <a:cs typeface="+mn-lt"/>
              </a:rPr>
              <a:t>Necesita</a:t>
            </a:r>
            <a:r>
              <a:rPr lang="en-US">
                <a:ea typeface="+mn-lt"/>
                <a:cs typeface="+mn-lt"/>
              </a:rPr>
              <a:t> </a:t>
            </a:r>
            <a:r>
              <a:rPr lang="en-US" err="1">
                <a:ea typeface="+mn-lt"/>
                <a:cs typeface="+mn-lt"/>
              </a:rPr>
              <a:t>refugio</a:t>
            </a:r>
            <a:r>
              <a:rPr lang="en-US">
                <a:ea typeface="+mn-lt"/>
                <a:cs typeface="+mn-lt"/>
              </a:rPr>
              <a:t> de sus </a:t>
            </a:r>
            <a:r>
              <a:rPr lang="en-US" err="1">
                <a:ea typeface="+mn-lt"/>
                <a:cs typeface="+mn-lt"/>
              </a:rPr>
              <a:t>propios</a:t>
            </a:r>
            <a:r>
              <a:rPr lang="en-US">
                <a:ea typeface="+mn-lt"/>
                <a:cs typeface="+mn-lt"/>
              </a:rPr>
              <a:t> </a:t>
            </a:r>
            <a:r>
              <a:rPr lang="en-US" err="1">
                <a:ea typeface="+mn-lt"/>
                <a:cs typeface="+mn-lt"/>
              </a:rPr>
              <a:t>pensamientos</a:t>
            </a:r>
            <a:r>
              <a:rPr lang="en-US">
                <a:ea typeface="+mn-lt"/>
                <a:cs typeface="+mn-lt"/>
              </a:rPr>
              <a:t> </a:t>
            </a:r>
            <a:r>
              <a:rPr lang="en-US" err="1">
                <a:ea typeface="+mn-lt"/>
                <a:cs typeface="+mn-lt"/>
              </a:rPr>
              <a:t>erróneos</a:t>
            </a:r>
            <a:endParaRPr lang="en-US" err="1"/>
          </a:p>
        </p:txBody>
      </p:sp>
    </p:spTree>
    <p:extLst>
      <p:ext uri="{BB962C8B-B14F-4D97-AF65-F5344CB8AC3E}">
        <p14:creationId xmlns:p14="http://schemas.microsoft.com/office/powerpoint/2010/main" val="730574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7" end="7"/>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9" end="9"/>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ntr" presetSubtype="0" fill="hold" nodeType="clickEffect">
                                  <p:stCondLst>
                                    <p:cond delay="0"/>
                                  </p:stCondLst>
                                  <p:childTnLst>
                                    <p:set>
                                      <p:cBhvr>
                                        <p:cTn id="36" dur="1" fill="hold">
                                          <p:stCondLst>
                                            <p:cond delay="0"/>
                                          </p:stCondLst>
                                        </p:cTn>
                                        <p:tgtEl>
                                          <p:spTgt spid="3">
                                            <p:txEl>
                                              <p:pRg st="11" end="11"/>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
                                            <p:txEl>
                                              <p:pRg st="13" end="1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nodeType="clickEffect">
                                  <p:stCondLst>
                                    <p:cond delay="0"/>
                                  </p:stCondLst>
                                  <p:childTnLst>
                                    <p:set>
                                      <p:cBhvr>
                                        <p:cTn id="48" dur="1" fill="hold">
                                          <p:stCondLst>
                                            <p:cond delay="0"/>
                                          </p:stCondLst>
                                        </p:cTn>
                                        <p:tgtEl>
                                          <p:spTgt spid="3">
                                            <p:txEl>
                                              <p:pRg st="15" end="15"/>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4">
                                            <p:txEl>
                                              <p:pRg st="15" end="15"/>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
                                            <p:txEl>
                                              <p:pRg st="17" end="17"/>
                                            </p:txEl>
                                          </p:spTgt>
                                        </p:tgtEl>
                                        <p:attrNameLst>
                                          <p:attrName>style.visibility</p:attrName>
                                        </p:attrNameLst>
                                      </p:cBhvr>
                                      <p:to>
                                        <p:strVal val="visible"/>
                                      </p:to>
                                    </p:set>
                                  </p:childTnLst>
                                </p:cTn>
                              </p:par>
                              <p:par>
                                <p:cTn id="55" presetID="1" presetClass="entr" presetSubtype="0" fill="hold" nodeType="withEffect">
                                  <p:stCondLst>
                                    <p:cond delay="0"/>
                                  </p:stCondLst>
                                  <p:childTnLst>
                                    <p:set>
                                      <p:cBhvr>
                                        <p:cTn id="56" dur="1" fill="hold">
                                          <p:stCondLst>
                                            <p:cond delay="0"/>
                                          </p:stCondLst>
                                        </p:cTn>
                                        <p:tgtEl>
                                          <p:spTgt spid="4">
                                            <p:txEl>
                                              <p:pRg st="17" end="1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470CB-6EAC-66D0-B40D-7EA60777EE93}"/>
              </a:ext>
            </a:extLst>
          </p:cNvPr>
          <p:cNvSpPr>
            <a:spLocks noGrp="1"/>
          </p:cNvSpPr>
          <p:nvPr>
            <p:ph type="title"/>
          </p:nvPr>
        </p:nvSpPr>
        <p:spPr/>
        <p:txBody>
          <a:bodyPr vert="horz" lIns="91440" tIns="45720" rIns="91440" bIns="45720" rtlCol="0" anchor="ctr">
            <a:noAutofit/>
          </a:bodyPr>
          <a:lstStyle/>
          <a:p>
            <a:r>
              <a:rPr lang="en-US" sz="2800">
                <a:latin typeface="Malgun Gothic"/>
                <a:ea typeface="Malgun Gothic"/>
              </a:rPr>
              <a:t>What Trust Looks Like / </a:t>
            </a:r>
            <a:r>
              <a:rPr lang="en-US" sz="2800" err="1">
                <a:latin typeface="Malgun Gothic"/>
                <a:ea typeface="Malgun Gothic"/>
              </a:rPr>
              <a:t>Cómo</a:t>
            </a:r>
            <a:r>
              <a:rPr lang="en-US" sz="2800">
                <a:latin typeface="Malgun Gothic"/>
                <a:ea typeface="Malgun Gothic"/>
              </a:rPr>
              <a:t> se </a:t>
            </a:r>
            <a:r>
              <a:rPr lang="en-US" sz="2800" err="1">
                <a:latin typeface="Malgun Gothic"/>
                <a:ea typeface="Malgun Gothic"/>
              </a:rPr>
              <a:t>ve</a:t>
            </a:r>
            <a:r>
              <a:rPr lang="en-US" sz="2800">
                <a:latin typeface="Malgun Gothic"/>
                <a:ea typeface="Malgun Gothic"/>
              </a:rPr>
              <a:t> la </a:t>
            </a:r>
            <a:r>
              <a:rPr lang="en-US" sz="2800" err="1">
                <a:latin typeface="Malgun Gothic"/>
                <a:ea typeface="Malgun Gothic"/>
              </a:rPr>
              <a:t>confianza</a:t>
            </a:r>
            <a:endParaRPr lang="en-US" sz="2800"/>
          </a:p>
        </p:txBody>
      </p:sp>
      <p:sp>
        <p:nvSpPr>
          <p:cNvPr id="3" name="Content Placeholder 2">
            <a:extLst>
              <a:ext uri="{FF2B5EF4-FFF2-40B4-BE49-F238E27FC236}">
                <a16:creationId xmlns:a16="http://schemas.microsoft.com/office/drawing/2014/main" id="{9626F758-2B41-45E0-39DE-DE51F9D70870}"/>
              </a:ext>
            </a:extLst>
          </p:cNvPr>
          <p:cNvSpPr>
            <a:spLocks noGrp="1"/>
          </p:cNvSpPr>
          <p:nvPr>
            <p:ph sz="half" idx="1"/>
          </p:nvPr>
        </p:nvSpPr>
        <p:spPr>
          <a:xfrm>
            <a:off x="337625" y="1041006"/>
            <a:ext cx="4234375" cy="4673994"/>
          </a:xfrm>
        </p:spPr>
        <p:txBody>
          <a:bodyPr>
            <a:normAutofit/>
          </a:bodyPr>
          <a:lstStyle/>
          <a:p>
            <a:r>
              <a:rPr lang="en-US" sz="1600"/>
              <a:t>Declare the psalmist’s trust in God (27:2,3,5-6,8,9,10,13; 73:17,18-20,23-28)</a:t>
            </a:r>
          </a:p>
          <a:p>
            <a:pPr lvl="1"/>
            <a:r>
              <a:rPr lang="en-US" sz="1400"/>
              <a:t>Uses positive language (“You will”) to describe the actions God has promised </a:t>
            </a:r>
          </a:p>
          <a:p>
            <a:pPr lvl="1"/>
            <a:r>
              <a:rPr lang="en-US" sz="1400"/>
              <a:t>Note: this requires a detailed knowledge of God’s promises to pray according to His will</a:t>
            </a:r>
          </a:p>
          <a:p>
            <a:r>
              <a:rPr lang="en-US" sz="1600"/>
              <a:t>Describe the basis for the psalmist’s trust (27:1; 73:1)</a:t>
            </a:r>
          </a:p>
          <a:p>
            <a:r>
              <a:rPr lang="en-US" sz="1600"/>
              <a:t>Invite others to trust God also (27:14)</a:t>
            </a:r>
          </a:p>
          <a:p>
            <a:r>
              <a:rPr lang="en-US" sz="1600"/>
              <a:t>Use images of God that answer the crisis the psalmist faces (27:1,5,9; 73:26,27,28)</a:t>
            </a:r>
          </a:p>
        </p:txBody>
      </p:sp>
      <p:sp>
        <p:nvSpPr>
          <p:cNvPr id="4" name="Content Placeholder 3">
            <a:extLst>
              <a:ext uri="{FF2B5EF4-FFF2-40B4-BE49-F238E27FC236}">
                <a16:creationId xmlns:a16="http://schemas.microsoft.com/office/drawing/2014/main" id="{485D7D9C-E213-072D-1D86-417504190627}"/>
              </a:ext>
            </a:extLst>
          </p:cNvPr>
          <p:cNvSpPr>
            <a:spLocks noGrp="1"/>
          </p:cNvSpPr>
          <p:nvPr>
            <p:ph sz="half" idx="2"/>
          </p:nvPr>
        </p:nvSpPr>
        <p:spPr>
          <a:xfrm>
            <a:off x="4572000" y="1041007"/>
            <a:ext cx="4423954" cy="4449790"/>
          </a:xfrm>
        </p:spPr>
        <p:txBody>
          <a:bodyPr vert="horz" lIns="91440" tIns="45720" rIns="91440" bIns="45720" rtlCol="0" anchor="t">
            <a:normAutofit/>
          </a:bodyPr>
          <a:lstStyle/>
          <a:p>
            <a:r>
              <a:rPr lang="en-US" sz="1600" err="1">
                <a:ea typeface="+mn-lt"/>
                <a:cs typeface="+mn-lt"/>
              </a:rPr>
              <a:t>Declara</a:t>
            </a:r>
            <a:r>
              <a:rPr lang="en-US" sz="1600">
                <a:ea typeface="+mn-lt"/>
                <a:cs typeface="+mn-lt"/>
              </a:rPr>
              <a:t> la </a:t>
            </a:r>
            <a:r>
              <a:rPr lang="en-US" sz="1600" err="1">
                <a:ea typeface="+mn-lt"/>
                <a:cs typeface="+mn-lt"/>
              </a:rPr>
              <a:t>confianza</a:t>
            </a:r>
            <a:r>
              <a:rPr lang="en-US" sz="1600">
                <a:ea typeface="+mn-lt"/>
                <a:cs typeface="+mn-lt"/>
              </a:rPr>
              <a:t> del </a:t>
            </a:r>
            <a:r>
              <a:rPr lang="en-US" sz="1600" err="1">
                <a:ea typeface="+mn-lt"/>
                <a:cs typeface="+mn-lt"/>
              </a:rPr>
              <a:t>salmista</a:t>
            </a:r>
            <a:r>
              <a:rPr lang="en-US" sz="1600">
                <a:ea typeface="+mn-lt"/>
                <a:cs typeface="+mn-lt"/>
              </a:rPr>
              <a:t> </a:t>
            </a:r>
            <a:r>
              <a:rPr lang="en-US" sz="1600" err="1">
                <a:ea typeface="+mn-lt"/>
                <a:cs typeface="+mn-lt"/>
              </a:rPr>
              <a:t>en</a:t>
            </a:r>
            <a:r>
              <a:rPr lang="en-US" sz="1600">
                <a:ea typeface="+mn-lt"/>
                <a:cs typeface="+mn-lt"/>
              </a:rPr>
              <a:t> Dios (27:2,3,5-6,8,9,10,13; 73:17,18-20,23-28)</a:t>
            </a:r>
            <a:endParaRPr lang="en-US" sz="1600"/>
          </a:p>
          <a:p>
            <a:pPr lvl="1"/>
            <a:r>
              <a:rPr lang="en-US" sz="1400" err="1">
                <a:ea typeface="+mn-lt"/>
                <a:cs typeface="+mn-lt"/>
              </a:rPr>
              <a:t>Utiliza</a:t>
            </a:r>
            <a:r>
              <a:rPr lang="en-US" sz="1400">
                <a:ea typeface="+mn-lt"/>
                <a:cs typeface="+mn-lt"/>
              </a:rPr>
              <a:t> un </a:t>
            </a:r>
            <a:r>
              <a:rPr lang="en-US" sz="1400" err="1">
                <a:ea typeface="+mn-lt"/>
                <a:cs typeface="+mn-lt"/>
              </a:rPr>
              <a:t>lenguaje</a:t>
            </a:r>
            <a:r>
              <a:rPr lang="en-US" sz="1400">
                <a:ea typeface="+mn-lt"/>
                <a:cs typeface="+mn-lt"/>
              </a:rPr>
              <a:t> </a:t>
            </a:r>
            <a:r>
              <a:rPr lang="en-US" sz="1400" err="1">
                <a:ea typeface="+mn-lt"/>
                <a:cs typeface="+mn-lt"/>
              </a:rPr>
              <a:t>positivo</a:t>
            </a:r>
            <a:r>
              <a:rPr lang="en-US" sz="1400">
                <a:ea typeface="+mn-lt"/>
                <a:cs typeface="+mn-lt"/>
              </a:rPr>
              <a:t> ("Tú lo </a:t>
            </a:r>
            <a:r>
              <a:rPr lang="en-US" sz="1400" err="1">
                <a:ea typeface="+mn-lt"/>
                <a:cs typeface="+mn-lt"/>
              </a:rPr>
              <a:t>harás</a:t>
            </a:r>
            <a:r>
              <a:rPr lang="en-US" sz="1400">
                <a:ea typeface="+mn-lt"/>
                <a:cs typeface="+mn-lt"/>
              </a:rPr>
              <a:t>") para </a:t>
            </a:r>
            <a:r>
              <a:rPr lang="en-US" sz="1400" err="1">
                <a:ea typeface="+mn-lt"/>
                <a:cs typeface="+mn-lt"/>
              </a:rPr>
              <a:t>describir</a:t>
            </a:r>
            <a:r>
              <a:rPr lang="en-US" sz="1400">
                <a:ea typeface="+mn-lt"/>
                <a:cs typeface="+mn-lt"/>
              </a:rPr>
              <a:t> las </a:t>
            </a:r>
            <a:r>
              <a:rPr lang="en-US" sz="1400" err="1">
                <a:ea typeface="+mn-lt"/>
                <a:cs typeface="+mn-lt"/>
              </a:rPr>
              <a:t>acciones</a:t>
            </a:r>
            <a:r>
              <a:rPr lang="en-US" sz="1400">
                <a:ea typeface="+mn-lt"/>
                <a:cs typeface="+mn-lt"/>
              </a:rPr>
              <a:t> que Dios ha </a:t>
            </a:r>
            <a:r>
              <a:rPr lang="en-US" sz="1400" err="1">
                <a:ea typeface="+mn-lt"/>
                <a:cs typeface="+mn-lt"/>
              </a:rPr>
              <a:t>prometido</a:t>
            </a:r>
            <a:endParaRPr lang="en-US" sz="1400" err="1"/>
          </a:p>
          <a:p>
            <a:pPr lvl="1"/>
            <a:r>
              <a:rPr lang="en-US" sz="1400">
                <a:ea typeface="+mn-lt"/>
                <a:cs typeface="+mn-lt"/>
              </a:rPr>
              <a:t>Nota: </a:t>
            </a:r>
            <a:r>
              <a:rPr lang="en-US" sz="1400" err="1">
                <a:ea typeface="+mn-lt"/>
                <a:cs typeface="+mn-lt"/>
              </a:rPr>
              <a:t>esto</a:t>
            </a:r>
            <a:r>
              <a:rPr lang="en-US" sz="1400">
                <a:ea typeface="+mn-lt"/>
                <a:cs typeface="+mn-lt"/>
              </a:rPr>
              <a:t> </a:t>
            </a:r>
            <a:r>
              <a:rPr lang="en-US" sz="1400" err="1">
                <a:ea typeface="+mn-lt"/>
                <a:cs typeface="+mn-lt"/>
              </a:rPr>
              <a:t>requiere</a:t>
            </a:r>
            <a:r>
              <a:rPr lang="en-US" sz="1400">
                <a:ea typeface="+mn-lt"/>
                <a:cs typeface="+mn-lt"/>
              </a:rPr>
              <a:t> un </a:t>
            </a:r>
            <a:r>
              <a:rPr lang="en-US" sz="1400" err="1">
                <a:ea typeface="+mn-lt"/>
                <a:cs typeface="+mn-lt"/>
              </a:rPr>
              <a:t>conocimiento</a:t>
            </a:r>
            <a:r>
              <a:rPr lang="en-US" sz="1400">
                <a:ea typeface="+mn-lt"/>
                <a:cs typeface="+mn-lt"/>
              </a:rPr>
              <a:t> </a:t>
            </a:r>
            <a:r>
              <a:rPr lang="en-US" sz="1400" err="1">
                <a:ea typeface="+mn-lt"/>
                <a:cs typeface="+mn-lt"/>
              </a:rPr>
              <a:t>detallado</a:t>
            </a:r>
            <a:r>
              <a:rPr lang="en-US" sz="1400">
                <a:ea typeface="+mn-lt"/>
                <a:cs typeface="+mn-lt"/>
              </a:rPr>
              <a:t> de </a:t>
            </a:r>
            <a:br>
              <a:rPr lang="en-US" sz="1400">
                <a:ea typeface="+mn-lt"/>
                <a:cs typeface="+mn-lt"/>
              </a:rPr>
            </a:br>
            <a:r>
              <a:rPr lang="en-US" sz="1400">
                <a:ea typeface="+mn-lt"/>
                <a:cs typeface="+mn-lt"/>
              </a:rPr>
              <a:t>las </a:t>
            </a:r>
            <a:r>
              <a:rPr lang="en-US" sz="1400" err="1">
                <a:ea typeface="+mn-lt"/>
                <a:cs typeface="+mn-lt"/>
              </a:rPr>
              <a:t>promesas</a:t>
            </a:r>
            <a:r>
              <a:rPr lang="en-US" sz="1400">
                <a:ea typeface="+mn-lt"/>
                <a:cs typeface="+mn-lt"/>
              </a:rPr>
              <a:t> de Dios para </a:t>
            </a:r>
            <a:r>
              <a:rPr lang="en-US" sz="1400" err="1">
                <a:ea typeface="+mn-lt"/>
                <a:cs typeface="+mn-lt"/>
              </a:rPr>
              <a:t>orar</a:t>
            </a:r>
            <a:r>
              <a:rPr lang="en-US" sz="1400">
                <a:ea typeface="+mn-lt"/>
                <a:cs typeface="+mn-lt"/>
              </a:rPr>
              <a:t> </a:t>
            </a:r>
            <a:r>
              <a:rPr lang="en-US" sz="1400" err="1">
                <a:ea typeface="+mn-lt"/>
                <a:cs typeface="+mn-lt"/>
              </a:rPr>
              <a:t>según</a:t>
            </a:r>
            <a:r>
              <a:rPr lang="en-US" sz="1400">
                <a:ea typeface="+mn-lt"/>
                <a:cs typeface="+mn-lt"/>
              </a:rPr>
              <a:t> </a:t>
            </a:r>
            <a:r>
              <a:rPr lang="en-US" sz="1400" err="1">
                <a:ea typeface="+mn-lt"/>
                <a:cs typeface="+mn-lt"/>
              </a:rPr>
              <a:t>Su</a:t>
            </a:r>
            <a:r>
              <a:rPr lang="en-US" sz="1400">
                <a:ea typeface="+mn-lt"/>
                <a:cs typeface="+mn-lt"/>
              </a:rPr>
              <a:t> </a:t>
            </a:r>
            <a:r>
              <a:rPr lang="en-US" sz="1400" err="1">
                <a:ea typeface="+mn-lt"/>
                <a:cs typeface="+mn-lt"/>
              </a:rPr>
              <a:t>voluntad</a:t>
            </a:r>
            <a:endParaRPr lang="en-US" sz="1400"/>
          </a:p>
          <a:p>
            <a:r>
              <a:rPr lang="en-US" sz="1600">
                <a:ea typeface="+mn-lt"/>
                <a:cs typeface="+mn-lt"/>
              </a:rPr>
              <a:t>Describe la base de la </a:t>
            </a:r>
            <a:r>
              <a:rPr lang="en-US" sz="1600" err="1">
                <a:ea typeface="+mn-lt"/>
                <a:cs typeface="+mn-lt"/>
              </a:rPr>
              <a:t>confianza</a:t>
            </a:r>
            <a:r>
              <a:rPr lang="en-US" sz="1600">
                <a:ea typeface="+mn-lt"/>
                <a:cs typeface="+mn-lt"/>
              </a:rPr>
              <a:t> del </a:t>
            </a:r>
            <a:r>
              <a:rPr lang="en-US" sz="1600" err="1">
                <a:ea typeface="+mn-lt"/>
                <a:cs typeface="+mn-lt"/>
              </a:rPr>
              <a:t>salmista</a:t>
            </a:r>
            <a:r>
              <a:rPr lang="en-US" sz="1600">
                <a:ea typeface="+mn-lt"/>
                <a:cs typeface="+mn-lt"/>
              </a:rPr>
              <a:t> (27:1; 73:1)</a:t>
            </a:r>
            <a:endParaRPr lang="en-US" sz="1600"/>
          </a:p>
          <a:p>
            <a:r>
              <a:rPr lang="en-US" sz="1600" err="1">
                <a:ea typeface="+mn-lt"/>
                <a:cs typeface="+mn-lt"/>
              </a:rPr>
              <a:t>Invita</a:t>
            </a:r>
            <a:r>
              <a:rPr lang="en-US" sz="1600">
                <a:ea typeface="+mn-lt"/>
                <a:cs typeface="+mn-lt"/>
              </a:rPr>
              <a:t> a </a:t>
            </a:r>
            <a:r>
              <a:rPr lang="en-US" sz="1600" err="1">
                <a:ea typeface="+mn-lt"/>
                <a:cs typeface="+mn-lt"/>
              </a:rPr>
              <a:t>otros</a:t>
            </a:r>
            <a:r>
              <a:rPr lang="en-US" sz="1600">
                <a:ea typeface="+mn-lt"/>
                <a:cs typeface="+mn-lt"/>
              </a:rPr>
              <a:t> a </a:t>
            </a:r>
            <a:r>
              <a:rPr lang="en-US" sz="1600" err="1">
                <a:ea typeface="+mn-lt"/>
                <a:cs typeface="+mn-lt"/>
              </a:rPr>
              <a:t>confiar</a:t>
            </a:r>
            <a:r>
              <a:rPr lang="en-US" sz="1600">
                <a:ea typeface="+mn-lt"/>
                <a:cs typeface="+mn-lt"/>
              </a:rPr>
              <a:t> </a:t>
            </a:r>
            <a:r>
              <a:rPr lang="en-US" sz="1600" err="1">
                <a:ea typeface="+mn-lt"/>
                <a:cs typeface="+mn-lt"/>
              </a:rPr>
              <a:t>también</a:t>
            </a:r>
            <a:r>
              <a:rPr lang="en-US" sz="1600">
                <a:ea typeface="+mn-lt"/>
                <a:cs typeface="+mn-lt"/>
              </a:rPr>
              <a:t> </a:t>
            </a:r>
            <a:r>
              <a:rPr lang="en-US" sz="1600" err="1">
                <a:ea typeface="+mn-lt"/>
                <a:cs typeface="+mn-lt"/>
              </a:rPr>
              <a:t>en</a:t>
            </a:r>
            <a:r>
              <a:rPr lang="en-US" sz="1600">
                <a:ea typeface="+mn-lt"/>
                <a:cs typeface="+mn-lt"/>
              </a:rPr>
              <a:t> Dios (27:14)</a:t>
            </a:r>
            <a:endParaRPr lang="en-US" sz="1600"/>
          </a:p>
          <a:p>
            <a:r>
              <a:rPr lang="en-US" sz="1600">
                <a:ea typeface="+mn-lt"/>
                <a:cs typeface="+mn-lt"/>
              </a:rPr>
              <a:t>Usa </a:t>
            </a:r>
            <a:r>
              <a:rPr lang="en-US" sz="1600" err="1">
                <a:ea typeface="+mn-lt"/>
                <a:cs typeface="+mn-lt"/>
              </a:rPr>
              <a:t>imágenes</a:t>
            </a:r>
            <a:r>
              <a:rPr lang="en-US" sz="1600">
                <a:ea typeface="+mn-lt"/>
                <a:cs typeface="+mn-lt"/>
              </a:rPr>
              <a:t> de Dios que </a:t>
            </a:r>
            <a:r>
              <a:rPr lang="en-US" sz="1600" err="1">
                <a:ea typeface="+mn-lt"/>
                <a:cs typeface="+mn-lt"/>
              </a:rPr>
              <a:t>respondan</a:t>
            </a:r>
            <a:r>
              <a:rPr lang="en-US" sz="1600">
                <a:ea typeface="+mn-lt"/>
                <a:cs typeface="+mn-lt"/>
              </a:rPr>
              <a:t> a la crisis que </a:t>
            </a:r>
            <a:r>
              <a:rPr lang="en-US" sz="1600" err="1">
                <a:ea typeface="+mn-lt"/>
                <a:cs typeface="+mn-lt"/>
              </a:rPr>
              <a:t>enfrenta</a:t>
            </a:r>
            <a:r>
              <a:rPr lang="en-US" sz="1600">
                <a:ea typeface="+mn-lt"/>
                <a:cs typeface="+mn-lt"/>
              </a:rPr>
              <a:t> </a:t>
            </a:r>
            <a:r>
              <a:rPr lang="en-US" sz="1600" err="1">
                <a:ea typeface="+mn-lt"/>
                <a:cs typeface="+mn-lt"/>
              </a:rPr>
              <a:t>el</a:t>
            </a:r>
            <a:r>
              <a:rPr lang="en-US" sz="1600">
                <a:ea typeface="+mn-lt"/>
                <a:cs typeface="+mn-lt"/>
              </a:rPr>
              <a:t> </a:t>
            </a:r>
            <a:r>
              <a:rPr lang="en-US" sz="1600" err="1">
                <a:ea typeface="+mn-lt"/>
                <a:cs typeface="+mn-lt"/>
              </a:rPr>
              <a:t>salmista</a:t>
            </a:r>
            <a:r>
              <a:rPr lang="en-US" sz="1600">
                <a:ea typeface="+mn-lt"/>
                <a:cs typeface="+mn-lt"/>
              </a:rPr>
              <a:t> (27:1, 5, 9; 73:26, 27, 28)</a:t>
            </a:r>
            <a:endParaRPr lang="en-US" sz="1600"/>
          </a:p>
        </p:txBody>
      </p:sp>
    </p:spTree>
    <p:extLst>
      <p:ext uri="{BB962C8B-B14F-4D97-AF65-F5344CB8AC3E}">
        <p14:creationId xmlns:p14="http://schemas.microsoft.com/office/powerpoint/2010/main" val="345493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385-173F-F25A-27B5-76420C85CB9E}"/>
              </a:ext>
            </a:extLst>
          </p:cNvPr>
          <p:cNvSpPr>
            <a:spLocks noGrp="1"/>
          </p:cNvSpPr>
          <p:nvPr>
            <p:ph type="title"/>
          </p:nvPr>
        </p:nvSpPr>
        <p:spPr>
          <a:xfrm>
            <a:off x="184299" y="659983"/>
            <a:ext cx="8775404" cy="1608845"/>
          </a:xfrm>
        </p:spPr>
        <p:txBody>
          <a:bodyPr/>
          <a:lstStyle/>
          <a:p>
            <a:r>
              <a:rPr lang="en-US" sz="4800" err="1"/>
              <a:t>BiG</a:t>
            </a:r>
            <a:r>
              <a:rPr lang="en-US" sz="4800"/>
              <a:t> IDEAS OF THE </a:t>
            </a:r>
            <a:br>
              <a:rPr lang="en-US" sz="4800"/>
            </a:br>
            <a:r>
              <a:rPr lang="en-US" sz="4800"/>
              <a:t>BOOK OF PSALMS</a:t>
            </a:r>
          </a:p>
        </p:txBody>
      </p:sp>
      <p:sp>
        <p:nvSpPr>
          <p:cNvPr id="3" name="Text Placeholder 2">
            <a:extLst>
              <a:ext uri="{FF2B5EF4-FFF2-40B4-BE49-F238E27FC236}">
                <a16:creationId xmlns:a16="http://schemas.microsoft.com/office/drawing/2014/main" id="{52CA6F54-4A26-DF85-29BB-9444A308F7EA}"/>
              </a:ext>
            </a:extLst>
          </p:cNvPr>
          <p:cNvSpPr>
            <a:spLocks noGrp="1"/>
          </p:cNvSpPr>
          <p:nvPr>
            <p:ph type="body" idx="1"/>
          </p:nvPr>
        </p:nvSpPr>
        <p:spPr>
          <a:xfrm>
            <a:off x="1283589" y="2671827"/>
            <a:ext cx="6576822" cy="371346"/>
          </a:xfrm>
        </p:spPr>
        <p:txBody>
          <a:bodyPr/>
          <a:lstStyle/>
          <a:p>
            <a:r>
              <a:rPr lang="en-US">
                <a:solidFill>
                  <a:srgbClr val="C00000"/>
                </a:solidFill>
              </a:rPr>
              <a:t>Lesson 1 / </a:t>
            </a:r>
            <a:r>
              <a:rPr lang="en-US" err="1">
                <a:solidFill>
                  <a:srgbClr val="C00000"/>
                </a:solidFill>
              </a:rPr>
              <a:t>Lección</a:t>
            </a:r>
            <a:r>
              <a:rPr lang="en-US">
                <a:solidFill>
                  <a:srgbClr val="C00000"/>
                </a:solidFill>
              </a:rPr>
              <a:t> 1</a:t>
            </a:r>
          </a:p>
        </p:txBody>
      </p:sp>
      <p:sp>
        <p:nvSpPr>
          <p:cNvPr id="4" name="Title 1">
            <a:extLst>
              <a:ext uri="{FF2B5EF4-FFF2-40B4-BE49-F238E27FC236}">
                <a16:creationId xmlns:a16="http://schemas.microsoft.com/office/drawing/2014/main" id="{D321DF81-615B-7450-DB5F-C358FA3B7F00}"/>
              </a:ext>
            </a:extLst>
          </p:cNvPr>
          <p:cNvSpPr txBox="1">
            <a:spLocks/>
          </p:cNvSpPr>
          <p:nvPr/>
        </p:nvSpPr>
        <p:spPr>
          <a:xfrm>
            <a:off x="177210" y="3446173"/>
            <a:ext cx="8789580" cy="160884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54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s-ES" sz="4800"/>
              <a:t>Ideas grandes del </a:t>
            </a:r>
            <a:br>
              <a:rPr lang="es-ES" sz="4800"/>
            </a:br>
            <a:r>
              <a:rPr lang="es-ES" sz="4800"/>
              <a:t>libro de los Salmos</a:t>
            </a:r>
            <a:endParaRPr lang="en-US" sz="4800"/>
          </a:p>
        </p:txBody>
      </p:sp>
    </p:spTree>
    <p:extLst>
      <p:ext uri="{BB962C8B-B14F-4D97-AF65-F5344CB8AC3E}">
        <p14:creationId xmlns:p14="http://schemas.microsoft.com/office/powerpoint/2010/main" val="474746295"/>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9B3DF-F663-F1BD-0000-B9C2A02583FF}"/>
              </a:ext>
            </a:extLst>
          </p:cNvPr>
          <p:cNvSpPr>
            <a:spLocks noGrp="1"/>
          </p:cNvSpPr>
          <p:nvPr>
            <p:ph type="title"/>
          </p:nvPr>
        </p:nvSpPr>
        <p:spPr>
          <a:xfrm>
            <a:off x="818155" y="695950"/>
            <a:ext cx="7507687" cy="1680814"/>
          </a:xfrm>
        </p:spPr>
        <p:txBody>
          <a:bodyPr/>
          <a:lstStyle/>
          <a:p>
            <a:r>
              <a:rPr lang="en-US" sz="2800"/>
              <a:t>What do you think the psalmist means when he says that he will “see the goodness of the Lord in the land of the living” (27:13)? What is he confident that God will do?</a:t>
            </a:r>
          </a:p>
        </p:txBody>
      </p:sp>
      <p:sp>
        <p:nvSpPr>
          <p:cNvPr id="4" name="Title 1">
            <a:extLst>
              <a:ext uri="{FF2B5EF4-FFF2-40B4-BE49-F238E27FC236}">
                <a16:creationId xmlns:a16="http://schemas.microsoft.com/office/drawing/2014/main" id="{5AA10325-1D58-A66A-133D-F60C1F078FAA}"/>
              </a:ext>
            </a:extLst>
          </p:cNvPr>
          <p:cNvSpPr txBox="1">
            <a:spLocks/>
          </p:cNvSpPr>
          <p:nvPr/>
        </p:nvSpPr>
        <p:spPr>
          <a:xfrm>
            <a:off x="1118152" y="3338236"/>
            <a:ext cx="6907692" cy="168081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40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s-ES" sz="2800">
                <a:latin typeface="Malgun Gothic"/>
                <a:ea typeface="Malgun Gothic"/>
              </a:rPr>
              <a:t>¿Qué cree usted que quiere decir el salmista cuando dice que verá “la bondad del SEÑOR en la tierra de los vivientes” (27:13)? ¿Qué está seguro de que Dios hará?</a:t>
            </a:r>
            <a:endParaRPr lang="en-US" sz="2800">
              <a:latin typeface="Malgun Gothic"/>
              <a:ea typeface="Malgun Gothic"/>
            </a:endParaRPr>
          </a:p>
        </p:txBody>
      </p:sp>
    </p:spTree>
    <p:extLst>
      <p:ext uri="{BB962C8B-B14F-4D97-AF65-F5344CB8AC3E}">
        <p14:creationId xmlns:p14="http://schemas.microsoft.com/office/powerpoint/2010/main" val="991171495"/>
      </p:ext>
    </p:extLst>
  </p:cSld>
  <p:clrMapOvr>
    <a:masterClrMapping/>
  </p:clrMapOvr>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C470CB-6EAC-66D0-B40D-7EA60777EE93}"/>
              </a:ext>
            </a:extLst>
          </p:cNvPr>
          <p:cNvSpPr>
            <a:spLocks noGrp="1"/>
          </p:cNvSpPr>
          <p:nvPr>
            <p:ph type="title"/>
          </p:nvPr>
        </p:nvSpPr>
        <p:spPr/>
        <p:txBody>
          <a:bodyPr vert="horz" lIns="91440" tIns="45720" rIns="91440" bIns="45720" rtlCol="0" anchor="ctr">
            <a:noAutofit/>
          </a:bodyPr>
          <a:lstStyle/>
          <a:p>
            <a:r>
              <a:rPr lang="en-US" sz="2800">
                <a:latin typeface="Malgun Gothic"/>
                <a:ea typeface="Malgun Gothic"/>
              </a:rPr>
              <a:t>What Trust Looks Like / </a:t>
            </a:r>
            <a:r>
              <a:rPr lang="en-US" sz="2800" err="1">
                <a:latin typeface="Malgun Gothic"/>
                <a:ea typeface="Malgun Gothic"/>
              </a:rPr>
              <a:t>Cómo</a:t>
            </a:r>
            <a:r>
              <a:rPr lang="en-US" sz="2800">
                <a:latin typeface="Malgun Gothic"/>
                <a:ea typeface="Malgun Gothic"/>
              </a:rPr>
              <a:t> se </a:t>
            </a:r>
            <a:r>
              <a:rPr lang="en-US" sz="2800" err="1">
                <a:latin typeface="Malgun Gothic"/>
                <a:ea typeface="Malgun Gothic"/>
              </a:rPr>
              <a:t>ve</a:t>
            </a:r>
            <a:r>
              <a:rPr lang="en-US" sz="2800">
                <a:latin typeface="Malgun Gothic"/>
                <a:ea typeface="Malgun Gothic"/>
              </a:rPr>
              <a:t> la </a:t>
            </a:r>
            <a:r>
              <a:rPr lang="en-US" sz="2800" err="1">
                <a:latin typeface="Malgun Gothic"/>
                <a:ea typeface="Malgun Gothic"/>
              </a:rPr>
              <a:t>confianza</a:t>
            </a:r>
            <a:endParaRPr lang="en-US" sz="2800"/>
          </a:p>
        </p:txBody>
      </p:sp>
      <p:sp>
        <p:nvSpPr>
          <p:cNvPr id="3" name="Content Placeholder 2">
            <a:extLst>
              <a:ext uri="{FF2B5EF4-FFF2-40B4-BE49-F238E27FC236}">
                <a16:creationId xmlns:a16="http://schemas.microsoft.com/office/drawing/2014/main" id="{9626F758-2B41-45E0-39DE-DE51F9D70870}"/>
              </a:ext>
            </a:extLst>
          </p:cNvPr>
          <p:cNvSpPr>
            <a:spLocks noGrp="1"/>
          </p:cNvSpPr>
          <p:nvPr>
            <p:ph sz="half" idx="1"/>
          </p:nvPr>
        </p:nvSpPr>
        <p:spPr>
          <a:xfrm>
            <a:off x="337625" y="1041006"/>
            <a:ext cx="4234375" cy="4673994"/>
          </a:xfrm>
        </p:spPr>
        <p:txBody>
          <a:bodyPr>
            <a:normAutofit fontScale="92500"/>
          </a:bodyPr>
          <a:lstStyle/>
          <a:p>
            <a:r>
              <a:rPr lang="en-US"/>
              <a:t>Declare the psalmist’s trust in God (27:2,3,5-6,8,9,10,13; 73:17,18-20,23-28)</a:t>
            </a:r>
          </a:p>
          <a:p>
            <a:pPr lvl="1"/>
            <a:r>
              <a:rPr lang="en-US"/>
              <a:t>Uses positive language (“You will”) to describe the actions God has promised </a:t>
            </a:r>
          </a:p>
          <a:p>
            <a:pPr lvl="1"/>
            <a:r>
              <a:rPr lang="en-US"/>
              <a:t>Note: this requires a detailed knowledge of God’s promises to pray according to His will</a:t>
            </a:r>
          </a:p>
          <a:p>
            <a:r>
              <a:rPr lang="en-US"/>
              <a:t>Describe the basis for the psalmist’s trust (27:1; 73:1)</a:t>
            </a:r>
          </a:p>
          <a:p>
            <a:r>
              <a:rPr lang="en-US"/>
              <a:t>Invite others to trust God also (27:14)</a:t>
            </a:r>
          </a:p>
          <a:p>
            <a:r>
              <a:rPr lang="en-US"/>
              <a:t>Use images of God that answer the crisis the psalmist faces (27:1,5,9; 73:26,27,28)</a:t>
            </a:r>
          </a:p>
          <a:p>
            <a:r>
              <a:rPr lang="en-US"/>
              <a:t>Request help in a way that demonstrates trust, not fear (27:4,7,9,11)</a:t>
            </a:r>
          </a:p>
          <a:p>
            <a:pPr lvl="1"/>
            <a:r>
              <a:rPr lang="en-US"/>
              <a:t>Make specific requests about the situation according to His will</a:t>
            </a:r>
          </a:p>
          <a:p>
            <a:r>
              <a:rPr lang="en-US"/>
              <a:t>Vow to praise God (27:6)</a:t>
            </a:r>
          </a:p>
          <a:p>
            <a:pPr lvl="1"/>
            <a:r>
              <a:rPr lang="en-US"/>
              <a:t>A vow to do more than God commands as an expression of gratitude</a:t>
            </a:r>
          </a:p>
        </p:txBody>
      </p:sp>
      <p:sp>
        <p:nvSpPr>
          <p:cNvPr id="4" name="Content Placeholder 3">
            <a:extLst>
              <a:ext uri="{FF2B5EF4-FFF2-40B4-BE49-F238E27FC236}">
                <a16:creationId xmlns:a16="http://schemas.microsoft.com/office/drawing/2014/main" id="{485D7D9C-E213-072D-1D86-417504190627}"/>
              </a:ext>
            </a:extLst>
          </p:cNvPr>
          <p:cNvSpPr>
            <a:spLocks noGrp="1"/>
          </p:cNvSpPr>
          <p:nvPr>
            <p:ph sz="half" idx="2"/>
          </p:nvPr>
        </p:nvSpPr>
        <p:spPr/>
        <p:txBody>
          <a:bodyPr vert="horz" lIns="91440" tIns="45720" rIns="91440" bIns="45720" rtlCol="0" anchor="t">
            <a:normAutofit fontScale="92500"/>
          </a:bodyPr>
          <a:lstStyle/>
          <a:p>
            <a:r>
              <a:rPr lang="en-US" err="1">
                <a:ea typeface="+mn-lt"/>
                <a:cs typeface="+mn-lt"/>
              </a:rPr>
              <a:t>Declara</a:t>
            </a:r>
            <a:r>
              <a:rPr lang="en-US">
                <a:ea typeface="+mn-lt"/>
                <a:cs typeface="+mn-lt"/>
              </a:rPr>
              <a:t> la </a:t>
            </a:r>
            <a:r>
              <a:rPr lang="en-US" err="1">
                <a:ea typeface="+mn-lt"/>
                <a:cs typeface="+mn-lt"/>
              </a:rPr>
              <a:t>confianza</a:t>
            </a:r>
            <a:r>
              <a:rPr lang="en-US">
                <a:ea typeface="+mn-lt"/>
                <a:cs typeface="+mn-lt"/>
              </a:rPr>
              <a:t> del </a:t>
            </a:r>
            <a:r>
              <a:rPr lang="en-US" err="1">
                <a:ea typeface="+mn-lt"/>
                <a:cs typeface="+mn-lt"/>
              </a:rPr>
              <a:t>salmista</a:t>
            </a:r>
            <a:r>
              <a:rPr lang="en-US">
                <a:ea typeface="+mn-lt"/>
                <a:cs typeface="+mn-lt"/>
              </a:rPr>
              <a:t> </a:t>
            </a:r>
            <a:r>
              <a:rPr lang="en-US" err="1">
                <a:ea typeface="+mn-lt"/>
                <a:cs typeface="+mn-lt"/>
              </a:rPr>
              <a:t>en</a:t>
            </a:r>
            <a:r>
              <a:rPr lang="en-US">
                <a:ea typeface="+mn-lt"/>
                <a:cs typeface="+mn-lt"/>
              </a:rPr>
              <a:t> Dios (27:2,3,5-6,8,9,10,13; 73:17,18-20,23-28)</a:t>
            </a:r>
            <a:endParaRPr lang="en-US"/>
          </a:p>
          <a:p>
            <a:pPr lvl="1"/>
            <a:r>
              <a:rPr lang="en-US" err="1">
                <a:ea typeface="+mn-lt"/>
                <a:cs typeface="+mn-lt"/>
              </a:rPr>
              <a:t>Utiliza</a:t>
            </a:r>
            <a:r>
              <a:rPr lang="en-US">
                <a:ea typeface="+mn-lt"/>
                <a:cs typeface="+mn-lt"/>
              </a:rPr>
              <a:t> un </a:t>
            </a:r>
            <a:r>
              <a:rPr lang="en-US" err="1">
                <a:ea typeface="+mn-lt"/>
                <a:cs typeface="+mn-lt"/>
              </a:rPr>
              <a:t>lenguaje</a:t>
            </a:r>
            <a:r>
              <a:rPr lang="en-US">
                <a:ea typeface="+mn-lt"/>
                <a:cs typeface="+mn-lt"/>
              </a:rPr>
              <a:t> </a:t>
            </a:r>
            <a:r>
              <a:rPr lang="en-US" err="1">
                <a:ea typeface="+mn-lt"/>
                <a:cs typeface="+mn-lt"/>
              </a:rPr>
              <a:t>positivo</a:t>
            </a:r>
            <a:r>
              <a:rPr lang="en-US">
                <a:ea typeface="+mn-lt"/>
                <a:cs typeface="+mn-lt"/>
              </a:rPr>
              <a:t> ("Tú lo </a:t>
            </a:r>
            <a:r>
              <a:rPr lang="en-US" err="1">
                <a:ea typeface="+mn-lt"/>
                <a:cs typeface="+mn-lt"/>
              </a:rPr>
              <a:t>harás</a:t>
            </a:r>
            <a:r>
              <a:rPr lang="en-US">
                <a:ea typeface="+mn-lt"/>
                <a:cs typeface="+mn-lt"/>
              </a:rPr>
              <a:t>") para </a:t>
            </a:r>
            <a:r>
              <a:rPr lang="en-US" err="1">
                <a:ea typeface="+mn-lt"/>
                <a:cs typeface="+mn-lt"/>
              </a:rPr>
              <a:t>describir</a:t>
            </a:r>
            <a:r>
              <a:rPr lang="en-US">
                <a:ea typeface="+mn-lt"/>
                <a:cs typeface="+mn-lt"/>
              </a:rPr>
              <a:t> las </a:t>
            </a:r>
            <a:r>
              <a:rPr lang="en-US" err="1">
                <a:ea typeface="+mn-lt"/>
                <a:cs typeface="+mn-lt"/>
              </a:rPr>
              <a:t>acciones</a:t>
            </a:r>
            <a:r>
              <a:rPr lang="en-US">
                <a:ea typeface="+mn-lt"/>
                <a:cs typeface="+mn-lt"/>
              </a:rPr>
              <a:t> que Dios ha </a:t>
            </a:r>
            <a:r>
              <a:rPr lang="en-US" err="1">
                <a:ea typeface="+mn-lt"/>
                <a:cs typeface="+mn-lt"/>
              </a:rPr>
              <a:t>prometido</a:t>
            </a:r>
            <a:endParaRPr lang="en-US" err="1"/>
          </a:p>
          <a:p>
            <a:pPr lvl="1"/>
            <a:r>
              <a:rPr lang="en-US" err="1">
                <a:ea typeface="+mn-lt"/>
                <a:cs typeface="+mn-lt"/>
              </a:rPr>
              <a:t>Nota</a:t>
            </a:r>
            <a:r>
              <a:rPr lang="en-US">
                <a:ea typeface="+mn-lt"/>
                <a:cs typeface="+mn-lt"/>
              </a:rPr>
              <a:t>: </a:t>
            </a:r>
            <a:r>
              <a:rPr lang="en-US" err="1">
                <a:ea typeface="+mn-lt"/>
                <a:cs typeface="+mn-lt"/>
              </a:rPr>
              <a:t>esto</a:t>
            </a:r>
            <a:r>
              <a:rPr lang="en-US">
                <a:ea typeface="+mn-lt"/>
                <a:cs typeface="+mn-lt"/>
              </a:rPr>
              <a:t> </a:t>
            </a:r>
            <a:r>
              <a:rPr lang="en-US" err="1">
                <a:ea typeface="+mn-lt"/>
                <a:cs typeface="+mn-lt"/>
              </a:rPr>
              <a:t>requiere</a:t>
            </a:r>
            <a:r>
              <a:rPr lang="en-US">
                <a:ea typeface="+mn-lt"/>
                <a:cs typeface="+mn-lt"/>
              </a:rPr>
              <a:t> un </a:t>
            </a:r>
            <a:r>
              <a:rPr lang="en-US" err="1">
                <a:ea typeface="+mn-lt"/>
                <a:cs typeface="+mn-lt"/>
              </a:rPr>
              <a:t>conocimiento</a:t>
            </a:r>
            <a:r>
              <a:rPr lang="en-US">
                <a:ea typeface="+mn-lt"/>
                <a:cs typeface="+mn-lt"/>
              </a:rPr>
              <a:t> </a:t>
            </a:r>
            <a:r>
              <a:rPr lang="en-US" err="1">
                <a:ea typeface="+mn-lt"/>
                <a:cs typeface="+mn-lt"/>
              </a:rPr>
              <a:t>detallado</a:t>
            </a:r>
            <a:r>
              <a:rPr lang="en-US">
                <a:ea typeface="+mn-lt"/>
                <a:cs typeface="+mn-lt"/>
              </a:rPr>
              <a:t> de las </a:t>
            </a:r>
            <a:r>
              <a:rPr lang="en-US" err="1">
                <a:ea typeface="+mn-lt"/>
                <a:cs typeface="+mn-lt"/>
              </a:rPr>
              <a:t>promesas</a:t>
            </a:r>
            <a:r>
              <a:rPr lang="en-US">
                <a:ea typeface="+mn-lt"/>
                <a:cs typeface="+mn-lt"/>
              </a:rPr>
              <a:t> de Dios para </a:t>
            </a:r>
            <a:r>
              <a:rPr lang="en-US" err="1">
                <a:ea typeface="+mn-lt"/>
                <a:cs typeface="+mn-lt"/>
              </a:rPr>
              <a:t>orar</a:t>
            </a:r>
            <a:r>
              <a:rPr lang="en-US">
                <a:ea typeface="+mn-lt"/>
                <a:cs typeface="+mn-lt"/>
              </a:rPr>
              <a:t> </a:t>
            </a:r>
            <a:r>
              <a:rPr lang="en-US" err="1">
                <a:ea typeface="+mn-lt"/>
                <a:cs typeface="+mn-lt"/>
              </a:rPr>
              <a:t>según</a:t>
            </a:r>
            <a:r>
              <a:rPr lang="en-US">
                <a:ea typeface="+mn-lt"/>
                <a:cs typeface="+mn-lt"/>
              </a:rPr>
              <a:t> </a:t>
            </a:r>
            <a:r>
              <a:rPr lang="en-US" err="1">
                <a:ea typeface="+mn-lt"/>
                <a:cs typeface="+mn-lt"/>
              </a:rPr>
              <a:t>Su</a:t>
            </a:r>
            <a:r>
              <a:rPr lang="en-US">
                <a:ea typeface="+mn-lt"/>
                <a:cs typeface="+mn-lt"/>
              </a:rPr>
              <a:t> </a:t>
            </a:r>
            <a:r>
              <a:rPr lang="en-US" err="1">
                <a:ea typeface="+mn-lt"/>
                <a:cs typeface="+mn-lt"/>
              </a:rPr>
              <a:t>voluntad</a:t>
            </a:r>
            <a:endParaRPr lang="en-US" err="1"/>
          </a:p>
          <a:p>
            <a:r>
              <a:rPr lang="en-US">
                <a:ea typeface="+mn-lt"/>
                <a:cs typeface="+mn-lt"/>
              </a:rPr>
              <a:t>Describe la base de la </a:t>
            </a:r>
            <a:r>
              <a:rPr lang="en-US" err="1">
                <a:ea typeface="+mn-lt"/>
                <a:cs typeface="+mn-lt"/>
              </a:rPr>
              <a:t>confianza</a:t>
            </a:r>
            <a:r>
              <a:rPr lang="en-US">
                <a:ea typeface="+mn-lt"/>
                <a:cs typeface="+mn-lt"/>
              </a:rPr>
              <a:t> del </a:t>
            </a:r>
            <a:r>
              <a:rPr lang="en-US" err="1">
                <a:ea typeface="+mn-lt"/>
                <a:cs typeface="+mn-lt"/>
              </a:rPr>
              <a:t>salmista</a:t>
            </a:r>
            <a:r>
              <a:rPr lang="en-US">
                <a:ea typeface="+mn-lt"/>
                <a:cs typeface="+mn-lt"/>
              </a:rPr>
              <a:t> (27:1; 73:1)</a:t>
            </a:r>
            <a:endParaRPr lang="en-US"/>
          </a:p>
          <a:p>
            <a:r>
              <a:rPr lang="en-US" err="1">
                <a:ea typeface="+mn-lt"/>
                <a:cs typeface="+mn-lt"/>
              </a:rPr>
              <a:t>Invita</a:t>
            </a:r>
            <a:r>
              <a:rPr lang="en-US">
                <a:ea typeface="+mn-lt"/>
                <a:cs typeface="+mn-lt"/>
              </a:rPr>
              <a:t> a </a:t>
            </a:r>
            <a:r>
              <a:rPr lang="en-US" err="1">
                <a:ea typeface="+mn-lt"/>
                <a:cs typeface="+mn-lt"/>
              </a:rPr>
              <a:t>otros</a:t>
            </a:r>
            <a:r>
              <a:rPr lang="en-US">
                <a:ea typeface="+mn-lt"/>
                <a:cs typeface="+mn-lt"/>
              </a:rPr>
              <a:t> a </a:t>
            </a:r>
            <a:r>
              <a:rPr lang="en-US" err="1">
                <a:ea typeface="+mn-lt"/>
                <a:cs typeface="+mn-lt"/>
              </a:rPr>
              <a:t>confiar</a:t>
            </a:r>
            <a:r>
              <a:rPr lang="en-US">
                <a:ea typeface="+mn-lt"/>
                <a:cs typeface="+mn-lt"/>
              </a:rPr>
              <a:t> </a:t>
            </a:r>
            <a:r>
              <a:rPr lang="en-US" err="1">
                <a:ea typeface="+mn-lt"/>
                <a:cs typeface="+mn-lt"/>
              </a:rPr>
              <a:t>también</a:t>
            </a:r>
            <a:r>
              <a:rPr lang="en-US">
                <a:ea typeface="+mn-lt"/>
                <a:cs typeface="+mn-lt"/>
              </a:rPr>
              <a:t> </a:t>
            </a:r>
            <a:r>
              <a:rPr lang="en-US" err="1">
                <a:ea typeface="+mn-lt"/>
                <a:cs typeface="+mn-lt"/>
              </a:rPr>
              <a:t>en</a:t>
            </a:r>
            <a:r>
              <a:rPr lang="en-US">
                <a:ea typeface="+mn-lt"/>
                <a:cs typeface="+mn-lt"/>
              </a:rPr>
              <a:t> Dios (27:14)</a:t>
            </a:r>
            <a:endParaRPr lang="en-US"/>
          </a:p>
          <a:p>
            <a:r>
              <a:rPr lang="en-US">
                <a:ea typeface="+mn-lt"/>
                <a:cs typeface="+mn-lt"/>
              </a:rPr>
              <a:t>Usa </a:t>
            </a:r>
            <a:r>
              <a:rPr lang="en-US" err="1">
                <a:ea typeface="+mn-lt"/>
                <a:cs typeface="+mn-lt"/>
              </a:rPr>
              <a:t>imágenes</a:t>
            </a:r>
            <a:r>
              <a:rPr lang="en-US">
                <a:ea typeface="+mn-lt"/>
                <a:cs typeface="+mn-lt"/>
              </a:rPr>
              <a:t> de Dios que </a:t>
            </a:r>
            <a:r>
              <a:rPr lang="en-US" err="1">
                <a:ea typeface="+mn-lt"/>
                <a:cs typeface="+mn-lt"/>
              </a:rPr>
              <a:t>respondan</a:t>
            </a:r>
            <a:r>
              <a:rPr lang="en-US">
                <a:ea typeface="+mn-lt"/>
                <a:cs typeface="+mn-lt"/>
              </a:rPr>
              <a:t> a la crisis que </a:t>
            </a:r>
            <a:r>
              <a:rPr lang="en-US" err="1">
                <a:ea typeface="+mn-lt"/>
                <a:cs typeface="+mn-lt"/>
              </a:rPr>
              <a:t>enfrenta</a:t>
            </a:r>
            <a:r>
              <a:rPr lang="en-US">
                <a:ea typeface="+mn-lt"/>
                <a:cs typeface="+mn-lt"/>
              </a:rPr>
              <a:t> </a:t>
            </a:r>
            <a:r>
              <a:rPr lang="en-US" err="1">
                <a:ea typeface="+mn-lt"/>
                <a:cs typeface="+mn-lt"/>
              </a:rPr>
              <a:t>el</a:t>
            </a:r>
            <a:r>
              <a:rPr lang="en-US">
                <a:ea typeface="+mn-lt"/>
                <a:cs typeface="+mn-lt"/>
              </a:rPr>
              <a:t> </a:t>
            </a:r>
            <a:r>
              <a:rPr lang="en-US" err="1">
                <a:ea typeface="+mn-lt"/>
                <a:cs typeface="+mn-lt"/>
              </a:rPr>
              <a:t>salmista</a:t>
            </a:r>
            <a:r>
              <a:rPr lang="en-US">
                <a:ea typeface="+mn-lt"/>
                <a:cs typeface="+mn-lt"/>
              </a:rPr>
              <a:t> (27:1, 5, 9; 73:26, 27, 28)</a:t>
            </a:r>
            <a:endParaRPr lang="en-US"/>
          </a:p>
          <a:p>
            <a:r>
              <a:rPr lang="en-US" err="1">
                <a:ea typeface="+mn-lt"/>
                <a:cs typeface="+mn-lt"/>
              </a:rPr>
              <a:t>Pide</a:t>
            </a:r>
            <a:r>
              <a:rPr lang="en-US">
                <a:ea typeface="+mn-lt"/>
                <a:cs typeface="+mn-lt"/>
              </a:rPr>
              <a:t> </a:t>
            </a:r>
            <a:r>
              <a:rPr lang="en-US" err="1">
                <a:ea typeface="+mn-lt"/>
                <a:cs typeface="+mn-lt"/>
              </a:rPr>
              <a:t>ayuda</a:t>
            </a:r>
            <a:r>
              <a:rPr lang="en-US">
                <a:ea typeface="+mn-lt"/>
                <a:cs typeface="+mn-lt"/>
              </a:rPr>
              <a:t> de forma que </a:t>
            </a:r>
            <a:r>
              <a:rPr lang="en-US" err="1">
                <a:ea typeface="+mn-lt"/>
                <a:cs typeface="+mn-lt"/>
              </a:rPr>
              <a:t>demuestre</a:t>
            </a:r>
            <a:r>
              <a:rPr lang="en-US">
                <a:ea typeface="+mn-lt"/>
                <a:cs typeface="+mn-lt"/>
              </a:rPr>
              <a:t> </a:t>
            </a:r>
            <a:r>
              <a:rPr lang="en-US" err="1">
                <a:ea typeface="+mn-lt"/>
                <a:cs typeface="+mn-lt"/>
              </a:rPr>
              <a:t>confianza</a:t>
            </a:r>
            <a:r>
              <a:rPr lang="en-US">
                <a:ea typeface="+mn-lt"/>
                <a:cs typeface="+mn-lt"/>
              </a:rPr>
              <a:t>, no </a:t>
            </a:r>
            <a:r>
              <a:rPr lang="en-US" err="1">
                <a:ea typeface="+mn-lt"/>
                <a:cs typeface="+mn-lt"/>
              </a:rPr>
              <a:t>miedo</a:t>
            </a:r>
            <a:r>
              <a:rPr lang="en-US">
                <a:ea typeface="+mn-lt"/>
                <a:cs typeface="+mn-lt"/>
              </a:rPr>
              <a:t> (27:4,7,9,11)</a:t>
            </a:r>
            <a:endParaRPr lang="en-US"/>
          </a:p>
          <a:p>
            <a:pPr lvl="1"/>
            <a:r>
              <a:rPr lang="en-US" err="1">
                <a:ea typeface="+mn-lt"/>
                <a:cs typeface="+mn-lt"/>
              </a:rPr>
              <a:t>Hace</a:t>
            </a:r>
            <a:r>
              <a:rPr lang="en-US">
                <a:ea typeface="+mn-lt"/>
                <a:cs typeface="+mn-lt"/>
              </a:rPr>
              <a:t> </a:t>
            </a:r>
            <a:r>
              <a:rPr lang="en-US" err="1">
                <a:ea typeface="+mn-lt"/>
                <a:cs typeface="+mn-lt"/>
              </a:rPr>
              <a:t>peticiones</a:t>
            </a:r>
            <a:r>
              <a:rPr lang="en-US">
                <a:ea typeface="+mn-lt"/>
                <a:cs typeface="+mn-lt"/>
              </a:rPr>
              <a:t> </a:t>
            </a:r>
            <a:r>
              <a:rPr lang="en-US" err="1">
                <a:ea typeface="+mn-lt"/>
                <a:cs typeface="+mn-lt"/>
              </a:rPr>
              <a:t>específicas</a:t>
            </a:r>
            <a:r>
              <a:rPr lang="en-US">
                <a:ea typeface="+mn-lt"/>
                <a:cs typeface="+mn-lt"/>
              </a:rPr>
              <a:t> </a:t>
            </a:r>
            <a:r>
              <a:rPr lang="en-US" err="1">
                <a:ea typeface="+mn-lt"/>
                <a:cs typeface="+mn-lt"/>
              </a:rPr>
              <a:t>sobre</a:t>
            </a:r>
            <a:r>
              <a:rPr lang="en-US">
                <a:ea typeface="+mn-lt"/>
                <a:cs typeface="+mn-lt"/>
              </a:rPr>
              <a:t> la </a:t>
            </a:r>
            <a:r>
              <a:rPr lang="en-US" err="1">
                <a:ea typeface="+mn-lt"/>
                <a:cs typeface="+mn-lt"/>
              </a:rPr>
              <a:t>situación</a:t>
            </a:r>
            <a:r>
              <a:rPr lang="en-US">
                <a:ea typeface="+mn-lt"/>
                <a:cs typeface="+mn-lt"/>
              </a:rPr>
              <a:t> de </a:t>
            </a:r>
            <a:r>
              <a:rPr lang="en-US" err="1">
                <a:ea typeface="+mn-lt"/>
                <a:cs typeface="+mn-lt"/>
              </a:rPr>
              <a:t>acuerdo</a:t>
            </a:r>
            <a:r>
              <a:rPr lang="en-US">
                <a:ea typeface="+mn-lt"/>
                <a:cs typeface="+mn-lt"/>
              </a:rPr>
              <a:t> con </a:t>
            </a:r>
            <a:r>
              <a:rPr lang="en-US" err="1">
                <a:ea typeface="+mn-lt"/>
                <a:cs typeface="+mn-lt"/>
              </a:rPr>
              <a:t>Su</a:t>
            </a:r>
            <a:r>
              <a:rPr lang="en-US">
                <a:ea typeface="+mn-lt"/>
                <a:cs typeface="+mn-lt"/>
              </a:rPr>
              <a:t> </a:t>
            </a:r>
            <a:r>
              <a:rPr lang="en-US" err="1">
                <a:ea typeface="+mn-lt"/>
                <a:cs typeface="+mn-lt"/>
              </a:rPr>
              <a:t>voluntad</a:t>
            </a:r>
            <a:endParaRPr lang="en-US"/>
          </a:p>
          <a:p>
            <a:r>
              <a:rPr lang="en-US">
                <a:ea typeface="+mn-lt"/>
                <a:cs typeface="+mn-lt"/>
              </a:rPr>
              <a:t>Voto de </a:t>
            </a:r>
            <a:r>
              <a:rPr lang="en-US" err="1">
                <a:ea typeface="+mn-lt"/>
                <a:cs typeface="+mn-lt"/>
              </a:rPr>
              <a:t>alabar</a:t>
            </a:r>
            <a:r>
              <a:rPr lang="en-US">
                <a:ea typeface="+mn-lt"/>
                <a:cs typeface="+mn-lt"/>
              </a:rPr>
              <a:t> a Dios (27:6)</a:t>
            </a:r>
            <a:endParaRPr lang="en-US"/>
          </a:p>
          <a:p>
            <a:pPr lvl="1"/>
            <a:r>
              <a:rPr lang="en-US">
                <a:ea typeface="+mn-lt"/>
                <a:cs typeface="+mn-lt"/>
              </a:rPr>
              <a:t>Voto de </a:t>
            </a:r>
            <a:r>
              <a:rPr lang="en-US" err="1">
                <a:ea typeface="+mn-lt"/>
                <a:cs typeface="+mn-lt"/>
              </a:rPr>
              <a:t>hacer</a:t>
            </a:r>
            <a:r>
              <a:rPr lang="en-US">
                <a:ea typeface="+mn-lt"/>
                <a:cs typeface="+mn-lt"/>
              </a:rPr>
              <a:t> </a:t>
            </a:r>
            <a:r>
              <a:rPr lang="en-US" err="1">
                <a:ea typeface="+mn-lt"/>
                <a:cs typeface="+mn-lt"/>
              </a:rPr>
              <a:t>más</a:t>
            </a:r>
            <a:r>
              <a:rPr lang="en-US">
                <a:ea typeface="+mn-lt"/>
                <a:cs typeface="+mn-lt"/>
              </a:rPr>
              <a:t> de lo que Dios </a:t>
            </a:r>
            <a:r>
              <a:rPr lang="en-US" err="1">
                <a:ea typeface="+mn-lt"/>
                <a:cs typeface="+mn-lt"/>
              </a:rPr>
              <a:t>manda</a:t>
            </a:r>
            <a:r>
              <a:rPr lang="en-US">
                <a:ea typeface="+mn-lt"/>
                <a:cs typeface="+mn-lt"/>
              </a:rPr>
              <a:t> </a:t>
            </a:r>
            <a:r>
              <a:rPr lang="en-US" err="1">
                <a:ea typeface="+mn-lt"/>
                <a:cs typeface="+mn-lt"/>
              </a:rPr>
              <a:t>como</a:t>
            </a:r>
            <a:r>
              <a:rPr lang="en-US">
                <a:ea typeface="+mn-lt"/>
                <a:cs typeface="+mn-lt"/>
              </a:rPr>
              <a:t> </a:t>
            </a:r>
            <a:r>
              <a:rPr lang="en-US" err="1">
                <a:ea typeface="+mn-lt"/>
                <a:cs typeface="+mn-lt"/>
              </a:rPr>
              <a:t>expresión</a:t>
            </a:r>
            <a:r>
              <a:rPr lang="en-US">
                <a:ea typeface="+mn-lt"/>
                <a:cs typeface="+mn-lt"/>
              </a:rPr>
              <a:t> de </a:t>
            </a:r>
            <a:r>
              <a:rPr lang="en-US" err="1">
                <a:ea typeface="+mn-lt"/>
                <a:cs typeface="+mn-lt"/>
              </a:rPr>
              <a:t>gratitud</a:t>
            </a:r>
            <a:endParaRPr lang="en-US" err="1"/>
          </a:p>
        </p:txBody>
      </p:sp>
    </p:spTree>
    <p:extLst>
      <p:ext uri="{BB962C8B-B14F-4D97-AF65-F5344CB8AC3E}">
        <p14:creationId xmlns:p14="http://schemas.microsoft.com/office/powerpoint/2010/main" val="1651955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7" end="7"/>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6" end="6"/>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8" end="8"/>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9" end="9"/>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8" end="8"/>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998B5-17FA-4001-780C-64D3F28FE49E}"/>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DB65D1BB-6797-B413-11D0-AD1DDAD1F679}"/>
              </a:ext>
            </a:extLst>
          </p:cNvPr>
          <p:cNvSpPr>
            <a:spLocks noGrp="1"/>
          </p:cNvSpPr>
          <p:nvPr>
            <p:ph sz="half" idx="1"/>
          </p:nvPr>
        </p:nvSpPr>
        <p:spPr>
          <a:xfrm>
            <a:off x="337625" y="1306286"/>
            <a:ext cx="4234375" cy="4184509"/>
          </a:xfrm>
        </p:spPr>
        <p:txBody>
          <a:bodyPr/>
          <a:lstStyle/>
          <a:p>
            <a:r>
              <a:rPr lang="en-US"/>
              <a:t>Identify 3-5 images the psalms of trust use to describe God’s presence</a:t>
            </a:r>
          </a:p>
          <a:p>
            <a:pPr lvl="1"/>
            <a:r>
              <a:rPr lang="en-US">
                <a:solidFill>
                  <a:srgbClr val="C00000"/>
                </a:solidFill>
              </a:rPr>
              <a:t>Rock </a:t>
            </a:r>
          </a:p>
          <a:p>
            <a:pPr lvl="1"/>
            <a:r>
              <a:rPr lang="en-US">
                <a:solidFill>
                  <a:srgbClr val="C00000"/>
                </a:solidFill>
              </a:rPr>
              <a:t>Shepherd </a:t>
            </a:r>
          </a:p>
          <a:p>
            <a:pPr lvl="1"/>
            <a:r>
              <a:rPr lang="en-US">
                <a:solidFill>
                  <a:srgbClr val="C00000"/>
                </a:solidFill>
              </a:rPr>
              <a:t>Stronghold</a:t>
            </a:r>
            <a:br>
              <a:rPr lang="en-US">
                <a:solidFill>
                  <a:srgbClr val="C00000"/>
                </a:solidFill>
              </a:rPr>
            </a:br>
            <a:endParaRPr lang="en-US" sz="1600">
              <a:solidFill>
                <a:srgbClr val="C00000"/>
              </a:solidFill>
            </a:endParaRPr>
          </a:p>
          <a:p>
            <a:r>
              <a:rPr lang="en-US"/>
              <a:t>List 2-3 life circumstances where a psalm of trust would be useful</a:t>
            </a:r>
          </a:p>
          <a:p>
            <a:pPr lvl="1"/>
            <a:r>
              <a:rPr lang="en-US">
                <a:solidFill>
                  <a:srgbClr val="C00000"/>
                </a:solidFill>
              </a:rPr>
              <a:t>Physical hardship (illness, death, job loss, financial problems)</a:t>
            </a:r>
          </a:p>
          <a:p>
            <a:pPr lvl="1"/>
            <a:r>
              <a:rPr lang="en-US">
                <a:solidFill>
                  <a:srgbClr val="C00000"/>
                </a:solidFill>
              </a:rPr>
              <a:t>Spiritual hardship (unfaithful family member, crisis of faith)</a:t>
            </a:r>
          </a:p>
        </p:txBody>
      </p:sp>
      <p:sp>
        <p:nvSpPr>
          <p:cNvPr id="4" name="Content Placeholder 3">
            <a:extLst>
              <a:ext uri="{FF2B5EF4-FFF2-40B4-BE49-F238E27FC236}">
                <a16:creationId xmlns:a16="http://schemas.microsoft.com/office/drawing/2014/main" id="{83A9624F-83A5-220F-8833-288A552128E5}"/>
              </a:ext>
            </a:extLst>
          </p:cNvPr>
          <p:cNvSpPr>
            <a:spLocks noGrp="1"/>
          </p:cNvSpPr>
          <p:nvPr>
            <p:ph sz="half" idx="2"/>
          </p:nvPr>
        </p:nvSpPr>
        <p:spPr>
          <a:xfrm>
            <a:off x="4572000" y="1306287"/>
            <a:ext cx="4339882" cy="4184509"/>
          </a:xfrm>
        </p:spPr>
        <p:txBody>
          <a:bodyPr vert="horz" lIns="91440" tIns="45720" rIns="91440" bIns="45720" rtlCol="0" anchor="t">
            <a:normAutofit/>
          </a:bodyPr>
          <a:lstStyle/>
          <a:p>
            <a:r>
              <a:rPr lang="es-ES"/>
              <a:t>Identificar de 3 a 5 imágenes que usan los salmos de confianza para describir la presencia de Dios</a:t>
            </a:r>
          </a:p>
          <a:p>
            <a:pPr lvl="1"/>
            <a:r>
              <a:rPr lang="en-US">
                <a:solidFill>
                  <a:srgbClr val="C00000"/>
                </a:solidFill>
                <a:ea typeface="+mn-lt"/>
                <a:cs typeface="+mn-lt"/>
              </a:rPr>
              <a:t>Roca </a:t>
            </a:r>
            <a:endParaRPr lang="en-US">
              <a:ea typeface="+mn-lt"/>
              <a:cs typeface="+mn-lt"/>
            </a:endParaRPr>
          </a:p>
          <a:p>
            <a:pPr lvl="1"/>
            <a:r>
              <a:rPr lang="en-US">
                <a:solidFill>
                  <a:srgbClr val="C00000"/>
                </a:solidFill>
                <a:ea typeface="+mn-lt"/>
                <a:cs typeface="+mn-lt"/>
              </a:rPr>
              <a:t>Pastor</a:t>
            </a:r>
            <a:endParaRPr lang="en-US">
              <a:ea typeface="+mn-lt"/>
              <a:cs typeface="+mn-lt"/>
            </a:endParaRPr>
          </a:p>
          <a:p>
            <a:pPr lvl="1"/>
            <a:r>
              <a:rPr lang="en-US">
                <a:solidFill>
                  <a:srgbClr val="C00000"/>
                </a:solidFill>
                <a:ea typeface="+mn-lt"/>
                <a:cs typeface="+mn-lt"/>
              </a:rPr>
              <a:t>Fortaleza</a:t>
            </a:r>
            <a:endParaRPr lang="es-ES"/>
          </a:p>
          <a:p>
            <a:r>
              <a:rPr lang="es-ES"/>
              <a:t>Enumerar 2-3 circunstancias de la vida en las que un salmo de confianza sería útil</a:t>
            </a:r>
          </a:p>
          <a:p>
            <a:pPr lvl="1"/>
            <a:r>
              <a:rPr lang="en-US" err="1">
                <a:solidFill>
                  <a:srgbClr val="C00000"/>
                </a:solidFill>
                <a:ea typeface="+mn-lt"/>
                <a:cs typeface="+mn-lt"/>
              </a:rPr>
              <a:t>Dificultades</a:t>
            </a:r>
            <a:r>
              <a:rPr lang="en-US">
                <a:solidFill>
                  <a:srgbClr val="C00000"/>
                </a:solidFill>
                <a:ea typeface="+mn-lt"/>
                <a:cs typeface="+mn-lt"/>
              </a:rPr>
              <a:t> </a:t>
            </a:r>
            <a:r>
              <a:rPr lang="en-US" err="1">
                <a:solidFill>
                  <a:srgbClr val="C00000"/>
                </a:solidFill>
                <a:ea typeface="+mn-lt"/>
                <a:cs typeface="+mn-lt"/>
              </a:rPr>
              <a:t>físicas</a:t>
            </a:r>
            <a:r>
              <a:rPr lang="en-US">
                <a:solidFill>
                  <a:srgbClr val="C00000"/>
                </a:solidFill>
                <a:ea typeface="+mn-lt"/>
                <a:cs typeface="+mn-lt"/>
              </a:rPr>
              <a:t> (</a:t>
            </a:r>
            <a:r>
              <a:rPr lang="en-US" err="1">
                <a:solidFill>
                  <a:srgbClr val="C00000"/>
                </a:solidFill>
                <a:ea typeface="+mn-lt"/>
                <a:cs typeface="+mn-lt"/>
              </a:rPr>
              <a:t>enfermedad</a:t>
            </a:r>
            <a:r>
              <a:rPr lang="en-US">
                <a:solidFill>
                  <a:srgbClr val="C00000"/>
                </a:solidFill>
                <a:ea typeface="+mn-lt"/>
                <a:cs typeface="+mn-lt"/>
              </a:rPr>
              <a:t>, </a:t>
            </a:r>
            <a:r>
              <a:rPr lang="en-US" err="1">
                <a:solidFill>
                  <a:srgbClr val="C00000"/>
                </a:solidFill>
                <a:ea typeface="+mn-lt"/>
                <a:cs typeface="+mn-lt"/>
              </a:rPr>
              <a:t>muerte</a:t>
            </a:r>
            <a:r>
              <a:rPr lang="en-US">
                <a:solidFill>
                  <a:srgbClr val="C00000"/>
                </a:solidFill>
                <a:ea typeface="+mn-lt"/>
                <a:cs typeface="+mn-lt"/>
              </a:rPr>
              <a:t>, </a:t>
            </a:r>
            <a:r>
              <a:rPr lang="en-US" err="1">
                <a:solidFill>
                  <a:srgbClr val="C00000"/>
                </a:solidFill>
                <a:ea typeface="+mn-lt"/>
                <a:cs typeface="+mn-lt"/>
              </a:rPr>
              <a:t>pérdida</a:t>
            </a:r>
            <a:r>
              <a:rPr lang="en-US">
                <a:solidFill>
                  <a:srgbClr val="C00000"/>
                </a:solidFill>
                <a:ea typeface="+mn-lt"/>
                <a:cs typeface="+mn-lt"/>
              </a:rPr>
              <a:t> de </a:t>
            </a:r>
            <a:r>
              <a:rPr lang="en-US" err="1">
                <a:solidFill>
                  <a:srgbClr val="C00000"/>
                </a:solidFill>
                <a:ea typeface="+mn-lt"/>
                <a:cs typeface="+mn-lt"/>
              </a:rPr>
              <a:t>trabajo</a:t>
            </a:r>
            <a:r>
              <a:rPr lang="en-US">
                <a:solidFill>
                  <a:srgbClr val="C00000"/>
                </a:solidFill>
                <a:ea typeface="+mn-lt"/>
                <a:cs typeface="+mn-lt"/>
              </a:rPr>
              <a:t>, </a:t>
            </a:r>
            <a:r>
              <a:rPr lang="en-US" err="1">
                <a:solidFill>
                  <a:srgbClr val="C00000"/>
                </a:solidFill>
                <a:ea typeface="+mn-lt"/>
                <a:cs typeface="+mn-lt"/>
              </a:rPr>
              <a:t>problemas</a:t>
            </a:r>
            <a:r>
              <a:rPr lang="en-US">
                <a:solidFill>
                  <a:srgbClr val="C00000"/>
                </a:solidFill>
                <a:ea typeface="+mn-lt"/>
                <a:cs typeface="+mn-lt"/>
              </a:rPr>
              <a:t> </a:t>
            </a:r>
            <a:r>
              <a:rPr lang="en-US" err="1">
                <a:solidFill>
                  <a:srgbClr val="C00000"/>
                </a:solidFill>
                <a:ea typeface="+mn-lt"/>
                <a:cs typeface="+mn-lt"/>
              </a:rPr>
              <a:t>financieras</a:t>
            </a:r>
            <a:r>
              <a:rPr lang="en-US">
                <a:solidFill>
                  <a:srgbClr val="C00000"/>
                </a:solidFill>
                <a:ea typeface="+mn-lt"/>
                <a:cs typeface="+mn-lt"/>
              </a:rPr>
              <a:t>)</a:t>
            </a:r>
            <a:endParaRPr lang="en-US">
              <a:ea typeface="+mn-lt"/>
              <a:cs typeface="+mn-lt"/>
            </a:endParaRPr>
          </a:p>
          <a:p>
            <a:pPr lvl="1"/>
            <a:r>
              <a:rPr lang="en-US" err="1">
                <a:solidFill>
                  <a:srgbClr val="C00000"/>
                </a:solidFill>
                <a:ea typeface="+mn-lt"/>
                <a:cs typeface="+mn-lt"/>
              </a:rPr>
              <a:t>Dificultades</a:t>
            </a:r>
            <a:r>
              <a:rPr lang="en-US">
                <a:solidFill>
                  <a:srgbClr val="C00000"/>
                </a:solidFill>
                <a:ea typeface="+mn-lt"/>
                <a:cs typeface="+mn-lt"/>
              </a:rPr>
              <a:t> </a:t>
            </a:r>
            <a:r>
              <a:rPr lang="en-US" err="1">
                <a:solidFill>
                  <a:srgbClr val="C00000"/>
                </a:solidFill>
                <a:ea typeface="+mn-lt"/>
                <a:cs typeface="+mn-lt"/>
              </a:rPr>
              <a:t>espirituales</a:t>
            </a:r>
            <a:r>
              <a:rPr lang="en-US">
                <a:solidFill>
                  <a:srgbClr val="C00000"/>
                </a:solidFill>
                <a:ea typeface="+mn-lt"/>
                <a:cs typeface="+mn-lt"/>
              </a:rPr>
              <a:t> (un familiar </a:t>
            </a:r>
            <a:r>
              <a:rPr lang="en-US" err="1">
                <a:solidFill>
                  <a:srgbClr val="C00000"/>
                </a:solidFill>
                <a:ea typeface="+mn-lt"/>
                <a:cs typeface="+mn-lt"/>
              </a:rPr>
              <a:t>infiel</a:t>
            </a:r>
            <a:r>
              <a:rPr lang="en-US">
                <a:solidFill>
                  <a:srgbClr val="C00000"/>
                </a:solidFill>
                <a:ea typeface="+mn-lt"/>
                <a:cs typeface="+mn-lt"/>
              </a:rPr>
              <a:t>, crisis de </a:t>
            </a:r>
            <a:r>
              <a:rPr lang="en-US" err="1">
                <a:solidFill>
                  <a:srgbClr val="C00000"/>
                </a:solidFill>
                <a:ea typeface="+mn-lt"/>
                <a:cs typeface="+mn-lt"/>
              </a:rPr>
              <a:t>fe</a:t>
            </a:r>
            <a:r>
              <a:rPr lang="en-US">
                <a:solidFill>
                  <a:srgbClr val="C00000"/>
                </a:solidFill>
                <a:ea typeface="+mn-lt"/>
                <a:cs typeface="+mn-lt"/>
              </a:rPr>
              <a:t> )</a:t>
            </a:r>
            <a:endParaRPr lang="en-US"/>
          </a:p>
        </p:txBody>
      </p:sp>
      <p:sp>
        <p:nvSpPr>
          <p:cNvPr id="5" name="TextBox 4">
            <a:extLst>
              <a:ext uri="{FF2B5EF4-FFF2-40B4-BE49-F238E27FC236}">
                <a16:creationId xmlns:a16="http://schemas.microsoft.com/office/drawing/2014/main" id="{353E88F0-728C-FEBD-41A0-0D1C8AC39C47}"/>
              </a:ext>
            </a:extLst>
          </p:cNvPr>
          <p:cNvSpPr txBox="1"/>
          <p:nvPr/>
        </p:nvSpPr>
        <p:spPr>
          <a:xfrm>
            <a:off x="1820155" y="1786101"/>
            <a:ext cx="2837794" cy="1120820"/>
          </a:xfrm>
          <a:prstGeom prst="rect">
            <a:avLst/>
          </a:prstGeom>
          <a:noFill/>
        </p:spPr>
        <p:txBody>
          <a:bodyPr wrap="square" rtlCol="0">
            <a:spAutoFit/>
          </a:bodyPr>
          <a:lstStyle/>
          <a:p>
            <a:pPr marL="342900" lvl="1" indent="-137160" defTabSz="685800">
              <a:lnSpc>
                <a:spcPct val="90000"/>
              </a:lnSpc>
              <a:spcBef>
                <a:spcPts val="150"/>
              </a:spcBef>
              <a:spcAft>
                <a:spcPts val="150"/>
              </a:spcAft>
              <a:buClr>
                <a:schemeClr val="accent1"/>
              </a:buClr>
              <a:buSzPct val="80000"/>
              <a:buFont typeface="Corbel" pitchFamily="34" charset="0"/>
              <a:buChar char="•"/>
            </a:pPr>
            <a:r>
              <a:rPr lang="en-US" sz="1500">
                <a:solidFill>
                  <a:srgbClr val="C00000"/>
                </a:solidFill>
              </a:rPr>
              <a:t>Dwelling place </a:t>
            </a:r>
          </a:p>
          <a:p>
            <a:pPr marL="342900" lvl="1" indent="-137160" defTabSz="685800">
              <a:lnSpc>
                <a:spcPct val="90000"/>
              </a:lnSpc>
              <a:spcBef>
                <a:spcPts val="150"/>
              </a:spcBef>
              <a:spcAft>
                <a:spcPts val="150"/>
              </a:spcAft>
              <a:buClr>
                <a:schemeClr val="accent1"/>
              </a:buClr>
              <a:buSzPct val="80000"/>
              <a:buFont typeface="Corbel" pitchFamily="34" charset="0"/>
              <a:buChar char="•"/>
            </a:pPr>
            <a:r>
              <a:rPr lang="en-US" sz="1500">
                <a:solidFill>
                  <a:srgbClr val="C00000"/>
                </a:solidFill>
              </a:rPr>
              <a:t>Mountains</a:t>
            </a:r>
          </a:p>
          <a:p>
            <a:pPr marL="342900" lvl="1" indent="-137160" defTabSz="685800">
              <a:lnSpc>
                <a:spcPct val="90000"/>
              </a:lnSpc>
              <a:spcBef>
                <a:spcPts val="150"/>
              </a:spcBef>
              <a:spcAft>
                <a:spcPts val="150"/>
              </a:spcAft>
              <a:buClr>
                <a:schemeClr val="accent1"/>
              </a:buClr>
              <a:buSzPct val="80000"/>
              <a:buFont typeface="Corbel" pitchFamily="34" charset="0"/>
              <a:buChar char="•"/>
            </a:pPr>
            <a:r>
              <a:rPr lang="en-US" sz="1500">
                <a:solidFill>
                  <a:srgbClr val="C00000"/>
                </a:solidFill>
              </a:rPr>
              <a:t>Shield</a:t>
            </a:r>
          </a:p>
          <a:p>
            <a:endParaRPr lang="en-US"/>
          </a:p>
        </p:txBody>
      </p:sp>
      <p:sp>
        <p:nvSpPr>
          <p:cNvPr id="6" name="TextBox 5">
            <a:extLst>
              <a:ext uri="{FF2B5EF4-FFF2-40B4-BE49-F238E27FC236}">
                <a16:creationId xmlns:a16="http://schemas.microsoft.com/office/drawing/2014/main" id="{25599093-E5C4-C74C-913E-A35B45C9E0EC}"/>
              </a:ext>
            </a:extLst>
          </p:cNvPr>
          <p:cNvSpPr txBox="1"/>
          <p:nvPr/>
        </p:nvSpPr>
        <p:spPr>
          <a:xfrm>
            <a:off x="5962673" y="2011857"/>
            <a:ext cx="2837794" cy="1120820"/>
          </a:xfrm>
          <a:prstGeom prst="rect">
            <a:avLst/>
          </a:prstGeom>
          <a:noFill/>
        </p:spPr>
        <p:txBody>
          <a:bodyPr wrap="square" lIns="91440" tIns="45720" rIns="91440" bIns="45720" rtlCol="0" anchor="t">
            <a:spAutoFit/>
          </a:bodyPr>
          <a:lstStyle/>
          <a:p>
            <a:pPr marL="342900" lvl="1" indent="-137160" defTabSz="685800">
              <a:lnSpc>
                <a:spcPct val="90000"/>
              </a:lnSpc>
              <a:spcBef>
                <a:spcPts val="150"/>
              </a:spcBef>
              <a:spcAft>
                <a:spcPts val="150"/>
              </a:spcAft>
              <a:buClr>
                <a:schemeClr val="accent1"/>
              </a:buClr>
              <a:buSzPct val="80000"/>
              <a:buFont typeface="Corbel" pitchFamily="34" charset="0"/>
              <a:buChar char="•"/>
            </a:pPr>
            <a:r>
              <a:rPr lang="en-US" sz="1500">
                <a:solidFill>
                  <a:srgbClr val="C00000"/>
                </a:solidFill>
              </a:rPr>
              <a:t>Morada</a:t>
            </a:r>
          </a:p>
          <a:p>
            <a:pPr marL="342900" lvl="1" indent="-137160" defTabSz="685800">
              <a:lnSpc>
                <a:spcPct val="90000"/>
              </a:lnSpc>
              <a:spcBef>
                <a:spcPts val="150"/>
              </a:spcBef>
              <a:spcAft>
                <a:spcPts val="150"/>
              </a:spcAft>
              <a:buClr>
                <a:schemeClr val="accent1"/>
              </a:buClr>
              <a:buSzPct val="80000"/>
              <a:buFont typeface="Corbel" pitchFamily="34" charset="0"/>
              <a:buChar char="•"/>
            </a:pPr>
            <a:r>
              <a:rPr lang="en-US" sz="1500">
                <a:solidFill>
                  <a:srgbClr val="C00000"/>
                </a:solidFill>
              </a:rPr>
              <a:t>Montes</a:t>
            </a:r>
          </a:p>
          <a:p>
            <a:pPr marL="342900" lvl="1" indent="-137160" defTabSz="685800">
              <a:lnSpc>
                <a:spcPct val="90000"/>
              </a:lnSpc>
              <a:spcBef>
                <a:spcPts val="150"/>
              </a:spcBef>
              <a:spcAft>
                <a:spcPts val="150"/>
              </a:spcAft>
              <a:buClr>
                <a:schemeClr val="accent1"/>
              </a:buClr>
              <a:buSzPct val="80000"/>
              <a:buFont typeface="Corbel" pitchFamily="34" charset="0"/>
              <a:buChar char="•"/>
            </a:pPr>
            <a:r>
              <a:rPr lang="en-US" sz="1500">
                <a:solidFill>
                  <a:srgbClr val="C00000"/>
                </a:solidFill>
              </a:rPr>
              <a:t>Escudo</a:t>
            </a:r>
          </a:p>
          <a:p>
            <a:endParaRPr lang="en-US"/>
          </a:p>
        </p:txBody>
      </p:sp>
    </p:spTree>
    <p:extLst>
      <p:ext uri="{BB962C8B-B14F-4D97-AF65-F5344CB8AC3E}">
        <p14:creationId xmlns:p14="http://schemas.microsoft.com/office/powerpoint/2010/main" val="27256608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385-173F-F25A-27B5-76420C85CB9E}"/>
              </a:ext>
            </a:extLst>
          </p:cNvPr>
          <p:cNvSpPr>
            <a:spLocks noGrp="1"/>
          </p:cNvSpPr>
          <p:nvPr>
            <p:ph type="title"/>
          </p:nvPr>
        </p:nvSpPr>
        <p:spPr>
          <a:xfrm>
            <a:off x="184298" y="759219"/>
            <a:ext cx="8775404" cy="1608845"/>
          </a:xfrm>
        </p:spPr>
        <p:txBody>
          <a:bodyPr/>
          <a:lstStyle/>
          <a:p>
            <a:pPr marL="0" marR="0">
              <a:lnSpc>
                <a:spcPct val="100000"/>
              </a:lnSpc>
              <a:spcBef>
                <a:spcPts val="0"/>
              </a:spcBef>
              <a:spcAft>
                <a:spcPts val="0"/>
              </a:spcAft>
            </a:pPr>
            <a:r>
              <a:rPr lang="en-US" sz="2400">
                <a:effectLst/>
              </a:rPr>
              <a:t>Living with the Psalms in moments of </a:t>
            </a:r>
            <a:br>
              <a:rPr lang="en-US" sz="2000">
                <a:effectLst/>
              </a:rPr>
            </a:br>
            <a:r>
              <a:rPr lang="en-US" sz="4800">
                <a:effectLst/>
              </a:rPr>
              <a:t>Gratitude</a:t>
            </a:r>
            <a:endParaRPr lang="en-US" sz="4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2CA6F54-4A26-DF85-29BB-9444A308F7EA}"/>
              </a:ext>
            </a:extLst>
          </p:cNvPr>
          <p:cNvSpPr>
            <a:spLocks noGrp="1"/>
          </p:cNvSpPr>
          <p:nvPr>
            <p:ph type="body" idx="1"/>
          </p:nvPr>
        </p:nvSpPr>
        <p:spPr>
          <a:xfrm>
            <a:off x="1283589" y="2671827"/>
            <a:ext cx="6576822" cy="371346"/>
          </a:xfrm>
        </p:spPr>
        <p:txBody>
          <a:bodyPr/>
          <a:lstStyle/>
          <a:p>
            <a:r>
              <a:rPr lang="en-US">
                <a:solidFill>
                  <a:srgbClr val="C00000"/>
                </a:solidFill>
              </a:rPr>
              <a:t>Lesson 7 / </a:t>
            </a:r>
            <a:r>
              <a:rPr lang="en-US" err="1">
                <a:solidFill>
                  <a:srgbClr val="C00000"/>
                </a:solidFill>
              </a:rPr>
              <a:t>Lección</a:t>
            </a:r>
            <a:r>
              <a:rPr lang="en-US">
                <a:solidFill>
                  <a:srgbClr val="C00000"/>
                </a:solidFill>
              </a:rPr>
              <a:t> 7</a:t>
            </a:r>
          </a:p>
        </p:txBody>
      </p:sp>
      <p:sp>
        <p:nvSpPr>
          <p:cNvPr id="4" name="Title 1">
            <a:extLst>
              <a:ext uri="{FF2B5EF4-FFF2-40B4-BE49-F238E27FC236}">
                <a16:creationId xmlns:a16="http://schemas.microsoft.com/office/drawing/2014/main" id="{D321DF81-615B-7450-DB5F-C358FA3B7F00}"/>
              </a:ext>
            </a:extLst>
          </p:cNvPr>
          <p:cNvSpPr txBox="1">
            <a:spLocks/>
          </p:cNvSpPr>
          <p:nvPr/>
        </p:nvSpPr>
        <p:spPr>
          <a:xfrm>
            <a:off x="184298" y="3361450"/>
            <a:ext cx="8775404" cy="160884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54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pPr>
              <a:lnSpc>
                <a:spcPct val="100000"/>
              </a:lnSpc>
            </a:pPr>
            <a:r>
              <a:rPr lang="es-ES" sz="2400">
                <a:effectLst/>
                <a:latin typeface="Malgun Gothic"/>
                <a:ea typeface="Malgun Gothic"/>
              </a:rPr>
              <a:t>Viviendo con los Salmos en momentos de </a:t>
            </a:r>
            <a:br>
              <a:rPr lang="es-ES" sz="2400">
                <a:effectLst/>
                <a:latin typeface="Malgun Gothic"/>
                <a:ea typeface="Malgun Gothic"/>
              </a:rPr>
            </a:br>
            <a:r>
              <a:rPr lang="es-ES" sz="4800">
                <a:latin typeface="Malgun Gothic"/>
                <a:ea typeface="Malgun Gothic"/>
              </a:rPr>
              <a:t>Gratitud</a:t>
            </a:r>
            <a:endParaRPr lang="en-US" sz="4800" err="1"/>
          </a:p>
        </p:txBody>
      </p:sp>
    </p:spTree>
    <p:extLst>
      <p:ext uri="{BB962C8B-B14F-4D97-AF65-F5344CB8AC3E}">
        <p14:creationId xmlns:p14="http://schemas.microsoft.com/office/powerpoint/2010/main" val="2457361917"/>
      </p:ext>
    </p:extLst>
  </p:cSld>
  <p:clrMapOvr>
    <a:masterClrMapping/>
  </p:clrMapOvr>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a:t>List the 2 key components of a psalm of thanksgiving</a:t>
            </a:r>
          </a:p>
          <a:p>
            <a:r>
              <a:rPr lang="en-US"/>
              <a:t>Explain how the individual’s gratitude affects the community of believers</a:t>
            </a:r>
          </a:p>
          <a:p>
            <a:endParaRPr lang="en-US"/>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234375" cy="4221977"/>
          </a:xfrm>
        </p:spPr>
        <p:txBody>
          <a:bodyPr vert="horz" lIns="91440" tIns="45720" rIns="91440" bIns="45720" rtlCol="0" anchor="t">
            <a:normAutofit/>
          </a:bodyPr>
          <a:lstStyle/>
          <a:p>
            <a:r>
              <a:rPr lang="es-ES"/>
              <a:t>Enumerar los 2 componentes clave de un salmo de acción de gracias</a:t>
            </a:r>
          </a:p>
          <a:p>
            <a:r>
              <a:rPr lang="es-ES"/>
              <a:t>Explicar cómo la gratitud del individuo afecta a la comunidad de creyentes</a:t>
            </a:r>
          </a:p>
          <a:p>
            <a:endParaRPr lang="en-US"/>
          </a:p>
        </p:txBody>
      </p:sp>
    </p:spTree>
    <p:extLst>
      <p:ext uri="{BB962C8B-B14F-4D97-AF65-F5344CB8AC3E}">
        <p14:creationId xmlns:p14="http://schemas.microsoft.com/office/powerpoint/2010/main" val="1957206488"/>
      </p:ext>
    </p:extLst>
  </p:cSld>
  <p:clrMapOvr>
    <a:masterClrMapping/>
  </p:clrMapOvr>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id="{4EF19814-0E55-9154-0479-7C436FCDDEF9}"/>
              </a:ext>
            </a:extLst>
          </p:cNvPr>
          <p:cNvSpPr/>
          <p:nvPr/>
        </p:nvSpPr>
        <p:spPr>
          <a:xfrm>
            <a:off x="230588" y="2250219"/>
            <a:ext cx="3824577" cy="31821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E8A2A3-569A-D79B-C281-C8607B521B6C}"/>
              </a:ext>
            </a:extLst>
          </p:cNvPr>
          <p:cNvSpPr>
            <a:spLocks noGrp="1"/>
          </p:cNvSpPr>
          <p:nvPr>
            <p:ph type="title"/>
          </p:nvPr>
        </p:nvSpPr>
        <p:spPr>
          <a:xfrm>
            <a:off x="3998596" y="3820330"/>
            <a:ext cx="5120603" cy="1393913"/>
          </a:xfrm>
        </p:spPr>
        <p:txBody>
          <a:bodyPr>
            <a:normAutofit/>
          </a:bodyPr>
          <a:lstStyle/>
          <a:p>
            <a:pPr algn="ctr"/>
            <a:r>
              <a:rPr lang="en-US" sz="3200"/>
              <a:t>Living with the Psalms</a:t>
            </a:r>
            <a:br>
              <a:rPr lang="en-US" sz="3200"/>
            </a:br>
            <a:r>
              <a:rPr lang="en-US" sz="3200" err="1"/>
              <a:t>Viviendo</a:t>
            </a:r>
            <a:r>
              <a:rPr lang="en-US" sz="3200"/>
              <a:t> con </a:t>
            </a:r>
            <a:r>
              <a:rPr lang="en-US" sz="3200" err="1"/>
              <a:t>los</a:t>
            </a:r>
            <a:r>
              <a:rPr lang="en-US" sz="3200"/>
              <a:t> </a:t>
            </a:r>
            <a:r>
              <a:rPr lang="en-US" sz="3200" err="1"/>
              <a:t>Salmos</a:t>
            </a:r>
            <a:endParaRPr lang="en-US" sz="3200"/>
          </a:p>
        </p:txBody>
      </p:sp>
      <p:sp>
        <p:nvSpPr>
          <p:cNvPr id="4" name="Oval 3">
            <a:extLst>
              <a:ext uri="{FF2B5EF4-FFF2-40B4-BE49-F238E27FC236}">
                <a16:creationId xmlns:a16="http://schemas.microsoft.com/office/drawing/2014/main" id="{2D87C027-8DE4-1D25-B8AC-12B39C30B746}"/>
              </a:ext>
            </a:extLst>
          </p:cNvPr>
          <p:cNvSpPr>
            <a:spLocks noChangeAspect="1"/>
          </p:cNvSpPr>
          <p:nvPr/>
        </p:nvSpPr>
        <p:spPr>
          <a:xfrm>
            <a:off x="30417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500"/>
              <a:t>Lament </a:t>
            </a:r>
            <a:r>
              <a:rPr lang="en-US" sz="1500" err="1"/>
              <a:t>Lamento</a:t>
            </a:r>
            <a:endParaRPr lang="en-US" sz="1500"/>
          </a:p>
        </p:txBody>
      </p:sp>
      <p:sp>
        <p:nvSpPr>
          <p:cNvPr id="5" name="Oval 4">
            <a:extLst>
              <a:ext uri="{FF2B5EF4-FFF2-40B4-BE49-F238E27FC236}">
                <a16:creationId xmlns:a16="http://schemas.microsoft.com/office/drawing/2014/main" id="{CC9F87C9-548C-612D-86F3-88D89EE00FD2}"/>
              </a:ext>
            </a:extLst>
          </p:cNvPr>
          <p:cNvSpPr>
            <a:spLocks noChangeAspect="1"/>
          </p:cNvSpPr>
          <p:nvPr/>
        </p:nvSpPr>
        <p:spPr>
          <a:xfrm>
            <a:off x="1377808" y="3997879"/>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Imprecation</a:t>
            </a:r>
          </a:p>
          <a:p>
            <a:pPr algn="ctr"/>
            <a:r>
              <a:rPr lang="en-US" sz="1500" err="1"/>
              <a:t>Imprecación</a:t>
            </a:r>
            <a:endParaRPr lang="en-US" sz="1500"/>
          </a:p>
        </p:txBody>
      </p:sp>
      <p:cxnSp>
        <p:nvCxnSpPr>
          <p:cNvPr id="7" name="Straight Connector 6">
            <a:extLst>
              <a:ext uri="{FF2B5EF4-FFF2-40B4-BE49-F238E27FC236}">
                <a16:creationId xmlns:a16="http://schemas.microsoft.com/office/drawing/2014/main" id="{9473685E-4BAA-E751-FE60-6BAB2A85CDC6}"/>
              </a:ext>
            </a:extLst>
          </p:cNvPr>
          <p:cNvCxnSpPr>
            <a:cxnSpLocks/>
          </p:cNvCxnSpPr>
          <p:nvPr/>
        </p:nvCxnSpPr>
        <p:spPr>
          <a:xfrm>
            <a:off x="1377808" y="3524714"/>
            <a:ext cx="1767589"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EB36CFB2-894E-3351-A124-927D5BE5A014}"/>
              </a:ext>
            </a:extLst>
          </p:cNvPr>
          <p:cNvCxnSpPr>
            <a:cxnSpLocks/>
          </p:cNvCxnSpPr>
          <p:nvPr/>
        </p:nvCxnSpPr>
        <p:spPr>
          <a:xfrm flipV="1">
            <a:off x="2261602" y="3644704"/>
            <a:ext cx="822226" cy="808026"/>
          </a:xfrm>
          <a:prstGeom prst="line">
            <a:avLst/>
          </a:prstGeom>
          <a:ln w="5715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1CBBAAF7-873E-7DCE-9EAC-C3879E115EAA}"/>
              </a:ext>
            </a:extLst>
          </p:cNvPr>
          <p:cNvCxnSpPr>
            <a:cxnSpLocks/>
          </p:cNvCxnSpPr>
          <p:nvPr/>
        </p:nvCxnSpPr>
        <p:spPr>
          <a:xfrm flipV="1">
            <a:off x="3263719" y="893500"/>
            <a:ext cx="5120604" cy="2657756"/>
          </a:xfrm>
          <a:prstGeom prst="line">
            <a:avLst/>
          </a:prstGeom>
          <a:ln w="57150"/>
        </p:spPr>
        <p:style>
          <a:lnRef idx="1">
            <a:schemeClr val="dk1"/>
          </a:lnRef>
          <a:fillRef idx="0">
            <a:schemeClr val="dk1"/>
          </a:fillRef>
          <a:effectRef idx="0">
            <a:schemeClr val="dk1"/>
          </a:effectRef>
          <a:fontRef idx="minor">
            <a:schemeClr val="tx1"/>
          </a:fontRef>
        </p:style>
      </p:cxnSp>
      <p:sp>
        <p:nvSpPr>
          <p:cNvPr id="6" name="Oval 5">
            <a:extLst>
              <a:ext uri="{FF2B5EF4-FFF2-40B4-BE49-F238E27FC236}">
                <a16:creationId xmlns:a16="http://schemas.microsoft.com/office/drawing/2014/main" id="{1F5552AF-597E-7329-1D9F-10C4372E7B4F}"/>
              </a:ext>
            </a:extLst>
          </p:cNvPr>
          <p:cNvSpPr>
            <a:spLocks noChangeAspect="1"/>
          </p:cNvSpPr>
          <p:nvPr/>
        </p:nvSpPr>
        <p:spPr>
          <a:xfrm>
            <a:off x="256676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Trust</a:t>
            </a:r>
          </a:p>
          <a:p>
            <a:pPr algn="ctr"/>
            <a:r>
              <a:rPr lang="en-US" sz="1500" err="1"/>
              <a:t>Confianza</a:t>
            </a:r>
            <a:endParaRPr lang="en-US" sz="1500"/>
          </a:p>
        </p:txBody>
      </p:sp>
      <p:sp>
        <p:nvSpPr>
          <p:cNvPr id="10" name="TextBox 9">
            <a:extLst>
              <a:ext uri="{FF2B5EF4-FFF2-40B4-BE49-F238E27FC236}">
                <a16:creationId xmlns:a16="http://schemas.microsoft.com/office/drawing/2014/main" id="{84BBB637-4065-2D72-1B09-9568BEB09C89}"/>
              </a:ext>
            </a:extLst>
          </p:cNvPr>
          <p:cNvSpPr txBox="1"/>
          <p:nvPr/>
        </p:nvSpPr>
        <p:spPr>
          <a:xfrm>
            <a:off x="1500159" y="2396069"/>
            <a:ext cx="1359353" cy="461665"/>
          </a:xfrm>
          <a:prstGeom prst="rect">
            <a:avLst/>
          </a:prstGeom>
          <a:noFill/>
        </p:spPr>
        <p:txBody>
          <a:bodyPr wrap="square" rtlCol="0">
            <a:spAutoFit/>
          </a:bodyPr>
          <a:lstStyle/>
          <a:p>
            <a:pPr algn="ctr"/>
            <a:r>
              <a:rPr lang="en-US" sz="2400" b="1"/>
              <a:t>CRISIS </a:t>
            </a:r>
          </a:p>
        </p:txBody>
      </p:sp>
      <p:sp>
        <p:nvSpPr>
          <p:cNvPr id="11" name="Oval 10">
            <a:extLst>
              <a:ext uri="{FF2B5EF4-FFF2-40B4-BE49-F238E27FC236}">
                <a16:creationId xmlns:a16="http://schemas.microsoft.com/office/drawing/2014/main" id="{249432CA-E271-39BF-904C-FF7291F3C537}"/>
              </a:ext>
            </a:extLst>
          </p:cNvPr>
          <p:cNvSpPr>
            <a:spLocks noChangeAspect="1"/>
          </p:cNvSpPr>
          <p:nvPr/>
        </p:nvSpPr>
        <p:spPr>
          <a:xfrm>
            <a:off x="4188828" y="1977185"/>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lnSpc>
                <a:spcPct val="150000"/>
              </a:lnSpc>
            </a:pPr>
            <a:r>
              <a:rPr lang="en-US" sz="1400"/>
              <a:t>Thanksgiving</a:t>
            </a:r>
          </a:p>
          <a:p>
            <a:pPr algn="ctr"/>
            <a:r>
              <a:rPr lang="en-US" sz="1400" err="1"/>
              <a:t>Acción</a:t>
            </a:r>
            <a:r>
              <a:rPr lang="en-US" sz="1400"/>
              <a:t> de gracias</a:t>
            </a:r>
          </a:p>
        </p:txBody>
      </p:sp>
      <p:sp>
        <p:nvSpPr>
          <p:cNvPr id="12" name="Oval 11">
            <a:extLst>
              <a:ext uri="{FF2B5EF4-FFF2-40B4-BE49-F238E27FC236}">
                <a16:creationId xmlns:a16="http://schemas.microsoft.com/office/drawing/2014/main" id="{2556E787-B34D-A78C-C3FD-E3B2E231BBC2}"/>
              </a:ext>
            </a:extLst>
          </p:cNvPr>
          <p:cNvSpPr>
            <a:spLocks noChangeAspect="1"/>
          </p:cNvSpPr>
          <p:nvPr/>
        </p:nvSpPr>
        <p:spPr>
          <a:xfrm>
            <a:off x="5809022" y="1197713"/>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Praise</a:t>
            </a:r>
          </a:p>
          <a:p>
            <a:pPr algn="ctr"/>
            <a:r>
              <a:rPr lang="en-US" sz="1500" err="1"/>
              <a:t>Alabanza</a:t>
            </a:r>
            <a:endParaRPr lang="en-US" sz="1500"/>
          </a:p>
        </p:txBody>
      </p:sp>
      <p:sp>
        <p:nvSpPr>
          <p:cNvPr id="13" name="Oval 12">
            <a:extLst>
              <a:ext uri="{FF2B5EF4-FFF2-40B4-BE49-F238E27FC236}">
                <a16:creationId xmlns:a16="http://schemas.microsoft.com/office/drawing/2014/main" id="{DCA60A98-58AA-E3F6-9670-EA7BC480DFE3}"/>
              </a:ext>
            </a:extLst>
          </p:cNvPr>
          <p:cNvSpPr>
            <a:spLocks noChangeAspect="1"/>
          </p:cNvSpPr>
          <p:nvPr/>
        </p:nvSpPr>
        <p:spPr>
          <a:xfrm>
            <a:off x="7411707" y="343382"/>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tIns="45720" rIns="0" bIns="45720" rtlCol="0" anchor="ctr"/>
          <a:lstStyle/>
          <a:p>
            <a:pPr algn="ctr"/>
            <a:r>
              <a:rPr lang="en-US" sz="1500"/>
              <a:t>Wisdom</a:t>
            </a:r>
          </a:p>
          <a:p>
            <a:pPr algn="ctr"/>
            <a:r>
              <a:rPr lang="en-US" sz="1500" err="1"/>
              <a:t>Sabiduría</a:t>
            </a:r>
          </a:p>
        </p:txBody>
      </p:sp>
      <p:sp>
        <p:nvSpPr>
          <p:cNvPr id="14" name="Lightning Bolt 13">
            <a:extLst>
              <a:ext uri="{FF2B5EF4-FFF2-40B4-BE49-F238E27FC236}">
                <a16:creationId xmlns:a16="http://schemas.microsoft.com/office/drawing/2014/main" id="{1B479C68-2D3E-1646-844E-63D578EAC611}"/>
              </a:ext>
            </a:extLst>
          </p:cNvPr>
          <p:cNvSpPr/>
          <p:nvPr/>
        </p:nvSpPr>
        <p:spPr>
          <a:xfrm>
            <a:off x="1240404" y="335431"/>
            <a:ext cx="2949120" cy="2775239"/>
          </a:xfrm>
          <a:prstGeom prst="lightningBolt">
            <a:avLst/>
          </a:prstGeom>
          <a:solidFill>
            <a:srgbClr val="C0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A8DF372-BC1B-8040-79F2-F9996ABE92E1}"/>
              </a:ext>
            </a:extLst>
          </p:cNvPr>
          <p:cNvSpPr txBox="1"/>
          <p:nvPr/>
        </p:nvSpPr>
        <p:spPr>
          <a:xfrm rot="3108982">
            <a:off x="1475784" y="1641771"/>
            <a:ext cx="2861946" cy="338554"/>
          </a:xfrm>
          <a:prstGeom prst="rect">
            <a:avLst/>
          </a:prstGeom>
          <a:noFill/>
        </p:spPr>
        <p:txBody>
          <a:bodyPr wrap="square" lIns="91440" tIns="45720" rIns="91440" bIns="45720" rtlCol="0" anchor="t">
            <a:spAutoFit/>
          </a:bodyPr>
          <a:lstStyle/>
          <a:p>
            <a:r>
              <a:rPr lang="en-US" sz="1600" b="1">
                <a:solidFill>
                  <a:schemeClr val="bg1"/>
                </a:solidFill>
              </a:rPr>
              <a:t>Deliverance / </a:t>
            </a:r>
            <a:r>
              <a:rPr lang="en-US" sz="1600" b="1" err="1">
                <a:solidFill>
                  <a:schemeClr val="bg1"/>
                </a:solidFill>
              </a:rPr>
              <a:t>Liberación</a:t>
            </a:r>
            <a:r>
              <a:rPr lang="en-US" sz="1600" b="1">
                <a:solidFill>
                  <a:schemeClr val="bg1"/>
                </a:solidFill>
              </a:rPr>
              <a:t> </a:t>
            </a:r>
          </a:p>
        </p:txBody>
      </p:sp>
    </p:spTree>
    <p:extLst>
      <p:ext uri="{BB962C8B-B14F-4D97-AF65-F5344CB8AC3E}">
        <p14:creationId xmlns:p14="http://schemas.microsoft.com/office/powerpoint/2010/main" val="3302724774"/>
      </p:ext>
    </p:extLst>
  </p:cSld>
  <p:clrMapOvr>
    <a:masterClrMapping/>
  </p:clrMapOvr>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9B3DF-F663-F1BD-0000-B9C2A02583FF}"/>
              </a:ext>
            </a:extLst>
          </p:cNvPr>
          <p:cNvSpPr>
            <a:spLocks noGrp="1"/>
          </p:cNvSpPr>
          <p:nvPr>
            <p:ph type="title"/>
          </p:nvPr>
        </p:nvSpPr>
        <p:spPr>
          <a:xfrm>
            <a:off x="1315881" y="704658"/>
            <a:ext cx="6512235" cy="1680814"/>
          </a:xfrm>
        </p:spPr>
        <p:txBody>
          <a:bodyPr/>
          <a:lstStyle/>
          <a:p>
            <a:r>
              <a:rPr lang="en-US" sz="2800"/>
              <a:t>What are some ways we typically give thanks to God?</a:t>
            </a:r>
          </a:p>
        </p:txBody>
      </p:sp>
      <p:sp>
        <p:nvSpPr>
          <p:cNvPr id="4" name="Title 1">
            <a:extLst>
              <a:ext uri="{FF2B5EF4-FFF2-40B4-BE49-F238E27FC236}">
                <a16:creationId xmlns:a16="http://schemas.microsoft.com/office/drawing/2014/main" id="{5AA10325-1D58-A66A-133D-F60C1F078FAA}"/>
              </a:ext>
            </a:extLst>
          </p:cNvPr>
          <p:cNvSpPr txBox="1">
            <a:spLocks/>
          </p:cNvSpPr>
          <p:nvPr/>
        </p:nvSpPr>
        <p:spPr>
          <a:xfrm>
            <a:off x="566578" y="3329528"/>
            <a:ext cx="8010842" cy="168081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40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s-ES" sz="2800">
                <a:latin typeface="Malgun Gothic"/>
                <a:ea typeface="Malgun Gothic"/>
              </a:rPr>
              <a:t>¿Cuáles son algunas de las formas en que típicamente damos gracias a Dios?</a:t>
            </a:r>
            <a:endParaRPr lang="en-US"/>
          </a:p>
        </p:txBody>
      </p:sp>
    </p:spTree>
    <p:extLst>
      <p:ext uri="{BB962C8B-B14F-4D97-AF65-F5344CB8AC3E}">
        <p14:creationId xmlns:p14="http://schemas.microsoft.com/office/powerpoint/2010/main" val="1603735172"/>
      </p:ext>
    </p:extLst>
  </p:cSld>
  <p:clrMapOvr>
    <a:masterClrMapping/>
  </p:clrMapOvr>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778DAA-0CE5-89C0-5296-05C38EC26A1C}"/>
              </a:ext>
            </a:extLst>
          </p:cNvPr>
          <p:cNvSpPr>
            <a:spLocks noGrp="1"/>
          </p:cNvSpPr>
          <p:nvPr>
            <p:ph type="title"/>
          </p:nvPr>
        </p:nvSpPr>
        <p:spPr/>
        <p:txBody>
          <a:bodyPr/>
          <a:lstStyle/>
          <a:p>
            <a:r>
              <a:rPr lang="en-US">
                <a:latin typeface="Malgun Gothic"/>
                <a:ea typeface="Malgun Gothic"/>
              </a:rPr>
              <a:t>Structure / </a:t>
            </a:r>
            <a:r>
              <a:rPr lang="en-US" err="1">
                <a:latin typeface="Malgun Gothic"/>
                <a:ea typeface="Malgun Gothic"/>
              </a:rPr>
              <a:t>Estructura</a:t>
            </a:r>
            <a:r>
              <a:rPr lang="en-US">
                <a:latin typeface="Malgun Gothic"/>
                <a:ea typeface="Malgun Gothic"/>
              </a:rPr>
              <a:t> </a:t>
            </a:r>
            <a:endParaRPr lang="en-US"/>
          </a:p>
        </p:txBody>
      </p:sp>
      <p:sp>
        <p:nvSpPr>
          <p:cNvPr id="3" name="Content Placeholder 2">
            <a:extLst>
              <a:ext uri="{FF2B5EF4-FFF2-40B4-BE49-F238E27FC236}">
                <a16:creationId xmlns:a16="http://schemas.microsoft.com/office/drawing/2014/main" id="{00915331-5648-4F32-6B16-6EC9D5286423}"/>
              </a:ext>
            </a:extLst>
          </p:cNvPr>
          <p:cNvSpPr>
            <a:spLocks noGrp="1"/>
          </p:cNvSpPr>
          <p:nvPr>
            <p:ph sz="half" idx="1"/>
          </p:nvPr>
        </p:nvSpPr>
        <p:spPr>
          <a:xfrm>
            <a:off x="337625" y="1041006"/>
            <a:ext cx="4339882" cy="4449790"/>
          </a:xfrm>
        </p:spPr>
        <p:txBody>
          <a:bodyPr>
            <a:normAutofit lnSpcReduction="10000"/>
          </a:bodyPr>
          <a:lstStyle/>
          <a:p>
            <a:r>
              <a:rPr lang="en-US"/>
              <a:t>Introduction</a:t>
            </a:r>
          </a:p>
          <a:p>
            <a:pPr lvl="1"/>
            <a:r>
              <a:rPr lang="en-US"/>
              <a:t>Call or Vow to Worship </a:t>
            </a:r>
          </a:p>
          <a:p>
            <a:pPr lvl="1"/>
            <a:r>
              <a:rPr lang="en-US"/>
              <a:t>Statement of Value of Worship</a:t>
            </a:r>
          </a:p>
          <a:p>
            <a:r>
              <a:rPr lang="en-US" u="sng"/>
              <a:t>Report of Passed Crisis</a:t>
            </a:r>
          </a:p>
          <a:p>
            <a:pPr lvl="1"/>
            <a:r>
              <a:rPr lang="en-US"/>
              <a:t>Very little detail given </a:t>
            </a:r>
          </a:p>
          <a:p>
            <a:pPr lvl="1"/>
            <a:r>
              <a:rPr lang="en-US"/>
              <a:t>Focus is on God and His work as deliverer</a:t>
            </a:r>
            <a:br>
              <a:rPr lang="en-US"/>
            </a:br>
            <a:endParaRPr lang="en-US"/>
          </a:p>
          <a:p>
            <a:r>
              <a:rPr lang="en-US" u="sng"/>
              <a:t>Deliverance Stated as Accomplished Fact</a:t>
            </a:r>
            <a:endParaRPr lang="en-US"/>
          </a:p>
          <a:p>
            <a:pPr lvl="1"/>
            <a:r>
              <a:rPr lang="en-US"/>
              <a:t>Sometimes located within the Report, sometimes separate, though usually nearby</a:t>
            </a:r>
          </a:p>
          <a:p>
            <a:pPr lvl="1"/>
            <a:r>
              <a:rPr lang="en-US"/>
              <a:t>Acknowledges God’s work in deliverance </a:t>
            </a:r>
          </a:p>
          <a:p>
            <a:r>
              <a:rPr lang="en-US"/>
              <a:t>Conclusion (Emphasis on God’s Care)</a:t>
            </a:r>
          </a:p>
          <a:p>
            <a:pPr lvl="1"/>
            <a:r>
              <a:rPr lang="en-US"/>
              <a:t>Vow to Praise/Sacrifice </a:t>
            </a:r>
          </a:p>
          <a:p>
            <a:pPr lvl="1"/>
            <a:r>
              <a:rPr lang="en-US"/>
              <a:t>Call to Praise </a:t>
            </a:r>
          </a:p>
          <a:p>
            <a:pPr lvl="1"/>
            <a:r>
              <a:rPr lang="en-US"/>
              <a:t>Statement of God’s Faithfulness</a:t>
            </a:r>
          </a:p>
          <a:p>
            <a:pPr lvl="1"/>
            <a:r>
              <a:rPr lang="en-US"/>
              <a:t>Statement of Psalmist’s Further Need</a:t>
            </a:r>
          </a:p>
        </p:txBody>
      </p:sp>
      <p:sp>
        <p:nvSpPr>
          <p:cNvPr id="4" name="Content Placeholder 3">
            <a:extLst>
              <a:ext uri="{FF2B5EF4-FFF2-40B4-BE49-F238E27FC236}">
                <a16:creationId xmlns:a16="http://schemas.microsoft.com/office/drawing/2014/main" id="{D649D09F-4888-3AAB-AC3C-F97A65CD64DC}"/>
              </a:ext>
            </a:extLst>
          </p:cNvPr>
          <p:cNvSpPr>
            <a:spLocks noGrp="1"/>
          </p:cNvSpPr>
          <p:nvPr>
            <p:ph sz="half" idx="2"/>
          </p:nvPr>
        </p:nvSpPr>
        <p:spPr/>
        <p:txBody>
          <a:bodyPr vert="horz" lIns="91440" tIns="45720" rIns="91440" bIns="45720" rtlCol="0" anchor="t">
            <a:normAutofit lnSpcReduction="10000"/>
          </a:bodyPr>
          <a:lstStyle/>
          <a:p>
            <a:r>
              <a:rPr lang="en-US" err="1">
                <a:ea typeface="+mn-lt"/>
                <a:cs typeface="+mn-lt"/>
              </a:rPr>
              <a:t>Introducción</a:t>
            </a:r>
            <a:endParaRPr lang="en-US" err="1"/>
          </a:p>
          <a:p>
            <a:pPr lvl="1"/>
            <a:r>
              <a:rPr lang="en-US" err="1">
                <a:ea typeface="+mn-lt"/>
                <a:cs typeface="+mn-lt"/>
              </a:rPr>
              <a:t>Llamado</a:t>
            </a:r>
            <a:r>
              <a:rPr lang="en-US">
                <a:ea typeface="+mn-lt"/>
                <a:cs typeface="+mn-lt"/>
              </a:rPr>
              <a:t> a o </a:t>
            </a:r>
            <a:r>
              <a:rPr lang="en-US" err="1">
                <a:ea typeface="+mn-lt"/>
                <a:cs typeface="+mn-lt"/>
              </a:rPr>
              <a:t>voto</a:t>
            </a:r>
            <a:r>
              <a:rPr lang="en-US">
                <a:ea typeface="+mn-lt"/>
                <a:cs typeface="+mn-lt"/>
              </a:rPr>
              <a:t> de </a:t>
            </a:r>
            <a:r>
              <a:rPr lang="en-US" err="1">
                <a:ea typeface="+mn-lt"/>
                <a:cs typeface="+mn-lt"/>
              </a:rPr>
              <a:t>adorar</a:t>
            </a:r>
            <a:endParaRPr lang="en-US"/>
          </a:p>
          <a:p>
            <a:pPr lvl="1"/>
            <a:r>
              <a:rPr lang="en-US" err="1">
                <a:ea typeface="+mn-lt"/>
                <a:cs typeface="+mn-lt"/>
              </a:rPr>
              <a:t>Afirmación</a:t>
            </a:r>
            <a:r>
              <a:rPr lang="en-US">
                <a:ea typeface="+mn-lt"/>
                <a:cs typeface="+mn-lt"/>
              </a:rPr>
              <a:t> del valor de la </a:t>
            </a:r>
            <a:r>
              <a:rPr lang="en-US" err="1">
                <a:ea typeface="+mn-lt"/>
                <a:cs typeface="+mn-lt"/>
              </a:rPr>
              <a:t>adoración</a:t>
            </a:r>
            <a:endParaRPr lang="en-US" err="1"/>
          </a:p>
          <a:p>
            <a:r>
              <a:rPr lang="en-US" u="sng">
                <a:ea typeface="+mn-lt"/>
                <a:cs typeface="+mn-lt"/>
              </a:rPr>
              <a:t>Informe de la crisis </a:t>
            </a:r>
            <a:r>
              <a:rPr lang="en-US" u="sng" err="1">
                <a:ea typeface="+mn-lt"/>
                <a:cs typeface="+mn-lt"/>
              </a:rPr>
              <a:t>superada</a:t>
            </a:r>
            <a:endParaRPr lang="en-US" u="sng"/>
          </a:p>
          <a:p>
            <a:pPr lvl="1"/>
            <a:r>
              <a:rPr lang="en-US">
                <a:ea typeface="+mn-lt"/>
                <a:cs typeface="+mn-lt"/>
              </a:rPr>
              <a:t>Se dan </a:t>
            </a:r>
            <a:r>
              <a:rPr lang="en-US" err="1">
                <a:ea typeface="+mn-lt"/>
                <a:cs typeface="+mn-lt"/>
              </a:rPr>
              <a:t>muy</a:t>
            </a:r>
            <a:r>
              <a:rPr lang="en-US">
                <a:ea typeface="+mn-lt"/>
                <a:cs typeface="+mn-lt"/>
              </a:rPr>
              <a:t> </a:t>
            </a:r>
            <a:r>
              <a:rPr lang="en-US" err="1">
                <a:ea typeface="+mn-lt"/>
                <a:cs typeface="+mn-lt"/>
              </a:rPr>
              <a:t>pocos</a:t>
            </a:r>
            <a:r>
              <a:rPr lang="en-US">
                <a:ea typeface="+mn-lt"/>
                <a:cs typeface="+mn-lt"/>
              </a:rPr>
              <a:t> </a:t>
            </a:r>
            <a:r>
              <a:rPr lang="en-US" err="1">
                <a:ea typeface="+mn-lt"/>
                <a:cs typeface="+mn-lt"/>
              </a:rPr>
              <a:t>detalles</a:t>
            </a:r>
            <a:endParaRPr lang="en-US"/>
          </a:p>
          <a:p>
            <a:pPr lvl="1"/>
            <a:r>
              <a:rPr lang="en-US">
                <a:ea typeface="+mn-lt"/>
                <a:cs typeface="+mn-lt"/>
              </a:rPr>
              <a:t>La </a:t>
            </a:r>
            <a:r>
              <a:rPr lang="en-US" err="1">
                <a:ea typeface="+mn-lt"/>
                <a:cs typeface="+mn-lt"/>
              </a:rPr>
              <a:t>atención</a:t>
            </a:r>
            <a:r>
              <a:rPr lang="en-US">
                <a:ea typeface="+mn-lt"/>
                <a:cs typeface="+mn-lt"/>
              </a:rPr>
              <a:t> se centra </a:t>
            </a:r>
            <a:r>
              <a:rPr lang="en-US" err="1">
                <a:ea typeface="+mn-lt"/>
                <a:cs typeface="+mn-lt"/>
              </a:rPr>
              <a:t>en</a:t>
            </a:r>
            <a:r>
              <a:rPr lang="en-US">
                <a:ea typeface="+mn-lt"/>
                <a:cs typeface="+mn-lt"/>
              </a:rPr>
              <a:t> Dios y </a:t>
            </a:r>
            <a:r>
              <a:rPr lang="en-US" err="1">
                <a:ea typeface="+mn-lt"/>
                <a:cs typeface="+mn-lt"/>
              </a:rPr>
              <a:t>en</a:t>
            </a:r>
            <a:r>
              <a:rPr lang="en-US">
                <a:ea typeface="+mn-lt"/>
                <a:cs typeface="+mn-lt"/>
              </a:rPr>
              <a:t> </a:t>
            </a:r>
            <a:r>
              <a:rPr lang="en-US" err="1">
                <a:ea typeface="+mn-lt"/>
                <a:cs typeface="+mn-lt"/>
              </a:rPr>
              <a:t>su</a:t>
            </a:r>
            <a:r>
              <a:rPr lang="en-US">
                <a:ea typeface="+mn-lt"/>
                <a:cs typeface="+mn-lt"/>
              </a:rPr>
              <a:t> </a:t>
            </a:r>
            <a:r>
              <a:rPr lang="en-US" err="1">
                <a:ea typeface="+mn-lt"/>
                <a:cs typeface="+mn-lt"/>
              </a:rPr>
              <a:t>obra</a:t>
            </a:r>
            <a:r>
              <a:rPr lang="en-US">
                <a:ea typeface="+mn-lt"/>
                <a:cs typeface="+mn-lt"/>
              </a:rPr>
              <a:t> </a:t>
            </a:r>
            <a:r>
              <a:rPr lang="en-US" err="1">
                <a:ea typeface="+mn-lt"/>
                <a:cs typeface="+mn-lt"/>
              </a:rPr>
              <a:t>como</a:t>
            </a:r>
            <a:r>
              <a:rPr lang="en-US">
                <a:ea typeface="+mn-lt"/>
                <a:cs typeface="+mn-lt"/>
              </a:rPr>
              <a:t> Libertador</a:t>
            </a:r>
          </a:p>
          <a:p>
            <a:r>
              <a:rPr lang="en-US" u="sng" err="1">
                <a:ea typeface="+mn-lt"/>
                <a:cs typeface="+mn-lt"/>
              </a:rPr>
              <a:t>Rescate</a:t>
            </a:r>
            <a:r>
              <a:rPr lang="en-US" u="sng">
                <a:ea typeface="+mn-lt"/>
                <a:cs typeface="+mn-lt"/>
              </a:rPr>
              <a:t> </a:t>
            </a:r>
            <a:r>
              <a:rPr lang="en-US" u="sng" err="1">
                <a:ea typeface="+mn-lt"/>
                <a:cs typeface="+mn-lt"/>
              </a:rPr>
              <a:t>declarado</a:t>
            </a:r>
            <a:r>
              <a:rPr lang="en-US" u="sng">
                <a:ea typeface="+mn-lt"/>
                <a:cs typeface="+mn-lt"/>
              </a:rPr>
              <a:t> </a:t>
            </a:r>
            <a:r>
              <a:rPr lang="en-US" u="sng" err="1">
                <a:ea typeface="+mn-lt"/>
                <a:cs typeface="+mn-lt"/>
              </a:rPr>
              <a:t>como</a:t>
            </a:r>
            <a:r>
              <a:rPr lang="en-US" u="sng">
                <a:ea typeface="+mn-lt"/>
                <a:cs typeface="+mn-lt"/>
              </a:rPr>
              <a:t> </a:t>
            </a:r>
            <a:r>
              <a:rPr lang="en-US" u="sng" err="1">
                <a:ea typeface="+mn-lt"/>
                <a:cs typeface="+mn-lt"/>
              </a:rPr>
              <a:t>cosa</a:t>
            </a:r>
            <a:r>
              <a:rPr lang="en-US" u="sng">
                <a:ea typeface="+mn-lt"/>
                <a:cs typeface="+mn-lt"/>
              </a:rPr>
              <a:t> </a:t>
            </a:r>
            <a:r>
              <a:rPr lang="en-US" u="sng" err="1">
                <a:ea typeface="+mn-lt"/>
                <a:cs typeface="+mn-lt"/>
              </a:rPr>
              <a:t>ya</a:t>
            </a:r>
            <a:r>
              <a:rPr lang="en-US" u="sng">
                <a:ea typeface="+mn-lt"/>
                <a:cs typeface="+mn-lt"/>
              </a:rPr>
              <a:t> </a:t>
            </a:r>
            <a:r>
              <a:rPr lang="en-US" u="sng" err="1">
                <a:ea typeface="+mn-lt"/>
                <a:cs typeface="+mn-lt"/>
              </a:rPr>
              <a:t>realizada</a:t>
            </a:r>
            <a:endParaRPr lang="en-US" u="sng"/>
          </a:p>
          <a:p>
            <a:pPr lvl="1"/>
            <a:r>
              <a:rPr lang="en-US">
                <a:ea typeface="+mn-lt"/>
                <a:cs typeface="+mn-lt"/>
              </a:rPr>
              <a:t>A </a:t>
            </a:r>
            <a:r>
              <a:rPr lang="en-US" err="1">
                <a:ea typeface="+mn-lt"/>
                <a:cs typeface="+mn-lt"/>
              </a:rPr>
              <a:t>veces</a:t>
            </a:r>
            <a:r>
              <a:rPr lang="en-US">
                <a:ea typeface="+mn-lt"/>
                <a:cs typeface="+mn-lt"/>
              </a:rPr>
              <a:t> se </a:t>
            </a:r>
            <a:r>
              <a:rPr lang="en-US" err="1">
                <a:ea typeface="+mn-lt"/>
                <a:cs typeface="+mn-lt"/>
              </a:rPr>
              <a:t>encuentra</a:t>
            </a:r>
            <a:r>
              <a:rPr lang="en-US">
                <a:ea typeface="+mn-lt"/>
                <a:cs typeface="+mn-lt"/>
              </a:rPr>
              <a:t> </a:t>
            </a:r>
            <a:r>
              <a:rPr lang="en-US" err="1">
                <a:ea typeface="+mn-lt"/>
                <a:cs typeface="+mn-lt"/>
              </a:rPr>
              <a:t>dentro</a:t>
            </a:r>
            <a:r>
              <a:rPr lang="en-US">
                <a:ea typeface="+mn-lt"/>
                <a:cs typeface="+mn-lt"/>
              </a:rPr>
              <a:t> del </a:t>
            </a:r>
            <a:r>
              <a:rPr lang="en-US" err="1">
                <a:ea typeface="+mn-lt"/>
                <a:cs typeface="+mn-lt"/>
              </a:rPr>
              <a:t>informe</a:t>
            </a:r>
            <a:r>
              <a:rPr lang="en-US">
                <a:ea typeface="+mn-lt"/>
                <a:cs typeface="+mn-lt"/>
              </a:rPr>
              <a:t>, a </a:t>
            </a:r>
            <a:r>
              <a:rPr lang="en-US" err="1">
                <a:ea typeface="+mn-lt"/>
                <a:cs typeface="+mn-lt"/>
              </a:rPr>
              <a:t>veces</a:t>
            </a:r>
            <a:r>
              <a:rPr lang="en-US">
                <a:ea typeface="+mn-lt"/>
                <a:cs typeface="+mn-lt"/>
              </a:rPr>
              <a:t> </a:t>
            </a:r>
            <a:r>
              <a:rPr lang="en-US" err="1">
                <a:ea typeface="+mn-lt"/>
                <a:cs typeface="+mn-lt"/>
              </a:rPr>
              <a:t>separado</a:t>
            </a:r>
            <a:r>
              <a:rPr lang="en-US">
                <a:ea typeface="+mn-lt"/>
                <a:cs typeface="+mn-lt"/>
              </a:rPr>
              <a:t>, </a:t>
            </a:r>
            <a:r>
              <a:rPr lang="en-US" err="1">
                <a:ea typeface="+mn-lt"/>
                <a:cs typeface="+mn-lt"/>
              </a:rPr>
              <a:t>pero</a:t>
            </a:r>
            <a:r>
              <a:rPr lang="en-US">
                <a:ea typeface="+mn-lt"/>
                <a:cs typeface="+mn-lt"/>
              </a:rPr>
              <a:t> </a:t>
            </a:r>
            <a:r>
              <a:rPr lang="en-US" err="1">
                <a:ea typeface="+mn-lt"/>
                <a:cs typeface="+mn-lt"/>
              </a:rPr>
              <a:t>usualmente</a:t>
            </a:r>
            <a:r>
              <a:rPr lang="en-US">
                <a:ea typeface="+mn-lt"/>
                <a:cs typeface="+mn-lt"/>
              </a:rPr>
              <a:t> </a:t>
            </a:r>
            <a:r>
              <a:rPr lang="en-US" err="1">
                <a:ea typeface="+mn-lt"/>
                <a:cs typeface="+mn-lt"/>
              </a:rPr>
              <a:t>cerca</a:t>
            </a:r>
            <a:endParaRPr lang="en-US"/>
          </a:p>
          <a:p>
            <a:pPr lvl="1"/>
            <a:r>
              <a:rPr lang="en-US" err="1">
                <a:ea typeface="+mn-lt"/>
                <a:cs typeface="+mn-lt"/>
              </a:rPr>
              <a:t>Reconoce</a:t>
            </a:r>
            <a:r>
              <a:rPr lang="en-US">
                <a:ea typeface="+mn-lt"/>
                <a:cs typeface="+mn-lt"/>
              </a:rPr>
              <a:t> la </a:t>
            </a:r>
            <a:r>
              <a:rPr lang="en-US" err="1">
                <a:ea typeface="+mn-lt"/>
                <a:cs typeface="+mn-lt"/>
              </a:rPr>
              <a:t>obra</a:t>
            </a:r>
            <a:r>
              <a:rPr lang="en-US">
                <a:ea typeface="+mn-lt"/>
                <a:cs typeface="+mn-lt"/>
              </a:rPr>
              <a:t> de Dios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rescate</a:t>
            </a:r>
            <a:endParaRPr lang="en-US"/>
          </a:p>
          <a:p>
            <a:r>
              <a:rPr lang="en-US" err="1">
                <a:ea typeface="+mn-lt"/>
                <a:cs typeface="+mn-lt"/>
              </a:rPr>
              <a:t>Conclusión</a:t>
            </a:r>
            <a:r>
              <a:rPr lang="en-US">
                <a:ea typeface="+mn-lt"/>
                <a:cs typeface="+mn-lt"/>
              </a:rPr>
              <a:t> (</a:t>
            </a:r>
            <a:r>
              <a:rPr lang="en-US" err="1">
                <a:ea typeface="+mn-lt"/>
                <a:cs typeface="+mn-lt"/>
              </a:rPr>
              <a:t>énfasis</a:t>
            </a:r>
            <a:r>
              <a:rPr lang="en-US">
                <a:ea typeface="+mn-lt"/>
                <a:cs typeface="+mn-lt"/>
              </a:rPr>
              <a:t>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cuidado</a:t>
            </a:r>
            <a:r>
              <a:rPr lang="en-US">
                <a:ea typeface="+mn-lt"/>
                <a:cs typeface="+mn-lt"/>
              </a:rPr>
              <a:t> de Dios)</a:t>
            </a:r>
            <a:endParaRPr lang="en-US"/>
          </a:p>
          <a:p>
            <a:pPr lvl="1"/>
            <a:r>
              <a:rPr lang="en-US">
                <a:ea typeface="+mn-lt"/>
                <a:cs typeface="+mn-lt"/>
              </a:rPr>
              <a:t>Voto de </a:t>
            </a:r>
            <a:r>
              <a:rPr lang="en-US" err="1">
                <a:ea typeface="+mn-lt"/>
                <a:cs typeface="+mn-lt"/>
              </a:rPr>
              <a:t>alabanza</a:t>
            </a:r>
            <a:r>
              <a:rPr lang="en-US">
                <a:ea typeface="+mn-lt"/>
                <a:cs typeface="+mn-lt"/>
              </a:rPr>
              <a:t>/</a:t>
            </a:r>
            <a:r>
              <a:rPr lang="en-US" err="1">
                <a:ea typeface="+mn-lt"/>
                <a:cs typeface="+mn-lt"/>
              </a:rPr>
              <a:t>sacrificio</a:t>
            </a:r>
            <a:endParaRPr lang="en-US"/>
          </a:p>
          <a:p>
            <a:pPr lvl="1"/>
            <a:r>
              <a:rPr lang="en-US" err="1">
                <a:ea typeface="+mn-lt"/>
                <a:cs typeface="+mn-lt"/>
              </a:rPr>
              <a:t>Llamado</a:t>
            </a:r>
            <a:r>
              <a:rPr lang="en-US">
                <a:ea typeface="+mn-lt"/>
                <a:cs typeface="+mn-lt"/>
              </a:rPr>
              <a:t> a la </a:t>
            </a:r>
            <a:r>
              <a:rPr lang="en-US" err="1">
                <a:ea typeface="+mn-lt"/>
                <a:cs typeface="+mn-lt"/>
              </a:rPr>
              <a:t>alabanza</a:t>
            </a:r>
            <a:endParaRPr lang="en-US"/>
          </a:p>
          <a:p>
            <a:pPr lvl="1"/>
            <a:r>
              <a:rPr lang="en-US" err="1">
                <a:ea typeface="+mn-lt"/>
                <a:cs typeface="+mn-lt"/>
              </a:rPr>
              <a:t>Declaración</a:t>
            </a:r>
            <a:r>
              <a:rPr lang="en-US">
                <a:ea typeface="+mn-lt"/>
                <a:cs typeface="+mn-lt"/>
              </a:rPr>
              <a:t> de la </a:t>
            </a:r>
            <a:r>
              <a:rPr lang="en-US" err="1">
                <a:ea typeface="+mn-lt"/>
                <a:cs typeface="+mn-lt"/>
              </a:rPr>
              <a:t>fidelidad</a:t>
            </a:r>
            <a:r>
              <a:rPr lang="en-US">
                <a:ea typeface="+mn-lt"/>
                <a:cs typeface="+mn-lt"/>
              </a:rPr>
              <a:t> de Dios</a:t>
            </a:r>
            <a:endParaRPr lang="en-US"/>
          </a:p>
          <a:p>
            <a:pPr lvl="1"/>
            <a:r>
              <a:rPr lang="en-US" err="1">
                <a:ea typeface="+mn-lt"/>
                <a:cs typeface="+mn-lt"/>
              </a:rPr>
              <a:t>Declaración</a:t>
            </a:r>
            <a:r>
              <a:rPr lang="en-US">
                <a:ea typeface="+mn-lt"/>
                <a:cs typeface="+mn-lt"/>
              </a:rPr>
              <a:t> de la </a:t>
            </a:r>
            <a:r>
              <a:rPr lang="en-US" err="1">
                <a:ea typeface="+mn-lt"/>
                <a:cs typeface="+mn-lt"/>
              </a:rPr>
              <a:t>necesidad</a:t>
            </a:r>
            <a:r>
              <a:rPr lang="en-US">
                <a:ea typeface="+mn-lt"/>
                <a:cs typeface="+mn-lt"/>
              </a:rPr>
              <a:t> </a:t>
            </a:r>
            <a:r>
              <a:rPr lang="en-US" err="1">
                <a:ea typeface="+mn-lt"/>
                <a:cs typeface="+mn-lt"/>
              </a:rPr>
              <a:t>contínua</a:t>
            </a:r>
            <a:r>
              <a:rPr lang="en-US">
                <a:ea typeface="+mn-lt"/>
                <a:cs typeface="+mn-lt"/>
              </a:rPr>
              <a:t> del </a:t>
            </a:r>
            <a:r>
              <a:rPr lang="en-US" err="1">
                <a:ea typeface="+mn-lt"/>
                <a:cs typeface="+mn-lt"/>
              </a:rPr>
              <a:t>salmista</a:t>
            </a:r>
            <a:endParaRPr lang="en-US" err="1"/>
          </a:p>
          <a:p>
            <a:pPr marL="34290" indent="0">
              <a:buNone/>
            </a:pPr>
            <a:endParaRPr lang="en-US"/>
          </a:p>
        </p:txBody>
      </p:sp>
    </p:spTree>
    <p:extLst>
      <p:ext uri="{BB962C8B-B14F-4D97-AF65-F5344CB8AC3E}">
        <p14:creationId xmlns:p14="http://schemas.microsoft.com/office/powerpoint/2010/main" val="10981594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xEl>
                                              <p:pRg st="6" end="6"/>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0" end="10"/>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3">
                                            <p:txEl>
                                              <p:pRg st="11" end="11"/>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3">
                                            <p:txEl>
                                              <p:pRg st="12" end="12"/>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3">
                                            <p:txEl>
                                              <p:pRg st="13" end="13"/>
                                            </p:txEl>
                                          </p:spTgt>
                                        </p:tgtEl>
                                        <p:attrNameLst>
                                          <p:attrName>style.visibility</p:attrName>
                                        </p:attrNameLst>
                                      </p:cBhvr>
                                      <p:to>
                                        <p:strVal val="visible"/>
                                      </p:to>
                                    </p:set>
                                  </p:childTnLst>
                                </p:cTn>
                              </p:par>
                              <p:par>
                                <p:cTn id="57" presetID="1" presetClass="entr" presetSubtype="0" fill="hold" grpId="0" nodeType="withEffect">
                                  <p:stCondLst>
                                    <p:cond delay="0"/>
                                  </p:stCondLst>
                                  <p:childTnLst>
                                    <p:set>
                                      <p:cBhvr>
                                        <p:cTn id="58" dur="1" fill="hold">
                                          <p:stCondLst>
                                            <p:cond delay="0"/>
                                          </p:stCondLst>
                                        </p:cTn>
                                        <p:tgtEl>
                                          <p:spTgt spid="4">
                                            <p:txEl>
                                              <p:pRg st="9" end="9"/>
                                            </p:txEl>
                                          </p:spTgt>
                                        </p:tgtEl>
                                        <p:attrNameLst>
                                          <p:attrName>style.visibility</p:attrName>
                                        </p:attrNameLst>
                                      </p:cBhvr>
                                      <p:to>
                                        <p:strVal val="visible"/>
                                      </p:to>
                                    </p:set>
                                  </p:childTnLst>
                                </p:cTn>
                              </p:par>
                              <p:par>
                                <p:cTn id="59" presetID="1" presetClass="entr" presetSubtype="0" fill="hold" grpId="0" nodeType="withEffect">
                                  <p:stCondLst>
                                    <p:cond delay="0"/>
                                  </p:stCondLst>
                                  <p:childTnLst>
                                    <p:set>
                                      <p:cBhvr>
                                        <p:cTn id="60" dur="1" fill="hold">
                                          <p:stCondLst>
                                            <p:cond delay="0"/>
                                          </p:stCondLst>
                                        </p:cTn>
                                        <p:tgtEl>
                                          <p:spTgt spid="4">
                                            <p:txEl>
                                              <p:pRg st="10" end="10"/>
                                            </p:txEl>
                                          </p:spTgt>
                                        </p:tgtEl>
                                        <p:attrNameLst>
                                          <p:attrName>style.visibility</p:attrName>
                                        </p:attrNameLst>
                                      </p:cBhvr>
                                      <p:to>
                                        <p:strVal val="visible"/>
                                      </p:to>
                                    </p:set>
                                  </p:childTnLst>
                                </p:cTn>
                              </p:par>
                              <p:par>
                                <p:cTn id="61" presetID="1" presetClass="entr" presetSubtype="0" fill="hold" grpId="0" nodeType="withEffect">
                                  <p:stCondLst>
                                    <p:cond delay="0"/>
                                  </p:stCondLst>
                                  <p:childTnLst>
                                    <p:set>
                                      <p:cBhvr>
                                        <p:cTn id="62" dur="1" fill="hold">
                                          <p:stCondLst>
                                            <p:cond delay="0"/>
                                          </p:stCondLst>
                                        </p:cTn>
                                        <p:tgtEl>
                                          <p:spTgt spid="4">
                                            <p:txEl>
                                              <p:pRg st="11" end="11"/>
                                            </p:txEl>
                                          </p:spTgt>
                                        </p:tgtEl>
                                        <p:attrNameLst>
                                          <p:attrName>style.visibility</p:attrName>
                                        </p:attrNameLst>
                                      </p:cBhvr>
                                      <p:to>
                                        <p:strVal val="visible"/>
                                      </p:to>
                                    </p:set>
                                  </p:childTnLst>
                                </p:cTn>
                              </p:par>
                              <p:par>
                                <p:cTn id="63" presetID="1" presetClass="entr" presetSubtype="0" fill="hold" grpId="0" nodeType="withEffect">
                                  <p:stCondLst>
                                    <p:cond delay="0"/>
                                  </p:stCondLst>
                                  <p:childTnLst>
                                    <p:set>
                                      <p:cBhvr>
                                        <p:cTn id="64" dur="1" fill="hold">
                                          <p:stCondLst>
                                            <p:cond delay="0"/>
                                          </p:stCondLst>
                                        </p:cTn>
                                        <p:tgtEl>
                                          <p:spTgt spid="4">
                                            <p:txEl>
                                              <p:pRg st="12" end="12"/>
                                            </p:txEl>
                                          </p:spTgt>
                                        </p:tgtEl>
                                        <p:attrNameLst>
                                          <p:attrName>style.visibility</p:attrName>
                                        </p:attrNameLst>
                                      </p:cBhvr>
                                      <p:to>
                                        <p:strVal val="visible"/>
                                      </p:to>
                                    </p:set>
                                  </p:childTnLst>
                                </p:cTn>
                              </p:par>
                              <p:par>
                                <p:cTn id="65" presetID="1" presetClass="entr" presetSubtype="0" fill="hold" grpId="0" nodeType="withEffect">
                                  <p:stCondLst>
                                    <p:cond delay="0"/>
                                  </p:stCondLst>
                                  <p:childTnLst>
                                    <p:set>
                                      <p:cBhvr>
                                        <p:cTn id="66" dur="1" fill="hold">
                                          <p:stCondLst>
                                            <p:cond delay="0"/>
                                          </p:stCondLst>
                                        </p:cTn>
                                        <p:tgtEl>
                                          <p:spTgt spid="4">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CFD46-8817-1533-F24A-E3DA02887D9A}"/>
              </a:ext>
            </a:extLst>
          </p:cNvPr>
          <p:cNvSpPr>
            <a:spLocks noGrp="1"/>
          </p:cNvSpPr>
          <p:nvPr>
            <p:ph type="title"/>
          </p:nvPr>
        </p:nvSpPr>
        <p:spPr/>
        <p:txBody>
          <a:bodyPr/>
          <a:lstStyle/>
          <a:p>
            <a:r>
              <a:rPr lang="en-US">
                <a:latin typeface="Malgun Gothic"/>
                <a:ea typeface="Malgun Gothic"/>
              </a:rPr>
              <a:t>Main Themes / Temas </a:t>
            </a:r>
            <a:r>
              <a:rPr lang="en-US" err="1">
                <a:latin typeface="Malgun Gothic"/>
                <a:ea typeface="Malgun Gothic"/>
              </a:rPr>
              <a:t>principales</a:t>
            </a:r>
            <a:endParaRPr lang="en-US"/>
          </a:p>
        </p:txBody>
      </p:sp>
      <p:sp>
        <p:nvSpPr>
          <p:cNvPr id="3" name="Content Placeholder 2">
            <a:extLst>
              <a:ext uri="{FF2B5EF4-FFF2-40B4-BE49-F238E27FC236}">
                <a16:creationId xmlns:a16="http://schemas.microsoft.com/office/drawing/2014/main" id="{86B43EB5-D814-8248-5CAF-DE9CB45AF84C}"/>
              </a:ext>
            </a:extLst>
          </p:cNvPr>
          <p:cNvSpPr>
            <a:spLocks noGrp="1"/>
          </p:cNvSpPr>
          <p:nvPr>
            <p:ph sz="half" idx="1"/>
          </p:nvPr>
        </p:nvSpPr>
        <p:spPr/>
        <p:txBody>
          <a:bodyPr>
            <a:normAutofit/>
          </a:bodyPr>
          <a:lstStyle/>
          <a:p>
            <a:r>
              <a:rPr lang="en-US"/>
              <a:t>God’s Deliverance</a:t>
            </a:r>
          </a:p>
          <a:p>
            <a:pPr lvl="1"/>
            <a:r>
              <a:rPr lang="en-US"/>
              <a:t>All Psalms of Thanksgiving are triggered by the psalmist being delivered from a trial, so they focus on God’s role as deliverer</a:t>
            </a:r>
            <a:br>
              <a:rPr lang="en-US"/>
            </a:br>
            <a:endParaRPr lang="en-US"/>
          </a:p>
          <a:p>
            <a:pPr lvl="1"/>
            <a:r>
              <a:rPr lang="en-US"/>
              <a:t>Giving thanks for deliverance from difficulty demonstrates our faith</a:t>
            </a:r>
          </a:p>
          <a:p>
            <a:pPr lvl="2"/>
            <a:r>
              <a:rPr lang="en-US"/>
              <a:t>We give all glory for progress and deliverance to God</a:t>
            </a:r>
          </a:p>
          <a:p>
            <a:pPr lvl="2"/>
            <a:r>
              <a:rPr lang="en-US"/>
              <a:t>We confirm to ourselves and others that we believe in God’s power to deliver His people</a:t>
            </a:r>
            <a:br>
              <a:rPr lang="en-US"/>
            </a:br>
            <a:endParaRPr lang="en-US"/>
          </a:p>
        </p:txBody>
      </p:sp>
      <p:sp>
        <p:nvSpPr>
          <p:cNvPr id="4" name="Content Placeholder 3">
            <a:extLst>
              <a:ext uri="{FF2B5EF4-FFF2-40B4-BE49-F238E27FC236}">
                <a16:creationId xmlns:a16="http://schemas.microsoft.com/office/drawing/2014/main" id="{0C5EAE63-040E-2F75-77DB-CD934195CC7F}"/>
              </a:ext>
            </a:extLst>
          </p:cNvPr>
          <p:cNvSpPr>
            <a:spLocks noGrp="1"/>
          </p:cNvSpPr>
          <p:nvPr>
            <p:ph sz="half" idx="2"/>
          </p:nvPr>
        </p:nvSpPr>
        <p:spPr/>
        <p:txBody>
          <a:bodyPr vert="horz" lIns="91440" tIns="45720" rIns="91440" bIns="45720" rtlCol="0" anchor="t">
            <a:normAutofit/>
          </a:bodyPr>
          <a:lstStyle/>
          <a:p>
            <a:r>
              <a:rPr lang="en-US">
                <a:ea typeface="+mn-lt"/>
                <a:cs typeface="+mn-lt"/>
              </a:rPr>
              <a:t>La </a:t>
            </a:r>
            <a:r>
              <a:rPr lang="en-US" err="1">
                <a:ea typeface="+mn-lt"/>
                <a:cs typeface="+mn-lt"/>
              </a:rPr>
              <a:t>liberación</a:t>
            </a:r>
            <a:r>
              <a:rPr lang="en-US">
                <a:ea typeface="+mn-lt"/>
                <a:cs typeface="+mn-lt"/>
              </a:rPr>
              <a:t> de Dios</a:t>
            </a:r>
            <a:endParaRPr lang="en-US"/>
          </a:p>
          <a:p>
            <a:pPr lvl="1"/>
            <a:r>
              <a:rPr lang="en-US">
                <a:ea typeface="+mn-lt"/>
                <a:cs typeface="+mn-lt"/>
              </a:rPr>
              <a:t>Todos </a:t>
            </a:r>
            <a:r>
              <a:rPr lang="en-US" err="1">
                <a:ea typeface="+mn-lt"/>
                <a:cs typeface="+mn-lt"/>
              </a:rPr>
              <a:t>los</a:t>
            </a:r>
            <a:r>
              <a:rPr lang="en-US">
                <a:ea typeface="+mn-lt"/>
                <a:cs typeface="+mn-lt"/>
              </a:rPr>
              <a:t> </a:t>
            </a:r>
            <a:r>
              <a:rPr lang="en-US" err="1">
                <a:ea typeface="+mn-lt"/>
                <a:cs typeface="+mn-lt"/>
              </a:rPr>
              <a:t>salmos</a:t>
            </a:r>
            <a:r>
              <a:rPr lang="en-US">
                <a:ea typeface="+mn-lt"/>
                <a:cs typeface="+mn-lt"/>
              </a:rPr>
              <a:t> de </a:t>
            </a:r>
            <a:r>
              <a:rPr lang="en-US" err="1">
                <a:ea typeface="+mn-lt"/>
                <a:cs typeface="+mn-lt"/>
              </a:rPr>
              <a:t>acción</a:t>
            </a:r>
            <a:r>
              <a:rPr lang="en-US">
                <a:ea typeface="+mn-lt"/>
                <a:cs typeface="+mn-lt"/>
              </a:rPr>
              <a:t> de gracias son </a:t>
            </a:r>
            <a:r>
              <a:rPr lang="en-US" err="1">
                <a:ea typeface="+mn-lt"/>
                <a:cs typeface="+mn-lt"/>
              </a:rPr>
              <a:t>provocados</a:t>
            </a:r>
            <a:r>
              <a:rPr lang="en-US">
                <a:ea typeface="+mn-lt"/>
                <a:cs typeface="+mn-lt"/>
              </a:rPr>
              <a:t> </a:t>
            </a:r>
            <a:r>
              <a:rPr lang="en-US" err="1">
                <a:ea typeface="+mn-lt"/>
                <a:cs typeface="+mn-lt"/>
              </a:rPr>
              <a:t>por</a:t>
            </a:r>
            <a:r>
              <a:rPr lang="en-US">
                <a:ea typeface="+mn-lt"/>
                <a:cs typeface="+mn-lt"/>
              </a:rPr>
              <a:t> </a:t>
            </a:r>
            <a:r>
              <a:rPr lang="en-US" err="1">
                <a:ea typeface="+mn-lt"/>
                <a:cs typeface="+mn-lt"/>
              </a:rPr>
              <a:t>el</a:t>
            </a:r>
            <a:r>
              <a:rPr lang="en-US">
                <a:ea typeface="+mn-lt"/>
                <a:cs typeface="+mn-lt"/>
              </a:rPr>
              <a:t> </a:t>
            </a:r>
            <a:r>
              <a:rPr lang="en-US" err="1">
                <a:ea typeface="+mn-lt"/>
                <a:cs typeface="+mn-lt"/>
              </a:rPr>
              <a:t>rescate</a:t>
            </a:r>
            <a:r>
              <a:rPr lang="en-US">
                <a:ea typeface="+mn-lt"/>
                <a:cs typeface="+mn-lt"/>
              </a:rPr>
              <a:t> del </a:t>
            </a:r>
            <a:r>
              <a:rPr lang="en-US" err="1">
                <a:ea typeface="+mn-lt"/>
                <a:cs typeface="+mn-lt"/>
              </a:rPr>
              <a:t>salmista</a:t>
            </a:r>
            <a:r>
              <a:rPr lang="en-US">
                <a:ea typeface="+mn-lt"/>
                <a:cs typeface="+mn-lt"/>
              </a:rPr>
              <a:t> de </a:t>
            </a:r>
            <a:r>
              <a:rPr lang="en-US" err="1">
                <a:ea typeface="+mn-lt"/>
                <a:cs typeface="+mn-lt"/>
              </a:rPr>
              <a:t>una</a:t>
            </a:r>
            <a:r>
              <a:rPr lang="en-US">
                <a:ea typeface="+mn-lt"/>
                <a:cs typeface="+mn-lt"/>
              </a:rPr>
              <a:t> </a:t>
            </a:r>
            <a:r>
              <a:rPr lang="en-US" err="1">
                <a:ea typeface="+mn-lt"/>
                <a:cs typeface="+mn-lt"/>
              </a:rPr>
              <a:t>prueba</a:t>
            </a:r>
            <a:r>
              <a:rPr lang="en-US">
                <a:ea typeface="+mn-lt"/>
                <a:cs typeface="+mn-lt"/>
              </a:rPr>
              <a:t>, </a:t>
            </a:r>
            <a:r>
              <a:rPr lang="en-US" err="1">
                <a:ea typeface="+mn-lt"/>
                <a:cs typeface="+mn-lt"/>
              </a:rPr>
              <a:t>por</a:t>
            </a:r>
            <a:r>
              <a:rPr lang="en-US">
                <a:ea typeface="+mn-lt"/>
                <a:cs typeface="+mn-lt"/>
              </a:rPr>
              <a:t> lo que se </a:t>
            </a:r>
            <a:r>
              <a:rPr lang="en-US" err="1">
                <a:ea typeface="+mn-lt"/>
                <a:cs typeface="+mn-lt"/>
              </a:rPr>
              <a:t>centran</a:t>
            </a:r>
            <a:r>
              <a:rPr lang="en-US">
                <a:ea typeface="+mn-lt"/>
                <a:cs typeface="+mn-lt"/>
              </a:rPr>
              <a:t>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papel</a:t>
            </a:r>
            <a:r>
              <a:rPr lang="en-US">
                <a:ea typeface="+mn-lt"/>
                <a:cs typeface="+mn-lt"/>
              </a:rPr>
              <a:t> de Dios </a:t>
            </a:r>
            <a:r>
              <a:rPr lang="en-US" err="1">
                <a:ea typeface="+mn-lt"/>
                <a:cs typeface="+mn-lt"/>
              </a:rPr>
              <a:t>como</a:t>
            </a:r>
            <a:r>
              <a:rPr lang="en-US">
                <a:ea typeface="+mn-lt"/>
                <a:cs typeface="+mn-lt"/>
              </a:rPr>
              <a:t> Libertador</a:t>
            </a:r>
            <a:endParaRPr lang="en-US"/>
          </a:p>
          <a:p>
            <a:pPr lvl="1"/>
            <a:r>
              <a:rPr lang="en-US">
                <a:ea typeface="+mn-lt"/>
                <a:cs typeface="+mn-lt"/>
              </a:rPr>
              <a:t>Dar gracias </a:t>
            </a:r>
            <a:r>
              <a:rPr lang="en-US" err="1">
                <a:ea typeface="+mn-lt"/>
                <a:cs typeface="+mn-lt"/>
              </a:rPr>
              <a:t>por</a:t>
            </a:r>
            <a:r>
              <a:rPr lang="en-US">
                <a:ea typeface="+mn-lt"/>
                <a:cs typeface="+mn-lt"/>
              </a:rPr>
              <a:t> la </a:t>
            </a:r>
            <a:r>
              <a:rPr lang="en-US" err="1">
                <a:ea typeface="+mn-lt"/>
                <a:cs typeface="+mn-lt"/>
              </a:rPr>
              <a:t>liberación</a:t>
            </a:r>
            <a:r>
              <a:rPr lang="en-US">
                <a:ea typeface="+mn-lt"/>
                <a:cs typeface="+mn-lt"/>
              </a:rPr>
              <a:t> de las </a:t>
            </a:r>
            <a:r>
              <a:rPr lang="en-US" err="1">
                <a:ea typeface="+mn-lt"/>
                <a:cs typeface="+mn-lt"/>
              </a:rPr>
              <a:t>dificultades</a:t>
            </a:r>
            <a:r>
              <a:rPr lang="en-US">
                <a:ea typeface="+mn-lt"/>
                <a:cs typeface="+mn-lt"/>
              </a:rPr>
              <a:t> </a:t>
            </a:r>
            <a:r>
              <a:rPr lang="en-US" err="1">
                <a:ea typeface="+mn-lt"/>
                <a:cs typeface="+mn-lt"/>
              </a:rPr>
              <a:t>demuestra</a:t>
            </a:r>
            <a:r>
              <a:rPr lang="en-US">
                <a:ea typeface="+mn-lt"/>
                <a:cs typeface="+mn-lt"/>
              </a:rPr>
              <a:t> </a:t>
            </a:r>
            <a:r>
              <a:rPr lang="en-US" err="1">
                <a:ea typeface="+mn-lt"/>
                <a:cs typeface="+mn-lt"/>
              </a:rPr>
              <a:t>nuestra</a:t>
            </a:r>
            <a:r>
              <a:rPr lang="en-US">
                <a:ea typeface="+mn-lt"/>
                <a:cs typeface="+mn-lt"/>
              </a:rPr>
              <a:t> </a:t>
            </a:r>
            <a:r>
              <a:rPr lang="en-US" err="1">
                <a:ea typeface="+mn-lt"/>
                <a:cs typeface="+mn-lt"/>
              </a:rPr>
              <a:t>fe</a:t>
            </a:r>
            <a:endParaRPr lang="en-US"/>
          </a:p>
          <a:p>
            <a:pPr lvl="2"/>
            <a:r>
              <a:rPr lang="en-US">
                <a:ea typeface="+mn-lt"/>
                <a:cs typeface="+mn-lt"/>
              </a:rPr>
              <a:t>Damos a Dios </a:t>
            </a:r>
            <a:r>
              <a:rPr lang="en-US" err="1">
                <a:ea typeface="+mn-lt"/>
                <a:cs typeface="+mn-lt"/>
              </a:rPr>
              <a:t>toda</a:t>
            </a:r>
            <a:r>
              <a:rPr lang="en-US">
                <a:ea typeface="+mn-lt"/>
                <a:cs typeface="+mn-lt"/>
              </a:rPr>
              <a:t> la gloria </a:t>
            </a:r>
            <a:r>
              <a:rPr lang="en-US" err="1">
                <a:ea typeface="+mn-lt"/>
                <a:cs typeface="+mn-lt"/>
              </a:rPr>
              <a:t>por</a:t>
            </a:r>
            <a:r>
              <a:rPr lang="en-US">
                <a:ea typeface="+mn-lt"/>
                <a:cs typeface="+mn-lt"/>
              </a:rPr>
              <a:t> </a:t>
            </a:r>
            <a:r>
              <a:rPr lang="en-US" err="1">
                <a:ea typeface="+mn-lt"/>
                <a:cs typeface="+mn-lt"/>
              </a:rPr>
              <a:t>el</a:t>
            </a:r>
            <a:r>
              <a:rPr lang="en-US">
                <a:ea typeface="+mn-lt"/>
                <a:cs typeface="+mn-lt"/>
              </a:rPr>
              <a:t> </a:t>
            </a:r>
            <a:r>
              <a:rPr lang="en-US" err="1">
                <a:ea typeface="+mn-lt"/>
                <a:cs typeface="+mn-lt"/>
              </a:rPr>
              <a:t>progreso</a:t>
            </a:r>
            <a:r>
              <a:rPr lang="en-US">
                <a:ea typeface="+mn-lt"/>
                <a:cs typeface="+mn-lt"/>
              </a:rPr>
              <a:t> y la </a:t>
            </a:r>
            <a:r>
              <a:rPr lang="en-US" err="1">
                <a:ea typeface="+mn-lt"/>
                <a:cs typeface="+mn-lt"/>
              </a:rPr>
              <a:t>liberación</a:t>
            </a:r>
            <a:endParaRPr lang="en-US"/>
          </a:p>
          <a:p>
            <a:pPr lvl="2"/>
            <a:r>
              <a:rPr lang="en-US">
                <a:ea typeface="+mn-lt"/>
                <a:cs typeface="+mn-lt"/>
              </a:rPr>
              <a:t>Nos </a:t>
            </a:r>
            <a:r>
              <a:rPr lang="en-US" err="1">
                <a:ea typeface="+mn-lt"/>
                <a:cs typeface="+mn-lt"/>
              </a:rPr>
              <a:t>confirmamos</a:t>
            </a:r>
            <a:r>
              <a:rPr lang="en-US">
                <a:ea typeface="+mn-lt"/>
                <a:cs typeface="+mn-lt"/>
              </a:rPr>
              <a:t> a </a:t>
            </a:r>
            <a:r>
              <a:rPr lang="en-US" err="1">
                <a:ea typeface="+mn-lt"/>
                <a:cs typeface="+mn-lt"/>
              </a:rPr>
              <a:t>nosotros</a:t>
            </a:r>
            <a:r>
              <a:rPr lang="en-US">
                <a:ea typeface="+mn-lt"/>
                <a:cs typeface="+mn-lt"/>
              </a:rPr>
              <a:t> </a:t>
            </a:r>
            <a:r>
              <a:rPr lang="en-US" err="1">
                <a:ea typeface="+mn-lt"/>
                <a:cs typeface="+mn-lt"/>
              </a:rPr>
              <a:t>mismos</a:t>
            </a:r>
            <a:r>
              <a:rPr lang="en-US">
                <a:ea typeface="+mn-lt"/>
                <a:cs typeface="+mn-lt"/>
              </a:rPr>
              <a:t> y a </a:t>
            </a:r>
            <a:r>
              <a:rPr lang="en-US" err="1">
                <a:ea typeface="+mn-lt"/>
                <a:cs typeface="+mn-lt"/>
              </a:rPr>
              <a:t>los</a:t>
            </a:r>
            <a:r>
              <a:rPr lang="en-US">
                <a:ea typeface="+mn-lt"/>
                <a:cs typeface="+mn-lt"/>
              </a:rPr>
              <a:t> </a:t>
            </a:r>
            <a:r>
              <a:rPr lang="en-US" err="1">
                <a:ea typeface="+mn-lt"/>
                <a:cs typeface="+mn-lt"/>
              </a:rPr>
              <a:t>demás</a:t>
            </a:r>
            <a:r>
              <a:rPr lang="en-US">
                <a:ea typeface="+mn-lt"/>
                <a:cs typeface="+mn-lt"/>
              </a:rPr>
              <a:t> que </a:t>
            </a:r>
            <a:r>
              <a:rPr lang="en-US" err="1">
                <a:ea typeface="+mn-lt"/>
                <a:cs typeface="+mn-lt"/>
              </a:rPr>
              <a:t>creemos</a:t>
            </a:r>
            <a:r>
              <a:rPr lang="en-US">
                <a:ea typeface="+mn-lt"/>
                <a:cs typeface="+mn-lt"/>
              </a:rPr>
              <a:t>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poder</a:t>
            </a:r>
            <a:r>
              <a:rPr lang="en-US">
                <a:ea typeface="+mn-lt"/>
                <a:cs typeface="+mn-lt"/>
              </a:rPr>
              <a:t> de Dios para </a:t>
            </a:r>
            <a:r>
              <a:rPr lang="en-US" err="1">
                <a:ea typeface="+mn-lt"/>
                <a:cs typeface="+mn-lt"/>
              </a:rPr>
              <a:t>liberar</a:t>
            </a:r>
            <a:r>
              <a:rPr lang="en-US">
                <a:ea typeface="+mn-lt"/>
                <a:cs typeface="+mn-lt"/>
              </a:rPr>
              <a:t> a </a:t>
            </a:r>
            <a:r>
              <a:rPr lang="en-US" err="1">
                <a:ea typeface="+mn-lt"/>
                <a:cs typeface="+mn-lt"/>
              </a:rPr>
              <a:t>su</a:t>
            </a:r>
            <a:r>
              <a:rPr lang="en-US">
                <a:ea typeface="+mn-lt"/>
                <a:cs typeface="+mn-lt"/>
              </a:rPr>
              <a:t> pueblo</a:t>
            </a:r>
            <a:endParaRPr lang="en-US"/>
          </a:p>
        </p:txBody>
      </p:sp>
    </p:spTree>
    <p:extLst>
      <p:ext uri="{BB962C8B-B14F-4D97-AF65-F5344CB8AC3E}">
        <p14:creationId xmlns:p14="http://schemas.microsoft.com/office/powerpoint/2010/main" val="25450721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9B3DF-F663-F1BD-0000-B9C2A02583FF}"/>
              </a:ext>
            </a:extLst>
          </p:cNvPr>
          <p:cNvSpPr>
            <a:spLocks noGrp="1"/>
          </p:cNvSpPr>
          <p:nvPr>
            <p:ph type="title"/>
          </p:nvPr>
        </p:nvSpPr>
        <p:spPr>
          <a:xfrm>
            <a:off x="675742" y="704658"/>
            <a:ext cx="7792514" cy="1680814"/>
          </a:xfrm>
        </p:spPr>
        <p:txBody>
          <a:bodyPr/>
          <a:lstStyle/>
          <a:p>
            <a:r>
              <a:rPr lang="en-US" sz="2800"/>
              <a:t>Based on these psalms, is giving thanks for God’s work in our lives a private activity or a public one?</a:t>
            </a:r>
          </a:p>
        </p:txBody>
      </p:sp>
      <p:sp>
        <p:nvSpPr>
          <p:cNvPr id="4" name="Title 1">
            <a:extLst>
              <a:ext uri="{FF2B5EF4-FFF2-40B4-BE49-F238E27FC236}">
                <a16:creationId xmlns:a16="http://schemas.microsoft.com/office/drawing/2014/main" id="{5AA10325-1D58-A66A-133D-F60C1F078FAA}"/>
              </a:ext>
            </a:extLst>
          </p:cNvPr>
          <p:cNvSpPr txBox="1">
            <a:spLocks/>
          </p:cNvSpPr>
          <p:nvPr/>
        </p:nvSpPr>
        <p:spPr>
          <a:xfrm>
            <a:off x="566578" y="3329528"/>
            <a:ext cx="8010842" cy="168081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40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s-ES" sz="2800">
                <a:latin typeface="Malgun Gothic"/>
                <a:ea typeface="Malgun Gothic"/>
              </a:rPr>
              <a:t>Teniendo en cuenta estos salmos, ¿es el dar gracias por la obra de Dios en nuestras vidas una actividad privada o pública? </a:t>
            </a:r>
            <a:endParaRPr lang="en-US"/>
          </a:p>
        </p:txBody>
      </p:sp>
    </p:spTree>
    <p:extLst>
      <p:ext uri="{BB962C8B-B14F-4D97-AF65-F5344CB8AC3E}">
        <p14:creationId xmlns:p14="http://schemas.microsoft.com/office/powerpoint/2010/main" val="32927131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a:t>Name two themes that run through the </a:t>
            </a:r>
            <a:br>
              <a:rPr lang="en-US"/>
            </a:br>
            <a:r>
              <a:rPr lang="en-US"/>
              <a:t>book of Psalms</a:t>
            </a:r>
          </a:p>
          <a:p>
            <a:r>
              <a:rPr lang="en-US"/>
              <a:t>Describe the shift in the focus of the “kingship” theme from the beginning to the end of the book</a:t>
            </a:r>
          </a:p>
          <a:p>
            <a:r>
              <a:rPr lang="en-US"/>
              <a:t>Explain the place of Psalms in the Old Testament and in the Wisdom Literature</a:t>
            </a:r>
          </a:p>
          <a:p>
            <a:endParaRPr lang="en-US"/>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234375" cy="4221977"/>
          </a:xfrm>
        </p:spPr>
        <p:txBody>
          <a:bodyPr/>
          <a:lstStyle/>
          <a:p>
            <a:r>
              <a:rPr lang="es-ES"/>
              <a:t>Mencionar dos temas que se encuentran en todo el libro de los Salmos</a:t>
            </a:r>
          </a:p>
          <a:p>
            <a:r>
              <a:rPr lang="es-ES"/>
              <a:t>Describir el cambio en el enfoque del tema del "reinado" desde el principio hasta el final del libro</a:t>
            </a:r>
          </a:p>
          <a:p>
            <a:r>
              <a:rPr lang="es-ES"/>
              <a:t>Explicar el lugar de los Salmos en el Antiguo Testamento y en la literatura de la sabiduría</a:t>
            </a:r>
          </a:p>
          <a:p>
            <a:endParaRPr lang="en-US"/>
          </a:p>
        </p:txBody>
      </p:sp>
    </p:spTree>
    <p:extLst>
      <p:ext uri="{BB962C8B-B14F-4D97-AF65-F5344CB8AC3E}">
        <p14:creationId xmlns:p14="http://schemas.microsoft.com/office/powerpoint/2010/main" val="2109156789"/>
      </p:ext>
    </p:extLst>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9CFD46-8817-1533-F24A-E3DA02887D9A}"/>
              </a:ext>
            </a:extLst>
          </p:cNvPr>
          <p:cNvSpPr>
            <a:spLocks noGrp="1"/>
          </p:cNvSpPr>
          <p:nvPr>
            <p:ph type="title"/>
          </p:nvPr>
        </p:nvSpPr>
        <p:spPr/>
        <p:txBody>
          <a:bodyPr/>
          <a:lstStyle/>
          <a:p>
            <a:r>
              <a:rPr lang="en-US">
                <a:latin typeface="Malgun Gothic"/>
                <a:ea typeface="Malgun Gothic"/>
              </a:rPr>
              <a:t>Main Themes / Temas </a:t>
            </a:r>
            <a:r>
              <a:rPr lang="en-US" err="1">
                <a:latin typeface="Malgun Gothic"/>
                <a:ea typeface="Malgun Gothic"/>
              </a:rPr>
              <a:t>principales</a:t>
            </a:r>
            <a:endParaRPr lang="en-US"/>
          </a:p>
        </p:txBody>
      </p:sp>
      <p:sp>
        <p:nvSpPr>
          <p:cNvPr id="3" name="Content Placeholder 2">
            <a:extLst>
              <a:ext uri="{FF2B5EF4-FFF2-40B4-BE49-F238E27FC236}">
                <a16:creationId xmlns:a16="http://schemas.microsoft.com/office/drawing/2014/main" id="{86B43EB5-D814-8248-5CAF-DE9CB45AF84C}"/>
              </a:ext>
            </a:extLst>
          </p:cNvPr>
          <p:cNvSpPr>
            <a:spLocks noGrp="1"/>
          </p:cNvSpPr>
          <p:nvPr>
            <p:ph sz="half" idx="1"/>
          </p:nvPr>
        </p:nvSpPr>
        <p:spPr>
          <a:xfrm>
            <a:off x="337625" y="1041006"/>
            <a:ext cx="4234375" cy="4673994"/>
          </a:xfrm>
        </p:spPr>
        <p:txBody>
          <a:bodyPr>
            <a:normAutofit lnSpcReduction="10000"/>
          </a:bodyPr>
          <a:lstStyle/>
          <a:p>
            <a:r>
              <a:rPr lang="en-US"/>
              <a:t>God’s Deliverance</a:t>
            </a:r>
          </a:p>
          <a:p>
            <a:pPr lvl="1"/>
            <a:r>
              <a:rPr lang="en-US"/>
              <a:t>All Psalms of Thanksgiving are triggered by the psalmist being delivered from a trial, so they focus on God’s role as deliverer</a:t>
            </a:r>
            <a:br>
              <a:rPr lang="en-US"/>
            </a:br>
            <a:endParaRPr lang="en-US"/>
          </a:p>
          <a:p>
            <a:pPr lvl="1"/>
            <a:r>
              <a:rPr lang="en-US"/>
              <a:t>Giving thanks for deliverance from difficulty demonstrates our faith</a:t>
            </a:r>
          </a:p>
          <a:p>
            <a:pPr lvl="2"/>
            <a:r>
              <a:rPr lang="en-US"/>
              <a:t>We give all glory for progress and deliverance to God</a:t>
            </a:r>
          </a:p>
          <a:p>
            <a:pPr lvl="2"/>
            <a:r>
              <a:rPr lang="en-US"/>
              <a:t>We confirm to ourselves and others that we believe in God’s power to deliver His people</a:t>
            </a:r>
            <a:br>
              <a:rPr lang="en-US"/>
            </a:br>
            <a:endParaRPr lang="en-US"/>
          </a:p>
          <a:p>
            <a:r>
              <a:rPr lang="en-US"/>
              <a:t>Grace </a:t>
            </a:r>
          </a:p>
          <a:p>
            <a:pPr lvl="1"/>
            <a:r>
              <a:rPr lang="en-US"/>
              <a:t>Psalms of Thanksgiving illustrate grace at work</a:t>
            </a:r>
          </a:p>
          <a:p>
            <a:pPr lvl="2"/>
            <a:r>
              <a:rPr lang="en-US"/>
              <a:t>The psalmist gives thanks for his deliverance</a:t>
            </a:r>
          </a:p>
          <a:p>
            <a:pPr lvl="2"/>
            <a:r>
              <a:rPr lang="en-US"/>
              <a:t>He shares that deliverance with the righteous</a:t>
            </a:r>
          </a:p>
          <a:p>
            <a:pPr lvl="2"/>
            <a:r>
              <a:rPr lang="en-US"/>
              <a:t>The community rejoices in God’s mercy and work in their lives</a:t>
            </a:r>
          </a:p>
          <a:p>
            <a:pPr lvl="1"/>
            <a:r>
              <a:rPr lang="en-US"/>
              <a:t>We demonstrate gratitude to God in passing on the grace given to us, Matthew 18:23-35</a:t>
            </a:r>
          </a:p>
        </p:txBody>
      </p:sp>
      <p:sp>
        <p:nvSpPr>
          <p:cNvPr id="4" name="Content Placeholder 3">
            <a:extLst>
              <a:ext uri="{FF2B5EF4-FFF2-40B4-BE49-F238E27FC236}">
                <a16:creationId xmlns:a16="http://schemas.microsoft.com/office/drawing/2014/main" id="{0C5EAE63-040E-2F75-77DB-CD934195CC7F}"/>
              </a:ext>
            </a:extLst>
          </p:cNvPr>
          <p:cNvSpPr>
            <a:spLocks noGrp="1"/>
          </p:cNvSpPr>
          <p:nvPr>
            <p:ph sz="half" idx="2"/>
          </p:nvPr>
        </p:nvSpPr>
        <p:spPr>
          <a:xfrm>
            <a:off x="4572000" y="1041006"/>
            <a:ext cx="4339882" cy="4673993"/>
          </a:xfrm>
        </p:spPr>
        <p:txBody>
          <a:bodyPr vert="horz" lIns="91440" tIns="45720" rIns="91440" bIns="45720" rtlCol="0" anchor="t">
            <a:normAutofit lnSpcReduction="10000"/>
          </a:bodyPr>
          <a:lstStyle/>
          <a:p>
            <a:r>
              <a:rPr lang="en-US">
                <a:ea typeface="+mn-lt"/>
                <a:cs typeface="+mn-lt"/>
              </a:rPr>
              <a:t>La </a:t>
            </a:r>
            <a:r>
              <a:rPr lang="en-US" err="1">
                <a:ea typeface="+mn-lt"/>
                <a:cs typeface="+mn-lt"/>
              </a:rPr>
              <a:t>liberación</a:t>
            </a:r>
            <a:r>
              <a:rPr lang="en-US">
                <a:ea typeface="+mn-lt"/>
                <a:cs typeface="+mn-lt"/>
              </a:rPr>
              <a:t> de Dios</a:t>
            </a:r>
            <a:endParaRPr lang="en-US"/>
          </a:p>
          <a:p>
            <a:pPr lvl="1"/>
            <a:r>
              <a:rPr lang="en-US">
                <a:ea typeface="+mn-lt"/>
                <a:cs typeface="+mn-lt"/>
              </a:rPr>
              <a:t>Todos </a:t>
            </a:r>
            <a:r>
              <a:rPr lang="en-US" err="1">
                <a:ea typeface="+mn-lt"/>
                <a:cs typeface="+mn-lt"/>
              </a:rPr>
              <a:t>los</a:t>
            </a:r>
            <a:r>
              <a:rPr lang="en-US">
                <a:ea typeface="+mn-lt"/>
                <a:cs typeface="+mn-lt"/>
              </a:rPr>
              <a:t> </a:t>
            </a:r>
            <a:r>
              <a:rPr lang="en-US" err="1">
                <a:ea typeface="+mn-lt"/>
                <a:cs typeface="+mn-lt"/>
              </a:rPr>
              <a:t>salmos</a:t>
            </a:r>
            <a:r>
              <a:rPr lang="en-US">
                <a:ea typeface="+mn-lt"/>
                <a:cs typeface="+mn-lt"/>
              </a:rPr>
              <a:t> de </a:t>
            </a:r>
            <a:r>
              <a:rPr lang="en-US" err="1">
                <a:ea typeface="+mn-lt"/>
                <a:cs typeface="+mn-lt"/>
              </a:rPr>
              <a:t>acción</a:t>
            </a:r>
            <a:r>
              <a:rPr lang="en-US">
                <a:ea typeface="+mn-lt"/>
                <a:cs typeface="+mn-lt"/>
              </a:rPr>
              <a:t> de gracias son </a:t>
            </a:r>
            <a:r>
              <a:rPr lang="en-US" err="1">
                <a:ea typeface="+mn-lt"/>
                <a:cs typeface="+mn-lt"/>
              </a:rPr>
              <a:t>provocados</a:t>
            </a:r>
            <a:r>
              <a:rPr lang="en-US">
                <a:ea typeface="+mn-lt"/>
                <a:cs typeface="+mn-lt"/>
              </a:rPr>
              <a:t> </a:t>
            </a:r>
            <a:r>
              <a:rPr lang="en-US" err="1">
                <a:ea typeface="+mn-lt"/>
                <a:cs typeface="+mn-lt"/>
              </a:rPr>
              <a:t>por</a:t>
            </a:r>
            <a:r>
              <a:rPr lang="en-US">
                <a:ea typeface="+mn-lt"/>
                <a:cs typeface="+mn-lt"/>
              </a:rPr>
              <a:t> </a:t>
            </a:r>
            <a:r>
              <a:rPr lang="en-US" err="1">
                <a:ea typeface="+mn-lt"/>
                <a:cs typeface="+mn-lt"/>
              </a:rPr>
              <a:t>el</a:t>
            </a:r>
            <a:r>
              <a:rPr lang="en-US">
                <a:ea typeface="+mn-lt"/>
                <a:cs typeface="+mn-lt"/>
              </a:rPr>
              <a:t> </a:t>
            </a:r>
            <a:r>
              <a:rPr lang="en-US" err="1">
                <a:ea typeface="+mn-lt"/>
                <a:cs typeface="+mn-lt"/>
              </a:rPr>
              <a:t>rescate</a:t>
            </a:r>
            <a:r>
              <a:rPr lang="en-US">
                <a:ea typeface="+mn-lt"/>
                <a:cs typeface="+mn-lt"/>
              </a:rPr>
              <a:t> del </a:t>
            </a:r>
            <a:r>
              <a:rPr lang="en-US" err="1">
                <a:ea typeface="+mn-lt"/>
                <a:cs typeface="+mn-lt"/>
              </a:rPr>
              <a:t>salmista</a:t>
            </a:r>
            <a:r>
              <a:rPr lang="en-US">
                <a:ea typeface="+mn-lt"/>
                <a:cs typeface="+mn-lt"/>
              </a:rPr>
              <a:t> de </a:t>
            </a:r>
            <a:r>
              <a:rPr lang="en-US" err="1">
                <a:ea typeface="+mn-lt"/>
                <a:cs typeface="+mn-lt"/>
              </a:rPr>
              <a:t>una</a:t>
            </a:r>
            <a:r>
              <a:rPr lang="en-US">
                <a:ea typeface="+mn-lt"/>
                <a:cs typeface="+mn-lt"/>
              </a:rPr>
              <a:t> </a:t>
            </a:r>
            <a:r>
              <a:rPr lang="en-US" err="1">
                <a:ea typeface="+mn-lt"/>
                <a:cs typeface="+mn-lt"/>
              </a:rPr>
              <a:t>prueba</a:t>
            </a:r>
            <a:r>
              <a:rPr lang="en-US">
                <a:ea typeface="+mn-lt"/>
                <a:cs typeface="+mn-lt"/>
              </a:rPr>
              <a:t>, </a:t>
            </a:r>
            <a:r>
              <a:rPr lang="en-US" err="1">
                <a:ea typeface="+mn-lt"/>
                <a:cs typeface="+mn-lt"/>
              </a:rPr>
              <a:t>por</a:t>
            </a:r>
            <a:r>
              <a:rPr lang="en-US">
                <a:ea typeface="+mn-lt"/>
                <a:cs typeface="+mn-lt"/>
              </a:rPr>
              <a:t> lo que se </a:t>
            </a:r>
            <a:r>
              <a:rPr lang="en-US" err="1">
                <a:ea typeface="+mn-lt"/>
                <a:cs typeface="+mn-lt"/>
              </a:rPr>
              <a:t>centran</a:t>
            </a:r>
            <a:r>
              <a:rPr lang="en-US">
                <a:ea typeface="+mn-lt"/>
                <a:cs typeface="+mn-lt"/>
              </a:rPr>
              <a:t>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papel</a:t>
            </a:r>
            <a:r>
              <a:rPr lang="en-US">
                <a:ea typeface="+mn-lt"/>
                <a:cs typeface="+mn-lt"/>
              </a:rPr>
              <a:t> de Dios </a:t>
            </a:r>
            <a:r>
              <a:rPr lang="en-US" err="1">
                <a:ea typeface="+mn-lt"/>
                <a:cs typeface="+mn-lt"/>
              </a:rPr>
              <a:t>como</a:t>
            </a:r>
            <a:r>
              <a:rPr lang="en-US">
                <a:ea typeface="+mn-lt"/>
                <a:cs typeface="+mn-lt"/>
              </a:rPr>
              <a:t> Libertador</a:t>
            </a:r>
            <a:endParaRPr lang="en-US"/>
          </a:p>
          <a:p>
            <a:pPr lvl="1"/>
            <a:r>
              <a:rPr lang="en-US">
                <a:ea typeface="+mn-lt"/>
                <a:cs typeface="+mn-lt"/>
              </a:rPr>
              <a:t>Dar gracias </a:t>
            </a:r>
            <a:r>
              <a:rPr lang="en-US" err="1">
                <a:ea typeface="+mn-lt"/>
                <a:cs typeface="+mn-lt"/>
              </a:rPr>
              <a:t>por</a:t>
            </a:r>
            <a:r>
              <a:rPr lang="en-US">
                <a:ea typeface="+mn-lt"/>
                <a:cs typeface="+mn-lt"/>
              </a:rPr>
              <a:t> la </a:t>
            </a:r>
            <a:r>
              <a:rPr lang="en-US" err="1">
                <a:ea typeface="+mn-lt"/>
                <a:cs typeface="+mn-lt"/>
              </a:rPr>
              <a:t>liberación</a:t>
            </a:r>
            <a:r>
              <a:rPr lang="en-US">
                <a:ea typeface="+mn-lt"/>
                <a:cs typeface="+mn-lt"/>
              </a:rPr>
              <a:t> de las </a:t>
            </a:r>
            <a:r>
              <a:rPr lang="en-US" err="1">
                <a:ea typeface="+mn-lt"/>
                <a:cs typeface="+mn-lt"/>
              </a:rPr>
              <a:t>dificultades</a:t>
            </a:r>
            <a:r>
              <a:rPr lang="en-US">
                <a:ea typeface="+mn-lt"/>
                <a:cs typeface="+mn-lt"/>
              </a:rPr>
              <a:t> </a:t>
            </a:r>
            <a:r>
              <a:rPr lang="en-US" err="1">
                <a:ea typeface="+mn-lt"/>
                <a:cs typeface="+mn-lt"/>
              </a:rPr>
              <a:t>demuestra</a:t>
            </a:r>
            <a:r>
              <a:rPr lang="en-US">
                <a:ea typeface="+mn-lt"/>
                <a:cs typeface="+mn-lt"/>
              </a:rPr>
              <a:t> </a:t>
            </a:r>
            <a:r>
              <a:rPr lang="en-US" err="1">
                <a:ea typeface="+mn-lt"/>
                <a:cs typeface="+mn-lt"/>
              </a:rPr>
              <a:t>nuestra</a:t>
            </a:r>
            <a:r>
              <a:rPr lang="en-US">
                <a:ea typeface="+mn-lt"/>
                <a:cs typeface="+mn-lt"/>
              </a:rPr>
              <a:t> </a:t>
            </a:r>
            <a:r>
              <a:rPr lang="en-US" err="1">
                <a:ea typeface="+mn-lt"/>
                <a:cs typeface="+mn-lt"/>
              </a:rPr>
              <a:t>fe</a:t>
            </a:r>
            <a:endParaRPr lang="en-US"/>
          </a:p>
          <a:p>
            <a:pPr lvl="2"/>
            <a:r>
              <a:rPr lang="en-US">
                <a:ea typeface="+mn-lt"/>
                <a:cs typeface="+mn-lt"/>
              </a:rPr>
              <a:t>Damos a Dios </a:t>
            </a:r>
            <a:r>
              <a:rPr lang="en-US" err="1">
                <a:ea typeface="+mn-lt"/>
                <a:cs typeface="+mn-lt"/>
              </a:rPr>
              <a:t>toda</a:t>
            </a:r>
            <a:r>
              <a:rPr lang="en-US">
                <a:ea typeface="+mn-lt"/>
                <a:cs typeface="+mn-lt"/>
              </a:rPr>
              <a:t> la gloria </a:t>
            </a:r>
            <a:r>
              <a:rPr lang="en-US" err="1">
                <a:ea typeface="+mn-lt"/>
                <a:cs typeface="+mn-lt"/>
              </a:rPr>
              <a:t>por</a:t>
            </a:r>
            <a:r>
              <a:rPr lang="en-US">
                <a:ea typeface="+mn-lt"/>
                <a:cs typeface="+mn-lt"/>
              </a:rPr>
              <a:t> </a:t>
            </a:r>
            <a:r>
              <a:rPr lang="en-US" err="1">
                <a:ea typeface="+mn-lt"/>
                <a:cs typeface="+mn-lt"/>
              </a:rPr>
              <a:t>el</a:t>
            </a:r>
            <a:r>
              <a:rPr lang="en-US">
                <a:ea typeface="+mn-lt"/>
                <a:cs typeface="+mn-lt"/>
              </a:rPr>
              <a:t> </a:t>
            </a:r>
            <a:r>
              <a:rPr lang="en-US" err="1">
                <a:ea typeface="+mn-lt"/>
                <a:cs typeface="+mn-lt"/>
              </a:rPr>
              <a:t>progreso</a:t>
            </a:r>
            <a:r>
              <a:rPr lang="en-US">
                <a:ea typeface="+mn-lt"/>
                <a:cs typeface="+mn-lt"/>
              </a:rPr>
              <a:t> y la </a:t>
            </a:r>
            <a:r>
              <a:rPr lang="en-US" err="1">
                <a:ea typeface="+mn-lt"/>
                <a:cs typeface="+mn-lt"/>
              </a:rPr>
              <a:t>liberación</a:t>
            </a:r>
            <a:endParaRPr lang="en-US"/>
          </a:p>
          <a:p>
            <a:pPr lvl="2"/>
            <a:r>
              <a:rPr lang="en-US">
                <a:ea typeface="+mn-lt"/>
                <a:cs typeface="+mn-lt"/>
              </a:rPr>
              <a:t>Nos </a:t>
            </a:r>
            <a:r>
              <a:rPr lang="en-US" err="1">
                <a:ea typeface="+mn-lt"/>
                <a:cs typeface="+mn-lt"/>
              </a:rPr>
              <a:t>confirmamos</a:t>
            </a:r>
            <a:r>
              <a:rPr lang="en-US">
                <a:ea typeface="+mn-lt"/>
                <a:cs typeface="+mn-lt"/>
              </a:rPr>
              <a:t> a </a:t>
            </a:r>
            <a:r>
              <a:rPr lang="en-US" err="1">
                <a:ea typeface="+mn-lt"/>
                <a:cs typeface="+mn-lt"/>
              </a:rPr>
              <a:t>nosotros</a:t>
            </a:r>
            <a:r>
              <a:rPr lang="en-US">
                <a:ea typeface="+mn-lt"/>
                <a:cs typeface="+mn-lt"/>
              </a:rPr>
              <a:t> </a:t>
            </a:r>
            <a:r>
              <a:rPr lang="en-US" err="1">
                <a:ea typeface="+mn-lt"/>
                <a:cs typeface="+mn-lt"/>
              </a:rPr>
              <a:t>mismos</a:t>
            </a:r>
            <a:r>
              <a:rPr lang="en-US">
                <a:ea typeface="+mn-lt"/>
                <a:cs typeface="+mn-lt"/>
              </a:rPr>
              <a:t> y a </a:t>
            </a:r>
            <a:r>
              <a:rPr lang="en-US" err="1">
                <a:ea typeface="+mn-lt"/>
                <a:cs typeface="+mn-lt"/>
              </a:rPr>
              <a:t>los</a:t>
            </a:r>
            <a:r>
              <a:rPr lang="en-US">
                <a:ea typeface="+mn-lt"/>
                <a:cs typeface="+mn-lt"/>
              </a:rPr>
              <a:t> </a:t>
            </a:r>
            <a:r>
              <a:rPr lang="en-US" err="1">
                <a:ea typeface="+mn-lt"/>
                <a:cs typeface="+mn-lt"/>
              </a:rPr>
              <a:t>demás</a:t>
            </a:r>
            <a:r>
              <a:rPr lang="en-US">
                <a:ea typeface="+mn-lt"/>
                <a:cs typeface="+mn-lt"/>
              </a:rPr>
              <a:t> que </a:t>
            </a:r>
            <a:r>
              <a:rPr lang="en-US" err="1">
                <a:ea typeface="+mn-lt"/>
                <a:cs typeface="+mn-lt"/>
              </a:rPr>
              <a:t>creemos</a:t>
            </a:r>
            <a:r>
              <a:rPr lang="en-US">
                <a:ea typeface="+mn-lt"/>
                <a:cs typeface="+mn-lt"/>
              </a:rPr>
              <a:t>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poder</a:t>
            </a:r>
            <a:r>
              <a:rPr lang="en-US">
                <a:ea typeface="+mn-lt"/>
                <a:cs typeface="+mn-lt"/>
              </a:rPr>
              <a:t> de Dios para </a:t>
            </a:r>
            <a:r>
              <a:rPr lang="en-US" err="1">
                <a:ea typeface="+mn-lt"/>
                <a:cs typeface="+mn-lt"/>
              </a:rPr>
              <a:t>liberar</a:t>
            </a:r>
            <a:r>
              <a:rPr lang="en-US">
                <a:ea typeface="+mn-lt"/>
                <a:cs typeface="+mn-lt"/>
              </a:rPr>
              <a:t> a </a:t>
            </a:r>
            <a:r>
              <a:rPr lang="en-US" err="1">
                <a:ea typeface="+mn-lt"/>
                <a:cs typeface="+mn-lt"/>
              </a:rPr>
              <a:t>su</a:t>
            </a:r>
            <a:r>
              <a:rPr lang="en-US">
                <a:ea typeface="+mn-lt"/>
                <a:cs typeface="+mn-lt"/>
              </a:rPr>
              <a:t> pueblo</a:t>
            </a:r>
            <a:endParaRPr lang="en-US"/>
          </a:p>
          <a:p>
            <a:r>
              <a:rPr lang="en-US" err="1">
                <a:ea typeface="+mn-lt"/>
                <a:cs typeface="+mn-lt"/>
              </a:rPr>
              <a:t>Gracia</a:t>
            </a:r>
            <a:endParaRPr lang="en-US" err="1"/>
          </a:p>
          <a:p>
            <a:pPr lvl="1"/>
            <a:r>
              <a:rPr lang="en-US">
                <a:ea typeface="+mn-lt"/>
                <a:cs typeface="+mn-lt"/>
              </a:rPr>
              <a:t>Los </a:t>
            </a:r>
            <a:r>
              <a:rPr lang="en-US" err="1">
                <a:ea typeface="+mn-lt"/>
                <a:cs typeface="+mn-lt"/>
              </a:rPr>
              <a:t>salmos</a:t>
            </a:r>
            <a:r>
              <a:rPr lang="en-US">
                <a:ea typeface="+mn-lt"/>
                <a:cs typeface="+mn-lt"/>
              </a:rPr>
              <a:t> de </a:t>
            </a:r>
            <a:r>
              <a:rPr lang="en-US" err="1">
                <a:ea typeface="+mn-lt"/>
                <a:cs typeface="+mn-lt"/>
              </a:rPr>
              <a:t>acción</a:t>
            </a:r>
            <a:r>
              <a:rPr lang="en-US">
                <a:ea typeface="+mn-lt"/>
                <a:cs typeface="+mn-lt"/>
              </a:rPr>
              <a:t> de gracias </a:t>
            </a:r>
            <a:r>
              <a:rPr lang="en-US" err="1">
                <a:ea typeface="+mn-lt"/>
                <a:cs typeface="+mn-lt"/>
              </a:rPr>
              <a:t>ilustran</a:t>
            </a:r>
            <a:r>
              <a:rPr lang="en-US">
                <a:ea typeface="+mn-lt"/>
                <a:cs typeface="+mn-lt"/>
              </a:rPr>
              <a:t> la </a:t>
            </a:r>
            <a:r>
              <a:rPr lang="en-US" err="1">
                <a:ea typeface="+mn-lt"/>
                <a:cs typeface="+mn-lt"/>
              </a:rPr>
              <a:t>gracia</a:t>
            </a:r>
            <a:r>
              <a:rPr lang="en-US">
                <a:ea typeface="+mn-lt"/>
                <a:cs typeface="+mn-lt"/>
              </a:rPr>
              <a:t> </a:t>
            </a:r>
            <a:r>
              <a:rPr lang="en-US" err="1">
                <a:ea typeface="+mn-lt"/>
                <a:cs typeface="+mn-lt"/>
              </a:rPr>
              <a:t>en</a:t>
            </a:r>
            <a:r>
              <a:rPr lang="en-US">
                <a:ea typeface="+mn-lt"/>
                <a:cs typeface="+mn-lt"/>
              </a:rPr>
              <a:t> </a:t>
            </a:r>
            <a:r>
              <a:rPr lang="en-US" err="1">
                <a:ea typeface="+mn-lt"/>
                <a:cs typeface="+mn-lt"/>
              </a:rPr>
              <a:t>acción</a:t>
            </a:r>
            <a:endParaRPr lang="en-US"/>
          </a:p>
          <a:p>
            <a:pPr lvl="2"/>
            <a:r>
              <a:rPr lang="en-US">
                <a:ea typeface="+mn-lt"/>
                <a:cs typeface="+mn-lt"/>
              </a:rPr>
              <a:t>El </a:t>
            </a:r>
            <a:r>
              <a:rPr lang="en-US" err="1">
                <a:ea typeface="+mn-lt"/>
                <a:cs typeface="+mn-lt"/>
              </a:rPr>
              <a:t>salmista</a:t>
            </a:r>
            <a:r>
              <a:rPr lang="en-US">
                <a:ea typeface="+mn-lt"/>
                <a:cs typeface="+mn-lt"/>
              </a:rPr>
              <a:t> da gracias </a:t>
            </a:r>
            <a:r>
              <a:rPr lang="en-US" err="1">
                <a:ea typeface="+mn-lt"/>
                <a:cs typeface="+mn-lt"/>
              </a:rPr>
              <a:t>por</a:t>
            </a:r>
            <a:r>
              <a:rPr lang="en-US">
                <a:ea typeface="+mn-lt"/>
                <a:cs typeface="+mn-lt"/>
              </a:rPr>
              <a:t> </a:t>
            </a:r>
            <a:r>
              <a:rPr lang="en-US" err="1">
                <a:ea typeface="+mn-lt"/>
                <a:cs typeface="+mn-lt"/>
              </a:rPr>
              <a:t>su</a:t>
            </a:r>
            <a:r>
              <a:rPr lang="en-US">
                <a:ea typeface="+mn-lt"/>
                <a:cs typeface="+mn-lt"/>
              </a:rPr>
              <a:t> </a:t>
            </a:r>
            <a:r>
              <a:rPr lang="en-US" err="1">
                <a:ea typeface="+mn-lt"/>
                <a:cs typeface="+mn-lt"/>
              </a:rPr>
              <a:t>liberación</a:t>
            </a:r>
            <a:endParaRPr lang="en-US"/>
          </a:p>
          <a:p>
            <a:pPr lvl="2"/>
            <a:r>
              <a:rPr lang="en-US" err="1">
                <a:ea typeface="+mn-lt"/>
                <a:cs typeface="+mn-lt"/>
              </a:rPr>
              <a:t>Comunica</a:t>
            </a:r>
            <a:r>
              <a:rPr lang="en-US">
                <a:ea typeface="+mn-lt"/>
                <a:cs typeface="+mn-lt"/>
              </a:rPr>
              <a:t> </a:t>
            </a:r>
            <a:r>
              <a:rPr lang="en-US" err="1">
                <a:ea typeface="+mn-lt"/>
                <a:cs typeface="+mn-lt"/>
              </a:rPr>
              <a:t>esa</a:t>
            </a:r>
            <a:r>
              <a:rPr lang="en-US">
                <a:ea typeface="+mn-lt"/>
                <a:cs typeface="+mn-lt"/>
              </a:rPr>
              <a:t> </a:t>
            </a:r>
            <a:r>
              <a:rPr lang="en-US" err="1">
                <a:ea typeface="+mn-lt"/>
                <a:cs typeface="+mn-lt"/>
              </a:rPr>
              <a:t>liberación</a:t>
            </a:r>
            <a:r>
              <a:rPr lang="en-US">
                <a:ea typeface="+mn-lt"/>
                <a:cs typeface="+mn-lt"/>
              </a:rPr>
              <a:t> a </a:t>
            </a:r>
            <a:r>
              <a:rPr lang="en-US" err="1">
                <a:ea typeface="+mn-lt"/>
                <a:cs typeface="+mn-lt"/>
              </a:rPr>
              <a:t>los</a:t>
            </a:r>
            <a:r>
              <a:rPr lang="en-US">
                <a:ea typeface="+mn-lt"/>
                <a:cs typeface="+mn-lt"/>
              </a:rPr>
              <a:t> </a:t>
            </a:r>
            <a:r>
              <a:rPr lang="en-US" err="1">
                <a:ea typeface="+mn-lt"/>
                <a:cs typeface="+mn-lt"/>
              </a:rPr>
              <a:t>justos</a:t>
            </a:r>
            <a:endParaRPr lang="en-US"/>
          </a:p>
          <a:p>
            <a:pPr lvl="2">
              <a:spcAft>
                <a:spcPts val="0"/>
              </a:spcAft>
            </a:pPr>
            <a:r>
              <a:rPr lang="en-US">
                <a:ea typeface="+mn-lt"/>
                <a:cs typeface="+mn-lt"/>
              </a:rPr>
              <a:t>La </a:t>
            </a:r>
            <a:r>
              <a:rPr lang="en-US" err="1">
                <a:ea typeface="+mn-lt"/>
                <a:cs typeface="+mn-lt"/>
              </a:rPr>
              <a:t>comunidad</a:t>
            </a:r>
            <a:r>
              <a:rPr lang="en-US">
                <a:ea typeface="+mn-lt"/>
                <a:cs typeface="+mn-lt"/>
              </a:rPr>
              <a:t> se </a:t>
            </a:r>
            <a:r>
              <a:rPr lang="en-US" err="1">
                <a:ea typeface="+mn-lt"/>
                <a:cs typeface="+mn-lt"/>
              </a:rPr>
              <a:t>regocija</a:t>
            </a:r>
            <a:r>
              <a:rPr lang="en-US">
                <a:ea typeface="+mn-lt"/>
                <a:cs typeface="+mn-lt"/>
              </a:rPr>
              <a:t> </a:t>
            </a:r>
            <a:r>
              <a:rPr lang="en-US" err="1">
                <a:ea typeface="+mn-lt"/>
                <a:cs typeface="+mn-lt"/>
              </a:rPr>
              <a:t>en</a:t>
            </a:r>
            <a:r>
              <a:rPr lang="en-US">
                <a:ea typeface="+mn-lt"/>
                <a:cs typeface="+mn-lt"/>
              </a:rPr>
              <a:t> la misericordia y la </a:t>
            </a:r>
            <a:r>
              <a:rPr lang="en-US" err="1">
                <a:ea typeface="+mn-lt"/>
                <a:cs typeface="+mn-lt"/>
              </a:rPr>
              <a:t>obra</a:t>
            </a:r>
            <a:r>
              <a:rPr lang="en-US">
                <a:ea typeface="+mn-lt"/>
                <a:cs typeface="+mn-lt"/>
              </a:rPr>
              <a:t> de Dios </a:t>
            </a:r>
            <a:r>
              <a:rPr lang="en-US" err="1">
                <a:ea typeface="+mn-lt"/>
                <a:cs typeface="+mn-lt"/>
              </a:rPr>
              <a:t>en</a:t>
            </a:r>
            <a:r>
              <a:rPr lang="en-US">
                <a:ea typeface="+mn-lt"/>
                <a:cs typeface="+mn-lt"/>
              </a:rPr>
              <a:t> sus </a:t>
            </a:r>
            <a:r>
              <a:rPr lang="en-US" err="1">
                <a:ea typeface="+mn-lt"/>
                <a:cs typeface="+mn-lt"/>
              </a:rPr>
              <a:t>vidas</a:t>
            </a:r>
            <a:endParaRPr lang="en-US"/>
          </a:p>
          <a:p>
            <a:pPr lvl="1"/>
            <a:r>
              <a:rPr lang="en-US" err="1">
                <a:ea typeface="+mn-lt"/>
                <a:cs typeface="+mn-lt"/>
              </a:rPr>
              <a:t>Demostramos</a:t>
            </a:r>
            <a:r>
              <a:rPr lang="en-US">
                <a:ea typeface="+mn-lt"/>
                <a:cs typeface="+mn-lt"/>
              </a:rPr>
              <a:t> </a:t>
            </a:r>
            <a:r>
              <a:rPr lang="en-US" err="1">
                <a:ea typeface="+mn-lt"/>
                <a:cs typeface="+mn-lt"/>
              </a:rPr>
              <a:t>gratitud</a:t>
            </a:r>
            <a:r>
              <a:rPr lang="en-US">
                <a:ea typeface="+mn-lt"/>
                <a:cs typeface="+mn-lt"/>
              </a:rPr>
              <a:t> a Dios </a:t>
            </a:r>
            <a:r>
              <a:rPr lang="en-US" err="1">
                <a:ea typeface="+mn-lt"/>
                <a:cs typeface="+mn-lt"/>
              </a:rPr>
              <a:t>transmitiendo</a:t>
            </a:r>
            <a:r>
              <a:rPr lang="en-US">
                <a:ea typeface="+mn-lt"/>
                <a:cs typeface="+mn-lt"/>
              </a:rPr>
              <a:t> la </a:t>
            </a:r>
            <a:r>
              <a:rPr lang="en-US" err="1">
                <a:ea typeface="+mn-lt"/>
                <a:cs typeface="+mn-lt"/>
              </a:rPr>
              <a:t>gracia</a:t>
            </a:r>
            <a:r>
              <a:rPr lang="en-US">
                <a:ea typeface="+mn-lt"/>
                <a:cs typeface="+mn-lt"/>
              </a:rPr>
              <a:t> que se </a:t>
            </a:r>
            <a:r>
              <a:rPr lang="en-US" err="1">
                <a:ea typeface="+mn-lt"/>
                <a:cs typeface="+mn-lt"/>
              </a:rPr>
              <a:t>nos</a:t>
            </a:r>
            <a:r>
              <a:rPr lang="en-US">
                <a:ea typeface="+mn-lt"/>
                <a:cs typeface="+mn-lt"/>
              </a:rPr>
              <a:t> ha dado, Mateo 18:23-35</a:t>
            </a:r>
            <a:endParaRPr lang="en-US"/>
          </a:p>
        </p:txBody>
      </p:sp>
    </p:spTree>
    <p:extLst>
      <p:ext uri="{BB962C8B-B14F-4D97-AF65-F5344CB8AC3E}">
        <p14:creationId xmlns:p14="http://schemas.microsoft.com/office/powerpoint/2010/main" val="22040434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6" end="6"/>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7" end="7"/>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8" end="8"/>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9" end="9"/>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10" end="10"/>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4">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4">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9B3DF-F663-F1BD-0000-B9C2A02583FF}"/>
              </a:ext>
            </a:extLst>
          </p:cNvPr>
          <p:cNvSpPr>
            <a:spLocks noGrp="1"/>
          </p:cNvSpPr>
          <p:nvPr>
            <p:ph type="title"/>
          </p:nvPr>
        </p:nvSpPr>
        <p:spPr>
          <a:xfrm>
            <a:off x="675742" y="704658"/>
            <a:ext cx="7792514" cy="1680814"/>
          </a:xfrm>
        </p:spPr>
        <p:txBody>
          <a:bodyPr/>
          <a:lstStyle/>
          <a:p>
            <a:r>
              <a:rPr lang="en-US" sz="2800"/>
              <a:t>Based on these psalms, what can we improve about how we give thanks?</a:t>
            </a:r>
          </a:p>
        </p:txBody>
      </p:sp>
      <p:sp>
        <p:nvSpPr>
          <p:cNvPr id="4" name="Title 1">
            <a:extLst>
              <a:ext uri="{FF2B5EF4-FFF2-40B4-BE49-F238E27FC236}">
                <a16:creationId xmlns:a16="http://schemas.microsoft.com/office/drawing/2014/main" id="{5AA10325-1D58-A66A-133D-F60C1F078FAA}"/>
              </a:ext>
            </a:extLst>
          </p:cNvPr>
          <p:cNvSpPr txBox="1">
            <a:spLocks/>
          </p:cNvSpPr>
          <p:nvPr/>
        </p:nvSpPr>
        <p:spPr>
          <a:xfrm>
            <a:off x="566578" y="3329528"/>
            <a:ext cx="8010842" cy="168081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40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s-ES" sz="2800">
                <a:latin typeface="Malgun Gothic"/>
                <a:ea typeface="Malgun Gothic"/>
              </a:rPr>
              <a:t>Teniendo en cuenta estos salmos, ¿qué podemos mejorar en cuanto a nuestra forma de dar gracias?</a:t>
            </a:r>
            <a:endParaRPr lang="en-US"/>
          </a:p>
        </p:txBody>
      </p:sp>
    </p:spTree>
    <p:extLst>
      <p:ext uri="{BB962C8B-B14F-4D97-AF65-F5344CB8AC3E}">
        <p14:creationId xmlns:p14="http://schemas.microsoft.com/office/powerpoint/2010/main" val="2511014689"/>
      </p:ext>
    </p:extLst>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3A4DC5-3A95-C8EA-4AED-150A9C3C0E55}"/>
              </a:ext>
            </a:extLst>
          </p:cNvPr>
          <p:cNvSpPr>
            <a:spLocks noGrp="1"/>
          </p:cNvSpPr>
          <p:nvPr>
            <p:ph type="title"/>
          </p:nvPr>
        </p:nvSpPr>
        <p:spPr/>
        <p:txBody>
          <a:bodyPr/>
          <a:lstStyle/>
          <a:p>
            <a:r>
              <a:rPr lang="en-US">
                <a:latin typeface="Malgun Gothic"/>
                <a:ea typeface="Malgun Gothic"/>
              </a:rPr>
              <a:t>Giving Thanks / Dando las gracias </a:t>
            </a:r>
            <a:endParaRPr lang="en-US"/>
          </a:p>
        </p:txBody>
      </p:sp>
      <p:sp>
        <p:nvSpPr>
          <p:cNvPr id="3" name="Content Placeholder 2">
            <a:extLst>
              <a:ext uri="{FF2B5EF4-FFF2-40B4-BE49-F238E27FC236}">
                <a16:creationId xmlns:a16="http://schemas.microsoft.com/office/drawing/2014/main" id="{747476BD-A9E6-842F-75EB-81FE6BCAB19A}"/>
              </a:ext>
            </a:extLst>
          </p:cNvPr>
          <p:cNvSpPr>
            <a:spLocks noGrp="1"/>
          </p:cNvSpPr>
          <p:nvPr>
            <p:ph sz="half" idx="1"/>
          </p:nvPr>
        </p:nvSpPr>
        <p:spPr/>
        <p:txBody>
          <a:bodyPr>
            <a:normAutofit/>
          </a:bodyPr>
          <a:lstStyle/>
          <a:p>
            <a:r>
              <a:rPr lang="en-US"/>
              <a:t>Recount God’s actions as your deliverer</a:t>
            </a:r>
          </a:p>
          <a:p>
            <a:pPr lvl="1"/>
            <a:r>
              <a:rPr lang="en-US"/>
              <a:t>Be specific: What happened? How did it feel?</a:t>
            </a:r>
          </a:p>
          <a:p>
            <a:pPr lvl="1"/>
            <a:r>
              <a:rPr lang="en-US"/>
              <a:t>Recognize your own actions as part of God’s plan working out</a:t>
            </a:r>
          </a:p>
          <a:p>
            <a:pPr lvl="1"/>
            <a:r>
              <a:rPr lang="en-US"/>
              <a:t>Tell a story, even in private prayer</a:t>
            </a:r>
          </a:p>
          <a:p>
            <a:pPr lvl="1"/>
            <a:r>
              <a:rPr lang="en-US"/>
              <a:t>Describe how this incident increased your faith</a:t>
            </a:r>
          </a:p>
          <a:p>
            <a:r>
              <a:rPr lang="en-US"/>
              <a:t>Promise to give God more thanks and praise</a:t>
            </a:r>
          </a:p>
          <a:p>
            <a:pPr lvl="1"/>
            <a:r>
              <a:rPr lang="en-US"/>
              <a:t>Notice the enhanced meaning of other songs and prayers of thanksgiving</a:t>
            </a:r>
          </a:p>
          <a:p>
            <a:pPr lvl="1"/>
            <a:r>
              <a:rPr lang="en-US"/>
              <a:t>Keep thanking God in the future (Psalm 30:12)</a:t>
            </a:r>
            <a:br>
              <a:rPr lang="en-US"/>
            </a:br>
            <a:endParaRPr lang="en-US"/>
          </a:p>
          <a:p>
            <a:r>
              <a:rPr lang="en-US"/>
              <a:t>Involve other people</a:t>
            </a:r>
          </a:p>
          <a:p>
            <a:pPr lvl="1"/>
            <a:r>
              <a:rPr lang="en-US"/>
              <a:t>Tell others what God has done for you</a:t>
            </a:r>
          </a:p>
          <a:p>
            <a:pPr lvl="1"/>
            <a:r>
              <a:rPr lang="en-US"/>
              <a:t>Invite others to rejoice with you (Luke 1:6,9)</a:t>
            </a:r>
          </a:p>
          <a:p>
            <a:pPr lvl="1"/>
            <a:r>
              <a:rPr lang="en-US"/>
              <a:t>Use your thanksgiving as an opportunity for evangelism (Acts 3:8-12ff)</a:t>
            </a:r>
          </a:p>
        </p:txBody>
      </p:sp>
      <p:sp>
        <p:nvSpPr>
          <p:cNvPr id="4" name="Content Placeholder 3">
            <a:extLst>
              <a:ext uri="{FF2B5EF4-FFF2-40B4-BE49-F238E27FC236}">
                <a16:creationId xmlns:a16="http://schemas.microsoft.com/office/drawing/2014/main" id="{F50F099F-8271-54D3-CB70-3145133AF5B6}"/>
              </a:ext>
            </a:extLst>
          </p:cNvPr>
          <p:cNvSpPr>
            <a:spLocks noGrp="1"/>
          </p:cNvSpPr>
          <p:nvPr>
            <p:ph sz="half" idx="2"/>
          </p:nvPr>
        </p:nvSpPr>
        <p:spPr>
          <a:xfrm>
            <a:off x="4571999" y="1041007"/>
            <a:ext cx="4428877" cy="4449790"/>
          </a:xfrm>
        </p:spPr>
        <p:txBody>
          <a:bodyPr vert="horz" lIns="91440" tIns="45720" rIns="91440" bIns="45720" rtlCol="0" anchor="t">
            <a:normAutofit/>
          </a:bodyPr>
          <a:lstStyle/>
          <a:p>
            <a:r>
              <a:rPr lang="en-US">
                <a:ea typeface="+mn-lt"/>
                <a:cs typeface="+mn-lt"/>
              </a:rPr>
              <a:t>Relate las </a:t>
            </a:r>
            <a:r>
              <a:rPr lang="en-US" err="1">
                <a:ea typeface="+mn-lt"/>
                <a:cs typeface="+mn-lt"/>
              </a:rPr>
              <a:t>acciones</a:t>
            </a:r>
            <a:r>
              <a:rPr lang="en-US">
                <a:ea typeface="+mn-lt"/>
                <a:cs typeface="+mn-lt"/>
              </a:rPr>
              <a:t> de Dios </a:t>
            </a:r>
            <a:r>
              <a:rPr lang="en-US" err="1">
                <a:ea typeface="+mn-lt"/>
                <a:cs typeface="+mn-lt"/>
              </a:rPr>
              <a:t>como</a:t>
            </a:r>
            <a:r>
              <a:rPr lang="en-US">
                <a:ea typeface="+mn-lt"/>
                <a:cs typeface="+mn-lt"/>
              </a:rPr>
              <a:t> </a:t>
            </a:r>
            <a:r>
              <a:rPr lang="en-US" err="1">
                <a:ea typeface="+mn-lt"/>
                <a:cs typeface="+mn-lt"/>
              </a:rPr>
              <a:t>Su</a:t>
            </a:r>
            <a:r>
              <a:rPr lang="en-US">
                <a:ea typeface="+mn-lt"/>
                <a:cs typeface="+mn-lt"/>
              </a:rPr>
              <a:t> Libertador</a:t>
            </a:r>
            <a:endParaRPr lang="en-US" err="1"/>
          </a:p>
          <a:p>
            <a:pPr lvl="1"/>
            <a:r>
              <a:rPr lang="en-US">
                <a:ea typeface="+mn-lt"/>
                <a:cs typeface="+mn-lt"/>
              </a:rPr>
              <a:t>Sea </a:t>
            </a:r>
            <a:r>
              <a:rPr lang="en-US" err="1">
                <a:ea typeface="+mn-lt"/>
                <a:cs typeface="+mn-lt"/>
              </a:rPr>
              <a:t>concreto</a:t>
            </a:r>
            <a:r>
              <a:rPr lang="en-US">
                <a:ea typeface="+mn-lt"/>
                <a:cs typeface="+mn-lt"/>
              </a:rPr>
              <a:t>: ¿</a:t>
            </a:r>
            <a:r>
              <a:rPr lang="en-US" err="1">
                <a:ea typeface="+mn-lt"/>
                <a:cs typeface="+mn-lt"/>
              </a:rPr>
              <a:t>Qué</a:t>
            </a:r>
            <a:r>
              <a:rPr lang="en-US">
                <a:ea typeface="+mn-lt"/>
                <a:cs typeface="+mn-lt"/>
              </a:rPr>
              <a:t> </a:t>
            </a:r>
            <a:r>
              <a:rPr lang="en-US" err="1">
                <a:ea typeface="+mn-lt"/>
                <a:cs typeface="+mn-lt"/>
              </a:rPr>
              <a:t>pasó</a:t>
            </a:r>
            <a:r>
              <a:rPr lang="en-US">
                <a:ea typeface="+mn-lt"/>
                <a:cs typeface="+mn-lt"/>
              </a:rPr>
              <a:t>? ¿</a:t>
            </a:r>
            <a:r>
              <a:rPr lang="en-US" err="1">
                <a:ea typeface="+mn-lt"/>
                <a:cs typeface="+mn-lt"/>
              </a:rPr>
              <a:t>Cómo</a:t>
            </a:r>
            <a:r>
              <a:rPr lang="en-US">
                <a:ea typeface="+mn-lt"/>
                <a:cs typeface="+mn-lt"/>
              </a:rPr>
              <a:t> se </a:t>
            </a:r>
            <a:r>
              <a:rPr lang="en-US" err="1">
                <a:ea typeface="+mn-lt"/>
                <a:cs typeface="+mn-lt"/>
              </a:rPr>
              <a:t>sintió</a:t>
            </a:r>
            <a:r>
              <a:rPr lang="en-US">
                <a:ea typeface="+mn-lt"/>
                <a:cs typeface="+mn-lt"/>
              </a:rPr>
              <a:t>?</a:t>
            </a:r>
            <a:endParaRPr lang="en-US"/>
          </a:p>
          <a:p>
            <a:pPr lvl="1"/>
            <a:r>
              <a:rPr lang="en-US" err="1">
                <a:ea typeface="+mn-lt"/>
                <a:cs typeface="+mn-lt"/>
              </a:rPr>
              <a:t>Reconozca</a:t>
            </a:r>
            <a:r>
              <a:rPr lang="en-US">
                <a:ea typeface="+mn-lt"/>
                <a:cs typeface="+mn-lt"/>
              </a:rPr>
              <a:t> sus </a:t>
            </a:r>
            <a:r>
              <a:rPr lang="en-US" err="1">
                <a:ea typeface="+mn-lt"/>
                <a:cs typeface="+mn-lt"/>
              </a:rPr>
              <a:t>propias</a:t>
            </a:r>
            <a:r>
              <a:rPr lang="en-US">
                <a:ea typeface="+mn-lt"/>
                <a:cs typeface="+mn-lt"/>
              </a:rPr>
              <a:t> </a:t>
            </a:r>
            <a:r>
              <a:rPr lang="en-US" err="1">
                <a:ea typeface="+mn-lt"/>
                <a:cs typeface="+mn-lt"/>
              </a:rPr>
              <a:t>acciones</a:t>
            </a:r>
            <a:r>
              <a:rPr lang="en-US">
                <a:ea typeface="+mn-lt"/>
                <a:cs typeface="+mn-lt"/>
              </a:rPr>
              <a:t> </a:t>
            </a:r>
            <a:r>
              <a:rPr lang="en-US" err="1">
                <a:ea typeface="+mn-lt"/>
                <a:cs typeface="+mn-lt"/>
              </a:rPr>
              <a:t>como</a:t>
            </a:r>
            <a:r>
              <a:rPr lang="en-US">
                <a:ea typeface="+mn-lt"/>
                <a:cs typeface="+mn-lt"/>
              </a:rPr>
              <a:t> </a:t>
            </a:r>
            <a:r>
              <a:rPr lang="en-US" err="1">
                <a:ea typeface="+mn-lt"/>
                <a:cs typeface="+mn-lt"/>
              </a:rPr>
              <a:t>parte</a:t>
            </a:r>
            <a:r>
              <a:rPr lang="en-US">
                <a:ea typeface="+mn-lt"/>
                <a:cs typeface="+mn-lt"/>
              </a:rPr>
              <a:t> del plan de Dios</a:t>
            </a:r>
            <a:endParaRPr lang="en-US"/>
          </a:p>
          <a:p>
            <a:pPr lvl="1"/>
            <a:r>
              <a:rPr lang="en-US" err="1">
                <a:ea typeface="+mn-lt"/>
                <a:cs typeface="+mn-lt"/>
              </a:rPr>
              <a:t>Cuente</a:t>
            </a:r>
            <a:r>
              <a:rPr lang="en-US">
                <a:ea typeface="+mn-lt"/>
                <a:cs typeface="+mn-lt"/>
              </a:rPr>
              <a:t> </a:t>
            </a:r>
            <a:r>
              <a:rPr lang="en-US" err="1">
                <a:ea typeface="+mn-lt"/>
                <a:cs typeface="+mn-lt"/>
              </a:rPr>
              <a:t>una</a:t>
            </a:r>
            <a:r>
              <a:rPr lang="en-US">
                <a:ea typeface="+mn-lt"/>
                <a:cs typeface="+mn-lt"/>
              </a:rPr>
              <a:t> </a:t>
            </a:r>
            <a:r>
              <a:rPr lang="en-US" err="1">
                <a:ea typeface="+mn-lt"/>
                <a:cs typeface="+mn-lt"/>
              </a:rPr>
              <a:t>historia</a:t>
            </a:r>
            <a:r>
              <a:rPr lang="en-US">
                <a:ea typeface="+mn-lt"/>
                <a:cs typeface="+mn-lt"/>
              </a:rPr>
              <a:t>, </a:t>
            </a:r>
            <a:r>
              <a:rPr lang="en-US" err="1">
                <a:ea typeface="+mn-lt"/>
                <a:cs typeface="+mn-lt"/>
              </a:rPr>
              <a:t>incluso</a:t>
            </a:r>
            <a:r>
              <a:rPr lang="en-US">
                <a:ea typeface="+mn-lt"/>
                <a:cs typeface="+mn-lt"/>
              </a:rPr>
              <a:t> </a:t>
            </a:r>
            <a:r>
              <a:rPr lang="en-US" err="1">
                <a:ea typeface="+mn-lt"/>
                <a:cs typeface="+mn-lt"/>
              </a:rPr>
              <a:t>en</a:t>
            </a:r>
            <a:r>
              <a:rPr lang="en-US">
                <a:ea typeface="+mn-lt"/>
                <a:cs typeface="+mn-lt"/>
              </a:rPr>
              <a:t> la </a:t>
            </a:r>
            <a:r>
              <a:rPr lang="en-US" err="1">
                <a:ea typeface="+mn-lt"/>
                <a:cs typeface="+mn-lt"/>
              </a:rPr>
              <a:t>oración</a:t>
            </a:r>
            <a:r>
              <a:rPr lang="en-US">
                <a:ea typeface="+mn-lt"/>
                <a:cs typeface="+mn-lt"/>
              </a:rPr>
              <a:t> </a:t>
            </a:r>
            <a:r>
              <a:rPr lang="en-US" err="1">
                <a:ea typeface="+mn-lt"/>
                <a:cs typeface="+mn-lt"/>
              </a:rPr>
              <a:t>privada</a:t>
            </a:r>
            <a:endParaRPr lang="en-US"/>
          </a:p>
          <a:p>
            <a:pPr lvl="1"/>
            <a:r>
              <a:rPr lang="en-US" err="1">
                <a:ea typeface="+mn-lt"/>
                <a:cs typeface="+mn-lt"/>
              </a:rPr>
              <a:t>Describa</a:t>
            </a:r>
            <a:r>
              <a:rPr lang="en-US">
                <a:ea typeface="+mn-lt"/>
                <a:cs typeface="+mn-lt"/>
              </a:rPr>
              <a:t> </a:t>
            </a:r>
            <a:r>
              <a:rPr lang="en-US" err="1">
                <a:ea typeface="+mn-lt"/>
                <a:cs typeface="+mn-lt"/>
              </a:rPr>
              <a:t>cómo</a:t>
            </a:r>
            <a:r>
              <a:rPr lang="en-US">
                <a:ea typeface="+mn-lt"/>
                <a:cs typeface="+mn-lt"/>
              </a:rPr>
              <a:t> </a:t>
            </a:r>
            <a:r>
              <a:rPr lang="en-US" err="1">
                <a:ea typeface="+mn-lt"/>
                <a:cs typeface="+mn-lt"/>
              </a:rPr>
              <a:t>este</a:t>
            </a:r>
            <a:r>
              <a:rPr lang="en-US">
                <a:ea typeface="+mn-lt"/>
                <a:cs typeface="+mn-lt"/>
              </a:rPr>
              <a:t> </a:t>
            </a:r>
            <a:r>
              <a:rPr lang="en-US" err="1">
                <a:ea typeface="+mn-lt"/>
                <a:cs typeface="+mn-lt"/>
              </a:rPr>
              <a:t>incidente</a:t>
            </a:r>
            <a:r>
              <a:rPr lang="en-US">
                <a:ea typeface="+mn-lt"/>
                <a:cs typeface="+mn-lt"/>
              </a:rPr>
              <a:t> </a:t>
            </a:r>
            <a:r>
              <a:rPr lang="en-US" err="1">
                <a:ea typeface="+mn-lt"/>
                <a:cs typeface="+mn-lt"/>
              </a:rPr>
              <a:t>aumentó</a:t>
            </a:r>
            <a:r>
              <a:rPr lang="en-US">
                <a:ea typeface="+mn-lt"/>
                <a:cs typeface="+mn-lt"/>
              </a:rPr>
              <a:t> </a:t>
            </a:r>
            <a:r>
              <a:rPr lang="en-US" err="1">
                <a:ea typeface="+mn-lt"/>
                <a:cs typeface="+mn-lt"/>
              </a:rPr>
              <a:t>su</a:t>
            </a:r>
            <a:r>
              <a:rPr lang="en-US">
                <a:ea typeface="+mn-lt"/>
                <a:cs typeface="+mn-lt"/>
              </a:rPr>
              <a:t> </a:t>
            </a:r>
            <a:r>
              <a:rPr lang="en-US" err="1">
                <a:ea typeface="+mn-lt"/>
                <a:cs typeface="+mn-lt"/>
              </a:rPr>
              <a:t>fe</a:t>
            </a:r>
            <a:endParaRPr lang="en-US"/>
          </a:p>
          <a:p>
            <a:r>
              <a:rPr lang="en-US" err="1">
                <a:ea typeface="+mn-lt"/>
                <a:cs typeface="+mn-lt"/>
              </a:rPr>
              <a:t>Prometa</a:t>
            </a:r>
            <a:r>
              <a:rPr lang="en-US">
                <a:ea typeface="+mn-lt"/>
                <a:cs typeface="+mn-lt"/>
              </a:rPr>
              <a:t> </a:t>
            </a:r>
            <a:r>
              <a:rPr lang="en-US" err="1">
                <a:ea typeface="+mn-lt"/>
                <a:cs typeface="+mn-lt"/>
              </a:rPr>
              <a:t>dar</a:t>
            </a:r>
            <a:r>
              <a:rPr lang="en-US">
                <a:ea typeface="+mn-lt"/>
                <a:cs typeface="+mn-lt"/>
              </a:rPr>
              <a:t> </a:t>
            </a:r>
            <a:r>
              <a:rPr lang="en-US" err="1">
                <a:ea typeface="+mn-lt"/>
                <a:cs typeface="+mn-lt"/>
              </a:rPr>
              <a:t>más</a:t>
            </a:r>
            <a:r>
              <a:rPr lang="en-US">
                <a:ea typeface="+mn-lt"/>
                <a:cs typeface="+mn-lt"/>
              </a:rPr>
              <a:t> gracias y </a:t>
            </a:r>
            <a:r>
              <a:rPr lang="en-US" err="1">
                <a:ea typeface="+mn-lt"/>
                <a:cs typeface="+mn-lt"/>
              </a:rPr>
              <a:t>alabanzas</a:t>
            </a:r>
            <a:r>
              <a:rPr lang="en-US">
                <a:ea typeface="+mn-lt"/>
                <a:cs typeface="+mn-lt"/>
              </a:rPr>
              <a:t> a Dios</a:t>
            </a:r>
            <a:endParaRPr lang="en-US"/>
          </a:p>
          <a:p>
            <a:pPr lvl="1"/>
            <a:r>
              <a:rPr lang="en-US">
                <a:ea typeface="+mn-lt"/>
                <a:cs typeface="+mn-lt"/>
              </a:rPr>
              <a:t>Observe </a:t>
            </a:r>
            <a:r>
              <a:rPr lang="en-US" err="1">
                <a:ea typeface="+mn-lt"/>
                <a:cs typeface="+mn-lt"/>
              </a:rPr>
              <a:t>el</a:t>
            </a:r>
            <a:r>
              <a:rPr lang="en-US">
                <a:ea typeface="+mn-lt"/>
                <a:cs typeface="+mn-lt"/>
              </a:rPr>
              <a:t> </a:t>
            </a:r>
            <a:r>
              <a:rPr lang="en-US" err="1">
                <a:ea typeface="+mn-lt"/>
                <a:cs typeface="+mn-lt"/>
              </a:rPr>
              <a:t>significado</a:t>
            </a:r>
            <a:r>
              <a:rPr lang="en-US">
                <a:ea typeface="+mn-lt"/>
                <a:cs typeface="+mn-lt"/>
              </a:rPr>
              <a:t> </a:t>
            </a:r>
            <a:r>
              <a:rPr lang="en-US" err="1">
                <a:ea typeface="+mn-lt"/>
                <a:cs typeface="+mn-lt"/>
              </a:rPr>
              <a:t>reforzado</a:t>
            </a:r>
            <a:r>
              <a:rPr lang="en-US">
                <a:ea typeface="+mn-lt"/>
                <a:cs typeface="+mn-lt"/>
              </a:rPr>
              <a:t> de </a:t>
            </a:r>
            <a:r>
              <a:rPr lang="en-US" err="1">
                <a:ea typeface="+mn-lt"/>
                <a:cs typeface="+mn-lt"/>
              </a:rPr>
              <a:t>otras</a:t>
            </a:r>
            <a:r>
              <a:rPr lang="en-US">
                <a:ea typeface="+mn-lt"/>
                <a:cs typeface="+mn-lt"/>
              </a:rPr>
              <a:t> canciones y </a:t>
            </a:r>
            <a:r>
              <a:rPr lang="en-US" err="1">
                <a:ea typeface="+mn-lt"/>
                <a:cs typeface="+mn-lt"/>
              </a:rPr>
              <a:t>oraciones</a:t>
            </a:r>
            <a:r>
              <a:rPr lang="en-US">
                <a:ea typeface="+mn-lt"/>
                <a:cs typeface="+mn-lt"/>
              </a:rPr>
              <a:t> de </a:t>
            </a:r>
            <a:r>
              <a:rPr lang="en-US" err="1">
                <a:ea typeface="+mn-lt"/>
                <a:cs typeface="+mn-lt"/>
              </a:rPr>
              <a:t>acción</a:t>
            </a:r>
            <a:r>
              <a:rPr lang="en-US">
                <a:ea typeface="+mn-lt"/>
                <a:cs typeface="+mn-lt"/>
              </a:rPr>
              <a:t> de gracias</a:t>
            </a:r>
            <a:endParaRPr lang="en-US"/>
          </a:p>
          <a:p>
            <a:pPr lvl="1"/>
            <a:r>
              <a:rPr lang="en-US">
                <a:ea typeface="+mn-lt"/>
                <a:cs typeface="+mn-lt"/>
              </a:rPr>
              <a:t>Siga </a:t>
            </a:r>
            <a:r>
              <a:rPr lang="en-US" err="1">
                <a:ea typeface="+mn-lt"/>
                <a:cs typeface="+mn-lt"/>
              </a:rPr>
              <a:t>dando</a:t>
            </a:r>
            <a:r>
              <a:rPr lang="en-US">
                <a:ea typeface="+mn-lt"/>
                <a:cs typeface="+mn-lt"/>
              </a:rPr>
              <a:t> gracias a Dios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futuro</a:t>
            </a:r>
            <a:r>
              <a:rPr lang="en-US">
                <a:ea typeface="+mn-lt"/>
                <a:cs typeface="+mn-lt"/>
              </a:rPr>
              <a:t> (Salmo 30:12)</a:t>
            </a:r>
            <a:endParaRPr lang="en-US"/>
          </a:p>
          <a:p>
            <a:r>
              <a:rPr lang="en-US">
                <a:ea typeface="+mn-lt"/>
                <a:cs typeface="+mn-lt"/>
              </a:rPr>
              <a:t>Invite a </a:t>
            </a:r>
            <a:r>
              <a:rPr lang="en-US" err="1">
                <a:ea typeface="+mn-lt"/>
                <a:cs typeface="+mn-lt"/>
              </a:rPr>
              <a:t>otros</a:t>
            </a:r>
            <a:r>
              <a:rPr lang="en-US">
                <a:ea typeface="+mn-lt"/>
                <a:cs typeface="+mn-lt"/>
              </a:rPr>
              <a:t> a </a:t>
            </a:r>
            <a:r>
              <a:rPr lang="en-US" err="1">
                <a:ea typeface="+mn-lt"/>
                <a:cs typeface="+mn-lt"/>
              </a:rPr>
              <a:t>participar</a:t>
            </a:r>
            <a:endParaRPr lang="en-US" err="1"/>
          </a:p>
          <a:p>
            <a:pPr lvl="1"/>
            <a:r>
              <a:rPr lang="en-US" err="1">
                <a:ea typeface="+mn-lt"/>
                <a:cs typeface="+mn-lt"/>
              </a:rPr>
              <a:t>Cuente</a:t>
            </a:r>
            <a:r>
              <a:rPr lang="en-US">
                <a:ea typeface="+mn-lt"/>
                <a:cs typeface="+mn-lt"/>
              </a:rPr>
              <a:t> a </a:t>
            </a:r>
            <a:r>
              <a:rPr lang="en-US" err="1">
                <a:ea typeface="+mn-lt"/>
                <a:cs typeface="+mn-lt"/>
              </a:rPr>
              <a:t>otros</a:t>
            </a:r>
            <a:r>
              <a:rPr lang="en-US">
                <a:ea typeface="+mn-lt"/>
                <a:cs typeface="+mn-lt"/>
              </a:rPr>
              <a:t> lo que Dios ha </a:t>
            </a:r>
            <a:r>
              <a:rPr lang="en-US" err="1">
                <a:ea typeface="+mn-lt"/>
                <a:cs typeface="+mn-lt"/>
              </a:rPr>
              <a:t>hecho</a:t>
            </a:r>
            <a:r>
              <a:rPr lang="en-US">
                <a:ea typeface="+mn-lt"/>
                <a:cs typeface="+mn-lt"/>
              </a:rPr>
              <a:t> </a:t>
            </a:r>
            <a:r>
              <a:rPr lang="en-US" err="1">
                <a:ea typeface="+mn-lt"/>
                <a:cs typeface="+mn-lt"/>
              </a:rPr>
              <a:t>por</a:t>
            </a:r>
            <a:r>
              <a:rPr lang="en-US">
                <a:ea typeface="+mn-lt"/>
                <a:cs typeface="+mn-lt"/>
              </a:rPr>
              <a:t> </a:t>
            </a:r>
            <a:r>
              <a:rPr lang="en-US" err="1">
                <a:ea typeface="+mn-lt"/>
                <a:cs typeface="+mn-lt"/>
              </a:rPr>
              <a:t>usted</a:t>
            </a:r>
            <a:endParaRPr lang="en-US"/>
          </a:p>
          <a:p>
            <a:pPr lvl="1"/>
            <a:r>
              <a:rPr lang="en-US">
                <a:ea typeface="+mn-lt"/>
                <a:cs typeface="+mn-lt"/>
              </a:rPr>
              <a:t>Invite a </a:t>
            </a:r>
            <a:r>
              <a:rPr lang="en-US" err="1">
                <a:ea typeface="+mn-lt"/>
                <a:cs typeface="+mn-lt"/>
              </a:rPr>
              <a:t>otros</a:t>
            </a:r>
            <a:r>
              <a:rPr lang="en-US">
                <a:ea typeface="+mn-lt"/>
                <a:cs typeface="+mn-lt"/>
              </a:rPr>
              <a:t> a </a:t>
            </a:r>
            <a:r>
              <a:rPr lang="en-US" err="1">
                <a:ea typeface="+mn-lt"/>
                <a:cs typeface="+mn-lt"/>
              </a:rPr>
              <a:t>alegrarse</a:t>
            </a:r>
            <a:r>
              <a:rPr lang="en-US">
                <a:ea typeface="+mn-lt"/>
                <a:cs typeface="+mn-lt"/>
              </a:rPr>
              <a:t> con </a:t>
            </a:r>
            <a:r>
              <a:rPr lang="en-US" err="1">
                <a:ea typeface="+mn-lt"/>
                <a:cs typeface="+mn-lt"/>
              </a:rPr>
              <a:t>usted</a:t>
            </a:r>
            <a:r>
              <a:rPr lang="en-US">
                <a:ea typeface="+mn-lt"/>
                <a:cs typeface="+mn-lt"/>
              </a:rPr>
              <a:t> (Lucas 1:6,9)</a:t>
            </a:r>
            <a:endParaRPr lang="en-US"/>
          </a:p>
          <a:p>
            <a:pPr lvl="1"/>
            <a:r>
              <a:rPr lang="en-US" err="1">
                <a:ea typeface="+mn-lt"/>
                <a:cs typeface="+mn-lt"/>
              </a:rPr>
              <a:t>Utilice</a:t>
            </a:r>
            <a:r>
              <a:rPr lang="en-US">
                <a:ea typeface="+mn-lt"/>
                <a:cs typeface="+mn-lt"/>
              </a:rPr>
              <a:t> </a:t>
            </a:r>
            <a:r>
              <a:rPr lang="en-US" err="1">
                <a:ea typeface="+mn-lt"/>
                <a:cs typeface="+mn-lt"/>
              </a:rPr>
              <a:t>su</a:t>
            </a:r>
            <a:r>
              <a:rPr lang="en-US">
                <a:ea typeface="+mn-lt"/>
                <a:cs typeface="+mn-lt"/>
              </a:rPr>
              <a:t> </a:t>
            </a:r>
            <a:r>
              <a:rPr lang="en-US" err="1">
                <a:ea typeface="+mn-lt"/>
                <a:cs typeface="+mn-lt"/>
              </a:rPr>
              <a:t>acción</a:t>
            </a:r>
            <a:r>
              <a:rPr lang="en-US">
                <a:ea typeface="+mn-lt"/>
                <a:cs typeface="+mn-lt"/>
              </a:rPr>
              <a:t> de gracias </a:t>
            </a:r>
            <a:r>
              <a:rPr lang="en-US" err="1">
                <a:ea typeface="+mn-lt"/>
                <a:cs typeface="+mn-lt"/>
              </a:rPr>
              <a:t>como</a:t>
            </a:r>
            <a:r>
              <a:rPr lang="en-US">
                <a:ea typeface="+mn-lt"/>
                <a:cs typeface="+mn-lt"/>
              </a:rPr>
              <a:t> </a:t>
            </a:r>
            <a:r>
              <a:rPr lang="en-US" err="1">
                <a:ea typeface="+mn-lt"/>
                <a:cs typeface="+mn-lt"/>
              </a:rPr>
              <a:t>una</a:t>
            </a:r>
            <a:r>
              <a:rPr lang="en-US">
                <a:ea typeface="+mn-lt"/>
                <a:cs typeface="+mn-lt"/>
              </a:rPr>
              <a:t> </a:t>
            </a:r>
            <a:r>
              <a:rPr lang="en-US" err="1">
                <a:ea typeface="+mn-lt"/>
                <a:cs typeface="+mn-lt"/>
              </a:rPr>
              <a:t>oportunidad</a:t>
            </a:r>
            <a:r>
              <a:rPr lang="en-US">
                <a:ea typeface="+mn-lt"/>
                <a:cs typeface="+mn-lt"/>
              </a:rPr>
              <a:t> para </a:t>
            </a:r>
            <a:r>
              <a:rPr lang="en-US" err="1">
                <a:ea typeface="+mn-lt"/>
                <a:cs typeface="+mn-lt"/>
              </a:rPr>
              <a:t>evangelizar</a:t>
            </a:r>
            <a:r>
              <a:rPr lang="en-US">
                <a:ea typeface="+mn-lt"/>
                <a:cs typeface="+mn-lt"/>
              </a:rPr>
              <a:t> (</a:t>
            </a:r>
            <a:r>
              <a:rPr lang="en-US" err="1">
                <a:ea typeface="+mn-lt"/>
                <a:cs typeface="+mn-lt"/>
              </a:rPr>
              <a:t>Hechos</a:t>
            </a:r>
            <a:r>
              <a:rPr lang="en-US">
                <a:ea typeface="+mn-lt"/>
                <a:cs typeface="+mn-lt"/>
              </a:rPr>
              <a:t> 3:8-12ss)</a:t>
            </a:r>
            <a:endParaRPr lang="en-US"/>
          </a:p>
        </p:txBody>
      </p:sp>
    </p:spTree>
    <p:extLst>
      <p:ext uri="{BB962C8B-B14F-4D97-AF65-F5344CB8AC3E}">
        <p14:creationId xmlns:p14="http://schemas.microsoft.com/office/powerpoint/2010/main" val="3564552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10" end="10"/>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1" end="11"/>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9" end="9"/>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a:t>List the 2 key components of a psalm of thanksgiving</a:t>
            </a:r>
          </a:p>
          <a:p>
            <a:pPr lvl="1"/>
            <a:r>
              <a:rPr lang="en-US">
                <a:solidFill>
                  <a:srgbClr val="C00000"/>
                </a:solidFill>
              </a:rPr>
              <a:t>Statement of the crisis</a:t>
            </a:r>
          </a:p>
          <a:p>
            <a:pPr lvl="1"/>
            <a:r>
              <a:rPr lang="en-US">
                <a:solidFill>
                  <a:srgbClr val="C00000"/>
                </a:solidFill>
              </a:rPr>
              <a:t>Declaration that the crisis has passed (God has delivered)</a:t>
            </a:r>
            <a:endParaRPr lang="en-US"/>
          </a:p>
          <a:p>
            <a:r>
              <a:rPr lang="en-US"/>
              <a:t>Explain how the individual’s gratitude affects the community of believers</a:t>
            </a:r>
          </a:p>
          <a:p>
            <a:pPr lvl="1"/>
            <a:r>
              <a:rPr lang="en-US">
                <a:solidFill>
                  <a:srgbClr val="C00000"/>
                </a:solidFill>
              </a:rPr>
              <a:t>Each person’s thanksgiving builds the spirit of gratitude within the community</a:t>
            </a:r>
          </a:p>
          <a:p>
            <a:endParaRPr lang="en-US"/>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234375" cy="4221977"/>
          </a:xfrm>
        </p:spPr>
        <p:txBody>
          <a:bodyPr vert="horz" lIns="91440" tIns="45720" rIns="91440" bIns="45720" rtlCol="0" anchor="t">
            <a:normAutofit/>
          </a:bodyPr>
          <a:lstStyle/>
          <a:p>
            <a:r>
              <a:rPr lang="es-ES"/>
              <a:t>Enumerar los 2 componentes clave de un salmo de acción de gracias</a:t>
            </a:r>
          </a:p>
          <a:p>
            <a:pPr lvl="1"/>
            <a:r>
              <a:rPr lang="en-US" err="1">
                <a:solidFill>
                  <a:srgbClr val="C00000"/>
                </a:solidFill>
              </a:rPr>
              <a:t>Declaración</a:t>
            </a:r>
            <a:r>
              <a:rPr lang="en-US">
                <a:solidFill>
                  <a:srgbClr val="C00000"/>
                </a:solidFill>
              </a:rPr>
              <a:t> de la crisis</a:t>
            </a:r>
          </a:p>
          <a:p>
            <a:pPr lvl="1"/>
            <a:r>
              <a:rPr lang="en-US" err="1">
                <a:solidFill>
                  <a:srgbClr val="C00000"/>
                </a:solidFill>
              </a:rPr>
              <a:t>Declaración</a:t>
            </a:r>
            <a:r>
              <a:rPr lang="en-US">
                <a:solidFill>
                  <a:srgbClr val="C00000"/>
                </a:solidFill>
              </a:rPr>
              <a:t> de que la crisis se ha </a:t>
            </a:r>
            <a:r>
              <a:rPr lang="en-US" err="1">
                <a:solidFill>
                  <a:srgbClr val="C00000"/>
                </a:solidFill>
              </a:rPr>
              <a:t>superado</a:t>
            </a:r>
            <a:r>
              <a:rPr lang="en-US">
                <a:solidFill>
                  <a:srgbClr val="C00000"/>
                </a:solidFill>
              </a:rPr>
              <a:t> (Dios ha </a:t>
            </a:r>
            <a:r>
              <a:rPr lang="en-US" err="1">
                <a:solidFill>
                  <a:srgbClr val="C00000"/>
                </a:solidFill>
              </a:rPr>
              <a:t>liberado</a:t>
            </a:r>
            <a:r>
              <a:rPr lang="en-US">
                <a:solidFill>
                  <a:srgbClr val="C00000"/>
                </a:solidFill>
              </a:rPr>
              <a:t>) </a:t>
            </a:r>
          </a:p>
          <a:p>
            <a:r>
              <a:rPr lang="es-ES"/>
              <a:t>Explicar cómo la gratitud del individuo afecta a la comunidad de creyentes</a:t>
            </a:r>
          </a:p>
          <a:p>
            <a:pPr lvl="1"/>
            <a:r>
              <a:rPr lang="en-US">
                <a:solidFill>
                  <a:srgbClr val="C00000"/>
                </a:solidFill>
              </a:rPr>
              <a:t>La </a:t>
            </a:r>
            <a:r>
              <a:rPr lang="en-US" err="1">
                <a:solidFill>
                  <a:srgbClr val="C00000"/>
                </a:solidFill>
              </a:rPr>
              <a:t>acción</a:t>
            </a:r>
            <a:r>
              <a:rPr lang="en-US">
                <a:solidFill>
                  <a:srgbClr val="C00000"/>
                </a:solidFill>
              </a:rPr>
              <a:t> de gracias de </a:t>
            </a:r>
            <a:r>
              <a:rPr lang="en-US" err="1">
                <a:solidFill>
                  <a:srgbClr val="C00000"/>
                </a:solidFill>
              </a:rPr>
              <a:t>cada</a:t>
            </a:r>
            <a:r>
              <a:rPr lang="en-US">
                <a:solidFill>
                  <a:srgbClr val="C00000"/>
                </a:solidFill>
              </a:rPr>
              <a:t> persona </a:t>
            </a:r>
            <a:r>
              <a:rPr lang="en-US" err="1">
                <a:solidFill>
                  <a:srgbClr val="C00000"/>
                </a:solidFill>
              </a:rPr>
              <a:t>fortalece</a:t>
            </a:r>
            <a:r>
              <a:rPr lang="en-US">
                <a:solidFill>
                  <a:srgbClr val="C00000"/>
                </a:solidFill>
              </a:rPr>
              <a:t> </a:t>
            </a:r>
            <a:r>
              <a:rPr lang="en-US" err="1">
                <a:solidFill>
                  <a:srgbClr val="C00000"/>
                </a:solidFill>
              </a:rPr>
              <a:t>el</a:t>
            </a:r>
            <a:r>
              <a:rPr lang="en-US">
                <a:solidFill>
                  <a:srgbClr val="C00000"/>
                </a:solidFill>
              </a:rPr>
              <a:t> </a:t>
            </a:r>
            <a:r>
              <a:rPr lang="en-US" err="1">
                <a:solidFill>
                  <a:srgbClr val="C00000"/>
                </a:solidFill>
              </a:rPr>
              <a:t>espíritu</a:t>
            </a:r>
            <a:r>
              <a:rPr lang="en-US">
                <a:solidFill>
                  <a:srgbClr val="C00000"/>
                </a:solidFill>
              </a:rPr>
              <a:t> de </a:t>
            </a:r>
            <a:r>
              <a:rPr lang="en-US" err="1">
                <a:solidFill>
                  <a:srgbClr val="C00000"/>
                </a:solidFill>
              </a:rPr>
              <a:t>gratitud</a:t>
            </a:r>
            <a:r>
              <a:rPr lang="en-US">
                <a:solidFill>
                  <a:srgbClr val="C00000"/>
                </a:solidFill>
              </a:rPr>
              <a:t> </a:t>
            </a:r>
            <a:r>
              <a:rPr lang="en-US" err="1">
                <a:solidFill>
                  <a:srgbClr val="C00000"/>
                </a:solidFill>
              </a:rPr>
              <a:t>en</a:t>
            </a:r>
            <a:r>
              <a:rPr lang="en-US">
                <a:solidFill>
                  <a:srgbClr val="C00000"/>
                </a:solidFill>
              </a:rPr>
              <a:t> la </a:t>
            </a:r>
            <a:r>
              <a:rPr lang="en-US" err="1">
                <a:solidFill>
                  <a:srgbClr val="C00000"/>
                </a:solidFill>
              </a:rPr>
              <a:t>comunidad</a:t>
            </a:r>
            <a:r>
              <a:rPr lang="en-US">
                <a:solidFill>
                  <a:srgbClr val="C00000"/>
                </a:solidFill>
              </a:rPr>
              <a:t>.</a:t>
            </a:r>
          </a:p>
          <a:p>
            <a:endParaRPr lang="en-US"/>
          </a:p>
        </p:txBody>
      </p:sp>
    </p:spTree>
    <p:extLst>
      <p:ext uri="{BB962C8B-B14F-4D97-AF65-F5344CB8AC3E}">
        <p14:creationId xmlns:p14="http://schemas.microsoft.com/office/powerpoint/2010/main" val="259900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385-173F-F25A-27B5-76420C85CB9E}"/>
              </a:ext>
            </a:extLst>
          </p:cNvPr>
          <p:cNvSpPr>
            <a:spLocks noGrp="1"/>
          </p:cNvSpPr>
          <p:nvPr>
            <p:ph type="title"/>
          </p:nvPr>
        </p:nvSpPr>
        <p:spPr>
          <a:xfrm>
            <a:off x="184298" y="759219"/>
            <a:ext cx="8775404" cy="1608845"/>
          </a:xfrm>
        </p:spPr>
        <p:txBody>
          <a:bodyPr/>
          <a:lstStyle/>
          <a:p>
            <a:pPr marL="0" marR="0">
              <a:lnSpc>
                <a:spcPct val="100000"/>
              </a:lnSpc>
              <a:spcBef>
                <a:spcPts val="0"/>
              </a:spcBef>
              <a:spcAft>
                <a:spcPts val="0"/>
              </a:spcAft>
            </a:pPr>
            <a:r>
              <a:rPr lang="en-US" sz="2400">
                <a:effectLst/>
              </a:rPr>
              <a:t>Living with the Psalms in moments of </a:t>
            </a:r>
            <a:br>
              <a:rPr lang="en-US" sz="2000">
                <a:effectLst/>
              </a:rPr>
            </a:br>
            <a:r>
              <a:rPr lang="en-US" sz="4800">
                <a:effectLst/>
              </a:rPr>
              <a:t>Joy</a:t>
            </a:r>
            <a:endParaRPr lang="en-US" sz="4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2CA6F54-4A26-DF85-29BB-9444A308F7EA}"/>
              </a:ext>
            </a:extLst>
          </p:cNvPr>
          <p:cNvSpPr>
            <a:spLocks noGrp="1"/>
          </p:cNvSpPr>
          <p:nvPr>
            <p:ph type="body" idx="1"/>
          </p:nvPr>
        </p:nvSpPr>
        <p:spPr>
          <a:xfrm>
            <a:off x="1283589" y="2671827"/>
            <a:ext cx="6576822" cy="371346"/>
          </a:xfrm>
        </p:spPr>
        <p:txBody>
          <a:bodyPr/>
          <a:lstStyle/>
          <a:p>
            <a:r>
              <a:rPr lang="en-US">
                <a:solidFill>
                  <a:srgbClr val="C00000"/>
                </a:solidFill>
              </a:rPr>
              <a:t>Lesson 8 / </a:t>
            </a:r>
            <a:r>
              <a:rPr lang="en-US" err="1">
                <a:solidFill>
                  <a:srgbClr val="C00000"/>
                </a:solidFill>
              </a:rPr>
              <a:t>Lección</a:t>
            </a:r>
            <a:r>
              <a:rPr lang="en-US">
                <a:solidFill>
                  <a:srgbClr val="C00000"/>
                </a:solidFill>
              </a:rPr>
              <a:t> 8</a:t>
            </a:r>
          </a:p>
        </p:txBody>
      </p:sp>
      <p:sp>
        <p:nvSpPr>
          <p:cNvPr id="4" name="Title 1">
            <a:extLst>
              <a:ext uri="{FF2B5EF4-FFF2-40B4-BE49-F238E27FC236}">
                <a16:creationId xmlns:a16="http://schemas.microsoft.com/office/drawing/2014/main" id="{D321DF81-615B-7450-DB5F-C358FA3B7F00}"/>
              </a:ext>
            </a:extLst>
          </p:cNvPr>
          <p:cNvSpPr txBox="1">
            <a:spLocks/>
          </p:cNvSpPr>
          <p:nvPr/>
        </p:nvSpPr>
        <p:spPr>
          <a:xfrm>
            <a:off x="184298" y="3361450"/>
            <a:ext cx="8775404" cy="160884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54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pPr>
              <a:lnSpc>
                <a:spcPct val="100000"/>
              </a:lnSpc>
            </a:pPr>
            <a:r>
              <a:rPr lang="es-ES" sz="2400">
                <a:effectLst/>
                <a:latin typeface="Malgun Gothic"/>
                <a:ea typeface="Malgun Gothic"/>
              </a:rPr>
              <a:t>Viviendo con los Salmos en momentos de </a:t>
            </a:r>
            <a:br>
              <a:rPr lang="es-ES" sz="2400">
                <a:effectLst/>
                <a:latin typeface="Malgun Gothic"/>
                <a:ea typeface="Malgun Gothic"/>
              </a:rPr>
            </a:br>
            <a:r>
              <a:rPr lang="es-ES" sz="4800">
                <a:latin typeface="Malgun Gothic"/>
                <a:ea typeface="Malgun Gothic"/>
              </a:rPr>
              <a:t>ALEGRÍA</a:t>
            </a:r>
            <a:endParaRPr lang="en-US" sz="4800" err="1"/>
          </a:p>
        </p:txBody>
      </p:sp>
    </p:spTree>
    <p:extLst>
      <p:ext uri="{BB962C8B-B14F-4D97-AF65-F5344CB8AC3E}">
        <p14:creationId xmlns:p14="http://schemas.microsoft.com/office/powerpoint/2010/main" val="2786259836"/>
      </p:ext>
    </p:extLst>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a:t>Identify 2 major themes of psalms of praise</a:t>
            </a:r>
          </a:p>
          <a:p>
            <a:r>
              <a:rPr lang="en-US"/>
              <a:t>Explain the difference between declarative praise and descriptive praise</a:t>
            </a:r>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234375" cy="4221977"/>
          </a:xfrm>
        </p:spPr>
        <p:txBody>
          <a:bodyPr vert="horz" lIns="91440" tIns="45720" rIns="91440" bIns="45720" rtlCol="0" anchor="t">
            <a:normAutofit/>
          </a:bodyPr>
          <a:lstStyle/>
          <a:p>
            <a:r>
              <a:rPr lang="es-ES"/>
              <a:t>Identificar 2 temas principales de los salmos de alabanza</a:t>
            </a:r>
          </a:p>
          <a:p>
            <a:r>
              <a:rPr lang="es-ES"/>
              <a:t>Explicar la diferencia entre la alabanza declarativa y la alabanza descriptiva.</a:t>
            </a:r>
          </a:p>
          <a:p>
            <a:endParaRPr lang="en-US"/>
          </a:p>
        </p:txBody>
      </p:sp>
    </p:spTree>
    <p:extLst>
      <p:ext uri="{BB962C8B-B14F-4D97-AF65-F5344CB8AC3E}">
        <p14:creationId xmlns:p14="http://schemas.microsoft.com/office/powerpoint/2010/main" val="445783967"/>
      </p:ext>
    </p:extLst>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id="{4EF19814-0E55-9154-0479-7C436FCDDEF9}"/>
              </a:ext>
            </a:extLst>
          </p:cNvPr>
          <p:cNvSpPr/>
          <p:nvPr/>
        </p:nvSpPr>
        <p:spPr>
          <a:xfrm>
            <a:off x="230588" y="2250219"/>
            <a:ext cx="3824577" cy="31821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E8A2A3-569A-D79B-C281-C8607B521B6C}"/>
              </a:ext>
            </a:extLst>
          </p:cNvPr>
          <p:cNvSpPr>
            <a:spLocks noGrp="1"/>
          </p:cNvSpPr>
          <p:nvPr>
            <p:ph type="title"/>
          </p:nvPr>
        </p:nvSpPr>
        <p:spPr>
          <a:xfrm>
            <a:off x="3998596" y="3820330"/>
            <a:ext cx="5120603" cy="1393913"/>
          </a:xfrm>
        </p:spPr>
        <p:txBody>
          <a:bodyPr>
            <a:normAutofit/>
          </a:bodyPr>
          <a:lstStyle/>
          <a:p>
            <a:pPr algn="ctr"/>
            <a:r>
              <a:rPr lang="en-US" sz="3200"/>
              <a:t>Living with the Psalms</a:t>
            </a:r>
            <a:br>
              <a:rPr lang="en-US" sz="3200"/>
            </a:br>
            <a:r>
              <a:rPr lang="en-US" sz="3200" err="1"/>
              <a:t>Viviendo</a:t>
            </a:r>
            <a:r>
              <a:rPr lang="en-US" sz="3200"/>
              <a:t> con </a:t>
            </a:r>
            <a:r>
              <a:rPr lang="en-US" sz="3200" err="1"/>
              <a:t>los</a:t>
            </a:r>
            <a:r>
              <a:rPr lang="en-US" sz="3200"/>
              <a:t> </a:t>
            </a:r>
            <a:r>
              <a:rPr lang="en-US" sz="3200" err="1"/>
              <a:t>Salmos</a:t>
            </a:r>
            <a:endParaRPr lang="en-US" sz="3200"/>
          </a:p>
        </p:txBody>
      </p:sp>
      <p:sp>
        <p:nvSpPr>
          <p:cNvPr id="4" name="Oval 3">
            <a:extLst>
              <a:ext uri="{FF2B5EF4-FFF2-40B4-BE49-F238E27FC236}">
                <a16:creationId xmlns:a16="http://schemas.microsoft.com/office/drawing/2014/main" id="{2D87C027-8DE4-1D25-B8AC-12B39C30B746}"/>
              </a:ext>
            </a:extLst>
          </p:cNvPr>
          <p:cNvSpPr>
            <a:spLocks noChangeAspect="1"/>
          </p:cNvSpPr>
          <p:nvPr/>
        </p:nvSpPr>
        <p:spPr>
          <a:xfrm>
            <a:off x="30417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500"/>
              <a:t>Lament </a:t>
            </a:r>
            <a:r>
              <a:rPr lang="en-US" sz="1500" err="1"/>
              <a:t>Lamento</a:t>
            </a:r>
            <a:endParaRPr lang="en-US" sz="1500"/>
          </a:p>
        </p:txBody>
      </p:sp>
      <p:sp>
        <p:nvSpPr>
          <p:cNvPr id="5" name="Oval 4">
            <a:extLst>
              <a:ext uri="{FF2B5EF4-FFF2-40B4-BE49-F238E27FC236}">
                <a16:creationId xmlns:a16="http://schemas.microsoft.com/office/drawing/2014/main" id="{CC9F87C9-548C-612D-86F3-88D89EE00FD2}"/>
              </a:ext>
            </a:extLst>
          </p:cNvPr>
          <p:cNvSpPr>
            <a:spLocks noChangeAspect="1"/>
          </p:cNvSpPr>
          <p:nvPr/>
        </p:nvSpPr>
        <p:spPr>
          <a:xfrm>
            <a:off x="1377808" y="3997879"/>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Imprecation</a:t>
            </a:r>
          </a:p>
          <a:p>
            <a:pPr algn="ctr"/>
            <a:r>
              <a:rPr lang="en-US" sz="1500" err="1"/>
              <a:t>Imprecación</a:t>
            </a:r>
            <a:endParaRPr lang="en-US" sz="1500"/>
          </a:p>
        </p:txBody>
      </p:sp>
      <p:cxnSp>
        <p:nvCxnSpPr>
          <p:cNvPr id="7" name="Straight Connector 6">
            <a:extLst>
              <a:ext uri="{FF2B5EF4-FFF2-40B4-BE49-F238E27FC236}">
                <a16:creationId xmlns:a16="http://schemas.microsoft.com/office/drawing/2014/main" id="{9473685E-4BAA-E751-FE60-6BAB2A85CDC6}"/>
              </a:ext>
            </a:extLst>
          </p:cNvPr>
          <p:cNvCxnSpPr>
            <a:cxnSpLocks/>
          </p:cNvCxnSpPr>
          <p:nvPr/>
        </p:nvCxnSpPr>
        <p:spPr>
          <a:xfrm>
            <a:off x="1377808" y="3524714"/>
            <a:ext cx="1767589"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EB36CFB2-894E-3351-A124-927D5BE5A014}"/>
              </a:ext>
            </a:extLst>
          </p:cNvPr>
          <p:cNvCxnSpPr>
            <a:cxnSpLocks/>
          </p:cNvCxnSpPr>
          <p:nvPr/>
        </p:nvCxnSpPr>
        <p:spPr>
          <a:xfrm flipV="1">
            <a:off x="2261602" y="3644704"/>
            <a:ext cx="822226" cy="808026"/>
          </a:xfrm>
          <a:prstGeom prst="line">
            <a:avLst/>
          </a:prstGeom>
          <a:ln w="5715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1CBBAAF7-873E-7DCE-9EAC-C3879E115EAA}"/>
              </a:ext>
            </a:extLst>
          </p:cNvPr>
          <p:cNvCxnSpPr>
            <a:cxnSpLocks/>
          </p:cNvCxnSpPr>
          <p:nvPr/>
        </p:nvCxnSpPr>
        <p:spPr>
          <a:xfrm flipV="1">
            <a:off x="3263719" y="893500"/>
            <a:ext cx="5120604" cy="2657756"/>
          </a:xfrm>
          <a:prstGeom prst="line">
            <a:avLst/>
          </a:prstGeom>
          <a:ln w="57150"/>
        </p:spPr>
        <p:style>
          <a:lnRef idx="1">
            <a:schemeClr val="dk1"/>
          </a:lnRef>
          <a:fillRef idx="0">
            <a:schemeClr val="dk1"/>
          </a:fillRef>
          <a:effectRef idx="0">
            <a:schemeClr val="dk1"/>
          </a:effectRef>
          <a:fontRef idx="minor">
            <a:schemeClr val="tx1"/>
          </a:fontRef>
        </p:style>
      </p:cxnSp>
      <p:sp>
        <p:nvSpPr>
          <p:cNvPr id="6" name="Oval 5">
            <a:extLst>
              <a:ext uri="{FF2B5EF4-FFF2-40B4-BE49-F238E27FC236}">
                <a16:creationId xmlns:a16="http://schemas.microsoft.com/office/drawing/2014/main" id="{1F5552AF-597E-7329-1D9F-10C4372E7B4F}"/>
              </a:ext>
            </a:extLst>
          </p:cNvPr>
          <p:cNvSpPr>
            <a:spLocks noChangeAspect="1"/>
          </p:cNvSpPr>
          <p:nvPr/>
        </p:nvSpPr>
        <p:spPr>
          <a:xfrm>
            <a:off x="256676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Trust</a:t>
            </a:r>
          </a:p>
          <a:p>
            <a:pPr algn="ctr"/>
            <a:r>
              <a:rPr lang="en-US" sz="1500" err="1"/>
              <a:t>Confianza</a:t>
            </a:r>
            <a:endParaRPr lang="en-US" sz="1500"/>
          </a:p>
        </p:txBody>
      </p:sp>
      <p:sp>
        <p:nvSpPr>
          <p:cNvPr id="10" name="TextBox 9">
            <a:extLst>
              <a:ext uri="{FF2B5EF4-FFF2-40B4-BE49-F238E27FC236}">
                <a16:creationId xmlns:a16="http://schemas.microsoft.com/office/drawing/2014/main" id="{84BBB637-4065-2D72-1B09-9568BEB09C89}"/>
              </a:ext>
            </a:extLst>
          </p:cNvPr>
          <p:cNvSpPr txBox="1"/>
          <p:nvPr/>
        </p:nvSpPr>
        <p:spPr>
          <a:xfrm>
            <a:off x="1463199" y="2395835"/>
            <a:ext cx="1359353" cy="461665"/>
          </a:xfrm>
          <a:prstGeom prst="rect">
            <a:avLst/>
          </a:prstGeom>
          <a:noFill/>
        </p:spPr>
        <p:txBody>
          <a:bodyPr wrap="square" rtlCol="0">
            <a:spAutoFit/>
          </a:bodyPr>
          <a:lstStyle/>
          <a:p>
            <a:pPr algn="ctr"/>
            <a:r>
              <a:rPr lang="en-US" sz="2400" b="1"/>
              <a:t>CRISIS </a:t>
            </a:r>
          </a:p>
        </p:txBody>
      </p:sp>
      <p:sp>
        <p:nvSpPr>
          <p:cNvPr id="11" name="Oval 10">
            <a:extLst>
              <a:ext uri="{FF2B5EF4-FFF2-40B4-BE49-F238E27FC236}">
                <a16:creationId xmlns:a16="http://schemas.microsoft.com/office/drawing/2014/main" id="{249432CA-E271-39BF-904C-FF7291F3C537}"/>
              </a:ext>
            </a:extLst>
          </p:cNvPr>
          <p:cNvSpPr>
            <a:spLocks noChangeAspect="1"/>
          </p:cNvSpPr>
          <p:nvPr/>
        </p:nvSpPr>
        <p:spPr>
          <a:xfrm>
            <a:off x="4188828" y="1977185"/>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lnSpc>
                <a:spcPct val="150000"/>
              </a:lnSpc>
            </a:pPr>
            <a:r>
              <a:rPr lang="en-US" sz="1400"/>
              <a:t>Thanksgiving</a:t>
            </a:r>
          </a:p>
          <a:p>
            <a:pPr algn="ctr"/>
            <a:r>
              <a:rPr lang="en-US" sz="1400" err="1"/>
              <a:t>Acción</a:t>
            </a:r>
            <a:r>
              <a:rPr lang="en-US" sz="1400"/>
              <a:t> de gracias</a:t>
            </a:r>
          </a:p>
        </p:txBody>
      </p:sp>
      <p:sp>
        <p:nvSpPr>
          <p:cNvPr id="12" name="Oval 11">
            <a:extLst>
              <a:ext uri="{FF2B5EF4-FFF2-40B4-BE49-F238E27FC236}">
                <a16:creationId xmlns:a16="http://schemas.microsoft.com/office/drawing/2014/main" id="{2556E787-B34D-A78C-C3FD-E3B2E231BBC2}"/>
              </a:ext>
            </a:extLst>
          </p:cNvPr>
          <p:cNvSpPr>
            <a:spLocks noChangeAspect="1"/>
          </p:cNvSpPr>
          <p:nvPr/>
        </p:nvSpPr>
        <p:spPr>
          <a:xfrm>
            <a:off x="5809022" y="1197713"/>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Praise</a:t>
            </a:r>
          </a:p>
          <a:p>
            <a:pPr algn="ctr"/>
            <a:r>
              <a:rPr lang="en-US" sz="1500" err="1"/>
              <a:t>Alabanza</a:t>
            </a:r>
            <a:endParaRPr lang="en-US" sz="1500"/>
          </a:p>
        </p:txBody>
      </p:sp>
      <p:sp>
        <p:nvSpPr>
          <p:cNvPr id="13" name="Oval 12">
            <a:extLst>
              <a:ext uri="{FF2B5EF4-FFF2-40B4-BE49-F238E27FC236}">
                <a16:creationId xmlns:a16="http://schemas.microsoft.com/office/drawing/2014/main" id="{DCA60A98-58AA-E3F6-9670-EA7BC480DFE3}"/>
              </a:ext>
            </a:extLst>
          </p:cNvPr>
          <p:cNvSpPr>
            <a:spLocks noChangeAspect="1"/>
          </p:cNvSpPr>
          <p:nvPr/>
        </p:nvSpPr>
        <p:spPr>
          <a:xfrm>
            <a:off x="7411707" y="343382"/>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tIns="45720" rIns="0" bIns="45720" rtlCol="0" anchor="ctr"/>
          <a:lstStyle/>
          <a:p>
            <a:pPr algn="ctr"/>
            <a:r>
              <a:rPr lang="en-US" sz="1500"/>
              <a:t>Wisdom</a:t>
            </a:r>
          </a:p>
          <a:p>
            <a:pPr algn="ctr"/>
            <a:r>
              <a:rPr lang="en-US" sz="1500" err="1"/>
              <a:t>Sabiduría</a:t>
            </a:r>
          </a:p>
        </p:txBody>
      </p:sp>
      <p:sp>
        <p:nvSpPr>
          <p:cNvPr id="14" name="Lightning Bolt 13">
            <a:extLst>
              <a:ext uri="{FF2B5EF4-FFF2-40B4-BE49-F238E27FC236}">
                <a16:creationId xmlns:a16="http://schemas.microsoft.com/office/drawing/2014/main" id="{1B479C68-2D3E-1646-844E-63D578EAC611}"/>
              </a:ext>
            </a:extLst>
          </p:cNvPr>
          <p:cNvSpPr/>
          <p:nvPr/>
        </p:nvSpPr>
        <p:spPr>
          <a:xfrm>
            <a:off x="1240404" y="335431"/>
            <a:ext cx="2949120" cy="2775239"/>
          </a:xfrm>
          <a:prstGeom prst="lightningBolt">
            <a:avLst/>
          </a:prstGeom>
          <a:solidFill>
            <a:srgbClr val="C0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A8DF372-BC1B-8040-79F2-F9996ABE92E1}"/>
              </a:ext>
            </a:extLst>
          </p:cNvPr>
          <p:cNvSpPr txBox="1"/>
          <p:nvPr/>
        </p:nvSpPr>
        <p:spPr>
          <a:xfrm rot="3108982">
            <a:off x="1475784" y="1641771"/>
            <a:ext cx="2861946" cy="338554"/>
          </a:xfrm>
          <a:prstGeom prst="rect">
            <a:avLst/>
          </a:prstGeom>
          <a:noFill/>
        </p:spPr>
        <p:txBody>
          <a:bodyPr wrap="square" lIns="91440" tIns="45720" rIns="91440" bIns="45720" rtlCol="0" anchor="t">
            <a:spAutoFit/>
          </a:bodyPr>
          <a:lstStyle/>
          <a:p>
            <a:r>
              <a:rPr lang="en-US" sz="1600" b="1">
                <a:solidFill>
                  <a:schemeClr val="bg1"/>
                </a:solidFill>
              </a:rPr>
              <a:t>Deliverance / </a:t>
            </a:r>
            <a:r>
              <a:rPr lang="en-US" sz="1600" b="1" err="1">
                <a:solidFill>
                  <a:schemeClr val="bg1"/>
                </a:solidFill>
              </a:rPr>
              <a:t>Liberación</a:t>
            </a:r>
            <a:r>
              <a:rPr lang="en-US" sz="1600" b="1">
                <a:solidFill>
                  <a:schemeClr val="bg1"/>
                </a:solidFill>
              </a:rPr>
              <a:t> </a:t>
            </a:r>
          </a:p>
        </p:txBody>
      </p:sp>
    </p:spTree>
    <p:extLst>
      <p:ext uri="{BB962C8B-B14F-4D97-AF65-F5344CB8AC3E}">
        <p14:creationId xmlns:p14="http://schemas.microsoft.com/office/powerpoint/2010/main" val="3087279191"/>
      </p:ext>
    </p:extLst>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FD74891-DFDA-6758-1FFB-0E9B1AFE981B}"/>
              </a:ext>
            </a:extLst>
          </p:cNvPr>
          <p:cNvSpPr>
            <a:spLocks noGrp="1"/>
          </p:cNvSpPr>
          <p:nvPr>
            <p:ph type="title"/>
          </p:nvPr>
        </p:nvSpPr>
        <p:spPr/>
        <p:txBody>
          <a:bodyPr/>
          <a:lstStyle/>
          <a:p>
            <a:r>
              <a:rPr lang="en-US">
                <a:latin typeface="Malgun Gothic"/>
                <a:ea typeface="Malgun Gothic"/>
              </a:rPr>
              <a:t>Types of Praise / </a:t>
            </a:r>
            <a:r>
              <a:rPr lang="en-US" err="1">
                <a:latin typeface="Malgun Gothic"/>
                <a:ea typeface="Malgun Gothic"/>
              </a:rPr>
              <a:t>Tipos</a:t>
            </a:r>
            <a:r>
              <a:rPr lang="en-US">
                <a:latin typeface="Malgun Gothic"/>
                <a:ea typeface="Malgun Gothic"/>
              </a:rPr>
              <a:t> de </a:t>
            </a:r>
            <a:r>
              <a:rPr lang="en-US" err="1">
                <a:latin typeface="Malgun Gothic"/>
                <a:ea typeface="Malgun Gothic"/>
              </a:rPr>
              <a:t>alabanza</a:t>
            </a:r>
            <a:endParaRPr lang="en-US" err="1"/>
          </a:p>
        </p:txBody>
      </p:sp>
      <p:sp>
        <p:nvSpPr>
          <p:cNvPr id="3" name="Content Placeholder 2">
            <a:extLst>
              <a:ext uri="{FF2B5EF4-FFF2-40B4-BE49-F238E27FC236}">
                <a16:creationId xmlns:a16="http://schemas.microsoft.com/office/drawing/2014/main" id="{4564CFB8-0100-B55D-D344-636D411D365A}"/>
              </a:ext>
            </a:extLst>
          </p:cNvPr>
          <p:cNvSpPr>
            <a:spLocks noGrp="1"/>
          </p:cNvSpPr>
          <p:nvPr>
            <p:ph sz="half" idx="1"/>
          </p:nvPr>
        </p:nvSpPr>
        <p:spPr/>
        <p:txBody>
          <a:bodyPr>
            <a:normAutofit/>
          </a:bodyPr>
          <a:lstStyle/>
          <a:p>
            <a:r>
              <a:rPr lang="en-US" sz="2000"/>
              <a:t>Declarative</a:t>
            </a:r>
          </a:p>
          <a:p>
            <a:pPr lvl="1"/>
            <a:r>
              <a:rPr lang="en-US" sz="1700"/>
              <a:t>Statement of praise to God or about God</a:t>
            </a:r>
          </a:p>
          <a:p>
            <a:pPr lvl="2"/>
            <a:r>
              <a:rPr lang="en-US" sz="1500"/>
              <a:t>A call to praise God or statement that God is praiseworthy</a:t>
            </a:r>
          </a:p>
          <a:p>
            <a:pPr lvl="1"/>
            <a:r>
              <a:rPr lang="en-US" sz="1700"/>
              <a:t>Generic language (phrases like “Praise the Lord” or “I will bless the Lord”)</a:t>
            </a:r>
          </a:p>
          <a:p>
            <a:pPr lvl="1"/>
            <a:r>
              <a:rPr lang="en-US" sz="1700"/>
              <a:t>Often found at the beginning and end of psalms</a:t>
            </a:r>
          </a:p>
          <a:p>
            <a:r>
              <a:rPr lang="en-US" sz="2000"/>
              <a:t>Descriptive</a:t>
            </a:r>
          </a:p>
          <a:p>
            <a:pPr lvl="1"/>
            <a:r>
              <a:rPr lang="en-US" sz="1700"/>
              <a:t>Explanation of why God is worthy of praise</a:t>
            </a:r>
          </a:p>
          <a:p>
            <a:pPr lvl="2"/>
            <a:r>
              <a:rPr lang="en-US" sz="1550"/>
              <a:t>Narrative, description, or comparison</a:t>
            </a:r>
          </a:p>
          <a:p>
            <a:pPr lvl="1"/>
            <a:r>
              <a:rPr lang="en-US" sz="1700"/>
              <a:t>Specific</a:t>
            </a:r>
            <a:r>
              <a:rPr lang="en-US" sz="1800"/>
              <a:t> descriptions of His works</a:t>
            </a:r>
          </a:p>
          <a:p>
            <a:pPr lvl="1"/>
            <a:r>
              <a:rPr lang="en-US" sz="1800"/>
              <a:t>Usually forms the middle of the psalm</a:t>
            </a:r>
          </a:p>
          <a:p>
            <a:pPr lvl="1"/>
            <a:endParaRPr lang="en-US" sz="1700"/>
          </a:p>
        </p:txBody>
      </p:sp>
      <p:sp>
        <p:nvSpPr>
          <p:cNvPr id="4" name="Content Placeholder 3">
            <a:extLst>
              <a:ext uri="{FF2B5EF4-FFF2-40B4-BE49-F238E27FC236}">
                <a16:creationId xmlns:a16="http://schemas.microsoft.com/office/drawing/2014/main" id="{ED4E1D9E-E23E-F02B-BE45-6027BD3C0971}"/>
              </a:ext>
            </a:extLst>
          </p:cNvPr>
          <p:cNvSpPr>
            <a:spLocks noGrp="1"/>
          </p:cNvSpPr>
          <p:nvPr>
            <p:ph sz="half" idx="2"/>
          </p:nvPr>
        </p:nvSpPr>
        <p:spPr>
          <a:xfrm>
            <a:off x="4572000" y="1041007"/>
            <a:ext cx="4432245" cy="4449790"/>
          </a:xfrm>
        </p:spPr>
        <p:txBody>
          <a:bodyPr vert="horz" lIns="91440" tIns="45720" rIns="91440" bIns="45720" rtlCol="0" anchor="t">
            <a:noAutofit/>
          </a:bodyPr>
          <a:lstStyle/>
          <a:p>
            <a:r>
              <a:rPr lang="en-US" sz="2000" err="1">
                <a:ea typeface="+mn-lt"/>
                <a:cs typeface="+mn-lt"/>
              </a:rPr>
              <a:t>Declarativa</a:t>
            </a:r>
            <a:endParaRPr lang="en-US" sz="2000"/>
          </a:p>
          <a:p>
            <a:pPr lvl="1"/>
            <a:r>
              <a:rPr lang="en-US" sz="1700" err="1">
                <a:ea typeface="+mn-lt"/>
                <a:cs typeface="+mn-lt"/>
              </a:rPr>
              <a:t>Declaración</a:t>
            </a:r>
            <a:r>
              <a:rPr lang="en-US" sz="1700">
                <a:ea typeface="+mn-lt"/>
                <a:cs typeface="+mn-lt"/>
              </a:rPr>
              <a:t> de </a:t>
            </a:r>
            <a:r>
              <a:rPr lang="en-US" sz="1700" err="1">
                <a:ea typeface="+mn-lt"/>
                <a:cs typeface="+mn-lt"/>
              </a:rPr>
              <a:t>alabanza</a:t>
            </a:r>
            <a:r>
              <a:rPr lang="en-US" sz="1700">
                <a:ea typeface="+mn-lt"/>
                <a:cs typeface="+mn-lt"/>
              </a:rPr>
              <a:t> a Dios o </a:t>
            </a:r>
            <a:r>
              <a:rPr lang="en-US" sz="1700" err="1">
                <a:ea typeface="+mn-lt"/>
                <a:cs typeface="+mn-lt"/>
              </a:rPr>
              <a:t>sobre</a:t>
            </a:r>
            <a:r>
              <a:rPr lang="en-US" sz="1700">
                <a:ea typeface="+mn-lt"/>
                <a:cs typeface="+mn-lt"/>
              </a:rPr>
              <a:t> Dios</a:t>
            </a:r>
            <a:endParaRPr lang="en-US" sz="1700"/>
          </a:p>
          <a:p>
            <a:pPr lvl="2"/>
            <a:r>
              <a:rPr lang="en-US" sz="1500" err="1">
                <a:ea typeface="+mn-lt"/>
                <a:cs typeface="+mn-lt"/>
              </a:rPr>
              <a:t>Llamado</a:t>
            </a:r>
            <a:r>
              <a:rPr lang="en-US" sz="1500">
                <a:ea typeface="+mn-lt"/>
                <a:cs typeface="+mn-lt"/>
              </a:rPr>
              <a:t> a </a:t>
            </a:r>
            <a:r>
              <a:rPr lang="en-US" sz="1500" err="1">
                <a:ea typeface="+mn-lt"/>
                <a:cs typeface="+mn-lt"/>
              </a:rPr>
              <a:t>alabar</a:t>
            </a:r>
            <a:r>
              <a:rPr lang="en-US" sz="1500">
                <a:ea typeface="+mn-lt"/>
                <a:cs typeface="+mn-lt"/>
              </a:rPr>
              <a:t> a Dios o </a:t>
            </a:r>
            <a:r>
              <a:rPr lang="en-US" sz="1500" err="1">
                <a:ea typeface="+mn-lt"/>
                <a:cs typeface="+mn-lt"/>
              </a:rPr>
              <a:t>declaración</a:t>
            </a:r>
            <a:r>
              <a:rPr lang="en-US" sz="1500">
                <a:ea typeface="+mn-lt"/>
                <a:cs typeface="+mn-lt"/>
              </a:rPr>
              <a:t> de que Dios es </a:t>
            </a:r>
            <a:r>
              <a:rPr lang="en-US" sz="1500" err="1">
                <a:ea typeface="+mn-lt"/>
                <a:cs typeface="+mn-lt"/>
              </a:rPr>
              <a:t>digno</a:t>
            </a:r>
            <a:r>
              <a:rPr lang="en-US" sz="1500">
                <a:ea typeface="+mn-lt"/>
                <a:cs typeface="+mn-lt"/>
              </a:rPr>
              <a:t> de </a:t>
            </a:r>
            <a:r>
              <a:rPr lang="en-US" sz="1500" err="1">
                <a:ea typeface="+mn-lt"/>
                <a:cs typeface="+mn-lt"/>
              </a:rPr>
              <a:t>alabanza</a:t>
            </a:r>
            <a:endParaRPr lang="en-US" sz="1500"/>
          </a:p>
          <a:p>
            <a:pPr lvl="1"/>
            <a:r>
              <a:rPr lang="en-US" sz="1700" err="1">
                <a:ea typeface="+mn-lt"/>
                <a:cs typeface="+mn-lt"/>
              </a:rPr>
              <a:t>Lenguaje</a:t>
            </a:r>
            <a:r>
              <a:rPr lang="en-US" sz="1700">
                <a:ea typeface="+mn-lt"/>
                <a:cs typeface="+mn-lt"/>
              </a:rPr>
              <a:t> </a:t>
            </a:r>
            <a:r>
              <a:rPr lang="en-US" sz="1700" err="1">
                <a:ea typeface="+mn-lt"/>
                <a:cs typeface="+mn-lt"/>
              </a:rPr>
              <a:t>genérico</a:t>
            </a:r>
            <a:r>
              <a:rPr lang="en-US" sz="1700">
                <a:ea typeface="+mn-lt"/>
                <a:cs typeface="+mn-lt"/>
              </a:rPr>
              <a:t> (</a:t>
            </a:r>
            <a:r>
              <a:rPr lang="en-US" sz="1700" err="1">
                <a:ea typeface="+mn-lt"/>
                <a:cs typeface="+mn-lt"/>
              </a:rPr>
              <a:t>frases</a:t>
            </a:r>
            <a:r>
              <a:rPr lang="en-US" sz="1700">
                <a:ea typeface="+mn-lt"/>
                <a:cs typeface="+mn-lt"/>
              </a:rPr>
              <a:t> </a:t>
            </a:r>
            <a:r>
              <a:rPr lang="en-US" sz="1700" err="1">
                <a:ea typeface="+mn-lt"/>
                <a:cs typeface="+mn-lt"/>
              </a:rPr>
              <a:t>como</a:t>
            </a:r>
            <a:r>
              <a:rPr lang="en-US" sz="1700">
                <a:ea typeface="+mn-lt"/>
                <a:cs typeface="+mn-lt"/>
              </a:rPr>
              <a:t> "Alabado sea </a:t>
            </a:r>
            <a:r>
              <a:rPr lang="en-US" sz="1700" err="1">
                <a:ea typeface="+mn-lt"/>
                <a:cs typeface="+mn-lt"/>
              </a:rPr>
              <a:t>el</a:t>
            </a:r>
            <a:r>
              <a:rPr lang="en-US" sz="1700">
                <a:ea typeface="+mn-lt"/>
                <a:cs typeface="+mn-lt"/>
              </a:rPr>
              <a:t> </a:t>
            </a:r>
            <a:r>
              <a:rPr lang="en-US" sz="1700" err="1">
                <a:ea typeface="+mn-lt"/>
                <a:cs typeface="+mn-lt"/>
              </a:rPr>
              <a:t>Señor</a:t>
            </a:r>
            <a:r>
              <a:rPr lang="en-US" sz="1700">
                <a:ea typeface="+mn-lt"/>
                <a:cs typeface="+mn-lt"/>
              </a:rPr>
              <a:t>" o "</a:t>
            </a:r>
            <a:r>
              <a:rPr lang="en-US" sz="1700" err="1">
                <a:ea typeface="+mn-lt"/>
                <a:cs typeface="+mn-lt"/>
              </a:rPr>
              <a:t>Bendeciré</a:t>
            </a:r>
            <a:r>
              <a:rPr lang="en-US" sz="1700">
                <a:ea typeface="+mn-lt"/>
                <a:cs typeface="+mn-lt"/>
              </a:rPr>
              <a:t> al </a:t>
            </a:r>
            <a:r>
              <a:rPr lang="en-US" sz="1700" err="1">
                <a:ea typeface="+mn-lt"/>
                <a:cs typeface="+mn-lt"/>
              </a:rPr>
              <a:t>Señor</a:t>
            </a:r>
            <a:r>
              <a:rPr lang="en-US" sz="1700">
                <a:ea typeface="+mn-lt"/>
                <a:cs typeface="+mn-lt"/>
              </a:rPr>
              <a:t>")</a:t>
            </a:r>
            <a:endParaRPr lang="en-US" sz="1700"/>
          </a:p>
          <a:p>
            <a:pPr lvl="1"/>
            <a:r>
              <a:rPr lang="en-US" sz="1700">
                <a:ea typeface="+mn-lt"/>
                <a:cs typeface="+mn-lt"/>
              </a:rPr>
              <a:t>A menudo se </a:t>
            </a:r>
            <a:r>
              <a:rPr lang="en-US" sz="1700" err="1">
                <a:ea typeface="+mn-lt"/>
                <a:cs typeface="+mn-lt"/>
              </a:rPr>
              <a:t>encuentra</a:t>
            </a:r>
            <a:r>
              <a:rPr lang="en-US" sz="1700">
                <a:ea typeface="+mn-lt"/>
                <a:cs typeface="+mn-lt"/>
              </a:rPr>
              <a:t> al principio y al final de </a:t>
            </a:r>
            <a:r>
              <a:rPr lang="en-US" sz="1700" err="1">
                <a:ea typeface="+mn-lt"/>
                <a:cs typeface="+mn-lt"/>
              </a:rPr>
              <a:t>los</a:t>
            </a:r>
            <a:r>
              <a:rPr lang="en-US" sz="1700">
                <a:ea typeface="+mn-lt"/>
                <a:cs typeface="+mn-lt"/>
              </a:rPr>
              <a:t> </a:t>
            </a:r>
            <a:r>
              <a:rPr lang="en-US" sz="1700" err="1">
                <a:ea typeface="+mn-lt"/>
                <a:cs typeface="+mn-lt"/>
              </a:rPr>
              <a:t>salmos</a:t>
            </a:r>
            <a:endParaRPr lang="en-US" sz="1700"/>
          </a:p>
          <a:p>
            <a:r>
              <a:rPr lang="en-US" sz="2000" err="1">
                <a:ea typeface="+mn-lt"/>
                <a:cs typeface="+mn-lt"/>
              </a:rPr>
              <a:t>Descriptiva</a:t>
            </a:r>
            <a:endParaRPr lang="en-US" sz="2000"/>
          </a:p>
          <a:p>
            <a:pPr lvl="1"/>
            <a:r>
              <a:rPr lang="en-US" sz="1700" err="1">
                <a:ea typeface="+mn-lt"/>
                <a:cs typeface="+mn-lt"/>
              </a:rPr>
              <a:t>Explicación</a:t>
            </a:r>
            <a:r>
              <a:rPr lang="en-US" sz="1700">
                <a:ea typeface="+mn-lt"/>
                <a:cs typeface="+mn-lt"/>
              </a:rPr>
              <a:t> de </a:t>
            </a:r>
            <a:r>
              <a:rPr lang="en-US" sz="1700" err="1">
                <a:ea typeface="+mn-lt"/>
                <a:cs typeface="+mn-lt"/>
              </a:rPr>
              <a:t>por</a:t>
            </a:r>
            <a:r>
              <a:rPr lang="en-US" sz="1700">
                <a:ea typeface="+mn-lt"/>
                <a:cs typeface="+mn-lt"/>
              </a:rPr>
              <a:t> </a:t>
            </a:r>
            <a:r>
              <a:rPr lang="en-US" sz="1700" err="1">
                <a:ea typeface="+mn-lt"/>
                <a:cs typeface="+mn-lt"/>
              </a:rPr>
              <a:t>qué</a:t>
            </a:r>
            <a:r>
              <a:rPr lang="en-US" sz="1700">
                <a:ea typeface="+mn-lt"/>
                <a:cs typeface="+mn-lt"/>
              </a:rPr>
              <a:t> Dios es </a:t>
            </a:r>
            <a:r>
              <a:rPr lang="en-US" sz="1700" err="1">
                <a:ea typeface="+mn-lt"/>
                <a:cs typeface="+mn-lt"/>
              </a:rPr>
              <a:t>digno</a:t>
            </a:r>
            <a:r>
              <a:rPr lang="en-US" sz="1700">
                <a:ea typeface="+mn-lt"/>
                <a:cs typeface="+mn-lt"/>
              </a:rPr>
              <a:t> de </a:t>
            </a:r>
            <a:r>
              <a:rPr lang="en-US" sz="1700" err="1">
                <a:ea typeface="+mn-lt"/>
                <a:cs typeface="+mn-lt"/>
              </a:rPr>
              <a:t>alabanza</a:t>
            </a:r>
            <a:endParaRPr lang="en-US" sz="1700"/>
          </a:p>
          <a:p>
            <a:pPr lvl="2"/>
            <a:r>
              <a:rPr lang="en-US" sz="1500" err="1">
                <a:ea typeface="+mn-lt"/>
                <a:cs typeface="+mn-lt"/>
              </a:rPr>
              <a:t>Narración</a:t>
            </a:r>
            <a:r>
              <a:rPr lang="en-US" sz="1500">
                <a:ea typeface="+mn-lt"/>
                <a:cs typeface="+mn-lt"/>
              </a:rPr>
              <a:t>, </a:t>
            </a:r>
            <a:r>
              <a:rPr lang="en-US" sz="1500" err="1">
                <a:ea typeface="+mn-lt"/>
                <a:cs typeface="+mn-lt"/>
              </a:rPr>
              <a:t>descripción</a:t>
            </a:r>
            <a:r>
              <a:rPr lang="en-US" sz="1500">
                <a:ea typeface="+mn-lt"/>
                <a:cs typeface="+mn-lt"/>
              </a:rPr>
              <a:t> o </a:t>
            </a:r>
            <a:r>
              <a:rPr lang="en-US" sz="1500" err="1">
                <a:ea typeface="+mn-lt"/>
                <a:cs typeface="+mn-lt"/>
              </a:rPr>
              <a:t>comparación</a:t>
            </a:r>
            <a:endParaRPr lang="en-US" sz="1500"/>
          </a:p>
          <a:p>
            <a:pPr lvl="1"/>
            <a:r>
              <a:rPr lang="en-US" sz="1700" err="1">
                <a:ea typeface="+mn-lt"/>
                <a:cs typeface="+mn-lt"/>
              </a:rPr>
              <a:t>Descripciones</a:t>
            </a:r>
            <a:r>
              <a:rPr lang="en-US" sz="1700">
                <a:ea typeface="+mn-lt"/>
                <a:cs typeface="+mn-lt"/>
              </a:rPr>
              <a:t> </a:t>
            </a:r>
            <a:r>
              <a:rPr lang="en-US" sz="1700" err="1">
                <a:ea typeface="+mn-lt"/>
                <a:cs typeface="+mn-lt"/>
              </a:rPr>
              <a:t>específicas</a:t>
            </a:r>
            <a:r>
              <a:rPr lang="en-US" sz="1700">
                <a:ea typeface="+mn-lt"/>
                <a:cs typeface="+mn-lt"/>
              </a:rPr>
              <a:t> de Sus </a:t>
            </a:r>
            <a:r>
              <a:rPr lang="en-US" sz="1700" err="1">
                <a:ea typeface="+mn-lt"/>
                <a:cs typeface="+mn-lt"/>
              </a:rPr>
              <a:t>obras</a:t>
            </a:r>
            <a:endParaRPr lang="en-US" sz="1700"/>
          </a:p>
          <a:p>
            <a:pPr lvl="1"/>
            <a:r>
              <a:rPr lang="en-US" sz="1700" err="1">
                <a:ea typeface="+mn-lt"/>
                <a:cs typeface="+mn-lt"/>
              </a:rPr>
              <a:t>Típicamente</a:t>
            </a:r>
            <a:r>
              <a:rPr lang="en-US" sz="1700">
                <a:ea typeface="+mn-lt"/>
                <a:cs typeface="+mn-lt"/>
              </a:rPr>
              <a:t> forma la </a:t>
            </a:r>
            <a:r>
              <a:rPr lang="en-US" sz="1700" err="1">
                <a:ea typeface="+mn-lt"/>
                <a:cs typeface="+mn-lt"/>
              </a:rPr>
              <a:t>parte</a:t>
            </a:r>
            <a:r>
              <a:rPr lang="en-US" sz="1700">
                <a:ea typeface="+mn-lt"/>
                <a:cs typeface="+mn-lt"/>
              </a:rPr>
              <a:t> central del </a:t>
            </a:r>
            <a:r>
              <a:rPr lang="en-US" sz="1700" err="1">
                <a:ea typeface="+mn-lt"/>
                <a:cs typeface="+mn-lt"/>
              </a:rPr>
              <a:t>salmo</a:t>
            </a:r>
            <a:endParaRPr lang="en-US" sz="1700" err="1"/>
          </a:p>
          <a:p>
            <a:pPr marL="34290" indent="0">
              <a:buNone/>
            </a:pPr>
            <a:endParaRPr lang="en-US"/>
          </a:p>
        </p:txBody>
      </p:sp>
    </p:spTree>
    <p:extLst>
      <p:ext uri="{BB962C8B-B14F-4D97-AF65-F5344CB8AC3E}">
        <p14:creationId xmlns:p14="http://schemas.microsoft.com/office/powerpoint/2010/main" val="4007215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0" end="0"/>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1" end="1"/>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7" end="7"/>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8" end="8"/>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9" end="9"/>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5" end="5"/>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36E2845-24BE-A639-477E-142BC84B3248}"/>
              </a:ext>
            </a:extLst>
          </p:cNvPr>
          <p:cNvSpPr>
            <a:spLocks noGrp="1"/>
          </p:cNvSpPr>
          <p:nvPr>
            <p:ph type="title"/>
          </p:nvPr>
        </p:nvSpPr>
        <p:spPr/>
        <p:txBody>
          <a:bodyPr/>
          <a:lstStyle/>
          <a:p>
            <a:r>
              <a:rPr lang="en-US">
                <a:latin typeface="Malgun Gothic"/>
                <a:ea typeface="Malgun Gothic"/>
              </a:rPr>
              <a:t>Structure / </a:t>
            </a:r>
            <a:r>
              <a:rPr lang="en-US" err="1">
                <a:latin typeface="Malgun Gothic"/>
                <a:ea typeface="Malgun Gothic"/>
              </a:rPr>
              <a:t>Estructura</a:t>
            </a:r>
            <a:r>
              <a:rPr lang="en-US">
                <a:latin typeface="Malgun Gothic"/>
                <a:ea typeface="Malgun Gothic"/>
              </a:rPr>
              <a:t> </a:t>
            </a:r>
            <a:endParaRPr lang="en-US"/>
          </a:p>
        </p:txBody>
      </p:sp>
      <p:sp>
        <p:nvSpPr>
          <p:cNvPr id="3" name="Content Placeholder 2">
            <a:extLst>
              <a:ext uri="{FF2B5EF4-FFF2-40B4-BE49-F238E27FC236}">
                <a16:creationId xmlns:a16="http://schemas.microsoft.com/office/drawing/2014/main" id="{BC256725-E167-8AD2-A951-8CB72EDDA0DF}"/>
              </a:ext>
            </a:extLst>
          </p:cNvPr>
          <p:cNvSpPr>
            <a:spLocks noGrp="1"/>
          </p:cNvSpPr>
          <p:nvPr>
            <p:ph sz="half" idx="1"/>
          </p:nvPr>
        </p:nvSpPr>
        <p:spPr/>
        <p:txBody>
          <a:bodyPr>
            <a:normAutofit/>
          </a:bodyPr>
          <a:lstStyle/>
          <a:p>
            <a:r>
              <a:rPr lang="en-US" sz="2000"/>
              <a:t>Call to Worship</a:t>
            </a:r>
          </a:p>
          <a:p>
            <a:pPr lvl="1"/>
            <a:r>
              <a:rPr lang="en-US" sz="1800"/>
              <a:t>Individual or Collective</a:t>
            </a:r>
          </a:p>
          <a:p>
            <a:pPr lvl="1"/>
            <a:r>
              <a:rPr lang="en-US" sz="1800"/>
              <a:t>Or, statement of God’s greatness</a:t>
            </a:r>
          </a:p>
          <a:p>
            <a:r>
              <a:rPr lang="en-US" sz="2000"/>
              <a:t>Reasons to Praise God</a:t>
            </a:r>
          </a:p>
          <a:p>
            <a:pPr lvl="1"/>
            <a:r>
              <a:rPr lang="en-US" sz="1800"/>
              <a:t>Personal blessings</a:t>
            </a:r>
          </a:p>
          <a:p>
            <a:pPr lvl="1"/>
            <a:r>
              <a:rPr lang="en-US" sz="1800"/>
              <a:t>National blessings</a:t>
            </a:r>
          </a:p>
          <a:p>
            <a:pPr lvl="1"/>
            <a:r>
              <a:rPr lang="en-US" sz="1800"/>
              <a:t>Universality of God’s reign</a:t>
            </a:r>
          </a:p>
          <a:p>
            <a:pPr lvl="1"/>
            <a:r>
              <a:rPr lang="en-US" sz="1800"/>
              <a:t>Often begins with “for” or “because”</a:t>
            </a:r>
            <a:br>
              <a:rPr lang="en-US" sz="1800"/>
            </a:br>
            <a:endParaRPr lang="en-US" sz="1800"/>
          </a:p>
          <a:p>
            <a:r>
              <a:rPr lang="en-US" sz="2000"/>
              <a:t>Calls to Further Praise</a:t>
            </a:r>
          </a:p>
          <a:p>
            <a:pPr lvl="1"/>
            <a:r>
              <a:rPr lang="en-US" sz="1800"/>
              <a:t>Or, a statement that God is worthy of praise</a:t>
            </a:r>
          </a:p>
        </p:txBody>
      </p:sp>
      <p:sp>
        <p:nvSpPr>
          <p:cNvPr id="4" name="Content Placeholder 3">
            <a:extLst>
              <a:ext uri="{FF2B5EF4-FFF2-40B4-BE49-F238E27FC236}">
                <a16:creationId xmlns:a16="http://schemas.microsoft.com/office/drawing/2014/main" id="{0FC53FFC-5ED8-181C-4A5F-A9D1628D4F64}"/>
              </a:ext>
            </a:extLst>
          </p:cNvPr>
          <p:cNvSpPr>
            <a:spLocks noGrp="1"/>
          </p:cNvSpPr>
          <p:nvPr>
            <p:ph sz="half" idx="2"/>
          </p:nvPr>
        </p:nvSpPr>
        <p:spPr>
          <a:xfrm>
            <a:off x="4571999" y="1041007"/>
            <a:ext cx="4428877" cy="4449790"/>
          </a:xfrm>
        </p:spPr>
        <p:txBody>
          <a:bodyPr vert="horz" lIns="91440" tIns="45720" rIns="91440" bIns="45720" rtlCol="0" anchor="t">
            <a:normAutofit/>
          </a:bodyPr>
          <a:lstStyle/>
          <a:p>
            <a:r>
              <a:rPr lang="en-US" sz="2000" err="1">
                <a:ea typeface="+mn-lt"/>
                <a:cs typeface="+mn-lt"/>
              </a:rPr>
              <a:t>Llamado</a:t>
            </a:r>
            <a:r>
              <a:rPr lang="en-US" sz="2000">
                <a:ea typeface="+mn-lt"/>
                <a:cs typeface="+mn-lt"/>
              </a:rPr>
              <a:t> a la </a:t>
            </a:r>
            <a:r>
              <a:rPr lang="en-US" sz="2000" err="1">
                <a:ea typeface="+mn-lt"/>
                <a:cs typeface="+mn-lt"/>
              </a:rPr>
              <a:t>adoración</a:t>
            </a:r>
            <a:endParaRPr lang="en-US" sz="2000"/>
          </a:p>
          <a:p>
            <a:pPr lvl="1"/>
            <a:r>
              <a:rPr lang="en-US" sz="1800">
                <a:ea typeface="+mn-lt"/>
                <a:cs typeface="+mn-lt"/>
              </a:rPr>
              <a:t>Individual o </a:t>
            </a:r>
            <a:r>
              <a:rPr lang="en-US" sz="1800" err="1">
                <a:ea typeface="+mn-lt"/>
                <a:cs typeface="+mn-lt"/>
              </a:rPr>
              <a:t>colectiva</a:t>
            </a:r>
            <a:endParaRPr lang="en-US" sz="1800"/>
          </a:p>
          <a:p>
            <a:pPr lvl="1"/>
            <a:r>
              <a:rPr lang="en-US" sz="1800">
                <a:ea typeface="+mn-lt"/>
                <a:cs typeface="+mn-lt"/>
              </a:rPr>
              <a:t>O, </a:t>
            </a:r>
            <a:r>
              <a:rPr lang="en-US" sz="1800" err="1">
                <a:ea typeface="+mn-lt"/>
                <a:cs typeface="+mn-lt"/>
              </a:rPr>
              <a:t>declaración</a:t>
            </a:r>
            <a:r>
              <a:rPr lang="en-US" sz="1800">
                <a:ea typeface="+mn-lt"/>
                <a:cs typeface="+mn-lt"/>
              </a:rPr>
              <a:t> de la </a:t>
            </a:r>
            <a:r>
              <a:rPr lang="en-US" sz="1800" err="1">
                <a:ea typeface="+mn-lt"/>
                <a:cs typeface="+mn-lt"/>
              </a:rPr>
              <a:t>grandeza</a:t>
            </a:r>
            <a:r>
              <a:rPr lang="en-US" sz="1800">
                <a:ea typeface="+mn-lt"/>
                <a:cs typeface="+mn-lt"/>
              </a:rPr>
              <a:t> de Dios</a:t>
            </a:r>
            <a:endParaRPr lang="en-US" sz="1800"/>
          </a:p>
          <a:p>
            <a:r>
              <a:rPr lang="en-US" sz="2000" err="1">
                <a:ea typeface="+mn-lt"/>
                <a:cs typeface="+mn-lt"/>
              </a:rPr>
              <a:t>Razones</a:t>
            </a:r>
            <a:r>
              <a:rPr lang="en-US" sz="2000">
                <a:ea typeface="+mn-lt"/>
                <a:cs typeface="+mn-lt"/>
              </a:rPr>
              <a:t> para </a:t>
            </a:r>
            <a:r>
              <a:rPr lang="en-US" sz="2000" err="1">
                <a:ea typeface="+mn-lt"/>
                <a:cs typeface="+mn-lt"/>
              </a:rPr>
              <a:t>alabar</a:t>
            </a:r>
            <a:r>
              <a:rPr lang="en-US" sz="2000">
                <a:ea typeface="+mn-lt"/>
                <a:cs typeface="+mn-lt"/>
              </a:rPr>
              <a:t> a Dios</a:t>
            </a:r>
            <a:endParaRPr lang="en-US" sz="2000"/>
          </a:p>
          <a:p>
            <a:pPr lvl="1"/>
            <a:r>
              <a:rPr lang="en-US" sz="1800" err="1">
                <a:ea typeface="+mn-lt"/>
                <a:cs typeface="+mn-lt"/>
              </a:rPr>
              <a:t>Bendiciones</a:t>
            </a:r>
            <a:r>
              <a:rPr lang="en-US" sz="1800">
                <a:ea typeface="+mn-lt"/>
                <a:cs typeface="+mn-lt"/>
              </a:rPr>
              <a:t> </a:t>
            </a:r>
            <a:r>
              <a:rPr lang="en-US" sz="1800" err="1">
                <a:ea typeface="+mn-lt"/>
                <a:cs typeface="+mn-lt"/>
              </a:rPr>
              <a:t>personales</a:t>
            </a:r>
            <a:endParaRPr lang="en-US" sz="1800"/>
          </a:p>
          <a:p>
            <a:pPr lvl="1">
              <a:spcAft>
                <a:spcPts val="0"/>
              </a:spcAft>
            </a:pPr>
            <a:r>
              <a:rPr lang="en-US" sz="1800" err="1">
                <a:ea typeface="+mn-lt"/>
                <a:cs typeface="+mn-lt"/>
              </a:rPr>
              <a:t>Bendiciones</a:t>
            </a:r>
            <a:r>
              <a:rPr lang="en-US" sz="1800">
                <a:ea typeface="+mn-lt"/>
                <a:cs typeface="+mn-lt"/>
              </a:rPr>
              <a:t> </a:t>
            </a:r>
            <a:r>
              <a:rPr lang="en-US" sz="1800" err="1">
                <a:ea typeface="+mn-lt"/>
                <a:cs typeface="+mn-lt"/>
              </a:rPr>
              <a:t>nacionales</a:t>
            </a:r>
            <a:endParaRPr lang="en-US" sz="1800"/>
          </a:p>
          <a:p>
            <a:pPr lvl="1">
              <a:spcAft>
                <a:spcPts val="0"/>
              </a:spcAft>
            </a:pPr>
            <a:r>
              <a:rPr lang="en-US" sz="1800" err="1">
                <a:ea typeface="+mn-lt"/>
                <a:cs typeface="+mn-lt"/>
              </a:rPr>
              <a:t>Universalidad</a:t>
            </a:r>
            <a:r>
              <a:rPr lang="en-US" sz="1800">
                <a:ea typeface="+mn-lt"/>
                <a:cs typeface="+mn-lt"/>
              </a:rPr>
              <a:t> del </a:t>
            </a:r>
            <a:r>
              <a:rPr lang="en-US" sz="1800" err="1">
                <a:ea typeface="+mn-lt"/>
                <a:cs typeface="+mn-lt"/>
              </a:rPr>
              <a:t>reinado</a:t>
            </a:r>
            <a:r>
              <a:rPr lang="en-US" sz="1800">
                <a:ea typeface="+mn-lt"/>
                <a:cs typeface="+mn-lt"/>
              </a:rPr>
              <a:t> de Dios</a:t>
            </a:r>
            <a:endParaRPr lang="en-US" sz="1800"/>
          </a:p>
          <a:p>
            <a:pPr lvl="1"/>
            <a:r>
              <a:rPr lang="en-US" sz="1800">
                <a:ea typeface="+mn-lt"/>
                <a:cs typeface="+mn-lt"/>
              </a:rPr>
              <a:t>A menudo </a:t>
            </a:r>
            <a:r>
              <a:rPr lang="en-US" sz="1800" err="1">
                <a:ea typeface="+mn-lt"/>
                <a:cs typeface="+mn-lt"/>
              </a:rPr>
              <a:t>comienza</a:t>
            </a:r>
            <a:r>
              <a:rPr lang="en-US" sz="1800">
                <a:ea typeface="+mn-lt"/>
                <a:cs typeface="+mn-lt"/>
              </a:rPr>
              <a:t> con "</a:t>
            </a:r>
            <a:r>
              <a:rPr lang="en-US" sz="1800" err="1">
                <a:ea typeface="+mn-lt"/>
                <a:cs typeface="+mn-lt"/>
              </a:rPr>
              <a:t>pues</a:t>
            </a:r>
            <a:r>
              <a:rPr lang="en-US" sz="1800">
                <a:ea typeface="+mn-lt"/>
                <a:cs typeface="+mn-lt"/>
              </a:rPr>
              <a:t>" o "</a:t>
            </a:r>
            <a:r>
              <a:rPr lang="en-US" sz="1800" err="1">
                <a:ea typeface="+mn-lt"/>
                <a:cs typeface="+mn-lt"/>
              </a:rPr>
              <a:t>porque</a:t>
            </a:r>
            <a:r>
              <a:rPr lang="en-US" sz="1800">
                <a:ea typeface="+mn-lt"/>
                <a:cs typeface="+mn-lt"/>
              </a:rPr>
              <a:t>"</a:t>
            </a:r>
            <a:endParaRPr lang="en-US" sz="1800"/>
          </a:p>
          <a:p>
            <a:r>
              <a:rPr lang="en-US" sz="2000" err="1">
                <a:ea typeface="+mn-lt"/>
                <a:cs typeface="+mn-lt"/>
              </a:rPr>
              <a:t>Llamados</a:t>
            </a:r>
            <a:r>
              <a:rPr lang="en-US" sz="2000">
                <a:ea typeface="+mn-lt"/>
                <a:cs typeface="+mn-lt"/>
              </a:rPr>
              <a:t> a </a:t>
            </a:r>
            <a:r>
              <a:rPr lang="en-US" sz="2000" err="1">
                <a:ea typeface="+mn-lt"/>
                <a:cs typeface="+mn-lt"/>
              </a:rPr>
              <a:t>más</a:t>
            </a:r>
            <a:r>
              <a:rPr lang="en-US" sz="2000">
                <a:ea typeface="+mn-lt"/>
                <a:cs typeface="+mn-lt"/>
              </a:rPr>
              <a:t> </a:t>
            </a:r>
            <a:r>
              <a:rPr lang="en-US" sz="2000" err="1">
                <a:ea typeface="+mn-lt"/>
                <a:cs typeface="+mn-lt"/>
              </a:rPr>
              <a:t>alabanzas</a:t>
            </a:r>
            <a:endParaRPr lang="en-US" sz="2000"/>
          </a:p>
          <a:p>
            <a:pPr lvl="1"/>
            <a:r>
              <a:rPr lang="en-US" sz="1800">
                <a:ea typeface="+mn-lt"/>
                <a:cs typeface="+mn-lt"/>
              </a:rPr>
              <a:t>O, </a:t>
            </a:r>
            <a:r>
              <a:rPr lang="en-US" sz="1800" err="1">
                <a:ea typeface="+mn-lt"/>
                <a:cs typeface="+mn-lt"/>
              </a:rPr>
              <a:t>una</a:t>
            </a:r>
            <a:r>
              <a:rPr lang="en-US" sz="1800">
                <a:ea typeface="+mn-lt"/>
                <a:cs typeface="+mn-lt"/>
              </a:rPr>
              <a:t> </a:t>
            </a:r>
            <a:r>
              <a:rPr lang="en-US" sz="1800" err="1">
                <a:ea typeface="+mn-lt"/>
                <a:cs typeface="+mn-lt"/>
              </a:rPr>
              <a:t>declaración</a:t>
            </a:r>
            <a:r>
              <a:rPr lang="en-US" sz="1800">
                <a:ea typeface="+mn-lt"/>
                <a:cs typeface="+mn-lt"/>
              </a:rPr>
              <a:t> de que Dios es </a:t>
            </a:r>
            <a:r>
              <a:rPr lang="en-US" sz="1800" err="1">
                <a:ea typeface="+mn-lt"/>
                <a:cs typeface="+mn-lt"/>
              </a:rPr>
              <a:t>digno</a:t>
            </a:r>
            <a:r>
              <a:rPr lang="en-US" sz="1800">
                <a:ea typeface="+mn-lt"/>
                <a:cs typeface="+mn-lt"/>
              </a:rPr>
              <a:t> de </a:t>
            </a:r>
            <a:r>
              <a:rPr lang="en-US" sz="1800" err="1">
                <a:ea typeface="+mn-lt"/>
                <a:cs typeface="+mn-lt"/>
              </a:rPr>
              <a:t>alabanza</a:t>
            </a:r>
            <a:endParaRPr lang="en-US" sz="1800" err="1"/>
          </a:p>
        </p:txBody>
      </p:sp>
    </p:spTree>
    <p:extLst>
      <p:ext uri="{BB962C8B-B14F-4D97-AF65-F5344CB8AC3E}">
        <p14:creationId xmlns:p14="http://schemas.microsoft.com/office/powerpoint/2010/main" val="11978821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txEl>
                                              <p:pRg st="8" end="8"/>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287E95-CF00-764D-FEC3-7500D31EE1DD}"/>
              </a:ext>
            </a:extLst>
          </p:cNvPr>
          <p:cNvSpPr>
            <a:spLocks noGrp="1"/>
          </p:cNvSpPr>
          <p:nvPr>
            <p:ph type="title"/>
          </p:nvPr>
        </p:nvSpPr>
        <p:spPr/>
        <p:txBody>
          <a:bodyPr/>
          <a:lstStyle/>
          <a:p>
            <a:r>
              <a:rPr lang="en-US">
                <a:latin typeface="Malgun Gothic"/>
                <a:ea typeface="Malgun Gothic"/>
              </a:rPr>
              <a:t>Main Themes / </a:t>
            </a:r>
            <a:r>
              <a:rPr lang="en-US" err="1">
                <a:latin typeface="Malgun Gothic"/>
                <a:ea typeface="Malgun Gothic"/>
              </a:rPr>
              <a:t>Temas</a:t>
            </a:r>
            <a:r>
              <a:rPr lang="en-US">
                <a:latin typeface="Malgun Gothic"/>
                <a:ea typeface="Malgun Gothic"/>
              </a:rPr>
              <a:t> </a:t>
            </a:r>
            <a:r>
              <a:rPr lang="en-US" err="1">
                <a:latin typeface="Malgun Gothic"/>
                <a:ea typeface="Malgun Gothic"/>
              </a:rPr>
              <a:t>principales</a:t>
            </a:r>
            <a:endParaRPr lang="en-US"/>
          </a:p>
        </p:txBody>
      </p:sp>
      <p:sp>
        <p:nvSpPr>
          <p:cNvPr id="3" name="Content Placeholder 2">
            <a:extLst>
              <a:ext uri="{FF2B5EF4-FFF2-40B4-BE49-F238E27FC236}">
                <a16:creationId xmlns:a16="http://schemas.microsoft.com/office/drawing/2014/main" id="{18BB1F57-37EF-4A50-A4C1-F682DEFBD3AE}"/>
              </a:ext>
            </a:extLst>
          </p:cNvPr>
          <p:cNvSpPr>
            <a:spLocks noGrp="1"/>
          </p:cNvSpPr>
          <p:nvPr>
            <p:ph sz="half" idx="1"/>
          </p:nvPr>
        </p:nvSpPr>
        <p:spPr/>
        <p:txBody>
          <a:bodyPr>
            <a:normAutofit/>
          </a:bodyPr>
          <a:lstStyle/>
          <a:p>
            <a:pPr marL="230188" indent="-196850">
              <a:buFont typeface="+mj-lt"/>
              <a:buAutoNum type="arabicPeriod"/>
            </a:pPr>
            <a:r>
              <a:rPr lang="en-US" sz="2000"/>
              <a:t>Creation</a:t>
            </a:r>
          </a:p>
          <a:p>
            <a:pPr marL="396875" lvl="1" indent="-192088"/>
            <a:r>
              <a:rPr lang="en-US" sz="1600"/>
              <a:t>God’s power is displayed in creating and sustaining the world</a:t>
            </a:r>
            <a:br>
              <a:rPr lang="en-US" sz="1600"/>
            </a:br>
            <a:endParaRPr lang="en-US" sz="1600"/>
          </a:p>
          <a:p>
            <a:pPr marL="230188" indent="-196850">
              <a:buFont typeface="+mj-lt"/>
              <a:buAutoNum type="arabicPeriod"/>
            </a:pPr>
            <a:r>
              <a:rPr lang="en-US" sz="2000"/>
              <a:t>God’s Sovereignty</a:t>
            </a:r>
          </a:p>
          <a:p>
            <a:pPr marL="396875" lvl="1" indent="-192088"/>
            <a:r>
              <a:rPr lang="en-US" sz="1600"/>
              <a:t>God has made a special covenant with Israel and rules over them</a:t>
            </a:r>
          </a:p>
          <a:p>
            <a:pPr marL="230188" indent="-196850">
              <a:buFont typeface="+mj-lt"/>
              <a:buAutoNum type="arabicPeriod"/>
            </a:pPr>
            <a:r>
              <a:rPr lang="en-US" sz="2000"/>
              <a:t>Israel’s History</a:t>
            </a:r>
          </a:p>
          <a:p>
            <a:pPr marL="396875" lvl="1" indent="-192088"/>
            <a:r>
              <a:rPr lang="en-US" sz="1600"/>
              <a:t>God acts on His people’s behalf</a:t>
            </a:r>
          </a:p>
        </p:txBody>
      </p:sp>
      <p:sp>
        <p:nvSpPr>
          <p:cNvPr id="4" name="Content Placeholder 3">
            <a:extLst>
              <a:ext uri="{FF2B5EF4-FFF2-40B4-BE49-F238E27FC236}">
                <a16:creationId xmlns:a16="http://schemas.microsoft.com/office/drawing/2014/main" id="{20EAA3EE-A78A-CB5D-8A8E-69967F803DCE}"/>
              </a:ext>
            </a:extLst>
          </p:cNvPr>
          <p:cNvSpPr>
            <a:spLocks noGrp="1"/>
          </p:cNvSpPr>
          <p:nvPr>
            <p:ph sz="half" idx="2"/>
          </p:nvPr>
        </p:nvSpPr>
        <p:spPr/>
        <p:txBody>
          <a:bodyPr vert="horz" lIns="91440" tIns="45720" rIns="91440" bIns="45720" rtlCol="0" anchor="t">
            <a:normAutofit/>
          </a:bodyPr>
          <a:lstStyle/>
          <a:p>
            <a:pPr marL="229870" indent="-196850">
              <a:buAutoNum type="arabicPeriod"/>
            </a:pPr>
            <a:r>
              <a:rPr lang="en-US" sz="2000">
                <a:ea typeface="+mn-lt"/>
                <a:cs typeface="+mn-lt"/>
              </a:rPr>
              <a:t>La </a:t>
            </a:r>
            <a:r>
              <a:rPr lang="en-US" sz="2000" err="1">
                <a:ea typeface="+mn-lt"/>
                <a:cs typeface="+mn-lt"/>
              </a:rPr>
              <a:t>creación</a:t>
            </a:r>
            <a:endParaRPr lang="en-US" err="1"/>
          </a:p>
          <a:p>
            <a:pPr marL="396875" lvl="1" indent="-191770"/>
            <a:r>
              <a:rPr lang="en-US" sz="1600">
                <a:ea typeface="+mn-lt"/>
                <a:cs typeface="+mn-lt"/>
              </a:rPr>
              <a:t>El </a:t>
            </a:r>
            <a:r>
              <a:rPr lang="en-US" sz="1600" err="1">
                <a:ea typeface="+mn-lt"/>
                <a:cs typeface="+mn-lt"/>
              </a:rPr>
              <a:t>poder</a:t>
            </a:r>
            <a:r>
              <a:rPr lang="en-US" sz="1600">
                <a:ea typeface="+mn-lt"/>
                <a:cs typeface="+mn-lt"/>
              </a:rPr>
              <a:t> de Dios se </a:t>
            </a:r>
            <a:r>
              <a:rPr lang="en-US" sz="1600" err="1">
                <a:ea typeface="+mn-lt"/>
                <a:cs typeface="+mn-lt"/>
              </a:rPr>
              <a:t>manifiesta</a:t>
            </a:r>
            <a:r>
              <a:rPr lang="en-US" sz="1600">
                <a:ea typeface="+mn-lt"/>
                <a:cs typeface="+mn-lt"/>
              </a:rPr>
              <a:t> </a:t>
            </a:r>
            <a:r>
              <a:rPr lang="en-US" sz="1600" err="1">
                <a:ea typeface="+mn-lt"/>
                <a:cs typeface="+mn-lt"/>
              </a:rPr>
              <a:t>en</a:t>
            </a:r>
            <a:r>
              <a:rPr lang="en-US" sz="1600">
                <a:ea typeface="+mn-lt"/>
                <a:cs typeface="+mn-lt"/>
              </a:rPr>
              <a:t> la </a:t>
            </a:r>
            <a:r>
              <a:rPr lang="en-US" sz="1600" err="1">
                <a:ea typeface="+mn-lt"/>
                <a:cs typeface="+mn-lt"/>
              </a:rPr>
              <a:t>creación</a:t>
            </a:r>
            <a:r>
              <a:rPr lang="en-US" sz="1600">
                <a:ea typeface="+mn-lt"/>
                <a:cs typeface="+mn-lt"/>
              </a:rPr>
              <a:t> y </a:t>
            </a:r>
            <a:r>
              <a:rPr lang="en-US" sz="1600" err="1">
                <a:ea typeface="+mn-lt"/>
                <a:cs typeface="+mn-lt"/>
              </a:rPr>
              <a:t>el</a:t>
            </a:r>
            <a:r>
              <a:rPr lang="en-US" sz="1600">
                <a:ea typeface="+mn-lt"/>
                <a:cs typeface="+mn-lt"/>
              </a:rPr>
              <a:t> </a:t>
            </a:r>
            <a:r>
              <a:rPr lang="en-US" sz="1600" err="1">
                <a:ea typeface="+mn-lt"/>
                <a:cs typeface="+mn-lt"/>
              </a:rPr>
              <a:t>sostenimiento</a:t>
            </a:r>
            <a:r>
              <a:rPr lang="en-US" sz="1600">
                <a:ea typeface="+mn-lt"/>
                <a:cs typeface="+mn-lt"/>
              </a:rPr>
              <a:t> del </a:t>
            </a:r>
            <a:br>
              <a:rPr lang="en-US" sz="1600">
                <a:ea typeface="+mn-lt"/>
                <a:cs typeface="+mn-lt"/>
              </a:rPr>
            </a:br>
            <a:r>
              <a:rPr lang="en-US" sz="1600" err="1">
                <a:ea typeface="+mn-lt"/>
                <a:cs typeface="+mn-lt"/>
              </a:rPr>
              <a:t>mundo</a:t>
            </a:r>
            <a:endParaRPr lang="en-US" sz="1600">
              <a:ea typeface="+mn-lt"/>
              <a:cs typeface="+mn-lt"/>
            </a:endParaRPr>
          </a:p>
          <a:p>
            <a:pPr marL="229870" indent="-196850">
              <a:buAutoNum type="arabicPeriod"/>
            </a:pPr>
            <a:r>
              <a:rPr lang="en-US" sz="2000">
                <a:ea typeface="+mn-lt"/>
                <a:cs typeface="+mn-lt"/>
              </a:rPr>
              <a:t>La </a:t>
            </a:r>
            <a:r>
              <a:rPr lang="en-US" sz="2000" err="1">
                <a:ea typeface="+mn-lt"/>
                <a:cs typeface="+mn-lt"/>
              </a:rPr>
              <a:t>soberanía</a:t>
            </a:r>
            <a:r>
              <a:rPr lang="en-US" sz="2000">
                <a:ea typeface="+mn-lt"/>
                <a:cs typeface="+mn-lt"/>
              </a:rPr>
              <a:t> de Dios</a:t>
            </a:r>
          </a:p>
          <a:p>
            <a:pPr marL="396875" lvl="1" indent="-191770"/>
            <a:r>
              <a:rPr lang="en-US" sz="1600">
                <a:ea typeface="+mn-lt"/>
                <a:cs typeface="+mn-lt"/>
              </a:rPr>
              <a:t>Dios ha </a:t>
            </a:r>
            <a:r>
              <a:rPr lang="en-US" sz="1600" err="1">
                <a:ea typeface="+mn-lt"/>
                <a:cs typeface="+mn-lt"/>
              </a:rPr>
              <a:t>hecho</a:t>
            </a:r>
            <a:r>
              <a:rPr lang="en-US" sz="1600">
                <a:ea typeface="+mn-lt"/>
                <a:cs typeface="+mn-lt"/>
              </a:rPr>
              <a:t> un </a:t>
            </a:r>
            <a:r>
              <a:rPr lang="en-US" sz="1600" err="1">
                <a:ea typeface="+mn-lt"/>
                <a:cs typeface="+mn-lt"/>
              </a:rPr>
              <a:t>pacto</a:t>
            </a:r>
            <a:r>
              <a:rPr lang="en-US" sz="1600">
                <a:ea typeface="+mn-lt"/>
                <a:cs typeface="+mn-lt"/>
              </a:rPr>
              <a:t> especial con Israel y </a:t>
            </a:r>
            <a:r>
              <a:rPr lang="en-US" sz="1600" err="1">
                <a:ea typeface="+mn-lt"/>
                <a:cs typeface="+mn-lt"/>
              </a:rPr>
              <a:t>reina</a:t>
            </a:r>
            <a:r>
              <a:rPr lang="en-US" sz="1600">
                <a:ea typeface="+mn-lt"/>
                <a:cs typeface="+mn-lt"/>
              </a:rPr>
              <a:t> </a:t>
            </a:r>
            <a:r>
              <a:rPr lang="en-US" sz="1600" err="1">
                <a:ea typeface="+mn-lt"/>
                <a:cs typeface="+mn-lt"/>
              </a:rPr>
              <a:t>sobre</a:t>
            </a:r>
            <a:r>
              <a:rPr lang="en-US" sz="1600">
                <a:ea typeface="+mn-lt"/>
                <a:cs typeface="+mn-lt"/>
              </a:rPr>
              <a:t> </a:t>
            </a:r>
            <a:r>
              <a:rPr lang="en-US" sz="1600" err="1">
                <a:ea typeface="+mn-lt"/>
                <a:cs typeface="+mn-lt"/>
              </a:rPr>
              <a:t>ellos</a:t>
            </a:r>
            <a:endParaRPr lang="en-US" sz="1600">
              <a:ea typeface="+mn-lt"/>
              <a:cs typeface="+mn-lt"/>
            </a:endParaRPr>
          </a:p>
          <a:p>
            <a:pPr marL="229870" indent="-196850">
              <a:buAutoNum type="arabicPeriod"/>
            </a:pPr>
            <a:r>
              <a:rPr lang="en-US" sz="2000">
                <a:ea typeface="+mn-lt"/>
                <a:cs typeface="+mn-lt"/>
              </a:rPr>
              <a:t>La </a:t>
            </a:r>
            <a:r>
              <a:rPr lang="en-US" sz="2000" err="1">
                <a:ea typeface="+mn-lt"/>
                <a:cs typeface="+mn-lt"/>
              </a:rPr>
              <a:t>historia</a:t>
            </a:r>
            <a:r>
              <a:rPr lang="en-US" sz="2000">
                <a:ea typeface="+mn-lt"/>
                <a:cs typeface="+mn-lt"/>
              </a:rPr>
              <a:t> de Israel</a:t>
            </a:r>
          </a:p>
          <a:p>
            <a:pPr marL="396875" lvl="1" indent="-191770"/>
            <a:r>
              <a:rPr lang="en-US" sz="1600">
                <a:ea typeface="+mn-lt"/>
                <a:cs typeface="+mn-lt"/>
              </a:rPr>
              <a:t>Dios </a:t>
            </a:r>
            <a:r>
              <a:rPr lang="en-US" sz="1600" err="1">
                <a:ea typeface="+mn-lt"/>
                <a:cs typeface="+mn-lt"/>
              </a:rPr>
              <a:t>obra</a:t>
            </a:r>
            <a:r>
              <a:rPr lang="en-US" sz="1600">
                <a:ea typeface="+mn-lt"/>
                <a:cs typeface="+mn-lt"/>
              </a:rPr>
              <a:t> </a:t>
            </a:r>
            <a:r>
              <a:rPr lang="en-US" sz="1600" err="1">
                <a:ea typeface="+mn-lt"/>
                <a:cs typeface="+mn-lt"/>
              </a:rPr>
              <a:t>por</a:t>
            </a:r>
            <a:r>
              <a:rPr lang="en-US" sz="1600">
                <a:ea typeface="+mn-lt"/>
                <a:cs typeface="+mn-lt"/>
              </a:rPr>
              <a:t> amor a </a:t>
            </a:r>
            <a:r>
              <a:rPr lang="en-US" sz="1600" err="1">
                <a:ea typeface="+mn-lt"/>
                <a:cs typeface="+mn-lt"/>
              </a:rPr>
              <a:t>Su</a:t>
            </a:r>
            <a:r>
              <a:rPr lang="en-US" sz="1600">
                <a:ea typeface="+mn-lt"/>
                <a:cs typeface="+mn-lt"/>
              </a:rPr>
              <a:t> pueblo</a:t>
            </a:r>
            <a:endParaRPr lang="en-US" sz="1600"/>
          </a:p>
          <a:p>
            <a:pPr marL="377190" indent="-342900">
              <a:buAutoNum type="arabicPeriod"/>
            </a:pPr>
            <a:endParaRPr lang="en-US" sz="2000">
              <a:ea typeface="+mn-lt"/>
              <a:cs typeface="+mn-lt"/>
            </a:endParaRPr>
          </a:p>
          <a:p>
            <a:pPr marL="377190" indent="-342900">
              <a:buAutoNum type="arabicPeriod"/>
            </a:pPr>
            <a:endParaRPr lang="en-US" sz="2000"/>
          </a:p>
          <a:p>
            <a:pPr lvl="1"/>
            <a:endParaRPr lang="en-US" sz="1600"/>
          </a:p>
          <a:p>
            <a:pPr marL="377190" indent="-342900">
              <a:buAutoNum type="arabicPeriod"/>
            </a:pPr>
            <a:endParaRPr lang="en-US" sz="2000"/>
          </a:p>
          <a:p>
            <a:pPr lvl="1"/>
            <a:endParaRPr lang="en-US" sz="1800"/>
          </a:p>
          <a:p>
            <a:pPr marL="377190" indent="-342900">
              <a:buAutoNum type="arabicPeriod"/>
            </a:pPr>
            <a:endParaRPr lang="en-US" sz="2000"/>
          </a:p>
          <a:p>
            <a:pPr lvl="1"/>
            <a:endParaRPr lang="en-US" sz="1800"/>
          </a:p>
        </p:txBody>
      </p:sp>
    </p:spTree>
    <p:extLst>
      <p:ext uri="{BB962C8B-B14F-4D97-AF65-F5344CB8AC3E}">
        <p14:creationId xmlns:p14="http://schemas.microsoft.com/office/powerpoint/2010/main" val="61872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2" end="2"/>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5" end="5"/>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18F533-A589-B067-84AC-1173DA780810}"/>
              </a:ext>
            </a:extLst>
          </p:cNvPr>
          <p:cNvSpPr>
            <a:spLocks noGrp="1"/>
          </p:cNvSpPr>
          <p:nvPr>
            <p:ph type="title"/>
          </p:nvPr>
        </p:nvSpPr>
        <p:spPr/>
        <p:txBody>
          <a:bodyPr>
            <a:noAutofit/>
          </a:bodyPr>
          <a:lstStyle/>
          <a:p>
            <a:r>
              <a:rPr lang="en-US" sz="2700"/>
              <a:t>Organization of the Book / La </a:t>
            </a:r>
            <a:r>
              <a:rPr lang="en-US" sz="2700" err="1"/>
              <a:t>organización</a:t>
            </a:r>
            <a:r>
              <a:rPr lang="en-US" sz="2700"/>
              <a:t> del </a:t>
            </a:r>
            <a:r>
              <a:rPr lang="en-US" sz="2700" err="1"/>
              <a:t>libro</a:t>
            </a:r>
            <a:endParaRPr lang="en-US" sz="2700"/>
          </a:p>
        </p:txBody>
      </p:sp>
      <p:sp>
        <p:nvSpPr>
          <p:cNvPr id="3" name="Content Placeholder 2">
            <a:extLst>
              <a:ext uri="{FF2B5EF4-FFF2-40B4-BE49-F238E27FC236}">
                <a16:creationId xmlns:a16="http://schemas.microsoft.com/office/drawing/2014/main" id="{BF1AFB75-BE7B-1688-BD57-89127F0A2A88}"/>
              </a:ext>
            </a:extLst>
          </p:cNvPr>
          <p:cNvSpPr>
            <a:spLocks noGrp="1"/>
          </p:cNvSpPr>
          <p:nvPr>
            <p:ph sz="half" idx="1"/>
          </p:nvPr>
        </p:nvSpPr>
        <p:spPr/>
        <p:txBody>
          <a:bodyPr>
            <a:normAutofit/>
          </a:bodyPr>
          <a:lstStyle/>
          <a:p>
            <a:r>
              <a:rPr lang="en-US"/>
              <a:t>Book 1: 1-41</a:t>
            </a:r>
          </a:p>
          <a:p>
            <a:r>
              <a:rPr lang="en-US"/>
              <a:t>Book 2: 42-72</a:t>
            </a:r>
          </a:p>
          <a:p>
            <a:pPr lvl="1"/>
            <a:r>
              <a:rPr lang="en-US"/>
              <a:t>Possibly compiled before Babylonian captivity</a:t>
            </a:r>
            <a:br>
              <a:rPr lang="en-US"/>
            </a:br>
            <a:endParaRPr lang="en-US"/>
          </a:p>
          <a:p>
            <a:r>
              <a:rPr lang="en-US"/>
              <a:t>Book 3: 73-89</a:t>
            </a:r>
          </a:p>
          <a:p>
            <a:pPr lvl="1"/>
            <a:r>
              <a:rPr lang="en-US"/>
              <a:t>Probably compiled around the time of the Babylonian captivity</a:t>
            </a:r>
          </a:p>
          <a:p>
            <a:r>
              <a:rPr lang="en-US"/>
              <a:t>Book 4: 90-106</a:t>
            </a:r>
          </a:p>
          <a:p>
            <a:r>
              <a:rPr lang="en-US"/>
              <a:t>Book 5: 107-145</a:t>
            </a:r>
          </a:p>
          <a:p>
            <a:pPr lvl="1"/>
            <a:r>
              <a:rPr lang="en-US"/>
              <a:t>Probably compiled after the return from Babylonian captivity</a:t>
            </a:r>
          </a:p>
          <a:p>
            <a:r>
              <a:rPr lang="en-US"/>
              <a:t>Coda: 146-150 (5 Psalms of Praise)</a:t>
            </a:r>
          </a:p>
          <a:p>
            <a:r>
              <a:rPr lang="en-US"/>
              <a:t>Each Book ends with a Doxology (praise of God), probably appended to the text by the editor (41:13, 72:18-19, 89:52, 106:48, 145-150)</a:t>
            </a:r>
          </a:p>
        </p:txBody>
      </p:sp>
      <p:sp>
        <p:nvSpPr>
          <p:cNvPr id="4" name="Content Placeholder 3">
            <a:extLst>
              <a:ext uri="{FF2B5EF4-FFF2-40B4-BE49-F238E27FC236}">
                <a16:creationId xmlns:a16="http://schemas.microsoft.com/office/drawing/2014/main" id="{FD168E0A-594B-1E8E-B375-7E834C00E2C1}"/>
              </a:ext>
            </a:extLst>
          </p:cNvPr>
          <p:cNvSpPr>
            <a:spLocks noGrp="1"/>
          </p:cNvSpPr>
          <p:nvPr>
            <p:ph sz="half" idx="2"/>
          </p:nvPr>
        </p:nvSpPr>
        <p:spPr/>
        <p:txBody>
          <a:bodyPr vert="horz" lIns="91440" tIns="45720" rIns="91440" bIns="45720" rtlCol="0">
            <a:normAutofit/>
          </a:bodyPr>
          <a:lstStyle/>
          <a:p>
            <a:r>
              <a:rPr lang="en-US" err="1"/>
              <a:t>Libro</a:t>
            </a:r>
            <a:r>
              <a:rPr lang="en-US"/>
              <a:t> 1: 1-41</a:t>
            </a:r>
          </a:p>
          <a:p>
            <a:r>
              <a:rPr lang="en-US" err="1"/>
              <a:t>Libro</a:t>
            </a:r>
            <a:r>
              <a:rPr lang="en-US"/>
              <a:t> 2: 42-72</a:t>
            </a:r>
          </a:p>
          <a:p>
            <a:pPr lvl="1"/>
            <a:r>
              <a:rPr lang="en-US" err="1"/>
              <a:t>Posiblemente</a:t>
            </a:r>
            <a:r>
              <a:rPr lang="en-US"/>
              <a:t> </a:t>
            </a:r>
            <a:r>
              <a:rPr lang="en-US" err="1"/>
              <a:t>compilado</a:t>
            </a:r>
            <a:r>
              <a:rPr lang="en-US"/>
              <a:t> antes del </a:t>
            </a:r>
            <a:r>
              <a:rPr lang="en-US" err="1"/>
              <a:t>cautiverio</a:t>
            </a:r>
            <a:r>
              <a:rPr lang="en-US"/>
              <a:t> </a:t>
            </a:r>
            <a:r>
              <a:rPr lang="en-US" err="1"/>
              <a:t>en</a:t>
            </a:r>
            <a:r>
              <a:rPr lang="en-US"/>
              <a:t> </a:t>
            </a:r>
            <a:r>
              <a:rPr lang="en-US" err="1"/>
              <a:t>Babilonia</a:t>
            </a:r>
            <a:endParaRPr lang="en-US"/>
          </a:p>
          <a:p>
            <a:r>
              <a:rPr lang="en-US" err="1"/>
              <a:t>Libro</a:t>
            </a:r>
            <a:r>
              <a:rPr lang="en-US"/>
              <a:t> 3: 73-89</a:t>
            </a:r>
          </a:p>
          <a:p>
            <a:pPr lvl="1"/>
            <a:r>
              <a:rPr lang="en-US" err="1"/>
              <a:t>Probablemente</a:t>
            </a:r>
            <a:r>
              <a:rPr lang="en-US"/>
              <a:t> </a:t>
            </a:r>
            <a:r>
              <a:rPr lang="en-US" err="1"/>
              <a:t>compilado</a:t>
            </a:r>
            <a:r>
              <a:rPr lang="en-US"/>
              <a:t> </a:t>
            </a:r>
            <a:r>
              <a:rPr lang="en-US" err="1"/>
              <a:t>cerca</a:t>
            </a:r>
            <a:r>
              <a:rPr lang="en-US"/>
              <a:t> del </a:t>
            </a:r>
            <a:r>
              <a:rPr lang="en-US" err="1"/>
              <a:t>momento</a:t>
            </a:r>
            <a:r>
              <a:rPr lang="en-US"/>
              <a:t> del </a:t>
            </a:r>
            <a:r>
              <a:rPr lang="en-US" err="1"/>
              <a:t>cautiverio</a:t>
            </a:r>
            <a:r>
              <a:rPr lang="en-US"/>
              <a:t> </a:t>
            </a:r>
            <a:r>
              <a:rPr lang="en-US" err="1"/>
              <a:t>en</a:t>
            </a:r>
            <a:r>
              <a:rPr lang="en-US"/>
              <a:t> </a:t>
            </a:r>
            <a:r>
              <a:rPr lang="en-US" err="1"/>
              <a:t>Babilonia</a:t>
            </a:r>
            <a:endParaRPr lang="en-US"/>
          </a:p>
          <a:p>
            <a:r>
              <a:rPr lang="en-US" err="1"/>
              <a:t>Libro</a:t>
            </a:r>
            <a:r>
              <a:rPr lang="en-US"/>
              <a:t> 4: 90-106</a:t>
            </a:r>
          </a:p>
          <a:p>
            <a:r>
              <a:rPr lang="en-US"/>
              <a:t>Libro 5: 107-145</a:t>
            </a:r>
          </a:p>
          <a:p>
            <a:pPr lvl="1"/>
            <a:r>
              <a:rPr lang="en-US" err="1"/>
              <a:t>Probablemente</a:t>
            </a:r>
            <a:r>
              <a:rPr lang="en-US"/>
              <a:t> </a:t>
            </a:r>
            <a:r>
              <a:rPr lang="en-US" err="1"/>
              <a:t>compilado</a:t>
            </a:r>
            <a:r>
              <a:rPr lang="en-US"/>
              <a:t> </a:t>
            </a:r>
            <a:r>
              <a:rPr lang="en-US" err="1"/>
              <a:t>después</a:t>
            </a:r>
            <a:r>
              <a:rPr lang="en-US"/>
              <a:t> del </a:t>
            </a:r>
            <a:r>
              <a:rPr lang="en-US" err="1"/>
              <a:t>regreso</a:t>
            </a:r>
            <a:r>
              <a:rPr lang="en-US"/>
              <a:t> del </a:t>
            </a:r>
            <a:r>
              <a:rPr lang="en-US" err="1"/>
              <a:t>cautiverio</a:t>
            </a:r>
            <a:r>
              <a:rPr lang="en-US"/>
              <a:t> </a:t>
            </a:r>
            <a:r>
              <a:rPr lang="en-US" err="1"/>
              <a:t>en</a:t>
            </a:r>
            <a:r>
              <a:rPr lang="en-US"/>
              <a:t> </a:t>
            </a:r>
            <a:r>
              <a:rPr lang="en-US" err="1"/>
              <a:t>Babilonia</a:t>
            </a:r>
            <a:endParaRPr lang="en-US"/>
          </a:p>
          <a:p>
            <a:r>
              <a:rPr lang="en-US"/>
              <a:t>Coda: 146-150 (5 </a:t>
            </a:r>
            <a:r>
              <a:rPr lang="en-US" err="1"/>
              <a:t>salmos</a:t>
            </a:r>
            <a:r>
              <a:rPr lang="en-US"/>
              <a:t> de </a:t>
            </a:r>
            <a:r>
              <a:rPr lang="en-US" err="1"/>
              <a:t>alabanza</a:t>
            </a:r>
            <a:r>
              <a:rPr lang="en-US"/>
              <a:t>)</a:t>
            </a:r>
          </a:p>
          <a:p>
            <a:r>
              <a:rPr lang="en-US" err="1"/>
              <a:t>Cada</a:t>
            </a:r>
            <a:r>
              <a:rPr lang="en-US"/>
              <a:t> </a:t>
            </a:r>
            <a:r>
              <a:rPr lang="en-US" err="1"/>
              <a:t>libro</a:t>
            </a:r>
            <a:r>
              <a:rPr lang="en-US"/>
              <a:t> termina con </a:t>
            </a:r>
            <a:r>
              <a:rPr lang="en-US" err="1"/>
              <a:t>una</a:t>
            </a:r>
            <a:r>
              <a:rPr lang="en-US"/>
              <a:t> </a:t>
            </a:r>
            <a:r>
              <a:rPr lang="en-US" err="1"/>
              <a:t>doxología</a:t>
            </a:r>
            <a:r>
              <a:rPr lang="en-US"/>
              <a:t> (</a:t>
            </a:r>
            <a:r>
              <a:rPr lang="en-US" err="1"/>
              <a:t>una</a:t>
            </a:r>
            <a:r>
              <a:rPr lang="en-US"/>
              <a:t> </a:t>
            </a:r>
            <a:r>
              <a:rPr lang="en-US" err="1"/>
              <a:t>alabanza</a:t>
            </a:r>
            <a:r>
              <a:rPr lang="en-US"/>
              <a:t> a Dios), </a:t>
            </a:r>
            <a:r>
              <a:rPr lang="en-US" err="1"/>
              <a:t>probablemente</a:t>
            </a:r>
            <a:r>
              <a:rPr lang="en-US"/>
              <a:t> </a:t>
            </a:r>
            <a:r>
              <a:rPr lang="en-US" err="1"/>
              <a:t>adjuntada</a:t>
            </a:r>
            <a:r>
              <a:rPr lang="en-US"/>
              <a:t> al </a:t>
            </a:r>
            <a:r>
              <a:rPr lang="en-US" err="1"/>
              <a:t>texto</a:t>
            </a:r>
            <a:r>
              <a:rPr lang="en-US"/>
              <a:t> </a:t>
            </a:r>
            <a:r>
              <a:rPr lang="en-US" err="1"/>
              <a:t>por</a:t>
            </a:r>
            <a:r>
              <a:rPr lang="en-US"/>
              <a:t> el editor (41:13, 72:18-19, 89:52, 106:48, 145-150)</a:t>
            </a:r>
          </a:p>
          <a:p>
            <a:endParaRPr lang="en-US"/>
          </a:p>
        </p:txBody>
      </p:sp>
    </p:spTree>
    <p:extLst>
      <p:ext uri="{BB962C8B-B14F-4D97-AF65-F5344CB8AC3E}">
        <p14:creationId xmlns:p14="http://schemas.microsoft.com/office/powerpoint/2010/main" val="32361547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6" end="6"/>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7" end="7"/>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9" end="9"/>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0" end="0"/>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1" end="1"/>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2" end="2"/>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3" end="3"/>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9B3DF-F663-F1BD-0000-B9C2A02583FF}"/>
              </a:ext>
            </a:extLst>
          </p:cNvPr>
          <p:cNvSpPr>
            <a:spLocks noGrp="1"/>
          </p:cNvSpPr>
          <p:nvPr>
            <p:ph type="title"/>
          </p:nvPr>
        </p:nvSpPr>
        <p:spPr>
          <a:xfrm>
            <a:off x="621160" y="704658"/>
            <a:ext cx="7901678" cy="1680814"/>
          </a:xfrm>
        </p:spPr>
        <p:txBody>
          <a:bodyPr/>
          <a:lstStyle/>
          <a:p>
            <a:r>
              <a:rPr lang="en-US" sz="2800"/>
              <a:t>Based on these psalms, how does praise benefit those who participate in it?</a:t>
            </a:r>
          </a:p>
        </p:txBody>
      </p:sp>
      <p:sp>
        <p:nvSpPr>
          <p:cNvPr id="4" name="Title 1">
            <a:extLst>
              <a:ext uri="{FF2B5EF4-FFF2-40B4-BE49-F238E27FC236}">
                <a16:creationId xmlns:a16="http://schemas.microsoft.com/office/drawing/2014/main" id="{5AA10325-1D58-A66A-133D-F60C1F078FAA}"/>
              </a:ext>
            </a:extLst>
          </p:cNvPr>
          <p:cNvSpPr txBox="1">
            <a:spLocks/>
          </p:cNvSpPr>
          <p:nvPr/>
        </p:nvSpPr>
        <p:spPr>
          <a:xfrm>
            <a:off x="566578" y="3329528"/>
            <a:ext cx="8010842" cy="168081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40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s-ES" sz="2800">
                <a:latin typeface="Malgun Gothic"/>
                <a:ea typeface="Malgun Gothic"/>
              </a:rPr>
              <a:t>Según estos salmos, ¿cómo beneficia la alabanza a quienes participan en ella?</a:t>
            </a:r>
            <a:endParaRPr lang="en-US"/>
          </a:p>
        </p:txBody>
      </p:sp>
    </p:spTree>
    <p:extLst>
      <p:ext uri="{BB962C8B-B14F-4D97-AF65-F5344CB8AC3E}">
        <p14:creationId xmlns:p14="http://schemas.microsoft.com/office/powerpoint/2010/main" val="2245697927"/>
      </p:ext>
    </p:extLst>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83BB05E-7A21-8433-E199-08C393A1EDDF}"/>
              </a:ext>
            </a:extLst>
          </p:cNvPr>
          <p:cNvSpPr>
            <a:spLocks noGrp="1"/>
          </p:cNvSpPr>
          <p:nvPr>
            <p:ph type="title"/>
          </p:nvPr>
        </p:nvSpPr>
        <p:spPr/>
        <p:txBody>
          <a:bodyPr vert="horz" lIns="91440" tIns="45720" rIns="91440" bIns="45720" rtlCol="0" anchor="ctr">
            <a:noAutofit/>
          </a:bodyPr>
          <a:lstStyle/>
          <a:p>
            <a:r>
              <a:rPr lang="en-US" sz="2800">
                <a:latin typeface="Malgun Gothic"/>
                <a:ea typeface="Malgun Gothic"/>
              </a:rPr>
              <a:t>Praise Reminds Us… / La </a:t>
            </a:r>
            <a:r>
              <a:rPr lang="en-US" sz="2800" err="1">
                <a:latin typeface="Malgun Gothic"/>
                <a:ea typeface="Malgun Gothic"/>
              </a:rPr>
              <a:t>alabanza</a:t>
            </a:r>
            <a:r>
              <a:rPr lang="en-US" sz="2800">
                <a:latin typeface="Malgun Gothic"/>
                <a:ea typeface="Malgun Gothic"/>
              </a:rPr>
              <a:t> </a:t>
            </a:r>
            <a:r>
              <a:rPr lang="en-US" sz="2800" err="1">
                <a:latin typeface="Malgun Gothic"/>
                <a:ea typeface="Malgun Gothic"/>
              </a:rPr>
              <a:t>nos</a:t>
            </a:r>
            <a:r>
              <a:rPr lang="en-US" sz="2800">
                <a:latin typeface="Malgun Gothic"/>
                <a:ea typeface="Malgun Gothic"/>
              </a:rPr>
              <a:t> </a:t>
            </a:r>
            <a:r>
              <a:rPr lang="en-US" sz="2800" err="1">
                <a:latin typeface="Malgun Gothic"/>
                <a:ea typeface="Malgun Gothic"/>
              </a:rPr>
              <a:t>recuerda</a:t>
            </a:r>
            <a:r>
              <a:rPr lang="en-US" sz="2800">
                <a:latin typeface="Malgun Gothic"/>
                <a:ea typeface="Malgun Gothic"/>
              </a:rPr>
              <a:t>...</a:t>
            </a:r>
            <a:endParaRPr lang="en-US" sz="2800"/>
          </a:p>
        </p:txBody>
      </p:sp>
      <p:sp>
        <p:nvSpPr>
          <p:cNvPr id="3" name="Content Placeholder 2">
            <a:extLst>
              <a:ext uri="{FF2B5EF4-FFF2-40B4-BE49-F238E27FC236}">
                <a16:creationId xmlns:a16="http://schemas.microsoft.com/office/drawing/2014/main" id="{3F9325F0-6C99-0FB1-B3BC-A86AE88A5806}"/>
              </a:ext>
            </a:extLst>
          </p:cNvPr>
          <p:cNvSpPr>
            <a:spLocks noGrp="1"/>
          </p:cNvSpPr>
          <p:nvPr>
            <p:ph sz="half" idx="1"/>
          </p:nvPr>
        </p:nvSpPr>
        <p:spPr>
          <a:xfrm>
            <a:off x="337626" y="1041006"/>
            <a:ext cx="3820906" cy="4449790"/>
          </a:xfrm>
        </p:spPr>
        <p:txBody>
          <a:bodyPr>
            <a:normAutofit/>
          </a:bodyPr>
          <a:lstStyle/>
          <a:p>
            <a:r>
              <a:rPr lang="en-US" sz="1800"/>
              <a:t>That God keeps His promises</a:t>
            </a:r>
          </a:p>
          <a:p>
            <a:r>
              <a:rPr lang="en-US" sz="1800"/>
              <a:t>To make God our first priority</a:t>
            </a:r>
          </a:p>
          <a:p>
            <a:r>
              <a:rPr lang="en-US" sz="1800"/>
              <a:t>That God rules over the nations</a:t>
            </a:r>
          </a:p>
          <a:p>
            <a:pPr lvl="1"/>
            <a:r>
              <a:rPr lang="en-US" sz="1600"/>
              <a:t>Psalm 76:10 (Romans 8:31)</a:t>
            </a:r>
          </a:p>
          <a:p>
            <a:r>
              <a:rPr lang="en-US" sz="1800"/>
              <a:t>Of God’s nearness (relationship)</a:t>
            </a:r>
          </a:p>
          <a:p>
            <a:pPr lvl="1"/>
            <a:r>
              <a:rPr lang="en-US" sz="1600"/>
              <a:t>“You are holy, enthroned upon the praises of Israel” (Psalm 22:3)</a:t>
            </a:r>
          </a:p>
          <a:p>
            <a:r>
              <a:rPr lang="en-US" sz="1800"/>
              <a:t>Of God’s care for us</a:t>
            </a:r>
          </a:p>
          <a:p>
            <a:pPr lvl="1"/>
            <a:r>
              <a:rPr lang="en-US" sz="1600"/>
              <a:t>In other words, that we depend on God</a:t>
            </a:r>
          </a:p>
          <a:p>
            <a:r>
              <a:rPr lang="en-US" sz="1800"/>
              <a:t>That our joys are incomplete until we express them</a:t>
            </a:r>
          </a:p>
          <a:p>
            <a:endParaRPr lang="en-US"/>
          </a:p>
        </p:txBody>
      </p:sp>
      <p:sp>
        <p:nvSpPr>
          <p:cNvPr id="4" name="Content Placeholder 3">
            <a:extLst>
              <a:ext uri="{FF2B5EF4-FFF2-40B4-BE49-F238E27FC236}">
                <a16:creationId xmlns:a16="http://schemas.microsoft.com/office/drawing/2014/main" id="{573D308F-FCF5-94F6-79CC-E700E05EA7FB}"/>
              </a:ext>
            </a:extLst>
          </p:cNvPr>
          <p:cNvSpPr>
            <a:spLocks noGrp="1"/>
          </p:cNvSpPr>
          <p:nvPr>
            <p:ph sz="half" idx="2"/>
          </p:nvPr>
        </p:nvSpPr>
        <p:spPr/>
        <p:txBody>
          <a:bodyPr vert="horz" lIns="91440" tIns="45720" rIns="91440" bIns="45720" rtlCol="0" anchor="t">
            <a:normAutofit/>
          </a:bodyPr>
          <a:lstStyle/>
          <a:p>
            <a:r>
              <a:rPr lang="en-US" sz="1800">
                <a:ea typeface="+mn-lt"/>
                <a:cs typeface="+mn-lt"/>
              </a:rPr>
              <a:t>Que Dios </a:t>
            </a:r>
            <a:r>
              <a:rPr lang="en-US" sz="1800" err="1">
                <a:ea typeface="+mn-lt"/>
                <a:cs typeface="+mn-lt"/>
              </a:rPr>
              <a:t>cumple</a:t>
            </a:r>
            <a:r>
              <a:rPr lang="en-US" sz="1800">
                <a:ea typeface="+mn-lt"/>
                <a:cs typeface="+mn-lt"/>
              </a:rPr>
              <a:t> Sus </a:t>
            </a:r>
            <a:r>
              <a:rPr lang="en-US" sz="1800" err="1">
                <a:ea typeface="+mn-lt"/>
                <a:cs typeface="+mn-lt"/>
              </a:rPr>
              <a:t>promesas</a:t>
            </a:r>
            <a:endParaRPr lang="en-US" sz="1800"/>
          </a:p>
          <a:p>
            <a:r>
              <a:rPr lang="en-US" sz="1800" err="1">
                <a:ea typeface="+mn-lt"/>
                <a:cs typeface="+mn-lt"/>
              </a:rPr>
              <a:t>Hacer</a:t>
            </a:r>
            <a:r>
              <a:rPr lang="en-US" sz="1800">
                <a:ea typeface="+mn-lt"/>
                <a:cs typeface="+mn-lt"/>
              </a:rPr>
              <a:t> de Dios </a:t>
            </a:r>
            <a:r>
              <a:rPr lang="en-US" sz="1800" err="1">
                <a:ea typeface="+mn-lt"/>
                <a:cs typeface="+mn-lt"/>
              </a:rPr>
              <a:t>nuestra</a:t>
            </a:r>
            <a:r>
              <a:rPr lang="en-US" sz="1800">
                <a:ea typeface="+mn-lt"/>
                <a:cs typeface="+mn-lt"/>
              </a:rPr>
              <a:t> </a:t>
            </a:r>
            <a:r>
              <a:rPr lang="en-US" sz="1800" err="1">
                <a:ea typeface="+mn-lt"/>
                <a:cs typeface="+mn-lt"/>
              </a:rPr>
              <a:t>primera</a:t>
            </a:r>
            <a:r>
              <a:rPr lang="en-US" sz="1800">
                <a:ea typeface="+mn-lt"/>
                <a:cs typeface="+mn-lt"/>
              </a:rPr>
              <a:t> </a:t>
            </a:r>
            <a:r>
              <a:rPr lang="en-US" sz="1800" err="1">
                <a:ea typeface="+mn-lt"/>
                <a:cs typeface="+mn-lt"/>
              </a:rPr>
              <a:t>prioridad</a:t>
            </a:r>
            <a:endParaRPr lang="en-US" sz="1800"/>
          </a:p>
          <a:p>
            <a:r>
              <a:rPr lang="en-US" sz="1800">
                <a:ea typeface="+mn-lt"/>
                <a:cs typeface="+mn-lt"/>
              </a:rPr>
              <a:t>Que Dios </a:t>
            </a:r>
            <a:r>
              <a:rPr lang="en-US" sz="1800" err="1">
                <a:ea typeface="+mn-lt"/>
                <a:cs typeface="+mn-lt"/>
              </a:rPr>
              <a:t>domina</a:t>
            </a:r>
            <a:r>
              <a:rPr lang="en-US" sz="1800">
                <a:ea typeface="+mn-lt"/>
                <a:cs typeface="+mn-lt"/>
              </a:rPr>
              <a:t> </a:t>
            </a:r>
            <a:r>
              <a:rPr lang="en-US" sz="1800" err="1">
                <a:ea typeface="+mn-lt"/>
                <a:cs typeface="+mn-lt"/>
              </a:rPr>
              <a:t>sobre</a:t>
            </a:r>
            <a:r>
              <a:rPr lang="en-US" sz="1800">
                <a:ea typeface="+mn-lt"/>
                <a:cs typeface="+mn-lt"/>
              </a:rPr>
              <a:t> las </a:t>
            </a:r>
            <a:r>
              <a:rPr lang="en-US" sz="1800" err="1">
                <a:ea typeface="+mn-lt"/>
                <a:cs typeface="+mn-lt"/>
              </a:rPr>
              <a:t>naciones</a:t>
            </a:r>
            <a:endParaRPr lang="en-US">
              <a:ea typeface="+mn-lt"/>
              <a:cs typeface="+mn-lt"/>
            </a:endParaRPr>
          </a:p>
          <a:p>
            <a:pPr lvl="1"/>
            <a:r>
              <a:rPr lang="en-US" sz="1600">
                <a:ea typeface="+mn-lt"/>
                <a:cs typeface="+mn-lt"/>
              </a:rPr>
              <a:t>Salmo 76:10 (</a:t>
            </a:r>
            <a:r>
              <a:rPr lang="en-US" sz="1600" err="1">
                <a:ea typeface="+mn-lt"/>
                <a:cs typeface="+mn-lt"/>
              </a:rPr>
              <a:t>Romanos</a:t>
            </a:r>
            <a:r>
              <a:rPr lang="en-US" sz="1600">
                <a:ea typeface="+mn-lt"/>
                <a:cs typeface="+mn-lt"/>
              </a:rPr>
              <a:t> 8:31)</a:t>
            </a:r>
            <a:endParaRPr lang="en-US" sz="1600"/>
          </a:p>
          <a:p>
            <a:r>
              <a:rPr lang="en-US" sz="1800">
                <a:ea typeface="+mn-lt"/>
                <a:cs typeface="+mn-lt"/>
              </a:rPr>
              <a:t>De la </a:t>
            </a:r>
            <a:r>
              <a:rPr lang="en-US" sz="1800" err="1">
                <a:ea typeface="+mn-lt"/>
                <a:cs typeface="+mn-lt"/>
              </a:rPr>
              <a:t>cercanía</a:t>
            </a:r>
            <a:r>
              <a:rPr lang="en-US" sz="1800">
                <a:ea typeface="+mn-lt"/>
                <a:cs typeface="+mn-lt"/>
              </a:rPr>
              <a:t> de Dios (</a:t>
            </a:r>
            <a:r>
              <a:rPr lang="en-US" sz="1800" err="1">
                <a:ea typeface="+mn-lt"/>
                <a:cs typeface="+mn-lt"/>
              </a:rPr>
              <a:t>relación</a:t>
            </a:r>
            <a:r>
              <a:rPr lang="en-US" sz="1800">
                <a:ea typeface="+mn-lt"/>
                <a:cs typeface="+mn-lt"/>
              </a:rPr>
              <a:t>) </a:t>
            </a:r>
            <a:endParaRPr lang="en-US">
              <a:ea typeface="+mn-lt"/>
              <a:cs typeface="+mn-lt"/>
            </a:endParaRPr>
          </a:p>
          <a:p>
            <a:pPr lvl="1"/>
            <a:r>
              <a:rPr lang="en-US" sz="1600">
                <a:ea typeface="+mn-lt"/>
                <a:cs typeface="+mn-lt"/>
              </a:rPr>
              <a:t>"Tú </a:t>
            </a:r>
            <a:r>
              <a:rPr lang="en-US" sz="1600" err="1">
                <a:ea typeface="+mn-lt"/>
                <a:cs typeface="+mn-lt"/>
              </a:rPr>
              <a:t>eres</a:t>
            </a:r>
            <a:r>
              <a:rPr lang="en-US" sz="1600">
                <a:ea typeface="+mn-lt"/>
                <a:cs typeface="+mn-lt"/>
              </a:rPr>
              <a:t> santo, Que </a:t>
            </a:r>
            <a:r>
              <a:rPr lang="en-US" sz="1600" err="1">
                <a:ea typeface="+mn-lt"/>
                <a:cs typeface="+mn-lt"/>
              </a:rPr>
              <a:t>habitas</a:t>
            </a:r>
            <a:r>
              <a:rPr lang="en-US" sz="1600">
                <a:ea typeface="+mn-lt"/>
                <a:cs typeface="+mn-lt"/>
              </a:rPr>
              <a:t> entre las </a:t>
            </a:r>
            <a:r>
              <a:rPr lang="en-US" sz="1600" err="1">
                <a:ea typeface="+mn-lt"/>
                <a:cs typeface="+mn-lt"/>
              </a:rPr>
              <a:t>alabanzas</a:t>
            </a:r>
            <a:r>
              <a:rPr lang="en-US" sz="1600">
                <a:ea typeface="+mn-lt"/>
                <a:cs typeface="+mn-lt"/>
              </a:rPr>
              <a:t> de Israel" (Salmo 22:3)</a:t>
            </a:r>
            <a:endParaRPr lang="en-US" sz="1600"/>
          </a:p>
          <a:p>
            <a:r>
              <a:rPr lang="en-US" sz="1800">
                <a:ea typeface="+mn-lt"/>
                <a:cs typeface="+mn-lt"/>
              </a:rPr>
              <a:t>Que Dios </a:t>
            </a:r>
            <a:r>
              <a:rPr lang="en-US" sz="1800" err="1">
                <a:ea typeface="+mn-lt"/>
                <a:cs typeface="+mn-lt"/>
              </a:rPr>
              <a:t>nos</a:t>
            </a:r>
            <a:r>
              <a:rPr lang="en-US" sz="1800">
                <a:ea typeface="+mn-lt"/>
                <a:cs typeface="+mn-lt"/>
              </a:rPr>
              <a:t> </a:t>
            </a:r>
            <a:r>
              <a:rPr lang="en-US" sz="1800" err="1">
                <a:ea typeface="+mn-lt"/>
                <a:cs typeface="+mn-lt"/>
              </a:rPr>
              <a:t>cuida</a:t>
            </a:r>
            <a:endParaRPr lang="en-US" err="1">
              <a:ea typeface="+mn-lt"/>
              <a:cs typeface="+mn-lt"/>
            </a:endParaRPr>
          </a:p>
          <a:p>
            <a:pPr lvl="1">
              <a:spcAft>
                <a:spcPts val="0"/>
              </a:spcAft>
            </a:pPr>
            <a:r>
              <a:rPr lang="en-US" sz="1600">
                <a:ea typeface="+mn-lt"/>
                <a:cs typeface="+mn-lt"/>
              </a:rPr>
              <a:t>En </a:t>
            </a:r>
            <a:r>
              <a:rPr lang="en-US" sz="1600" err="1">
                <a:ea typeface="+mn-lt"/>
                <a:cs typeface="+mn-lt"/>
              </a:rPr>
              <a:t>otras</a:t>
            </a:r>
            <a:r>
              <a:rPr lang="en-US" sz="1600">
                <a:ea typeface="+mn-lt"/>
                <a:cs typeface="+mn-lt"/>
              </a:rPr>
              <a:t> palabras, que </a:t>
            </a:r>
            <a:r>
              <a:rPr lang="en-US" sz="1600" err="1">
                <a:ea typeface="+mn-lt"/>
                <a:cs typeface="+mn-lt"/>
              </a:rPr>
              <a:t>dependemos</a:t>
            </a:r>
            <a:r>
              <a:rPr lang="en-US" sz="1600">
                <a:ea typeface="+mn-lt"/>
                <a:cs typeface="+mn-lt"/>
              </a:rPr>
              <a:t> de Dios</a:t>
            </a:r>
            <a:endParaRPr lang="en-US" sz="1600"/>
          </a:p>
          <a:p>
            <a:r>
              <a:rPr lang="en-US" sz="1800">
                <a:ea typeface="+mn-lt"/>
                <a:cs typeface="+mn-lt"/>
              </a:rPr>
              <a:t>Que </a:t>
            </a:r>
            <a:r>
              <a:rPr lang="en-US" sz="1800" err="1">
                <a:ea typeface="+mn-lt"/>
                <a:cs typeface="+mn-lt"/>
              </a:rPr>
              <a:t>nuestras</a:t>
            </a:r>
            <a:r>
              <a:rPr lang="en-US" sz="1800">
                <a:ea typeface="+mn-lt"/>
                <a:cs typeface="+mn-lt"/>
              </a:rPr>
              <a:t> </a:t>
            </a:r>
            <a:r>
              <a:rPr lang="en-US" sz="1800" err="1">
                <a:ea typeface="+mn-lt"/>
                <a:cs typeface="+mn-lt"/>
              </a:rPr>
              <a:t>alegrías</a:t>
            </a:r>
            <a:r>
              <a:rPr lang="en-US" sz="1800">
                <a:ea typeface="+mn-lt"/>
                <a:cs typeface="+mn-lt"/>
              </a:rPr>
              <a:t> </a:t>
            </a:r>
            <a:r>
              <a:rPr lang="en-US" sz="1800" err="1">
                <a:ea typeface="+mn-lt"/>
                <a:cs typeface="+mn-lt"/>
              </a:rPr>
              <a:t>están</a:t>
            </a:r>
            <a:r>
              <a:rPr lang="en-US" sz="1800">
                <a:ea typeface="+mn-lt"/>
                <a:cs typeface="+mn-lt"/>
              </a:rPr>
              <a:t> </a:t>
            </a:r>
            <a:r>
              <a:rPr lang="en-US" sz="1800" err="1">
                <a:ea typeface="+mn-lt"/>
                <a:cs typeface="+mn-lt"/>
              </a:rPr>
              <a:t>incompletas</a:t>
            </a:r>
            <a:r>
              <a:rPr lang="en-US" sz="1800">
                <a:ea typeface="+mn-lt"/>
                <a:cs typeface="+mn-lt"/>
              </a:rPr>
              <a:t> hasta que las </a:t>
            </a:r>
            <a:r>
              <a:rPr lang="en-US" sz="1800" err="1">
                <a:ea typeface="+mn-lt"/>
                <a:cs typeface="+mn-lt"/>
              </a:rPr>
              <a:t>expresamos</a:t>
            </a:r>
            <a:endParaRPr lang="en-US" sz="1800"/>
          </a:p>
          <a:p>
            <a:endParaRPr lang="en-US"/>
          </a:p>
          <a:p>
            <a:endParaRPr lang="en-US"/>
          </a:p>
        </p:txBody>
      </p:sp>
    </p:spTree>
    <p:extLst>
      <p:ext uri="{BB962C8B-B14F-4D97-AF65-F5344CB8AC3E}">
        <p14:creationId xmlns:p14="http://schemas.microsoft.com/office/powerpoint/2010/main" val="42294765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7" end="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6" end="6"/>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45" fill="hold">
                      <p:stCondLst>
                        <p:cond delay="indefinite"/>
                      </p:stCondLst>
                      <p:childTnLst>
                        <p:par>
                          <p:cTn id="46" fill="hold">
                            <p:stCondLst>
                              <p:cond delay="0"/>
                            </p:stCondLst>
                            <p:childTnLst>
                              <p:par>
                                <p:cTn id="47" presetID="1" presetClass="entr" presetSubtype="0" fill="hold" grpId="0" nodeType="clickEffect">
                                  <p:stCondLst>
                                    <p:cond delay="0"/>
                                  </p:stCondLst>
                                  <p:childTnLst>
                                    <p:set>
                                      <p:cBhvr>
                                        <p:cTn id="48" dur="1" fill="hold">
                                          <p:stCondLst>
                                            <p:cond delay="0"/>
                                          </p:stCondLst>
                                        </p:cTn>
                                        <p:tgtEl>
                                          <p:spTgt spid="3">
                                            <p:txEl>
                                              <p:pRg st="8" end="8"/>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a:t>Identify the 2 major themes of psalms of praise</a:t>
            </a:r>
          </a:p>
          <a:p>
            <a:pPr marL="401638" lvl="1" indent="-196850">
              <a:buClr>
                <a:srgbClr val="C00000"/>
              </a:buClr>
              <a:buFont typeface="+mj-lt"/>
              <a:buAutoNum type="arabicPeriod"/>
            </a:pPr>
            <a:r>
              <a:rPr lang="en-US">
                <a:solidFill>
                  <a:srgbClr val="C00000"/>
                </a:solidFill>
              </a:rPr>
              <a:t>Creation</a:t>
            </a:r>
          </a:p>
          <a:p>
            <a:pPr marL="401638" lvl="1" indent="-196850">
              <a:buClr>
                <a:srgbClr val="C00000"/>
              </a:buClr>
              <a:buFont typeface="+mj-lt"/>
              <a:buAutoNum type="arabicPeriod"/>
            </a:pPr>
            <a:r>
              <a:rPr lang="en-US">
                <a:solidFill>
                  <a:srgbClr val="C00000"/>
                </a:solidFill>
              </a:rPr>
              <a:t>God’s Sovereignty</a:t>
            </a:r>
          </a:p>
          <a:p>
            <a:pPr marL="401638" lvl="1" indent="-196850">
              <a:buClr>
                <a:srgbClr val="C00000"/>
              </a:buClr>
              <a:buFont typeface="+mj-lt"/>
              <a:buAutoNum type="arabicPeriod"/>
            </a:pPr>
            <a:r>
              <a:rPr lang="en-US">
                <a:solidFill>
                  <a:srgbClr val="C00000"/>
                </a:solidFill>
              </a:rPr>
              <a:t>Israel’s History</a:t>
            </a:r>
          </a:p>
          <a:p>
            <a:r>
              <a:rPr lang="en-US"/>
              <a:t>Explain the difference between declarative praise and descriptive praise</a:t>
            </a:r>
          </a:p>
          <a:p>
            <a:pPr lvl="1"/>
            <a:r>
              <a:rPr lang="en-US">
                <a:solidFill>
                  <a:srgbClr val="C00000"/>
                </a:solidFill>
              </a:rPr>
              <a:t>Declarative – statement of praise to God or about God</a:t>
            </a:r>
          </a:p>
          <a:p>
            <a:pPr lvl="1"/>
            <a:r>
              <a:rPr lang="en-US">
                <a:solidFill>
                  <a:srgbClr val="C00000"/>
                </a:solidFill>
              </a:rPr>
              <a:t>Descriptive – explanation of why God is worthy of praise</a:t>
            </a:r>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234375" cy="4221977"/>
          </a:xfrm>
        </p:spPr>
        <p:txBody>
          <a:bodyPr vert="horz" lIns="91440" tIns="45720" rIns="91440" bIns="45720" rtlCol="0" anchor="t">
            <a:normAutofit/>
          </a:bodyPr>
          <a:lstStyle/>
          <a:p>
            <a:r>
              <a:rPr lang="es-ES"/>
              <a:t>Identificar los 2 temas principales de los salmos de alabanza</a:t>
            </a:r>
          </a:p>
          <a:p>
            <a:pPr marL="401320" lvl="1" indent="-196850">
              <a:buAutoNum type="arabicPeriod"/>
            </a:pPr>
            <a:r>
              <a:rPr lang="en-US">
                <a:solidFill>
                  <a:srgbClr val="C00000"/>
                </a:solidFill>
                <a:ea typeface="+mn-lt"/>
                <a:cs typeface="+mn-lt"/>
              </a:rPr>
              <a:t>La </a:t>
            </a:r>
            <a:r>
              <a:rPr lang="en-US" err="1">
                <a:solidFill>
                  <a:srgbClr val="C00000"/>
                </a:solidFill>
                <a:ea typeface="+mn-lt"/>
                <a:cs typeface="+mn-lt"/>
              </a:rPr>
              <a:t>creación</a:t>
            </a:r>
            <a:endParaRPr lang="en-US" err="1">
              <a:ea typeface="+mn-lt"/>
              <a:cs typeface="+mn-lt"/>
            </a:endParaRPr>
          </a:p>
          <a:p>
            <a:pPr marL="401320" lvl="1" indent="-196850">
              <a:buAutoNum type="arabicPeriod"/>
            </a:pPr>
            <a:r>
              <a:rPr lang="en-US">
                <a:solidFill>
                  <a:srgbClr val="C00000"/>
                </a:solidFill>
                <a:ea typeface="+mn-lt"/>
                <a:cs typeface="+mn-lt"/>
              </a:rPr>
              <a:t>La </a:t>
            </a:r>
            <a:r>
              <a:rPr lang="en-US" err="1">
                <a:solidFill>
                  <a:srgbClr val="C00000"/>
                </a:solidFill>
                <a:ea typeface="+mn-lt"/>
                <a:cs typeface="+mn-lt"/>
              </a:rPr>
              <a:t>soberanía</a:t>
            </a:r>
            <a:r>
              <a:rPr lang="en-US">
                <a:solidFill>
                  <a:srgbClr val="C00000"/>
                </a:solidFill>
                <a:ea typeface="+mn-lt"/>
                <a:cs typeface="+mn-lt"/>
              </a:rPr>
              <a:t> de Dios</a:t>
            </a:r>
            <a:endParaRPr lang="en-US">
              <a:ea typeface="+mn-lt"/>
              <a:cs typeface="+mn-lt"/>
            </a:endParaRPr>
          </a:p>
          <a:p>
            <a:pPr marL="401320" lvl="1" indent="-196850">
              <a:buAutoNum type="arabicPeriod"/>
            </a:pPr>
            <a:r>
              <a:rPr lang="en-US">
                <a:solidFill>
                  <a:srgbClr val="C00000"/>
                </a:solidFill>
                <a:ea typeface="+mn-lt"/>
                <a:cs typeface="+mn-lt"/>
              </a:rPr>
              <a:t>La </a:t>
            </a:r>
            <a:r>
              <a:rPr lang="en-US" err="1">
                <a:solidFill>
                  <a:srgbClr val="C00000"/>
                </a:solidFill>
                <a:ea typeface="+mn-lt"/>
                <a:cs typeface="+mn-lt"/>
              </a:rPr>
              <a:t>historia</a:t>
            </a:r>
            <a:r>
              <a:rPr lang="en-US">
                <a:solidFill>
                  <a:srgbClr val="C00000"/>
                </a:solidFill>
                <a:ea typeface="+mn-lt"/>
                <a:cs typeface="+mn-lt"/>
              </a:rPr>
              <a:t> de Israel</a:t>
            </a:r>
            <a:endParaRPr lang="es-ES">
              <a:ea typeface="+mn-lt"/>
              <a:cs typeface="+mn-lt"/>
            </a:endParaRPr>
          </a:p>
          <a:p>
            <a:r>
              <a:rPr lang="es-ES"/>
              <a:t>Explicar la diferencia entre la alabanza declarativa y la alabanza descriptiva.</a:t>
            </a:r>
          </a:p>
          <a:p>
            <a:pPr lvl="1"/>
            <a:r>
              <a:rPr lang="en-US" err="1">
                <a:solidFill>
                  <a:srgbClr val="C00000"/>
                </a:solidFill>
                <a:ea typeface="+mn-lt"/>
                <a:cs typeface="+mn-lt"/>
              </a:rPr>
              <a:t>Declarativa</a:t>
            </a:r>
            <a:r>
              <a:rPr lang="en-US">
                <a:solidFill>
                  <a:srgbClr val="C00000"/>
                </a:solidFill>
                <a:ea typeface="+mn-lt"/>
                <a:cs typeface="+mn-lt"/>
              </a:rPr>
              <a:t> – Una </a:t>
            </a:r>
            <a:r>
              <a:rPr lang="en-US" err="1">
                <a:solidFill>
                  <a:srgbClr val="C00000"/>
                </a:solidFill>
                <a:ea typeface="+mn-lt"/>
                <a:cs typeface="+mn-lt"/>
              </a:rPr>
              <a:t>declaración</a:t>
            </a:r>
            <a:r>
              <a:rPr lang="en-US">
                <a:solidFill>
                  <a:srgbClr val="C00000"/>
                </a:solidFill>
                <a:ea typeface="+mn-lt"/>
                <a:cs typeface="+mn-lt"/>
              </a:rPr>
              <a:t> de </a:t>
            </a:r>
            <a:r>
              <a:rPr lang="en-US" err="1">
                <a:solidFill>
                  <a:srgbClr val="C00000"/>
                </a:solidFill>
                <a:ea typeface="+mn-lt"/>
                <a:cs typeface="+mn-lt"/>
              </a:rPr>
              <a:t>alabanza</a:t>
            </a:r>
            <a:r>
              <a:rPr lang="en-US">
                <a:solidFill>
                  <a:srgbClr val="C00000"/>
                </a:solidFill>
                <a:ea typeface="+mn-lt"/>
                <a:cs typeface="+mn-lt"/>
              </a:rPr>
              <a:t> a Dios o </a:t>
            </a:r>
            <a:r>
              <a:rPr lang="en-US" err="1">
                <a:solidFill>
                  <a:srgbClr val="C00000"/>
                </a:solidFill>
                <a:ea typeface="+mn-lt"/>
                <a:cs typeface="+mn-lt"/>
              </a:rPr>
              <a:t>sobre</a:t>
            </a:r>
            <a:r>
              <a:rPr lang="en-US">
                <a:solidFill>
                  <a:srgbClr val="C00000"/>
                </a:solidFill>
                <a:ea typeface="+mn-lt"/>
                <a:cs typeface="+mn-lt"/>
              </a:rPr>
              <a:t> Dios</a:t>
            </a:r>
            <a:endParaRPr lang="en-US">
              <a:ea typeface="+mn-lt"/>
              <a:cs typeface="+mn-lt"/>
            </a:endParaRPr>
          </a:p>
          <a:p>
            <a:pPr lvl="1"/>
            <a:r>
              <a:rPr lang="en-US" err="1">
                <a:solidFill>
                  <a:srgbClr val="C00000"/>
                </a:solidFill>
                <a:ea typeface="+mn-lt"/>
                <a:cs typeface="+mn-lt"/>
              </a:rPr>
              <a:t>Descriptiva</a:t>
            </a:r>
            <a:r>
              <a:rPr lang="en-US">
                <a:solidFill>
                  <a:srgbClr val="C00000"/>
                </a:solidFill>
                <a:ea typeface="+mn-lt"/>
                <a:cs typeface="+mn-lt"/>
              </a:rPr>
              <a:t> – Una </a:t>
            </a:r>
            <a:r>
              <a:rPr lang="en-US" err="1">
                <a:solidFill>
                  <a:srgbClr val="C00000"/>
                </a:solidFill>
                <a:ea typeface="+mn-lt"/>
                <a:cs typeface="+mn-lt"/>
              </a:rPr>
              <a:t>explicación</a:t>
            </a:r>
            <a:r>
              <a:rPr lang="en-US">
                <a:solidFill>
                  <a:srgbClr val="C00000"/>
                </a:solidFill>
                <a:ea typeface="+mn-lt"/>
                <a:cs typeface="+mn-lt"/>
              </a:rPr>
              <a:t> de </a:t>
            </a:r>
            <a:r>
              <a:rPr lang="en-US" err="1">
                <a:solidFill>
                  <a:srgbClr val="C00000"/>
                </a:solidFill>
                <a:ea typeface="+mn-lt"/>
                <a:cs typeface="+mn-lt"/>
              </a:rPr>
              <a:t>por</a:t>
            </a:r>
            <a:r>
              <a:rPr lang="en-US">
                <a:solidFill>
                  <a:srgbClr val="C00000"/>
                </a:solidFill>
                <a:ea typeface="+mn-lt"/>
                <a:cs typeface="+mn-lt"/>
              </a:rPr>
              <a:t> </a:t>
            </a:r>
            <a:r>
              <a:rPr lang="en-US" err="1">
                <a:solidFill>
                  <a:srgbClr val="C00000"/>
                </a:solidFill>
                <a:ea typeface="+mn-lt"/>
                <a:cs typeface="+mn-lt"/>
              </a:rPr>
              <a:t>qué</a:t>
            </a:r>
            <a:r>
              <a:rPr lang="en-US">
                <a:solidFill>
                  <a:srgbClr val="C00000"/>
                </a:solidFill>
                <a:ea typeface="+mn-lt"/>
                <a:cs typeface="+mn-lt"/>
              </a:rPr>
              <a:t> Dios es </a:t>
            </a:r>
            <a:r>
              <a:rPr lang="en-US" err="1">
                <a:solidFill>
                  <a:srgbClr val="C00000"/>
                </a:solidFill>
                <a:ea typeface="+mn-lt"/>
                <a:cs typeface="+mn-lt"/>
              </a:rPr>
              <a:t>digno</a:t>
            </a:r>
            <a:r>
              <a:rPr lang="en-US">
                <a:solidFill>
                  <a:srgbClr val="C00000"/>
                </a:solidFill>
                <a:ea typeface="+mn-lt"/>
                <a:cs typeface="+mn-lt"/>
              </a:rPr>
              <a:t> de </a:t>
            </a:r>
            <a:r>
              <a:rPr lang="en-US" err="1">
                <a:solidFill>
                  <a:srgbClr val="C00000"/>
                </a:solidFill>
                <a:ea typeface="+mn-lt"/>
                <a:cs typeface="+mn-lt"/>
              </a:rPr>
              <a:t>alabanza</a:t>
            </a:r>
            <a:endParaRPr lang="en-US" err="1">
              <a:solidFill>
                <a:srgbClr val="C00000"/>
              </a:solidFill>
            </a:endParaRPr>
          </a:p>
        </p:txBody>
      </p:sp>
    </p:spTree>
    <p:extLst>
      <p:ext uri="{BB962C8B-B14F-4D97-AF65-F5344CB8AC3E}">
        <p14:creationId xmlns:p14="http://schemas.microsoft.com/office/powerpoint/2010/main" val="3935987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4">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4">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4">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385-173F-F25A-27B5-76420C85CB9E}"/>
              </a:ext>
            </a:extLst>
          </p:cNvPr>
          <p:cNvSpPr>
            <a:spLocks noGrp="1"/>
          </p:cNvSpPr>
          <p:nvPr>
            <p:ph type="title"/>
          </p:nvPr>
        </p:nvSpPr>
        <p:spPr>
          <a:xfrm>
            <a:off x="184298" y="759219"/>
            <a:ext cx="8775404" cy="1608845"/>
          </a:xfrm>
        </p:spPr>
        <p:txBody>
          <a:bodyPr/>
          <a:lstStyle/>
          <a:p>
            <a:pPr marL="0" marR="0">
              <a:lnSpc>
                <a:spcPct val="100000"/>
              </a:lnSpc>
              <a:spcBef>
                <a:spcPts val="0"/>
              </a:spcBef>
              <a:spcAft>
                <a:spcPts val="0"/>
              </a:spcAft>
            </a:pPr>
            <a:r>
              <a:rPr lang="en-US" sz="2400">
                <a:effectLst/>
              </a:rPr>
              <a:t>Living with the Psalms in moments of </a:t>
            </a:r>
            <a:br>
              <a:rPr lang="en-US" sz="2000">
                <a:effectLst/>
              </a:rPr>
            </a:br>
            <a:r>
              <a:rPr lang="en-US" sz="4800">
                <a:effectLst/>
              </a:rPr>
              <a:t>Learning</a:t>
            </a:r>
            <a:endParaRPr lang="en-US" sz="4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2CA6F54-4A26-DF85-29BB-9444A308F7EA}"/>
              </a:ext>
            </a:extLst>
          </p:cNvPr>
          <p:cNvSpPr>
            <a:spLocks noGrp="1"/>
          </p:cNvSpPr>
          <p:nvPr>
            <p:ph type="body" idx="1"/>
          </p:nvPr>
        </p:nvSpPr>
        <p:spPr>
          <a:xfrm>
            <a:off x="1283589" y="2671827"/>
            <a:ext cx="6576822" cy="371346"/>
          </a:xfrm>
        </p:spPr>
        <p:txBody>
          <a:bodyPr/>
          <a:lstStyle/>
          <a:p>
            <a:r>
              <a:rPr lang="en-US">
                <a:solidFill>
                  <a:srgbClr val="C00000"/>
                </a:solidFill>
              </a:rPr>
              <a:t>Lesson 9 / </a:t>
            </a:r>
            <a:r>
              <a:rPr lang="en-US" err="1">
                <a:solidFill>
                  <a:srgbClr val="C00000"/>
                </a:solidFill>
              </a:rPr>
              <a:t>Lección</a:t>
            </a:r>
            <a:r>
              <a:rPr lang="en-US">
                <a:solidFill>
                  <a:srgbClr val="C00000"/>
                </a:solidFill>
              </a:rPr>
              <a:t> 9</a:t>
            </a:r>
          </a:p>
        </p:txBody>
      </p:sp>
      <p:sp>
        <p:nvSpPr>
          <p:cNvPr id="4" name="Title 1">
            <a:extLst>
              <a:ext uri="{FF2B5EF4-FFF2-40B4-BE49-F238E27FC236}">
                <a16:creationId xmlns:a16="http://schemas.microsoft.com/office/drawing/2014/main" id="{D321DF81-615B-7450-DB5F-C358FA3B7F00}"/>
              </a:ext>
            </a:extLst>
          </p:cNvPr>
          <p:cNvSpPr txBox="1">
            <a:spLocks/>
          </p:cNvSpPr>
          <p:nvPr/>
        </p:nvSpPr>
        <p:spPr>
          <a:xfrm>
            <a:off x="184298" y="3361450"/>
            <a:ext cx="8775404" cy="160884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54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pPr>
              <a:lnSpc>
                <a:spcPct val="100000"/>
              </a:lnSpc>
            </a:pPr>
            <a:r>
              <a:rPr lang="es-ES" sz="2400">
                <a:effectLst/>
                <a:latin typeface="Malgun Gothic"/>
                <a:ea typeface="Malgun Gothic"/>
              </a:rPr>
              <a:t>Viviendo con los Salmos en momentos de </a:t>
            </a:r>
            <a:br>
              <a:rPr lang="es-ES" sz="2400">
                <a:effectLst/>
                <a:latin typeface="Malgun Gothic"/>
                <a:ea typeface="Malgun Gothic"/>
              </a:rPr>
            </a:br>
            <a:r>
              <a:rPr lang="es-ES" sz="4800">
                <a:latin typeface="Malgun Gothic"/>
                <a:ea typeface="Malgun Gothic"/>
              </a:rPr>
              <a:t>APRENDIZAJE</a:t>
            </a:r>
            <a:endParaRPr lang="en-US" sz="4800" err="1"/>
          </a:p>
        </p:txBody>
      </p:sp>
    </p:spTree>
    <p:extLst>
      <p:ext uri="{BB962C8B-B14F-4D97-AF65-F5344CB8AC3E}">
        <p14:creationId xmlns:p14="http://schemas.microsoft.com/office/powerpoint/2010/main" val="2393570028"/>
      </p:ext>
    </p:extLst>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a:t>Name 3 sources of wisdom as described in the Psalms</a:t>
            </a:r>
          </a:p>
          <a:p>
            <a:r>
              <a:rPr lang="en-US"/>
              <a:t>Explain how Instructional Psalms complete the cycle of spiritual growth that the psalms describe</a:t>
            </a:r>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234375" cy="4221977"/>
          </a:xfrm>
        </p:spPr>
        <p:txBody>
          <a:bodyPr vert="horz" lIns="91440" tIns="45720" rIns="91440" bIns="45720" rtlCol="0" anchor="t">
            <a:normAutofit/>
          </a:bodyPr>
          <a:lstStyle/>
          <a:p>
            <a:r>
              <a:rPr lang="es-ES"/>
              <a:t>Enumerar 3 fuentes de sabiduría como se describe en los Salmos</a:t>
            </a:r>
          </a:p>
          <a:p>
            <a:r>
              <a:rPr lang="es-ES"/>
              <a:t>Explicar cómo los Salmos instructivos completan el ciclo de crecimiento espiritual que describen los salmos</a:t>
            </a:r>
          </a:p>
          <a:p>
            <a:endParaRPr lang="en-US"/>
          </a:p>
        </p:txBody>
      </p:sp>
    </p:spTree>
    <p:extLst>
      <p:ext uri="{BB962C8B-B14F-4D97-AF65-F5344CB8AC3E}">
        <p14:creationId xmlns:p14="http://schemas.microsoft.com/office/powerpoint/2010/main" val="2847241838"/>
      </p:ext>
    </p:extLst>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 name="Rectangle: Rounded Corners 20">
            <a:extLst>
              <a:ext uri="{FF2B5EF4-FFF2-40B4-BE49-F238E27FC236}">
                <a16:creationId xmlns:a16="http://schemas.microsoft.com/office/drawing/2014/main" id="{4EF19814-0E55-9154-0479-7C436FCDDEF9}"/>
              </a:ext>
            </a:extLst>
          </p:cNvPr>
          <p:cNvSpPr/>
          <p:nvPr/>
        </p:nvSpPr>
        <p:spPr>
          <a:xfrm>
            <a:off x="230588" y="2250219"/>
            <a:ext cx="3824577" cy="3182117"/>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2E8A2A3-569A-D79B-C281-C8607B521B6C}"/>
              </a:ext>
            </a:extLst>
          </p:cNvPr>
          <p:cNvSpPr>
            <a:spLocks noGrp="1"/>
          </p:cNvSpPr>
          <p:nvPr>
            <p:ph type="title"/>
          </p:nvPr>
        </p:nvSpPr>
        <p:spPr>
          <a:xfrm>
            <a:off x="3998596" y="3820330"/>
            <a:ext cx="5120603" cy="1393913"/>
          </a:xfrm>
        </p:spPr>
        <p:txBody>
          <a:bodyPr>
            <a:normAutofit/>
          </a:bodyPr>
          <a:lstStyle/>
          <a:p>
            <a:pPr algn="ctr"/>
            <a:r>
              <a:rPr lang="en-US" sz="3200"/>
              <a:t>Living with the Psalms</a:t>
            </a:r>
            <a:br>
              <a:rPr lang="en-US" sz="3200"/>
            </a:br>
            <a:r>
              <a:rPr lang="en-US" sz="3200" err="1"/>
              <a:t>Viviendo</a:t>
            </a:r>
            <a:r>
              <a:rPr lang="en-US" sz="3200"/>
              <a:t> con </a:t>
            </a:r>
            <a:r>
              <a:rPr lang="en-US" sz="3200" err="1"/>
              <a:t>los</a:t>
            </a:r>
            <a:r>
              <a:rPr lang="en-US" sz="3200"/>
              <a:t> </a:t>
            </a:r>
            <a:r>
              <a:rPr lang="en-US" sz="3200" err="1"/>
              <a:t>Salmos</a:t>
            </a:r>
            <a:endParaRPr lang="en-US" sz="3200"/>
          </a:p>
        </p:txBody>
      </p:sp>
      <p:sp>
        <p:nvSpPr>
          <p:cNvPr id="4" name="Oval 3">
            <a:extLst>
              <a:ext uri="{FF2B5EF4-FFF2-40B4-BE49-F238E27FC236}">
                <a16:creationId xmlns:a16="http://schemas.microsoft.com/office/drawing/2014/main" id="{2D87C027-8DE4-1D25-B8AC-12B39C30B746}"/>
              </a:ext>
            </a:extLst>
          </p:cNvPr>
          <p:cNvSpPr>
            <a:spLocks noChangeAspect="1"/>
          </p:cNvSpPr>
          <p:nvPr/>
        </p:nvSpPr>
        <p:spPr>
          <a:xfrm>
            <a:off x="30417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rtlCol="0" anchor="ctr"/>
          <a:lstStyle/>
          <a:p>
            <a:pPr algn="ctr"/>
            <a:r>
              <a:rPr lang="en-US" sz="1500"/>
              <a:t>Lament </a:t>
            </a:r>
            <a:r>
              <a:rPr lang="en-US" sz="1500" err="1"/>
              <a:t>Lamento</a:t>
            </a:r>
            <a:endParaRPr lang="en-US" sz="1500"/>
          </a:p>
        </p:txBody>
      </p:sp>
      <p:sp>
        <p:nvSpPr>
          <p:cNvPr id="5" name="Oval 4">
            <a:extLst>
              <a:ext uri="{FF2B5EF4-FFF2-40B4-BE49-F238E27FC236}">
                <a16:creationId xmlns:a16="http://schemas.microsoft.com/office/drawing/2014/main" id="{CC9F87C9-548C-612D-86F3-88D89EE00FD2}"/>
              </a:ext>
            </a:extLst>
          </p:cNvPr>
          <p:cNvSpPr>
            <a:spLocks noChangeAspect="1"/>
          </p:cNvSpPr>
          <p:nvPr/>
        </p:nvSpPr>
        <p:spPr>
          <a:xfrm>
            <a:off x="1377808" y="3997879"/>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Imprecation</a:t>
            </a:r>
          </a:p>
          <a:p>
            <a:pPr algn="ctr"/>
            <a:r>
              <a:rPr lang="en-US" sz="1500" err="1"/>
              <a:t>Imprecación</a:t>
            </a:r>
            <a:endParaRPr lang="en-US" sz="1500"/>
          </a:p>
        </p:txBody>
      </p:sp>
      <p:cxnSp>
        <p:nvCxnSpPr>
          <p:cNvPr id="7" name="Straight Connector 6">
            <a:extLst>
              <a:ext uri="{FF2B5EF4-FFF2-40B4-BE49-F238E27FC236}">
                <a16:creationId xmlns:a16="http://schemas.microsoft.com/office/drawing/2014/main" id="{9473685E-4BAA-E751-FE60-6BAB2A85CDC6}"/>
              </a:ext>
            </a:extLst>
          </p:cNvPr>
          <p:cNvCxnSpPr>
            <a:cxnSpLocks/>
          </p:cNvCxnSpPr>
          <p:nvPr/>
        </p:nvCxnSpPr>
        <p:spPr>
          <a:xfrm>
            <a:off x="1377808" y="3524714"/>
            <a:ext cx="1767589" cy="0"/>
          </a:xfrm>
          <a:prstGeom prst="line">
            <a:avLst/>
          </a:prstGeom>
          <a:ln w="57150"/>
        </p:spPr>
        <p:style>
          <a:lnRef idx="1">
            <a:schemeClr val="dk1"/>
          </a:lnRef>
          <a:fillRef idx="0">
            <a:schemeClr val="dk1"/>
          </a:fillRef>
          <a:effectRef idx="0">
            <a:schemeClr val="dk1"/>
          </a:effectRef>
          <a:fontRef idx="minor">
            <a:schemeClr val="tx1"/>
          </a:fontRef>
        </p:style>
      </p:cxnSp>
      <p:cxnSp>
        <p:nvCxnSpPr>
          <p:cNvPr id="8" name="Straight Connector 7">
            <a:extLst>
              <a:ext uri="{FF2B5EF4-FFF2-40B4-BE49-F238E27FC236}">
                <a16:creationId xmlns:a16="http://schemas.microsoft.com/office/drawing/2014/main" id="{EB36CFB2-894E-3351-A124-927D5BE5A014}"/>
              </a:ext>
            </a:extLst>
          </p:cNvPr>
          <p:cNvCxnSpPr>
            <a:cxnSpLocks/>
          </p:cNvCxnSpPr>
          <p:nvPr/>
        </p:nvCxnSpPr>
        <p:spPr>
          <a:xfrm flipV="1">
            <a:off x="2261602" y="3644704"/>
            <a:ext cx="822226" cy="808026"/>
          </a:xfrm>
          <a:prstGeom prst="line">
            <a:avLst/>
          </a:prstGeom>
          <a:ln w="57150"/>
        </p:spPr>
        <p:style>
          <a:lnRef idx="1">
            <a:schemeClr val="dk1"/>
          </a:lnRef>
          <a:fillRef idx="0">
            <a:schemeClr val="dk1"/>
          </a:fillRef>
          <a:effectRef idx="0">
            <a:schemeClr val="dk1"/>
          </a:effectRef>
          <a:fontRef idx="minor">
            <a:schemeClr val="tx1"/>
          </a:fontRef>
        </p:style>
      </p:cxnSp>
      <p:cxnSp>
        <p:nvCxnSpPr>
          <p:cNvPr id="9" name="Straight Connector 8">
            <a:extLst>
              <a:ext uri="{FF2B5EF4-FFF2-40B4-BE49-F238E27FC236}">
                <a16:creationId xmlns:a16="http://schemas.microsoft.com/office/drawing/2014/main" id="{1CBBAAF7-873E-7DCE-9EAC-C3879E115EAA}"/>
              </a:ext>
            </a:extLst>
          </p:cNvPr>
          <p:cNvCxnSpPr>
            <a:cxnSpLocks/>
          </p:cNvCxnSpPr>
          <p:nvPr/>
        </p:nvCxnSpPr>
        <p:spPr>
          <a:xfrm flipV="1">
            <a:off x="3263719" y="893500"/>
            <a:ext cx="5120604" cy="2657756"/>
          </a:xfrm>
          <a:prstGeom prst="line">
            <a:avLst/>
          </a:prstGeom>
          <a:ln w="57150"/>
        </p:spPr>
        <p:style>
          <a:lnRef idx="1">
            <a:schemeClr val="dk1"/>
          </a:lnRef>
          <a:fillRef idx="0">
            <a:schemeClr val="dk1"/>
          </a:fillRef>
          <a:effectRef idx="0">
            <a:schemeClr val="dk1"/>
          </a:effectRef>
          <a:fontRef idx="minor">
            <a:schemeClr val="tx1"/>
          </a:fontRef>
        </p:style>
      </p:cxnSp>
      <p:sp>
        <p:nvSpPr>
          <p:cNvPr id="6" name="Oval 5">
            <a:extLst>
              <a:ext uri="{FF2B5EF4-FFF2-40B4-BE49-F238E27FC236}">
                <a16:creationId xmlns:a16="http://schemas.microsoft.com/office/drawing/2014/main" id="{1F5552AF-597E-7329-1D9F-10C4372E7B4F}"/>
              </a:ext>
            </a:extLst>
          </p:cNvPr>
          <p:cNvSpPr>
            <a:spLocks noChangeAspect="1"/>
          </p:cNvSpPr>
          <p:nvPr/>
        </p:nvSpPr>
        <p:spPr>
          <a:xfrm>
            <a:off x="2566763" y="2784861"/>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Trust</a:t>
            </a:r>
          </a:p>
          <a:p>
            <a:pPr algn="ctr"/>
            <a:r>
              <a:rPr lang="en-US" sz="1500" err="1"/>
              <a:t>Confianza</a:t>
            </a:r>
            <a:endParaRPr lang="en-US" sz="1500"/>
          </a:p>
        </p:txBody>
      </p:sp>
      <p:sp>
        <p:nvSpPr>
          <p:cNvPr id="10" name="TextBox 9">
            <a:extLst>
              <a:ext uri="{FF2B5EF4-FFF2-40B4-BE49-F238E27FC236}">
                <a16:creationId xmlns:a16="http://schemas.microsoft.com/office/drawing/2014/main" id="{84BBB637-4065-2D72-1B09-9568BEB09C89}"/>
              </a:ext>
            </a:extLst>
          </p:cNvPr>
          <p:cNvSpPr txBox="1"/>
          <p:nvPr/>
        </p:nvSpPr>
        <p:spPr>
          <a:xfrm>
            <a:off x="1463199" y="2395835"/>
            <a:ext cx="1359353" cy="461665"/>
          </a:xfrm>
          <a:prstGeom prst="rect">
            <a:avLst/>
          </a:prstGeom>
          <a:noFill/>
        </p:spPr>
        <p:txBody>
          <a:bodyPr wrap="square" rtlCol="0">
            <a:spAutoFit/>
          </a:bodyPr>
          <a:lstStyle/>
          <a:p>
            <a:pPr algn="ctr"/>
            <a:r>
              <a:rPr lang="en-US" sz="2400" b="1"/>
              <a:t>CRISIS </a:t>
            </a:r>
          </a:p>
        </p:txBody>
      </p:sp>
      <p:sp>
        <p:nvSpPr>
          <p:cNvPr id="11" name="Oval 10">
            <a:extLst>
              <a:ext uri="{FF2B5EF4-FFF2-40B4-BE49-F238E27FC236}">
                <a16:creationId xmlns:a16="http://schemas.microsoft.com/office/drawing/2014/main" id="{249432CA-E271-39BF-904C-FF7291F3C537}"/>
              </a:ext>
            </a:extLst>
          </p:cNvPr>
          <p:cNvSpPr>
            <a:spLocks noChangeAspect="1"/>
          </p:cNvSpPr>
          <p:nvPr/>
        </p:nvSpPr>
        <p:spPr>
          <a:xfrm>
            <a:off x="4188828" y="1977185"/>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lnSpc>
                <a:spcPct val="150000"/>
              </a:lnSpc>
            </a:pPr>
            <a:r>
              <a:rPr lang="en-US" sz="1400"/>
              <a:t>Thanksgiving</a:t>
            </a:r>
          </a:p>
          <a:p>
            <a:pPr algn="ctr"/>
            <a:r>
              <a:rPr lang="en-US" sz="1400" err="1"/>
              <a:t>Acción</a:t>
            </a:r>
            <a:r>
              <a:rPr lang="en-US" sz="1400"/>
              <a:t> de gracias</a:t>
            </a:r>
          </a:p>
        </p:txBody>
      </p:sp>
      <p:sp>
        <p:nvSpPr>
          <p:cNvPr id="12" name="Oval 11">
            <a:extLst>
              <a:ext uri="{FF2B5EF4-FFF2-40B4-BE49-F238E27FC236}">
                <a16:creationId xmlns:a16="http://schemas.microsoft.com/office/drawing/2014/main" id="{2556E787-B34D-A78C-C3FD-E3B2E231BBC2}"/>
              </a:ext>
            </a:extLst>
          </p:cNvPr>
          <p:cNvSpPr>
            <a:spLocks noChangeAspect="1"/>
          </p:cNvSpPr>
          <p:nvPr/>
        </p:nvSpPr>
        <p:spPr>
          <a:xfrm>
            <a:off x="5809022" y="1197713"/>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rIns="0" rtlCol="0" anchor="ctr"/>
          <a:lstStyle/>
          <a:p>
            <a:pPr algn="ctr"/>
            <a:r>
              <a:rPr lang="en-US" sz="1500"/>
              <a:t>Praise</a:t>
            </a:r>
          </a:p>
          <a:p>
            <a:pPr algn="ctr"/>
            <a:r>
              <a:rPr lang="en-US" sz="1500" err="1"/>
              <a:t>Alabanza</a:t>
            </a:r>
            <a:endParaRPr lang="en-US" sz="1500"/>
          </a:p>
        </p:txBody>
      </p:sp>
      <p:sp>
        <p:nvSpPr>
          <p:cNvPr id="13" name="Oval 12">
            <a:extLst>
              <a:ext uri="{FF2B5EF4-FFF2-40B4-BE49-F238E27FC236}">
                <a16:creationId xmlns:a16="http://schemas.microsoft.com/office/drawing/2014/main" id="{DCA60A98-58AA-E3F6-9670-EA7BC480DFE3}"/>
              </a:ext>
            </a:extLst>
          </p:cNvPr>
          <p:cNvSpPr>
            <a:spLocks noChangeAspect="1"/>
          </p:cNvSpPr>
          <p:nvPr/>
        </p:nvSpPr>
        <p:spPr>
          <a:xfrm>
            <a:off x="7411707" y="343382"/>
            <a:ext cx="1393913" cy="1393913"/>
          </a:xfrm>
          <a:prstGeom prst="ellipse">
            <a:avLst/>
          </a:prstGeom>
        </p:spPr>
        <p:style>
          <a:lnRef idx="2">
            <a:schemeClr val="dk1">
              <a:shade val="50000"/>
            </a:schemeClr>
          </a:lnRef>
          <a:fillRef idx="1">
            <a:schemeClr val="dk1"/>
          </a:fillRef>
          <a:effectRef idx="0">
            <a:schemeClr val="dk1"/>
          </a:effectRef>
          <a:fontRef idx="minor">
            <a:schemeClr val="lt1"/>
          </a:fontRef>
        </p:style>
        <p:txBody>
          <a:bodyPr lIns="0" tIns="45720" rIns="0" bIns="45720" rtlCol="0" anchor="ctr"/>
          <a:lstStyle/>
          <a:p>
            <a:pPr algn="ctr"/>
            <a:r>
              <a:rPr lang="en-US" sz="1500"/>
              <a:t>Wisdom</a:t>
            </a:r>
          </a:p>
          <a:p>
            <a:pPr algn="ctr"/>
            <a:r>
              <a:rPr lang="en-US" sz="1500" err="1"/>
              <a:t>Sabiduría</a:t>
            </a:r>
          </a:p>
        </p:txBody>
      </p:sp>
      <p:sp>
        <p:nvSpPr>
          <p:cNvPr id="14" name="Lightning Bolt 13">
            <a:extLst>
              <a:ext uri="{FF2B5EF4-FFF2-40B4-BE49-F238E27FC236}">
                <a16:creationId xmlns:a16="http://schemas.microsoft.com/office/drawing/2014/main" id="{1B479C68-2D3E-1646-844E-63D578EAC611}"/>
              </a:ext>
            </a:extLst>
          </p:cNvPr>
          <p:cNvSpPr/>
          <p:nvPr/>
        </p:nvSpPr>
        <p:spPr>
          <a:xfrm>
            <a:off x="1240404" y="335431"/>
            <a:ext cx="2949120" cy="2775239"/>
          </a:xfrm>
          <a:prstGeom prst="lightningBolt">
            <a:avLst/>
          </a:prstGeom>
          <a:solidFill>
            <a:srgbClr val="C00000"/>
          </a:solidFill>
        </p:spPr>
        <p:style>
          <a:lnRef idx="3">
            <a:schemeClr val="lt1"/>
          </a:lnRef>
          <a:fillRef idx="1">
            <a:schemeClr val="accent3"/>
          </a:fillRef>
          <a:effectRef idx="1">
            <a:schemeClr val="accent3"/>
          </a:effectRef>
          <a:fontRef idx="minor">
            <a:schemeClr val="lt1"/>
          </a:fontRef>
        </p:style>
        <p:txBody>
          <a:bodyPr rtlCol="0" anchor="ctr"/>
          <a:lstStyle/>
          <a:p>
            <a:pPr algn="ctr"/>
            <a:endParaRPr lang="en-US"/>
          </a:p>
        </p:txBody>
      </p:sp>
      <p:sp>
        <p:nvSpPr>
          <p:cNvPr id="15" name="TextBox 14">
            <a:extLst>
              <a:ext uri="{FF2B5EF4-FFF2-40B4-BE49-F238E27FC236}">
                <a16:creationId xmlns:a16="http://schemas.microsoft.com/office/drawing/2014/main" id="{2A8DF372-BC1B-8040-79F2-F9996ABE92E1}"/>
              </a:ext>
            </a:extLst>
          </p:cNvPr>
          <p:cNvSpPr txBox="1"/>
          <p:nvPr/>
        </p:nvSpPr>
        <p:spPr>
          <a:xfrm rot="3108982">
            <a:off x="1475784" y="1641771"/>
            <a:ext cx="2861946" cy="338554"/>
          </a:xfrm>
          <a:prstGeom prst="rect">
            <a:avLst/>
          </a:prstGeom>
          <a:noFill/>
        </p:spPr>
        <p:txBody>
          <a:bodyPr wrap="square" lIns="91440" tIns="45720" rIns="91440" bIns="45720" rtlCol="0" anchor="t">
            <a:spAutoFit/>
          </a:bodyPr>
          <a:lstStyle/>
          <a:p>
            <a:r>
              <a:rPr lang="en-US" sz="1600" b="1">
                <a:solidFill>
                  <a:schemeClr val="bg1"/>
                </a:solidFill>
              </a:rPr>
              <a:t>Deliverance / </a:t>
            </a:r>
            <a:r>
              <a:rPr lang="en-US" sz="1600" b="1" err="1">
                <a:solidFill>
                  <a:schemeClr val="bg1"/>
                </a:solidFill>
              </a:rPr>
              <a:t>Liberación</a:t>
            </a:r>
            <a:r>
              <a:rPr lang="en-US" sz="1600" b="1">
                <a:solidFill>
                  <a:schemeClr val="bg1"/>
                </a:solidFill>
              </a:rPr>
              <a:t> </a:t>
            </a:r>
          </a:p>
        </p:txBody>
      </p:sp>
    </p:spTree>
    <p:extLst>
      <p:ext uri="{BB962C8B-B14F-4D97-AF65-F5344CB8AC3E}">
        <p14:creationId xmlns:p14="http://schemas.microsoft.com/office/powerpoint/2010/main" val="2106229190"/>
      </p:ext>
    </p:extLst>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8D2FB81-BEC3-954A-7621-DE1A8DA25063}"/>
              </a:ext>
            </a:extLst>
          </p:cNvPr>
          <p:cNvSpPr>
            <a:spLocks noGrp="1"/>
          </p:cNvSpPr>
          <p:nvPr>
            <p:ph type="title"/>
          </p:nvPr>
        </p:nvSpPr>
        <p:spPr/>
        <p:txBody>
          <a:bodyPr vert="horz" lIns="91440" tIns="45720" rIns="91440" bIns="45720" rtlCol="0" anchor="ctr">
            <a:noAutofit/>
          </a:bodyPr>
          <a:lstStyle/>
          <a:p>
            <a:r>
              <a:rPr lang="en-US" sz="2600">
                <a:latin typeface="Malgun Gothic"/>
                <a:ea typeface="Malgun Gothic"/>
              </a:rPr>
              <a:t>Instruction in the Psalms / La </a:t>
            </a:r>
            <a:r>
              <a:rPr lang="en-US" sz="2600" err="1">
                <a:latin typeface="Malgun Gothic"/>
                <a:ea typeface="Malgun Gothic"/>
              </a:rPr>
              <a:t>instrucción</a:t>
            </a:r>
            <a:r>
              <a:rPr lang="en-US" sz="2600">
                <a:latin typeface="Malgun Gothic"/>
                <a:ea typeface="Malgun Gothic"/>
              </a:rPr>
              <a:t> </a:t>
            </a:r>
            <a:r>
              <a:rPr lang="en-US" sz="2600" err="1">
                <a:latin typeface="Malgun Gothic"/>
                <a:ea typeface="Malgun Gothic"/>
              </a:rPr>
              <a:t>en</a:t>
            </a:r>
            <a:r>
              <a:rPr lang="en-US" sz="2600">
                <a:latin typeface="Malgun Gothic"/>
                <a:ea typeface="Malgun Gothic"/>
              </a:rPr>
              <a:t> </a:t>
            </a:r>
            <a:r>
              <a:rPr lang="en-US" sz="2600" err="1">
                <a:latin typeface="Malgun Gothic"/>
                <a:ea typeface="Malgun Gothic"/>
              </a:rPr>
              <a:t>los</a:t>
            </a:r>
            <a:r>
              <a:rPr lang="en-US" sz="2600">
                <a:latin typeface="Malgun Gothic"/>
                <a:ea typeface="Malgun Gothic"/>
              </a:rPr>
              <a:t> </a:t>
            </a:r>
            <a:r>
              <a:rPr lang="en-US" sz="2600" err="1">
                <a:latin typeface="Malgun Gothic"/>
                <a:ea typeface="Malgun Gothic"/>
              </a:rPr>
              <a:t>Salmos</a:t>
            </a:r>
            <a:endParaRPr lang="en-US" sz="2600"/>
          </a:p>
        </p:txBody>
      </p:sp>
      <p:sp>
        <p:nvSpPr>
          <p:cNvPr id="3" name="Content Placeholder 2">
            <a:extLst>
              <a:ext uri="{FF2B5EF4-FFF2-40B4-BE49-F238E27FC236}">
                <a16:creationId xmlns:a16="http://schemas.microsoft.com/office/drawing/2014/main" id="{91F389CD-994B-AD80-38F6-8F936EF74E28}"/>
              </a:ext>
            </a:extLst>
          </p:cNvPr>
          <p:cNvSpPr>
            <a:spLocks noGrp="1"/>
          </p:cNvSpPr>
          <p:nvPr>
            <p:ph sz="half" idx="1"/>
          </p:nvPr>
        </p:nvSpPr>
        <p:spPr/>
        <p:txBody>
          <a:bodyPr/>
          <a:lstStyle/>
          <a:p>
            <a:r>
              <a:rPr lang="en-US"/>
              <a:t>The New Testament offers us two aids to keeping God’s commandments:</a:t>
            </a:r>
          </a:p>
          <a:p>
            <a:pPr lvl="1"/>
            <a:r>
              <a:rPr lang="en-US"/>
              <a:t>Instruction on how to serve Him more effectively (Epistles)</a:t>
            </a:r>
          </a:p>
          <a:p>
            <a:pPr lvl="1"/>
            <a:r>
              <a:rPr lang="en-US"/>
              <a:t>Examples of effective (and ineffective) service (The Gospels and Acts)</a:t>
            </a:r>
          </a:p>
          <a:p>
            <a:r>
              <a:rPr lang="en-US"/>
              <a:t>The Psalms offers these aids in the Instructional Psalms</a:t>
            </a:r>
          </a:p>
          <a:p>
            <a:pPr lvl="1"/>
            <a:r>
              <a:rPr lang="en-US"/>
              <a:t>Wisdom Psalms (Instruction)—Psalm 127</a:t>
            </a:r>
          </a:p>
          <a:p>
            <a:pPr lvl="1"/>
            <a:r>
              <a:rPr lang="en-US"/>
              <a:t>Historical Psalms (Examples)—Psalm 78</a:t>
            </a:r>
          </a:p>
          <a:p>
            <a:endParaRPr lang="en-US"/>
          </a:p>
        </p:txBody>
      </p:sp>
      <p:sp>
        <p:nvSpPr>
          <p:cNvPr id="4" name="Content Placeholder 3">
            <a:extLst>
              <a:ext uri="{FF2B5EF4-FFF2-40B4-BE49-F238E27FC236}">
                <a16:creationId xmlns:a16="http://schemas.microsoft.com/office/drawing/2014/main" id="{80D569A1-48BD-C80F-2A37-98B3666A363B}"/>
              </a:ext>
            </a:extLst>
          </p:cNvPr>
          <p:cNvSpPr>
            <a:spLocks noGrp="1"/>
          </p:cNvSpPr>
          <p:nvPr>
            <p:ph sz="half" idx="2"/>
          </p:nvPr>
        </p:nvSpPr>
        <p:spPr/>
        <p:txBody>
          <a:bodyPr vert="horz" lIns="91440" tIns="45720" rIns="91440" bIns="45720" rtlCol="0" anchor="t">
            <a:normAutofit/>
          </a:bodyPr>
          <a:lstStyle/>
          <a:p>
            <a:r>
              <a:rPr lang="en-US"/>
              <a:t>El Nuevo </a:t>
            </a:r>
            <a:r>
              <a:rPr lang="en-US" err="1"/>
              <a:t>Testamento</a:t>
            </a:r>
            <a:r>
              <a:rPr lang="en-US"/>
              <a:t> </a:t>
            </a:r>
            <a:r>
              <a:rPr lang="en-US" err="1"/>
              <a:t>nos</a:t>
            </a:r>
            <a:r>
              <a:rPr lang="en-US"/>
              <a:t> </a:t>
            </a:r>
            <a:r>
              <a:rPr lang="en-US" err="1"/>
              <a:t>ofrece</a:t>
            </a:r>
            <a:r>
              <a:rPr lang="en-US"/>
              <a:t> dos </a:t>
            </a:r>
            <a:r>
              <a:rPr lang="en-US" err="1"/>
              <a:t>ayudas</a:t>
            </a:r>
            <a:r>
              <a:rPr lang="en-US"/>
              <a:t> para </a:t>
            </a:r>
            <a:r>
              <a:rPr lang="en-US" err="1"/>
              <a:t>guardar</a:t>
            </a:r>
            <a:r>
              <a:rPr lang="en-US"/>
              <a:t> </a:t>
            </a:r>
            <a:r>
              <a:rPr lang="en-US" err="1"/>
              <a:t>los</a:t>
            </a:r>
            <a:r>
              <a:rPr lang="en-US"/>
              <a:t> </a:t>
            </a:r>
            <a:r>
              <a:rPr lang="en-US" err="1"/>
              <a:t>mandamientos</a:t>
            </a:r>
            <a:r>
              <a:rPr lang="en-US"/>
              <a:t> de Dios. </a:t>
            </a:r>
          </a:p>
          <a:p>
            <a:pPr lvl="1"/>
            <a:r>
              <a:rPr lang="en-US" err="1"/>
              <a:t>Instrucciones</a:t>
            </a:r>
            <a:r>
              <a:rPr lang="en-US"/>
              <a:t> </a:t>
            </a:r>
            <a:r>
              <a:rPr lang="en-US" err="1"/>
              <a:t>sobre</a:t>
            </a:r>
            <a:r>
              <a:rPr lang="en-US"/>
              <a:t> </a:t>
            </a:r>
            <a:r>
              <a:rPr lang="en-US" err="1"/>
              <a:t>cómo</a:t>
            </a:r>
            <a:r>
              <a:rPr lang="en-US"/>
              <a:t> </a:t>
            </a:r>
            <a:r>
              <a:rPr lang="en-US" err="1"/>
              <a:t>servirle</a:t>
            </a:r>
            <a:r>
              <a:rPr lang="en-US"/>
              <a:t> </a:t>
            </a:r>
            <a:r>
              <a:rPr lang="en-US" err="1"/>
              <a:t>más</a:t>
            </a:r>
            <a:r>
              <a:rPr lang="en-US"/>
              <a:t> </a:t>
            </a:r>
            <a:r>
              <a:rPr lang="en-US" err="1"/>
              <a:t>eficazmente</a:t>
            </a:r>
            <a:r>
              <a:rPr lang="en-US"/>
              <a:t> (las </a:t>
            </a:r>
            <a:r>
              <a:rPr lang="en-US" err="1"/>
              <a:t>epístolas</a:t>
            </a:r>
            <a:r>
              <a:rPr lang="en-US"/>
              <a:t>) </a:t>
            </a:r>
          </a:p>
          <a:p>
            <a:pPr lvl="1"/>
            <a:r>
              <a:rPr lang="en-US" err="1"/>
              <a:t>Ejemplos</a:t>
            </a:r>
            <a:r>
              <a:rPr lang="en-US"/>
              <a:t> de </a:t>
            </a:r>
            <a:r>
              <a:rPr lang="en-US" err="1"/>
              <a:t>servicio</a:t>
            </a:r>
            <a:r>
              <a:rPr lang="en-US"/>
              <a:t> </a:t>
            </a:r>
            <a:r>
              <a:rPr lang="en-US" err="1"/>
              <a:t>efectivo</a:t>
            </a:r>
            <a:r>
              <a:rPr lang="en-US"/>
              <a:t> (e </a:t>
            </a:r>
            <a:r>
              <a:rPr lang="en-US" err="1"/>
              <a:t>inefectivo</a:t>
            </a:r>
            <a:r>
              <a:rPr lang="en-US"/>
              <a:t>) (</a:t>
            </a:r>
            <a:r>
              <a:rPr lang="en-US" err="1"/>
              <a:t>los</a:t>
            </a:r>
            <a:r>
              <a:rPr lang="en-US"/>
              <a:t> </a:t>
            </a:r>
            <a:r>
              <a:rPr lang="en-US" err="1"/>
              <a:t>evangelios</a:t>
            </a:r>
            <a:r>
              <a:rPr lang="en-US"/>
              <a:t> y </a:t>
            </a:r>
            <a:r>
              <a:rPr lang="en-US" err="1"/>
              <a:t>Hechos</a:t>
            </a:r>
            <a:r>
              <a:rPr lang="en-US"/>
              <a:t>) </a:t>
            </a:r>
          </a:p>
          <a:p>
            <a:r>
              <a:rPr lang="en-US"/>
              <a:t>Los </a:t>
            </a:r>
            <a:r>
              <a:rPr lang="en-US" err="1"/>
              <a:t>Salmos</a:t>
            </a:r>
            <a:r>
              <a:rPr lang="en-US"/>
              <a:t> </a:t>
            </a:r>
            <a:r>
              <a:rPr lang="en-US" err="1"/>
              <a:t>ofrecen</a:t>
            </a:r>
            <a:r>
              <a:rPr lang="en-US"/>
              <a:t> </a:t>
            </a:r>
            <a:r>
              <a:rPr lang="en-US" err="1"/>
              <a:t>estas</a:t>
            </a:r>
            <a:r>
              <a:rPr lang="en-US"/>
              <a:t> </a:t>
            </a:r>
            <a:r>
              <a:rPr lang="en-US" err="1"/>
              <a:t>ayudas</a:t>
            </a:r>
            <a:r>
              <a:rPr lang="en-US"/>
              <a:t> </a:t>
            </a:r>
            <a:r>
              <a:rPr lang="en-US" err="1"/>
              <a:t>en</a:t>
            </a:r>
            <a:r>
              <a:rPr lang="en-US"/>
              <a:t> </a:t>
            </a:r>
            <a:r>
              <a:rPr lang="en-US" err="1"/>
              <a:t>los</a:t>
            </a:r>
            <a:r>
              <a:rPr lang="en-US"/>
              <a:t> </a:t>
            </a:r>
            <a:r>
              <a:rPr lang="en-US" err="1"/>
              <a:t>Salmos</a:t>
            </a:r>
            <a:r>
              <a:rPr lang="en-US"/>
              <a:t> </a:t>
            </a:r>
            <a:r>
              <a:rPr lang="en-US" err="1"/>
              <a:t>instructivos</a:t>
            </a:r>
            <a:r>
              <a:rPr lang="en-US"/>
              <a:t> </a:t>
            </a:r>
          </a:p>
          <a:p>
            <a:pPr lvl="1"/>
            <a:r>
              <a:rPr lang="en-US" err="1"/>
              <a:t>Salmos</a:t>
            </a:r>
            <a:r>
              <a:rPr lang="en-US"/>
              <a:t> de </a:t>
            </a:r>
            <a:r>
              <a:rPr lang="en-US" err="1"/>
              <a:t>sabiduría</a:t>
            </a:r>
            <a:r>
              <a:rPr lang="en-US"/>
              <a:t> (</a:t>
            </a:r>
            <a:r>
              <a:rPr lang="en-US" err="1"/>
              <a:t>instrucción</a:t>
            </a:r>
            <a:r>
              <a:rPr lang="en-US"/>
              <a:t>)</a:t>
            </a:r>
            <a:r>
              <a:rPr lang="en-US">
                <a:ea typeface="+mn-lt"/>
                <a:cs typeface="+mn-lt"/>
              </a:rPr>
              <a:t>—</a:t>
            </a:r>
            <a:r>
              <a:rPr lang="en-US"/>
              <a:t>Salmo 127 </a:t>
            </a:r>
          </a:p>
          <a:p>
            <a:pPr lvl="1"/>
            <a:r>
              <a:rPr lang="en-US" err="1"/>
              <a:t>Salmos</a:t>
            </a:r>
            <a:r>
              <a:rPr lang="en-US"/>
              <a:t> </a:t>
            </a:r>
            <a:r>
              <a:rPr lang="en-US" err="1"/>
              <a:t>históricos</a:t>
            </a:r>
            <a:r>
              <a:rPr lang="en-US"/>
              <a:t> (</a:t>
            </a:r>
            <a:r>
              <a:rPr lang="en-US" err="1"/>
              <a:t>ejemplos</a:t>
            </a:r>
            <a:r>
              <a:rPr lang="en-US"/>
              <a:t>)</a:t>
            </a:r>
            <a:r>
              <a:rPr lang="en-US">
                <a:ea typeface="+mn-lt"/>
                <a:cs typeface="+mn-lt"/>
              </a:rPr>
              <a:t>—</a:t>
            </a:r>
            <a:r>
              <a:rPr lang="en-US"/>
              <a:t>Salmo 78</a:t>
            </a:r>
          </a:p>
        </p:txBody>
      </p:sp>
    </p:spTree>
    <p:extLst>
      <p:ext uri="{BB962C8B-B14F-4D97-AF65-F5344CB8AC3E}">
        <p14:creationId xmlns:p14="http://schemas.microsoft.com/office/powerpoint/2010/main" val="9862457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9C2CE-296B-FC78-88C1-78FCA7FE9AB1}"/>
              </a:ext>
            </a:extLst>
          </p:cNvPr>
          <p:cNvSpPr>
            <a:spLocks noGrp="1"/>
          </p:cNvSpPr>
          <p:nvPr>
            <p:ph type="title"/>
          </p:nvPr>
        </p:nvSpPr>
        <p:spPr/>
        <p:txBody>
          <a:bodyPr/>
          <a:lstStyle/>
          <a:p>
            <a:r>
              <a:rPr lang="en-US">
                <a:latin typeface="Malgun Gothic"/>
                <a:ea typeface="Malgun Gothic"/>
              </a:rPr>
              <a:t>Wisdom Psalms / Los </a:t>
            </a:r>
            <a:r>
              <a:rPr lang="en-US" err="1">
                <a:latin typeface="Malgun Gothic"/>
                <a:ea typeface="Malgun Gothic"/>
              </a:rPr>
              <a:t>Salmos</a:t>
            </a:r>
            <a:r>
              <a:rPr lang="en-US">
                <a:latin typeface="Malgun Gothic"/>
                <a:ea typeface="Malgun Gothic"/>
              </a:rPr>
              <a:t> de </a:t>
            </a:r>
            <a:r>
              <a:rPr lang="en-US" err="1">
                <a:latin typeface="Malgun Gothic"/>
                <a:ea typeface="Malgun Gothic"/>
              </a:rPr>
              <a:t>sabiduría</a:t>
            </a:r>
            <a:r>
              <a:rPr lang="en-US">
                <a:latin typeface="Malgun Gothic"/>
                <a:ea typeface="Malgun Gothic"/>
              </a:rPr>
              <a:t> </a:t>
            </a:r>
            <a:endParaRPr lang="en-US"/>
          </a:p>
        </p:txBody>
      </p:sp>
      <p:sp>
        <p:nvSpPr>
          <p:cNvPr id="3" name="Content Placeholder 2">
            <a:extLst>
              <a:ext uri="{FF2B5EF4-FFF2-40B4-BE49-F238E27FC236}">
                <a16:creationId xmlns:a16="http://schemas.microsoft.com/office/drawing/2014/main" id="{267FBD1B-140F-1477-6ECD-3691C8890898}"/>
              </a:ext>
            </a:extLst>
          </p:cNvPr>
          <p:cNvSpPr>
            <a:spLocks noGrp="1"/>
          </p:cNvSpPr>
          <p:nvPr>
            <p:ph sz="half" idx="1"/>
          </p:nvPr>
        </p:nvSpPr>
        <p:spPr>
          <a:xfrm>
            <a:off x="337625" y="1041006"/>
            <a:ext cx="4234375" cy="4673994"/>
          </a:xfrm>
        </p:spPr>
        <p:txBody>
          <a:bodyPr>
            <a:normAutofit/>
          </a:bodyPr>
          <a:lstStyle/>
          <a:p>
            <a:r>
              <a:rPr lang="en-US"/>
              <a:t>Similar in form and content to other Wisdom Literature</a:t>
            </a:r>
          </a:p>
          <a:p>
            <a:pPr lvl="1"/>
            <a:r>
              <a:rPr lang="en-US"/>
              <a:t>Emphasize day-to-day, practical advice</a:t>
            </a:r>
          </a:p>
          <a:p>
            <a:pPr lvl="1"/>
            <a:r>
              <a:rPr lang="en-US"/>
              <a:t>Present general principles and patterns of life</a:t>
            </a:r>
          </a:p>
          <a:p>
            <a:pPr lvl="1"/>
            <a:r>
              <a:rPr lang="en-US"/>
              <a:t>Use antithetical parallelism and contrasts</a:t>
            </a:r>
          </a:p>
          <a:p>
            <a:endParaRPr lang="en-US"/>
          </a:p>
        </p:txBody>
      </p:sp>
      <p:sp>
        <p:nvSpPr>
          <p:cNvPr id="4" name="Content Placeholder 3">
            <a:extLst>
              <a:ext uri="{FF2B5EF4-FFF2-40B4-BE49-F238E27FC236}">
                <a16:creationId xmlns:a16="http://schemas.microsoft.com/office/drawing/2014/main" id="{90194483-FE86-43DD-8F9A-1FB36D2FA618}"/>
              </a:ext>
            </a:extLst>
          </p:cNvPr>
          <p:cNvSpPr>
            <a:spLocks noGrp="1"/>
          </p:cNvSpPr>
          <p:nvPr>
            <p:ph sz="half" idx="2"/>
          </p:nvPr>
        </p:nvSpPr>
        <p:spPr>
          <a:xfrm>
            <a:off x="4571999" y="1041006"/>
            <a:ext cx="4420925" cy="4673993"/>
          </a:xfrm>
        </p:spPr>
        <p:txBody>
          <a:bodyPr vert="horz" lIns="91440" tIns="45720" rIns="91440" bIns="45720" rtlCol="0" anchor="t">
            <a:normAutofit/>
          </a:bodyPr>
          <a:lstStyle/>
          <a:p>
            <a:r>
              <a:rPr lang="en-US" err="1">
                <a:ea typeface="+mn-lt"/>
                <a:cs typeface="+mn-lt"/>
              </a:rPr>
              <a:t>Parecidos</a:t>
            </a:r>
            <a:r>
              <a:rPr lang="en-US">
                <a:ea typeface="+mn-lt"/>
                <a:cs typeface="+mn-lt"/>
              </a:rPr>
              <a:t> </a:t>
            </a:r>
            <a:r>
              <a:rPr lang="en-US" err="1">
                <a:ea typeface="+mn-lt"/>
                <a:cs typeface="+mn-lt"/>
              </a:rPr>
              <a:t>en</a:t>
            </a:r>
            <a:r>
              <a:rPr lang="en-US">
                <a:ea typeface="+mn-lt"/>
                <a:cs typeface="+mn-lt"/>
              </a:rPr>
              <a:t> forma y </a:t>
            </a:r>
            <a:r>
              <a:rPr lang="en-US" err="1">
                <a:ea typeface="+mn-lt"/>
                <a:cs typeface="+mn-lt"/>
              </a:rPr>
              <a:t>contenido</a:t>
            </a:r>
            <a:r>
              <a:rPr lang="en-US">
                <a:ea typeface="+mn-lt"/>
                <a:cs typeface="+mn-lt"/>
              </a:rPr>
              <a:t> a </a:t>
            </a:r>
            <a:r>
              <a:rPr lang="en-US" err="1">
                <a:ea typeface="+mn-lt"/>
                <a:cs typeface="+mn-lt"/>
              </a:rPr>
              <a:t>otra</a:t>
            </a:r>
            <a:r>
              <a:rPr lang="en-US">
                <a:ea typeface="+mn-lt"/>
                <a:cs typeface="+mn-lt"/>
              </a:rPr>
              <a:t> </a:t>
            </a:r>
            <a:r>
              <a:rPr lang="en-US" err="1">
                <a:ea typeface="+mn-lt"/>
                <a:cs typeface="+mn-lt"/>
              </a:rPr>
              <a:t>literatura</a:t>
            </a:r>
            <a:r>
              <a:rPr lang="en-US">
                <a:ea typeface="+mn-lt"/>
                <a:cs typeface="+mn-lt"/>
              </a:rPr>
              <a:t> </a:t>
            </a:r>
            <a:r>
              <a:rPr lang="en-US" err="1">
                <a:ea typeface="+mn-lt"/>
                <a:cs typeface="+mn-lt"/>
              </a:rPr>
              <a:t>sapiencial</a:t>
            </a:r>
            <a:r>
              <a:rPr lang="en-US">
                <a:ea typeface="+mn-lt"/>
                <a:cs typeface="+mn-lt"/>
              </a:rPr>
              <a:t> (de </a:t>
            </a:r>
            <a:r>
              <a:rPr lang="en-US" err="1">
                <a:ea typeface="+mn-lt"/>
                <a:cs typeface="+mn-lt"/>
              </a:rPr>
              <a:t>sabiduría</a:t>
            </a:r>
            <a:r>
              <a:rPr lang="en-US">
                <a:ea typeface="+mn-lt"/>
                <a:cs typeface="+mn-lt"/>
              </a:rPr>
              <a:t>)</a:t>
            </a:r>
            <a:endParaRPr lang="en-US" err="1"/>
          </a:p>
          <a:p>
            <a:pPr lvl="1"/>
            <a:r>
              <a:rPr lang="en-US" err="1">
                <a:ea typeface="+mn-lt"/>
                <a:cs typeface="+mn-lt"/>
              </a:rPr>
              <a:t>Enfatizan</a:t>
            </a:r>
            <a:r>
              <a:rPr lang="en-US">
                <a:ea typeface="+mn-lt"/>
                <a:cs typeface="+mn-lt"/>
              </a:rPr>
              <a:t> </a:t>
            </a:r>
            <a:r>
              <a:rPr lang="en-US" err="1">
                <a:ea typeface="+mn-lt"/>
                <a:cs typeface="+mn-lt"/>
              </a:rPr>
              <a:t>los</a:t>
            </a:r>
            <a:r>
              <a:rPr lang="en-US">
                <a:ea typeface="+mn-lt"/>
                <a:cs typeface="+mn-lt"/>
              </a:rPr>
              <a:t> </a:t>
            </a:r>
            <a:r>
              <a:rPr lang="en-US" err="1">
                <a:ea typeface="+mn-lt"/>
                <a:cs typeface="+mn-lt"/>
              </a:rPr>
              <a:t>consejos</a:t>
            </a:r>
            <a:r>
              <a:rPr lang="en-US">
                <a:ea typeface="+mn-lt"/>
                <a:cs typeface="+mn-lt"/>
              </a:rPr>
              <a:t> </a:t>
            </a:r>
            <a:r>
              <a:rPr lang="en-US" err="1">
                <a:ea typeface="+mn-lt"/>
                <a:cs typeface="+mn-lt"/>
              </a:rPr>
              <a:t>prácticos</a:t>
            </a:r>
            <a:r>
              <a:rPr lang="en-US">
                <a:ea typeface="+mn-lt"/>
                <a:cs typeface="+mn-lt"/>
              </a:rPr>
              <a:t> para </a:t>
            </a:r>
            <a:r>
              <a:rPr lang="en-US" err="1">
                <a:ea typeface="+mn-lt"/>
                <a:cs typeface="+mn-lt"/>
              </a:rPr>
              <a:t>el</a:t>
            </a:r>
            <a:r>
              <a:rPr lang="en-US">
                <a:ea typeface="+mn-lt"/>
                <a:cs typeface="+mn-lt"/>
              </a:rPr>
              <a:t> día a día</a:t>
            </a:r>
            <a:endParaRPr lang="en-US"/>
          </a:p>
          <a:p>
            <a:pPr lvl="1"/>
            <a:r>
              <a:rPr lang="en-US" err="1">
                <a:ea typeface="+mn-lt"/>
                <a:cs typeface="+mn-lt"/>
              </a:rPr>
              <a:t>Presentan</a:t>
            </a:r>
            <a:r>
              <a:rPr lang="en-US">
                <a:ea typeface="+mn-lt"/>
                <a:cs typeface="+mn-lt"/>
              </a:rPr>
              <a:t> </a:t>
            </a:r>
            <a:r>
              <a:rPr lang="en-US" err="1">
                <a:ea typeface="+mn-lt"/>
                <a:cs typeface="+mn-lt"/>
              </a:rPr>
              <a:t>principios</a:t>
            </a:r>
            <a:r>
              <a:rPr lang="en-US">
                <a:ea typeface="+mn-lt"/>
                <a:cs typeface="+mn-lt"/>
              </a:rPr>
              <a:t> </a:t>
            </a:r>
            <a:r>
              <a:rPr lang="en-US" err="1">
                <a:ea typeface="+mn-lt"/>
                <a:cs typeface="+mn-lt"/>
              </a:rPr>
              <a:t>generales</a:t>
            </a:r>
            <a:r>
              <a:rPr lang="en-US">
                <a:ea typeface="+mn-lt"/>
                <a:cs typeface="+mn-lt"/>
              </a:rPr>
              <a:t> y </a:t>
            </a:r>
            <a:r>
              <a:rPr lang="en-US" err="1">
                <a:ea typeface="+mn-lt"/>
                <a:cs typeface="+mn-lt"/>
              </a:rPr>
              <a:t>patrones</a:t>
            </a:r>
            <a:r>
              <a:rPr lang="en-US">
                <a:ea typeface="+mn-lt"/>
                <a:cs typeface="+mn-lt"/>
              </a:rPr>
              <a:t> de </a:t>
            </a:r>
            <a:r>
              <a:rPr lang="en-US" err="1">
                <a:ea typeface="+mn-lt"/>
                <a:cs typeface="+mn-lt"/>
              </a:rPr>
              <a:t>vida</a:t>
            </a:r>
            <a:endParaRPr lang="en-US" err="1"/>
          </a:p>
          <a:p>
            <a:pPr lvl="1"/>
            <a:r>
              <a:rPr lang="en-US" err="1">
                <a:ea typeface="+mn-lt"/>
                <a:cs typeface="+mn-lt"/>
              </a:rPr>
              <a:t>Utilizan</a:t>
            </a:r>
            <a:r>
              <a:rPr lang="en-US">
                <a:ea typeface="+mn-lt"/>
                <a:cs typeface="+mn-lt"/>
              </a:rPr>
              <a:t> </a:t>
            </a:r>
            <a:r>
              <a:rPr lang="en-US" err="1">
                <a:ea typeface="+mn-lt"/>
                <a:cs typeface="+mn-lt"/>
              </a:rPr>
              <a:t>paralelismos</a:t>
            </a:r>
            <a:r>
              <a:rPr lang="en-US">
                <a:ea typeface="+mn-lt"/>
                <a:cs typeface="+mn-lt"/>
              </a:rPr>
              <a:t> </a:t>
            </a:r>
            <a:r>
              <a:rPr lang="en-US" err="1">
                <a:ea typeface="+mn-lt"/>
                <a:cs typeface="+mn-lt"/>
              </a:rPr>
              <a:t>antitéticos</a:t>
            </a:r>
            <a:r>
              <a:rPr lang="en-US">
                <a:ea typeface="+mn-lt"/>
                <a:cs typeface="+mn-lt"/>
              </a:rPr>
              <a:t> y </a:t>
            </a:r>
            <a:r>
              <a:rPr lang="en-US" err="1">
                <a:ea typeface="+mn-lt"/>
                <a:cs typeface="+mn-lt"/>
              </a:rPr>
              <a:t>contrastes</a:t>
            </a:r>
            <a:endParaRPr lang="en-US"/>
          </a:p>
          <a:p>
            <a:pPr marL="34290" indent="0">
              <a:buNone/>
            </a:pPr>
            <a:endParaRPr lang="en-US"/>
          </a:p>
        </p:txBody>
      </p:sp>
    </p:spTree>
    <p:extLst>
      <p:ext uri="{BB962C8B-B14F-4D97-AF65-F5344CB8AC3E}">
        <p14:creationId xmlns:p14="http://schemas.microsoft.com/office/powerpoint/2010/main" val="11888980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784D84-2D95-5679-C75F-9F3BFADF9D1E}"/>
              </a:ext>
            </a:extLst>
          </p:cNvPr>
          <p:cNvSpPr>
            <a:spLocks noGrp="1"/>
          </p:cNvSpPr>
          <p:nvPr>
            <p:ph type="title"/>
          </p:nvPr>
        </p:nvSpPr>
        <p:spPr/>
        <p:txBody>
          <a:bodyPr/>
          <a:lstStyle/>
          <a:p>
            <a:r>
              <a:rPr lang="en-US">
                <a:latin typeface="Malgun Gothic"/>
                <a:ea typeface="Malgun Gothic"/>
              </a:rPr>
              <a:t>Sources of Wisdom / Fuentes de </a:t>
            </a:r>
            <a:r>
              <a:rPr lang="en-US" err="1">
                <a:latin typeface="Malgun Gothic"/>
                <a:ea typeface="Malgun Gothic"/>
              </a:rPr>
              <a:t>sabiduría</a:t>
            </a:r>
            <a:r>
              <a:rPr lang="en-US">
                <a:latin typeface="Malgun Gothic"/>
                <a:ea typeface="Malgun Gothic"/>
              </a:rPr>
              <a:t> </a:t>
            </a:r>
            <a:endParaRPr lang="en-US"/>
          </a:p>
        </p:txBody>
      </p:sp>
      <p:sp>
        <p:nvSpPr>
          <p:cNvPr id="15" name="Rectangle 14">
            <a:extLst>
              <a:ext uri="{FF2B5EF4-FFF2-40B4-BE49-F238E27FC236}">
                <a16:creationId xmlns:a16="http://schemas.microsoft.com/office/drawing/2014/main" id="{2E97A794-05EC-A061-774E-BED2DE4BE6F4}"/>
              </a:ext>
            </a:extLst>
          </p:cNvPr>
          <p:cNvSpPr>
            <a:spLocks noChangeAspect="1"/>
          </p:cNvSpPr>
          <p:nvPr/>
        </p:nvSpPr>
        <p:spPr>
          <a:xfrm>
            <a:off x="337625" y="4977746"/>
            <a:ext cx="8448566" cy="393192"/>
          </a:xfrm>
          <a:prstGeom prst="rect">
            <a:avLst/>
          </a:prstGeom>
          <a:solidFill>
            <a:schemeClr val="accent1"/>
          </a:solidFill>
          <a:ln w="25400" cap="flat" cmpd="sng" algn="ctr">
            <a:solidFill>
              <a:schemeClr val="accent1">
                <a:lumMod val="75000"/>
              </a:schemeClr>
            </a:solidFill>
            <a:prstDash val="solid"/>
          </a:ln>
          <a:effectLst/>
        </p:spPr>
        <p:txBody>
          <a:bodyPr lIns="71323" tIns="35662" rIns="71323" bIns="35662" anchor="ctr"/>
          <a:lstStyle/>
          <a:p>
            <a:pPr algn="ctr" defTabSz="914400" fontAlgn="base">
              <a:spcBef>
                <a:spcPct val="0"/>
              </a:spcBef>
              <a:spcAft>
                <a:spcPct val="0"/>
              </a:spcAft>
              <a:defRPr/>
            </a:pPr>
            <a:r>
              <a:rPr kumimoji="0" lang="en-US" b="0" i="0" u="none" strike="noStrike" kern="0" cap="none" spc="0" normalizeH="0" baseline="0" noProof="0">
                <a:ln>
                  <a:noFill/>
                </a:ln>
                <a:solidFill>
                  <a:srgbClr val="000000"/>
                </a:solidFill>
                <a:effectLst/>
                <a:uLnTx/>
                <a:uFillTx/>
                <a:latin typeface="Bell MT" panose="02020503060305020303" pitchFamily="18" charset="0"/>
              </a:rPr>
              <a:t>MAN / </a:t>
            </a:r>
            <a:r>
              <a:rPr lang="en-US" kern="0">
                <a:solidFill>
                  <a:srgbClr val="000000"/>
                </a:solidFill>
                <a:latin typeface="Bell MT" panose="02020503060305020303" pitchFamily="18" charset="0"/>
              </a:rPr>
              <a:t>EL HOMBRE</a:t>
            </a:r>
            <a:endParaRPr kumimoji="0" lang="en-US" b="0" i="0" u="none" strike="noStrike" kern="0" cap="none" spc="0" normalizeH="0" baseline="0" noProof="0">
              <a:ln>
                <a:noFill/>
              </a:ln>
              <a:solidFill>
                <a:srgbClr val="000000"/>
              </a:solidFill>
              <a:effectLst/>
              <a:uLnTx/>
              <a:uFillTx/>
              <a:latin typeface="Bell MT" panose="02020503060305020303" pitchFamily="18" charset="0"/>
            </a:endParaRPr>
          </a:p>
        </p:txBody>
      </p:sp>
      <p:sp>
        <p:nvSpPr>
          <p:cNvPr id="16" name="Down Arrow 8">
            <a:extLst>
              <a:ext uri="{FF2B5EF4-FFF2-40B4-BE49-F238E27FC236}">
                <a16:creationId xmlns:a16="http://schemas.microsoft.com/office/drawing/2014/main" id="{BFDE13D3-27CE-4B29-5AC8-B8598560766B}"/>
              </a:ext>
            </a:extLst>
          </p:cNvPr>
          <p:cNvSpPr>
            <a:spLocks noChangeAspect="1"/>
          </p:cNvSpPr>
          <p:nvPr/>
        </p:nvSpPr>
        <p:spPr>
          <a:xfrm>
            <a:off x="542110" y="1577346"/>
            <a:ext cx="472374" cy="3440430"/>
          </a:xfrm>
          <a:prstGeom prst="downArrow">
            <a:avLst>
              <a:gd name="adj1" fmla="val 50000"/>
              <a:gd name="adj2" fmla="val 129412"/>
            </a:avLst>
          </a:prstGeom>
          <a:solidFill>
            <a:schemeClr val="tx1"/>
          </a:solidFill>
          <a:ln w="25400" cap="flat" cmpd="sng" algn="ctr">
            <a:solidFill>
              <a:schemeClr val="tx1"/>
            </a:solidFill>
            <a:prstDash val="solid"/>
          </a:ln>
          <a:effectLst/>
        </p:spPr>
        <p:txBody>
          <a:bodyPr lIns="71323" tIns="35662" rIns="71323" bIns="35662"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600" b="0" i="0" u="none" strike="noStrike" kern="0" cap="none" spc="0" normalizeH="0" baseline="0" noProof="0">
                <a:ln>
                  <a:noFill/>
                </a:ln>
                <a:solidFill>
                  <a:srgbClr val="FFFFFF"/>
                </a:solidFill>
                <a:effectLst/>
                <a:uLnTx/>
                <a:uFillTx/>
                <a:latin typeface="Calibri"/>
                <a:ea typeface="+mn-ea"/>
                <a:cs typeface="+mn-cs"/>
              </a:rPr>
              <a:t>REVELATION</a:t>
            </a:r>
          </a:p>
        </p:txBody>
      </p:sp>
      <p:sp>
        <p:nvSpPr>
          <p:cNvPr id="18" name="Down Arrow 10">
            <a:extLst>
              <a:ext uri="{FF2B5EF4-FFF2-40B4-BE49-F238E27FC236}">
                <a16:creationId xmlns:a16="http://schemas.microsoft.com/office/drawing/2014/main" id="{F582C489-2A0A-215C-6D14-B605168D9C04}"/>
              </a:ext>
            </a:extLst>
          </p:cNvPr>
          <p:cNvSpPr>
            <a:spLocks noChangeAspect="1"/>
          </p:cNvSpPr>
          <p:nvPr/>
        </p:nvSpPr>
        <p:spPr>
          <a:xfrm>
            <a:off x="3766323" y="1577346"/>
            <a:ext cx="471010" cy="3440430"/>
          </a:xfrm>
          <a:prstGeom prst="downArrow">
            <a:avLst>
              <a:gd name="adj1" fmla="val 50000"/>
              <a:gd name="adj2" fmla="val 127647"/>
            </a:avLst>
          </a:prstGeom>
          <a:solidFill>
            <a:schemeClr val="tx1"/>
          </a:solidFill>
          <a:ln w="25400" cap="flat" cmpd="sng" algn="ctr">
            <a:solidFill>
              <a:schemeClr val="tx1"/>
            </a:solidFill>
            <a:prstDash val="solid"/>
          </a:ln>
          <a:effectLst/>
        </p:spPr>
        <p:txBody>
          <a:bodyPr lIns="71323" tIns="35662" rIns="71323" bIns="35662" anchor="ctr"/>
          <a:lstStyle/>
          <a:p>
            <a:pPr marL="0" marR="0" lvl="0" indent="0" algn="ctr" defTabSz="914400" eaLnBrk="1" fontAlgn="base" latinLnBrk="0" hangingPunct="1">
              <a:lnSpc>
                <a:spcPct val="100000"/>
              </a:lnSpc>
              <a:spcBef>
                <a:spcPct val="0"/>
              </a:spcBef>
              <a:spcAft>
                <a:spcPct val="0"/>
              </a:spcAft>
              <a:buClrTx/>
              <a:buSzTx/>
              <a:buFontTx/>
              <a:buNone/>
              <a:tabLst/>
              <a:defRPr/>
            </a:pPr>
            <a:r>
              <a:rPr lang="en-US" sz="1600" kern="0">
                <a:solidFill>
                  <a:srgbClr val="FFFFFF"/>
                </a:solidFill>
                <a:latin typeface="Calibri"/>
              </a:rPr>
              <a:t>REVELACIÓN</a:t>
            </a:r>
            <a:endParaRPr kumimoji="0" lang="en-US" sz="1600" b="0" i="0" u="none" strike="noStrike" kern="0" cap="none" spc="0" normalizeH="0" baseline="0" noProof="0">
              <a:ln>
                <a:noFill/>
              </a:ln>
              <a:solidFill>
                <a:srgbClr val="FFFFFF"/>
              </a:solidFill>
              <a:effectLst/>
              <a:uLnTx/>
              <a:uFillTx/>
              <a:latin typeface="Calibri"/>
              <a:ea typeface="+mn-ea"/>
              <a:cs typeface="+mn-cs"/>
            </a:endParaRPr>
          </a:p>
        </p:txBody>
      </p:sp>
      <p:sp>
        <p:nvSpPr>
          <p:cNvPr id="19" name="Down Arrow 11">
            <a:extLst>
              <a:ext uri="{FF2B5EF4-FFF2-40B4-BE49-F238E27FC236}">
                <a16:creationId xmlns:a16="http://schemas.microsoft.com/office/drawing/2014/main" id="{9660A185-0EC7-0C43-9B42-285225BBEF15}"/>
              </a:ext>
            </a:extLst>
          </p:cNvPr>
          <p:cNvSpPr>
            <a:spLocks noChangeAspect="1"/>
          </p:cNvSpPr>
          <p:nvPr/>
        </p:nvSpPr>
        <p:spPr>
          <a:xfrm>
            <a:off x="7811272" y="1577346"/>
            <a:ext cx="472374" cy="3440430"/>
          </a:xfrm>
          <a:prstGeom prst="downArrow">
            <a:avLst>
              <a:gd name="adj1" fmla="val 46471"/>
              <a:gd name="adj2" fmla="val 125882"/>
            </a:avLst>
          </a:prstGeom>
          <a:solidFill>
            <a:schemeClr val="tx1"/>
          </a:solidFill>
          <a:ln w="25400" cap="flat" cmpd="sng" algn="ctr">
            <a:solidFill>
              <a:schemeClr val="tx1"/>
            </a:solidFill>
            <a:prstDash val="solid"/>
          </a:ln>
          <a:effectLst/>
        </p:spPr>
        <p:txBody>
          <a:bodyPr lIns="71323" tIns="35662" rIns="71323" bIns="35662" anchor="ctr"/>
          <a:lstStyle/>
          <a:p>
            <a:pPr marL="0" marR="0" lvl="0" indent="0" algn="ctr" defTabSz="914400" eaLnBrk="1" fontAlgn="base" latinLnBrk="0" hangingPunct="1">
              <a:lnSpc>
                <a:spcPct val="100000"/>
              </a:lnSpc>
              <a:spcBef>
                <a:spcPct val="0"/>
              </a:spcBef>
              <a:spcAft>
                <a:spcPct val="0"/>
              </a:spcAft>
              <a:buClrTx/>
              <a:buSzTx/>
              <a:buFontTx/>
              <a:buNone/>
              <a:tabLst/>
              <a:defRPr/>
            </a:pPr>
            <a:endParaRPr kumimoji="0" lang="en-US" sz="1600" b="0" i="0" u="none" strike="noStrike" kern="0" cap="none" spc="0" normalizeH="0" baseline="0" noProof="0">
              <a:ln>
                <a:noFill/>
              </a:ln>
              <a:solidFill>
                <a:srgbClr val="FFFFFF"/>
              </a:solidFill>
              <a:effectLst/>
              <a:uLnTx/>
              <a:uFillTx/>
              <a:latin typeface="Calibri"/>
              <a:ea typeface="+mn-ea"/>
              <a:cs typeface="+mn-cs"/>
            </a:endParaRPr>
          </a:p>
        </p:txBody>
      </p:sp>
      <p:sp>
        <p:nvSpPr>
          <p:cNvPr id="20" name="Rectangle 19">
            <a:extLst>
              <a:ext uri="{FF2B5EF4-FFF2-40B4-BE49-F238E27FC236}">
                <a16:creationId xmlns:a16="http://schemas.microsoft.com/office/drawing/2014/main" id="{CA5A7874-FDB5-FC4B-769E-3A296FDB64BA}"/>
              </a:ext>
            </a:extLst>
          </p:cNvPr>
          <p:cNvSpPr>
            <a:spLocks noChangeAspect="1"/>
          </p:cNvSpPr>
          <p:nvPr/>
        </p:nvSpPr>
        <p:spPr>
          <a:xfrm>
            <a:off x="347716" y="1105231"/>
            <a:ext cx="8448567" cy="599178"/>
          </a:xfrm>
          <a:prstGeom prst="rect">
            <a:avLst/>
          </a:prstGeom>
          <a:solidFill>
            <a:schemeClr val="accent4"/>
          </a:solidFill>
          <a:ln w="25400" cap="flat" cmpd="sng" algn="ctr">
            <a:solidFill>
              <a:schemeClr val="accent5"/>
            </a:solidFill>
            <a:prstDash val="solid"/>
          </a:ln>
          <a:effectLst/>
        </p:spPr>
        <p:txBody>
          <a:bodyPr lIns="71323" tIns="35662" rIns="71323" bIns="35662" anchor="ctr"/>
          <a:lstStyle/>
          <a:p>
            <a:pPr algn="ctr" defTabSz="914400" fontAlgn="base">
              <a:spcBef>
                <a:spcPct val="0"/>
              </a:spcBef>
              <a:spcAft>
                <a:spcPct val="0"/>
              </a:spcAft>
              <a:defRPr/>
            </a:pPr>
            <a:r>
              <a:rPr kumimoji="0" lang="en-US" sz="3600" b="0" i="0" u="none" strike="noStrike" kern="0" cap="none" spc="0" normalizeH="0" baseline="0" noProof="0">
                <a:ln>
                  <a:noFill/>
                </a:ln>
                <a:solidFill>
                  <a:schemeClr val="bg1"/>
                </a:solidFill>
                <a:effectLst/>
                <a:uLnTx/>
                <a:uFillTx/>
                <a:latin typeface="Bell MT" panose="02020503060305020303" pitchFamily="18" charset="0"/>
              </a:rPr>
              <a:t>GOD /</a:t>
            </a:r>
            <a:r>
              <a:rPr lang="en-US" sz="3600" kern="0">
                <a:solidFill>
                  <a:schemeClr val="bg1"/>
                </a:solidFill>
                <a:latin typeface="Bell MT" panose="02020503060305020303" pitchFamily="18" charset="0"/>
              </a:rPr>
              <a:t> DIOS </a:t>
            </a:r>
            <a:endParaRPr kumimoji="0" lang="en-US" sz="3600" b="0" i="0" u="none" strike="noStrike" kern="0" cap="none" spc="0" normalizeH="0" baseline="0" noProof="0">
              <a:ln>
                <a:noFill/>
              </a:ln>
              <a:solidFill>
                <a:schemeClr val="bg1"/>
              </a:solidFill>
              <a:effectLst/>
              <a:uLnTx/>
              <a:uFillTx/>
              <a:latin typeface="Bell MT" panose="02020503060305020303" pitchFamily="18" charset="0"/>
            </a:endParaRPr>
          </a:p>
        </p:txBody>
      </p:sp>
      <p:sp>
        <p:nvSpPr>
          <p:cNvPr id="21" name="Rectangle 20">
            <a:extLst>
              <a:ext uri="{FF2B5EF4-FFF2-40B4-BE49-F238E27FC236}">
                <a16:creationId xmlns:a16="http://schemas.microsoft.com/office/drawing/2014/main" id="{C1ED6E3E-DDA7-F1D6-1AD5-46B9B6C51142}"/>
              </a:ext>
            </a:extLst>
          </p:cNvPr>
          <p:cNvSpPr>
            <a:spLocks noChangeAspect="1"/>
          </p:cNvSpPr>
          <p:nvPr/>
        </p:nvSpPr>
        <p:spPr>
          <a:xfrm>
            <a:off x="2079507" y="4460754"/>
            <a:ext cx="6706685" cy="327660"/>
          </a:xfrm>
          <a:prstGeom prst="rect">
            <a:avLst/>
          </a:prstGeom>
          <a:solidFill>
            <a:srgbClr val="C00000"/>
          </a:solidFill>
          <a:ln w="25400" cap="flat" cmpd="sng" algn="ctr">
            <a:noFill/>
            <a:prstDash val="solid"/>
          </a:ln>
          <a:effectLst/>
        </p:spPr>
        <p:txBody>
          <a:bodyPr lIns="71323" tIns="35662" rIns="71323" bIns="35662" anchor="ctr"/>
          <a:lstStyle/>
          <a:p>
            <a:pPr algn="ctr" defTabSz="914400" fontAlgn="base">
              <a:spcBef>
                <a:spcPct val="0"/>
              </a:spcBef>
              <a:spcAft>
                <a:spcPct val="0"/>
              </a:spcAft>
              <a:defRPr/>
            </a:pPr>
            <a:r>
              <a:rPr kumimoji="0" lang="en-US" sz="1200" b="0" i="0" u="none" strike="noStrike" kern="0" cap="none" spc="0" normalizeH="0" baseline="0" noProof="0">
                <a:ln>
                  <a:noFill/>
                </a:ln>
                <a:solidFill>
                  <a:srgbClr val="FFFFFF"/>
                </a:solidFill>
                <a:effectLst/>
                <a:uLnTx/>
                <a:uFillTx/>
                <a:latin typeface="Segoe Print" panose="02000600000000000000" pitchFamily="2" charset="0"/>
              </a:rPr>
              <a:t>THE BIBLE / </a:t>
            </a:r>
            <a:r>
              <a:rPr lang="en-US" sz="1200" kern="0">
                <a:solidFill>
                  <a:srgbClr val="FFFFFF"/>
                </a:solidFill>
                <a:latin typeface="Segoe Print" panose="02000600000000000000" pitchFamily="2" charset="0"/>
              </a:rPr>
              <a:t>LA BIBLIA </a:t>
            </a:r>
            <a:endParaRPr kumimoji="0" lang="en-US" sz="1200" b="0" i="0" u="none" strike="noStrike" kern="0" cap="none" spc="0" normalizeH="0" baseline="0" noProof="0">
              <a:ln>
                <a:noFill/>
              </a:ln>
              <a:solidFill>
                <a:srgbClr val="FFFFFF"/>
              </a:solidFill>
              <a:effectLst/>
              <a:uLnTx/>
              <a:uFillTx/>
              <a:latin typeface="Segoe Print" panose="02000600000000000000" pitchFamily="2" charset="0"/>
            </a:endParaRPr>
          </a:p>
        </p:txBody>
      </p:sp>
      <p:sp>
        <p:nvSpPr>
          <p:cNvPr id="22" name="Rectangle 21">
            <a:extLst>
              <a:ext uri="{FF2B5EF4-FFF2-40B4-BE49-F238E27FC236}">
                <a16:creationId xmlns:a16="http://schemas.microsoft.com/office/drawing/2014/main" id="{1952DBB1-FD5E-3D18-35EA-AD19D216F50A}"/>
              </a:ext>
            </a:extLst>
          </p:cNvPr>
          <p:cNvSpPr>
            <a:spLocks noChangeAspect="1"/>
          </p:cNvSpPr>
          <p:nvPr/>
        </p:nvSpPr>
        <p:spPr>
          <a:xfrm>
            <a:off x="4707063" y="3949238"/>
            <a:ext cx="4079129" cy="329184"/>
          </a:xfrm>
          <a:prstGeom prst="rect">
            <a:avLst/>
          </a:prstGeom>
          <a:solidFill>
            <a:srgbClr val="C00000"/>
          </a:solidFill>
          <a:ln w="25400" cap="flat" cmpd="sng" algn="ctr">
            <a:noFill/>
            <a:prstDash val="solid"/>
          </a:ln>
          <a:effectLst/>
        </p:spPr>
        <p:txBody>
          <a:bodyPr lIns="71323" tIns="35662" rIns="71323" bIns="35662" anchor="ctr"/>
          <a:lstStyle/>
          <a:p>
            <a:pPr algn="ctr" defTabSz="914400" fontAlgn="base">
              <a:spcBef>
                <a:spcPct val="0"/>
              </a:spcBef>
              <a:spcAft>
                <a:spcPct val="0"/>
              </a:spcAft>
              <a:defRPr/>
            </a:pPr>
            <a:r>
              <a:rPr kumimoji="0" lang="en-US" sz="1200" b="0" i="0" u="none" strike="noStrike" kern="0" cap="none" spc="0" normalizeH="0" baseline="0" noProof="0">
                <a:ln>
                  <a:noFill/>
                </a:ln>
                <a:solidFill>
                  <a:srgbClr val="FFFFFF"/>
                </a:solidFill>
                <a:effectLst/>
                <a:uLnTx/>
                <a:uFillTx/>
                <a:latin typeface="Segoe Print" panose="02000600000000000000" pitchFamily="2" charset="0"/>
              </a:rPr>
              <a:t>DISCIPLINE</a:t>
            </a:r>
            <a:r>
              <a:rPr kumimoji="0" lang="en-US" sz="1200" b="0" i="0" u="none" strike="noStrike" kern="0" cap="none" spc="0" normalizeH="0" noProof="0">
                <a:ln>
                  <a:noFill/>
                </a:ln>
                <a:solidFill>
                  <a:srgbClr val="FFFFFF"/>
                </a:solidFill>
                <a:effectLst/>
                <a:uLnTx/>
                <a:uFillTx/>
                <a:latin typeface="Segoe Print" panose="02000600000000000000" pitchFamily="2" charset="0"/>
              </a:rPr>
              <a:t> </a:t>
            </a:r>
            <a:r>
              <a:rPr kumimoji="0" lang="en-US" sz="1200" b="0" i="0" u="none" strike="noStrike" kern="0" cap="none" spc="0" normalizeH="0" baseline="0" noProof="0">
                <a:ln>
                  <a:noFill/>
                </a:ln>
                <a:solidFill>
                  <a:srgbClr val="FFFFFF"/>
                </a:solidFill>
                <a:effectLst/>
                <a:uLnTx/>
                <a:uFillTx/>
                <a:latin typeface="Segoe Print" panose="02000600000000000000" pitchFamily="2" charset="0"/>
              </a:rPr>
              <a:t>/</a:t>
            </a:r>
            <a:r>
              <a:rPr lang="en-US" sz="1200" kern="0">
                <a:solidFill>
                  <a:srgbClr val="FFFFFF"/>
                </a:solidFill>
                <a:latin typeface="Segoe Print" panose="02000600000000000000" pitchFamily="2" charset="0"/>
              </a:rPr>
              <a:t> DISCIPLINA</a:t>
            </a:r>
            <a:endParaRPr kumimoji="0" lang="en-US" sz="1200" b="0" i="0" u="none" strike="noStrike" kern="0" cap="none" spc="0" normalizeH="0" baseline="0" noProof="0">
              <a:ln>
                <a:noFill/>
              </a:ln>
              <a:solidFill>
                <a:srgbClr val="FFFFFF"/>
              </a:solidFill>
              <a:effectLst/>
              <a:uLnTx/>
              <a:uFillTx/>
              <a:latin typeface="Segoe Print" panose="02000600000000000000" pitchFamily="2" charset="0"/>
            </a:endParaRPr>
          </a:p>
        </p:txBody>
      </p:sp>
      <p:sp>
        <p:nvSpPr>
          <p:cNvPr id="23" name="Rectangle 22">
            <a:extLst>
              <a:ext uri="{FF2B5EF4-FFF2-40B4-BE49-F238E27FC236}">
                <a16:creationId xmlns:a16="http://schemas.microsoft.com/office/drawing/2014/main" id="{610425E1-8236-7457-426D-5B730D10866B}"/>
              </a:ext>
            </a:extLst>
          </p:cNvPr>
          <p:cNvSpPr>
            <a:spLocks noChangeAspect="1"/>
          </p:cNvSpPr>
          <p:nvPr/>
        </p:nvSpPr>
        <p:spPr>
          <a:xfrm>
            <a:off x="5210794" y="3435951"/>
            <a:ext cx="3575398" cy="329184"/>
          </a:xfrm>
          <a:prstGeom prst="rect">
            <a:avLst/>
          </a:prstGeom>
          <a:solidFill>
            <a:srgbClr val="C00000"/>
          </a:solidFill>
          <a:ln w="25400" cap="flat" cmpd="sng" algn="ctr">
            <a:noFill/>
            <a:prstDash val="solid"/>
          </a:ln>
          <a:effectLst/>
        </p:spPr>
        <p:txBody>
          <a:bodyPr lIns="71323" tIns="35662" rIns="71323" bIns="35662" anchor="ctr"/>
          <a:lstStyle/>
          <a:p>
            <a:pPr algn="ctr" defTabSz="914400" fontAlgn="base">
              <a:spcBef>
                <a:spcPct val="0"/>
              </a:spcBef>
              <a:spcAft>
                <a:spcPct val="0"/>
              </a:spcAft>
              <a:defRPr/>
            </a:pPr>
            <a:r>
              <a:rPr kumimoji="0" lang="en-US" sz="1200" b="0" i="0" u="none" strike="noStrike" kern="0" cap="none" spc="0" normalizeH="0" baseline="0" noProof="0">
                <a:ln>
                  <a:noFill/>
                </a:ln>
                <a:solidFill>
                  <a:srgbClr val="FFFFFF"/>
                </a:solidFill>
                <a:effectLst/>
                <a:uLnTx/>
                <a:uFillTx/>
                <a:latin typeface="Segoe Print" panose="02000600000000000000" pitchFamily="2" charset="0"/>
              </a:rPr>
              <a:t>MISTAKES / </a:t>
            </a:r>
            <a:r>
              <a:rPr lang="en-US" sz="1200" kern="0">
                <a:solidFill>
                  <a:srgbClr val="FFFFFF"/>
                </a:solidFill>
                <a:latin typeface="Segoe Print" panose="02000600000000000000" pitchFamily="2" charset="0"/>
              </a:rPr>
              <a:t>ERRORES </a:t>
            </a:r>
            <a:endParaRPr kumimoji="0" lang="en-US" sz="1200" b="0" i="0" u="none" strike="noStrike" kern="0" cap="none" spc="0" normalizeH="0" baseline="0" noProof="0">
              <a:ln>
                <a:noFill/>
              </a:ln>
              <a:solidFill>
                <a:srgbClr val="FFFFFF"/>
              </a:solidFill>
              <a:effectLst/>
              <a:uLnTx/>
              <a:uFillTx/>
              <a:latin typeface="Segoe Print" panose="02000600000000000000" pitchFamily="2" charset="0"/>
            </a:endParaRPr>
          </a:p>
        </p:txBody>
      </p:sp>
      <p:sp>
        <p:nvSpPr>
          <p:cNvPr id="24" name="Rectangle 23">
            <a:extLst>
              <a:ext uri="{FF2B5EF4-FFF2-40B4-BE49-F238E27FC236}">
                <a16:creationId xmlns:a16="http://schemas.microsoft.com/office/drawing/2014/main" id="{5A2B53A5-A320-3D43-4B1C-12711334E8A7}"/>
              </a:ext>
            </a:extLst>
          </p:cNvPr>
          <p:cNvSpPr>
            <a:spLocks noChangeAspect="1"/>
          </p:cNvSpPr>
          <p:nvPr/>
        </p:nvSpPr>
        <p:spPr>
          <a:xfrm>
            <a:off x="5697166" y="2921373"/>
            <a:ext cx="3089026" cy="329184"/>
          </a:xfrm>
          <a:prstGeom prst="rect">
            <a:avLst/>
          </a:prstGeom>
          <a:solidFill>
            <a:srgbClr val="C00000"/>
          </a:solidFill>
          <a:ln w="25400" cap="flat" cmpd="sng" algn="ctr">
            <a:noFill/>
            <a:prstDash val="solid"/>
          </a:ln>
          <a:effectLst/>
        </p:spPr>
        <p:txBody>
          <a:bodyPr lIns="71323" tIns="35662" rIns="71323" bIns="35662" anchor="ctr"/>
          <a:lstStyle/>
          <a:p>
            <a:pPr algn="ctr" defTabSz="914400" fontAlgn="base">
              <a:spcBef>
                <a:spcPct val="0"/>
              </a:spcBef>
              <a:spcAft>
                <a:spcPct val="0"/>
              </a:spcAft>
              <a:defRPr/>
            </a:pPr>
            <a:r>
              <a:rPr kumimoji="0" lang="en-US" sz="1200" b="0" i="0" u="none" strike="noStrike" kern="0" cap="none" spc="0" normalizeH="0" baseline="0" noProof="0">
                <a:ln>
                  <a:noFill/>
                </a:ln>
                <a:solidFill>
                  <a:srgbClr val="FFFFFF"/>
                </a:solidFill>
                <a:effectLst/>
                <a:uLnTx/>
                <a:uFillTx/>
                <a:latin typeface="Segoe Print" panose="02000600000000000000" pitchFamily="2" charset="0"/>
              </a:rPr>
              <a:t>EXPERIENCES /</a:t>
            </a:r>
            <a:r>
              <a:rPr lang="en-US" sz="1200" kern="0">
                <a:solidFill>
                  <a:srgbClr val="FFFFFF"/>
                </a:solidFill>
                <a:latin typeface="Segoe Print" panose="02000600000000000000" pitchFamily="2" charset="0"/>
              </a:rPr>
              <a:t> EXPERIENCIAS </a:t>
            </a:r>
            <a:endParaRPr kumimoji="0" lang="en-US" sz="1200" b="0" i="0" u="none" strike="noStrike" kern="0" cap="none" spc="0" normalizeH="0" baseline="0" noProof="0">
              <a:ln>
                <a:noFill/>
              </a:ln>
              <a:solidFill>
                <a:srgbClr val="FFFFFF"/>
              </a:solidFill>
              <a:effectLst/>
              <a:uLnTx/>
              <a:uFillTx/>
              <a:latin typeface="Segoe Print" panose="02000600000000000000" pitchFamily="2" charset="0"/>
            </a:endParaRPr>
          </a:p>
        </p:txBody>
      </p:sp>
      <p:sp>
        <p:nvSpPr>
          <p:cNvPr id="25" name="Rectangle 24">
            <a:extLst>
              <a:ext uri="{FF2B5EF4-FFF2-40B4-BE49-F238E27FC236}">
                <a16:creationId xmlns:a16="http://schemas.microsoft.com/office/drawing/2014/main" id="{4C260491-B5AB-1CE5-ECD9-B92E5F6B53F2}"/>
              </a:ext>
            </a:extLst>
          </p:cNvPr>
          <p:cNvSpPr>
            <a:spLocks noChangeAspect="1"/>
          </p:cNvSpPr>
          <p:nvPr/>
        </p:nvSpPr>
        <p:spPr>
          <a:xfrm>
            <a:off x="6177759" y="2406795"/>
            <a:ext cx="2608433" cy="329184"/>
          </a:xfrm>
          <a:prstGeom prst="rect">
            <a:avLst/>
          </a:prstGeom>
          <a:solidFill>
            <a:srgbClr val="C00000"/>
          </a:solidFill>
          <a:ln w="25400" cap="flat" cmpd="sng" algn="ctr">
            <a:noFill/>
            <a:prstDash val="solid"/>
          </a:ln>
          <a:effectLst/>
        </p:spPr>
        <p:txBody>
          <a:bodyPr lIns="71323" tIns="35662" rIns="71323" bIns="35662" anchor="ctr"/>
          <a:lstStyle/>
          <a:p>
            <a:pPr marL="0" marR="0" lvl="0" indent="0" algn="ctr" defTabSz="914400" eaLnBrk="1" fontAlgn="base" latinLnBrk="0" hangingPunct="1">
              <a:lnSpc>
                <a:spcPct val="100000"/>
              </a:lnSpc>
              <a:spcBef>
                <a:spcPct val="0"/>
              </a:spcBef>
              <a:spcAft>
                <a:spcPct val="0"/>
              </a:spcAft>
              <a:buClrTx/>
              <a:buSzTx/>
              <a:buFontTx/>
              <a:buNone/>
              <a:tabLst/>
              <a:defRPr/>
            </a:pPr>
            <a:r>
              <a:rPr kumimoji="0" lang="en-US" sz="1200" b="0" i="0" u="none" strike="noStrike" kern="0" cap="none" spc="0" normalizeH="0" baseline="0" noProof="0">
                <a:ln>
                  <a:noFill/>
                </a:ln>
                <a:solidFill>
                  <a:srgbClr val="FFFFFF"/>
                </a:solidFill>
                <a:effectLst/>
                <a:uLnTx/>
                <a:uFillTx/>
                <a:latin typeface="Segoe Print" panose="02000600000000000000" pitchFamily="2" charset="0"/>
              </a:rPr>
              <a:t>EDUCATION / </a:t>
            </a:r>
            <a:r>
              <a:rPr lang="en-US" sz="1200" kern="0">
                <a:solidFill>
                  <a:srgbClr val="FFFFFF"/>
                </a:solidFill>
                <a:latin typeface="Segoe Print" panose="02000600000000000000" pitchFamily="2" charset="0"/>
              </a:rPr>
              <a:t>EDUCACIÓN</a:t>
            </a:r>
            <a:endParaRPr kumimoji="0" lang="en-US" sz="1200" b="0" i="0" u="none" strike="noStrike" kern="0" cap="none" spc="0" normalizeH="0" baseline="0" noProof="0">
              <a:ln>
                <a:noFill/>
              </a:ln>
              <a:solidFill>
                <a:srgbClr val="FFFFFF"/>
              </a:solidFill>
              <a:effectLst/>
              <a:uLnTx/>
              <a:uFillTx/>
              <a:latin typeface="Segoe Print" panose="02000600000000000000" pitchFamily="2" charset="0"/>
            </a:endParaRPr>
          </a:p>
        </p:txBody>
      </p:sp>
      <p:sp>
        <p:nvSpPr>
          <p:cNvPr id="26" name="Rectangle 25">
            <a:extLst>
              <a:ext uri="{FF2B5EF4-FFF2-40B4-BE49-F238E27FC236}">
                <a16:creationId xmlns:a16="http://schemas.microsoft.com/office/drawing/2014/main" id="{8D826555-1C00-E33A-47D3-17D1E8895B42}"/>
              </a:ext>
            </a:extLst>
          </p:cNvPr>
          <p:cNvSpPr>
            <a:spLocks noChangeAspect="1"/>
          </p:cNvSpPr>
          <p:nvPr/>
        </p:nvSpPr>
        <p:spPr>
          <a:xfrm>
            <a:off x="6594665" y="1892217"/>
            <a:ext cx="2191527" cy="329184"/>
          </a:xfrm>
          <a:prstGeom prst="rect">
            <a:avLst/>
          </a:prstGeom>
          <a:solidFill>
            <a:srgbClr val="C00000"/>
          </a:solidFill>
          <a:ln w="25400" cap="flat" cmpd="sng" algn="ctr">
            <a:noFill/>
            <a:prstDash val="solid"/>
          </a:ln>
          <a:effectLst/>
        </p:spPr>
        <p:txBody>
          <a:bodyPr lIns="71323" tIns="35662" rIns="71323" bIns="35662" anchor="ctr"/>
          <a:lstStyle/>
          <a:p>
            <a:pPr algn="ctr" defTabSz="914400" fontAlgn="base">
              <a:spcBef>
                <a:spcPct val="0"/>
              </a:spcBef>
              <a:spcAft>
                <a:spcPct val="0"/>
              </a:spcAft>
              <a:defRPr/>
            </a:pPr>
            <a:r>
              <a:rPr kumimoji="0" lang="en-US" sz="1100" b="0" i="0" u="none" strike="noStrike" kern="0" cap="none" spc="0" normalizeH="0" baseline="0" noProof="0">
                <a:ln>
                  <a:noFill/>
                </a:ln>
                <a:solidFill>
                  <a:srgbClr val="FFFFFF"/>
                </a:solidFill>
                <a:effectLst/>
                <a:uLnTx/>
                <a:uFillTx/>
                <a:latin typeface="Segoe Print" panose="02000600000000000000" pitchFamily="2" charset="0"/>
              </a:rPr>
              <a:t>NATURE /</a:t>
            </a:r>
            <a:r>
              <a:rPr lang="en-US" sz="1100" kern="0">
                <a:solidFill>
                  <a:srgbClr val="FFFFFF"/>
                </a:solidFill>
                <a:latin typeface="Segoe Print" panose="02000600000000000000" pitchFamily="2" charset="0"/>
              </a:rPr>
              <a:t> NATURALEZA </a:t>
            </a:r>
            <a:endParaRPr lang="en-US" sz="1100" b="0" i="0" u="none" strike="noStrike" kern="0" cap="none" spc="0" normalizeH="0" baseline="0" noProof="0">
              <a:ln>
                <a:noFill/>
              </a:ln>
              <a:solidFill>
                <a:srgbClr val="FFFFFF"/>
              </a:solidFill>
              <a:effectLst/>
              <a:uLnTx/>
              <a:uFillTx/>
              <a:latin typeface="Segoe Print" panose="02000600000000000000" pitchFamily="2" charset="0"/>
              <a:cs typeface="Calibri"/>
            </a:endParaRPr>
          </a:p>
        </p:txBody>
      </p:sp>
    </p:spTree>
    <p:extLst>
      <p:ext uri="{BB962C8B-B14F-4D97-AF65-F5344CB8AC3E}">
        <p14:creationId xmlns:p14="http://schemas.microsoft.com/office/powerpoint/2010/main" val="227371001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16"/>
                                        </p:tgtEl>
                                        <p:attrNameLst>
                                          <p:attrName>style.visibility</p:attrName>
                                        </p:attrNameLst>
                                      </p:cBhvr>
                                      <p:to>
                                        <p:strVal val="visible"/>
                                      </p:to>
                                    </p:set>
                                    <p:animEffect transition="in" filter="wipe(up)">
                                      <p:cBhvr>
                                        <p:cTn id="7" dur="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18"/>
                                        </p:tgtEl>
                                        <p:attrNameLst>
                                          <p:attrName>style.visibility</p:attrName>
                                        </p:attrNameLst>
                                      </p:cBhvr>
                                      <p:to>
                                        <p:strVal val="visible"/>
                                      </p:to>
                                    </p:set>
                                    <p:animEffect transition="in" filter="wipe(up)">
                                      <p:cBhvr>
                                        <p:cTn id="12" dur="500"/>
                                        <p:tgtEl>
                                          <p:spTgt spid="18"/>
                                        </p:tgtEl>
                                      </p:cBhvr>
                                    </p:animEffect>
                                  </p:childTnLst>
                                </p:cTn>
                              </p:par>
                              <p:par>
                                <p:cTn id="13" presetID="1" presetClass="entr" presetSubtype="0" fill="hold" grpId="0" nodeType="withEffect">
                                  <p:stCondLst>
                                    <p:cond delay="0"/>
                                  </p:stCondLst>
                                  <p:childTnLst>
                                    <p:set>
                                      <p:cBhvr>
                                        <p:cTn id="14" dur="1" fill="hold">
                                          <p:stCondLst>
                                            <p:cond delay="0"/>
                                          </p:stCondLst>
                                        </p:cTn>
                                        <p:tgtEl>
                                          <p:spTgt spid="2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22" presetClass="entr" presetSubtype="1" fill="hold" nodeType="clickEffect">
                                  <p:stCondLst>
                                    <p:cond delay="0"/>
                                  </p:stCondLst>
                                  <p:childTnLst>
                                    <p:set>
                                      <p:cBhvr>
                                        <p:cTn id="18" dur="1" fill="hold">
                                          <p:stCondLst>
                                            <p:cond delay="0"/>
                                          </p:stCondLst>
                                        </p:cTn>
                                        <p:tgtEl>
                                          <p:spTgt spid="19"/>
                                        </p:tgtEl>
                                        <p:attrNameLst>
                                          <p:attrName>style.visibility</p:attrName>
                                        </p:attrNameLst>
                                      </p:cBhvr>
                                      <p:to>
                                        <p:strVal val="visible"/>
                                      </p:to>
                                    </p:set>
                                    <p:animEffect transition="in" filter="wipe(up)">
                                      <p:cBhvr>
                                        <p:cTn id="19" dur="500"/>
                                        <p:tgtEl>
                                          <p:spTgt spid="19"/>
                                        </p:tgtEl>
                                      </p:cBhvr>
                                    </p:animEffect>
                                  </p:childTnLst>
                                </p:cTn>
                              </p:par>
                              <p:par>
                                <p:cTn id="20" presetID="22" presetClass="entr" presetSubtype="2" fill="hold" nodeType="withEffect">
                                  <p:stCondLst>
                                    <p:cond delay="0"/>
                                  </p:stCondLst>
                                  <p:childTnLst>
                                    <p:set>
                                      <p:cBhvr>
                                        <p:cTn id="21" dur="1" fill="hold">
                                          <p:stCondLst>
                                            <p:cond delay="0"/>
                                          </p:stCondLst>
                                        </p:cTn>
                                        <p:tgtEl>
                                          <p:spTgt spid="22"/>
                                        </p:tgtEl>
                                        <p:attrNameLst>
                                          <p:attrName>style.visibility</p:attrName>
                                        </p:attrNameLst>
                                      </p:cBhvr>
                                      <p:to>
                                        <p:strVal val="visible"/>
                                      </p:to>
                                    </p:set>
                                    <p:animEffect transition="in" filter="wipe(right)">
                                      <p:cBhvr>
                                        <p:cTn id="22" dur="500"/>
                                        <p:tgtEl>
                                          <p:spTgt spid="22"/>
                                        </p:tgtEl>
                                      </p:cBhvr>
                                    </p:animEffect>
                                  </p:childTnLst>
                                </p:cTn>
                              </p:par>
                              <p:par>
                                <p:cTn id="23" presetID="22" presetClass="entr" presetSubtype="2" fill="hold" nodeType="withEffect">
                                  <p:stCondLst>
                                    <p:cond delay="0"/>
                                  </p:stCondLst>
                                  <p:childTnLst>
                                    <p:set>
                                      <p:cBhvr>
                                        <p:cTn id="24" dur="1" fill="hold">
                                          <p:stCondLst>
                                            <p:cond delay="0"/>
                                          </p:stCondLst>
                                        </p:cTn>
                                        <p:tgtEl>
                                          <p:spTgt spid="23"/>
                                        </p:tgtEl>
                                        <p:attrNameLst>
                                          <p:attrName>style.visibility</p:attrName>
                                        </p:attrNameLst>
                                      </p:cBhvr>
                                      <p:to>
                                        <p:strVal val="visible"/>
                                      </p:to>
                                    </p:set>
                                    <p:animEffect transition="in" filter="wipe(right)">
                                      <p:cBhvr>
                                        <p:cTn id="25" dur="500"/>
                                        <p:tgtEl>
                                          <p:spTgt spid="23"/>
                                        </p:tgtEl>
                                      </p:cBhvr>
                                    </p:animEffect>
                                  </p:childTnLst>
                                </p:cTn>
                              </p:par>
                              <p:par>
                                <p:cTn id="26" presetID="22" presetClass="entr" presetSubtype="2" fill="hold" nodeType="withEffect">
                                  <p:stCondLst>
                                    <p:cond delay="0"/>
                                  </p:stCondLst>
                                  <p:childTnLst>
                                    <p:set>
                                      <p:cBhvr>
                                        <p:cTn id="27" dur="1" fill="hold">
                                          <p:stCondLst>
                                            <p:cond delay="0"/>
                                          </p:stCondLst>
                                        </p:cTn>
                                        <p:tgtEl>
                                          <p:spTgt spid="24"/>
                                        </p:tgtEl>
                                        <p:attrNameLst>
                                          <p:attrName>style.visibility</p:attrName>
                                        </p:attrNameLst>
                                      </p:cBhvr>
                                      <p:to>
                                        <p:strVal val="visible"/>
                                      </p:to>
                                    </p:set>
                                    <p:animEffect transition="in" filter="wipe(right)">
                                      <p:cBhvr>
                                        <p:cTn id="28" dur="500"/>
                                        <p:tgtEl>
                                          <p:spTgt spid="24"/>
                                        </p:tgtEl>
                                      </p:cBhvr>
                                    </p:animEffect>
                                  </p:childTnLst>
                                </p:cTn>
                              </p:par>
                              <p:par>
                                <p:cTn id="29" presetID="22" presetClass="entr" presetSubtype="2" fill="hold" nodeType="withEffect">
                                  <p:stCondLst>
                                    <p:cond delay="0"/>
                                  </p:stCondLst>
                                  <p:childTnLst>
                                    <p:set>
                                      <p:cBhvr>
                                        <p:cTn id="30" dur="1" fill="hold">
                                          <p:stCondLst>
                                            <p:cond delay="0"/>
                                          </p:stCondLst>
                                        </p:cTn>
                                        <p:tgtEl>
                                          <p:spTgt spid="25"/>
                                        </p:tgtEl>
                                        <p:attrNameLst>
                                          <p:attrName>style.visibility</p:attrName>
                                        </p:attrNameLst>
                                      </p:cBhvr>
                                      <p:to>
                                        <p:strVal val="visible"/>
                                      </p:to>
                                    </p:set>
                                    <p:animEffect transition="in" filter="wipe(right)">
                                      <p:cBhvr>
                                        <p:cTn id="31" dur="500"/>
                                        <p:tgtEl>
                                          <p:spTgt spid="25"/>
                                        </p:tgtEl>
                                      </p:cBhvr>
                                    </p:animEffect>
                                  </p:childTnLst>
                                </p:cTn>
                              </p:par>
                              <p:par>
                                <p:cTn id="32" presetID="22" presetClass="entr" presetSubtype="2" fill="hold" nodeType="withEffect">
                                  <p:stCondLst>
                                    <p:cond delay="0"/>
                                  </p:stCondLst>
                                  <p:childTnLst>
                                    <p:set>
                                      <p:cBhvr>
                                        <p:cTn id="33" dur="1" fill="hold">
                                          <p:stCondLst>
                                            <p:cond delay="0"/>
                                          </p:stCondLst>
                                        </p:cTn>
                                        <p:tgtEl>
                                          <p:spTgt spid="26"/>
                                        </p:tgtEl>
                                        <p:attrNameLst>
                                          <p:attrName>style.visibility</p:attrName>
                                        </p:attrNameLst>
                                      </p:cBhvr>
                                      <p:to>
                                        <p:strVal val="visible"/>
                                      </p:to>
                                    </p:set>
                                    <p:animEffect transition="in" filter="wipe(right)">
                                      <p:cBhvr>
                                        <p:cTn id="34" dur="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animBg="1"/>
      <p:bldP spid="18" grpId="0" animBg="1"/>
      <p:bldP spid="19" grpId="0" animBg="1"/>
      <p:bldP spid="21" grpId="0" animBg="1"/>
      <p:bldP spid="22" grpId="0" animBg="1"/>
      <p:bldP spid="23" grpId="0" animBg="1"/>
      <p:bldP spid="24" grpId="0" animBg="1"/>
      <p:bldP spid="25" grpId="0" animBg="1"/>
      <p:bldP spid="26" grpId="0" animBg="1"/>
    </p:bld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CA9C2CE-296B-FC78-88C1-78FCA7FE9AB1}"/>
              </a:ext>
            </a:extLst>
          </p:cNvPr>
          <p:cNvSpPr>
            <a:spLocks noGrp="1"/>
          </p:cNvSpPr>
          <p:nvPr>
            <p:ph type="title"/>
          </p:nvPr>
        </p:nvSpPr>
        <p:spPr/>
        <p:txBody>
          <a:bodyPr/>
          <a:lstStyle/>
          <a:p>
            <a:r>
              <a:rPr lang="en-US">
                <a:latin typeface="Malgun Gothic"/>
                <a:ea typeface="Malgun Gothic"/>
              </a:rPr>
              <a:t>Wisdom Psalms / Los </a:t>
            </a:r>
            <a:r>
              <a:rPr lang="en-US" err="1">
                <a:latin typeface="Malgun Gothic"/>
                <a:ea typeface="Malgun Gothic"/>
              </a:rPr>
              <a:t>Salmos</a:t>
            </a:r>
            <a:r>
              <a:rPr lang="en-US">
                <a:latin typeface="Malgun Gothic"/>
                <a:ea typeface="Malgun Gothic"/>
              </a:rPr>
              <a:t> de </a:t>
            </a:r>
            <a:r>
              <a:rPr lang="en-US" err="1">
                <a:latin typeface="Malgun Gothic"/>
                <a:ea typeface="Malgun Gothic"/>
              </a:rPr>
              <a:t>sabiduría</a:t>
            </a:r>
            <a:r>
              <a:rPr lang="en-US">
                <a:latin typeface="Malgun Gothic"/>
                <a:ea typeface="Malgun Gothic"/>
              </a:rPr>
              <a:t> </a:t>
            </a:r>
            <a:endParaRPr lang="en-US"/>
          </a:p>
        </p:txBody>
      </p:sp>
      <p:sp>
        <p:nvSpPr>
          <p:cNvPr id="3" name="Content Placeholder 2">
            <a:extLst>
              <a:ext uri="{FF2B5EF4-FFF2-40B4-BE49-F238E27FC236}">
                <a16:creationId xmlns:a16="http://schemas.microsoft.com/office/drawing/2014/main" id="{267FBD1B-140F-1477-6ECD-3691C8890898}"/>
              </a:ext>
            </a:extLst>
          </p:cNvPr>
          <p:cNvSpPr>
            <a:spLocks noGrp="1"/>
          </p:cNvSpPr>
          <p:nvPr>
            <p:ph sz="half" idx="1"/>
          </p:nvPr>
        </p:nvSpPr>
        <p:spPr>
          <a:xfrm>
            <a:off x="337625" y="1041006"/>
            <a:ext cx="4234375" cy="4673994"/>
          </a:xfrm>
        </p:spPr>
        <p:txBody>
          <a:bodyPr>
            <a:normAutofit/>
          </a:bodyPr>
          <a:lstStyle/>
          <a:p>
            <a:r>
              <a:rPr lang="en-US"/>
              <a:t>Similar in form and content to other Wisdom Literature</a:t>
            </a:r>
          </a:p>
          <a:p>
            <a:pPr lvl="1"/>
            <a:r>
              <a:rPr lang="en-US"/>
              <a:t>Emphasize day-to-day, practical advice</a:t>
            </a:r>
          </a:p>
          <a:p>
            <a:pPr lvl="1"/>
            <a:r>
              <a:rPr lang="en-US"/>
              <a:t>Present general principles and patterns of life</a:t>
            </a:r>
          </a:p>
          <a:p>
            <a:pPr lvl="1"/>
            <a:r>
              <a:rPr lang="en-US"/>
              <a:t>Use antithetical parallelism and contrasts</a:t>
            </a:r>
          </a:p>
          <a:p>
            <a:r>
              <a:rPr lang="en-US"/>
              <a:t>Key Features of Wisdom Psalms:</a:t>
            </a:r>
          </a:p>
          <a:p>
            <a:pPr lvl="1"/>
            <a:r>
              <a:rPr lang="en-US"/>
              <a:t>Two patterns of behavior which have different outcomes (Psalm 1)</a:t>
            </a:r>
          </a:p>
          <a:p>
            <a:pPr lvl="1"/>
            <a:r>
              <a:rPr lang="en-US"/>
              <a:t>The order of God’s world as seen in creation</a:t>
            </a:r>
          </a:p>
          <a:p>
            <a:pPr lvl="2"/>
            <a:r>
              <a:rPr lang="en-US"/>
              <a:t>As a metaphor for human experience/behavior</a:t>
            </a:r>
          </a:p>
          <a:p>
            <a:pPr lvl="2"/>
            <a:r>
              <a:rPr lang="en-US"/>
              <a:t>As evidence of God’s power (Psalm 112:4)</a:t>
            </a:r>
            <a:br>
              <a:rPr lang="en-US"/>
            </a:br>
            <a:br>
              <a:rPr lang="en-US"/>
            </a:br>
            <a:endParaRPr lang="en-US" sz="1600"/>
          </a:p>
          <a:p>
            <a:r>
              <a:rPr lang="en-US"/>
              <a:t>Wisdom Psalms approach service to God from a philosophical perspective:</a:t>
            </a:r>
          </a:p>
          <a:p>
            <a:pPr lvl="1"/>
            <a:r>
              <a:rPr lang="en-US"/>
              <a:t>“Serving God makes the most sense” (112:1-3)</a:t>
            </a:r>
          </a:p>
          <a:p>
            <a:pPr lvl="1"/>
            <a:r>
              <a:rPr lang="en-US"/>
              <a:t>“Do what God says because it’s the wisest choice” (1:6)</a:t>
            </a:r>
          </a:p>
          <a:p>
            <a:endParaRPr lang="en-US"/>
          </a:p>
        </p:txBody>
      </p:sp>
      <p:sp>
        <p:nvSpPr>
          <p:cNvPr id="4" name="Content Placeholder 3">
            <a:extLst>
              <a:ext uri="{FF2B5EF4-FFF2-40B4-BE49-F238E27FC236}">
                <a16:creationId xmlns:a16="http://schemas.microsoft.com/office/drawing/2014/main" id="{90194483-FE86-43DD-8F9A-1FB36D2FA618}"/>
              </a:ext>
            </a:extLst>
          </p:cNvPr>
          <p:cNvSpPr>
            <a:spLocks noGrp="1"/>
          </p:cNvSpPr>
          <p:nvPr>
            <p:ph sz="half" idx="2"/>
          </p:nvPr>
        </p:nvSpPr>
        <p:spPr>
          <a:xfrm>
            <a:off x="4571999" y="1041006"/>
            <a:ext cx="4420925" cy="4673993"/>
          </a:xfrm>
        </p:spPr>
        <p:txBody>
          <a:bodyPr vert="horz" lIns="91440" tIns="45720" rIns="91440" bIns="45720" rtlCol="0" anchor="t">
            <a:normAutofit/>
          </a:bodyPr>
          <a:lstStyle/>
          <a:p>
            <a:r>
              <a:rPr lang="en-US" err="1">
                <a:ea typeface="+mn-lt"/>
                <a:cs typeface="+mn-lt"/>
              </a:rPr>
              <a:t>Parecidos</a:t>
            </a:r>
            <a:r>
              <a:rPr lang="en-US">
                <a:ea typeface="+mn-lt"/>
                <a:cs typeface="+mn-lt"/>
              </a:rPr>
              <a:t> </a:t>
            </a:r>
            <a:r>
              <a:rPr lang="en-US" err="1">
                <a:ea typeface="+mn-lt"/>
                <a:cs typeface="+mn-lt"/>
              </a:rPr>
              <a:t>en</a:t>
            </a:r>
            <a:r>
              <a:rPr lang="en-US">
                <a:ea typeface="+mn-lt"/>
                <a:cs typeface="+mn-lt"/>
              </a:rPr>
              <a:t> forma y </a:t>
            </a:r>
            <a:r>
              <a:rPr lang="en-US" err="1">
                <a:ea typeface="+mn-lt"/>
                <a:cs typeface="+mn-lt"/>
              </a:rPr>
              <a:t>contenido</a:t>
            </a:r>
            <a:r>
              <a:rPr lang="en-US">
                <a:ea typeface="+mn-lt"/>
                <a:cs typeface="+mn-lt"/>
              </a:rPr>
              <a:t> a </a:t>
            </a:r>
            <a:r>
              <a:rPr lang="en-US" err="1">
                <a:ea typeface="+mn-lt"/>
                <a:cs typeface="+mn-lt"/>
              </a:rPr>
              <a:t>otra</a:t>
            </a:r>
            <a:r>
              <a:rPr lang="en-US">
                <a:ea typeface="+mn-lt"/>
                <a:cs typeface="+mn-lt"/>
              </a:rPr>
              <a:t> </a:t>
            </a:r>
            <a:r>
              <a:rPr lang="en-US" err="1">
                <a:ea typeface="+mn-lt"/>
                <a:cs typeface="+mn-lt"/>
              </a:rPr>
              <a:t>literatura</a:t>
            </a:r>
            <a:r>
              <a:rPr lang="en-US">
                <a:ea typeface="+mn-lt"/>
                <a:cs typeface="+mn-lt"/>
              </a:rPr>
              <a:t> </a:t>
            </a:r>
            <a:r>
              <a:rPr lang="en-US" err="1">
                <a:ea typeface="+mn-lt"/>
                <a:cs typeface="+mn-lt"/>
              </a:rPr>
              <a:t>sapiencial</a:t>
            </a:r>
            <a:r>
              <a:rPr lang="en-US">
                <a:ea typeface="+mn-lt"/>
                <a:cs typeface="+mn-lt"/>
              </a:rPr>
              <a:t> (de </a:t>
            </a:r>
            <a:r>
              <a:rPr lang="en-US" err="1">
                <a:ea typeface="+mn-lt"/>
                <a:cs typeface="+mn-lt"/>
              </a:rPr>
              <a:t>sabiduría</a:t>
            </a:r>
            <a:r>
              <a:rPr lang="en-US">
                <a:ea typeface="+mn-lt"/>
                <a:cs typeface="+mn-lt"/>
              </a:rPr>
              <a:t>)</a:t>
            </a:r>
            <a:endParaRPr lang="en-US" err="1"/>
          </a:p>
          <a:p>
            <a:pPr lvl="1"/>
            <a:r>
              <a:rPr lang="en-US" err="1">
                <a:ea typeface="+mn-lt"/>
                <a:cs typeface="+mn-lt"/>
              </a:rPr>
              <a:t>Enfatizan</a:t>
            </a:r>
            <a:r>
              <a:rPr lang="en-US">
                <a:ea typeface="+mn-lt"/>
                <a:cs typeface="+mn-lt"/>
              </a:rPr>
              <a:t> </a:t>
            </a:r>
            <a:r>
              <a:rPr lang="en-US" err="1">
                <a:ea typeface="+mn-lt"/>
                <a:cs typeface="+mn-lt"/>
              </a:rPr>
              <a:t>los</a:t>
            </a:r>
            <a:r>
              <a:rPr lang="en-US">
                <a:ea typeface="+mn-lt"/>
                <a:cs typeface="+mn-lt"/>
              </a:rPr>
              <a:t> </a:t>
            </a:r>
            <a:r>
              <a:rPr lang="en-US" err="1">
                <a:ea typeface="+mn-lt"/>
                <a:cs typeface="+mn-lt"/>
              </a:rPr>
              <a:t>consejos</a:t>
            </a:r>
            <a:r>
              <a:rPr lang="en-US">
                <a:ea typeface="+mn-lt"/>
                <a:cs typeface="+mn-lt"/>
              </a:rPr>
              <a:t> </a:t>
            </a:r>
            <a:r>
              <a:rPr lang="en-US" err="1">
                <a:ea typeface="+mn-lt"/>
                <a:cs typeface="+mn-lt"/>
              </a:rPr>
              <a:t>prácticos</a:t>
            </a:r>
            <a:r>
              <a:rPr lang="en-US">
                <a:ea typeface="+mn-lt"/>
                <a:cs typeface="+mn-lt"/>
              </a:rPr>
              <a:t> para </a:t>
            </a:r>
            <a:r>
              <a:rPr lang="en-US" err="1">
                <a:ea typeface="+mn-lt"/>
                <a:cs typeface="+mn-lt"/>
              </a:rPr>
              <a:t>el</a:t>
            </a:r>
            <a:r>
              <a:rPr lang="en-US">
                <a:ea typeface="+mn-lt"/>
                <a:cs typeface="+mn-lt"/>
              </a:rPr>
              <a:t> día a día</a:t>
            </a:r>
            <a:endParaRPr lang="en-US"/>
          </a:p>
          <a:p>
            <a:pPr lvl="1"/>
            <a:r>
              <a:rPr lang="en-US" err="1">
                <a:ea typeface="+mn-lt"/>
                <a:cs typeface="+mn-lt"/>
              </a:rPr>
              <a:t>Presentan</a:t>
            </a:r>
            <a:r>
              <a:rPr lang="en-US">
                <a:ea typeface="+mn-lt"/>
                <a:cs typeface="+mn-lt"/>
              </a:rPr>
              <a:t> </a:t>
            </a:r>
            <a:r>
              <a:rPr lang="en-US" err="1">
                <a:ea typeface="+mn-lt"/>
                <a:cs typeface="+mn-lt"/>
              </a:rPr>
              <a:t>principios</a:t>
            </a:r>
            <a:r>
              <a:rPr lang="en-US">
                <a:ea typeface="+mn-lt"/>
                <a:cs typeface="+mn-lt"/>
              </a:rPr>
              <a:t> </a:t>
            </a:r>
            <a:r>
              <a:rPr lang="en-US" err="1">
                <a:ea typeface="+mn-lt"/>
                <a:cs typeface="+mn-lt"/>
              </a:rPr>
              <a:t>generales</a:t>
            </a:r>
            <a:r>
              <a:rPr lang="en-US">
                <a:ea typeface="+mn-lt"/>
                <a:cs typeface="+mn-lt"/>
              </a:rPr>
              <a:t> y </a:t>
            </a:r>
            <a:r>
              <a:rPr lang="en-US" err="1">
                <a:ea typeface="+mn-lt"/>
                <a:cs typeface="+mn-lt"/>
              </a:rPr>
              <a:t>patrones</a:t>
            </a:r>
            <a:r>
              <a:rPr lang="en-US">
                <a:ea typeface="+mn-lt"/>
                <a:cs typeface="+mn-lt"/>
              </a:rPr>
              <a:t> de </a:t>
            </a:r>
            <a:r>
              <a:rPr lang="en-US" err="1">
                <a:ea typeface="+mn-lt"/>
                <a:cs typeface="+mn-lt"/>
              </a:rPr>
              <a:t>vida</a:t>
            </a:r>
            <a:endParaRPr lang="en-US" err="1"/>
          </a:p>
          <a:p>
            <a:pPr lvl="1"/>
            <a:r>
              <a:rPr lang="en-US" err="1">
                <a:ea typeface="+mn-lt"/>
                <a:cs typeface="+mn-lt"/>
              </a:rPr>
              <a:t>Utilizan</a:t>
            </a:r>
            <a:r>
              <a:rPr lang="en-US">
                <a:ea typeface="+mn-lt"/>
                <a:cs typeface="+mn-lt"/>
              </a:rPr>
              <a:t> </a:t>
            </a:r>
            <a:r>
              <a:rPr lang="en-US" err="1">
                <a:ea typeface="+mn-lt"/>
                <a:cs typeface="+mn-lt"/>
              </a:rPr>
              <a:t>paralelismos</a:t>
            </a:r>
            <a:r>
              <a:rPr lang="en-US">
                <a:ea typeface="+mn-lt"/>
                <a:cs typeface="+mn-lt"/>
              </a:rPr>
              <a:t> </a:t>
            </a:r>
            <a:r>
              <a:rPr lang="en-US" err="1">
                <a:ea typeface="+mn-lt"/>
                <a:cs typeface="+mn-lt"/>
              </a:rPr>
              <a:t>antitéticos</a:t>
            </a:r>
            <a:r>
              <a:rPr lang="en-US">
                <a:ea typeface="+mn-lt"/>
                <a:cs typeface="+mn-lt"/>
              </a:rPr>
              <a:t> y </a:t>
            </a:r>
            <a:r>
              <a:rPr lang="en-US" err="1">
                <a:ea typeface="+mn-lt"/>
                <a:cs typeface="+mn-lt"/>
              </a:rPr>
              <a:t>contrastes</a:t>
            </a:r>
            <a:endParaRPr lang="en-US"/>
          </a:p>
          <a:p>
            <a:r>
              <a:rPr lang="en-US" err="1">
                <a:ea typeface="+mn-lt"/>
                <a:cs typeface="+mn-lt"/>
              </a:rPr>
              <a:t>Características</a:t>
            </a:r>
            <a:r>
              <a:rPr lang="en-US">
                <a:ea typeface="+mn-lt"/>
                <a:cs typeface="+mn-lt"/>
              </a:rPr>
              <a:t> clave de </a:t>
            </a:r>
            <a:r>
              <a:rPr lang="en-US" err="1">
                <a:ea typeface="+mn-lt"/>
                <a:cs typeface="+mn-lt"/>
              </a:rPr>
              <a:t>los</a:t>
            </a:r>
            <a:r>
              <a:rPr lang="en-US">
                <a:ea typeface="+mn-lt"/>
                <a:cs typeface="+mn-lt"/>
              </a:rPr>
              <a:t> </a:t>
            </a:r>
            <a:r>
              <a:rPr lang="en-US" err="1">
                <a:ea typeface="+mn-lt"/>
                <a:cs typeface="+mn-lt"/>
              </a:rPr>
              <a:t>Salmos</a:t>
            </a:r>
            <a:r>
              <a:rPr lang="en-US">
                <a:ea typeface="+mn-lt"/>
                <a:cs typeface="+mn-lt"/>
              </a:rPr>
              <a:t> de </a:t>
            </a:r>
            <a:r>
              <a:rPr lang="en-US" err="1">
                <a:ea typeface="+mn-lt"/>
                <a:cs typeface="+mn-lt"/>
              </a:rPr>
              <a:t>sabiduría</a:t>
            </a:r>
            <a:r>
              <a:rPr lang="en-US">
                <a:ea typeface="+mn-lt"/>
                <a:cs typeface="+mn-lt"/>
              </a:rPr>
              <a:t>:</a:t>
            </a:r>
            <a:endParaRPr lang="en-US"/>
          </a:p>
          <a:p>
            <a:pPr lvl="1"/>
            <a:r>
              <a:rPr lang="en-US">
                <a:ea typeface="+mn-lt"/>
                <a:cs typeface="+mn-lt"/>
              </a:rPr>
              <a:t>Dos </a:t>
            </a:r>
            <a:r>
              <a:rPr lang="en-US" err="1">
                <a:ea typeface="+mn-lt"/>
                <a:cs typeface="+mn-lt"/>
              </a:rPr>
              <a:t>patrones</a:t>
            </a:r>
            <a:r>
              <a:rPr lang="en-US">
                <a:ea typeface="+mn-lt"/>
                <a:cs typeface="+mn-lt"/>
              </a:rPr>
              <a:t> de </a:t>
            </a:r>
            <a:r>
              <a:rPr lang="en-US" err="1">
                <a:ea typeface="+mn-lt"/>
                <a:cs typeface="+mn-lt"/>
              </a:rPr>
              <a:t>conducta</a:t>
            </a:r>
            <a:r>
              <a:rPr lang="en-US">
                <a:ea typeface="+mn-lt"/>
                <a:cs typeface="+mn-lt"/>
              </a:rPr>
              <a:t> que </a:t>
            </a:r>
            <a:r>
              <a:rPr lang="en-US" err="1">
                <a:ea typeface="+mn-lt"/>
                <a:cs typeface="+mn-lt"/>
              </a:rPr>
              <a:t>tienen</a:t>
            </a:r>
            <a:r>
              <a:rPr lang="en-US">
                <a:ea typeface="+mn-lt"/>
                <a:cs typeface="+mn-lt"/>
              </a:rPr>
              <a:t> </a:t>
            </a:r>
            <a:r>
              <a:rPr lang="en-US" err="1">
                <a:ea typeface="+mn-lt"/>
                <a:cs typeface="+mn-lt"/>
              </a:rPr>
              <a:t>resultados</a:t>
            </a:r>
            <a:r>
              <a:rPr lang="en-US">
                <a:ea typeface="+mn-lt"/>
                <a:cs typeface="+mn-lt"/>
              </a:rPr>
              <a:t> </a:t>
            </a:r>
            <a:r>
              <a:rPr lang="en-US" err="1">
                <a:ea typeface="+mn-lt"/>
                <a:cs typeface="+mn-lt"/>
              </a:rPr>
              <a:t>diferentes</a:t>
            </a:r>
            <a:r>
              <a:rPr lang="en-US">
                <a:ea typeface="+mn-lt"/>
                <a:cs typeface="+mn-lt"/>
              </a:rPr>
              <a:t> (Salmo 1)</a:t>
            </a:r>
            <a:endParaRPr lang="en-US"/>
          </a:p>
          <a:p>
            <a:pPr lvl="1"/>
            <a:r>
              <a:rPr lang="en-US">
                <a:ea typeface="+mn-lt"/>
                <a:cs typeface="+mn-lt"/>
              </a:rPr>
              <a:t>El </a:t>
            </a:r>
            <a:r>
              <a:rPr lang="en-US" err="1">
                <a:ea typeface="+mn-lt"/>
                <a:cs typeface="+mn-lt"/>
              </a:rPr>
              <a:t>orden</a:t>
            </a:r>
            <a:r>
              <a:rPr lang="en-US">
                <a:ea typeface="+mn-lt"/>
                <a:cs typeface="+mn-lt"/>
              </a:rPr>
              <a:t> del </a:t>
            </a:r>
            <a:r>
              <a:rPr lang="en-US" err="1">
                <a:ea typeface="+mn-lt"/>
                <a:cs typeface="+mn-lt"/>
              </a:rPr>
              <a:t>mundo</a:t>
            </a:r>
            <a:r>
              <a:rPr lang="en-US">
                <a:ea typeface="+mn-lt"/>
                <a:cs typeface="+mn-lt"/>
              </a:rPr>
              <a:t> de Dios visto </a:t>
            </a:r>
            <a:r>
              <a:rPr lang="en-US" err="1">
                <a:ea typeface="+mn-lt"/>
                <a:cs typeface="+mn-lt"/>
              </a:rPr>
              <a:t>en</a:t>
            </a:r>
            <a:r>
              <a:rPr lang="en-US">
                <a:ea typeface="+mn-lt"/>
                <a:cs typeface="+mn-lt"/>
              </a:rPr>
              <a:t> la </a:t>
            </a:r>
            <a:r>
              <a:rPr lang="en-US" err="1">
                <a:ea typeface="+mn-lt"/>
                <a:cs typeface="+mn-lt"/>
              </a:rPr>
              <a:t>creación</a:t>
            </a:r>
            <a:endParaRPr lang="en-US" err="1"/>
          </a:p>
          <a:p>
            <a:pPr lvl="2"/>
            <a:r>
              <a:rPr lang="en-US">
                <a:ea typeface="+mn-lt"/>
                <a:cs typeface="+mn-lt"/>
              </a:rPr>
              <a:t>Como </a:t>
            </a:r>
            <a:r>
              <a:rPr lang="en-US" err="1">
                <a:ea typeface="+mn-lt"/>
                <a:cs typeface="+mn-lt"/>
              </a:rPr>
              <a:t>metáfora</a:t>
            </a:r>
            <a:r>
              <a:rPr lang="en-US">
                <a:ea typeface="+mn-lt"/>
                <a:cs typeface="+mn-lt"/>
              </a:rPr>
              <a:t> de la </a:t>
            </a:r>
            <a:r>
              <a:rPr lang="en-US" err="1">
                <a:ea typeface="+mn-lt"/>
                <a:cs typeface="+mn-lt"/>
              </a:rPr>
              <a:t>experiencia</a:t>
            </a:r>
            <a:r>
              <a:rPr lang="en-US">
                <a:ea typeface="+mn-lt"/>
                <a:cs typeface="+mn-lt"/>
              </a:rPr>
              <a:t>/</a:t>
            </a:r>
            <a:r>
              <a:rPr lang="en-US" err="1">
                <a:ea typeface="+mn-lt"/>
                <a:cs typeface="+mn-lt"/>
              </a:rPr>
              <a:t>comportamiento</a:t>
            </a:r>
            <a:r>
              <a:rPr lang="en-US">
                <a:ea typeface="+mn-lt"/>
                <a:cs typeface="+mn-lt"/>
              </a:rPr>
              <a:t> </a:t>
            </a:r>
            <a:r>
              <a:rPr lang="en-US" err="1">
                <a:ea typeface="+mn-lt"/>
                <a:cs typeface="+mn-lt"/>
              </a:rPr>
              <a:t>humanos</a:t>
            </a:r>
            <a:endParaRPr lang="en-US" err="1"/>
          </a:p>
          <a:p>
            <a:pPr lvl="2"/>
            <a:r>
              <a:rPr lang="en-US">
                <a:ea typeface="+mn-lt"/>
                <a:cs typeface="+mn-lt"/>
              </a:rPr>
              <a:t>Como </a:t>
            </a:r>
            <a:r>
              <a:rPr lang="en-US" err="1">
                <a:ea typeface="+mn-lt"/>
                <a:cs typeface="+mn-lt"/>
              </a:rPr>
              <a:t>evidencia</a:t>
            </a:r>
            <a:r>
              <a:rPr lang="en-US">
                <a:ea typeface="+mn-lt"/>
                <a:cs typeface="+mn-lt"/>
              </a:rPr>
              <a:t> del </a:t>
            </a:r>
            <a:r>
              <a:rPr lang="en-US" err="1">
                <a:ea typeface="+mn-lt"/>
                <a:cs typeface="+mn-lt"/>
              </a:rPr>
              <a:t>poder</a:t>
            </a:r>
            <a:r>
              <a:rPr lang="en-US">
                <a:ea typeface="+mn-lt"/>
                <a:cs typeface="+mn-lt"/>
              </a:rPr>
              <a:t> de Dios (Salmo 112:4)</a:t>
            </a:r>
            <a:endParaRPr lang="en-US"/>
          </a:p>
          <a:p>
            <a:r>
              <a:rPr lang="en-US">
                <a:ea typeface="+mn-lt"/>
                <a:cs typeface="+mn-lt"/>
              </a:rPr>
              <a:t>Los </a:t>
            </a:r>
            <a:r>
              <a:rPr lang="en-US" err="1">
                <a:ea typeface="+mn-lt"/>
                <a:cs typeface="+mn-lt"/>
              </a:rPr>
              <a:t>Salmos</a:t>
            </a:r>
            <a:r>
              <a:rPr lang="en-US">
                <a:ea typeface="+mn-lt"/>
                <a:cs typeface="+mn-lt"/>
              </a:rPr>
              <a:t> de </a:t>
            </a:r>
            <a:r>
              <a:rPr lang="en-US" err="1">
                <a:ea typeface="+mn-lt"/>
                <a:cs typeface="+mn-lt"/>
              </a:rPr>
              <a:t>sabiduría</a:t>
            </a:r>
            <a:r>
              <a:rPr lang="en-US">
                <a:ea typeface="+mn-lt"/>
                <a:cs typeface="+mn-lt"/>
              </a:rPr>
              <a:t> </a:t>
            </a:r>
            <a:r>
              <a:rPr lang="en-US" err="1">
                <a:ea typeface="+mn-lt"/>
                <a:cs typeface="+mn-lt"/>
              </a:rPr>
              <a:t>abordan</a:t>
            </a:r>
            <a:r>
              <a:rPr lang="en-US">
                <a:ea typeface="+mn-lt"/>
                <a:cs typeface="+mn-lt"/>
              </a:rPr>
              <a:t> </a:t>
            </a:r>
            <a:r>
              <a:rPr lang="en-US" err="1">
                <a:ea typeface="+mn-lt"/>
                <a:cs typeface="+mn-lt"/>
              </a:rPr>
              <a:t>el</a:t>
            </a:r>
            <a:r>
              <a:rPr lang="en-US">
                <a:ea typeface="+mn-lt"/>
                <a:cs typeface="+mn-lt"/>
              </a:rPr>
              <a:t> </a:t>
            </a:r>
            <a:r>
              <a:rPr lang="en-US" err="1">
                <a:ea typeface="+mn-lt"/>
                <a:cs typeface="+mn-lt"/>
              </a:rPr>
              <a:t>servicio</a:t>
            </a:r>
            <a:r>
              <a:rPr lang="en-US">
                <a:ea typeface="+mn-lt"/>
                <a:cs typeface="+mn-lt"/>
              </a:rPr>
              <a:t> a Dios </a:t>
            </a:r>
            <a:r>
              <a:rPr lang="en-US" err="1">
                <a:ea typeface="+mn-lt"/>
                <a:cs typeface="+mn-lt"/>
              </a:rPr>
              <a:t>desde</a:t>
            </a:r>
            <a:r>
              <a:rPr lang="en-US">
                <a:ea typeface="+mn-lt"/>
                <a:cs typeface="+mn-lt"/>
              </a:rPr>
              <a:t> </a:t>
            </a:r>
            <a:r>
              <a:rPr lang="en-US" err="1">
                <a:ea typeface="+mn-lt"/>
                <a:cs typeface="+mn-lt"/>
              </a:rPr>
              <a:t>una</a:t>
            </a:r>
            <a:r>
              <a:rPr lang="en-US">
                <a:ea typeface="+mn-lt"/>
                <a:cs typeface="+mn-lt"/>
              </a:rPr>
              <a:t> </a:t>
            </a:r>
            <a:r>
              <a:rPr lang="en-US" err="1">
                <a:ea typeface="+mn-lt"/>
                <a:cs typeface="+mn-lt"/>
              </a:rPr>
              <a:t>perspectiva</a:t>
            </a:r>
            <a:r>
              <a:rPr lang="en-US">
                <a:ea typeface="+mn-lt"/>
                <a:cs typeface="+mn-lt"/>
              </a:rPr>
              <a:t> </a:t>
            </a:r>
            <a:r>
              <a:rPr lang="en-US" err="1">
                <a:ea typeface="+mn-lt"/>
                <a:cs typeface="+mn-lt"/>
              </a:rPr>
              <a:t>filosófica</a:t>
            </a:r>
            <a:r>
              <a:rPr lang="en-US">
                <a:ea typeface="+mn-lt"/>
                <a:cs typeface="+mn-lt"/>
              </a:rPr>
              <a:t>.</a:t>
            </a:r>
            <a:endParaRPr lang="en-US"/>
          </a:p>
          <a:p>
            <a:pPr lvl="1"/>
            <a:r>
              <a:rPr lang="en-US">
                <a:ea typeface="+mn-lt"/>
                <a:cs typeface="+mn-lt"/>
              </a:rPr>
              <a:t>"</a:t>
            </a:r>
            <a:r>
              <a:rPr lang="en-US" err="1">
                <a:ea typeface="+mn-lt"/>
                <a:cs typeface="+mn-lt"/>
              </a:rPr>
              <a:t>Servir</a:t>
            </a:r>
            <a:r>
              <a:rPr lang="en-US">
                <a:ea typeface="+mn-lt"/>
                <a:cs typeface="+mn-lt"/>
              </a:rPr>
              <a:t> a Dios </a:t>
            </a:r>
            <a:r>
              <a:rPr lang="en-US" err="1">
                <a:ea typeface="+mn-lt"/>
                <a:cs typeface="+mn-lt"/>
              </a:rPr>
              <a:t>tiene</a:t>
            </a:r>
            <a:r>
              <a:rPr lang="en-US">
                <a:ea typeface="+mn-lt"/>
                <a:cs typeface="+mn-lt"/>
              </a:rPr>
              <a:t> </a:t>
            </a:r>
            <a:r>
              <a:rPr lang="en-US" err="1">
                <a:ea typeface="+mn-lt"/>
                <a:cs typeface="+mn-lt"/>
              </a:rPr>
              <a:t>más</a:t>
            </a:r>
            <a:r>
              <a:rPr lang="en-US">
                <a:ea typeface="+mn-lt"/>
                <a:cs typeface="+mn-lt"/>
              </a:rPr>
              <a:t> </a:t>
            </a:r>
            <a:r>
              <a:rPr lang="en-US" err="1">
                <a:ea typeface="+mn-lt"/>
                <a:cs typeface="+mn-lt"/>
              </a:rPr>
              <a:t>sentido</a:t>
            </a:r>
            <a:r>
              <a:rPr lang="en-US">
                <a:ea typeface="+mn-lt"/>
                <a:cs typeface="+mn-lt"/>
              </a:rPr>
              <a:t>" (112:1-3)</a:t>
            </a:r>
            <a:endParaRPr lang="en-US"/>
          </a:p>
          <a:p>
            <a:pPr lvl="1"/>
            <a:r>
              <a:rPr lang="en-US">
                <a:ea typeface="+mn-lt"/>
                <a:cs typeface="+mn-lt"/>
              </a:rPr>
              <a:t>"Haz lo que Dios dice </a:t>
            </a:r>
            <a:r>
              <a:rPr lang="en-US" err="1">
                <a:ea typeface="+mn-lt"/>
                <a:cs typeface="+mn-lt"/>
              </a:rPr>
              <a:t>porque</a:t>
            </a:r>
            <a:r>
              <a:rPr lang="en-US">
                <a:ea typeface="+mn-lt"/>
                <a:cs typeface="+mn-lt"/>
              </a:rPr>
              <a:t> es la </a:t>
            </a:r>
            <a:r>
              <a:rPr lang="en-US" err="1">
                <a:ea typeface="+mn-lt"/>
                <a:cs typeface="+mn-lt"/>
              </a:rPr>
              <a:t>opción</a:t>
            </a:r>
            <a:r>
              <a:rPr lang="en-US">
                <a:ea typeface="+mn-lt"/>
                <a:cs typeface="+mn-lt"/>
              </a:rPr>
              <a:t> </a:t>
            </a:r>
            <a:r>
              <a:rPr lang="en-US" err="1">
                <a:ea typeface="+mn-lt"/>
                <a:cs typeface="+mn-lt"/>
              </a:rPr>
              <a:t>más</a:t>
            </a:r>
            <a:r>
              <a:rPr lang="en-US">
                <a:ea typeface="+mn-lt"/>
                <a:cs typeface="+mn-lt"/>
              </a:rPr>
              <a:t> sabia" (1:6)</a:t>
            </a:r>
            <a:endParaRPr lang="en-US"/>
          </a:p>
          <a:p>
            <a:pPr marL="34290" indent="0">
              <a:buNone/>
            </a:pPr>
            <a:endParaRPr lang="en-US"/>
          </a:p>
        </p:txBody>
      </p:sp>
    </p:spTree>
    <p:extLst>
      <p:ext uri="{BB962C8B-B14F-4D97-AF65-F5344CB8AC3E}">
        <p14:creationId xmlns:p14="http://schemas.microsoft.com/office/powerpoint/2010/main" val="42435517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1" end="1"/>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2" end="2"/>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4" end="4"/>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0" nodeType="click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3">
                                            <p:txEl>
                                              <p:pRg st="11" end="11"/>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9" end="9"/>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childTnLst>
                                </p:cTn>
                              </p:par>
                              <p:par>
                                <p:cTn id="55" presetID="1" presetClass="entr" presetSubtype="0" fill="hold" grpId="0" nodeType="withEffect">
                                  <p:stCondLst>
                                    <p:cond delay="0"/>
                                  </p:stCondLst>
                                  <p:childTnLst>
                                    <p:set>
                                      <p:cBhvr>
                                        <p:cTn id="56" dur="1" fill="hold">
                                          <p:stCondLst>
                                            <p:cond delay="0"/>
                                          </p:stCondLst>
                                        </p:cTn>
                                        <p:tgtEl>
                                          <p:spTgt spid="4">
                                            <p:txEl>
                                              <p:pRg st="11" end="1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13D2D91-BB5E-C806-CD89-C000E4137B45}"/>
              </a:ext>
            </a:extLst>
          </p:cNvPr>
          <p:cNvSpPr>
            <a:spLocks noGrp="1"/>
          </p:cNvSpPr>
          <p:nvPr>
            <p:ph type="title"/>
          </p:nvPr>
        </p:nvSpPr>
        <p:spPr/>
        <p:txBody>
          <a:bodyPr/>
          <a:lstStyle/>
          <a:p>
            <a:r>
              <a:rPr lang="en-US"/>
              <a:t>Place in the OT / Lugar </a:t>
            </a:r>
            <a:r>
              <a:rPr lang="en-US" err="1"/>
              <a:t>en</a:t>
            </a:r>
            <a:r>
              <a:rPr lang="en-US"/>
              <a:t> el AT</a:t>
            </a:r>
          </a:p>
        </p:txBody>
      </p:sp>
      <p:sp>
        <p:nvSpPr>
          <p:cNvPr id="3" name="Content Placeholder 2">
            <a:extLst>
              <a:ext uri="{FF2B5EF4-FFF2-40B4-BE49-F238E27FC236}">
                <a16:creationId xmlns:a16="http://schemas.microsoft.com/office/drawing/2014/main" id="{9D8DD494-C7AA-0043-2101-22CD80F8F214}"/>
              </a:ext>
            </a:extLst>
          </p:cNvPr>
          <p:cNvSpPr>
            <a:spLocks noGrp="1"/>
          </p:cNvSpPr>
          <p:nvPr>
            <p:ph sz="half" idx="1"/>
          </p:nvPr>
        </p:nvSpPr>
        <p:spPr/>
        <p:txBody>
          <a:bodyPr>
            <a:normAutofit/>
          </a:bodyPr>
          <a:lstStyle/>
          <a:p>
            <a:r>
              <a:rPr lang="en-US"/>
              <a:t>The psalms are a record of what God’s people thought as they tried to obey the Law, believe the Prophets, and follow the advice of the Wisdom literature</a:t>
            </a:r>
          </a:p>
          <a:p>
            <a:pPr lvl="1"/>
            <a:r>
              <a:rPr lang="en-US"/>
              <a:t>5 books of psalms to match 5 books of law</a:t>
            </a:r>
          </a:p>
          <a:p>
            <a:pPr lvl="1"/>
            <a:r>
              <a:rPr lang="en-US"/>
              <a:t>“There is not an emotion of which anyone can be conscious that is not here [that is, in the psalms] represented as a mirror.” – John Calvin</a:t>
            </a:r>
          </a:p>
          <a:p>
            <a:r>
              <a:rPr lang="en-US"/>
              <a:t>Psalms are commentary for the rest of the Wisdom literature: </a:t>
            </a:r>
          </a:p>
          <a:p>
            <a:pPr lvl="1"/>
            <a:r>
              <a:rPr lang="en-US"/>
              <a:t>Proverbs: “Live like this and you will be blessed.”</a:t>
            </a:r>
          </a:p>
          <a:p>
            <a:pPr lvl="1"/>
            <a:r>
              <a:rPr lang="en-US"/>
              <a:t>Ecclesiastes: “I’m living like this and it seems pointless.”</a:t>
            </a:r>
          </a:p>
          <a:p>
            <a:pPr lvl="1"/>
            <a:r>
              <a:rPr lang="en-US"/>
              <a:t>Job: “I’ve lived like this and I’m not blessed—I’m cursed!”</a:t>
            </a:r>
          </a:p>
          <a:p>
            <a:pPr lvl="1"/>
            <a:r>
              <a:rPr lang="en-US"/>
              <a:t>Psalms: “Here’s how it feels to experience these things.”</a:t>
            </a:r>
          </a:p>
          <a:p>
            <a:pPr lvl="1"/>
            <a:endParaRPr lang="en-US"/>
          </a:p>
        </p:txBody>
      </p:sp>
      <p:sp>
        <p:nvSpPr>
          <p:cNvPr id="4" name="Content Placeholder 3">
            <a:extLst>
              <a:ext uri="{FF2B5EF4-FFF2-40B4-BE49-F238E27FC236}">
                <a16:creationId xmlns:a16="http://schemas.microsoft.com/office/drawing/2014/main" id="{2AC4EBC2-4DE7-F8B6-C8B0-86BB64BC95FA}"/>
              </a:ext>
            </a:extLst>
          </p:cNvPr>
          <p:cNvSpPr>
            <a:spLocks noGrp="1"/>
          </p:cNvSpPr>
          <p:nvPr>
            <p:ph sz="half" idx="2"/>
          </p:nvPr>
        </p:nvSpPr>
        <p:spPr>
          <a:xfrm>
            <a:off x="4572000" y="1041007"/>
            <a:ext cx="4234375" cy="4449790"/>
          </a:xfrm>
        </p:spPr>
        <p:txBody>
          <a:bodyPr>
            <a:normAutofit/>
          </a:bodyPr>
          <a:lstStyle/>
          <a:p>
            <a:r>
              <a:rPr lang="en-US"/>
              <a:t>Los </a:t>
            </a:r>
            <a:r>
              <a:rPr lang="en-US" err="1"/>
              <a:t>salmos</a:t>
            </a:r>
            <a:r>
              <a:rPr lang="en-US"/>
              <a:t> son un </a:t>
            </a:r>
            <a:r>
              <a:rPr lang="en-US" err="1"/>
              <a:t>registro</a:t>
            </a:r>
            <a:r>
              <a:rPr lang="en-US"/>
              <a:t> de lo que </a:t>
            </a:r>
            <a:r>
              <a:rPr lang="en-US" err="1"/>
              <a:t>pensaba</a:t>
            </a:r>
            <a:r>
              <a:rPr lang="en-US"/>
              <a:t> el pueblo de Dios </a:t>
            </a:r>
            <a:r>
              <a:rPr lang="en-US" err="1"/>
              <a:t>mientras</a:t>
            </a:r>
            <a:r>
              <a:rPr lang="en-US"/>
              <a:t> </a:t>
            </a:r>
            <a:r>
              <a:rPr lang="en-US" err="1"/>
              <a:t>trataban</a:t>
            </a:r>
            <a:r>
              <a:rPr lang="en-US"/>
              <a:t> de </a:t>
            </a:r>
            <a:r>
              <a:rPr lang="en-US" err="1"/>
              <a:t>obedecer</a:t>
            </a:r>
            <a:r>
              <a:rPr lang="en-US"/>
              <a:t> la Ley, </a:t>
            </a:r>
            <a:r>
              <a:rPr lang="en-US" err="1"/>
              <a:t>creer</a:t>
            </a:r>
            <a:r>
              <a:rPr lang="en-US"/>
              <a:t> a </a:t>
            </a:r>
            <a:r>
              <a:rPr lang="en-US" err="1"/>
              <a:t>los</a:t>
            </a:r>
            <a:r>
              <a:rPr lang="en-US"/>
              <a:t> </a:t>
            </a:r>
            <a:r>
              <a:rPr lang="en-US" err="1"/>
              <a:t>profetas</a:t>
            </a:r>
            <a:r>
              <a:rPr lang="en-US"/>
              <a:t>, y </a:t>
            </a:r>
            <a:r>
              <a:rPr lang="en-US" err="1"/>
              <a:t>seguir</a:t>
            </a:r>
            <a:r>
              <a:rPr lang="en-US"/>
              <a:t> el </a:t>
            </a:r>
            <a:r>
              <a:rPr lang="en-US" err="1"/>
              <a:t>consejo</a:t>
            </a:r>
            <a:r>
              <a:rPr lang="en-US"/>
              <a:t> de la literature de la </a:t>
            </a:r>
            <a:r>
              <a:rPr lang="en-US" err="1"/>
              <a:t>sabiduría</a:t>
            </a:r>
            <a:r>
              <a:rPr lang="en-US"/>
              <a:t>.</a:t>
            </a:r>
          </a:p>
          <a:p>
            <a:pPr lvl="1"/>
            <a:r>
              <a:rPr lang="en-US"/>
              <a:t>5 </a:t>
            </a:r>
            <a:r>
              <a:rPr lang="en-US" err="1"/>
              <a:t>libros</a:t>
            </a:r>
            <a:r>
              <a:rPr lang="en-US"/>
              <a:t> de </a:t>
            </a:r>
            <a:r>
              <a:rPr lang="en-US" err="1"/>
              <a:t>salmos</a:t>
            </a:r>
            <a:r>
              <a:rPr lang="en-US"/>
              <a:t> para </a:t>
            </a:r>
            <a:r>
              <a:rPr lang="en-US" err="1"/>
              <a:t>corresponder</a:t>
            </a:r>
            <a:r>
              <a:rPr lang="en-US"/>
              <a:t> a 5 </a:t>
            </a:r>
            <a:r>
              <a:rPr lang="en-US" err="1"/>
              <a:t>libros</a:t>
            </a:r>
            <a:r>
              <a:rPr lang="en-US"/>
              <a:t> de ley</a:t>
            </a:r>
          </a:p>
          <a:p>
            <a:pPr lvl="1"/>
            <a:r>
              <a:rPr lang="en-US"/>
              <a:t>“No hay </a:t>
            </a:r>
            <a:r>
              <a:rPr lang="en-US" err="1"/>
              <a:t>ninguna</a:t>
            </a:r>
            <a:r>
              <a:rPr lang="en-US"/>
              <a:t> </a:t>
            </a:r>
            <a:r>
              <a:rPr lang="en-US" err="1"/>
              <a:t>emoción</a:t>
            </a:r>
            <a:r>
              <a:rPr lang="en-US"/>
              <a:t> de la que </a:t>
            </a:r>
            <a:r>
              <a:rPr lang="en-US" err="1"/>
              <a:t>una</a:t>
            </a:r>
            <a:r>
              <a:rPr lang="en-US"/>
              <a:t> persona </a:t>
            </a:r>
            <a:r>
              <a:rPr lang="en-US" err="1"/>
              <a:t>puede</a:t>
            </a:r>
            <a:r>
              <a:rPr lang="en-US"/>
              <a:t> </a:t>
            </a:r>
            <a:r>
              <a:rPr lang="en-US" err="1"/>
              <a:t>estar</a:t>
            </a:r>
            <a:r>
              <a:rPr lang="en-US"/>
              <a:t> </a:t>
            </a:r>
            <a:r>
              <a:rPr lang="en-US" err="1"/>
              <a:t>consciente</a:t>
            </a:r>
            <a:r>
              <a:rPr lang="en-US"/>
              <a:t> que no se </a:t>
            </a:r>
            <a:r>
              <a:rPr lang="en-US" err="1"/>
              <a:t>encuentre</a:t>
            </a:r>
            <a:r>
              <a:rPr lang="en-US"/>
              <a:t> </a:t>
            </a:r>
            <a:r>
              <a:rPr lang="en-US" err="1"/>
              <a:t>aquí</a:t>
            </a:r>
            <a:r>
              <a:rPr lang="en-US"/>
              <a:t> [</a:t>
            </a:r>
            <a:r>
              <a:rPr lang="en-US" err="1"/>
              <a:t>es</a:t>
            </a:r>
            <a:r>
              <a:rPr lang="en-US"/>
              <a:t> </a:t>
            </a:r>
            <a:r>
              <a:rPr lang="en-US" err="1"/>
              <a:t>decir</a:t>
            </a:r>
            <a:r>
              <a:rPr lang="en-US"/>
              <a:t>, </a:t>
            </a:r>
            <a:r>
              <a:rPr lang="en-US" err="1"/>
              <a:t>en</a:t>
            </a:r>
            <a:r>
              <a:rPr lang="en-US"/>
              <a:t> </a:t>
            </a:r>
            <a:r>
              <a:rPr lang="en-US" err="1"/>
              <a:t>los</a:t>
            </a:r>
            <a:r>
              <a:rPr lang="en-US"/>
              <a:t> </a:t>
            </a:r>
            <a:r>
              <a:rPr lang="en-US" err="1"/>
              <a:t>salmos</a:t>
            </a:r>
            <a:r>
              <a:rPr lang="en-US"/>
              <a:t>] </a:t>
            </a:r>
            <a:r>
              <a:rPr lang="en-US" err="1"/>
              <a:t>representada</a:t>
            </a:r>
            <a:r>
              <a:rPr lang="en-US"/>
              <a:t> </a:t>
            </a:r>
            <a:r>
              <a:rPr lang="en-US" err="1"/>
              <a:t>como</a:t>
            </a:r>
            <a:r>
              <a:rPr lang="en-US"/>
              <a:t> </a:t>
            </a:r>
            <a:r>
              <a:rPr lang="en-US" err="1"/>
              <a:t>espejo</a:t>
            </a:r>
            <a:r>
              <a:rPr lang="en-US"/>
              <a:t>”. – Juan Calvino</a:t>
            </a:r>
          </a:p>
          <a:p>
            <a:r>
              <a:rPr lang="en-US"/>
              <a:t>Los </a:t>
            </a:r>
            <a:r>
              <a:rPr lang="en-US" err="1"/>
              <a:t>salmos</a:t>
            </a:r>
            <a:r>
              <a:rPr lang="en-US"/>
              <a:t> </a:t>
            </a:r>
            <a:r>
              <a:rPr lang="en-US" err="1"/>
              <a:t>sirven</a:t>
            </a:r>
            <a:r>
              <a:rPr lang="en-US"/>
              <a:t> de </a:t>
            </a:r>
            <a:r>
              <a:rPr lang="en-US" err="1"/>
              <a:t>comentarista</a:t>
            </a:r>
            <a:r>
              <a:rPr lang="en-US"/>
              <a:t> para el resto de la </a:t>
            </a:r>
            <a:r>
              <a:rPr lang="en-US" err="1"/>
              <a:t>literatura</a:t>
            </a:r>
            <a:r>
              <a:rPr lang="en-US"/>
              <a:t> de la </a:t>
            </a:r>
            <a:r>
              <a:rPr lang="en-US" err="1"/>
              <a:t>sabiduría</a:t>
            </a:r>
            <a:r>
              <a:rPr lang="en-US"/>
              <a:t>: </a:t>
            </a:r>
          </a:p>
          <a:p>
            <a:pPr lvl="1"/>
            <a:r>
              <a:rPr lang="en-US" err="1"/>
              <a:t>Proverbios</a:t>
            </a:r>
            <a:r>
              <a:rPr lang="en-US"/>
              <a:t>: “Vive </a:t>
            </a:r>
            <a:r>
              <a:rPr lang="en-US" err="1"/>
              <a:t>así</a:t>
            </a:r>
            <a:r>
              <a:rPr lang="en-US"/>
              <a:t> y </a:t>
            </a:r>
            <a:r>
              <a:rPr lang="en-US" err="1"/>
              <a:t>serás</a:t>
            </a:r>
            <a:r>
              <a:rPr lang="en-US"/>
              <a:t> </a:t>
            </a:r>
            <a:r>
              <a:rPr lang="en-US" err="1"/>
              <a:t>bendecido</a:t>
            </a:r>
            <a:r>
              <a:rPr lang="en-US"/>
              <a:t>”.</a:t>
            </a:r>
          </a:p>
          <a:p>
            <a:pPr lvl="1"/>
            <a:r>
              <a:rPr lang="en-US" err="1"/>
              <a:t>Eclesiastés</a:t>
            </a:r>
            <a:r>
              <a:rPr lang="en-US"/>
              <a:t>: “</a:t>
            </a:r>
            <a:r>
              <a:rPr lang="en-US" err="1"/>
              <a:t>Estoy</a:t>
            </a:r>
            <a:r>
              <a:rPr lang="en-US"/>
              <a:t> </a:t>
            </a:r>
            <a:r>
              <a:rPr lang="en-US" err="1"/>
              <a:t>viviendo</a:t>
            </a:r>
            <a:r>
              <a:rPr lang="en-US"/>
              <a:t> </a:t>
            </a:r>
            <a:r>
              <a:rPr lang="en-US" err="1"/>
              <a:t>así</a:t>
            </a:r>
            <a:r>
              <a:rPr lang="en-US"/>
              <a:t> y </a:t>
            </a:r>
            <a:r>
              <a:rPr lang="en-US" err="1"/>
              <a:t>parece</a:t>
            </a:r>
            <a:r>
              <a:rPr lang="en-US"/>
              <a:t> que </a:t>
            </a:r>
            <a:r>
              <a:rPr lang="en-US" err="1"/>
              <a:t>es</a:t>
            </a:r>
            <a:r>
              <a:rPr lang="en-US"/>
              <a:t> </a:t>
            </a:r>
            <a:r>
              <a:rPr lang="en-US" err="1"/>
              <a:t>inútil</a:t>
            </a:r>
            <a:r>
              <a:rPr lang="en-US"/>
              <a:t>”.</a:t>
            </a:r>
          </a:p>
          <a:p>
            <a:pPr lvl="1"/>
            <a:r>
              <a:rPr lang="en-US"/>
              <a:t>Job: “¡He </a:t>
            </a:r>
            <a:r>
              <a:rPr lang="en-US" err="1"/>
              <a:t>vivido</a:t>
            </a:r>
            <a:r>
              <a:rPr lang="en-US"/>
              <a:t> </a:t>
            </a:r>
            <a:r>
              <a:rPr lang="en-US" err="1"/>
              <a:t>así</a:t>
            </a:r>
            <a:r>
              <a:rPr lang="en-US"/>
              <a:t> y no soy </a:t>
            </a:r>
            <a:r>
              <a:rPr lang="en-US" err="1"/>
              <a:t>bendecido</a:t>
            </a:r>
            <a:r>
              <a:rPr lang="en-US"/>
              <a:t>—</a:t>
            </a:r>
            <a:r>
              <a:rPr lang="en-US" err="1"/>
              <a:t>más</a:t>
            </a:r>
            <a:r>
              <a:rPr lang="en-US"/>
              <a:t> </a:t>
            </a:r>
            <a:r>
              <a:rPr lang="en-US" err="1"/>
              <a:t>bien</a:t>
            </a:r>
            <a:r>
              <a:rPr lang="en-US"/>
              <a:t> </a:t>
            </a:r>
            <a:r>
              <a:rPr lang="en-US" err="1"/>
              <a:t>maldito</a:t>
            </a:r>
            <a:r>
              <a:rPr lang="en-US"/>
              <a:t>!”</a:t>
            </a:r>
          </a:p>
          <a:p>
            <a:pPr lvl="1"/>
            <a:r>
              <a:rPr lang="en-US" err="1"/>
              <a:t>Salmos</a:t>
            </a:r>
            <a:r>
              <a:rPr lang="en-US"/>
              <a:t>: “</a:t>
            </a:r>
            <a:r>
              <a:rPr lang="en-US" err="1"/>
              <a:t>Así</a:t>
            </a:r>
            <a:r>
              <a:rPr lang="en-US"/>
              <a:t> se </a:t>
            </a:r>
            <a:r>
              <a:rPr lang="en-US" err="1"/>
              <a:t>siente</a:t>
            </a:r>
            <a:r>
              <a:rPr lang="en-US"/>
              <a:t> </a:t>
            </a:r>
            <a:r>
              <a:rPr lang="en-US" err="1"/>
              <a:t>pasar</a:t>
            </a:r>
            <a:r>
              <a:rPr lang="en-US"/>
              <a:t> </a:t>
            </a:r>
            <a:r>
              <a:rPr lang="en-US" err="1"/>
              <a:t>por</a:t>
            </a:r>
            <a:r>
              <a:rPr lang="en-US"/>
              <a:t> </a:t>
            </a:r>
            <a:r>
              <a:rPr lang="en-US" err="1"/>
              <a:t>estas</a:t>
            </a:r>
            <a:r>
              <a:rPr lang="en-US"/>
              <a:t> </a:t>
            </a:r>
            <a:r>
              <a:rPr lang="en-US" err="1"/>
              <a:t>cosas</a:t>
            </a:r>
            <a:r>
              <a:rPr lang="en-US"/>
              <a:t>.”</a:t>
            </a:r>
          </a:p>
          <a:p>
            <a:endParaRPr lang="en-US"/>
          </a:p>
        </p:txBody>
      </p:sp>
    </p:spTree>
    <p:extLst>
      <p:ext uri="{BB962C8B-B14F-4D97-AF65-F5344CB8AC3E}">
        <p14:creationId xmlns:p14="http://schemas.microsoft.com/office/powerpoint/2010/main" val="281087180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3" end="3"/>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4" end="4"/>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5" end="5"/>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6" end="6"/>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7FEC53-8FF3-B3E4-EED0-C66234385872}"/>
              </a:ext>
            </a:extLst>
          </p:cNvPr>
          <p:cNvSpPr>
            <a:spLocks noGrp="1"/>
          </p:cNvSpPr>
          <p:nvPr>
            <p:ph type="title"/>
          </p:nvPr>
        </p:nvSpPr>
        <p:spPr/>
        <p:txBody>
          <a:bodyPr/>
          <a:lstStyle/>
          <a:p>
            <a:r>
              <a:rPr lang="en-US">
                <a:latin typeface="Malgun Gothic"/>
                <a:ea typeface="Malgun Gothic"/>
              </a:rPr>
              <a:t>Historical Psalms / Los </a:t>
            </a:r>
            <a:r>
              <a:rPr lang="en-US" err="1">
                <a:latin typeface="Malgun Gothic"/>
                <a:ea typeface="Malgun Gothic"/>
              </a:rPr>
              <a:t>Salmos</a:t>
            </a:r>
            <a:r>
              <a:rPr lang="en-US">
                <a:latin typeface="Malgun Gothic"/>
                <a:ea typeface="Malgun Gothic"/>
              </a:rPr>
              <a:t> </a:t>
            </a:r>
            <a:r>
              <a:rPr lang="en-US" err="1">
                <a:latin typeface="Malgun Gothic"/>
                <a:ea typeface="Malgun Gothic"/>
              </a:rPr>
              <a:t>históricos</a:t>
            </a:r>
            <a:r>
              <a:rPr lang="en-US">
                <a:latin typeface="Malgun Gothic"/>
                <a:ea typeface="Malgun Gothic"/>
              </a:rPr>
              <a:t> </a:t>
            </a:r>
            <a:endParaRPr lang="en-US"/>
          </a:p>
        </p:txBody>
      </p:sp>
      <p:sp>
        <p:nvSpPr>
          <p:cNvPr id="3" name="Content Placeholder 2">
            <a:extLst>
              <a:ext uri="{FF2B5EF4-FFF2-40B4-BE49-F238E27FC236}">
                <a16:creationId xmlns:a16="http://schemas.microsoft.com/office/drawing/2014/main" id="{62F52488-3474-BF5C-7FCB-F48E5990D713}"/>
              </a:ext>
            </a:extLst>
          </p:cNvPr>
          <p:cNvSpPr>
            <a:spLocks noGrp="1"/>
          </p:cNvSpPr>
          <p:nvPr>
            <p:ph sz="half" idx="1"/>
          </p:nvPr>
        </p:nvSpPr>
        <p:spPr>
          <a:xfrm>
            <a:off x="337625" y="1041006"/>
            <a:ext cx="4234375" cy="4673994"/>
          </a:xfrm>
        </p:spPr>
        <p:txBody>
          <a:bodyPr vert="horz" lIns="91440" tIns="45720" rIns="91440" bIns="45720" rtlCol="0" anchor="t">
            <a:normAutofit/>
          </a:bodyPr>
          <a:lstStyle/>
          <a:p>
            <a:r>
              <a:rPr lang="en-US">
                <a:ea typeface="+mn-lt"/>
                <a:cs typeface="+mn-lt"/>
              </a:rPr>
              <a:t>God’s past acts are the main focus</a:t>
            </a:r>
            <a:endParaRPr lang="en-US"/>
          </a:p>
          <a:p>
            <a:pPr lvl="1"/>
            <a:r>
              <a:rPr lang="en-US">
                <a:ea typeface="+mn-lt"/>
                <a:cs typeface="+mn-lt"/>
              </a:rPr>
              <a:t>Usually a series of connected actions are cited (Psalm 136)</a:t>
            </a:r>
            <a:endParaRPr lang="en-US"/>
          </a:p>
          <a:p>
            <a:pPr lvl="1"/>
            <a:r>
              <a:rPr lang="en-US"/>
              <a:t>In our lives</a:t>
            </a:r>
            <a:r>
              <a:rPr lang="en-US">
                <a:ea typeface="+mn-lt"/>
                <a:cs typeface="+mn-lt"/>
              </a:rPr>
              <a:t>, it is often easier to see God’s work in a pattern over time than in an isolated event</a:t>
            </a:r>
            <a:br>
              <a:rPr lang="en-US">
                <a:ea typeface="+mn-lt"/>
                <a:cs typeface="+mn-lt"/>
              </a:rPr>
            </a:br>
            <a:br>
              <a:rPr lang="en-US">
                <a:ea typeface="+mn-lt"/>
                <a:cs typeface="+mn-lt"/>
              </a:rPr>
            </a:br>
            <a:endParaRPr lang="en-US"/>
          </a:p>
          <a:p>
            <a:r>
              <a:rPr lang="en-US"/>
              <a:t>Focus on one of two key events:</a:t>
            </a:r>
          </a:p>
          <a:p>
            <a:pPr lvl="1"/>
            <a:r>
              <a:rPr lang="en-US">
                <a:ea typeface="+mn-lt"/>
                <a:cs typeface="+mn-lt"/>
              </a:rPr>
              <a:t>The Exodus (examples: 78, 136)</a:t>
            </a:r>
            <a:endParaRPr lang="en-US"/>
          </a:p>
          <a:p>
            <a:pPr lvl="1"/>
            <a:r>
              <a:rPr lang="en-US"/>
              <a:t>The Establishment of the Davidic Dynasty </a:t>
            </a:r>
            <a:r>
              <a:rPr lang="en-US">
                <a:ea typeface="+mn-lt"/>
                <a:cs typeface="+mn-lt"/>
              </a:rPr>
              <a:t>(89, 132)</a:t>
            </a:r>
            <a:endParaRPr lang="en-US"/>
          </a:p>
          <a:p>
            <a:pPr lvl="1"/>
            <a:r>
              <a:rPr lang="en-US"/>
              <a:t>The event is always discussed in great detail</a:t>
            </a:r>
          </a:p>
          <a:p>
            <a:r>
              <a:rPr lang="en-US">
                <a:ea typeface="+mn-lt"/>
                <a:cs typeface="+mn-lt"/>
              </a:rPr>
              <a:t>God’s work in the past should inspire 3 responses:</a:t>
            </a:r>
            <a:endParaRPr lang="en-US"/>
          </a:p>
          <a:p>
            <a:pPr lvl="1"/>
            <a:r>
              <a:rPr lang="en-US">
                <a:ea typeface="+mn-lt"/>
                <a:cs typeface="+mn-lt"/>
              </a:rPr>
              <a:t>Praise for His power and mercy (105:1)</a:t>
            </a:r>
            <a:endParaRPr lang="en-US"/>
          </a:p>
          <a:p>
            <a:pPr lvl="1"/>
            <a:r>
              <a:rPr lang="en-US"/>
              <a:t>Righteous behavior in the future </a:t>
            </a:r>
            <a:r>
              <a:rPr lang="en-US">
                <a:ea typeface="+mn-lt"/>
                <a:cs typeface="+mn-lt"/>
              </a:rPr>
              <a:t>(78:7)</a:t>
            </a:r>
            <a:endParaRPr lang="en-US"/>
          </a:p>
          <a:p>
            <a:pPr lvl="1"/>
            <a:r>
              <a:rPr lang="en-US"/>
              <a:t>Faith in future deliverance </a:t>
            </a:r>
            <a:r>
              <a:rPr lang="en-US">
                <a:ea typeface="+mn-lt"/>
                <a:cs typeface="+mn-lt"/>
              </a:rPr>
              <a:t>(Romans 15:4)</a:t>
            </a:r>
            <a:endParaRPr lang="en-US"/>
          </a:p>
        </p:txBody>
      </p:sp>
      <p:sp>
        <p:nvSpPr>
          <p:cNvPr id="4" name="Content Placeholder 3">
            <a:extLst>
              <a:ext uri="{FF2B5EF4-FFF2-40B4-BE49-F238E27FC236}">
                <a16:creationId xmlns:a16="http://schemas.microsoft.com/office/drawing/2014/main" id="{C2467A64-3D59-9A58-665B-124D72D6C23A}"/>
              </a:ext>
            </a:extLst>
          </p:cNvPr>
          <p:cNvSpPr>
            <a:spLocks noGrp="1"/>
          </p:cNvSpPr>
          <p:nvPr>
            <p:ph sz="half" idx="2"/>
          </p:nvPr>
        </p:nvSpPr>
        <p:spPr>
          <a:xfrm>
            <a:off x="4571999" y="1041007"/>
            <a:ext cx="4516341" cy="4673994"/>
          </a:xfrm>
        </p:spPr>
        <p:txBody>
          <a:bodyPr vert="horz" lIns="91440" tIns="45720" rIns="91440" bIns="45720" rtlCol="0" anchor="t">
            <a:normAutofit/>
          </a:bodyPr>
          <a:lstStyle/>
          <a:p>
            <a:r>
              <a:rPr lang="en-US">
                <a:ea typeface="+mn-lt"/>
                <a:cs typeface="+mn-lt"/>
              </a:rPr>
              <a:t>Los </a:t>
            </a:r>
            <a:r>
              <a:rPr lang="en-US" err="1">
                <a:ea typeface="+mn-lt"/>
                <a:cs typeface="+mn-lt"/>
              </a:rPr>
              <a:t>actos</a:t>
            </a:r>
            <a:r>
              <a:rPr lang="en-US">
                <a:ea typeface="+mn-lt"/>
                <a:cs typeface="+mn-lt"/>
              </a:rPr>
              <a:t> </a:t>
            </a:r>
            <a:r>
              <a:rPr lang="en-US" err="1">
                <a:ea typeface="+mn-lt"/>
                <a:cs typeface="+mn-lt"/>
              </a:rPr>
              <a:t>pasados</a:t>
            </a:r>
            <a:r>
              <a:rPr lang="en-US">
                <a:ea typeface="+mn-lt"/>
                <a:cs typeface="+mn-lt"/>
              </a:rPr>
              <a:t> de Dios son </a:t>
            </a:r>
            <a:r>
              <a:rPr lang="en-US" err="1">
                <a:ea typeface="+mn-lt"/>
                <a:cs typeface="+mn-lt"/>
              </a:rPr>
              <a:t>el</a:t>
            </a:r>
            <a:r>
              <a:rPr lang="en-US">
                <a:ea typeface="+mn-lt"/>
                <a:cs typeface="+mn-lt"/>
              </a:rPr>
              <a:t> </a:t>
            </a:r>
            <a:r>
              <a:rPr lang="en-US" err="1">
                <a:ea typeface="+mn-lt"/>
                <a:cs typeface="+mn-lt"/>
              </a:rPr>
              <a:t>enfoque</a:t>
            </a:r>
            <a:r>
              <a:rPr lang="en-US">
                <a:ea typeface="+mn-lt"/>
                <a:cs typeface="+mn-lt"/>
              </a:rPr>
              <a:t> principal</a:t>
            </a:r>
            <a:endParaRPr lang="en-US"/>
          </a:p>
          <a:p>
            <a:pPr lvl="1"/>
            <a:r>
              <a:rPr lang="en-US" err="1">
                <a:ea typeface="+mn-lt"/>
                <a:cs typeface="+mn-lt"/>
              </a:rPr>
              <a:t>Normalmente</a:t>
            </a:r>
            <a:r>
              <a:rPr lang="en-US">
                <a:ea typeface="+mn-lt"/>
                <a:cs typeface="+mn-lt"/>
              </a:rPr>
              <a:t> se </a:t>
            </a:r>
            <a:r>
              <a:rPr lang="en-US" err="1">
                <a:ea typeface="+mn-lt"/>
                <a:cs typeface="+mn-lt"/>
              </a:rPr>
              <a:t>cita</a:t>
            </a:r>
            <a:r>
              <a:rPr lang="en-US">
                <a:ea typeface="+mn-lt"/>
                <a:cs typeface="+mn-lt"/>
              </a:rPr>
              <a:t> </a:t>
            </a:r>
            <a:r>
              <a:rPr lang="en-US" err="1">
                <a:ea typeface="+mn-lt"/>
                <a:cs typeface="+mn-lt"/>
              </a:rPr>
              <a:t>una</a:t>
            </a:r>
            <a:r>
              <a:rPr lang="en-US">
                <a:ea typeface="+mn-lt"/>
                <a:cs typeface="+mn-lt"/>
              </a:rPr>
              <a:t> </a:t>
            </a:r>
            <a:r>
              <a:rPr lang="en-US" err="1">
                <a:ea typeface="+mn-lt"/>
                <a:cs typeface="+mn-lt"/>
              </a:rPr>
              <a:t>serie</a:t>
            </a:r>
            <a:r>
              <a:rPr lang="en-US">
                <a:ea typeface="+mn-lt"/>
                <a:cs typeface="+mn-lt"/>
              </a:rPr>
              <a:t> de </a:t>
            </a:r>
            <a:r>
              <a:rPr lang="en-US" err="1">
                <a:ea typeface="+mn-lt"/>
                <a:cs typeface="+mn-lt"/>
              </a:rPr>
              <a:t>acciones</a:t>
            </a:r>
            <a:r>
              <a:rPr lang="en-US">
                <a:ea typeface="+mn-lt"/>
                <a:cs typeface="+mn-lt"/>
              </a:rPr>
              <a:t> </a:t>
            </a:r>
            <a:r>
              <a:rPr lang="en-US" err="1">
                <a:ea typeface="+mn-lt"/>
                <a:cs typeface="+mn-lt"/>
              </a:rPr>
              <a:t>conectadas</a:t>
            </a:r>
            <a:r>
              <a:rPr lang="en-US">
                <a:ea typeface="+mn-lt"/>
                <a:cs typeface="+mn-lt"/>
              </a:rPr>
              <a:t> (Salmo 136)</a:t>
            </a:r>
            <a:endParaRPr lang="en-US"/>
          </a:p>
          <a:p>
            <a:pPr lvl="1"/>
            <a:r>
              <a:rPr lang="en-US">
                <a:ea typeface="+mn-lt"/>
                <a:cs typeface="+mn-lt"/>
              </a:rPr>
              <a:t>En </a:t>
            </a:r>
            <a:r>
              <a:rPr lang="en-US" err="1">
                <a:ea typeface="+mn-lt"/>
                <a:cs typeface="+mn-lt"/>
              </a:rPr>
              <a:t>nuestras</a:t>
            </a:r>
            <a:r>
              <a:rPr lang="en-US">
                <a:ea typeface="+mn-lt"/>
                <a:cs typeface="+mn-lt"/>
              </a:rPr>
              <a:t> </a:t>
            </a:r>
            <a:r>
              <a:rPr lang="en-US" err="1">
                <a:ea typeface="+mn-lt"/>
                <a:cs typeface="+mn-lt"/>
              </a:rPr>
              <a:t>vidas</a:t>
            </a:r>
            <a:r>
              <a:rPr lang="en-US">
                <a:ea typeface="+mn-lt"/>
                <a:cs typeface="+mn-lt"/>
              </a:rPr>
              <a:t>, a menudo es </a:t>
            </a:r>
            <a:r>
              <a:rPr lang="en-US" err="1">
                <a:ea typeface="+mn-lt"/>
                <a:cs typeface="+mn-lt"/>
              </a:rPr>
              <a:t>más</a:t>
            </a:r>
            <a:r>
              <a:rPr lang="en-US">
                <a:ea typeface="+mn-lt"/>
                <a:cs typeface="+mn-lt"/>
              </a:rPr>
              <a:t> </a:t>
            </a:r>
            <a:r>
              <a:rPr lang="en-US" err="1">
                <a:ea typeface="+mn-lt"/>
                <a:cs typeface="+mn-lt"/>
              </a:rPr>
              <a:t>fácil</a:t>
            </a:r>
            <a:r>
              <a:rPr lang="en-US">
                <a:ea typeface="+mn-lt"/>
                <a:cs typeface="+mn-lt"/>
              </a:rPr>
              <a:t> </a:t>
            </a:r>
            <a:r>
              <a:rPr lang="en-US" err="1">
                <a:ea typeface="+mn-lt"/>
                <a:cs typeface="+mn-lt"/>
              </a:rPr>
              <a:t>ver</a:t>
            </a:r>
            <a:r>
              <a:rPr lang="en-US">
                <a:ea typeface="+mn-lt"/>
                <a:cs typeface="+mn-lt"/>
              </a:rPr>
              <a:t> la </a:t>
            </a:r>
            <a:r>
              <a:rPr lang="en-US" err="1">
                <a:ea typeface="+mn-lt"/>
                <a:cs typeface="+mn-lt"/>
              </a:rPr>
              <a:t>obra</a:t>
            </a:r>
            <a:r>
              <a:rPr lang="en-US">
                <a:ea typeface="+mn-lt"/>
                <a:cs typeface="+mn-lt"/>
              </a:rPr>
              <a:t> de Dios </a:t>
            </a:r>
            <a:r>
              <a:rPr lang="en-US" err="1">
                <a:ea typeface="+mn-lt"/>
                <a:cs typeface="+mn-lt"/>
              </a:rPr>
              <a:t>en</a:t>
            </a:r>
            <a:r>
              <a:rPr lang="en-US">
                <a:ea typeface="+mn-lt"/>
                <a:cs typeface="+mn-lt"/>
              </a:rPr>
              <a:t> un </a:t>
            </a:r>
            <a:r>
              <a:rPr lang="en-US" err="1">
                <a:ea typeface="+mn-lt"/>
                <a:cs typeface="+mn-lt"/>
              </a:rPr>
              <a:t>patrón</a:t>
            </a:r>
            <a:r>
              <a:rPr lang="en-US">
                <a:ea typeface="+mn-lt"/>
                <a:cs typeface="+mn-lt"/>
              </a:rPr>
              <a:t> a lo largo del </a:t>
            </a:r>
            <a:r>
              <a:rPr lang="en-US" err="1">
                <a:ea typeface="+mn-lt"/>
                <a:cs typeface="+mn-lt"/>
              </a:rPr>
              <a:t>tiempo</a:t>
            </a:r>
            <a:r>
              <a:rPr lang="en-US">
                <a:ea typeface="+mn-lt"/>
                <a:cs typeface="+mn-lt"/>
              </a:rPr>
              <a:t> que </a:t>
            </a:r>
            <a:r>
              <a:rPr lang="en-US" err="1">
                <a:ea typeface="+mn-lt"/>
                <a:cs typeface="+mn-lt"/>
              </a:rPr>
              <a:t>en</a:t>
            </a:r>
            <a:r>
              <a:rPr lang="en-US">
                <a:ea typeface="+mn-lt"/>
                <a:cs typeface="+mn-lt"/>
              </a:rPr>
              <a:t> un </a:t>
            </a:r>
            <a:r>
              <a:rPr lang="en-US" err="1">
                <a:ea typeface="+mn-lt"/>
                <a:cs typeface="+mn-lt"/>
              </a:rPr>
              <a:t>acontecimiento</a:t>
            </a:r>
            <a:r>
              <a:rPr lang="en-US">
                <a:ea typeface="+mn-lt"/>
                <a:cs typeface="+mn-lt"/>
              </a:rPr>
              <a:t> </a:t>
            </a:r>
            <a:r>
              <a:rPr lang="en-US" err="1">
                <a:ea typeface="+mn-lt"/>
                <a:cs typeface="+mn-lt"/>
              </a:rPr>
              <a:t>aislado</a:t>
            </a:r>
            <a:endParaRPr lang="en-US" err="1"/>
          </a:p>
          <a:p>
            <a:r>
              <a:rPr lang="en-US">
                <a:ea typeface="+mn-lt"/>
                <a:cs typeface="+mn-lt"/>
              </a:rPr>
              <a:t>Se </a:t>
            </a:r>
            <a:r>
              <a:rPr lang="en-US" err="1">
                <a:ea typeface="+mn-lt"/>
                <a:cs typeface="+mn-lt"/>
              </a:rPr>
              <a:t>centran</a:t>
            </a:r>
            <a:r>
              <a:rPr lang="en-US">
                <a:ea typeface="+mn-lt"/>
                <a:cs typeface="+mn-lt"/>
              </a:rPr>
              <a:t> </a:t>
            </a:r>
            <a:r>
              <a:rPr lang="en-US" err="1">
                <a:ea typeface="+mn-lt"/>
                <a:cs typeface="+mn-lt"/>
              </a:rPr>
              <a:t>en</a:t>
            </a:r>
            <a:r>
              <a:rPr lang="en-US">
                <a:ea typeface="+mn-lt"/>
                <a:cs typeface="+mn-lt"/>
              </a:rPr>
              <a:t> uno de dos </a:t>
            </a:r>
            <a:r>
              <a:rPr lang="en-US" err="1">
                <a:ea typeface="+mn-lt"/>
                <a:cs typeface="+mn-lt"/>
              </a:rPr>
              <a:t>sucesos</a:t>
            </a:r>
            <a:r>
              <a:rPr lang="en-US">
                <a:ea typeface="+mn-lt"/>
                <a:cs typeface="+mn-lt"/>
              </a:rPr>
              <a:t> clave:</a:t>
            </a:r>
            <a:endParaRPr lang="en-US"/>
          </a:p>
          <a:p>
            <a:pPr lvl="1"/>
            <a:r>
              <a:rPr lang="en-US">
                <a:ea typeface="+mn-lt"/>
                <a:cs typeface="+mn-lt"/>
              </a:rPr>
              <a:t>El </a:t>
            </a:r>
            <a:r>
              <a:rPr lang="en-US" err="1">
                <a:ea typeface="+mn-lt"/>
                <a:cs typeface="+mn-lt"/>
              </a:rPr>
              <a:t>Éxodo</a:t>
            </a:r>
            <a:r>
              <a:rPr lang="en-US">
                <a:ea typeface="+mn-lt"/>
                <a:cs typeface="+mn-lt"/>
              </a:rPr>
              <a:t> (</a:t>
            </a:r>
            <a:r>
              <a:rPr lang="en-US" err="1">
                <a:ea typeface="+mn-lt"/>
                <a:cs typeface="+mn-lt"/>
              </a:rPr>
              <a:t>ejemplos</a:t>
            </a:r>
            <a:r>
              <a:rPr lang="en-US">
                <a:ea typeface="+mn-lt"/>
                <a:cs typeface="+mn-lt"/>
              </a:rPr>
              <a:t>: 78, 136)</a:t>
            </a:r>
            <a:endParaRPr lang="en-US"/>
          </a:p>
          <a:p>
            <a:pPr lvl="1"/>
            <a:r>
              <a:rPr lang="en-US">
                <a:ea typeface="+mn-lt"/>
                <a:cs typeface="+mn-lt"/>
              </a:rPr>
              <a:t>El </a:t>
            </a:r>
            <a:r>
              <a:rPr lang="en-US" err="1">
                <a:ea typeface="+mn-lt"/>
                <a:cs typeface="+mn-lt"/>
              </a:rPr>
              <a:t>establecimiento</a:t>
            </a:r>
            <a:r>
              <a:rPr lang="en-US">
                <a:ea typeface="+mn-lt"/>
                <a:cs typeface="+mn-lt"/>
              </a:rPr>
              <a:t> de la </a:t>
            </a:r>
            <a:r>
              <a:rPr lang="en-US" err="1">
                <a:ea typeface="+mn-lt"/>
                <a:cs typeface="+mn-lt"/>
              </a:rPr>
              <a:t>dinastía</a:t>
            </a:r>
            <a:r>
              <a:rPr lang="en-US">
                <a:ea typeface="+mn-lt"/>
                <a:cs typeface="+mn-lt"/>
              </a:rPr>
              <a:t> </a:t>
            </a:r>
            <a:r>
              <a:rPr lang="en-US" err="1">
                <a:ea typeface="+mn-lt"/>
                <a:cs typeface="+mn-lt"/>
              </a:rPr>
              <a:t>davídica</a:t>
            </a:r>
            <a:r>
              <a:rPr lang="en-US">
                <a:ea typeface="+mn-lt"/>
                <a:cs typeface="+mn-lt"/>
              </a:rPr>
              <a:t> (89, 132)</a:t>
            </a:r>
            <a:endParaRPr lang="en-US"/>
          </a:p>
          <a:p>
            <a:pPr lvl="1"/>
            <a:r>
              <a:rPr lang="en-US">
                <a:ea typeface="+mn-lt"/>
                <a:cs typeface="+mn-lt"/>
              </a:rPr>
              <a:t>El </a:t>
            </a:r>
            <a:r>
              <a:rPr lang="en-US" err="1">
                <a:ea typeface="+mn-lt"/>
                <a:cs typeface="+mn-lt"/>
              </a:rPr>
              <a:t>suceso</a:t>
            </a:r>
            <a:r>
              <a:rPr lang="en-US">
                <a:ea typeface="+mn-lt"/>
                <a:cs typeface="+mn-lt"/>
              </a:rPr>
              <a:t> </a:t>
            </a:r>
            <a:r>
              <a:rPr lang="en-US" err="1">
                <a:ea typeface="+mn-lt"/>
                <a:cs typeface="+mn-lt"/>
              </a:rPr>
              <a:t>siempre</a:t>
            </a:r>
            <a:r>
              <a:rPr lang="en-US">
                <a:ea typeface="+mn-lt"/>
                <a:cs typeface="+mn-lt"/>
              </a:rPr>
              <a:t> se </a:t>
            </a:r>
            <a:r>
              <a:rPr lang="en-US" err="1">
                <a:ea typeface="+mn-lt"/>
                <a:cs typeface="+mn-lt"/>
              </a:rPr>
              <a:t>trata</a:t>
            </a:r>
            <a:r>
              <a:rPr lang="en-US">
                <a:ea typeface="+mn-lt"/>
                <a:cs typeface="+mn-lt"/>
              </a:rPr>
              <a:t> con gran </a:t>
            </a:r>
            <a:r>
              <a:rPr lang="en-US" err="1">
                <a:ea typeface="+mn-lt"/>
                <a:cs typeface="+mn-lt"/>
              </a:rPr>
              <a:t>detalle</a:t>
            </a:r>
            <a:br>
              <a:rPr lang="en-US">
                <a:ea typeface="+mn-lt"/>
                <a:cs typeface="+mn-lt"/>
              </a:rPr>
            </a:br>
            <a:endParaRPr lang="en-US"/>
          </a:p>
          <a:p>
            <a:r>
              <a:rPr lang="en-US">
                <a:ea typeface="+mn-lt"/>
                <a:cs typeface="+mn-lt"/>
              </a:rPr>
              <a:t>La </a:t>
            </a:r>
            <a:r>
              <a:rPr lang="en-US" err="1">
                <a:ea typeface="+mn-lt"/>
                <a:cs typeface="+mn-lt"/>
              </a:rPr>
              <a:t>obra</a:t>
            </a:r>
            <a:r>
              <a:rPr lang="en-US">
                <a:ea typeface="+mn-lt"/>
                <a:cs typeface="+mn-lt"/>
              </a:rPr>
              <a:t> de Dios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pasado</a:t>
            </a:r>
            <a:r>
              <a:rPr lang="en-US">
                <a:ea typeface="+mn-lt"/>
                <a:cs typeface="+mn-lt"/>
              </a:rPr>
              <a:t> </a:t>
            </a:r>
            <a:r>
              <a:rPr lang="en-US" err="1">
                <a:ea typeface="+mn-lt"/>
                <a:cs typeface="+mn-lt"/>
              </a:rPr>
              <a:t>debe</a:t>
            </a:r>
            <a:r>
              <a:rPr lang="en-US">
                <a:ea typeface="+mn-lt"/>
                <a:cs typeface="+mn-lt"/>
              </a:rPr>
              <a:t> </a:t>
            </a:r>
            <a:r>
              <a:rPr lang="en-US" err="1">
                <a:ea typeface="+mn-lt"/>
                <a:cs typeface="+mn-lt"/>
              </a:rPr>
              <a:t>inspirar</a:t>
            </a:r>
            <a:r>
              <a:rPr lang="en-US">
                <a:ea typeface="+mn-lt"/>
                <a:cs typeface="+mn-lt"/>
              </a:rPr>
              <a:t> 3 </a:t>
            </a:r>
            <a:r>
              <a:rPr lang="en-US" err="1">
                <a:ea typeface="+mn-lt"/>
                <a:cs typeface="+mn-lt"/>
              </a:rPr>
              <a:t>reacciones</a:t>
            </a:r>
            <a:r>
              <a:rPr lang="en-US">
                <a:ea typeface="+mn-lt"/>
                <a:cs typeface="+mn-lt"/>
              </a:rPr>
              <a:t>:</a:t>
            </a:r>
            <a:endParaRPr lang="en-US"/>
          </a:p>
          <a:p>
            <a:pPr lvl="1"/>
            <a:r>
              <a:rPr lang="en-US">
                <a:ea typeface="+mn-lt"/>
                <a:cs typeface="+mn-lt"/>
              </a:rPr>
              <a:t>Alabanza </a:t>
            </a:r>
            <a:r>
              <a:rPr lang="en-US" err="1">
                <a:ea typeface="+mn-lt"/>
                <a:cs typeface="+mn-lt"/>
              </a:rPr>
              <a:t>por</a:t>
            </a:r>
            <a:r>
              <a:rPr lang="en-US">
                <a:ea typeface="+mn-lt"/>
                <a:cs typeface="+mn-lt"/>
              </a:rPr>
              <a:t> </a:t>
            </a:r>
            <a:r>
              <a:rPr lang="en-US" err="1">
                <a:ea typeface="+mn-lt"/>
                <a:cs typeface="+mn-lt"/>
              </a:rPr>
              <a:t>Su</a:t>
            </a:r>
            <a:r>
              <a:rPr lang="en-US">
                <a:ea typeface="+mn-lt"/>
                <a:cs typeface="+mn-lt"/>
              </a:rPr>
              <a:t> </a:t>
            </a:r>
            <a:r>
              <a:rPr lang="en-US" err="1">
                <a:ea typeface="+mn-lt"/>
                <a:cs typeface="+mn-lt"/>
              </a:rPr>
              <a:t>poder</a:t>
            </a:r>
            <a:r>
              <a:rPr lang="en-US">
                <a:ea typeface="+mn-lt"/>
                <a:cs typeface="+mn-lt"/>
              </a:rPr>
              <a:t> y misericordia (105:1)</a:t>
            </a:r>
            <a:endParaRPr lang="en-US"/>
          </a:p>
          <a:p>
            <a:pPr lvl="1"/>
            <a:r>
              <a:rPr lang="en-US" err="1">
                <a:ea typeface="+mn-lt"/>
                <a:cs typeface="+mn-lt"/>
              </a:rPr>
              <a:t>Comportamiento</a:t>
            </a:r>
            <a:r>
              <a:rPr lang="en-US">
                <a:ea typeface="+mn-lt"/>
                <a:cs typeface="+mn-lt"/>
              </a:rPr>
              <a:t> recto </a:t>
            </a:r>
            <a:r>
              <a:rPr lang="en-US" err="1">
                <a:ea typeface="+mn-lt"/>
                <a:cs typeface="+mn-lt"/>
              </a:rPr>
              <a:t>en</a:t>
            </a:r>
            <a:r>
              <a:rPr lang="en-US">
                <a:ea typeface="+mn-lt"/>
                <a:cs typeface="+mn-lt"/>
              </a:rPr>
              <a:t> </a:t>
            </a:r>
            <a:r>
              <a:rPr lang="en-US" err="1">
                <a:ea typeface="+mn-lt"/>
                <a:cs typeface="+mn-lt"/>
              </a:rPr>
              <a:t>el</a:t>
            </a:r>
            <a:r>
              <a:rPr lang="en-US">
                <a:ea typeface="+mn-lt"/>
                <a:cs typeface="+mn-lt"/>
              </a:rPr>
              <a:t> </a:t>
            </a:r>
            <a:r>
              <a:rPr lang="en-US" err="1">
                <a:ea typeface="+mn-lt"/>
                <a:cs typeface="+mn-lt"/>
              </a:rPr>
              <a:t>futuro</a:t>
            </a:r>
            <a:r>
              <a:rPr lang="en-US">
                <a:ea typeface="+mn-lt"/>
                <a:cs typeface="+mn-lt"/>
              </a:rPr>
              <a:t> (78:7)</a:t>
            </a:r>
            <a:endParaRPr lang="en-US"/>
          </a:p>
          <a:p>
            <a:pPr lvl="1">
              <a:spcAft>
                <a:spcPts val="0"/>
              </a:spcAft>
            </a:pPr>
            <a:r>
              <a:rPr lang="en-US">
                <a:ea typeface="+mn-lt"/>
                <a:cs typeface="+mn-lt"/>
              </a:rPr>
              <a:t>Fe </a:t>
            </a:r>
            <a:r>
              <a:rPr lang="en-US" err="1">
                <a:ea typeface="+mn-lt"/>
                <a:cs typeface="+mn-lt"/>
              </a:rPr>
              <a:t>en</a:t>
            </a:r>
            <a:r>
              <a:rPr lang="en-US">
                <a:ea typeface="+mn-lt"/>
                <a:cs typeface="+mn-lt"/>
              </a:rPr>
              <a:t> la </a:t>
            </a:r>
            <a:r>
              <a:rPr lang="en-US" err="1">
                <a:ea typeface="+mn-lt"/>
                <a:cs typeface="+mn-lt"/>
              </a:rPr>
              <a:t>liberación</a:t>
            </a:r>
            <a:r>
              <a:rPr lang="en-US">
                <a:ea typeface="+mn-lt"/>
                <a:cs typeface="+mn-lt"/>
              </a:rPr>
              <a:t> </a:t>
            </a:r>
            <a:r>
              <a:rPr lang="en-US" err="1">
                <a:ea typeface="+mn-lt"/>
                <a:cs typeface="+mn-lt"/>
              </a:rPr>
              <a:t>futura</a:t>
            </a:r>
            <a:r>
              <a:rPr lang="en-US">
                <a:ea typeface="+mn-lt"/>
                <a:cs typeface="+mn-lt"/>
              </a:rPr>
              <a:t> (Romanos 15:4)</a:t>
            </a:r>
            <a:endParaRPr lang="en-US"/>
          </a:p>
        </p:txBody>
      </p:sp>
    </p:spTree>
    <p:extLst>
      <p:ext uri="{BB962C8B-B14F-4D97-AF65-F5344CB8AC3E}">
        <p14:creationId xmlns:p14="http://schemas.microsoft.com/office/powerpoint/2010/main" val="149441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3">
                                            <p:txEl>
                                              <p:pRg st="9" end="9"/>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4">
                                            <p:txEl>
                                              <p:pRg st="7" end="7"/>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4">
                                            <p:txEl>
                                              <p:pRg st="8" end="8"/>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xEl>
                                              <p:pRg st="9" end="9"/>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9B3DF-F663-F1BD-0000-B9C2A02583FF}"/>
              </a:ext>
            </a:extLst>
          </p:cNvPr>
          <p:cNvSpPr>
            <a:spLocks noGrp="1"/>
          </p:cNvSpPr>
          <p:nvPr>
            <p:ph type="title"/>
          </p:nvPr>
        </p:nvSpPr>
        <p:spPr>
          <a:xfrm>
            <a:off x="621160" y="704658"/>
            <a:ext cx="7901678" cy="1680814"/>
          </a:xfrm>
        </p:spPr>
        <p:txBody>
          <a:bodyPr/>
          <a:lstStyle/>
          <a:p>
            <a:r>
              <a:rPr lang="en-US" sz="2800"/>
              <a:t>What lessons does the psalmist expect his listeners to learn from Israel’s failures? (Consider </a:t>
            </a:r>
            <a:r>
              <a:rPr lang="en-US" sz="2800" cap="none"/>
              <a:t>vv</a:t>
            </a:r>
            <a:r>
              <a:rPr lang="en-US" sz="2800"/>
              <a:t>.32, 37, 40-41, </a:t>
            </a:r>
            <a:r>
              <a:rPr lang="en-US" sz="2800" cap="none"/>
              <a:t>etc</a:t>
            </a:r>
            <a:r>
              <a:rPr lang="en-US" sz="2800"/>
              <a:t>.)</a:t>
            </a:r>
          </a:p>
        </p:txBody>
      </p:sp>
      <p:sp>
        <p:nvSpPr>
          <p:cNvPr id="4" name="Title 1">
            <a:extLst>
              <a:ext uri="{FF2B5EF4-FFF2-40B4-BE49-F238E27FC236}">
                <a16:creationId xmlns:a16="http://schemas.microsoft.com/office/drawing/2014/main" id="{5AA10325-1D58-A66A-133D-F60C1F078FAA}"/>
              </a:ext>
            </a:extLst>
          </p:cNvPr>
          <p:cNvSpPr txBox="1">
            <a:spLocks/>
          </p:cNvSpPr>
          <p:nvPr/>
        </p:nvSpPr>
        <p:spPr>
          <a:xfrm>
            <a:off x="566578" y="3329528"/>
            <a:ext cx="8010842" cy="168081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40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s-ES" sz="2800">
                <a:latin typeface="Malgun Gothic"/>
                <a:ea typeface="Malgun Gothic"/>
              </a:rPr>
              <a:t>¿Qué lecciones espera el salmista que sus oyentes aprendan de los fracasos de Israel? (Considere </a:t>
            </a:r>
            <a:r>
              <a:rPr lang="es-ES" sz="2800" cap="none">
                <a:latin typeface="Malgun Gothic"/>
                <a:ea typeface="Malgun Gothic"/>
              </a:rPr>
              <a:t>vv</a:t>
            </a:r>
            <a:r>
              <a:rPr lang="es-ES" sz="2800">
                <a:latin typeface="Malgun Gothic"/>
                <a:ea typeface="Malgun Gothic"/>
              </a:rPr>
              <a:t>.32, 37, 40-41, </a:t>
            </a:r>
            <a:r>
              <a:rPr lang="es-ES" sz="2800" cap="none">
                <a:latin typeface="Malgun Gothic"/>
                <a:ea typeface="Malgun Gothic"/>
              </a:rPr>
              <a:t>etc</a:t>
            </a:r>
            <a:r>
              <a:rPr lang="es-ES" sz="2800">
                <a:latin typeface="Malgun Gothic"/>
                <a:ea typeface="Malgun Gothic"/>
              </a:rPr>
              <a:t>.)</a:t>
            </a:r>
            <a:endParaRPr lang="en-US"/>
          </a:p>
        </p:txBody>
      </p:sp>
    </p:spTree>
    <p:extLst>
      <p:ext uri="{BB962C8B-B14F-4D97-AF65-F5344CB8AC3E}">
        <p14:creationId xmlns:p14="http://schemas.microsoft.com/office/powerpoint/2010/main" val="571641458"/>
      </p:ext>
    </p:extLst>
  </p:cSld>
  <p:clrMapOvr>
    <a:masterClrMapping/>
  </p:clrMapOvr>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5A4A2F-82C3-59F1-D52D-3DADD867433F}"/>
              </a:ext>
            </a:extLst>
          </p:cNvPr>
          <p:cNvSpPr>
            <a:spLocks noGrp="1"/>
          </p:cNvSpPr>
          <p:nvPr>
            <p:ph type="title"/>
          </p:nvPr>
        </p:nvSpPr>
        <p:spPr/>
        <p:txBody>
          <a:bodyPr vert="horz" lIns="91440" tIns="45720" rIns="91440" bIns="45720" rtlCol="0" anchor="ctr">
            <a:noAutofit/>
          </a:bodyPr>
          <a:lstStyle/>
          <a:p>
            <a:r>
              <a:rPr lang="en-US" sz="2600">
                <a:latin typeface="Malgun Gothic"/>
                <a:ea typeface="Malgun Gothic"/>
              </a:rPr>
              <a:t>Learning and Sharing / </a:t>
            </a:r>
            <a:r>
              <a:rPr lang="en-US" sz="2600" err="1">
                <a:latin typeface="Malgun Gothic"/>
                <a:ea typeface="Malgun Gothic"/>
              </a:rPr>
              <a:t>Aprendiendo</a:t>
            </a:r>
            <a:r>
              <a:rPr lang="en-US" sz="2600">
                <a:latin typeface="Malgun Gothic"/>
                <a:ea typeface="Malgun Gothic"/>
              </a:rPr>
              <a:t> y </a:t>
            </a:r>
            <a:r>
              <a:rPr lang="en-US" sz="2600" err="1">
                <a:latin typeface="Malgun Gothic"/>
                <a:ea typeface="Malgun Gothic"/>
              </a:rPr>
              <a:t>compartiendo</a:t>
            </a:r>
            <a:r>
              <a:rPr lang="en-US" sz="2600">
                <a:latin typeface="Malgun Gothic"/>
                <a:ea typeface="Malgun Gothic"/>
              </a:rPr>
              <a:t> </a:t>
            </a:r>
            <a:endParaRPr lang="en-US" sz="2600"/>
          </a:p>
        </p:txBody>
      </p:sp>
      <p:sp>
        <p:nvSpPr>
          <p:cNvPr id="3" name="Content Placeholder 2">
            <a:extLst>
              <a:ext uri="{FF2B5EF4-FFF2-40B4-BE49-F238E27FC236}">
                <a16:creationId xmlns:a16="http://schemas.microsoft.com/office/drawing/2014/main" id="{AF5B8783-35E0-6A9A-6C6D-56B3C9D69233}"/>
              </a:ext>
            </a:extLst>
          </p:cNvPr>
          <p:cNvSpPr>
            <a:spLocks noGrp="1"/>
          </p:cNvSpPr>
          <p:nvPr>
            <p:ph sz="half" idx="1"/>
          </p:nvPr>
        </p:nvSpPr>
        <p:spPr/>
        <p:txBody>
          <a:bodyPr>
            <a:normAutofit/>
          </a:bodyPr>
          <a:lstStyle/>
          <a:p>
            <a:r>
              <a:rPr lang="en-US"/>
              <a:t>Our life experiences create opportunities to learn</a:t>
            </a:r>
          </a:p>
          <a:p>
            <a:pPr lvl="1"/>
            <a:r>
              <a:rPr lang="en-US"/>
              <a:t>As we reflect on God’s deliverance and sustenance, we should find wisdom</a:t>
            </a:r>
          </a:p>
          <a:p>
            <a:pPr lvl="1"/>
            <a:r>
              <a:rPr lang="en-US"/>
              <a:t>The emotional journey of the Psalms is a method of learning from our life experiences</a:t>
            </a:r>
            <a:br>
              <a:rPr lang="en-US"/>
            </a:br>
            <a:endParaRPr lang="en-US"/>
          </a:p>
          <a:p>
            <a:r>
              <a:rPr lang="en-US"/>
              <a:t>Wisdom in the Bible is meant to be shared</a:t>
            </a:r>
          </a:p>
          <a:p>
            <a:pPr lvl="1"/>
            <a:r>
              <a:rPr lang="en-US"/>
              <a:t>Proverbs is written for a son</a:t>
            </a:r>
          </a:p>
          <a:p>
            <a:pPr lvl="1"/>
            <a:r>
              <a:rPr lang="en-US"/>
              <a:t>Wisdom psalms reinforce obedience to God</a:t>
            </a:r>
          </a:p>
          <a:p>
            <a:pPr lvl="1"/>
            <a:r>
              <a:rPr lang="en-US"/>
              <a:t>Historical psalms remind us how God works</a:t>
            </a:r>
            <a:br>
              <a:rPr lang="en-US"/>
            </a:br>
            <a:br>
              <a:rPr lang="en-US"/>
            </a:br>
            <a:endParaRPr lang="en-US"/>
          </a:p>
          <a:p>
            <a:r>
              <a:rPr lang="en-US"/>
              <a:t>If we are not growing as a result of our experience of deliverance, we are no better than Israel and Judah, Hosea 8:12-14</a:t>
            </a:r>
          </a:p>
          <a:p>
            <a:pPr lvl="1"/>
            <a:r>
              <a:rPr lang="en-US"/>
              <a:t>If we do not share what we receive, we are poor stewards of God’s grace, Matthew 18:33</a:t>
            </a:r>
          </a:p>
        </p:txBody>
      </p:sp>
      <p:sp>
        <p:nvSpPr>
          <p:cNvPr id="4" name="Content Placeholder 3">
            <a:extLst>
              <a:ext uri="{FF2B5EF4-FFF2-40B4-BE49-F238E27FC236}">
                <a16:creationId xmlns:a16="http://schemas.microsoft.com/office/drawing/2014/main" id="{6B209422-B789-D899-6DB5-3CEF1D86C5A0}"/>
              </a:ext>
            </a:extLst>
          </p:cNvPr>
          <p:cNvSpPr>
            <a:spLocks noGrp="1"/>
          </p:cNvSpPr>
          <p:nvPr>
            <p:ph sz="half" idx="2"/>
          </p:nvPr>
        </p:nvSpPr>
        <p:spPr>
          <a:xfrm>
            <a:off x="4571999" y="1041007"/>
            <a:ext cx="4468633" cy="4449790"/>
          </a:xfrm>
        </p:spPr>
        <p:txBody>
          <a:bodyPr vert="horz" lIns="91440" tIns="45720" rIns="91440" bIns="45720" rtlCol="0" anchor="t">
            <a:normAutofit/>
          </a:bodyPr>
          <a:lstStyle/>
          <a:p>
            <a:r>
              <a:rPr lang="en-US"/>
              <a:t>Las </a:t>
            </a:r>
            <a:r>
              <a:rPr lang="en-US" err="1"/>
              <a:t>experiencias</a:t>
            </a:r>
            <a:r>
              <a:rPr lang="en-US"/>
              <a:t> de </a:t>
            </a:r>
            <a:r>
              <a:rPr lang="en-US" err="1"/>
              <a:t>nuestra</a:t>
            </a:r>
            <a:r>
              <a:rPr lang="en-US"/>
              <a:t> </a:t>
            </a:r>
            <a:r>
              <a:rPr lang="en-US" err="1"/>
              <a:t>vida</a:t>
            </a:r>
            <a:r>
              <a:rPr lang="en-US"/>
              <a:t> </a:t>
            </a:r>
            <a:r>
              <a:rPr lang="en-US" err="1"/>
              <a:t>crean</a:t>
            </a:r>
            <a:r>
              <a:rPr lang="en-US"/>
              <a:t> </a:t>
            </a:r>
            <a:r>
              <a:rPr lang="en-US" err="1"/>
              <a:t>oportunidades</a:t>
            </a:r>
            <a:r>
              <a:rPr lang="en-US"/>
              <a:t> para </a:t>
            </a:r>
            <a:r>
              <a:rPr lang="en-US" err="1"/>
              <a:t>aprender</a:t>
            </a:r>
            <a:r>
              <a:rPr lang="en-US"/>
              <a:t> </a:t>
            </a:r>
          </a:p>
          <a:p>
            <a:pPr lvl="1"/>
            <a:r>
              <a:rPr lang="en-US"/>
              <a:t>Al </a:t>
            </a:r>
            <a:r>
              <a:rPr lang="en-US" err="1"/>
              <a:t>reflexionar</a:t>
            </a:r>
            <a:r>
              <a:rPr lang="en-US"/>
              <a:t> </a:t>
            </a:r>
            <a:r>
              <a:rPr lang="en-US" err="1"/>
              <a:t>sobre</a:t>
            </a:r>
            <a:r>
              <a:rPr lang="en-US"/>
              <a:t> la </a:t>
            </a:r>
            <a:r>
              <a:rPr lang="en-US" err="1"/>
              <a:t>liberación</a:t>
            </a:r>
            <a:r>
              <a:rPr lang="en-US"/>
              <a:t> y </a:t>
            </a:r>
            <a:r>
              <a:rPr lang="en-US" err="1"/>
              <a:t>el</a:t>
            </a:r>
            <a:r>
              <a:rPr lang="en-US"/>
              <a:t> </a:t>
            </a:r>
            <a:r>
              <a:rPr lang="en-US" err="1"/>
              <a:t>sustento</a:t>
            </a:r>
            <a:r>
              <a:rPr lang="en-US"/>
              <a:t> de Dios, </a:t>
            </a:r>
            <a:r>
              <a:rPr lang="en-US" err="1"/>
              <a:t>deberíamos</a:t>
            </a:r>
            <a:r>
              <a:rPr lang="en-US"/>
              <a:t> </a:t>
            </a:r>
            <a:r>
              <a:rPr lang="en-US" err="1"/>
              <a:t>encontrar</a:t>
            </a:r>
            <a:r>
              <a:rPr lang="en-US"/>
              <a:t> </a:t>
            </a:r>
            <a:r>
              <a:rPr lang="en-US" err="1"/>
              <a:t>sabiduría</a:t>
            </a:r>
            <a:r>
              <a:rPr lang="en-US"/>
              <a:t> </a:t>
            </a:r>
          </a:p>
          <a:p>
            <a:pPr lvl="1"/>
            <a:r>
              <a:rPr lang="en-US"/>
              <a:t>El </a:t>
            </a:r>
            <a:r>
              <a:rPr lang="en-US" err="1"/>
              <a:t>viaje</a:t>
            </a:r>
            <a:r>
              <a:rPr lang="en-US"/>
              <a:t> </a:t>
            </a:r>
            <a:r>
              <a:rPr lang="en-US" err="1"/>
              <a:t>emocional</a:t>
            </a:r>
            <a:r>
              <a:rPr lang="en-US"/>
              <a:t> de </a:t>
            </a:r>
            <a:r>
              <a:rPr lang="en-US" err="1"/>
              <a:t>los</a:t>
            </a:r>
            <a:r>
              <a:rPr lang="en-US"/>
              <a:t> </a:t>
            </a:r>
            <a:r>
              <a:rPr lang="en-US" err="1"/>
              <a:t>Salmos</a:t>
            </a:r>
            <a:r>
              <a:rPr lang="en-US"/>
              <a:t> es un </a:t>
            </a:r>
            <a:r>
              <a:rPr lang="en-US" err="1"/>
              <a:t>método</a:t>
            </a:r>
            <a:r>
              <a:rPr lang="en-US"/>
              <a:t> para </a:t>
            </a:r>
            <a:r>
              <a:rPr lang="en-US" err="1"/>
              <a:t>aprender</a:t>
            </a:r>
            <a:r>
              <a:rPr lang="en-US"/>
              <a:t> de </a:t>
            </a:r>
            <a:r>
              <a:rPr lang="en-US" err="1"/>
              <a:t>nuestras</a:t>
            </a:r>
            <a:r>
              <a:rPr lang="en-US"/>
              <a:t> </a:t>
            </a:r>
            <a:r>
              <a:rPr lang="en-US" err="1"/>
              <a:t>experiencias</a:t>
            </a:r>
            <a:r>
              <a:rPr lang="en-US"/>
              <a:t> </a:t>
            </a:r>
            <a:r>
              <a:rPr lang="en-US" err="1"/>
              <a:t>en</a:t>
            </a:r>
            <a:r>
              <a:rPr lang="en-US"/>
              <a:t> la </a:t>
            </a:r>
            <a:r>
              <a:rPr lang="en-US" err="1"/>
              <a:t>vida</a:t>
            </a:r>
            <a:r>
              <a:rPr lang="en-US"/>
              <a:t> </a:t>
            </a:r>
          </a:p>
          <a:p>
            <a:r>
              <a:rPr lang="en-US"/>
              <a:t>La </a:t>
            </a:r>
            <a:r>
              <a:rPr lang="en-US" err="1"/>
              <a:t>sabiduría</a:t>
            </a:r>
            <a:r>
              <a:rPr lang="en-US"/>
              <a:t> de la Biblia </a:t>
            </a:r>
            <a:r>
              <a:rPr lang="en-US" err="1"/>
              <a:t>tiene</a:t>
            </a:r>
            <a:r>
              <a:rPr lang="en-US"/>
              <a:t> la </a:t>
            </a:r>
            <a:r>
              <a:rPr lang="en-US" err="1"/>
              <a:t>intención</a:t>
            </a:r>
            <a:r>
              <a:rPr lang="en-US"/>
              <a:t> de ser </a:t>
            </a:r>
            <a:r>
              <a:rPr lang="en-US" err="1"/>
              <a:t>compartida</a:t>
            </a:r>
            <a:r>
              <a:rPr lang="en-US"/>
              <a:t> </a:t>
            </a:r>
          </a:p>
          <a:p>
            <a:pPr lvl="1"/>
            <a:r>
              <a:rPr lang="en-US" err="1"/>
              <a:t>Proverbios</a:t>
            </a:r>
            <a:r>
              <a:rPr lang="en-US"/>
              <a:t> </a:t>
            </a:r>
            <a:r>
              <a:rPr lang="en-US" err="1"/>
              <a:t>está</a:t>
            </a:r>
            <a:r>
              <a:rPr lang="en-US"/>
              <a:t> </a:t>
            </a:r>
            <a:r>
              <a:rPr lang="en-US" err="1"/>
              <a:t>escrito</a:t>
            </a:r>
            <a:r>
              <a:rPr lang="en-US"/>
              <a:t> para un </a:t>
            </a:r>
            <a:r>
              <a:rPr lang="en-US" err="1"/>
              <a:t>hijo</a:t>
            </a:r>
            <a:r>
              <a:rPr lang="en-US"/>
              <a:t> </a:t>
            </a:r>
          </a:p>
          <a:p>
            <a:pPr lvl="1"/>
            <a:r>
              <a:rPr lang="en-US"/>
              <a:t>Los </a:t>
            </a:r>
            <a:r>
              <a:rPr lang="en-US" err="1"/>
              <a:t>salmos</a:t>
            </a:r>
            <a:r>
              <a:rPr lang="en-US"/>
              <a:t> de </a:t>
            </a:r>
            <a:r>
              <a:rPr lang="en-US" err="1"/>
              <a:t>sabiduría</a:t>
            </a:r>
            <a:r>
              <a:rPr lang="en-US"/>
              <a:t> </a:t>
            </a:r>
            <a:r>
              <a:rPr lang="en-US" err="1"/>
              <a:t>refuerzan</a:t>
            </a:r>
            <a:r>
              <a:rPr lang="en-US"/>
              <a:t> la </a:t>
            </a:r>
            <a:r>
              <a:rPr lang="en-US" err="1"/>
              <a:t>importancia</a:t>
            </a:r>
            <a:r>
              <a:rPr lang="en-US"/>
              <a:t> de </a:t>
            </a:r>
            <a:r>
              <a:rPr lang="en-US" err="1"/>
              <a:t>obedecer</a:t>
            </a:r>
            <a:r>
              <a:rPr lang="en-US"/>
              <a:t> a Dios </a:t>
            </a:r>
          </a:p>
          <a:p>
            <a:pPr lvl="1"/>
            <a:r>
              <a:rPr lang="en-US"/>
              <a:t>Los </a:t>
            </a:r>
            <a:r>
              <a:rPr lang="en-US" err="1"/>
              <a:t>salmos</a:t>
            </a:r>
            <a:r>
              <a:rPr lang="en-US"/>
              <a:t> </a:t>
            </a:r>
            <a:r>
              <a:rPr lang="en-US" err="1"/>
              <a:t>históricos</a:t>
            </a:r>
            <a:r>
              <a:rPr lang="en-US"/>
              <a:t> </a:t>
            </a:r>
            <a:r>
              <a:rPr lang="en-US" err="1"/>
              <a:t>nos</a:t>
            </a:r>
            <a:r>
              <a:rPr lang="en-US"/>
              <a:t> </a:t>
            </a:r>
            <a:r>
              <a:rPr lang="en-US" err="1"/>
              <a:t>recuerdan</a:t>
            </a:r>
            <a:r>
              <a:rPr lang="en-US"/>
              <a:t> </a:t>
            </a:r>
            <a:r>
              <a:rPr lang="en-US" err="1"/>
              <a:t>cómo</a:t>
            </a:r>
            <a:r>
              <a:rPr lang="en-US"/>
              <a:t> </a:t>
            </a:r>
            <a:r>
              <a:rPr lang="en-US" err="1"/>
              <a:t>obra</a:t>
            </a:r>
            <a:r>
              <a:rPr lang="en-US"/>
              <a:t> Dios </a:t>
            </a:r>
          </a:p>
          <a:p>
            <a:r>
              <a:rPr lang="en-US"/>
              <a:t>Si no </a:t>
            </a:r>
            <a:r>
              <a:rPr lang="en-US" err="1"/>
              <a:t>crecemos</a:t>
            </a:r>
            <a:r>
              <a:rPr lang="en-US"/>
              <a:t> </a:t>
            </a:r>
            <a:r>
              <a:rPr lang="en-US" err="1"/>
              <a:t>como</a:t>
            </a:r>
            <a:r>
              <a:rPr lang="en-US"/>
              <a:t> </a:t>
            </a:r>
            <a:r>
              <a:rPr lang="en-US" err="1"/>
              <a:t>resultado</a:t>
            </a:r>
            <a:r>
              <a:rPr lang="en-US"/>
              <a:t> de </a:t>
            </a:r>
            <a:r>
              <a:rPr lang="en-US" err="1"/>
              <a:t>nuestra</a:t>
            </a:r>
            <a:r>
              <a:rPr lang="en-US"/>
              <a:t> </a:t>
            </a:r>
            <a:r>
              <a:rPr lang="en-US" err="1"/>
              <a:t>experiencia</a:t>
            </a:r>
            <a:r>
              <a:rPr lang="en-US"/>
              <a:t> de </a:t>
            </a:r>
            <a:r>
              <a:rPr lang="en-US" err="1"/>
              <a:t>liberación</a:t>
            </a:r>
            <a:r>
              <a:rPr lang="en-US"/>
              <a:t>, no </a:t>
            </a:r>
            <a:r>
              <a:rPr lang="en-US" err="1"/>
              <a:t>somos</a:t>
            </a:r>
            <a:r>
              <a:rPr lang="en-US"/>
              <a:t> </a:t>
            </a:r>
            <a:r>
              <a:rPr lang="en-US" err="1"/>
              <a:t>mejores</a:t>
            </a:r>
            <a:r>
              <a:rPr lang="en-US"/>
              <a:t> que Israel y Judá, Oseas 8:12-14 </a:t>
            </a:r>
          </a:p>
          <a:p>
            <a:pPr lvl="1"/>
            <a:r>
              <a:rPr lang="en-US"/>
              <a:t>Si no </a:t>
            </a:r>
            <a:r>
              <a:rPr lang="en-US" err="1"/>
              <a:t>compartimos</a:t>
            </a:r>
            <a:r>
              <a:rPr lang="en-US"/>
              <a:t> lo que </a:t>
            </a:r>
            <a:r>
              <a:rPr lang="en-US" err="1"/>
              <a:t>recibimos</a:t>
            </a:r>
            <a:r>
              <a:rPr lang="en-US"/>
              <a:t>, </a:t>
            </a:r>
            <a:r>
              <a:rPr lang="en-US" err="1"/>
              <a:t>somos</a:t>
            </a:r>
            <a:r>
              <a:rPr lang="en-US"/>
              <a:t> </a:t>
            </a:r>
            <a:r>
              <a:rPr lang="en-US" err="1"/>
              <a:t>malos</a:t>
            </a:r>
            <a:r>
              <a:rPr lang="en-US"/>
              <a:t> </a:t>
            </a:r>
            <a:r>
              <a:rPr lang="en-US" err="1"/>
              <a:t>administradores</a:t>
            </a:r>
            <a:r>
              <a:rPr lang="en-US"/>
              <a:t> de la </a:t>
            </a:r>
            <a:r>
              <a:rPr lang="en-US" err="1"/>
              <a:t>gracia</a:t>
            </a:r>
            <a:r>
              <a:rPr lang="en-US"/>
              <a:t> de Dios, Mateo 18:33</a:t>
            </a:r>
          </a:p>
        </p:txBody>
      </p:sp>
    </p:spTree>
    <p:extLst>
      <p:ext uri="{BB962C8B-B14F-4D97-AF65-F5344CB8AC3E}">
        <p14:creationId xmlns:p14="http://schemas.microsoft.com/office/powerpoint/2010/main" val="1154900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3" end="3"/>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4" end="4"/>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4">
                                            <p:txEl>
                                              <p:pRg st="5" end="5"/>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0" nodeType="clickEffect">
                                  <p:stCondLst>
                                    <p:cond delay="0"/>
                                  </p:stCondLst>
                                  <p:childTnLst>
                                    <p:set>
                                      <p:cBhvr>
                                        <p:cTn id="38" dur="1" fill="hold">
                                          <p:stCondLst>
                                            <p:cond delay="0"/>
                                          </p:stCondLst>
                                        </p:cTn>
                                        <p:tgtEl>
                                          <p:spTgt spid="3">
                                            <p:txEl>
                                              <p:pRg st="7" end="7"/>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3">
                                            <p:txEl>
                                              <p:pRg st="8" end="8"/>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a:t>Name 3 sources of wisdom as described in the Psalms</a:t>
            </a:r>
          </a:p>
          <a:p>
            <a:pPr lvl="1"/>
            <a:r>
              <a:rPr lang="en-US">
                <a:solidFill>
                  <a:srgbClr val="C00000"/>
                </a:solidFill>
              </a:rPr>
              <a:t>Nature</a:t>
            </a:r>
          </a:p>
          <a:p>
            <a:pPr lvl="1"/>
            <a:r>
              <a:rPr lang="en-US">
                <a:solidFill>
                  <a:srgbClr val="C00000"/>
                </a:solidFill>
              </a:rPr>
              <a:t>Education</a:t>
            </a:r>
          </a:p>
          <a:p>
            <a:pPr lvl="1"/>
            <a:r>
              <a:rPr lang="en-US">
                <a:solidFill>
                  <a:srgbClr val="C00000"/>
                </a:solidFill>
              </a:rPr>
              <a:t>Experiences</a:t>
            </a:r>
          </a:p>
          <a:p>
            <a:r>
              <a:rPr lang="en-US"/>
              <a:t>Explain how Instructional Psalms complete the cycle of spiritual growth that the psalms describe</a:t>
            </a:r>
          </a:p>
          <a:p>
            <a:pPr lvl="1"/>
            <a:r>
              <a:rPr lang="en-US">
                <a:solidFill>
                  <a:srgbClr val="C00000"/>
                </a:solidFill>
              </a:rPr>
              <a:t>The Instructional Psalms demonstrate what the psalmist has learned about God’s power and grace from his experiences</a:t>
            </a:r>
          </a:p>
          <a:p>
            <a:pPr lvl="1"/>
            <a:r>
              <a:rPr lang="en-US">
                <a:solidFill>
                  <a:srgbClr val="C00000"/>
                </a:solidFill>
              </a:rPr>
              <a:t>They share that wisdom and grace with others for their spiritual benefit and God’s glory</a:t>
            </a:r>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234375" cy="4221977"/>
          </a:xfrm>
        </p:spPr>
        <p:txBody>
          <a:bodyPr vert="horz" lIns="91440" tIns="45720" rIns="91440" bIns="45720" rtlCol="0" anchor="t">
            <a:normAutofit/>
          </a:bodyPr>
          <a:lstStyle/>
          <a:p>
            <a:r>
              <a:rPr lang="es-ES"/>
              <a:t>Enumerar 3 fuentes de sabiduría como se describe en los Salmos</a:t>
            </a:r>
          </a:p>
          <a:p>
            <a:pPr lvl="1"/>
            <a:r>
              <a:rPr lang="en-US">
                <a:solidFill>
                  <a:srgbClr val="C00000"/>
                </a:solidFill>
              </a:rPr>
              <a:t>La </a:t>
            </a:r>
            <a:r>
              <a:rPr lang="en-US" err="1">
                <a:solidFill>
                  <a:srgbClr val="C00000"/>
                </a:solidFill>
              </a:rPr>
              <a:t>naturaleza</a:t>
            </a:r>
            <a:endParaRPr lang="en-US">
              <a:solidFill>
                <a:srgbClr val="C00000"/>
              </a:solidFill>
            </a:endParaRPr>
          </a:p>
          <a:p>
            <a:pPr lvl="1"/>
            <a:r>
              <a:rPr lang="en-US">
                <a:solidFill>
                  <a:srgbClr val="C00000"/>
                </a:solidFill>
              </a:rPr>
              <a:t>La </a:t>
            </a:r>
            <a:r>
              <a:rPr lang="en-US" err="1">
                <a:solidFill>
                  <a:srgbClr val="C00000"/>
                </a:solidFill>
              </a:rPr>
              <a:t>educación</a:t>
            </a:r>
            <a:endParaRPr lang="en-US">
              <a:solidFill>
                <a:srgbClr val="C00000"/>
              </a:solidFill>
            </a:endParaRPr>
          </a:p>
          <a:p>
            <a:pPr lvl="1"/>
            <a:r>
              <a:rPr lang="en-US">
                <a:solidFill>
                  <a:srgbClr val="C00000"/>
                </a:solidFill>
              </a:rPr>
              <a:t>Las </a:t>
            </a:r>
            <a:r>
              <a:rPr lang="en-US" err="1">
                <a:solidFill>
                  <a:srgbClr val="C00000"/>
                </a:solidFill>
              </a:rPr>
              <a:t>experiencias</a:t>
            </a:r>
            <a:endParaRPr lang="es-ES" err="1"/>
          </a:p>
          <a:p>
            <a:r>
              <a:rPr lang="es-ES" sz="1600">
                <a:ea typeface="+mn-lt"/>
                <a:cs typeface="+mn-lt"/>
              </a:rPr>
              <a:t>Explicar cómo los Salmos </a:t>
            </a:r>
            <a:r>
              <a:rPr lang="es-ES" sz="1600"/>
              <a:t>instructivos</a:t>
            </a:r>
            <a:r>
              <a:rPr lang="es-ES" sz="1600">
                <a:ea typeface="+mn-lt"/>
                <a:cs typeface="+mn-lt"/>
              </a:rPr>
              <a:t> completan el ciclo de crecimiento espiritual que describen los salmos</a:t>
            </a:r>
          </a:p>
          <a:p>
            <a:pPr lvl="1"/>
            <a:r>
              <a:rPr lang="en-US">
                <a:solidFill>
                  <a:srgbClr val="C00000"/>
                </a:solidFill>
                <a:ea typeface="+mn-lt"/>
                <a:cs typeface="+mn-lt"/>
              </a:rPr>
              <a:t>Los </a:t>
            </a:r>
            <a:r>
              <a:rPr lang="en-US" err="1">
                <a:solidFill>
                  <a:srgbClr val="C00000"/>
                </a:solidFill>
                <a:ea typeface="+mn-lt"/>
                <a:cs typeface="+mn-lt"/>
              </a:rPr>
              <a:t>Salmos</a:t>
            </a:r>
            <a:r>
              <a:rPr lang="en-US">
                <a:solidFill>
                  <a:srgbClr val="C00000"/>
                </a:solidFill>
                <a:ea typeface="+mn-lt"/>
                <a:cs typeface="+mn-lt"/>
              </a:rPr>
              <a:t> </a:t>
            </a:r>
            <a:r>
              <a:rPr lang="en-US" err="1">
                <a:solidFill>
                  <a:srgbClr val="C00000"/>
                </a:solidFill>
                <a:ea typeface="+mn-lt"/>
                <a:cs typeface="+mn-lt"/>
              </a:rPr>
              <a:t>instructivos</a:t>
            </a:r>
            <a:r>
              <a:rPr lang="en-US">
                <a:solidFill>
                  <a:srgbClr val="C00000"/>
                </a:solidFill>
                <a:ea typeface="+mn-lt"/>
                <a:cs typeface="+mn-lt"/>
              </a:rPr>
              <a:t> </a:t>
            </a:r>
            <a:r>
              <a:rPr lang="en-US" err="1">
                <a:solidFill>
                  <a:srgbClr val="C00000"/>
                </a:solidFill>
                <a:ea typeface="+mn-lt"/>
                <a:cs typeface="+mn-lt"/>
              </a:rPr>
              <a:t>demuestran</a:t>
            </a:r>
            <a:r>
              <a:rPr lang="en-US">
                <a:solidFill>
                  <a:srgbClr val="C00000"/>
                </a:solidFill>
                <a:ea typeface="+mn-lt"/>
                <a:cs typeface="+mn-lt"/>
              </a:rPr>
              <a:t> que </a:t>
            </a:r>
            <a:r>
              <a:rPr lang="en-US" err="1">
                <a:solidFill>
                  <a:srgbClr val="C00000"/>
                </a:solidFill>
                <a:ea typeface="+mn-lt"/>
                <a:cs typeface="+mn-lt"/>
              </a:rPr>
              <a:t>el</a:t>
            </a:r>
            <a:r>
              <a:rPr lang="en-US">
                <a:solidFill>
                  <a:srgbClr val="C00000"/>
                </a:solidFill>
                <a:ea typeface="+mn-lt"/>
                <a:cs typeface="+mn-lt"/>
              </a:rPr>
              <a:t> </a:t>
            </a:r>
            <a:r>
              <a:rPr lang="en-US" err="1">
                <a:solidFill>
                  <a:srgbClr val="C00000"/>
                </a:solidFill>
                <a:ea typeface="+mn-lt"/>
                <a:cs typeface="+mn-lt"/>
              </a:rPr>
              <a:t>salmista</a:t>
            </a:r>
            <a:r>
              <a:rPr lang="en-US">
                <a:solidFill>
                  <a:srgbClr val="C00000"/>
                </a:solidFill>
                <a:ea typeface="+mn-lt"/>
                <a:cs typeface="+mn-lt"/>
              </a:rPr>
              <a:t> ha </a:t>
            </a:r>
            <a:r>
              <a:rPr lang="en-US" err="1">
                <a:solidFill>
                  <a:srgbClr val="C00000"/>
                </a:solidFill>
                <a:ea typeface="+mn-lt"/>
                <a:cs typeface="+mn-lt"/>
              </a:rPr>
              <a:t>aprendido</a:t>
            </a:r>
            <a:r>
              <a:rPr lang="en-US">
                <a:solidFill>
                  <a:srgbClr val="C00000"/>
                </a:solidFill>
                <a:ea typeface="+mn-lt"/>
                <a:cs typeface="+mn-lt"/>
              </a:rPr>
              <a:t> </a:t>
            </a:r>
            <a:r>
              <a:rPr lang="en-US" err="1">
                <a:solidFill>
                  <a:srgbClr val="C00000"/>
                </a:solidFill>
                <a:ea typeface="+mn-lt"/>
                <a:cs typeface="+mn-lt"/>
              </a:rPr>
              <a:t>acerca</a:t>
            </a:r>
            <a:r>
              <a:rPr lang="en-US">
                <a:solidFill>
                  <a:srgbClr val="C00000"/>
                </a:solidFill>
                <a:ea typeface="+mn-lt"/>
                <a:cs typeface="+mn-lt"/>
              </a:rPr>
              <a:t> de la </a:t>
            </a:r>
            <a:r>
              <a:rPr lang="en-US" err="1">
                <a:solidFill>
                  <a:srgbClr val="C00000"/>
                </a:solidFill>
                <a:ea typeface="+mn-lt"/>
                <a:cs typeface="+mn-lt"/>
              </a:rPr>
              <a:t>fuerza</a:t>
            </a:r>
            <a:r>
              <a:rPr lang="en-US">
                <a:solidFill>
                  <a:srgbClr val="C00000"/>
                </a:solidFill>
                <a:ea typeface="+mn-lt"/>
                <a:cs typeface="+mn-lt"/>
              </a:rPr>
              <a:t> y la </a:t>
            </a:r>
            <a:r>
              <a:rPr lang="en-US" err="1">
                <a:solidFill>
                  <a:srgbClr val="C00000"/>
                </a:solidFill>
                <a:ea typeface="+mn-lt"/>
                <a:cs typeface="+mn-lt"/>
              </a:rPr>
              <a:t>gracia</a:t>
            </a:r>
            <a:r>
              <a:rPr lang="en-US">
                <a:solidFill>
                  <a:srgbClr val="C00000"/>
                </a:solidFill>
                <a:ea typeface="+mn-lt"/>
                <a:cs typeface="+mn-lt"/>
              </a:rPr>
              <a:t> de Dios a </a:t>
            </a:r>
            <a:r>
              <a:rPr lang="en-US" err="1">
                <a:solidFill>
                  <a:srgbClr val="C00000"/>
                </a:solidFill>
                <a:ea typeface="+mn-lt"/>
                <a:cs typeface="+mn-lt"/>
              </a:rPr>
              <a:t>partir</a:t>
            </a:r>
            <a:r>
              <a:rPr lang="en-US">
                <a:solidFill>
                  <a:srgbClr val="C00000"/>
                </a:solidFill>
                <a:ea typeface="+mn-lt"/>
                <a:cs typeface="+mn-lt"/>
              </a:rPr>
              <a:t> de sus </a:t>
            </a:r>
            <a:r>
              <a:rPr lang="en-US" err="1">
                <a:solidFill>
                  <a:srgbClr val="C00000"/>
                </a:solidFill>
                <a:ea typeface="+mn-lt"/>
                <a:cs typeface="+mn-lt"/>
              </a:rPr>
              <a:t>experiencias</a:t>
            </a:r>
            <a:endParaRPr lang="en-US">
              <a:solidFill>
                <a:srgbClr val="404040"/>
              </a:solidFill>
              <a:ea typeface="+mn-lt"/>
              <a:cs typeface="+mn-lt"/>
            </a:endParaRPr>
          </a:p>
          <a:p>
            <a:pPr lvl="1"/>
            <a:r>
              <a:rPr lang="en-US" err="1">
                <a:solidFill>
                  <a:srgbClr val="C00000"/>
                </a:solidFill>
                <a:ea typeface="+mn-lt"/>
                <a:cs typeface="+mn-lt"/>
              </a:rPr>
              <a:t>Comparten</a:t>
            </a:r>
            <a:r>
              <a:rPr lang="en-US">
                <a:solidFill>
                  <a:srgbClr val="C00000"/>
                </a:solidFill>
                <a:ea typeface="+mn-lt"/>
                <a:cs typeface="+mn-lt"/>
              </a:rPr>
              <a:t> </a:t>
            </a:r>
            <a:r>
              <a:rPr lang="en-US" err="1">
                <a:solidFill>
                  <a:srgbClr val="C00000"/>
                </a:solidFill>
                <a:ea typeface="+mn-lt"/>
                <a:cs typeface="+mn-lt"/>
              </a:rPr>
              <a:t>esa</a:t>
            </a:r>
            <a:r>
              <a:rPr lang="en-US">
                <a:solidFill>
                  <a:srgbClr val="C00000"/>
                </a:solidFill>
                <a:ea typeface="+mn-lt"/>
                <a:cs typeface="+mn-lt"/>
              </a:rPr>
              <a:t> </a:t>
            </a:r>
            <a:r>
              <a:rPr lang="en-US" err="1">
                <a:solidFill>
                  <a:srgbClr val="C00000"/>
                </a:solidFill>
                <a:ea typeface="+mn-lt"/>
                <a:cs typeface="+mn-lt"/>
              </a:rPr>
              <a:t>sabiduría</a:t>
            </a:r>
            <a:r>
              <a:rPr lang="en-US">
                <a:solidFill>
                  <a:srgbClr val="C00000"/>
                </a:solidFill>
                <a:ea typeface="+mn-lt"/>
                <a:cs typeface="+mn-lt"/>
              </a:rPr>
              <a:t> y </a:t>
            </a:r>
            <a:r>
              <a:rPr lang="en-US" err="1">
                <a:solidFill>
                  <a:srgbClr val="C00000"/>
                </a:solidFill>
                <a:ea typeface="+mn-lt"/>
                <a:cs typeface="+mn-lt"/>
              </a:rPr>
              <a:t>gracia</a:t>
            </a:r>
            <a:r>
              <a:rPr lang="en-US">
                <a:solidFill>
                  <a:srgbClr val="C00000"/>
                </a:solidFill>
                <a:ea typeface="+mn-lt"/>
                <a:cs typeface="+mn-lt"/>
              </a:rPr>
              <a:t> con </a:t>
            </a:r>
            <a:r>
              <a:rPr lang="en-US" err="1">
                <a:solidFill>
                  <a:srgbClr val="C00000"/>
                </a:solidFill>
                <a:ea typeface="+mn-lt"/>
                <a:cs typeface="+mn-lt"/>
              </a:rPr>
              <a:t>otros</a:t>
            </a:r>
            <a:r>
              <a:rPr lang="en-US">
                <a:solidFill>
                  <a:srgbClr val="C00000"/>
                </a:solidFill>
                <a:ea typeface="+mn-lt"/>
                <a:cs typeface="+mn-lt"/>
              </a:rPr>
              <a:t> para </a:t>
            </a:r>
            <a:r>
              <a:rPr lang="en-US" err="1">
                <a:solidFill>
                  <a:srgbClr val="C00000"/>
                </a:solidFill>
                <a:ea typeface="+mn-lt"/>
                <a:cs typeface="+mn-lt"/>
              </a:rPr>
              <a:t>su</a:t>
            </a:r>
            <a:r>
              <a:rPr lang="en-US">
                <a:solidFill>
                  <a:srgbClr val="C00000"/>
                </a:solidFill>
                <a:ea typeface="+mn-lt"/>
                <a:cs typeface="+mn-lt"/>
              </a:rPr>
              <a:t> </a:t>
            </a:r>
            <a:r>
              <a:rPr lang="en-US" err="1">
                <a:solidFill>
                  <a:srgbClr val="C00000"/>
                </a:solidFill>
                <a:ea typeface="+mn-lt"/>
                <a:cs typeface="+mn-lt"/>
              </a:rPr>
              <a:t>beneficio</a:t>
            </a:r>
            <a:r>
              <a:rPr lang="en-US">
                <a:solidFill>
                  <a:srgbClr val="C00000"/>
                </a:solidFill>
                <a:ea typeface="+mn-lt"/>
                <a:cs typeface="+mn-lt"/>
              </a:rPr>
              <a:t> </a:t>
            </a:r>
            <a:r>
              <a:rPr lang="en-US" err="1">
                <a:solidFill>
                  <a:srgbClr val="C00000"/>
                </a:solidFill>
                <a:ea typeface="+mn-lt"/>
                <a:cs typeface="+mn-lt"/>
              </a:rPr>
              <a:t>espiritual</a:t>
            </a:r>
            <a:r>
              <a:rPr lang="en-US">
                <a:solidFill>
                  <a:srgbClr val="C00000"/>
                </a:solidFill>
                <a:ea typeface="+mn-lt"/>
                <a:cs typeface="+mn-lt"/>
              </a:rPr>
              <a:t> y la gloria de Dios</a:t>
            </a:r>
            <a:endParaRPr lang="en-US">
              <a:ea typeface="+mn-lt"/>
              <a:cs typeface="+mn-lt"/>
            </a:endParaRPr>
          </a:p>
          <a:p>
            <a:endParaRPr lang="en-US"/>
          </a:p>
        </p:txBody>
      </p:sp>
      <p:sp>
        <p:nvSpPr>
          <p:cNvPr id="5" name="TextBox 4">
            <a:extLst>
              <a:ext uri="{FF2B5EF4-FFF2-40B4-BE49-F238E27FC236}">
                <a16:creationId xmlns:a16="http://schemas.microsoft.com/office/drawing/2014/main" id="{BAA386FE-6DB0-6359-8D25-A7170718AE23}"/>
              </a:ext>
            </a:extLst>
          </p:cNvPr>
          <p:cNvSpPr txBox="1"/>
          <p:nvPr/>
        </p:nvSpPr>
        <p:spPr>
          <a:xfrm>
            <a:off x="1867809" y="1746204"/>
            <a:ext cx="2837794" cy="1120820"/>
          </a:xfrm>
          <a:prstGeom prst="rect">
            <a:avLst/>
          </a:prstGeom>
          <a:noFill/>
        </p:spPr>
        <p:txBody>
          <a:bodyPr wrap="square" rtlCol="0">
            <a:spAutoFit/>
          </a:bodyPr>
          <a:lstStyle/>
          <a:p>
            <a:pPr marL="342900" lvl="1" indent="-137160" defTabSz="685800">
              <a:lnSpc>
                <a:spcPct val="90000"/>
              </a:lnSpc>
              <a:spcBef>
                <a:spcPts val="150"/>
              </a:spcBef>
              <a:spcAft>
                <a:spcPts val="150"/>
              </a:spcAft>
              <a:buClr>
                <a:schemeClr val="accent1"/>
              </a:buClr>
              <a:buSzPct val="80000"/>
              <a:buFont typeface="Corbel" pitchFamily="34" charset="0"/>
              <a:buChar char="•"/>
            </a:pPr>
            <a:r>
              <a:rPr lang="en-US" sz="1500">
                <a:solidFill>
                  <a:srgbClr val="C00000"/>
                </a:solidFill>
              </a:rPr>
              <a:t>Mistakes (mine and others’)</a:t>
            </a:r>
          </a:p>
          <a:p>
            <a:pPr marL="342900" lvl="1" indent="-137160" defTabSz="685800">
              <a:lnSpc>
                <a:spcPct val="90000"/>
              </a:lnSpc>
              <a:spcBef>
                <a:spcPts val="150"/>
              </a:spcBef>
              <a:spcAft>
                <a:spcPts val="150"/>
              </a:spcAft>
              <a:buClr>
                <a:schemeClr val="accent1"/>
              </a:buClr>
              <a:buSzPct val="80000"/>
              <a:buFont typeface="Corbel" pitchFamily="34" charset="0"/>
              <a:buChar char="•"/>
            </a:pPr>
            <a:r>
              <a:rPr lang="en-US" sz="1500">
                <a:solidFill>
                  <a:srgbClr val="C00000"/>
                </a:solidFill>
              </a:rPr>
              <a:t>Discipline</a:t>
            </a:r>
          </a:p>
          <a:p>
            <a:pPr marL="342900" lvl="1" indent="-137160" defTabSz="685800">
              <a:lnSpc>
                <a:spcPct val="90000"/>
              </a:lnSpc>
              <a:spcBef>
                <a:spcPts val="150"/>
              </a:spcBef>
              <a:spcAft>
                <a:spcPts val="150"/>
              </a:spcAft>
              <a:buClr>
                <a:schemeClr val="accent1"/>
              </a:buClr>
              <a:buSzPct val="80000"/>
              <a:buFont typeface="Corbel" pitchFamily="34" charset="0"/>
              <a:buChar char="•"/>
            </a:pPr>
            <a:r>
              <a:rPr lang="en-US" sz="1500">
                <a:solidFill>
                  <a:srgbClr val="C00000"/>
                </a:solidFill>
              </a:rPr>
              <a:t>The Bible</a:t>
            </a:r>
          </a:p>
          <a:p>
            <a:endParaRPr lang="en-US"/>
          </a:p>
        </p:txBody>
      </p:sp>
      <p:sp>
        <p:nvSpPr>
          <p:cNvPr id="6" name="TextBox 5">
            <a:extLst>
              <a:ext uri="{FF2B5EF4-FFF2-40B4-BE49-F238E27FC236}">
                <a16:creationId xmlns:a16="http://schemas.microsoft.com/office/drawing/2014/main" id="{C412780F-946E-5B30-9718-966444B8A62B}"/>
              </a:ext>
            </a:extLst>
          </p:cNvPr>
          <p:cNvSpPr txBox="1"/>
          <p:nvPr/>
        </p:nvSpPr>
        <p:spPr>
          <a:xfrm>
            <a:off x="6127619" y="1744631"/>
            <a:ext cx="2837794" cy="818173"/>
          </a:xfrm>
          <a:prstGeom prst="rect">
            <a:avLst/>
          </a:prstGeom>
          <a:noFill/>
        </p:spPr>
        <p:txBody>
          <a:bodyPr wrap="square" lIns="91440" tIns="45720" rIns="91440" bIns="45720" rtlCol="0" anchor="t">
            <a:spAutoFit/>
          </a:bodyPr>
          <a:lstStyle/>
          <a:p>
            <a:pPr marL="342900" lvl="1" indent="-137160" defTabSz="685800">
              <a:lnSpc>
                <a:spcPct val="90000"/>
              </a:lnSpc>
              <a:spcBef>
                <a:spcPts val="150"/>
              </a:spcBef>
              <a:spcAft>
                <a:spcPts val="150"/>
              </a:spcAft>
              <a:buClr>
                <a:schemeClr val="accent1"/>
              </a:buClr>
              <a:buSzPct val="80000"/>
              <a:buFont typeface="Corbel" pitchFamily="34" charset="0"/>
              <a:buChar char="•"/>
            </a:pPr>
            <a:r>
              <a:rPr lang="en-US" sz="1500">
                <a:solidFill>
                  <a:srgbClr val="C00000"/>
                </a:solidFill>
              </a:rPr>
              <a:t>Los </a:t>
            </a:r>
            <a:r>
              <a:rPr lang="en-US" sz="1500" err="1">
                <a:solidFill>
                  <a:srgbClr val="C00000"/>
                </a:solidFill>
              </a:rPr>
              <a:t>errores</a:t>
            </a:r>
            <a:r>
              <a:rPr lang="en-US" sz="1500">
                <a:solidFill>
                  <a:srgbClr val="C00000"/>
                </a:solidFill>
              </a:rPr>
              <a:t> (</a:t>
            </a:r>
            <a:r>
              <a:rPr lang="en-US" sz="1500" err="1">
                <a:solidFill>
                  <a:srgbClr val="C00000"/>
                </a:solidFill>
              </a:rPr>
              <a:t>míos</a:t>
            </a:r>
            <a:r>
              <a:rPr lang="en-US" sz="1500">
                <a:solidFill>
                  <a:srgbClr val="C00000"/>
                </a:solidFill>
              </a:rPr>
              <a:t> y de </a:t>
            </a:r>
            <a:r>
              <a:rPr lang="en-US" sz="1500" err="1">
                <a:solidFill>
                  <a:srgbClr val="C00000"/>
                </a:solidFill>
              </a:rPr>
              <a:t>otros</a:t>
            </a:r>
            <a:r>
              <a:rPr lang="en-US" sz="1500">
                <a:solidFill>
                  <a:srgbClr val="C00000"/>
                </a:solidFill>
              </a:rPr>
              <a:t>)</a:t>
            </a:r>
          </a:p>
          <a:p>
            <a:pPr marL="342900" lvl="1" indent="-137160" defTabSz="685800">
              <a:lnSpc>
                <a:spcPct val="90000"/>
              </a:lnSpc>
              <a:spcBef>
                <a:spcPts val="150"/>
              </a:spcBef>
              <a:spcAft>
                <a:spcPts val="150"/>
              </a:spcAft>
              <a:buClr>
                <a:schemeClr val="accent1"/>
              </a:buClr>
              <a:buSzPct val="80000"/>
              <a:buFont typeface="Corbel" pitchFamily="34" charset="0"/>
              <a:buChar char="•"/>
            </a:pPr>
            <a:r>
              <a:rPr lang="en-US" sz="1500">
                <a:solidFill>
                  <a:srgbClr val="C00000"/>
                </a:solidFill>
              </a:rPr>
              <a:t>La </a:t>
            </a:r>
            <a:r>
              <a:rPr lang="en-US" sz="1500" err="1">
                <a:solidFill>
                  <a:srgbClr val="C00000"/>
                </a:solidFill>
              </a:rPr>
              <a:t>disciplina</a:t>
            </a:r>
          </a:p>
          <a:p>
            <a:pPr marL="342900" lvl="1" indent="-137160" defTabSz="685800">
              <a:lnSpc>
                <a:spcPct val="90000"/>
              </a:lnSpc>
              <a:spcBef>
                <a:spcPts val="150"/>
              </a:spcBef>
              <a:spcAft>
                <a:spcPts val="150"/>
              </a:spcAft>
              <a:buClr>
                <a:schemeClr val="accent1"/>
              </a:buClr>
              <a:buSzPct val="80000"/>
              <a:buFont typeface="Corbel" pitchFamily="34" charset="0"/>
              <a:buChar char="•"/>
            </a:pPr>
            <a:r>
              <a:rPr lang="en-US" sz="1500">
                <a:solidFill>
                  <a:srgbClr val="C00000"/>
                </a:solidFill>
              </a:rPr>
              <a:t>La Biblia</a:t>
            </a:r>
            <a:endParaRPr lang="en-US"/>
          </a:p>
        </p:txBody>
      </p:sp>
    </p:spTree>
    <p:extLst>
      <p:ext uri="{BB962C8B-B14F-4D97-AF65-F5344CB8AC3E}">
        <p14:creationId xmlns:p14="http://schemas.microsoft.com/office/powerpoint/2010/main" val="6101400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3">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4">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6"/>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4">
                                            <p:txEl>
                                              <p:pRg st="5" end="5"/>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4">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9E6385-173F-F25A-27B5-76420C85CB9E}"/>
              </a:ext>
            </a:extLst>
          </p:cNvPr>
          <p:cNvSpPr>
            <a:spLocks noGrp="1"/>
          </p:cNvSpPr>
          <p:nvPr>
            <p:ph type="title"/>
          </p:nvPr>
        </p:nvSpPr>
        <p:spPr>
          <a:xfrm>
            <a:off x="184298" y="759219"/>
            <a:ext cx="8775404" cy="1608845"/>
          </a:xfrm>
        </p:spPr>
        <p:txBody>
          <a:bodyPr/>
          <a:lstStyle/>
          <a:p>
            <a:pPr marL="0" marR="0">
              <a:lnSpc>
                <a:spcPct val="100000"/>
              </a:lnSpc>
              <a:spcBef>
                <a:spcPts val="0"/>
              </a:spcBef>
              <a:spcAft>
                <a:spcPts val="0"/>
              </a:spcAft>
            </a:pPr>
            <a:r>
              <a:rPr lang="en-US" sz="4800">
                <a:effectLst/>
              </a:rPr>
              <a:t>Songs of Ascents</a:t>
            </a:r>
            <a:endParaRPr lang="en-US" sz="4800">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3" name="Text Placeholder 2">
            <a:extLst>
              <a:ext uri="{FF2B5EF4-FFF2-40B4-BE49-F238E27FC236}">
                <a16:creationId xmlns:a16="http://schemas.microsoft.com/office/drawing/2014/main" id="{52CA6F54-4A26-DF85-29BB-9444A308F7EA}"/>
              </a:ext>
            </a:extLst>
          </p:cNvPr>
          <p:cNvSpPr>
            <a:spLocks noGrp="1"/>
          </p:cNvSpPr>
          <p:nvPr>
            <p:ph type="body" idx="1"/>
          </p:nvPr>
        </p:nvSpPr>
        <p:spPr>
          <a:xfrm>
            <a:off x="1283589" y="2671827"/>
            <a:ext cx="6576822" cy="371346"/>
          </a:xfrm>
        </p:spPr>
        <p:txBody>
          <a:bodyPr/>
          <a:lstStyle/>
          <a:p>
            <a:r>
              <a:rPr lang="en-US">
                <a:solidFill>
                  <a:srgbClr val="C00000"/>
                </a:solidFill>
              </a:rPr>
              <a:t>Lesson 10 / </a:t>
            </a:r>
            <a:r>
              <a:rPr lang="en-US" err="1">
                <a:solidFill>
                  <a:srgbClr val="C00000"/>
                </a:solidFill>
              </a:rPr>
              <a:t>Lección</a:t>
            </a:r>
            <a:r>
              <a:rPr lang="en-US">
                <a:solidFill>
                  <a:srgbClr val="C00000"/>
                </a:solidFill>
              </a:rPr>
              <a:t> 10</a:t>
            </a:r>
          </a:p>
        </p:txBody>
      </p:sp>
      <p:sp>
        <p:nvSpPr>
          <p:cNvPr id="4" name="Title 1">
            <a:extLst>
              <a:ext uri="{FF2B5EF4-FFF2-40B4-BE49-F238E27FC236}">
                <a16:creationId xmlns:a16="http://schemas.microsoft.com/office/drawing/2014/main" id="{D321DF81-615B-7450-DB5F-C358FA3B7F00}"/>
              </a:ext>
            </a:extLst>
          </p:cNvPr>
          <p:cNvSpPr txBox="1">
            <a:spLocks/>
          </p:cNvSpPr>
          <p:nvPr/>
        </p:nvSpPr>
        <p:spPr>
          <a:xfrm>
            <a:off x="184298" y="3361450"/>
            <a:ext cx="8775404" cy="160884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54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pPr>
              <a:lnSpc>
                <a:spcPct val="100000"/>
              </a:lnSpc>
            </a:pPr>
            <a:r>
              <a:rPr lang="es-ES" sz="4800">
                <a:latin typeface="Malgun Gothic"/>
                <a:ea typeface="Malgun Gothic"/>
              </a:rPr>
              <a:t>Los cánticos de ascenso</a:t>
            </a:r>
            <a:endParaRPr lang="en-US" sz="4800" err="1"/>
          </a:p>
        </p:txBody>
      </p:sp>
    </p:spTree>
    <p:extLst>
      <p:ext uri="{BB962C8B-B14F-4D97-AF65-F5344CB8AC3E}">
        <p14:creationId xmlns:p14="http://schemas.microsoft.com/office/powerpoint/2010/main" val="1097518957"/>
      </p:ext>
    </p:extLst>
  </p:cSld>
  <p:clrMapOvr>
    <a:masterClrMapping/>
  </p:clrMapOvr>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54D206-68CA-F432-C87B-DA31C636AD69}"/>
              </a:ext>
            </a:extLst>
          </p:cNvPr>
          <p:cNvSpPr>
            <a:spLocks noGrp="1"/>
          </p:cNvSpPr>
          <p:nvPr>
            <p:ph type="title"/>
          </p:nvPr>
        </p:nvSpPr>
        <p:spPr/>
        <p:txBody>
          <a:bodyPr/>
          <a:lstStyle/>
          <a:p>
            <a:r>
              <a:rPr lang="en-US"/>
              <a:t>Objectives / </a:t>
            </a:r>
            <a:r>
              <a:rPr lang="en-US" err="1"/>
              <a:t>Objetivos</a:t>
            </a:r>
            <a:endParaRPr lang="en-US"/>
          </a:p>
        </p:txBody>
      </p:sp>
      <p:sp>
        <p:nvSpPr>
          <p:cNvPr id="3" name="Content Placeholder 2">
            <a:extLst>
              <a:ext uri="{FF2B5EF4-FFF2-40B4-BE49-F238E27FC236}">
                <a16:creationId xmlns:a16="http://schemas.microsoft.com/office/drawing/2014/main" id="{61FED046-4710-706E-62B6-A3ABDFA2BBAF}"/>
              </a:ext>
            </a:extLst>
          </p:cNvPr>
          <p:cNvSpPr>
            <a:spLocks noGrp="1"/>
          </p:cNvSpPr>
          <p:nvPr>
            <p:ph sz="half" idx="1"/>
          </p:nvPr>
        </p:nvSpPr>
        <p:spPr>
          <a:xfrm>
            <a:off x="337625" y="1268818"/>
            <a:ext cx="4234375" cy="4221977"/>
          </a:xfrm>
        </p:spPr>
        <p:txBody>
          <a:bodyPr/>
          <a:lstStyle/>
          <a:p>
            <a:r>
              <a:rPr lang="en-US" dirty="0"/>
              <a:t>Name the 3 themes of the Songs of Ascents</a:t>
            </a:r>
            <a:br>
              <a:rPr lang="en-US" dirty="0"/>
            </a:br>
            <a:endParaRPr lang="en-US" dirty="0"/>
          </a:p>
          <a:p>
            <a:r>
              <a:rPr lang="en-US" dirty="0"/>
              <a:t>Explain how the Songs of Ascents model proper worship for New Testament worshipers</a:t>
            </a:r>
          </a:p>
        </p:txBody>
      </p:sp>
      <p:sp>
        <p:nvSpPr>
          <p:cNvPr id="4" name="Content Placeholder 3">
            <a:extLst>
              <a:ext uri="{FF2B5EF4-FFF2-40B4-BE49-F238E27FC236}">
                <a16:creationId xmlns:a16="http://schemas.microsoft.com/office/drawing/2014/main" id="{6C9EEE27-7A4F-3512-7FA4-F9025513C3F2}"/>
              </a:ext>
            </a:extLst>
          </p:cNvPr>
          <p:cNvSpPr>
            <a:spLocks noGrp="1"/>
          </p:cNvSpPr>
          <p:nvPr>
            <p:ph sz="half" idx="2"/>
          </p:nvPr>
        </p:nvSpPr>
        <p:spPr>
          <a:xfrm>
            <a:off x="4572000" y="1268819"/>
            <a:ext cx="4339882" cy="4221977"/>
          </a:xfrm>
        </p:spPr>
        <p:txBody>
          <a:bodyPr vert="horz" lIns="91440" tIns="45720" rIns="91440" bIns="45720" rtlCol="0" anchor="t">
            <a:normAutofit/>
          </a:bodyPr>
          <a:lstStyle/>
          <a:p>
            <a:r>
              <a:rPr lang="es-ES"/>
              <a:t>Enumerar los 3 temas de los cánticos de ascenso</a:t>
            </a:r>
          </a:p>
          <a:p>
            <a:r>
              <a:rPr lang="es-ES"/>
              <a:t>Explicar cómo los cánticos de ascenso modelan la adoración correcta para los adoradores bajo el Nuevo Testamento</a:t>
            </a:r>
          </a:p>
          <a:p>
            <a:endParaRPr lang="en-US"/>
          </a:p>
        </p:txBody>
      </p:sp>
    </p:spTree>
    <p:extLst>
      <p:ext uri="{BB962C8B-B14F-4D97-AF65-F5344CB8AC3E}">
        <p14:creationId xmlns:p14="http://schemas.microsoft.com/office/powerpoint/2010/main" val="2408221107"/>
      </p:ext>
    </p:extLst>
  </p:cSld>
  <p:clrMapOvr>
    <a:masterClrMapping/>
  </p:clrMapOvr>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DA3890-652E-2995-7565-975069582115}"/>
              </a:ext>
            </a:extLst>
          </p:cNvPr>
          <p:cNvSpPr>
            <a:spLocks noGrp="1"/>
          </p:cNvSpPr>
          <p:nvPr>
            <p:ph type="title"/>
          </p:nvPr>
        </p:nvSpPr>
        <p:spPr/>
        <p:txBody>
          <a:bodyPr/>
          <a:lstStyle/>
          <a:p>
            <a:r>
              <a:rPr lang="en-US"/>
              <a:t>Songs of Ascents / Los </a:t>
            </a:r>
            <a:r>
              <a:rPr lang="en-US" err="1"/>
              <a:t>cánticos</a:t>
            </a:r>
            <a:r>
              <a:rPr lang="en-US"/>
              <a:t> de </a:t>
            </a:r>
            <a:r>
              <a:rPr lang="en-US" err="1"/>
              <a:t>ascenso</a:t>
            </a:r>
            <a:endParaRPr lang="en-US"/>
          </a:p>
        </p:txBody>
      </p:sp>
      <p:sp>
        <p:nvSpPr>
          <p:cNvPr id="3" name="Content Placeholder 2">
            <a:extLst>
              <a:ext uri="{FF2B5EF4-FFF2-40B4-BE49-F238E27FC236}">
                <a16:creationId xmlns:a16="http://schemas.microsoft.com/office/drawing/2014/main" id="{9195D035-920C-787C-CE29-A0119C1A8235}"/>
              </a:ext>
            </a:extLst>
          </p:cNvPr>
          <p:cNvSpPr>
            <a:spLocks noGrp="1"/>
          </p:cNvSpPr>
          <p:nvPr>
            <p:ph sz="half" idx="1"/>
          </p:nvPr>
        </p:nvSpPr>
        <p:spPr>
          <a:xfrm>
            <a:off x="337625" y="1041006"/>
            <a:ext cx="4234375" cy="4803212"/>
          </a:xfrm>
        </p:spPr>
        <p:txBody>
          <a:bodyPr>
            <a:normAutofit/>
          </a:bodyPr>
          <a:lstStyle/>
          <a:p>
            <a:r>
              <a:rPr lang="en-US" dirty="0"/>
              <a:t>15 psalms (120-134) linked by the title “A Song of Ascents”</a:t>
            </a:r>
          </a:p>
          <a:p>
            <a:pPr lvl="1"/>
            <a:r>
              <a:rPr lang="en-US" dirty="0"/>
              <a:t>Could be translated “Song of Degrees” (KJV)</a:t>
            </a:r>
          </a:p>
          <a:p>
            <a:r>
              <a:rPr lang="en-US" dirty="0"/>
              <a:t>Possible Meanings:</a:t>
            </a:r>
          </a:p>
          <a:p>
            <a:pPr lvl="1"/>
            <a:r>
              <a:rPr lang="en-US" dirty="0"/>
              <a:t>Refers to the pilgrimages to Jerusalem for feasts</a:t>
            </a:r>
          </a:p>
          <a:p>
            <a:pPr lvl="1"/>
            <a:r>
              <a:rPr lang="en-US" dirty="0"/>
              <a:t>Refers to the return from Babylonian captivity</a:t>
            </a:r>
          </a:p>
          <a:p>
            <a:r>
              <a:rPr lang="en-US" dirty="0"/>
              <a:t>Possible Uses:</a:t>
            </a:r>
          </a:p>
          <a:p>
            <a:pPr lvl="1"/>
            <a:r>
              <a:rPr lang="en-US" dirty="0"/>
              <a:t>Sung on the journey to Jerusalem</a:t>
            </a:r>
          </a:p>
          <a:p>
            <a:pPr lvl="1"/>
            <a:r>
              <a:rPr lang="en-US" dirty="0"/>
              <a:t>Sung on the steps of the 2</a:t>
            </a:r>
            <a:r>
              <a:rPr lang="en-US" baseline="30000" dirty="0"/>
              <a:t>nd</a:t>
            </a:r>
            <a:r>
              <a:rPr lang="en-US" dirty="0"/>
              <a:t> Temple, which had 15 steps leading from the Court of the Women to the Court of Israel</a:t>
            </a:r>
          </a:p>
          <a:p>
            <a:r>
              <a:rPr lang="en-US" dirty="0"/>
              <a:t>Many scholars identify Psalm 127 as the centerpiece of the Songs of Ascent</a:t>
            </a:r>
          </a:p>
          <a:p>
            <a:pPr lvl="1"/>
            <a:r>
              <a:rPr lang="en-US" dirty="0"/>
              <a:t>Written by Solomon, who established the Temple worship</a:t>
            </a:r>
          </a:p>
          <a:p>
            <a:pPr lvl="1"/>
            <a:r>
              <a:rPr lang="en-US" dirty="0"/>
              <a:t>At the physical center of the group</a:t>
            </a:r>
          </a:p>
        </p:txBody>
      </p:sp>
      <p:sp>
        <p:nvSpPr>
          <p:cNvPr id="4" name="Content Placeholder 3">
            <a:extLst>
              <a:ext uri="{FF2B5EF4-FFF2-40B4-BE49-F238E27FC236}">
                <a16:creationId xmlns:a16="http://schemas.microsoft.com/office/drawing/2014/main" id="{4FB840C3-187D-52FA-BC5D-6E609A5BB6C4}"/>
              </a:ext>
            </a:extLst>
          </p:cNvPr>
          <p:cNvSpPr>
            <a:spLocks noGrp="1"/>
          </p:cNvSpPr>
          <p:nvPr>
            <p:ph sz="half" idx="2"/>
          </p:nvPr>
        </p:nvSpPr>
        <p:spPr>
          <a:xfrm>
            <a:off x="4571999" y="1041009"/>
            <a:ext cx="4414603" cy="4587798"/>
          </a:xfrm>
        </p:spPr>
        <p:txBody>
          <a:bodyPr vert="horz" lIns="91440" tIns="45720" rIns="91440" bIns="45720" rtlCol="0" anchor="t">
            <a:normAutofit/>
          </a:bodyPr>
          <a:lstStyle/>
          <a:p>
            <a:r>
              <a:rPr lang="en-US" dirty="0">
                <a:ea typeface="+mn-lt"/>
                <a:cs typeface="+mn-lt"/>
              </a:rPr>
              <a:t>15 </a:t>
            </a:r>
            <a:r>
              <a:rPr lang="en-US" dirty="0" err="1">
                <a:ea typeface="+mn-lt"/>
                <a:cs typeface="+mn-lt"/>
              </a:rPr>
              <a:t>salmos</a:t>
            </a:r>
            <a:r>
              <a:rPr lang="en-US" dirty="0">
                <a:ea typeface="+mn-lt"/>
                <a:cs typeface="+mn-lt"/>
              </a:rPr>
              <a:t> (120-134) </a:t>
            </a:r>
            <a:r>
              <a:rPr lang="en-US" dirty="0" err="1">
                <a:ea typeface="+mn-lt"/>
                <a:cs typeface="+mn-lt"/>
              </a:rPr>
              <a:t>unidos</a:t>
            </a:r>
            <a:r>
              <a:rPr lang="en-US" dirty="0">
                <a:ea typeface="+mn-lt"/>
                <a:cs typeface="+mn-lt"/>
              </a:rPr>
              <a:t> </a:t>
            </a:r>
            <a:r>
              <a:rPr lang="en-US" dirty="0" err="1">
                <a:ea typeface="+mn-lt"/>
                <a:cs typeface="+mn-lt"/>
              </a:rPr>
              <a:t>por</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título</a:t>
            </a:r>
            <a:r>
              <a:rPr lang="en-US" dirty="0">
                <a:ea typeface="+mn-lt"/>
                <a:cs typeface="+mn-lt"/>
              </a:rPr>
              <a:t> "</a:t>
            </a:r>
            <a:r>
              <a:rPr lang="en-US" dirty="0" err="1">
                <a:ea typeface="+mn-lt"/>
                <a:cs typeface="+mn-lt"/>
              </a:rPr>
              <a:t>Cánticos</a:t>
            </a:r>
            <a:r>
              <a:rPr lang="en-US" dirty="0">
                <a:ea typeface="+mn-lt"/>
                <a:cs typeface="+mn-lt"/>
              </a:rPr>
              <a:t> de </a:t>
            </a:r>
            <a:r>
              <a:rPr lang="en-US" dirty="0" err="1">
                <a:ea typeface="+mn-lt"/>
                <a:cs typeface="+mn-lt"/>
              </a:rPr>
              <a:t>ascenso</a:t>
            </a:r>
            <a:r>
              <a:rPr lang="en-US" dirty="0">
                <a:ea typeface="+mn-lt"/>
                <a:cs typeface="+mn-lt"/>
              </a:rPr>
              <a:t> gradual" (NBLA) </a:t>
            </a:r>
            <a:endParaRPr lang="en-US" dirty="0"/>
          </a:p>
          <a:p>
            <a:pPr lvl="1"/>
            <a:r>
              <a:rPr lang="en-US" dirty="0" err="1">
                <a:ea typeface="+mn-lt"/>
                <a:cs typeface="+mn-lt"/>
              </a:rPr>
              <a:t>Podría</a:t>
            </a:r>
            <a:r>
              <a:rPr lang="en-US" dirty="0">
                <a:ea typeface="+mn-lt"/>
                <a:cs typeface="+mn-lt"/>
              </a:rPr>
              <a:t> </a:t>
            </a:r>
            <a:r>
              <a:rPr lang="en-US" dirty="0" err="1">
                <a:ea typeface="+mn-lt"/>
                <a:cs typeface="+mn-lt"/>
              </a:rPr>
              <a:t>traducirse</a:t>
            </a:r>
            <a:r>
              <a:rPr lang="en-US" dirty="0">
                <a:ea typeface="+mn-lt"/>
                <a:cs typeface="+mn-lt"/>
              </a:rPr>
              <a:t> "</a:t>
            </a:r>
            <a:r>
              <a:rPr lang="en-US" dirty="0" err="1">
                <a:ea typeface="+mn-lt"/>
                <a:cs typeface="+mn-lt"/>
              </a:rPr>
              <a:t>Cántico</a:t>
            </a:r>
            <a:r>
              <a:rPr lang="en-US">
                <a:ea typeface="+mn-lt"/>
                <a:cs typeface="+mn-lt"/>
              </a:rPr>
              <a:t> gradual" </a:t>
            </a:r>
            <a:r>
              <a:rPr lang="en-US" dirty="0">
                <a:ea typeface="+mn-lt"/>
                <a:cs typeface="+mn-lt"/>
              </a:rPr>
              <a:t>(RV60)</a:t>
            </a:r>
            <a:endParaRPr lang="en-US" dirty="0"/>
          </a:p>
          <a:p>
            <a:r>
              <a:rPr lang="en-US" dirty="0" err="1">
                <a:ea typeface="+mn-lt"/>
                <a:cs typeface="+mn-lt"/>
              </a:rPr>
              <a:t>Posibles</a:t>
            </a:r>
            <a:r>
              <a:rPr lang="en-US" dirty="0">
                <a:ea typeface="+mn-lt"/>
                <a:cs typeface="+mn-lt"/>
              </a:rPr>
              <a:t> </a:t>
            </a:r>
            <a:r>
              <a:rPr lang="en-US" dirty="0" err="1">
                <a:ea typeface="+mn-lt"/>
                <a:cs typeface="+mn-lt"/>
              </a:rPr>
              <a:t>significados</a:t>
            </a:r>
            <a:r>
              <a:rPr lang="en-US" dirty="0">
                <a:ea typeface="+mn-lt"/>
                <a:cs typeface="+mn-lt"/>
              </a:rPr>
              <a:t>:</a:t>
            </a:r>
            <a:endParaRPr lang="en-US" dirty="0"/>
          </a:p>
          <a:p>
            <a:pPr lvl="1"/>
            <a:r>
              <a:rPr lang="en-US" dirty="0">
                <a:ea typeface="+mn-lt"/>
                <a:cs typeface="+mn-lt"/>
              </a:rPr>
              <a:t>Se </a:t>
            </a:r>
            <a:r>
              <a:rPr lang="en-US" dirty="0" err="1">
                <a:ea typeface="+mn-lt"/>
                <a:cs typeface="+mn-lt"/>
              </a:rPr>
              <a:t>refieren</a:t>
            </a:r>
            <a:r>
              <a:rPr lang="en-US" dirty="0">
                <a:ea typeface="+mn-lt"/>
                <a:cs typeface="+mn-lt"/>
              </a:rPr>
              <a:t> a las </a:t>
            </a:r>
            <a:r>
              <a:rPr lang="en-US" dirty="0" err="1">
                <a:ea typeface="+mn-lt"/>
                <a:cs typeface="+mn-lt"/>
              </a:rPr>
              <a:t>peregrinaciones</a:t>
            </a:r>
            <a:r>
              <a:rPr lang="en-US" dirty="0">
                <a:ea typeface="+mn-lt"/>
                <a:cs typeface="+mn-lt"/>
              </a:rPr>
              <a:t> a </a:t>
            </a:r>
            <a:r>
              <a:rPr lang="en-US" dirty="0" err="1">
                <a:ea typeface="+mn-lt"/>
                <a:cs typeface="+mn-lt"/>
              </a:rPr>
              <a:t>Jerusalén</a:t>
            </a:r>
            <a:r>
              <a:rPr lang="en-US" dirty="0">
                <a:ea typeface="+mn-lt"/>
                <a:cs typeface="+mn-lt"/>
              </a:rPr>
              <a:t> para las fiestas</a:t>
            </a:r>
            <a:endParaRPr lang="en-US" dirty="0"/>
          </a:p>
          <a:p>
            <a:pPr lvl="1"/>
            <a:r>
              <a:rPr lang="en-US" dirty="0">
                <a:ea typeface="+mn-lt"/>
                <a:cs typeface="+mn-lt"/>
              </a:rPr>
              <a:t>Se </a:t>
            </a:r>
            <a:r>
              <a:rPr lang="en-US" dirty="0" err="1">
                <a:ea typeface="+mn-lt"/>
                <a:cs typeface="+mn-lt"/>
              </a:rPr>
              <a:t>refieren</a:t>
            </a:r>
            <a:r>
              <a:rPr lang="en-US" dirty="0">
                <a:ea typeface="+mn-lt"/>
                <a:cs typeface="+mn-lt"/>
              </a:rPr>
              <a:t> al </a:t>
            </a:r>
            <a:r>
              <a:rPr lang="en-US" dirty="0" err="1">
                <a:ea typeface="+mn-lt"/>
                <a:cs typeface="+mn-lt"/>
              </a:rPr>
              <a:t>regreso</a:t>
            </a:r>
            <a:r>
              <a:rPr lang="en-US" dirty="0">
                <a:ea typeface="+mn-lt"/>
                <a:cs typeface="+mn-lt"/>
              </a:rPr>
              <a:t> del </a:t>
            </a:r>
            <a:r>
              <a:rPr lang="en-US" dirty="0" err="1">
                <a:ea typeface="+mn-lt"/>
                <a:cs typeface="+mn-lt"/>
              </a:rPr>
              <a:t>cautiverio</a:t>
            </a:r>
            <a:r>
              <a:rPr lang="en-US" dirty="0">
                <a:ea typeface="+mn-lt"/>
                <a:cs typeface="+mn-lt"/>
              </a:rPr>
              <a:t> </a:t>
            </a:r>
            <a:r>
              <a:rPr lang="en-US" dirty="0" err="1">
                <a:ea typeface="+mn-lt"/>
                <a:cs typeface="+mn-lt"/>
              </a:rPr>
              <a:t>babilónico</a:t>
            </a:r>
            <a:endParaRPr lang="en-US" dirty="0"/>
          </a:p>
          <a:p>
            <a:r>
              <a:rPr lang="en-US" dirty="0" err="1">
                <a:ea typeface="+mn-lt"/>
                <a:cs typeface="+mn-lt"/>
              </a:rPr>
              <a:t>Posibles</a:t>
            </a:r>
            <a:r>
              <a:rPr lang="en-US" dirty="0">
                <a:ea typeface="+mn-lt"/>
                <a:cs typeface="+mn-lt"/>
              </a:rPr>
              <a:t> </a:t>
            </a:r>
            <a:r>
              <a:rPr lang="en-US" dirty="0" err="1">
                <a:ea typeface="+mn-lt"/>
                <a:cs typeface="+mn-lt"/>
              </a:rPr>
              <a:t>usos</a:t>
            </a:r>
            <a:r>
              <a:rPr lang="en-US" dirty="0">
                <a:ea typeface="+mn-lt"/>
                <a:cs typeface="+mn-lt"/>
              </a:rPr>
              <a:t>:</a:t>
            </a:r>
            <a:endParaRPr lang="en-US" dirty="0"/>
          </a:p>
          <a:p>
            <a:pPr lvl="1"/>
            <a:r>
              <a:rPr lang="en-US" dirty="0">
                <a:ea typeface="+mn-lt"/>
                <a:cs typeface="+mn-lt"/>
              </a:rPr>
              <a:t>Se </a:t>
            </a:r>
            <a:r>
              <a:rPr lang="en-US" dirty="0" err="1">
                <a:ea typeface="+mn-lt"/>
                <a:cs typeface="+mn-lt"/>
              </a:rPr>
              <a:t>cantaban</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viaje</a:t>
            </a:r>
            <a:r>
              <a:rPr lang="en-US" dirty="0">
                <a:ea typeface="+mn-lt"/>
                <a:cs typeface="+mn-lt"/>
              </a:rPr>
              <a:t> a </a:t>
            </a:r>
            <a:r>
              <a:rPr lang="en-US" dirty="0" err="1">
                <a:ea typeface="+mn-lt"/>
                <a:cs typeface="+mn-lt"/>
              </a:rPr>
              <a:t>Jerusalén</a:t>
            </a:r>
            <a:endParaRPr lang="en-US" dirty="0"/>
          </a:p>
          <a:p>
            <a:pPr lvl="1"/>
            <a:r>
              <a:rPr lang="en-US" dirty="0">
                <a:ea typeface="+mn-lt"/>
                <a:cs typeface="+mn-lt"/>
              </a:rPr>
              <a:t>Se </a:t>
            </a:r>
            <a:r>
              <a:rPr lang="en-US" dirty="0" err="1">
                <a:ea typeface="+mn-lt"/>
                <a:cs typeface="+mn-lt"/>
              </a:rPr>
              <a:t>cantaban</a:t>
            </a:r>
            <a:r>
              <a:rPr lang="en-US" dirty="0">
                <a:ea typeface="+mn-lt"/>
                <a:cs typeface="+mn-lt"/>
              </a:rPr>
              <a:t> </a:t>
            </a:r>
            <a:r>
              <a:rPr lang="en-US" dirty="0" err="1">
                <a:ea typeface="+mn-lt"/>
                <a:cs typeface="+mn-lt"/>
              </a:rPr>
              <a:t>en</a:t>
            </a:r>
            <a:r>
              <a:rPr lang="en-US" dirty="0">
                <a:ea typeface="+mn-lt"/>
                <a:cs typeface="+mn-lt"/>
              </a:rPr>
              <a:t> la </a:t>
            </a:r>
            <a:r>
              <a:rPr lang="en-US" dirty="0" err="1">
                <a:ea typeface="+mn-lt"/>
                <a:cs typeface="+mn-lt"/>
              </a:rPr>
              <a:t>escalinata</a:t>
            </a:r>
            <a:r>
              <a:rPr lang="en-US" dirty="0">
                <a:ea typeface="+mn-lt"/>
                <a:cs typeface="+mn-lt"/>
              </a:rPr>
              <a:t> del Segundo </a:t>
            </a:r>
            <a:r>
              <a:rPr lang="en-US" dirty="0" err="1">
                <a:ea typeface="+mn-lt"/>
                <a:cs typeface="+mn-lt"/>
              </a:rPr>
              <a:t>Templo</a:t>
            </a:r>
            <a:r>
              <a:rPr lang="en-US" dirty="0">
                <a:ea typeface="+mn-lt"/>
                <a:cs typeface="+mn-lt"/>
              </a:rPr>
              <a:t>, que </a:t>
            </a:r>
            <a:r>
              <a:rPr lang="en-US" dirty="0" err="1">
                <a:ea typeface="+mn-lt"/>
                <a:cs typeface="+mn-lt"/>
              </a:rPr>
              <a:t>tenía</a:t>
            </a:r>
            <a:r>
              <a:rPr lang="en-US" dirty="0">
                <a:ea typeface="+mn-lt"/>
                <a:cs typeface="+mn-lt"/>
              </a:rPr>
              <a:t> 15 </a:t>
            </a:r>
            <a:r>
              <a:rPr lang="en-US" dirty="0" err="1">
                <a:ea typeface="+mn-lt"/>
                <a:cs typeface="+mn-lt"/>
              </a:rPr>
              <a:t>escalones</a:t>
            </a:r>
            <a:r>
              <a:rPr lang="en-US" dirty="0">
                <a:ea typeface="+mn-lt"/>
                <a:cs typeface="+mn-lt"/>
              </a:rPr>
              <a:t> que </a:t>
            </a:r>
            <a:r>
              <a:rPr lang="en-US" dirty="0" err="1">
                <a:ea typeface="+mn-lt"/>
                <a:cs typeface="+mn-lt"/>
              </a:rPr>
              <a:t>llevaban</a:t>
            </a:r>
            <a:r>
              <a:rPr lang="en-US" dirty="0">
                <a:ea typeface="+mn-lt"/>
                <a:cs typeface="+mn-lt"/>
              </a:rPr>
              <a:t> del Atrio de las </a:t>
            </a:r>
            <a:r>
              <a:rPr lang="en-US" dirty="0" err="1">
                <a:ea typeface="+mn-lt"/>
                <a:cs typeface="+mn-lt"/>
              </a:rPr>
              <a:t>Mujeres</a:t>
            </a:r>
            <a:r>
              <a:rPr lang="en-US" dirty="0">
                <a:ea typeface="+mn-lt"/>
                <a:cs typeface="+mn-lt"/>
              </a:rPr>
              <a:t> al Atrio de Israel.</a:t>
            </a:r>
            <a:endParaRPr lang="en-US" dirty="0"/>
          </a:p>
          <a:p>
            <a:r>
              <a:rPr lang="en-US" dirty="0" err="1">
                <a:ea typeface="+mn-lt"/>
                <a:cs typeface="+mn-lt"/>
              </a:rPr>
              <a:t>Muchos</a:t>
            </a:r>
            <a:r>
              <a:rPr lang="en-US" dirty="0">
                <a:ea typeface="+mn-lt"/>
                <a:cs typeface="+mn-lt"/>
              </a:rPr>
              <a:t> </a:t>
            </a:r>
            <a:r>
              <a:rPr lang="en-US" dirty="0" err="1">
                <a:ea typeface="+mn-lt"/>
                <a:cs typeface="+mn-lt"/>
              </a:rPr>
              <a:t>eruditos</a:t>
            </a:r>
            <a:r>
              <a:rPr lang="en-US" dirty="0">
                <a:ea typeface="+mn-lt"/>
                <a:cs typeface="+mn-lt"/>
              </a:rPr>
              <a:t> </a:t>
            </a:r>
            <a:r>
              <a:rPr lang="en-US" dirty="0" err="1">
                <a:ea typeface="+mn-lt"/>
                <a:cs typeface="+mn-lt"/>
              </a:rPr>
              <a:t>identifican</a:t>
            </a:r>
            <a:r>
              <a:rPr lang="en-US" dirty="0">
                <a:ea typeface="+mn-lt"/>
                <a:cs typeface="+mn-lt"/>
              </a:rPr>
              <a:t> </a:t>
            </a:r>
            <a:r>
              <a:rPr lang="en-US" dirty="0" err="1">
                <a:ea typeface="+mn-lt"/>
                <a:cs typeface="+mn-lt"/>
              </a:rPr>
              <a:t>el</a:t>
            </a:r>
            <a:r>
              <a:rPr lang="en-US" dirty="0">
                <a:ea typeface="+mn-lt"/>
                <a:cs typeface="+mn-lt"/>
              </a:rPr>
              <a:t> Salmo 127 </a:t>
            </a:r>
            <a:r>
              <a:rPr lang="en-US" dirty="0" err="1">
                <a:ea typeface="+mn-lt"/>
                <a:cs typeface="+mn-lt"/>
              </a:rPr>
              <a:t>como</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salmo</a:t>
            </a:r>
            <a:r>
              <a:rPr lang="en-US" dirty="0">
                <a:ea typeface="+mn-lt"/>
                <a:cs typeface="+mn-lt"/>
              </a:rPr>
              <a:t> central de </a:t>
            </a:r>
            <a:r>
              <a:rPr lang="en-US" dirty="0" err="1">
                <a:ea typeface="+mn-lt"/>
                <a:cs typeface="+mn-lt"/>
              </a:rPr>
              <a:t>los</a:t>
            </a:r>
            <a:r>
              <a:rPr lang="en-US" dirty="0">
                <a:ea typeface="+mn-lt"/>
                <a:cs typeface="+mn-lt"/>
              </a:rPr>
              <a:t> </a:t>
            </a:r>
            <a:r>
              <a:rPr lang="en-US" dirty="0" err="1">
                <a:ea typeface="+mn-lt"/>
                <a:cs typeface="+mn-lt"/>
              </a:rPr>
              <a:t>cánticos</a:t>
            </a:r>
            <a:r>
              <a:rPr lang="en-US" dirty="0">
                <a:ea typeface="+mn-lt"/>
                <a:cs typeface="+mn-lt"/>
              </a:rPr>
              <a:t> de </a:t>
            </a:r>
            <a:r>
              <a:rPr lang="en-US" dirty="0" err="1">
                <a:ea typeface="+mn-lt"/>
                <a:cs typeface="+mn-lt"/>
              </a:rPr>
              <a:t>ascenso</a:t>
            </a:r>
            <a:endParaRPr lang="en-US" dirty="0"/>
          </a:p>
          <a:p>
            <a:pPr lvl="1"/>
            <a:r>
              <a:rPr lang="en-US" dirty="0" err="1">
                <a:ea typeface="+mn-lt"/>
                <a:cs typeface="+mn-lt"/>
              </a:rPr>
              <a:t>Escrito</a:t>
            </a:r>
            <a:r>
              <a:rPr lang="en-US" dirty="0">
                <a:ea typeface="+mn-lt"/>
                <a:cs typeface="+mn-lt"/>
              </a:rPr>
              <a:t> </a:t>
            </a:r>
            <a:r>
              <a:rPr lang="en-US" dirty="0" err="1">
                <a:ea typeface="+mn-lt"/>
                <a:cs typeface="+mn-lt"/>
              </a:rPr>
              <a:t>por</a:t>
            </a:r>
            <a:r>
              <a:rPr lang="en-US" dirty="0">
                <a:ea typeface="+mn-lt"/>
                <a:cs typeface="+mn-lt"/>
              </a:rPr>
              <a:t> </a:t>
            </a:r>
            <a:r>
              <a:rPr lang="en-US" dirty="0" err="1">
                <a:ea typeface="+mn-lt"/>
                <a:cs typeface="+mn-lt"/>
              </a:rPr>
              <a:t>Salomón</a:t>
            </a:r>
            <a:r>
              <a:rPr lang="en-US" dirty="0">
                <a:ea typeface="+mn-lt"/>
                <a:cs typeface="+mn-lt"/>
              </a:rPr>
              <a:t>, que </a:t>
            </a:r>
            <a:r>
              <a:rPr lang="en-US" dirty="0" err="1">
                <a:ea typeface="+mn-lt"/>
                <a:cs typeface="+mn-lt"/>
              </a:rPr>
              <a:t>estableció</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culto</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templo</a:t>
            </a:r>
            <a:endParaRPr lang="en-US" dirty="0"/>
          </a:p>
          <a:p>
            <a:pPr lvl="1"/>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centro</a:t>
            </a:r>
            <a:r>
              <a:rPr lang="en-US" dirty="0">
                <a:ea typeface="+mn-lt"/>
                <a:cs typeface="+mn-lt"/>
              </a:rPr>
              <a:t> </a:t>
            </a:r>
            <a:r>
              <a:rPr lang="en-US" dirty="0" err="1">
                <a:ea typeface="+mn-lt"/>
                <a:cs typeface="+mn-lt"/>
              </a:rPr>
              <a:t>físico</a:t>
            </a:r>
            <a:r>
              <a:rPr lang="en-US" dirty="0">
                <a:ea typeface="+mn-lt"/>
                <a:cs typeface="+mn-lt"/>
              </a:rPr>
              <a:t> del </a:t>
            </a:r>
            <a:r>
              <a:rPr lang="en-US" dirty="0" err="1">
                <a:ea typeface="+mn-lt"/>
                <a:cs typeface="+mn-lt"/>
              </a:rPr>
              <a:t>grupo</a:t>
            </a:r>
            <a:endParaRPr lang="en-US" dirty="0"/>
          </a:p>
          <a:p>
            <a:pPr marL="34290" indent="0">
              <a:buNone/>
            </a:pPr>
            <a:endParaRPr lang="en-US" dirty="0"/>
          </a:p>
        </p:txBody>
      </p:sp>
    </p:spTree>
    <p:extLst>
      <p:ext uri="{BB962C8B-B14F-4D97-AF65-F5344CB8AC3E}">
        <p14:creationId xmlns:p14="http://schemas.microsoft.com/office/powerpoint/2010/main" val="30672902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4">
                                            <p:txEl>
                                              <p:pRg st="2" end="2"/>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3" end="3"/>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4" end="4"/>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5" end="5"/>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childTnLst>
                                </p:cTn>
                              </p:par>
                              <p:par>
                                <p:cTn id="33" presetID="1" presetClass="entr" presetSubtype="0" fill="hold" grpId="0" nodeType="with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4">
                                            <p:txEl>
                                              <p:pRg st="5" end="5"/>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4">
                                            <p:txEl>
                                              <p:pRg st="6" end="6"/>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7" end="7"/>
                                            </p:txEl>
                                          </p:spTgt>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ntr" presetSubtype="0" fill="hold" grpId="0" nodeType="clickEffect">
                                  <p:stCondLst>
                                    <p:cond delay="0"/>
                                  </p:stCondLst>
                                  <p:childTnLst>
                                    <p:set>
                                      <p:cBhvr>
                                        <p:cTn id="44" dur="1" fill="hold">
                                          <p:stCondLst>
                                            <p:cond delay="0"/>
                                          </p:stCondLst>
                                        </p:cTn>
                                        <p:tgtEl>
                                          <p:spTgt spid="3">
                                            <p:txEl>
                                              <p:pRg st="8" end="8"/>
                                            </p:txEl>
                                          </p:spTgt>
                                        </p:tgtEl>
                                        <p:attrNameLst>
                                          <p:attrName>style.visibility</p:attrName>
                                        </p:attrNameLst>
                                      </p:cBhvr>
                                      <p:to>
                                        <p:strVal val="visible"/>
                                      </p:to>
                                    </p:set>
                                  </p:childTnLst>
                                </p:cTn>
                              </p:par>
                              <p:par>
                                <p:cTn id="45" presetID="1" presetClass="entr" presetSubtype="0" fill="hold" grpId="0" nodeType="withEffect">
                                  <p:stCondLst>
                                    <p:cond delay="0"/>
                                  </p:stCondLst>
                                  <p:childTnLst>
                                    <p:set>
                                      <p:cBhvr>
                                        <p:cTn id="46" dur="1" fill="hold">
                                          <p:stCondLst>
                                            <p:cond delay="0"/>
                                          </p:stCondLst>
                                        </p:cTn>
                                        <p:tgtEl>
                                          <p:spTgt spid="3">
                                            <p:txEl>
                                              <p:pRg st="9" end="9"/>
                                            </p:txEl>
                                          </p:spTgt>
                                        </p:tgtEl>
                                        <p:attrNameLst>
                                          <p:attrName>style.visibility</p:attrName>
                                        </p:attrNameLst>
                                      </p:cBhvr>
                                      <p:to>
                                        <p:strVal val="visible"/>
                                      </p:to>
                                    </p:set>
                                  </p:childTnLst>
                                </p:cTn>
                              </p:par>
                              <p:par>
                                <p:cTn id="47" presetID="1" presetClass="entr" presetSubtype="0" fill="hold" grpId="0" nodeType="withEffect">
                                  <p:stCondLst>
                                    <p:cond delay="0"/>
                                  </p:stCondLst>
                                  <p:childTnLst>
                                    <p:set>
                                      <p:cBhvr>
                                        <p:cTn id="48" dur="1" fill="hold">
                                          <p:stCondLst>
                                            <p:cond delay="0"/>
                                          </p:stCondLst>
                                        </p:cTn>
                                        <p:tgtEl>
                                          <p:spTgt spid="3">
                                            <p:txEl>
                                              <p:pRg st="10" end="10"/>
                                            </p:txEl>
                                          </p:spTgt>
                                        </p:tgtEl>
                                        <p:attrNameLst>
                                          <p:attrName>style.visibility</p:attrName>
                                        </p:attrNameLst>
                                      </p:cBhvr>
                                      <p:to>
                                        <p:strVal val="visible"/>
                                      </p:to>
                                    </p:set>
                                  </p:childTnLst>
                                </p:cTn>
                              </p:par>
                              <p:par>
                                <p:cTn id="49" presetID="1" presetClass="entr" presetSubtype="0" fill="hold" grpId="0" nodeType="withEffect">
                                  <p:stCondLst>
                                    <p:cond delay="0"/>
                                  </p:stCondLst>
                                  <p:childTnLst>
                                    <p:set>
                                      <p:cBhvr>
                                        <p:cTn id="50" dur="1" fill="hold">
                                          <p:stCondLst>
                                            <p:cond delay="0"/>
                                          </p:stCondLst>
                                        </p:cTn>
                                        <p:tgtEl>
                                          <p:spTgt spid="4">
                                            <p:txEl>
                                              <p:pRg st="8" end="8"/>
                                            </p:txEl>
                                          </p:spTgt>
                                        </p:tgtEl>
                                        <p:attrNameLst>
                                          <p:attrName>style.visibility</p:attrName>
                                        </p:attrNameLst>
                                      </p:cBhvr>
                                      <p:to>
                                        <p:strVal val="visible"/>
                                      </p:to>
                                    </p:set>
                                  </p:childTnLst>
                                </p:cTn>
                              </p:par>
                              <p:par>
                                <p:cTn id="51" presetID="1" presetClass="entr" presetSubtype="0" fill="hold" grpId="0" nodeType="withEffect">
                                  <p:stCondLst>
                                    <p:cond delay="0"/>
                                  </p:stCondLst>
                                  <p:childTnLst>
                                    <p:set>
                                      <p:cBhvr>
                                        <p:cTn id="52" dur="1" fill="hold">
                                          <p:stCondLst>
                                            <p:cond delay="0"/>
                                          </p:stCondLst>
                                        </p:cTn>
                                        <p:tgtEl>
                                          <p:spTgt spid="4">
                                            <p:txEl>
                                              <p:pRg st="9" end="9"/>
                                            </p:txEl>
                                          </p:spTgt>
                                        </p:tgtEl>
                                        <p:attrNameLst>
                                          <p:attrName>style.visibility</p:attrName>
                                        </p:attrNameLst>
                                      </p:cBhvr>
                                      <p:to>
                                        <p:strVal val="visible"/>
                                      </p:to>
                                    </p:set>
                                  </p:childTnLst>
                                </p:cTn>
                              </p:par>
                              <p:par>
                                <p:cTn id="53" presetID="1" presetClass="entr" presetSubtype="0" fill="hold" grpId="0" nodeType="withEffect">
                                  <p:stCondLst>
                                    <p:cond delay="0"/>
                                  </p:stCondLst>
                                  <p:childTnLst>
                                    <p:set>
                                      <p:cBhvr>
                                        <p:cTn id="54" dur="1" fill="hold">
                                          <p:stCondLst>
                                            <p:cond delay="0"/>
                                          </p:stCondLst>
                                        </p:cTn>
                                        <p:tgtEl>
                                          <p:spTgt spid="4">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90662B-1640-DB26-F342-589DA547C879}"/>
              </a:ext>
            </a:extLst>
          </p:cNvPr>
          <p:cNvSpPr>
            <a:spLocks noGrp="1"/>
          </p:cNvSpPr>
          <p:nvPr>
            <p:ph type="title"/>
          </p:nvPr>
        </p:nvSpPr>
        <p:spPr/>
        <p:txBody>
          <a:bodyPr/>
          <a:lstStyle/>
          <a:p>
            <a:r>
              <a:rPr lang="en-US">
                <a:latin typeface="Malgun Gothic"/>
                <a:ea typeface="Malgun Gothic"/>
              </a:rPr>
              <a:t>Repeated Phrases / Frases </a:t>
            </a:r>
            <a:r>
              <a:rPr lang="en-US" err="1">
                <a:latin typeface="Malgun Gothic"/>
                <a:ea typeface="Malgun Gothic"/>
              </a:rPr>
              <a:t>repetidas</a:t>
            </a:r>
            <a:endParaRPr lang="en-US" err="1"/>
          </a:p>
        </p:txBody>
      </p:sp>
      <p:graphicFrame>
        <p:nvGraphicFramePr>
          <p:cNvPr id="4" name="Table 3">
            <a:extLst>
              <a:ext uri="{FF2B5EF4-FFF2-40B4-BE49-F238E27FC236}">
                <a16:creationId xmlns:a16="http://schemas.microsoft.com/office/drawing/2014/main" id="{5BEFE95F-5B1A-299F-C33C-370B1DFEDAA6}"/>
              </a:ext>
            </a:extLst>
          </p:cNvPr>
          <p:cNvGraphicFramePr>
            <a:graphicFrameLocks noGrp="1"/>
          </p:cNvGraphicFramePr>
          <p:nvPr>
            <p:extLst>
              <p:ext uri="{D42A27DB-BD31-4B8C-83A1-F6EECF244321}">
                <p14:modId xmlns:p14="http://schemas.microsoft.com/office/powerpoint/2010/main" val="4183194263"/>
              </p:ext>
            </p:extLst>
          </p:nvPr>
        </p:nvGraphicFramePr>
        <p:xfrm>
          <a:off x="284872" y="1216549"/>
          <a:ext cx="8574256" cy="3609893"/>
        </p:xfrm>
        <a:graphic>
          <a:graphicData uri="http://schemas.openxmlformats.org/drawingml/2006/table">
            <a:tbl>
              <a:tblPr firstRow="1" firstCol="1" bandRow="1"/>
              <a:tblGrid>
                <a:gridCol w="2922409">
                  <a:extLst>
                    <a:ext uri="{9D8B030D-6E8A-4147-A177-3AD203B41FA5}">
                      <a16:colId xmlns:a16="http://schemas.microsoft.com/office/drawing/2014/main" val="2920662262"/>
                    </a:ext>
                  </a:extLst>
                </a:gridCol>
                <a:gridCol w="5651847">
                  <a:extLst>
                    <a:ext uri="{9D8B030D-6E8A-4147-A177-3AD203B41FA5}">
                      <a16:colId xmlns:a16="http://schemas.microsoft.com/office/drawing/2014/main" val="3578809609"/>
                    </a:ext>
                  </a:extLst>
                </a:gridCol>
              </a:tblGrid>
              <a:tr h="412808">
                <a:tc>
                  <a:txBody>
                    <a:bodyPr/>
                    <a:lstStyle/>
                    <a:p>
                      <a:pPr marL="0" marR="0" algn="just">
                        <a:lnSpc>
                          <a:spcPct val="115000"/>
                        </a:lnSpc>
                        <a:spcBef>
                          <a:spcPts val="0"/>
                        </a:spcBef>
                        <a:spcAft>
                          <a:spcPts val="0"/>
                        </a:spcAft>
                        <a:tabLst>
                          <a:tab pos="3200400" algn="l"/>
                          <a:tab pos="3429000" algn="l"/>
                        </a:tabLst>
                      </a:pPr>
                      <a:r>
                        <a:rPr lang="en-US" sz="1400">
                          <a:solidFill>
                            <a:schemeClr val="bg1"/>
                          </a:solidFill>
                          <a:effectLst/>
                          <a:latin typeface="Arial Nova Cond" panose="020B0506020202020204" pitchFamily="34" charset="0"/>
                          <a:ea typeface="Calibri" panose="020F0502020204030204" pitchFamily="34" charset="0"/>
                          <a:cs typeface="Times New Roman" panose="02020603050405020304" pitchFamily="18" charset="0"/>
                        </a:rPr>
                        <a:t> </a:t>
                      </a:r>
                      <a:endParaRPr lang="en-US" sz="16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marL="0" marR="0" algn="just">
                        <a:lnSpc>
                          <a:spcPct val="115000"/>
                        </a:lnSpc>
                        <a:spcBef>
                          <a:spcPts val="0"/>
                        </a:spcBef>
                        <a:spcAft>
                          <a:spcPts val="0"/>
                        </a:spcAft>
                        <a:tabLst>
                          <a:tab pos="3200400" algn="l"/>
                          <a:tab pos="3429000" algn="l"/>
                        </a:tabLst>
                      </a:pPr>
                      <a:r>
                        <a:rPr lang="en-US" sz="1400">
                          <a:solidFill>
                            <a:schemeClr val="bg1"/>
                          </a:solidFill>
                          <a:effectLst/>
                          <a:latin typeface="Arial Nova Cond"/>
                          <a:ea typeface="Calibri"/>
                          <a:cs typeface="Times New Roman"/>
                        </a:rPr>
                        <a:t>Verses / Versículos</a:t>
                      </a:r>
                      <a:endParaRPr lang="en-US" sz="160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tx1"/>
                    </a:solidFill>
                  </a:tcPr>
                </a:tc>
                <a:extLst>
                  <a:ext uri="{0D108BD9-81ED-4DB2-BD59-A6C34878D82A}">
                    <a16:rowId xmlns:a16="http://schemas.microsoft.com/office/drawing/2014/main" val="2001661942"/>
                  </a:ext>
                </a:extLst>
              </a:tr>
              <a:tr h="639417">
                <a:tc>
                  <a:txBody>
                    <a:bodyPr/>
                    <a:lstStyle/>
                    <a:p>
                      <a:pPr marL="0" marR="0">
                        <a:lnSpc>
                          <a:spcPct val="115000"/>
                        </a:lnSpc>
                        <a:spcBef>
                          <a:spcPts val="0"/>
                        </a:spcBef>
                        <a:spcAft>
                          <a:spcPts val="0"/>
                        </a:spcAft>
                        <a:tabLst>
                          <a:tab pos="3200400" algn="l"/>
                          <a:tab pos="3429000" algn="l"/>
                        </a:tabLst>
                      </a:pPr>
                      <a:r>
                        <a:rPr lang="en-US" sz="1400">
                          <a:effectLst/>
                          <a:latin typeface="Arial Nova Cond" panose="020B0506020202020204" pitchFamily="34" charset="0"/>
                          <a:ea typeface="Calibri" panose="020F0502020204030204" pitchFamily="34" charset="0"/>
                          <a:cs typeface="Times New Roman" panose="02020603050405020304" pitchFamily="18" charset="0"/>
                        </a:rPr>
                        <a:t>“who made the heavens and the earth”</a:t>
                      </a:r>
                      <a:br>
                        <a:rPr lang="en-US" sz="1400">
                          <a:effectLst/>
                          <a:latin typeface="Arial Nova Cond" panose="020B0506020202020204" pitchFamily="34" charset="0"/>
                          <a:ea typeface="Calibri" panose="020F0502020204030204" pitchFamily="34" charset="0"/>
                          <a:cs typeface="Times New Roman" panose="02020603050405020304" pitchFamily="18" charset="0"/>
                        </a:rPr>
                      </a:br>
                      <a:r>
                        <a:rPr lang="es-ES" sz="1400">
                          <a:effectLst/>
                          <a:latin typeface="Arial Nova Cond" panose="020B0506020202020204" pitchFamily="34" charset="0"/>
                          <a:ea typeface="Calibri" panose="020F0502020204030204" pitchFamily="34" charset="0"/>
                          <a:cs typeface="Times New Roman" panose="02020603050405020304" pitchFamily="18" charset="0"/>
                        </a:rPr>
                        <a:t>“quien hizo los cielos y la tierra”</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3200400" algn="l"/>
                          <a:tab pos="3429000" algn="l"/>
                        </a:tabLst>
                      </a:pPr>
                      <a:r>
                        <a:rPr lang="en-US" sz="1100">
                          <a:effectLst/>
                          <a:latin typeface="Arial Nova Cond" panose="020B0506020202020204" pitchFamily="34"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683190984"/>
                  </a:ext>
                </a:extLst>
              </a:tr>
              <a:tr h="639417">
                <a:tc>
                  <a:txBody>
                    <a:bodyPr/>
                    <a:lstStyle/>
                    <a:p>
                      <a:pPr marL="0" marR="0">
                        <a:lnSpc>
                          <a:spcPct val="115000"/>
                        </a:lnSpc>
                        <a:spcBef>
                          <a:spcPts val="0"/>
                        </a:spcBef>
                        <a:spcAft>
                          <a:spcPts val="0"/>
                        </a:spcAft>
                        <a:tabLst>
                          <a:tab pos="3200400" algn="l"/>
                          <a:tab pos="3429000" algn="l"/>
                        </a:tabLst>
                      </a:pPr>
                      <a:r>
                        <a:rPr lang="en-US" sz="1400">
                          <a:effectLst/>
                          <a:latin typeface="Arial Nova Cond" panose="020B0506020202020204" pitchFamily="34" charset="0"/>
                          <a:ea typeface="Calibri" panose="020F0502020204030204" pitchFamily="34" charset="0"/>
                          <a:cs typeface="Times New Roman" panose="02020603050405020304" pitchFamily="18" charset="0"/>
                        </a:rPr>
                        <a:t>“now and forevermore”</a:t>
                      </a:r>
                      <a:br>
                        <a:rPr lang="en-US" sz="1400">
                          <a:effectLst/>
                          <a:latin typeface="Arial Nova Cond" panose="020B0506020202020204" pitchFamily="34" charset="0"/>
                          <a:ea typeface="Calibri" panose="020F0502020204030204" pitchFamily="34" charset="0"/>
                          <a:cs typeface="Times New Roman" panose="02020603050405020304" pitchFamily="18" charset="0"/>
                        </a:rPr>
                      </a:br>
                      <a:r>
                        <a:rPr lang="es-ES" sz="1400">
                          <a:effectLst/>
                          <a:latin typeface="Arial Nova Cond" panose="020B0506020202020204" pitchFamily="34" charset="0"/>
                          <a:ea typeface="Calibri" panose="020F0502020204030204" pitchFamily="34" charset="0"/>
                          <a:cs typeface="Times New Roman" panose="02020603050405020304" pitchFamily="18" charset="0"/>
                        </a:rPr>
                        <a:t>“desde ahora y para siempre”</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3200400" algn="l"/>
                          <a:tab pos="3429000" algn="l"/>
                        </a:tabLst>
                      </a:pPr>
                      <a:r>
                        <a:rPr lang="en-US" sz="1100">
                          <a:effectLst/>
                          <a:latin typeface="Arial Nova Cond" panose="020B0506020202020204" pitchFamily="34"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9691847"/>
                  </a:ext>
                </a:extLst>
              </a:tr>
              <a:tr h="639417">
                <a:tc>
                  <a:txBody>
                    <a:bodyPr/>
                    <a:lstStyle/>
                    <a:p>
                      <a:pPr marL="0" marR="0">
                        <a:lnSpc>
                          <a:spcPct val="115000"/>
                        </a:lnSpc>
                        <a:spcBef>
                          <a:spcPts val="0"/>
                        </a:spcBef>
                        <a:spcAft>
                          <a:spcPts val="0"/>
                        </a:spcAft>
                        <a:tabLst>
                          <a:tab pos="3200400" algn="l"/>
                          <a:tab pos="3429000" algn="l"/>
                        </a:tabLst>
                      </a:pPr>
                      <a:r>
                        <a:rPr lang="en-US" sz="1400">
                          <a:effectLst/>
                          <a:latin typeface="Arial Nova Cond" panose="020B0506020202020204" pitchFamily="34" charset="0"/>
                          <a:ea typeface="Calibri" panose="020F0502020204030204" pitchFamily="34" charset="0"/>
                          <a:cs typeface="Times New Roman" panose="02020603050405020304" pitchFamily="18" charset="0"/>
                        </a:rPr>
                        <a:t>the word “peace”</a:t>
                      </a:r>
                      <a:br>
                        <a:rPr lang="en-US" sz="1400">
                          <a:effectLst/>
                          <a:latin typeface="Arial Nova Cond" panose="020B0506020202020204" pitchFamily="34" charset="0"/>
                          <a:ea typeface="Calibri" panose="020F0502020204030204" pitchFamily="34" charset="0"/>
                          <a:cs typeface="Times New Roman" panose="02020603050405020304" pitchFamily="18" charset="0"/>
                        </a:rPr>
                      </a:br>
                      <a:r>
                        <a:rPr lang="en-US" sz="1400">
                          <a:effectLst/>
                          <a:latin typeface="Arial Nova Cond" panose="020B0506020202020204" pitchFamily="34" charset="0"/>
                          <a:ea typeface="Calibri" panose="020F0502020204030204" pitchFamily="34" charset="0"/>
                          <a:cs typeface="Times New Roman" panose="02020603050405020304" pitchFamily="18" charset="0"/>
                        </a:rPr>
                        <a:t>la palabra "</a:t>
                      </a:r>
                      <a:r>
                        <a:rPr lang="en-US" sz="1400" err="1">
                          <a:effectLst/>
                          <a:latin typeface="Arial Nova Cond" panose="020B0506020202020204" pitchFamily="34" charset="0"/>
                          <a:ea typeface="Calibri" panose="020F0502020204030204" pitchFamily="34" charset="0"/>
                          <a:cs typeface="Times New Roman" panose="02020603050405020304" pitchFamily="18" charset="0"/>
                        </a:rPr>
                        <a:t>paz</a:t>
                      </a:r>
                      <a:r>
                        <a:rPr lang="en-US" sz="1400">
                          <a:effectLst/>
                          <a:latin typeface="Arial Nova Cond" panose="020B0506020202020204" pitchFamily="34" charset="0"/>
                          <a:ea typeface="Calibri" panose="020F0502020204030204" pitchFamily="34" charset="0"/>
                          <a:cs typeface="Times New Roman" panose="02020603050405020304" pitchFamily="18" charset="0"/>
                        </a:rPr>
                        <a:t>"</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3200400" algn="l"/>
                          <a:tab pos="3429000" algn="l"/>
                        </a:tabLst>
                      </a:pPr>
                      <a:endParaRPr lang="en-US" sz="1200">
                        <a:effectLst/>
                        <a:latin typeface="Arial Nova Cond"/>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758222429"/>
                  </a:ext>
                </a:extLst>
              </a:tr>
              <a:tr h="639417">
                <a:tc>
                  <a:txBody>
                    <a:bodyPr/>
                    <a:lstStyle/>
                    <a:p>
                      <a:pPr marL="0" marR="0">
                        <a:lnSpc>
                          <a:spcPct val="115000"/>
                        </a:lnSpc>
                        <a:spcBef>
                          <a:spcPts val="0"/>
                        </a:spcBef>
                        <a:spcAft>
                          <a:spcPts val="0"/>
                        </a:spcAft>
                        <a:tabLst>
                          <a:tab pos="3200400" algn="l"/>
                          <a:tab pos="3429000" algn="l"/>
                        </a:tabLst>
                      </a:pPr>
                      <a:r>
                        <a:rPr lang="en-US" sz="1400">
                          <a:effectLst/>
                          <a:latin typeface="Arial Nova Cond" panose="020B0506020202020204" pitchFamily="34" charset="0"/>
                          <a:ea typeface="Calibri" panose="020F0502020204030204" pitchFamily="34" charset="0"/>
                          <a:cs typeface="Times New Roman" panose="02020603050405020304" pitchFamily="18" charset="0"/>
                        </a:rPr>
                        <a:t>“May the Lord bless you from Zion”</a:t>
                      </a:r>
                      <a:br>
                        <a:rPr lang="en-US" sz="1400">
                          <a:effectLst/>
                          <a:latin typeface="Arial Nova Cond" panose="020B0506020202020204" pitchFamily="34" charset="0"/>
                          <a:ea typeface="Calibri" panose="020F0502020204030204" pitchFamily="34" charset="0"/>
                          <a:cs typeface="Times New Roman" panose="02020603050405020304" pitchFamily="18" charset="0"/>
                        </a:rPr>
                      </a:br>
                      <a:r>
                        <a:rPr lang="es-ES" sz="1400">
                          <a:effectLst/>
                          <a:latin typeface="Arial Nova Cond" panose="020B0506020202020204" pitchFamily="34" charset="0"/>
                          <a:ea typeface="Calibri" panose="020F0502020204030204" pitchFamily="34" charset="0"/>
                          <a:cs typeface="Times New Roman" panose="02020603050405020304" pitchFamily="18" charset="0"/>
                        </a:rPr>
                        <a:t>“Desde </a:t>
                      </a:r>
                      <a:r>
                        <a:rPr lang="es-ES" sz="1400" err="1">
                          <a:effectLst/>
                          <a:latin typeface="Arial Nova Cond" panose="020B0506020202020204" pitchFamily="34" charset="0"/>
                          <a:ea typeface="Calibri" panose="020F0502020204030204" pitchFamily="34" charset="0"/>
                          <a:cs typeface="Times New Roman" panose="02020603050405020304" pitchFamily="18" charset="0"/>
                        </a:rPr>
                        <a:t>Sión</a:t>
                      </a:r>
                      <a:r>
                        <a:rPr lang="es-ES" sz="1400">
                          <a:effectLst/>
                          <a:latin typeface="Arial Nova Cond" panose="020B0506020202020204" pitchFamily="34" charset="0"/>
                          <a:ea typeface="Calibri" panose="020F0502020204030204" pitchFamily="34" charset="0"/>
                          <a:cs typeface="Times New Roman" panose="02020603050405020304" pitchFamily="18" charset="0"/>
                        </a:rPr>
                        <a:t> te bendiga el SEÑOR”</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3200400" algn="l"/>
                          <a:tab pos="3429000" algn="l"/>
                        </a:tabLst>
                      </a:pPr>
                      <a:endParaRPr lang="en-US" sz="1200">
                        <a:effectLst/>
                        <a:latin typeface="Arial Nova Cond"/>
                        <a:ea typeface="Calibri"/>
                        <a:cs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318727999"/>
                  </a:ext>
                </a:extLst>
              </a:tr>
              <a:tr h="639417">
                <a:tc>
                  <a:txBody>
                    <a:bodyPr/>
                    <a:lstStyle/>
                    <a:p>
                      <a:pPr marL="0" marR="0">
                        <a:lnSpc>
                          <a:spcPct val="115000"/>
                        </a:lnSpc>
                        <a:spcBef>
                          <a:spcPts val="0"/>
                        </a:spcBef>
                        <a:spcAft>
                          <a:spcPts val="0"/>
                        </a:spcAft>
                        <a:tabLst>
                          <a:tab pos="3200400" algn="l"/>
                          <a:tab pos="3429000" algn="l"/>
                        </a:tabLst>
                      </a:pPr>
                      <a:r>
                        <a:rPr lang="en-US" sz="1400">
                          <a:effectLst/>
                          <a:latin typeface="Arial Nova Cond" panose="020B0506020202020204" pitchFamily="34" charset="0"/>
                          <a:ea typeface="Calibri" panose="020F0502020204030204" pitchFamily="34" charset="0"/>
                          <a:cs typeface="Times New Roman" panose="02020603050405020304" pitchFamily="18" charset="0"/>
                        </a:rPr>
                        <a:t>“O Israel, put your hope in the Lord”</a:t>
                      </a:r>
                      <a:br>
                        <a:rPr lang="en-US" sz="1400">
                          <a:effectLst/>
                          <a:latin typeface="Arial Nova Cond" panose="020B0506020202020204" pitchFamily="34" charset="0"/>
                          <a:ea typeface="Calibri" panose="020F0502020204030204" pitchFamily="34" charset="0"/>
                          <a:cs typeface="Times New Roman" panose="02020603050405020304" pitchFamily="18" charset="0"/>
                        </a:rPr>
                      </a:br>
                      <a:r>
                        <a:rPr lang="es-ES" sz="1400">
                          <a:effectLst/>
                          <a:latin typeface="Arial Nova Cond" panose="020B0506020202020204" pitchFamily="34" charset="0"/>
                          <a:ea typeface="Calibri" panose="020F0502020204030204" pitchFamily="34" charset="0"/>
                          <a:cs typeface="Times New Roman" panose="02020603050405020304" pitchFamily="18" charset="0"/>
                        </a:rPr>
                        <a:t>“Oh Israel, espera en el SEÑOR”</a:t>
                      </a:r>
                      <a:endParaRPr lang="en-US" sz="16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nSpc>
                          <a:spcPct val="115000"/>
                        </a:lnSpc>
                        <a:spcBef>
                          <a:spcPts val="0"/>
                        </a:spcBef>
                        <a:spcAft>
                          <a:spcPts val="0"/>
                        </a:spcAft>
                        <a:tabLst>
                          <a:tab pos="3200400" algn="l"/>
                          <a:tab pos="3429000" algn="l"/>
                        </a:tabLst>
                      </a:pPr>
                      <a:r>
                        <a:rPr lang="en-US" sz="1100">
                          <a:effectLst/>
                          <a:latin typeface="Arial Nova Cond" panose="020B0506020202020204" pitchFamily="34" charset="0"/>
                          <a:ea typeface="Calibri" panose="020F0502020204030204" pitchFamily="34" charset="0"/>
                          <a:cs typeface="Times New Roman" panose="02020603050405020304" pitchFamily="18" charset="0"/>
                        </a:rPr>
                        <a:t> </a:t>
                      </a:r>
                      <a:endParaRPr lang="en-US" sz="120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25246049"/>
                  </a:ext>
                </a:extLst>
              </a:tr>
            </a:tbl>
          </a:graphicData>
        </a:graphic>
      </p:graphicFrame>
      <p:sp>
        <p:nvSpPr>
          <p:cNvPr id="5" name="TextBox 4">
            <a:extLst>
              <a:ext uri="{FF2B5EF4-FFF2-40B4-BE49-F238E27FC236}">
                <a16:creationId xmlns:a16="http://schemas.microsoft.com/office/drawing/2014/main" id="{EE9956DD-0D91-DC91-A33C-428AA9D25FDE}"/>
              </a:ext>
            </a:extLst>
          </p:cNvPr>
          <p:cNvSpPr txBox="1"/>
          <p:nvPr/>
        </p:nvSpPr>
        <p:spPr>
          <a:xfrm>
            <a:off x="3209995" y="1781286"/>
            <a:ext cx="2888655" cy="369332"/>
          </a:xfrm>
          <a:prstGeom prst="rect">
            <a:avLst/>
          </a:prstGeom>
          <a:noFill/>
        </p:spPr>
        <p:txBody>
          <a:bodyPr wrap="square" rtlCol="0">
            <a:spAutoFit/>
          </a:bodyPr>
          <a:lstStyle/>
          <a:p>
            <a:r>
              <a:rPr lang="en-US">
                <a:solidFill>
                  <a:srgbClr val="C00000"/>
                </a:solidFill>
                <a:latin typeface="Segoe Print" panose="02000600000000000000" pitchFamily="2" charset="0"/>
              </a:rPr>
              <a:t>121:2; 124:8; 134:3</a:t>
            </a:r>
          </a:p>
        </p:txBody>
      </p:sp>
      <p:sp>
        <p:nvSpPr>
          <p:cNvPr id="6" name="TextBox 5">
            <a:extLst>
              <a:ext uri="{FF2B5EF4-FFF2-40B4-BE49-F238E27FC236}">
                <a16:creationId xmlns:a16="http://schemas.microsoft.com/office/drawing/2014/main" id="{B34CEC19-F92E-F1C9-43A5-6AB119D9C7FA}"/>
              </a:ext>
            </a:extLst>
          </p:cNvPr>
          <p:cNvSpPr txBox="1"/>
          <p:nvPr/>
        </p:nvSpPr>
        <p:spPr>
          <a:xfrm>
            <a:off x="3209995" y="2429650"/>
            <a:ext cx="2888655" cy="369332"/>
          </a:xfrm>
          <a:prstGeom prst="rect">
            <a:avLst/>
          </a:prstGeom>
          <a:noFill/>
        </p:spPr>
        <p:txBody>
          <a:bodyPr wrap="square" rtlCol="0">
            <a:spAutoFit/>
          </a:bodyPr>
          <a:lstStyle/>
          <a:p>
            <a:r>
              <a:rPr lang="en-US">
                <a:solidFill>
                  <a:srgbClr val="C00000"/>
                </a:solidFill>
                <a:latin typeface="Segoe Print" panose="02000600000000000000" pitchFamily="2" charset="0"/>
              </a:rPr>
              <a:t>121:8; 125:2; 131:3</a:t>
            </a:r>
          </a:p>
        </p:txBody>
      </p:sp>
      <p:sp>
        <p:nvSpPr>
          <p:cNvPr id="7" name="TextBox 6">
            <a:extLst>
              <a:ext uri="{FF2B5EF4-FFF2-40B4-BE49-F238E27FC236}">
                <a16:creationId xmlns:a16="http://schemas.microsoft.com/office/drawing/2014/main" id="{A6BD60A2-0D22-A374-E9E9-ACD6EBFAFDC9}"/>
              </a:ext>
            </a:extLst>
          </p:cNvPr>
          <p:cNvSpPr txBox="1"/>
          <p:nvPr/>
        </p:nvSpPr>
        <p:spPr>
          <a:xfrm>
            <a:off x="3209995" y="3078014"/>
            <a:ext cx="5649133" cy="369332"/>
          </a:xfrm>
          <a:prstGeom prst="rect">
            <a:avLst/>
          </a:prstGeom>
          <a:noFill/>
        </p:spPr>
        <p:txBody>
          <a:bodyPr wrap="square" rtlCol="0">
            <a:spAutoFit/>
          </a:bodyPr>
          <a:lstStyle/>
          <a:p>
            <a:r>
              <a:rPr lang="en-US">
                <a:solidFill>
                  <a:srgbClr val="C00000"/>
                </a:solidFill>
                <a:latin typeface="Segoe Print" panose="02000600000000000000" pitchFamily="2" charset="0"/>
              </a:rPr>
              <a:t>120:6; 120:7; 122:6; 122:8; 125:3; 128:6</a:t>
            </a:r>
          </a:p>
        </p:txBody>
      </p:sp>
      <p:sp>
        <p:nvSpPr>
          <p:cNvPr id="8" name="TextBox 7">
            <a:extLst>
              <a:ext uri="{FF2B5EF4-FFF2-40B4-BE49-F238E27FC236}">
                <a16:creationId xmlns:a16="http://schemas.microsoft.com/office/drawing/2014/main" id="{F73A8CF1-F491-3367-5BA7-426A41B10CFF}"/>
              </a:ext>
            </a:extLst>
          </p:cNvPr>
          <p:cNvSpPr txBox="1"/>
          <p:nvPr/>
        </p:nvSpPr>
        <p:spPr>
          <a:xfrm>
            <a:off x="3209995" y="3726378"/>
            <a:ext cx="2888655" cy="369332"/>
          </a:xfrm>
          <a:prstGeom prst="rect">
            <a:avLst/>
          </a:prstGeom>
          <a:noFill/>
        </p:spPr>
        <p:txBody>
          <a:bodyPr wrap="square" rtlCol="0">
            <a:spAutoFit/>
          </a:bodyPr>
          <a:lstStyle/>
          <a:p>
            <a:r>
              <a:rPr lang="en-US">
                <a:solidFill>
                  <a:srgbClr val="C00000"/>
                </a:solidFill>
                <a:latin typeface="Segoe Print" panose="02000600000000000000" pitchFamily="2" charset="0"/>
              </a:rPr>
              <a:t>128:5; 129:8; 134:3</a:t>
            </a:r>
          </a:p>
        </p:txBody>
      </p:sp>
      <p:sp>
        <p:nvSpPr>
          <p:cNvPr id="9" name="TextBox 8">
            <a:extLst>
              <a:ext uri="{FF2B5EF4-FFF2-40B4-BE49-F238E27FC236}">
                <a16:creationId xmlns:a16="http://schemas.microsoft.com/office/drawing/2014/main" id="{2EB1C512-54BA-3A54-7129-8DE57C1BA6B0}"/>
              </a:ext>
            </a:extLst>
          </p:cNvPr>
          <p:cNvSpPr txBox="1"/>
          <p:nvPr/>
        </p:nvSpPr>
        <p:spPr>
          <a:xfrm>
            <a:off x="3209995" y="4374742"/>
            <a:ext cx="2888655" cy="369332"/>
          </a:xfrm>
          <a:prstGeom prst="rect">
            <a:avLst/>
          </a:prstGeom>
          <a:noFill/>
        </p:spPr>
        <p:txBody>
          <a:bodyPr wrap="square" rtlCol="0">
            <a:spAutoFit/>
          </a:bodyPr>
          <a:lstStyle/>
          <a:p>
            <a:r>
              <a:rPr lang="en-US">
                <a:solidFill>
                  <a:srgbClr val="C00000"/>
                </a:solidFill>
                <a:latin typeface="Segoe Print" panose="02000600000000000000" pitchFamily="2" charset="0"/>
              </a:rPr>
              <a:t>130:7; 131:7</a:t>
            </a:r>
          </a:p>
        </p:txBody>
      </p:sp>
    </p:spTree>
    <p:extLst>
      <p:ext uri="{BB962C8B-B14F-4D97-AF65-F5344CB8AC3E}">
        <p14:creationId xmlns:p14="http://schemas.microsoft.com/office/powerpoint/2010/main" val="331625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P spid="6" grpId="0"/>
      <p:bldP spid="7" grpId="0"/>
      <p:bldP spid="8" grpId="0"/>
      <p:bldP spid="9" grpId="0"/>
    </p:bld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17A5D-F680-8CBC-1876-454B9B35DB94}"/>
              </a:ext>
            </a:extLst>
          </p:cNvPr>
          <p:cNvSpPr>
            <a:spLocks noGrp="1"/>
          </p:cNvSpPr>
          <p:nvPr>
            <p:ph type="title"/>
          </p:nvPr>
        </p:nvSpPr>
        <p:spPr/>
        <p:txBody>
          <a:bodyPr/>
          <a:lstStyle/>
          <a:p>
            <a:r>
              <a:rPr lang="en-US">
                <a:latin typeface="Malgun Gothic"/>
                <a:ea typeface="Malgun Gothic"/>
              </a:rPr>
              <a:t>Main Themes / </a:t>
            </a:r>
            <a:r>
              <a:rPr lang="en-US" err="1">
                <a:latin typeface="Malgun Gothic"/>
                <a:ea typeface="Malgun Gothic"/>
              </a:rPr>
              <a:t>Temas</a:t>
            </a:r>
            <a:r>
              <a:rPr lang="en-US">
                <a:latin typeface="Malgun Gothic"/>
                <a:ea typeface="Malgun Gothic"/>
              </a:rPr>
              <a:t> </a:t>
            </a:r>
            <a:r>
              <a:rPr lang="en-US" err="1">
                <a:latin typeface="Malgun Gothic"/>
                <a:ea typeface="Malgun Gothic"/>
              </a:rPr>
              <a:t>principales</a:t>
            </a:r>
            <a:endParaRPr lang="en-US"/>
          </a:p>
        </p:txBody>
      </p:sp>
      <p:sp>
        <p:nvSpPr>
          <p:cNvPr id="3" name="Content Placeholder 2">
            <a:extLst>
              <a:ext uri="{FF2B5EF4-FFF2-40B4-BE49-F238E27FC236}">
                <a16:creationId xmlns:a16="http://schemas.microsoft.com/office/drawing/2014/main" id="{13E8302E-B926-8E7D-70BF-6E1FB575D2A4}"/>
              </a:ext>
            </a:extLst>
          </p:cNvPr>
          <p:cNvSpPr>
            <a:spLocks noGrp="1"/>
          </p:cNvSpPr>
          <p:nvPr>
            <p:ph sz="half" idx="1"/>
          </p:nvPr>
        </p:nvSpPr>
        <p:spPr>
          <a:xfrm>
            <a:off x="337625" y="1041006"/>
            <a:ext cx="4234375" cy="4673994"/>
          </a:xfrm>
        </p:spPr>
        <p:txBody>
          <a:bodyPr>
            <a:normAutofit lnSpcReduction="10000"/>
          </a:bodyPr>
          <a:lstStyle/>
          <a:p>
            <a:r>
              <a:rPr lang="en-US" dirty="0"/>
              <a:t>Unity </a:t>
            </a:r>
          </a:p>
          <a:p>
            <a:pPr lvl="1"/>
            <a:r>
              <a:rPr lang="en-US" dirty="0"/>
              <a:t>Israel had been divided, conquered, and scattered for 400+ years</a:t>
            </a:r>
          </a:p>
          <a:p>
            <a:pPr lvl="1"/>
            <a:r>
              <a:rPr lang="en-US" dirty="0"/>
              <a:t>Singing these songs together would remind Israel of how vital unity was</a:t>
            </a:r>
          </a:p>
          <a:p>
            <a:r>
              <a:rPr lang="en-US" dirty="0"/>
              <a:t>Reliance on God</a:t>
            </a:r>
          </a:p>
          <a:p>
            <a:pPr lvl="1"/>
            <a:r>
              <a:rPr lang="en-US" dirty="0"/>
              <a:t>After the Captivity, Israel needed God’s help to establish temple worship and improve morality</a:t>
            </a:r>
          </a:p>
          <a:p>
            <a:pPr lvl="1"/>
            <a:r>
              <a:rPr lang="en-US" dirty="0"/>
              <a:t>Singing these songs together would remind Israel how much they needed God</a:t>
            </a:r>
            <a:br>
              <a:rPr lang="en-US" dirty="0"/>
            </a:br>
            <a:endParaRPr lang="en-US" dirty="0"/>
          </a:p>
          <a:p>
            <a:r>
              <a:rPr lang="en-US" dirty="0"/>
              <a:t>Jerusalem as the Center of Worship/Service</a:t>
            </a:r>
          </a:p>
          <a:p>
            <a:pPr lvl="1"/>
            <a:r>
              <a:rPr lang="en-US" dirty="0"/>
              <a:t>Israel had learned their lesson about idols, but also about worshiping “God” in other places and ways (1 Kings 12:28; 14:23)</a:t>
            </a:r>
          </a:p>
          <a:p>
            <a:pPr lvl="1"/>
            <a:r>
              <a:rPr lang="en-US" dirty="0"/>
              <a:t>The yearly treks to Jerusalem may have served as a symbolic “second exodus,” as Israel journeyed from bondage in sin to freedom in purity and worship</a:t>
            </a:r>
            <a:endParaRPr lang="en-US" sz="1200" dirty="0"/>
          </a:p>
          <a:p>
            <a:endParaRPr lang="en-US" dirty="0"/>
          </a:p>
        </p:txBody>
      </p:sp>
      <p:sp>
        <p:nvSpPr>
          <p:cNvPr id="4" name="Content Placeholder 3">
            <a:extLst>
              <a:ext uri="{FF2B5EF4-FFF2-40B4-BE49-F238E27FC236}">
                <a16:creationId xmlns:a16="http://schemas.microsoft.com/office/drawing/2014/main" id="{B914155D-5987-6D57-114E-436225C5AF6F}"/>
              </a:ext>
            </a:extLst>
          </p:cNvPr>
          <p:cNvSpPr>
            <a:spLocks noGrp="1"/>
          </p:cNvSpPr>
          <p:nvPr>
            <p:ph sz="half" idx="2"/>
          </p:nvPr>
        </p:nvSpPr>
        <p:spPr>
          <a:xfrm>
            <a:off x="4571999" y="1041007"/>
            <a:ext cx="4399613" cy="4449790"/>
          </a:xfrm>
        </p:spPr>
        <p:txBody>
          <a:bodyPr vert="horz" lIns="91440" tIns="45720" rIns="91440" bIns="45720" rtlCol="0" anchor="t">
            <a:normAutofit lnSpcReduction="10000"/>
          </a:bodyPr>
          <a:lstStyle/>
          <a:p>
            <a:r>
              <a:rPr lang="en-US" dirty="0">
                <a:ea typeface="+mn-lt"/>
                <a:cs typeface="+mn-lt"/>
              </a:rPr>
              <a:t>La </a:t>
            </a:r>
            <a:r>
              <a:rPr lang="en-US" dirty="0" err="1">
                <a:ea typeface="+mn-lt"/>
                <a:cs typeface="+mn-lt"/>
              </a:rPr>
              <a:t>unidad</a:t>
            </a:r>
            <a:endParaRPr lang="en-US" dirty="0"/>
          </a:p>
          <a:p>
            <a:pPr lvl="1"/>
            <a:r>
              <a:rPr lang="en-US" dirty="0">
                <a:ea typeface="+mn-lt"/>
                <a:cs typeface="+mn-lt"/>
              </a:rPr>
              <a:t>Israel </a:t>
            </a:r>
            <a:r>
              <a:rPr lang="en-US" dirty="0" err="1">
                <a:ea typeface="+mn-lt"/>
                <a:cs typeface="+mn-lt"/>
              </a:rPr>
              <a:t>había</a:t>
            </a:r>
            <a:r>
              <a:rPr lang="en-US" dirty="0">
                <a:ea typeface="+mn-lt"/>
                <a:cs typeface="+mn-lt"/>
              </a:rPr>
              <a:t> </a:t>
            </a:r>
            <a:r>
              <a:rPr lang="en-US" dirty="0" err="1">
                <a:ea typeface="+mn-lt"/>
                <a:cs typeface="+mn-lt"/>
              </a:rPr>
              <a:t>estado</a:t>
            </a:r>
            <a:r>
              <a:rPr lang="en-US" dirty="0">
                <a:ea typeface="+mn-lt"/>
                <a:cs typeface="+mn-lt"/>
              </a:rPr>
              <a:t> </a:t>
            </a:r>
            <a:r>
              <a:rPr lang="en-US" dirty="0" err="1">
                <a:ea typeface="+mn-lt"/>
                <a:cs typeface="+mn-lt"/>
              </a:rPr>
              <a:t>dividido</a:t>
            </a:r>
            <a:r>
              <a:rPr lang="en-US" dirty="0">
                <a:ea typeface="+mn-lt"/>
                <a:cs typeface="+mn-lt"/>
              </a:rPr>
              <a:t>, </a:t>
            </a:r>
            <a:r>
              <a:rPr lang="en-US" dirty="0" err="1">
                <a:ea typeface="+mn-lt"/>
                <a:cs typeface="+mn-lt"/>
              </a:rPr>
              <a:t>conquistado</a:t>
            </a:r>
            <a:r>
              <a:rPr lang="en-US" dirty="0">
                <a:ea typeface="+mn-lt"/>
                <a:cs typeface="+mn-lt"/>
              </a:rPr>
              <a:t> y </a:t>
            </a:r>
            <a:r>
              <a:rPr lang="en-US" dirty="0" err="1">
                <a:ea typeface="+mn-lt"/>
                <a:cs typeface="+mn-lt"/>
              </a:rPr>
              <a:t>esparcido</a:t>
            </a:r>
            <a:r>
              <a:rPr lang="en-US" dirty="0">
                <a:ea typeface="+mn-lt"/>
                <a:cs typeface="+mn-lt"/>
              </a:rPr>
              <a:t> </a:t>
            </a:r>
            <a:r>
              <a:rPr lang="en-US" dirty="0" err="1">
                <a:ea typeface="+mn-lt"/>
                <a:cs typeface="+mn-lt"/>
              </a:rPr>
              <a:t>durante</a:t>
            </a:r>
            <a:r>
              <a:rPr lang="en-US" dirty="0">
                <a:ea typeface="+mn-lt"/>
                <a:cs typeface="+mn-lt"/>
              </a:rPr>
              <a:t> </a:t>
            </a:r>
            <a:r>
              <a:rPr lang="en-US" dirty="0" err="1">
                <a:ea typeface="+mn-lt"/>
                <a:cs typeface="+mn-lt"/>
              </a:rPr>
              <a:t>más</a:t>
            </a:r>
            <a:r>
              <a:rPr lang="en-US" dirty="0">
                <a:ea typeface="+mn-lt"/>
                <a:cs typeface="+mn-lt"/>
              </a:rPr>
              <a:t> de 400 </a:t>
            </a:r>
            <a:r>
              <a:rPr lang="en-US" dirty="0" err="1">
                <a:ea typeface="+mn-lt"/>
                <a:cs typeface="+mn-lt"/>
              </a:rPr>
              <a:t>años</a:t>
            </a:r>
            <a:r>
              <a:rPr lang="en-US" dirty="0">
                <a:ea typeface="+mn-lt"/>
                <a:cs typeface="+mn-lt"/>
              </a:rPr>
              <a:t>.</a:t>
            </a:r>
            <a:endParaRPr lang="en-US" dirty="0"/>
          </a:p>
          <a:p>
            <a:pPr lvl="1"/>
            <a:r>
              <a:rPr lang="en-US" dirty="0" err="1">
                <a:ea typeface="+mn-lt"/>
                <a:cs typeface="+mn-lt"/>
              </a:rPr>
              <a:t>Cantar</a:t>
            </a:r>
            <a:r>
              <a:rPr lang="en-US" dirty="0">
                <a:ea typeface="+mn-lt"/>
                <a:cs typeface="+mn-lt"/>
              </a:rPr>
              <a:t> </a:t>
            </a:r>
            <a:r>
              <a:rPr lang="en-US" dirty="0" err="1">
                <a:ea typeface="+mn-lt"/>
                <a:cs typeface="+mn-lt"/>
              </a:rPr>
              <a:t>estas</a:t>
            </a:r>
            <a:r>
              <a:rPr lang="en-US" dirty="0">
                <a:ea typeface="+mn-lt"/>
                <a:cs typeface="+mn-lt"/>
              </a:rPr>
              <a:t> </a:t>
            </a:r>
            <a:r>
              <a:rPr lang="en-US" dirty="0" err="1">
                <a:ea typeface="+mn-lt"/>
                <a:cs typeface="+mn-lt"/>
              </a:rPr>
              <a:t>cánticos</a:t>
            </a:r>
            <a:r>
              <a:rPr lang="en-US" dirty="0">
                <a:ea typeface="+mn-lt"/>
                <a:cs typeface="+mn-lt"/>
              </a:rPr>
              <a:t> </a:t>
            </a:r>
            <a:r>
              <a:rPr lang="en-US" dirty="0" err="1">
                <a:ea typeface="+mn-lt"/>
                <a:cs typeface="+mn-lt"/>
              </a:rPr>
              <a:t>juntos</a:t>
            </a:r>
            <a:r>
              <a:rPr lang="en-US" dirty="0">
                <a:ea typeface="+mn-lt"/>
                <a:cs typeface="+mn-lt"/>
              </a:rPr>
              <a:t> </a:t>
            </a:r>
            <a:r>
              <a:rPr lang="en-US" dirty="0" err="1">
                <a:ea typeface="+mn-lt"/>
                <a:cs typeface="+mn-lt"/>
              </a:rPr>
              <a:t>recordaría</a:t>
            </a:r>
            <a:r>
              <a:rPr lang="en-US" dirty="0">
                <a:ea typeface="+mn-lt"/>
                <a:cs typeface="+mn-lt"/>
              </a:rPr>
              <a:t> a Israel lo vital que era la </a:t>
            </a:r>
            <a:r>
              <a:rPr lang="en-US" dirty="0" err="1">
                <a:ea typeface="+mn-lt"/>
                <a:cs typeface="+mn-lt"/>
              </a:rPr>
              <a:t>unidad</a:t>
            </a:r>
            <a:endParaRPr lang="en-US" dirty="0"/>
          </a:p>
          <a:p>
            <a:r>
              <a:rPr lang="en-US" dirty="0">
                <a:ea typeface="+mn-lt"/>
                <a:cs typeface="+mn-lt"/>
              </a:rPr>
              <a:t>La </a:t>
            </a:r>
            <a:r>
              <a:rPr lang="en-US" dirty="0" err="1">
                <a:ea typeface="+mn-lt"/>
                <a:cs typeface="+mn-lt"/>
              </a:rPr>
              <a:t>dependencia</a:t>
            </a:r>
            <a:r>
              <a:rPr lang="en-US" dirty="0">
                <a:ea typeface="+mn-lt"/>
                <a:cs typeface="+mn-lt"/>
              </a:rPr>
              <a:t> de Dios</a:t>
            </a:r>
            <a:endParaRPr lang="en-US" dirty="0"/>
          </a:p>
          <a:p>
            <a:pPr lvl="1"/>
            <a:r>
              <a:rPr lang="en-US" dirty="0" err="1">
                <a:ea typeface="+mn-lt"/>
                <a:cs typeface="+mn-lt"/>
              </a:rPr>
              <a:t>Después</a:t>
            </a:r>
            <a:r>
              <a:rPr lang="en-US" dirty="0">
                <a:ea typeface="+mn-lt"/>
                <a:cs typeface="+mn-lt"/>
              </a:rPr>
              <a:t> del </a:t>
            </a:r>
            <a:r>
              <a:rPr lang="en-US" dirty="0" err="1">
                <a:ea typeface="+mn-lt"/>
                <a:cs typeface="+mn-lt"/>
              </a:rPr>
              <a:t>cautiverio</a:t>
            </a:r>
            <a:r>
              <a:rPr lang="en-US" dirty="0">
                <a:ea typeface="+mn-lt"/>
                <a:cs typeface="+mn-lt"/>
              </a:rPr>
              <a:t>, Israel </a:t>
            </a:r>
            <a:r>
              <a:rPr lang="en-US" dirty="0" err="1">
                <a:ea typeface="+mn-lt"/>
                <a:cs typeface="+mn-lt"/>
              </a:rPr>
              <a:t>necesitaba</a:t>
            </a:r>
            <a:r>
              <a:rPr lang="en-US" dirty="0">
                <a:ea typeface="+mn-lt"/>
                <a:cs typeface="+mn-lt"/>
              </a:rPr>
              <a:t> la </a:t>
            </a:r>
            <a:br>
              <a:rPr lang="en-US" dirty="0">
                <a:ea typeface="+mn-lt"/>
                <a:cs typeface="+mn-lt"/>
              </a:rPr>
            </a:br>
            <a:r>
              <a:rPr lang="en-US" dirty="0" err="1">
                <a:ea typeface="+mn-lt"/>
                <a:cs typeface="+mn-lt"/>
              </a:rPr>
              <a:t>ayuda</a:t>
            </a:r>
            <a:r>
              <a:rPr lang="en-US" dirty="0">
                <a:ea typeface="+mn-lt"/>
                <a:cs typeface="+mn-lt"/>
              </a:rPr>
              <a:t> de Dios para </a:t>
            </a:r>
            <a:r>
              <a:rPr lang="en-US" dirty="0" err="1">
                <a:ea typeface="+mn-lt"/>
                <a:cs typeface="+mn-lt"/>
              </a:rPr>
              <a:t>establecer</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culto</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a:t>
            </a:r>
            <a:r>
              <a:rPr lang="en-US" dirty="0" err="1">
                <a:ea typeface="+mn-lt"/>
                <a:cs typeface="+mn-lt"/>
              </a:rPr>
              <a:t>templo</a:t>
            </a:r>
            <a:r>
              <a:rPr lang="en-US" dirty="0">
                <a:ea typeface="+mn-lt"/>
                <a:cs typeface="+mn-lt"/>
              </a:rPr>
              <a:t> y </a:t>
            </a:r>
            <a:r>
              <a:rPr lang="en-US" dirty="0" err="1">
                <a:ea typeface="+mn-lt"/>
                <a:cs typeface="+mn-lt"/>
              </a:rPr>
              <a:t>mejorar</a:t>
            </a:r>
            <a:r>
              <a:rPr lang="en-US" dirty="0">
                <a:ea typeface="+mn-lt"/>
                <a:cs typeface="+mn-lt"/>
              </a:rPr>
              <a:t> la </a:t>
            </a:r>
            <a:r>
              <a:rPr lang="en-US" dirty="0" err="1">
                <a:ea typeface="+mn-lt"/>
                <a:cs typeface="+mn-lt"/>
              </a:rPr>
              <a:t>moralidad</a:t>
            </a:r>
            <a:r>
              <a:rPr lang="en-US" dirty="0">
                <a:ea typeface="+mn-lt"/>
                <a:cs typeface="+mn-lt"/>
              </a:rPr>
              <a:t>.</a:t>
            </a:r>
            <a:endParaRPr lang="en-US" dirty="0"/>
          </a:p>
          <a:p>
            <a:pPr lvl="1"/>
            <a:r>
              <a:rPr lang="en-US" dirty="0" err="1">
                <a:ea typeface="+mn-lt"/>
                <a:cs typeface="+mn-lt"/>
              </a:rPr>
              <a:t>Cantar</a:t>
            </a:r>
            <a:r>
              <a:rPr lang="en-US" dirty="0">
                <a:ea typeface="+mn-lt"/>
                <a:cs typeface="+mn-lt"/>
              </a:rPr>
              <a:t> </a:t>
            </a:r>
            <a:r>
              <a:rPr lang="en-US" dirty="0" err="1">
                <a:ea typeface="+mn-lt"/>
                <a:cs typeface="+mn-lt"/>
              </a:rPr>
              <a:t>juntos</a:t>
            </a:r>
            <a:r>
              <a:rPr lang="en-US" dirty="0">
                <a:ea typeface="+mn-lt"/>
                <a:cs typeface="+mn-lt"/>
              </a:rPr>
              <a:t> </a:t>
            </a:r>
            <a:r>
              <a:rPr lang="en-US" dirty="0" err="1">
                <a:ea typeface="+mn-lt"/>
                <a:cs typeface="+mn-lt"/>
              </a:rPr>
              <a:t>estos</a:t>
            </a:r>
            <a:r>
              <a:rPr lang="en-US" dirty="0">
                <a:ea typeface="+mn-lt"/>
                <a:cs typeface="+mn-lt"/>
              </a:rPr>
              <a:t> </a:t>
            </a:r>
            <a:r>
              <a:rPr lang="en-US" dirty="0" err="1">
                <a:ea typeface="+mn-lt"/>
                <a:cs typeface="+mn-lt"/>
              </a:rPr>
              <a:t>cánticos</a:t>
            </a:r>
            <a:r>
              <a:rPr lang="en-US" dirty="0">
                <a:ea typeface="+mn-lt"/>
                <a:cs typeface="+mn-lt"/>
              </a:rPr>
              <a:t> </a:t>
            </a:r>
            <a:r>
              <a:rPr lang="en-US" dirty="0" err="1">
                <a:ea typeface="+mn-lt"/>
                <a:cs typeface="+mn-lt"/>
              </a:rPr>
              <a:t>recordaría</a:t>
            </a:r>
            <a:r>
              <a:rPr lang="en-US" dirty="0">
                <a:ea typeface="+mn-lt"/>
                <a:cs typeface="+mn-lt"/>
              </a:rPr>
              <a:t> a Israel </a:t>
            </a:r>
            <a:br>
              <a:rPr lang="en-US" dirty="0">
                <a:ea typeface="+mn-lt"/>
                <a:cs typeface="+mn-lt"/>
              </a:rPr>
            </a:br>
            <a:r>
              <a:rPr lang="en-US" dirty="0">
                <a:ea typeface="+mn-lt"/>
                <a:cs typeface="+mn-lt"/>
              </a:rPr>
              <a:t>lo </a:t>
            </a:r>
            <a:r>
              <a:rPr lang="en-US" dirty="0" err="1">
                <a:ea typeface="+mn-lt"/>
                <a:cs typeface="+mn-lt"/>
              </a:rPr>
              <a:t>mucho</a:t>
            </a:r>
            <a:r>
              <a:rPr lang="en-US" dirty="0">
                <a:ea typeface="+mn-lt"/>
                <a:cs typeface="+mn-lt"/>
              </a:rPr>
              <a:t> que </a:t>
            </a:r>
            <a:r>
              <a:rPr lang="en-US" dirty="0" err="1">
                <a:ea typeface="+mn-lt"/>
                <a:cs typeface="+mn-lt"/>
              </a:rPr>
              <a:t>necesitaban</a:t>
            </a:r>
            <a:r>
              <a:rPr lang="en-US" dirty="0">
                <a:ea typeface="+mn-lt"/>
                <a:cs typeface="+mn-lt"/>
              </a:rPr>
              <a:t> a Dios.</a:t>
            </a:r>
            <a:endParaRPr lang="en-US" dirty="0"/>
          </a:p>
          <a:p>
            <a:r>
              <a:rPr lang="en-US" dirty="0" err="1">
                <a:ea typeface="+mn-lt"/>
                <a:cs typeface="+mn-lt"/>
              </a:rPr>
              <a:t>Jerusalén</a:t>
            </a:r>
            <a:r>
              <a:rPr lang="en-US" dirty="0">
                <a:ea typeface="+mn-lt"/>
                <a:cs typeface="+mn-lt"/>
              </a:rPr>
              <a:t> </a:t>
            </a:r>
            <a:r>
              <a:rPr lang="en-US" dirty="0" err="1">
                <a:ea typeface="+mn-lt"/>
                <a:cs typeface="+mn-lt"/>
              </a:rPr>
              <a:t>como</a:t>
            </a:r>
            <a:r>
              <a:rPr lang="en-US" dirty="0">
                <a:ea typeface="+mn-lt"/>
                <a:cs typeface="+mn-lt"/>
              </a:rPr>
              <a:t> </a:t>
            </a:r>
            <a:r>
              <a:rPr lang="en-US" dirty="0" err="1">
                <a:ea typeface="+mn-lt"/>
                <a:cs typeface="+mn-lt"/>
              </a:rPr>
              <a:t>centro</a:t>
            </a:r>
            <a:r>
              <a:rPr lang="en-US" dirty="0">
                <a:ea typeface="+mn-lt"/>
                <a:cs typeface="+mn-lt"/>
              </a:rPr>
              <a:t> del </a:t>
            </a:r>
            <a:r>
              <a:rPr lang="en-US" dirty="0" err="1">
                <a:ea typeface="+mn-lt"/>
                <a:cs typeface="+mn-lt"/>
              </a:rPr>
              <a:t>culto</a:t>
            </a:r>
            <a:r>
              <a:rPr lang="en-US" dirty="0">
                <a:ea typeface="+mn-lt"/>
                <a:cs typeface="+mn-lt"/>
              </a:rPr>
              <a:t>/</a:t>
            </a:r>
            <a:r>
              <a:rPr lang="en-US" dirty="0" err="1">
                <a:ea typeface="+mn-lt"/>
                <a:cs typeface="+mn-lt"/>
              </a:rPr>
              <a:t>servicio</a:t>
            </a:r>
            <a:endParaRPr lang="en-US" dirty="0"/>
          </a:p>
          <a:p>
            <a:pPr lvl="1"/>
            <a:r>
              <a:rPr lang="en-US" dirty="0">
                <a:ea typeface="+mn-lt"/>
                <a:cs typeface="+mn-lt"/>
              </a:rPr>
              <a:t>Israel </a:t>
            </a:r>
            <a:r>
              <a:rPr lang="en-US" dirty="0" err="1">
                <a:ea typeface="+mn-lt"/>
                <a:cs typeface="+mn-lt"/>
              </a:rPr>
              <a:t>había</a:t>
            </a:r>
            <a:r>
              <a:rPr lang="en-US" dirty="0">
                <a:ea typeface="+mn-lt"/>
                <a:cs typeface="+mn-lt"/>
              </a:rPr>
              <a:t> </a:t>
            </a:r>
            <a:r>
              <a:rPr lang="en-US" dirty="0" err="1">
                <a:ea typeface="+mn-lt"/>
                <a:cs typeface="+mn-lt"/>
              </a:rPr>
              <a:t>aprendido</a:t>
            </a:r>
            <a:r>
              <a:rPr lang="en-US" dirty="0">
                <a:ea typeface="+mn-lt"/>
                <a:cs typeface="+mn-lt"/>
              </a:rPr>
              <a:t> la </a:t>
            </a:r>
            <a:r>
              <a:rPr lang="en-US" dirty="0" err="1">
                <a:ea typeface="+mn-lt"/>
                <a:cs typeface="+mn-lt"/>
              </a:rPr>
              <a:t>lección</a:t>
            </a:r>
            <a:r>
              <a:rPr lang="en-US" dirty="0">
                <a:ea typeface="+mn-lt"/>
                <a:cs typeface="+mn-lt"/>
              </a:rPr>
              <a:t> </a:t>
            </a:r>
            <a:r>
              <a:rPr lang="en-US" dirty="0" err="1">
                <a:ea typeface="+mn-lt"/>
                <a:cs typeface="+mn-lt"/>
              </a:rPr>
              <a:t>sobre</a:t>
            </a:r>
            <a:r>
              <a:rPr lang="en-US" dirty="0">
                <a:ea typeface="+mn-lt"/>
                <a:cs typeface="+mn-lt"/>
              </a:rPr>
              <a:t> </a:t>
            </a:r>
            <a:r>
              <a:rPr lang="en-US" dirty="0" err="1">
                <a:ea typeface="+mn-lt"/>
                <a:cs typeface="+mn-lt"/>
              </a:rPr>
              <a:t>los</a:t>
            </a:r>
            <a:r>
              <a:rPr lang="en-US" dirty="0">
                <a:ea typeface="+mn-lt"/>
                <a:cs typeface="+mn-lt"/>
              </a:rPr>
              <a:t> </a:t>
            </a:r>
            <a:r>
              <a:rPr lang="en-US" dirty="0" err="1">
                <a:ea typeface="+mn-lt"/>
                <a:cs typeface="+mn-lt"/>
              </a:rPr>
              <a:t>ídolos</a:t>
            </a:r>
            <a:r>
              <a:rPr lang="en-US" dirty="0">
                <a:ea typeface="+mn-lt"/>
                <a:cs typeface="+mn-lt"/>
              </a:rPr>
              <a:t>, </a:t>
            </a:r>
            <a:r>
              <a:rPr lang="en-US" dirty="0" err="1">
                <a:ea typeface="+mn-lt"/>
                <a:cs typeface="+mn-lt"/>
              </a:rPr>
              <a:t>pero</a:t>
            </a:r>
            <a:r>
              <a:rPr lang="en-US" dirty="0">
                <a:ea typeface="+mn-lt"/>
                <a:cs typeface="+mn-lt"/>
              </a:rPr>
              <a:t> </a:t>
            </a:r>
            <a:r>
              <a:rPr lang="en-US" dirty="0" err="1">
                <a:ea typeface="+mn-lt"/>
                <a:cs typeface="+mn-lt"/>
              </a:rPr>
              <a:t>también</a:t>
            </a:r>
            <a:r>
              <a:rPr lang="en-US" dirty="0">
                <a:ea typeface="+mn-lt"/>
                <a:cs typeface="+mn-lt"/>
              </a:rPr>
              <a:t> </a:t>
            </a:r>
            <a:r>
              <a:rPr lang="en-US" dirty="0" err="1">
                <a:ea typeface="+mn-lt"/>
                <a:cs typeface="+mn-lt"/>
              </a:rPr>
              <a:t>sobre</a:t>
            </a:r>
            <a:r>
              <a:rPr lang="en-US" dirty="0">
                <a:ea typeface="+mn-lt"/>
                <a:cs typeface="+mn-lt"/>
              </a:rPr>
              <a:t> </a:t>
            </a:r>
            <a:r>
              <a:rPr lang="en-US" dirty="0" err="1">
                <a:ea typeface="+mn-lt"/>
                <a:cs typeface="+mn-lt"/>
              </a:rPr>
              <a:t>adorar</a:t>
            </a:r>
            <a:r>
              <a:rPr lang="en-US" dirty="0">
                <a:ea typeface="+mn-lt"/>
                <a:cs typeface="+mn-lt"/>
              </a:rPr>
              <a:t> a "Dios" </a:t>
            </a:r>
            <a:r>
              <a:rPr lang="en-US" dirty="0" err="1">
                <a:ea typeface="+mn-lt"/>
                <a:cs typeface="+mn-lt"/>
              </a:rPr>
              <a:t>en</a:t>
            </a:r>
            <a:r>
              <a:rPr lang="en-US" dirty="0">
                <a:ea typeface="+mn-lt"/>
                <a:cs typeface="+mn-lt"/>
              </a:rPr>
              <a:t> </a:t>
            </a:r>
            <a:r>
              <a:rPr lang="en-US" dirty="0" err="1">
                <a:ea typeface="+mn-lt"/>
                <a:cs typeface="+mn-lt"/>
              </a:rPr>
              <a:t>otros</a:t>
            </a:r>
            <a:r>
              <a:rPr lang="en-US" dirty="0">
                <a:ea typeface="+mn-lt"/>
                <a:cs typeface="+mn-lt"/>
              </a:rPr>
              <a:t> </a:t>
            </a:r>
            <a:r>
              <a:rPr lang="en-US" dirty="0" err="1">
                <a:ea typeface="+mn-lt"/>
                <a:cs typeface="+mn-lt"/>
              </a:rPr>
              <a:t>lugares</a:t>
            </a:r>
            <a:r>
              <a:rPr lang="en-US" dirty="0">
                <a:ea typeface="+mn-lt"/>
                <a:cs typeface="+mn-lt"/>
              </a:rPr>
              <a:t> y de </a:t>
            </a:r>
            <a:r>
              <a:rPr lang="en-US" dirty="0" err="1">
                <a:ea typeface="+mn-lt"/>
                <a:cs typeface="+mn-lt"/>
              </a:rPr>
              <a:t>otras</a:t>
            </a:r>
            <a:r>
              <a:rPr lang="en-US" dirty="0">
                <a:ea typeface="+mn-lt"/>
                <a:cs typeface="+mn-lt"/>
              </a:rPr>
              <a:t> </a:t>
            </a:r>
            <a:r>
              <a:rPr lang="en-US" dirty="0" err="1">
                <a:ea typeface="+mn-lt"/>
                <a:cs typeface="+mn-lt"/>
              </a:rPr>
              <a:t>maneras</a:t>
            </a:r>
            <a:r>
              <a:rPr lang="en-US" dirty="0">
                <a:ea typeface="+mn-lt"/>
                <a:cs typeface="+mn-lt"/>
              </a:rPr>
              <a:t> (1 Reyes 12:28; 14:23).</a:t>
            </a:r>
            <a:endParaRPr lang="en-US" dirty="0"/>
          </a:p>
          <a:p>
            <a:pPr lvl="1"/>
            <a:r>
              <a:rPr lang="en-US" dirty="0">
                <a:ea typeface="+mn-lt"/>
                <a:cs typeface="+mn-lt"/>
              </a:rPr>
              <a:t>Los </a:t>
            </a:r>
            <a:r>
              <a:rPr lang="en-US" dirty="0" err="1">
                <a:ea typeface="+mn-lt"/>
                <a:cs typeface="+mn-lt"/>
              </a:rPr>
              <a:t>viajes</a:t>
            </a:r>
            <a:r>
              <a:rPr lang="en-US" dirty="0">
                <a:ea typeface="+mn-lt"/>
                <a:cs typeface="+mn-lt"/>
              </a:rPr>
              <a:t> </a:t>
            </a:r>
            <a:r>
              <a:rPr lang="en-US" dirty="0" err="1">
                <a:ea typeface="+mn-lt"/>
                <a:cs typeface="+mn-lt"/>
              </a:rPr>
              <a:t>anuales</a:t>
            </a:r>
            <a:r>
              <a:rPr lang="en-US" dirty="0">
                <a:ea typeface="+mn-lt"/>
                <a:cs typeface="+mn-lt"/>
              </a:rPr>
              <a:t> a </a:t>
            </a:r>
            <a:r>
              <a:rPr lang="en-US" dirty="0" err="1">
                <a:ea typeface="+mn-lt"/>
                <a:cs typeface="+mn-lt"/>
              </a:rPr>
              <a:t>Jerusalén</a:t>
            </a:r>
            <a:r>
              <a:rPr lang="en-US" dirty="0">
                <a:ea typeface="+mn-lt"/>
                <a:cs typeface="+mn-lt"/>
              </a:rPr>
              <a:t> </a:t>
            </a:r>
            <a:r>
              <a:rPr lang="en-US" dirty="0" err="1">
                <a:ea typeface="+mn-lt"/>
                <a:cs typeface="+mn-lt"/>
              </a:rPr>
              <a:t>pueden</a:t>
            </a:r>
            <a:r>
              <a:rPr lang="en-US" dirty="0">
                <a:ea typeface="+mn-lt"/>
                <a:cs typeface="+mn-lt"/>
              </a:rPr>
              <a:t> </a:t>
            </a:r>
            <a:r>
              <a:rPr lang="en-US" dirty="0" err="1">
                <a:ea typeface="+mn-lt"/>
                <a:cs typeface="+mn-lt"/>
              </a:rPr>
              <a:t>haber</a:t>
            </a:r>
            <a:r>
              <a:rPr lang="en-US" dirty="0">
                <a:ea typeface="+mn-lt"/>
                <a:cs typeface="+mn-lt"/>
              </a:rPr>
              <a:t> </a:t>
            </a:r>
            <a:r>
              <a:rPr lang="en-US" dirty="0" err="1">
                <a:ea typeface="+mn-lt"/>
                <a:cs typeface="+mn-lt"/>
              </a:rPr>
              <a:t>servido</a:t>
            </a:r>
            <a:r>
              <a:rPr lang="en-US" dirty="0">
                <a:ea typeface="+mn-lt"/>
                <a:cs typeface="+mn-lt"/>
              </a:rPr>
              <a:t> </a:t>
            </a:r>
            <a:r>
              <a:rPr lang="en-US" dirty="0" err="1">
                <a:ea typeface="+mn-lt"/>
                <a:cs typeface="+mn-lt"/>
              </a:rPr>
              <a:t>como</a:t>
            </a:r>
            <a:r>
              <a:rPr lang="en-US" dirty="0">
                <a:ea typeface="+mn-lt"/>
                <a:cs typeface="+mn-lt"/>
              </a:rPr>
              <a:t> un "</a:t>
            </a:r>
            <a:r>
              <a:rPr lang="en-US" dirty="0" err="1">
                <a:ea typeface="+mn-lt"/>
                <a:cs typeface="+mn-lt"/>
              </a:rPr>
              <a:t>segundo</a:t>
            </a:r>
            <a:r>
              <a:rPr lang="en-US" dirty="0">
                <a:ea typeface="+mn-lt"/>
                <a:cs typeface="+mn-lt"/>
              </a:rPr>
              <a:t> </a:t>
            </a:r>
            <a:r>
              <a:rPr lang="en-US" dirty="0" err="1">
                <a:ea typeface="+mn-lt"/>
                <a:cs typeface="+mn-lt"/>
              </a:rPr>
              <a:t>éxodo</a:t>
            </a:r>
            <a:r>
              <a:rPr lang="en-US" dirty="0">
                <a:ea typeface="+mn-lt"/>
                <a:cs typeface="+mn-lt"/>
              </a:rPr>
              <a:t>" </a:t>
            </a:r>
            <a:r>
              <a:rPr lang="en-US" dirty="0" err="1">
                <a:ea typeface="+mn-lt"/>
                <a:cs typeface="+mn-lt"/>
              </a:rPr>
              <a:t>simbólico</a:t>
            </a:r>
            <a:r>
              <a:rPr lang="en-US" dirty="0">
                <a:ea typeface="+mn-lt"/>
                <a:cs typeface="+mn-lt"/>
              </a:rPr>
              <a:t>, </a:t>
            </a:r>
            <a:r>
              <a:rPr lang="en-US" dirty="0" err="1">
                <a:ea typeface="+mn-lt"/>
                <a:cs typeface="+mn-lt"/>
              </a:rPr>
              <a:t>en</a:t>
            </a:r>
            <a:r>
              <a:rPr lang="en-US" dirty="0">
                <a:ea typeface="+mn-lt"/>
                <a:cs typeface="+mn-lt"/>
              </a:rPr>
              <a:t> </a:t>
            </a:r>
            <a:r>
              <a:rPr lang="en-US" dirty="0" err="1">
                <a:ea typeface="+mn-lt"/>
                <a:cs typeface="+mn-lt"/>
              </a:rPr>
              <a:t>el</a:t>
            </a:r>
            <a:r>
              <a:rPr lang="en-US" dirty="0">
                <a:ea typeface="+mn-lt"/>
                <a:cs typeface="+mn-lt"/>
              </a:rPr>
              <a:t> que Israel </a:t>
            </a:r>
            <a:r>
              <a:rPr lang="en-US" dirty="0" err="1">
                <a:ea typeface="+mn-lt"/>
                <a:cs typeface="+mn-lt"/>
              </a:rPr>
              <a:t>pasaba</a:t>
            </a:r>
            <a:r>
              <a:rPr lang="en-US" dirty="0">
                <a:ea typeface="+mn-lt"/>
                <a:cs typeface="+mn-lt"/>
              </a:rPr>
              <a:t> de la </a:t>
            </a:r>
            <a:r>
              <a:rPr lang="en-US" dirty="0" err="1">
                <a:ea typeface="+mn-lt"/>
                <a:cs typeface="+mn-lt"/>
              </a:rPr>
              <a:t>esclavitud</a:t>
            </a:r>
            <a:r>
              <a:rPr lang="en-US" dirty="0">
                <a:ea typeface="+mn-lt"/>
                <a:cs typeface="+mn-lt"/>
              </a:rPr>
              <a:t> del </a:t>
            </a:r>
            <a:r>
              <a:rPr lang="en-US" dirty="0" err="1">
                <a:ea typeface="+mn-lt"/>
                <a:cs typeface="+mn-lt"/>
              </a:rPr>
              <a:t>pecado</a:t>
            </a:r>
            <a:r>
              <a:rPr lang="en-US" dirty="0">
                <a:ea typeface="+mn-lt"/>
                <a:cs typeface="+mn-lt"/>
              </a:rPr>
              <a:t> a la </a:t>
            </a:r>
            <a:r>
              <a:rPr lang="en-US" dirty="0" err="1">
                <a:ea typeface="+mn-lt"/>
                <a:cs typeface="+mn-lt"/>
              </a:rPr>
              <a:t>libertad</a:t>
            </a:r>
            <a:r>
              <a:rPr lang="en-US" dirty="0">
                <a:ea typeface="+mn-lt"/>
                <a:cs typeface="+mn-lt"/>
              </a:rPr>
              <a:t> de la </a:t>
            </a:r>
            <a:r>
              <a:rPr lang="en-US" dirty="0" err="1">
                <a:ea typeface="+mn-lt"/>
                <a:cs typeface="+mn-lt"/>
              </a:rPr>
              <a:t>pureza</a:t>
            </a:r>
            <a:r>
              <a:rPr lang="en-US" dirty="0">
                <a:ea typeface="+mn-lt"/>
                <a:cs typeface="+mn-lt"/>
              </a:rPr>
              <a:t> y la </a:t>
            </a:r>
            <a:r>
              <a:rPr lang="en-US" dirty="0" err="1">
                <a:ea typeface="+mn-lt"/>
                <a:cs typeface="+mn-lt"/>
              </a:rPr>
              <a:t>adoración</a:t>
            </a:r>
            <a:r>
              <a:rPr lang="en-US" dirty="0">
                <a:ea typeface="+mn-lt"/>
                <a:cs typeface="+mn-lt"/>
              </a:rPr>
              <a:t>.</a:t>
            </a:r>
            <a:endParaRPr lang="en-US" dirty="0"/>
          </a:p>
          <a:p>
            <a:pPr marL="34290" indent="0">
              <a:buNone/>
            </a:pPr>
            <a:endParaRPr lang="en-US" dirty="0"/>
          </a:p>
          <a:p>
            <a:endParaRPr lang="en-US" dirty="0"/>
          </a:p>
        </p:txBody>
      </p:sp>
    </p:spTree>
    <p:extLst>
      <p:ext uri="{BB962C8B-B14F-4D97-AF65-F5344CB8AC3E}">
        <p14:creationId xmlns:p14="http://schemas.microsoft.com/office/powerpoint/2010/main" val="2422287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0" end="0"/>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4">
                                            <p:txEl>
                                              <p:pRg st="1" end="1"/>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4">
                                            <p:txEl>
                                              <p:pRg st="2" end="2"/>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3" end="3"/>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3" end="3"/>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4">
                                            <p:txEl>
                                              <p:pRg st="4" end="4"/>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childTnLst>
                                </p:cTn>
                              </p:par>
                              <p:par>
                                <p:cTn id="37" presetID="1" presetClass="entr" presetSubtype="0" fill="hold" grpId="0" nodeType="withEffect">
                                  <p:stCondLst>
                                    <p:cond delay="0"/>
                                  </p:stCondLst>
                                  <p:childTnLst>
                                    <p:set>
                                      <p:cBhvr>
                                        <p:cTn id="38" dur="1" fill="hold">
                                          <p:stCondLst>
                                            <p:cond delay="0"/>
                                          </p:stCondLst>
                                        </p:cTn>
                                        <p:tgtEl>
                                          <p:spTgt spid="3">
                                            <p:txEl>
                                              <p:pRg st="8" end="8"/>
                                            </p:txEl>
                                          </p:spTgt>
                                        </p:tgtEl>
                                        <p:attrNameLst>
                                          <p:attrName>style.visibility</p:attrName>
                                        </p:attrNameLst>
                                      </p:cBhvr>
                                      <p:to>
                                        <p:strVal val="visible"/>
                                      </p:to>
                                    </p:set>
                                  </p:childTnLst>
                                </p:cTn>
                              </p:par>
                              <p:par>
                                <p:cTn id="39" presetID="1" presetClass="entr" presetSubtype="0" fill="hold" grpId="0" nodeType="withEffect">
                                  <p:stCondLst>
                                    <p:cond delay="0"/>
                                  </p:stCondLst>
                                  <p:childTnLst>
                                    <p:set>
                                      <p:cBhvr>
                                        <p:cTn id="40" dur="1" fill="hold">
                                          <p:stCondLst>
                                            <p:cond delay="0"/>
                                          </p:stCondLst>
                                        </p:cTn>
                                        <p:tgtEl>
                                          <p:spTgt spid="4">
                                            <p:txEl>
                                              <p:pRg st="6" end="6"/>
                                            </p:txEl>
                                          </p:spTgt>
                                        </p:tgtEl>
                                        <p:attrNameLst>
                                          <p:attrName>style.visibility</p:attrName>
                                        </p:attrNameLst>
                                      </p:cBhvr>
                                      <p:to>
                                        <p:strVal val="visible"/>
                                      </p:to>
                                    </p:set>
                                  </p:childTnLst>
                                </p:cTn>
                              </p:par>
                              <p:par>
                                <p:cTn id="41" presetID="1" presetClass="entr" presetSubtype="0" fill="hold" grpId="0" nodeType="withEffect">
                                  <p:stCondLst>
                                    <p:cond delay="0"/>
                                  </p:stCondLst>
                                  <p:childTnLst>
                                    <p:set>
                                      <p:cBhvr>
                                        <p:cTn id="42" dur="1" fill="hold">
                                          <p:stCondLst>
                                            <p:cond delay="0"/>
                                          </p:stCondLst>
                                        </p:cTn>
                                        <p:tgtEl>
                                          <p:spTgt spid="4">
                                            <p:txEl>
                                              <p:pRg st="7" end="7"/>
                                            </p:txEl>
                                          </p:spTgt>
                                        </p:tgtEl>
                                        <p:attrNameLst>
                                          <p:attrName>style.visibility</p:attrName>
                                        </p:attrNameLst>
                                      </p:cBhvr>
                                      <p:to>
                                        <p:strVal val="visible"/>
                                      </p:to>
                                    </p:set>
                                  </p:childTnLst>
                                </p:cTn>
                              </p:par>
                              <p:par>
                                <p:cTn id="43" presetID="1" presetClass="entr" presetSubtype="0" fill="hold" grpId="0" nodeType="withEffect">
                                  <p:stCondLst>
                                    <p:cond delay="0"/>
                                  </p:stCondLst>
                                  <p:childTnLst>
                                    <p:set>
                                      <p:cBhvr>
                                        <p:cTn id="44"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P spid="4" grpId="0" uiExpand="1" build="p"/>
    </p:bld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F9B3DF-F663-F1BD-0000-B9C2A02583FF}"/>
              </a:ext>
            </a:extLst>
          </p:cNvPr>
          <p:cNvSpPr>
            <a:spLocks noGrp="1"/>
          </p:cNvSpPr>
          <p:nvPr>
            <p:ph type="title"/>
          </p:nvPr>
        </p:nvSpPr>
        <p:spPr>
          <a:xfrm>
            <a:off x="1193713" y="696785"/>
            <a:ext cx="6756571" cy="1680814"/>
          </a:xfrm>
        </p:spPr>
        <p:txBody>
          <a:bodyPr/>
          <a:lstStyle/>
          <a:p>
            <a:r>
              <a:rPr lang="en-US" sz="2800"/>
              <a:t>Find examples of the three Themes of the Songs of Ascents in Psalms 121, 132, 134.</a:t>
            </a:r>
          </a:p>
        </p:txBody>
      </p:sp>
      <p:sp>
        <p:nvSpPr>
          <p:cNvPr id="4" name="Title 1">
            <a:extLst>
              <a:ext uri="{FF2B5EF4-FFF2-40B4-BE49-F238E27FC236}">
                <a16:creationId xmlns:a16="http://schemas.microsoft.com/office/drawing/2014/main" id="{5AA10325-1D58-A66A-133D-F60C1F078FAA}"/>
              </a:ext>
            </a:extLst>
          </p:cNvPr>
          <p:cNvSpPr txBox="1">
            <a:spLocks/>
          </p:cNvSpPr>
          <p:nvPr/>
        </p:nvSpPr>
        <p:spPr>
          <a:xfrm>
            <a:off x="1193713" y="3329529"/>
            <a:ext cx="6756571" cy="1680814"/>
          </a:xfrm>
          <a:prstGeom prst="rect">
            <a:avLst/>
          </a:prstGeom>
        </p:spPr>
        <p:txBody>
          <a:bodyPr vert="horz" lIns="91440" tIns="45720" rIns="91440" bIns="45720" rtlCol="0" anchor="ctr">
            <a:noAutofit/>
          </a:bodyPr>
          <a:lstStyle>
            <a:lvl1pPr algn="ctr" defTabSz="685800" rtl="0" eaLnBrk="1" latinLnBrk="0" hangingPunct="1">
              <a:lnSpc>
                <a:spcPct val="85000"/>
              </a:lnSpc>
              <a:spcBef>
                <a:spcPct val="0"/>
              </a:spcBef>
              <a:buNone/>
              <a:defRPr sz="4000" b="0" kern="1200" cap="all" baseline="0">
                <a:solidFill>
                  <a:schemeClr val="tx1">
                    <a:lumMod val="75000"/>
                    <a:lumOff val="25000"/>
                  </a:schemeClr>
                </a:solidFill>
                <a:latin typeface="Malgun Gothic" panose="020B0503020000020004" pitchFamily="34" charset="-127"/>
                <a:ea typeface="Malgun Gothic" panose="020B0503020000020004" pitchFamily="34" charset="-127"/>
                <a:cs typeface="+mj-cs"/>
              </a:defRPr>
            </a:lvl1pPr>
          </a:lstStyle>
          <a:p>
            <a:r>
              <a:rPr lang="es-ES" sz="2800">
                <a:latin typeface="Malgun Gothic"/>
                <a:ea typeface="Malgun Gothic"/>
              </a:rPr>
              <a:t>Busque ejemplos de los tres temas de los cánticos de ascenso en los SALMOS 121, 132, 134.</a:t>
            </a:r>
            <a:endParaRPr lang="en-US"/>
          </a:p>
        </p:txBody>
      </p:sp>
    </p:spTree>
    <p:extLst>
      <p:ext uri="{BB962C8B-B14F-4D97-AF65-F5344CB8AC3E}">
        <p14:creationId xmlns:p14="http://schemas.microsoft.com/office/powerpoint/2010/main" val="2813094372"/>
      </p:ext>
    </p:extLst>
  </p:cSld>
  <p:clrMapOvr>
    <a:masterClrMapping/>
  </p:clrMapOvr>
</p:sld>
</file>

<file path=ppt/theme/theme1.xml><?xml version="1.0" encoding="utf-8"?>
<a:theme xmlns:a="http://schemas.openxmlformats.org/drawingml/2006/main" name="Basis">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Basis">
      <a:maj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Basis">
      <a:fillStyleLst>
        <a:solidFill>
          <a:schemeClr val="phClr"/>
        </a:solidFill>
        <a:solidFill>
          <a:schemeClr val="phClr">
            <a:tint val="55000"/>
            <a:satMod val="130000"/>
          </a:schemeClr>
        </a:solidFill>
        <a:gradFill rotWithShape="1">
          <a:gsLst>
            <a:gs pos="0">
              <a:schemeClr val="phClr"/>
            </a:gs>
            <a:gs pos="90000">
              <a:schemeClr val="phClr">
                <a:shade val="100000"/>
                <a:satMod val="105000"/>
              </a:schemeClr>
            </a:gs>
            <a:gs pos="100000">
              <a:schemeClr val="phClr">
                <a:shade val="80000"/>
                <a:satMod val="120000"/>
              </a:schemeClr>
            </a:gs>
          </a:gsLst>
          <a:path path="circle">
            <a:fillToRect l="100000" t="100000" r="100000" b="100000"/>
          </a:path>
        </a:gradFill>
      </a:fillStyleLst>
      <a:lnStyleLst>
        <a:ln w="10000"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38100" dist="25400" dir="5400000" rotWithShape="0">
              <a:srgbClr val="000000">
                <a:alpha val="45000"/>
              </a:srgbClr>
            </a:outerShdw>
          </a:effectLst>
          <a:scene3d>
            <a:camera prst="orthographicFront">
              <a:rot lat="0" lon="0" rev="0"/>
            </a:camera>
            <a:lightRig rig="brightRoom" dir="t"/>
          </a:scene3d>
          <a:sp3d extrusionH="12700" contourW="25400" prstMaterial="flat">
            <a:bevelT w="63500" h="152400" prst="angle"/>
            <a:contourClr>
              <a:schemeClr val="phClr">
                <a:shade val="27000"/>
                <a:satMod val="120000"/>
              </a:schemeClr>
            </a:contourClr>
          </a:sp3d>
        </a:effectStyle>
      </a:effectStyleLst>
      <a:bgFillStyleLst>
        <a:solidFill>
          <a:schemeClr val="phClr"/>
        </a:solidFill>
        <a:solidFill>
          <a:schemeClr val="phClr">
            <a:tint val="95000"/>
            <a:shade val="95000"/>
            <a:satMod val="140000"/>
          </a:schemeClr>
        </a:solidFill>
        <a:solidFill>
          <a:schemeClr val="phClr">
            <a:tint val="90000"/>
            <a:shade val="85000"/>
            <a:satMod val="160000"/>
            <a:lumMod val="110000"/>
          </a:schemeClr>
        </a:solidFill>
      </a:bgFillStyleLst>
    </a:fmtScheme>
  </a:themeElements>
  <a:objectDefaults/>
  <a:extraClrSchemeLst/>
  <a:extLst>
    <a:ext uri="{05A4C25C-085E-4340-85A3-A5531E510DB2}">
      <thm15:themeFamily xmlns:thm15="http://schemas.microsoft.com/office/thememl/2012/main" name="Basis" id="{5665723A-49BA-4B57-8411-A56F8F207965}" vid="{90E45F77-AEFC-46EF-A7C1-5B338C297B02}"/>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2322</TotalTime>
  <Words>22073</Words>
  <Application>Microsoft Office PowerPoint</Application>
  <PresentationFormat>On-screen Show (16:10)</PresentationFormat>
  <Paragraphs>2192</Paragraphs>
  <Slides>148</Slides>
  <Notes>38</Notes>
  <HiddenSlides>0</HiddenSlides>
  <MMClips>0</MMClips>
  <ScaleCrop>false</ScaleCrop>
  <HeadingPairs>
    <vt:vector size="4" baseType="variant">
      <vt:variant>
        <vt:lpstr>Theme</vt:lpstr>
      </vt:variant>
      <vt:variant>
        <vt:i4>1</vt:i4>
      </vt:variant>
      <vt:variant>
        <vt:lpstr>Slide Titles</vt:lpstr>
      </vt:variant>
      <vt:variant>
        <vt:i4>148</vt:i4>
      </vt:variant>
    </vt:vector>
  </HeadingPairs>
  <TitlesOfParts>
    <vt:vector size="149" baseType="lpstr">
      <vt:lpstr>Basis</vt:lpstr>
      <vt:lpstr>PowerPoint Presentation</vt:lpstr>
      <vt:lpstr>Why do you want  to study the psalms?</vt:lpstr>
      <vt:lpstr>Course Goals / Objetivos del curso</vt:lpstr>
      <vt:lpstr>Memory Work / Trabajo de memoria </vt:lpstr>
      <vt:lpstr>Class Schedule / Calendario de la clase</vt:lpstr>
      <vt:lpstr>BiG IDEAS OF THE  BOOK OF PSALMS</vt:lpstr>
      <vt:lpstr>Objectives / Objetivos</vt:lpstr>
      <vt:lpstr>Organization of the Book / La organización del libro</vt:lpstr>
      <vt:lpstr>Place in the OT / Lugar en el AT</vt:lpstr>
      <vt:lpstr>Theme 1: Lawkeeping / Tema 1: La observación de la Ley</vt:lpstr>
      <vt:lpstr>Theme 2: Kingship / Tema 2: Reinado</vt:lpstr>
      <vt:lpstr>Objectives / Objetivos</vt:lpstr>
      <vt:lpstr>Structure and Poetry  of the Psalms</vt:lpstr>
      <vt:lpstr>Objectives / Objetivos</vt:lpstr>
      <vt:lpstr>Authors of the Psalms / Los autores de los Salmos</vt:lpstr>
      <vt:lpstr>Parallelism / Paralelismo </vt:lpstr>
      <vt:lpstr>Psalm 84 / Salmo 84</vt:lpstr>
      <vt:lpstr>Psalm 136:10-25 / Salmo 136:10-25</vt:lpstr>
      <vt:lpstr>Types of Parallelism / Tipos de Paralelismo </vt:lpstr>
      <vt:lpstr>Types of Parallelism / Tipos de Paralelismo </vt:lpstr>
      <vt:lpstr>Objectives / Objetivos</vt:lpstr>
      <vt:lpstr>Finding the  psalm I need</vt:lpstr>
      <vt:lpstr>Objectives / Objetivos</vt:lpstr>
      <vt:lpstr>Authors of the Psalms / Los autores de los Salmos</vt:lpstr>
      <vt:lpstr>Introduction to Genre / Introducción al género</vt:lpstr>
      <vt:lpstr>Class Schedule / Calendario de la clase</vt:lpstr>
      <vt:lpstr>Genre Movement / Movimiento de género </vt:lpstr>
      <vt:lpstr>How the Psalms Help / Cómo ayudan los salmos</vt:lpstr>
      <vt:lpstr>Objectives / Objetivos</vt:lpstr>
      <vt:lpstr>Living with the Psalms in moments of  Suffering </vt:lpstr>
      <vt:lpstr>Objectives / Objetivos</vt:lpstr>
      <vt:lpstr>What is a Lament? / ¿Qué es un lamento?</vt:lpstr>
      <vt:lpstr>What character trait of God  is the basis of the psalmist’s  hope in Psalm 38? See vv.9,15.</vt:lpstr>
      <vt:lpstr>Covenant-Faithfulness / Fidelidad al pacto</vt:lpstr>
      <vt:lpstr>Believers Write Laments / Los creyentes escriben lamentos</vt:lpstr>
      <vt:lpstr>New Testament Laments / Lamentos del Nuevo Testamento</vt:lpstr>
      <vt:lpstr>What are some New Testament passages that require us to know how to lament?</vt:lpstr>
      <vt:lpstr>How to Grow by Lamenting / Cómo crecer mediante los lamentos</vt:lpstr>
      <vt:lpstr>Objectives / Objetivos</vt:lpstr>
      <vt:lpstr>Living with the Psalms in moments of  Anger </vt:lpstr>
      <vt:lpstr>Objectives / Objetivos</vt:lpstr>
      <vt:lpstr>Imprecatory Psalms / Los salmos imprecatorios </vt:lpstr>
      <vt:lpstr>Imprecatory Psalms / Los salmos imprecatorios</vt:lpstr>
      <vt:lpstr>Questions to Answer / Preguntas para contestar </vt:lpstr>
      <vt:lpstr>Theological Context / Contexto teológico </vt:lpstr>
      <vt:lpstr>Promised Punishment / Castigo prometido</vt:lpstr>
      <vt:lpstr>Read Exodus 34:6-7. Which part of God’s revealed nature do Psalms 69 and 137 seem to appeal to? Have the psalmists forgotten about God’s compassion, grace, and lovingkindness? </vt:lpstr>
      <vt:lpstr>What About Mercy? / ¿Qué hay de la misericordia?</vt:lpstr>
      <vt:lpstr>Pray for Your Enemies / Oren por sus enemigos </vt:lpstr>
      <vt:lpstr>When I’m Angry / Cuando estoy airado </vt:lpstr>
      <vt:lpstr>Objectives / Objetivos</vt:lpstr>
      <vt:lpstr>Living with the Psalms in moments of  Fear &amp; Doubt </vt:lpstr>
      <vt:lpstr>Objectives / Objetivos</vt:lpstr>
      <vt:lpstr>What are some specific life circumstances that test our trust in God’s provision and deliverance?</vt:lpstr>
      <vt:lpstr>Psalms of Trust / Salmos de confianza </vt:lpstr>
      <vt:lpstr>What Trust Looks Like / Cómo se ve la confianza</vt:lpstr>
      <vt:lpstr>Find the images of God in Psalms 27 and 73. What relation do these images have to the crisis the psalmist faces?</vt:lpstr>
      <vt:lpstr>Images of God / Imágenes de Dios</vt:lpstr>
      <vt:lpstr>What Trust Looks Like / Cómo se ve la confianza</vt:lpstr>
      <vt:lpstr>What do you think the psalmist means when he says that he will “see the goodness of the Lord in the land of the living” (27:13)? What is he confident that God will do?</vt:lpstr>
      <vt:lpstr>What Trust Looks Like / Cómo se ve la confianza</vt:lpstr>
      <vt:lpstr>Objectives / Objetivos</vt:lpstr>
      <vt:lpstr>Living with the Psalms in moments of  Gratitude</vt:lpstr>
      <vt:lpstr>Objectives / Objetivos</vt:lpstr>
      <vt:lpstr>Living with the Psalms Viviendo con los Salmos</vt:lpstr>
      <vt:lpstr>What are some ways we typically give thanks to God?</vt:lpstr>
      <vt:lpstr>Structure / Estructura </vt:lpstr>
      <vt:lpstr>Main Themes / Temas principales</vt:lpstr>
      <vt:lpstr>Based on these psalms, is giving thanks for God’s work in our lives a private activity or a public one?</vt:lpstr>
      <vt:lpstr>Main Themes / Temas principales</vt:lpstr>
      <vt:lpstr>Based on these psalms, what can we improve about how we give thanks?</vt:lpstr>
      <vt:lpstr>Giving Thanks / Dando las gracias </vt:lpstr>
      <vt:lpstr>Objectives / Objetivos</vt:lpstr>
      <vt:lpstr>Living with the Psalms in moments of  Joy</vt:lpstr>
      <vt:lpstr>Objectives / Objetivos</vt:lpstr>
      <vt:lpstr>Living with the Psalms Viviendo con los Salmos</vt:lpstr>
      <vt:lpstr>Types of Praise / Tipos de alabanza</vt:lpstr>
      <vt:lpstr>Structure / Estructura </vt:lpstr>
      <vt:lpstr>Main Themes / Temas principales</vt:lpstr>
      <vt:lpstr>Based on these psalms, how does praise benefit those who participate in it?</vt:lpstr>
      <vt:lpstr>Praise Reminds Us… / La alabanza nos recuerda...</vt:lpstr>
      <vt:lpstr>Objectives / Objetivos</vt:lpstr>
      <vt:lpstr>Living with the Psalms in moments of  Learning</vt:lpstr>
      <vt:lpstr>Objectives / Objetivos</vt:lpstr>
      <vt:lpstr>Living with the Psalms Viviendo con los Salmos</vt:lpstr>
      <vt:lpstr>Instruction in the Psalms / La instrucción en los Salmos</vt:lpstr>
      <vt:lpstr>Wisdom Psalms / Los Salmos de sabiduría </vt:lpstr>
      <vt:lpstr>Sources of Wisdom / Fuentes de sabiduría </vt:lpstr>
      <vt:lpstr>Wisdom Psalms / Los Salmos de sabiduría </vt:lpstr>
      <vt:lpstr>Historical Psalms / Los Salmos históricos </vt:lpstr>
      <vt:lpstr>What lessons does the psalmist expect his listeners to learn from Israel’s failures? (Consider vv.32, 37, 40-41, etc.)</vt:lpstr>
      <vt:lpstr>Learning and Sharing / Aprendiendo y compartiendo </vt:lpstr>
      <vt:lpstr>Objectives / Objetivos</vt:lpstr>
      <vt:lpstr>Songs of Ascents</vt:lpstr>
      <vt:lpstr>Objectives / Objetivos</vt:lpstr>
      <vt:lpstr>Songs of Ascents / Los cánticos de ascenso</vt:lpstr>
      <vt:lpstr>Repeated Phrases / Frases repetidas</vt:lpstr>
      <vt:lpstr>Main Themes / Temas principales</vt:lpstr>
      <vt:lpstr>Find examples of the three Themes of the Songs of Ascents in Psalms 121, 132, 134.</vt:lpstr>
      <vt:lpstr>Main Themes / Temas principales</vt:lpstr>
      <vt:lpstr>Based on the Songs of Ascents, What kinds of content should our songs contain as we “teach and admonish” one another in song?</vt:lpstr>
      <vt:lpstr>Lessons for Singing / Lecciones para el cantar </vt:lpstr>
      <vt:lpstr>Objectives / Objetivos</vt:lpstr>
      <vt:lpstr>Praying with the psalms</vt:lpstr>
      <vt:lpstr>Objectives / Objetivos</vt:lpstr>
      <vt:lpstr>Psalms in the NT / Los Salmos en el NT </vt:lpstr>
      <vt:lpstr>Psalms in Luke 1:46-55 / Los Salmos en Lucas 1:46-55 </vt:lpstr>
      <vt:lpstr>Psalms in New Testament Prayers</vt:lpstr>
      <vt:lpstr>Los Salmos en las oraciones del Nuevo Testamento</vt:lpstr>
      <vt:lpstr>Initial Observations / Observaciones iniciales</vt:lpstr>
      <vt:lpstr>Jesus’ Prayers on the Cross / Las oraciones de Jesús en la cruz</vt:lpstr>
      <vt:lpstr>Jesus’ Prayers on the Cross / Las oraciones de Jesús en la cruz</vt:lpstr>
      <vt:lpstr>Adjusting the Psalms for NT Prayer /  Ajustando los Salmos para la oración del NT</vt:lpstr>
      <vt:lpstr>Improving Our Prayers / Mejorando nuestras oraciones</vt:lpstr>
      <vt:lpstr>Objectives / Objetivos</vt:lpstr>
      <vt:lpstr>Messianic Psalms</vt:lpstr>
      <vt:lpstr>Objectives / Objetivos</vt:lpstr>
      <vt:lpstr>The Messiah / El Mesías</vt:lpstr>
      <vt:lpstr>The Messianic Proof / La prueba mesiánica </vt:lpstr>
      <vt:lpstr>Messianic Psalms / Los salmos mesiánicos </vt:lpstr>
      <vt:lpstr>Kingship Themes / Temas de realeza</vt:lpstr>
      <vt:lpstr>Objectives / Objetivos</vt:lpstr>
      <vt:lpstr>Review</vt:lpstr>
      <vt:lpstr>Course Goals / Objetivos del curso</vt:lpstr>
      <vt:lpstr>Reading the Psalms</vt:lpstr>
      <vt:lpstr>Content of the Psalms / </vt:lpstr>
      <vt:lpstr>Genre Movement / Movimiento de género </vt:lpstr>
      <vt:lpstr>How the Psalms Help / Cómo ayudan los salmos</vt:lpstr>
      <vt:lpstr>Living with the Psalms</vt:lpstr>
      <vt:lpstr>Living with the Psalms Viviendo con los Salmos</vt:lpstr>
      <vt:lpstr>Believers Write Laments / Los creyentes escriben lamentos</vt:lpstr>
      <vt:lpstr>Living with the Psalms Viviendo con los Salmos</vt:lpstr>
      <vt:lpstr>When I’m Angry / Cuando estoy airado </vt:lpstr>
      <vt:lpstr>Living with the Psalms Viviendo con los Salmos</vt:lpstr>
      <vt:lpstr>What Trust Looks Like / Cómo se ve la confianza</vt:lpstr>
      <vt:lpstr>Living with the Psalms Viviendo con los Salmos</vt:lpstr>
      <vt:lpstr>Giving Thanks / Dando las gracias </vt:lpstr>
      <vt:lpstr>Living with the Psalms Viviendo con los Salmos</vt:lpstr>
      <vt:lpstr>Praise Reminds Us… / La alabanza nos recuerda...</vt:lpstr>
      <vt:lpstr>Living with the Psalms Viviendo con los Salmos</vt:lpstr>
      <vt:lpstr>Sources of Wisdom / Fuentes de sabiduría </vt:lpstr>
      <vt:lpstr>Learning and Sharing / Aprendiendo y compartiendo </vt:lpstr>
      <vt:lpstr>Special Topics</vt:lpstr>
      <vt:lpstr>Lessons for Singing / Lecciones para el cantar </vt:lpstr>
      <vt:lpstr>Improving Our Prayers / Mejorando nuestras oraciones</vt:lpstr>
      <vt:lpstr>The Messianic Proof / La prueba mesiánica </vt:lpstr>
      <vt:lpstr>Messianic Psalms / Los salmos mesiánicos </vt:lpstr>
      <vt:lpstr>Course Goals / Objetivos del curso</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Mason Broadwell</dc:creator>
  <cp:lastModifiedBy>Mason Broadwell</cp:lastModifiedBy>
  <cp:revision>166</cp:revision>
  <cp:lastPrinted>2023-02-15T18:51:24Z</cp:lastPrinted>
  <dcterms:created xsi:type="dcterms:W3CDTF">2022-12-09T16:28:00Z</dcterms:created>
  <dcterms:modified xsi:type="dcterms:W3CDTF">2023-02-18T02:11:20Z</dcterms:modified>
</cp:coreProperties>
</file>