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5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6" r:id="rId23"/>
    <p:sldId id="287" r:id="rId24"/>
    <p:sldId id="278" r:id="rId25"/>
    <p:sldId id="279" r:id="rId26"/>
    <p:sldId id="280" r:id="rId27"/>
    <p:sldId id="288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>
        <p:scale>
          <a:sx n="62" d="100"/>
          <a:sy n="62" d="100"/>
        </p:scale>
        <p:origin x="-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77724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85800" y="3521160"/>
            <a:ext cx="77724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68480" y="137160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85800" y="352116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68480" y="352116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250236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313800" y="1371600"/>
            <a:ext cx="250236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941440" y="1371600"/>
            <a:ext cx="250236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85800" y="3521160"/>
            <a:ext cx="250236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313800" y="3521160"/>
            <a:ext cx="250236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5941440" y="3521160"/>
            <a:ext cx="250236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85800" y="1371600"/>
            <a:ext cx="7772400" cy="411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7772400" cy="41148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3792600" cy="41148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68480" y="1371600"/>
            <a:ext cx="3792600" cy="41148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685800" y="75960"/>
            <a:ext cx="7772400" cy="318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68480" y="1371600"/>
            <a:ext cx="3792600" cy="41148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85800" y="352116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85800" y="1371600"/>
            <a:ext cx="7772400" cy="411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3792600" cy="41148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68480" y="137160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68480" y="352116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68480" y="137160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85800" y="3521160"/>
            <a:ext cx="77724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77724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85800" y="3521160"/>
            <a:ext cx="77724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68480" y="137160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85800" y="352116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668480" y="352116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250236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313800" y="1371600"/>
            <a:ext cx="250236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941440" y="1371600"/>
            <a:ext cx="250236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85800" y="3521160"/>
            <a:ext cx="250236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3313800" y="3521160"/>
            <a:ext cx="250236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5941440" y="3521160"/>
            <a:ext cx="250236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7772400" cy="41148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3792600" cy="41148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68480" y="1371600"/>
            <a:ext cx="3792600" cy="41148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75960"/>
            <a:ext cx="7772400" cy="318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697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68480" y="1371600"/>
            <a:ext cx="3792600" cy="41148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85800" y="352116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3792600" cy="41148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68480" y="137160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68480" y="352116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67320"/>
            <a:ext cx="7772400" cy="7034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68480" y="1371600"/>
            <a:ext cx="37926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85800" y="3521160"/>
            <a:ext cx="7772400" cy="19627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1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66"/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75960"/>
            <a:ext cx="7772400" cy="6858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>
                <a:solidFill>
                  <a:srgbClr val="FFFF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85800" y="1371600"/>
            <a:ext cx="7772400" cy="41148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697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697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697"/>
              </a:spcBef>
              <a:buClr>
                <a:srgbClr val="FFFFFF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697"/>
              </a:spcBef>
              <a:buClr>
                <a:srgbClr val="FFFFFF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697"/>
              </a:spcBef>
              <a:buClr>
                <a:srgbClr val="FFFFFF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85800" y="6248520"/>
            <a:ext cx="190512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763120" y="6552720"/>
            <a:ext cx="380880" cy="30492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FA00652-5123-4A75-BB3F-D09A04E52B6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66"/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8809200" y="0"/>
            <a:ext cx="334800" cy="6858000"/>
          </a:xfrm>
          <a:prstGeom prst="rect">
            <a:avLst/>
          </a:prstGeom>
          <a:gradFill rotWithShape="0">
            <a:gsLst>
              <a:gs pos="0">
                <a:srgbClr val="000044"/>
              </a:gs>
              <a:gs pos="50000">
                <a:srgbClr val="3366FF"/>
              </a:gs>
              <a:gs pos="100000">
                <a:srgbClr val="000044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-9360" y="4489560"/>
            <a:ext cx="5754600" cy="2368440"/>
          </a:xfrm>
          <a:custGeom>
            <a:avLst/>
            <a:gdLst/>
            <a:ahLst/>
            <a:cxnLst/>
            <a:rect l="l" t="t" r="r" b="b"/>
            <a:pathLst>
              <a:path w="3624" h="1491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000000"/>
              </a:gs>
              <a:gs pos="100000">
                <a:srgbClr val="000066"/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3"/>
          <p:cNvSpPr/>
          <p:nvPr/>
        </p:nvSpPr>
        <p:spPr>
          <a:xfrm>
            <a:off x="0" y="3817800"/>
            <a:ext cx="8164440" cy="3019680"/>
          </a:xfrm>
          <a:custGeom>
            <a:avLst/>
            <a:gdLst/>
            <a:ahLst/>
            <a:cxnLst/>
            <a:rect l="l" t="t" r="r" b="b"/>
            <a:pathLst>
              <a:path w="5142" h="1901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000044"/>
              </a:gs>
              <a:gs pos="100000">
                <a:srgbClr val="000066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4"/>
          <p:cNvSpPr/>
          <p:nvPr/>
        </p:nvSpPr>
        <p:spPr>
          <a:xfrm>
            <a:off x="0" y="3146400"/>
            <a:ext cx="9144000" cy="3691080"/>
          </a:xfrm>
          <a:custGeom>
            <a:avLst/>
            <a:gdLst/>
            <a:ahLst/>
            <a:cxnLst/>
            <a:rect l="l" t="t" r="r" b="b"/>
            <a:pathLst>
              <a:path w="5759" h="2324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0044"/>
              </a:gs>
              <a:gs pos="100000">
                <a:srgbClr val="000066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5"/>
          <p:cNvSpPr/>
          <p:nvPr/>
        </p:nvSpPr>
        <p:spPr>
          <a:xfrm>
            <a:off x="0" y="2460600"/>
            <a:ext cx="9144000" cy="2497320"/>
          </a:xfrm>
          <a:custGeom>
            <a:avLst/>
            <a:gdLst/>
            <a:ahLst/>
            <a:cxnLst/>
            <a:rect l="l" t="t" r="r" b="b"/>
            <a:pathLst>
              <a:path w="5759" h="1572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0044"/>
              </a:gs>
              <a:gs pos="100000">
                <a:srgbClr val="000066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6"/>
          <p:cNvSpPr/>
          <p:nvPr/>
        </p:nvSpPr>
        <p:spPr>
          <a:xfrm>
            <a:off x="0" y="1793880"/>
            <a:ext cx="9144000" cy="1539720"/>
          </a:xfrm>
          <a:custGeom>
            <a:avLst/>
            <a:gdLst/>
            <a:ahLst/>
            <a:cxnLst/>
            <a:rect l="l" t="t" r="r" b="b"/>
            <a:pathLst>
              <a:path w="5759" h="969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0044"/>
              </a:gs>
              <a:gs pos="100000">
                <a:srgbClr val="000066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7"/>
          <p:cNvSpPr/>
          <p:nvPr/>
        </p:nvSpPr>
        <p:spPr>
          <a:xfrm>
            <a:off x="0" y="-20520"/>
            <a:ext cx="9144000" cy="1682640"/>
          </a:xfrm>
          <a:custGeom>
            <a:avLst/>
            <a:gdLst/>
            <a:ahLst/>
            <a:cxnLst/>
            <a:rect l="l" t="t" r="r" b="b"/>
            <a:pathLst>
              <a:path w="5759" h="1059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000044"/>
              </a:gs>
              <a:gs pos="100000">
                <a:srgbClr val="000066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8"/>
          <p:cNvSpPr/>
          <p:nvPr/>
        </p:nvSpPr>
        <p:spPr>
          <a:xfrm>
            <a:off x="0" y="-20520"/>
            <a:ext cx="8388360" cy="1068120"/>
          </a:xfrm>
          <a:custGeom>
            <a:avLst/>
            <a:gdLst/>
            <a:ahLst/>
            <a:cxnLst/>
            <a:rect l="l" t="t" r="r" b="b"/>
            <a:pathLst>
              <a:path w="5283" h="672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000044"/>
              </a:gs>
              <a:gs pos="100000">
                <a:srgbClr val="000066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9"/>
          <p:cNvSpPr/>
          <p:nvPr/>
        </p:nvSpPr>
        <p:spPr>
          <a:xfrm>
            <a:off x="0" y="-20520"/>
            <a:ext cx="4578480" cy="453960"/>
          </a:xfrm>
          <a:custGeom>
            <a:avLst/>
            <a:gdLst/>
            <a:ahLst/>
            <a:cxnLst/>
            <a:rect l="l" t="t" r="r" b="b"/>
            <a:pathLst>
              <a:path w="2883" h="285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0044"/>
              </a:gs>
              <a:gs pos="100000">
                <a:srgbClr val="000066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PlaceHolder 10"/>
          <p:cNvSpPr>
            <a:spLocks noGrp="1"/>
          </p:cNvSpPr>
          <p:nvPr>
            <p:ph type="title"/>
          </p:nvPr>
        </p:nvSpPr>
        <p:spPr>
          <a:xfrm>
            <a:off x="685800" y="75960"/>
            <a:ext cx="7772400" cy="6858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>
                <a:solidFill>
                  <a:srgbClr val="FFFF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0" name="PlaceHolder 11"/>
          <p:cNvSpPr>
            <a:spLocks noGrp="1"/>
          </p:cNvSpPr>
          <p:nvPr>
            <p:ph type="body"/>
          </p:nvPr>
        </p:nvSpPr>
        <p:spPr>
          <a:xfrm>
            <a:off x="685800" y="1371600"/>
            <a:ext cx="7772400" cy="41148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697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697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697"/>
              </a:spcBef>
              <a:buClr>
                <a:srgbClr val="FFFFFF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697"/>
              </a:spcBef>
              <a:buClr>
                <a:srgbClr val="FFFFFF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697"/>
              </a:spcBef>
              <a:buClr>
                <a:srgbClr val="FFFFFF"/>
              </a:buClr>
              <a:buFont typeface="Arial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Seventh Outline Level</a:t>
            </a:r>
          </a:p>
        </p:txBody>
      </p:sp>
      <p:sp>
        <p:nvSpPr>
          <p:cNvPr id="51" name="PlaceHolder 12"/>
          <p:cNvSpPr>
            <a:spLocks noGrp="1"/>
          </p:cNvSpPr>
          <p:nvPr>
            <p:ph type="dt"/>
          </p:nvPr>
        </p:nvSpPr>
        <p:spPr>
          <a:xfrm>
            <a:off x="685800" y="6248520"/>
            <a:ext cx="190512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13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84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14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512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8B95AED-8A80-4459-9A85-E1017FF3F9C9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553080" y="6248520"/>
            <a:ext cx="1905120" cy="45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AB5BC1F-D046-4A1F-B255-2D4E10C84413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1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685800" y="2285640"/>
            <a:ext cx="77724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6600" b="1" strike="noStrike" spc="-1" dirty="0">
                <a:solidFill>
                  <a:srgbClr val="FFFFFF"/>
                </a:solidFill>
                <a:latin typeface="Arial"/>
              </a:rPr>
              <a:t>I y II Pedro </a:t>
            </a:r>
            <a:r>
              <a:rPr lang="en-US" sz="6600" b="1" strike="noStrike" spc="-1" dirty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US" sz="66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6600" b="1" strike="noStrike" spc="-1" dirty="0" smtClean="0">
                <a:solidFill>
                  <a:srgbClr val="FFFFFF"/>
                </a:solidFill>
                <a:latin typeface="Arial"/>
              </a:rPr>
              <a:t>y </a:t>
            </a:r>
            <a:r>
              <a:rPr lang="en-US" sz="6600" b="1" strike="noStrike" spc="-1" dirty="0">
                <a:solidFill>
                  <a:srgbClr val="FFFFFF"/>
                </a:solidFill>
                <a:latin typeface="Arial"/>
              </a:rPr>
              <a:t>Judas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B918D2E-7386-47A7-87CA-78318CACD0E9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10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685800" y="75960"/>
            <a:ext cx="7772400" cy="533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Arial"/>
              </a:rPr>
              <a:t>El problema de la persecución</a:t>
            </a:r>
          </a:p>
        </p:txBody>
      </p:sp>
      <p:sp>
        <p:nvSpPr>
          <p:cNvPr id="213" name="TextShape 3"/>
          <p:cNvSpPr txBox="1"/>
          <p:nvPr/>
        </p:nvSpPr>
        <p:spPr>
          <a:xfrm>
            <a:off x="76320" y="685440"/>
            <a:ext cx="4495680" cy="29718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6800" indent="-226800" algn="ctr" rtl="0">
              <a:lnSpc>
                <a:spcPct val="110000"/>
              </a:lnSpc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1" strike="noStrike" spc="-1" dirty="0" err="1">
                <a:solidFill>
                  <a:srgbClr val="FFFF00"/>
                </a:solidFill>
                <a:latin typeface="Arial"/>
              </a:rPr>
              <a:t>Persecuciones</a:t>
            </a:r>
            <a:r>
              <a:rPr lang="en-US" sz="2400" b="1" i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400" b="1" i="1" spc="-1" dirty="0" err="1">
                <a:solidFill>
                  <a:srgbClr val="FFFF00"/>
                </a:solidFill>
                <a:latin typeface="Arial"/>
              </a:rPr>
              <a:t>e</a:t>
            </a:r>
            <a:r>
              <a:rPr lang="en-US" sz="2400" b="1" i="1" strike="noStrike" spc="-1" dirty="0" err="1" smtClean="0">
                <a:solidFill>
                  <a:srgbClr val="FFFF00"/>
                </a:solidFill>
                <a:latin typeface="Arial"/>
              </a:rPr>
              <a:t>specíficas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Pensamiento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llamado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)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extraño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(4:4)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Ultrajados</a:t>
            </a:r>
            <a:r>
              <a:rPr lang="en-US" b="1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como</a:t>
            </a:r>
            <a:r>
              <a:rPr lang="en-US" b="1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malos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(4:4)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Murmuran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vosotros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(3:16)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pc="-1" dirty="0">
                <a:solidFill>
                  <a:srgbClr val="FFFFFF"/>
                </a:solidFill>
                <a:latin typeface="Arial"/>
              </a:rPr>
              <a:t>B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uena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conducta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calumniada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(3:16)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Acusados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malhechores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(2:12)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Vituperados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conexión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con el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nombre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de Cristo (4:14)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76320" y="3886200"/>
            <a:ext cx="4419360" cy="297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226800" indent="-226800" algn="ctr" rtl="0">
              <a:lnSpc>
                <a:spcPct val="110000"/>
              </a:lnSpc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1" strike="noStrike" spc="-1" dirty="0" err="1">
                <a:solidFill>
                  <a:srgbClr val="FFFF00"/>
                </a:solidFill>
                <a:latin typeface="Arial"/>
              </a:rPr>
              <a:t>Posibles</a:t>
            </a:r>
            <a:r>
              <a:rPr lang="en-US" sz="2400" b="1" i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400" b="1" i="1" strike="noStrike" spc="-1" dirty="0" err="1">
                <a:solidFill>
                  <a:srgbClr val="FFFF00"/>
                </a:solidFill>
                <a:latin typeface="Arial"/>
              </a:rPr>
              <a:t>razones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Una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vida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pura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vista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una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condena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implícita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(2:12)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Independencia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l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ibres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)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del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razonamiento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mundano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(2:16)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Independencia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de 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influencia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mundana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temor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)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(3:13,14)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Doctrinas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ofensivas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ver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2:2; 3:15)</a:t>
            </a:r>
          </a:p>
        </p:txBody>
      </p:sp>
      <p:grpSp>
        <p:nvGrpSpPr>
          <p:cNvPr id="215" name="Group 5"/>
          <p:cNvGrpSpPr/>
          <p:nvPr/>
        </p:nvGrpSpPr>
        <p:grpSpPr>
          <a:xfrm>
            <a:off x="4495680" y="685800"/>
            <a:ext cx="4952880" cy="6172200"/>
            <a:chOff x="4495680" y="685800"/>
            <a:chExt cx="4952880" cy="6172200"/>
          </a:xfrm>
        </p:grpSpPr>
        <p:sp>
          <p:nvSpPr>
            <p:cNvPr id="216" name="CustomShape 6"/>
            <p:cNvSpPr/>
            <p:nvPr/>
          </p:nvSpPr>
          <p:spPr>
            <a:xfrm>
              <a:off x="4495680" y="685800"/>
              <a:ext cx="4572000" cy="6095880"/>
            </a:xfrm>
            <a:prstGeom prst="rect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CustomShape 7"/>
            <p:cNvSpPr/>
            <p:nvPr/>
          </p:nvSpPr>
          <p:spPr>
            <a:xfrm>
              <a:off x="4572000" y="685800"/>
              <a:ext cx="4495680" cy="45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/>
            </a:bodyPr>
            <a:lstStyle/>
            <a:p>
              <a:pPr marL="1366560" indent="-1366560" algn="ctr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36656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>
                  <a:solidFill>
                    <a:srgbClr val="FFFF00"/>
                  </a:solidFill>
                  <a:latin typeface="Arial"/>
                </a:rPr>
                <a:t>“Doctrinas Ofensivas” (I Pedro)</a:t>
              </a:r>
              <a:endParaRPr lang="en-US" sz="2000" b="1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8" name="CustomShape 8"/>
            <p:cNvSpPr/>
            <p:nvPr/>
          </p:nvSpPr>
          <p:spPr>
            <a:xfrm>
              <a:off x="4572000" y="1066680"/>
              <a:ext cx="4495680" cy="685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Autofit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1:15; 2:16 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	Se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requiere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una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vida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santa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y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sumisa</a:t>
              </a:r>
              <a:endParaRPr lang="en-US" sz="19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9" name="CustomShape 9"/>
            <p:cNvSpPr/>
            <p:nvPr/>
          </p:nvSpPr>
          <p:spPr>
            <a:xfrm>
              <a:off x="4572000" y="1905120"/>
              <a:ext cx="4495680" cy="838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4:3; 2:11 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Malo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seguir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deseos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naturales</a:t>
              </a:r>
              <a:endParaRPr lang="en-US" sz="19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0" name="CustomShape 10"/>
            <p:cNvSpPr/>
            <p:nvPr/>
          </p:nvSpPr>
          <p:spPr>
            <a:xfrm>
              <a:off x="4572000" y="2743200"/>
              <a:ext cx="4876560" cy="1218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 fontScale="96000"/>
            </a:bodyPr>
            <a:lstStyle/>
            <a:p>
              <a:pPr marL="1252440" indent="-1252440" algn="l" rtl="0"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1:25; 2:2 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Dependencia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, 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restricción</a:t>
              </a:r>
              <a:endParaRPr lang="en-US" sz="2000" b="1" strike="noStrike" spc="-1" dirty="0" smtClean="0">
                <a:solidFill>
                  <a:srgbClr val="FFFFFF"/>
                </a:solidFill>
                <a:latin typeface="Arial"/>
              </a:endParaRPr>
            </a:p>
            <a:p>
              <a:pPr marL="1252440" indent="-1252440" algn="l" rtl="0"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4:11a 	a la palabra de Dios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1" name="CustomShape 11"/>
            <p:cNvSpPr/>
            <p:nvPr/>
          </p:nvSpPr>
          <p:spPr>
            <a:xfrm>
              <a:off x="4572000" y="3657600"/>
              <a:ext cx="4495680" cy="1295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 fontScale="92500"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1:3,4,9 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Realidad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del 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fin del 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tiempo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y </a:t>
              </a:r>
              <a:r>
                <a:rPr lang="en-US" sz="2000" b="1" spc="-1" dirty="0" err="1">
                  <a:solidFill>
                    <a:srgbClr val="FFFFFF"/>
                  </a:solidFill>
                  <a:latin typeface="Arial"/>
                </a:rPr>
                <a:t>r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esurrección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(</a:t>
              </a:r>
              <a:r>
                <a:rPr lang="en-US" sz="2000" b="1" spc="-1" dirty="0" err="1">
                  <a:solidFill>
                    <a:srgbClr val="FFFFFF"/>
                  </a:solidFill>
                  <a:latin typeface="Arial"/>
                </a:rPr>
                <a:t>n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aturaleza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2000" b="1" spc="-1" dirty="0" err="1">
                  <a:solidFill>
                    <a:srgbClr val="FFFFFF"/>
                  </a:solidFill>
                  <a:latin typeface="Arial"/>
                </a:rPr>
                <a:t>e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spiritual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del 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hombre</a:t>
              </a: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)</a:t>
              </a:r>
            </a:p>
          </p:txBody>
        </p:sp>
        <p:sp>
          <p:nvSpPr>
            <p:cNvPr id="222" name="CustomShape 12"/>
            <p:cNvSpPr/>
            <p:nvPr/>
          </p:nvSpPr>
          <p:spPr>
            <a:xfrm>
              <a:off x="4572000" y="4876920"/>
              <a:ext cx="4495680" cy="838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1:21;3:22 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Resurrección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y </a:t>
              </a:r>
              <a:r>
                <a:rPr lang="en-US" sz="1900" b="1" spc="-1" dirty="0" err="1">
                  <a:solidFill>
                    <a:srgbClr val="FFFFFF"/>
                  </a:solidFill>
                  <a:latin typeface="Arial"/>
                </a:rPr>
                <a:t>r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einado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Jesús</a:t>
              </a:r>
              <a:endParaRPr lang="en-US" sz="19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3" name="CustomShape 13"/>
            <p:cNvSpPr/>
            <p:nvPr/>
          </p:nvSpPr>
          <p:spPr>
            <a:xfrm>
              <a:off x="4572000" y="5715000"/>
              <a:ext cx="4495680" cy="1143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 fontScale="98000"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4:5,17,18 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Juicio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pc="-1" dirty="0" err="1">
                  <a:solidFill>
                    <a:srgbClr val="FFFFFF"/>
                  </a:solidFill>
                  <a:latin typeface="Arial"/>
                </a:rPr>
                <a:t>v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enidero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y </a:t>
              </a:r>
              <a:r>
                <a:rPr lang="en-US" sz="1900" b="1" spc="-1" dirty="0" err="1">
                  <a:solidFill>
                    <a:srgbClr val="FFFFFF"/>
                  </a:solidFill>
                  <a:latin typeface="Arial"/>
                </a:rPr>
                <a:t>c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astigo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pc="-1" dirty="0" err="1" smtClean="0">
                  <a:solidFill>
                    <a:srgbClr val="FFFFFF"/>
                  </a:solidFill>
                  <a:latin typeface="Arial"/>
                </a:rPr>
                <a:t>malos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(el hombre 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rendirá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cuentas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)</a:t>
              </a:r>
              <a:endParaRPr lang="en-US" sz="19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224" name="CustomShape 14"/>
          <p:cNvSpPr/>
          <p:nvPr/>
        </p:nvSpPr>
        <p:spPr>
          <a:xfrm>
            <a:off x="3505320" y="5410080"/>
            <a:ext cx="1143000" cy="990720"/>
          </a:xfrm>
          <a:custGeom>
            <a:avLst/>
            <a:gdLst/>
            <a:ahLst/>
            <a:cxnLst/>
            <a:rect l="l" t="t" r="r" b="b"/>
            <a:pathLst>
              <a:path w="720" h="624">
                <a:moveTo>
                  <a:pt x="0" y="624"/>
                </a:moveTo>
                <a:cubicBezTo>
                  <a:pt x="88" y="452"/>
                  <a:pt x="176" y="280"/>
                  <a:pt x="240" y="240"/>
                </a:cubicBezTo>
                <a:cubicBezTo>
                  <a:pt x="304" y="200"/>
                  <a:pt x="304" y="424"/>
                  <a:pt x="384" y="384"/>
                </a:cubicBezTo>
                <a:cubicBezTo>
                  <a:pt x="464" y="344"/>
                  <a:pt x="592" y="172"/>
                  <a:pt x="720" y="0"/>
                </a:cubicBezTo>
              </a:path>
            </a:pathLst>
          </a:custGeom>
          <a:noFill/>
          <a:ln w="57240">
            <a:solidFill>
              <a:srgbClr val="FFF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Line 15"/>
          <p:cNvSpPr/>
          <p:nvPr/>
        </p:nvSpPr>
        <p:spPr>
          <a:xfrm>
            <a:off x="457200" y="6705720"/>
            <a:ext cx="3657600" cy="0"/>
          </a:xfrm>
          <a:prstGeom prst="line">
            <a:avLst/>
          </a:prstGeom>
          <a:ln w="2844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EAC7E66-4B1F-496A-87A9-50D316285348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11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7" name="TextShape 2"/>
          <p:cNvSpPr txBox="1"/>
          <p:nvPr/>
        </p:nvSpPr>
        <p:spPr>
          <a:xfrm>
            <a:off x="0" y="75960"/>
            <a:ext cx="9144000" cy="685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Exhortaciones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Arial"/>
              </a:rPr>
              <a:t>a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Arial"/>
              </a:rPr>
              <a:t>ncianos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(I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Ped. 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5:1-5)</a:t>
            </a:r>
          </a:p>
        </p:txBody>
      </p:sp>
      <p:sp>
        <p:nvSpPr>
          <p:cNvPr id="228" name="TextShape 3"/>
          <p:cNvSpPr txBox="1"/>
          <p:nvPr/>
        </p:nvSpPr>
        <p:spPr>
          <a:xfrm>
            <a:off x="304920" y="761760"/>
            <a:ext cx="4572000" cy="1447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499"/>
              </a:spcBef>
              <a:tabLst>
                <a:tab pos="0" algn="l"/>
                <a:tab pos="860400" algn="l"/>
                <a:tab pos="977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>V.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1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Ancianos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Presbíteros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  <a:p>
            <a:pPr marL="342720" indent="-342720" algn="l" rtl="0">
              <a:spcBef>
                <a:spcPts val="499"/>
              </a:spcBef>
              <a:tabLst>
                <a:tab pos="0" algn="l"/>
                <a:tab pos="860400" algn="l"/>
                <a:tab pos="977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V.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2a Tend (Pastor, Pastor)</a:t>
            </a:r>
          </a:p>
          <a:p>
            <a:pPr marL="342720" indent="-342720" algn="l" rtl="0">
              <a:spcBef>
                <a:spcPts val="499"/>
              </a:spcBef>
              <a:tabLst>
                <a:tab pos="0" algn="l"/>
                <a:tab pos="860400" algn="l"/>
                <a:tab pos="977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V.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2b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Ejercicio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de la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Vigilancia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Episcopontes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sp>
        <p:nvSpPr>
          <p:cNvPr id="229" name="CustomShape 4"/>
          <p:cNvSpPr/>
          <p:nvPr/>
        </p:nvSpPr>
        <p:spPr>
          <a:xfrm>
            <a:off x="76320" y="2743200"/>
            <a:ext cx="91440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342720" indent="-342720" algn="l" rtl="0"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v 2b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0" name="CustomShape 5"/>
          <p:cNvSpPr/>
          <p:nvPr/>
        </p:nvSpPr>
        <p:spPr>
          <a:xfrm>
            <a:off x="76320" y="4114800"/>
            <a:ext cx="144756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342720" indent="-342720" algn="l" rtl="0"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Arial"/>
              </a:rPr>
              <a:t>v 2c</a:t>
            </a:r>
          </a:p>
        </p:txBody>
      </p:sp>
      <p:sp>
        <p:nvSpPr>
          <p:cNvPr id="231" name="CustomShape 6"/>
          <p:cNvSpPr/>
          <p:nvPr/>
        </p:nvSpPr>
        <p:spPr>
          <a:xfrm>
            <a:off x="76320" y="5257800"/>
            <a:ext cx="144756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342720" indent="-342720" algn="l" rtl="0"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Arial"/>
              </a:rPr>
              <a:t>v 3</a:t>
            </a:r>
          </a:p>
        </p:txBody>
      </p:sp>
      <p:sp>
        <p:nvSpPr>
          <p:cNvPr id="232" name="CustomShape 7"/>
          <p:cNvSpPr/>
          <p:nvPr/>
        </p:nvSpPr>
        <p:spPr>
          <a:xfrm>
            <a:off x="609480" y="2743199"/>
            <a:ext cx="2247660" cy="129527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342720" indent="-342720" algn="ctr" rtl="0">
              <a:lnSpc>
                <a:spcPct val="90000"/>
              </a:lnSpc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fuerza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342720" algn="ctr" rtl="0">
              <a:lnSpc>
                <a:spcPct val="90000"/>
              </a:lnSpc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bajo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342720" algn="ctr" rtl="0">
              <a:lnSpc>
                <a:spcPct val="90000"/>
              </a:lnSpc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c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ompulsión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sp>
        <p:nvSpPr>
          <p:cNvPr id="233" name="CustomShape 8"/>
          <p:cNvSpPr/>
          <p:nvPr/>
        </p:nvSpPr>
        <p:spPr>
          <a:xfrm>
            <a:off x="762118" y="4114799"/>
            <a:ext cx="1904761" cy="114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500"/>
          </a:bodyPr>
          <a:lstStyle/>
          <a:p>
            <a:pPr indent="-342720" algn="ctr" rtl="0">
              <a:lnSpc>
                <a:spcPct val="90000"/>
              </a:lnSpc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ganancia</a:t>
            </a:r>
            <a:r>
              <a:rPr lang="en-US" sz="2000" b="1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deshonesta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4" name="CustomShape 9"/>
          <p:cNvSpPr/>
          <p:nvPr/>
        </p:nvSpPr>
        <p:spPr>
          <a:xfrm>
            <a:off x="838081" y="5257799"/>
            <a:ext cx="1752842" cy="14798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indent="-342720" algn="ctr" rtl="0">
              <a:lnSpc>
                <a:spcPct val="90000"/>
              </a:lnSpc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Teniendo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señorío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5" name="CustomShape 10"/>
          <p:cNvSpPr/>
          <p:nvPr/>
        </p:nvSpPr>
        <p:spPr>
          <a:xfrm>
            <a:off x="2742838" y="2743199"/>
            <a:ext cx="1752841" cy="12189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500"/>
          </a:bodyPr>
          <a:lstStyle/>
          <a:p>
            <a:pPr indent="-342720" algn="ctr" rtl="0">
              <a:lnSpc>
                <a:spcPct val="90000"/>
              </a:lnSpc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Voluntaria-mente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6" name="CustomShape 11"/>
          <p:cNvSpPr/>
          <p:nvPr/>
        </p:nvSpPr>
        <p:spPr>
          <a:xfrm>
            <a:off x="2742838" y="4114800"/>
            <a:ext cx="1676523" cy="990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500"/>
          </a:bodyPr>
          <a:lstStyle/>
          <a:p>
            <a:pPr indent="-342720" algn="ctr" rtl="0">
              <a:lnSpc>
                <a:spcPct val="90000"/>
              </a:lnSpc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s-ES" sz="2000" b="1" spc="-1" dirty="0" smtClean="0">
                <a:solidFill>
                  <a:srgbClr val="FFFFFF"/>
                </a:solidFill>
                <a:latin typeface="Arial"/>
              </a:rPr>
              <a:t>Ánimo pronto (con deseo)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7" name="CustomShape 12"/>
          <p:cNvSpPr/>
          <p:nvPr/>
        </p:nvSpPr>
        <p:spPr>
          <a:xfrm>
            <a:off x="2742838" y="5333758"/>
            <a:ext cx="1676523" cy="14039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500"/>
          </a:bodyPr>
          <a:lstStyle/>
          <a:p>
            <a:pPr indent="-342720" algn="ctr" rtl="0">
              <a:lnSpc>
                <a:spcPct val="90000"/>
              </a:lnSpc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Siendo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ejemplos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de la grey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8" name="CustomShape 13"/>
          <p:cNvSpPr/>
          <p:nvPr/>
        </p:nvSpPr>
        <p:spPr>
          <a:xfrm>
            <a:off x="4495678" y="2743200"/>
            <a:ext cx="4648322" cy="12952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lnSpcReduction="10000"/>
          </a:bodyPr>
          <a:lstStyle/>
          <a:p>
            <a:pPr marL="342720" indent="-342720" algn="l" rtl="0">
              <a:lnSpc>
                <a:spcPct val="90000"/>
              </a:lnSpc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Podría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sentirse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presionado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a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servir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pc="-1" dirty="0" err="1" smtClean="0">
                <a:solidFill>
                  <a:srgbClr val="FFFFFF"/>
                </a:solidFill>
                <a:latin typeface="Arial"/>
              </a:rPr>
              <a:t>Puesto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seleccionado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y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designado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Un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deber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potencialmente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oneroso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9" name="CustomShape 14"/>
          <p:cNvSpPr/>
          <p:nvPr/>
        </p:nvSpPr>
        <p:spPr>
          <a:xfrm>
            <a:off x="4495318" y="4114799"/>
            <a:ext cx="4648682" cy="10666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2500"/>
          </a:bodyPr>
          <a:lstStyle/>
          <a:p>
            <a:pPr marL="342720" indent="-342720" algn="l" rtl="0">
              <a:lnSpc>
                <a:spcPct val="90000"/>
              </a:lnSpc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Oportunidad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ganancia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:</a:t>
            </a:r>
          </a:p>
          <a:p>
            <a:pPr marL="342720" indent="-342720" algn="l" rtl="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Podría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implicar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manejo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dinero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Podría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ser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sostenido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con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dinero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0" name="CustomShape 15"/>
          <p:cNvSpPr/>
          <p:nvPr/>
        </p:nvSpPr>
        <p:spPr>
          <a:xfrm>
            <a:off x="4495680" y="5257799"/>
            <a:ext cx="4496040" cy="147988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2500" lnSpcReduction="10000"/>
          </a:bodyPr>
          <a:lstStyle/>
          <a:p>
            <a:pPr marL="342720" indent="-342720" algn="l" rtl="0">
              <a:lnSpc>
                <a:spcPct val="90000"/>
              </a:lnSpc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Implica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ejercicio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autoridad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Dar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instrucciones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(que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serían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seguidas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anciano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Sujeción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/</a:t>
            </a: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r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espeto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>de parte de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demás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el v. 5)</a:t>
            </a:r>
          </a:p>
        </p:txBody>
      </p:sp>
      <p:sp>
        <p:nvSpPr>
          <p:cNvPr id="241" name="Line 16"/>
          <p:cNvSpPr/>
          <p:nvPr/>
        </p:nvSpPr>
        <p:spPr>
          <a:xfrm>
            <a:off x="762120" y="2362320"/>
            <a:ext cx="0" cy="449568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Line 17"/>
          <p:cNvSpPr/>
          <p:nvPr/>
        </p:nvSpPr>
        <p:spPr>
          <a:xfrm>
            <a:off x="2666880" y="2362320"/>
            <a:ext cx="0" cy="449568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Line 18"/>
          <p:cNvSpPr/>
          <p:nvPr/>
        </p:nvSpPr>
        <p:spPr>
          <a:xfrm>
            <a:off x="4495680" y="2362320"/>
            <a:ext cx="0" cy="449568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4" name="Line 19"/>
          <p:cNvSpPr/>
          <p:nvPr/>
        </p:nvSpPr>
        <p:spPr>
          <a:xfrm>
            <a:off x="0" y="4038480"/>
            <a:ext cx="9144000" cy="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5" name="Line 20"/>
          <p:cNvSpPr/>
          <p:nvPr/>
        </p:nvSpPr>
        <p:spPr>
          <a:xfrm>
            <a:off x="0" y="2666880"/>
            <a:ext cx="9144000" cy="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6" name="Line 21"/>
          <p:cNvSpPr/>
          <p:nvPr/>
        </p:nvSpPr>
        <p:spPr>
          <a:xfrm>
            <a:off x="0" y="5181480"/>
            <a:ext cx="9144000" cy="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22"/>
          <p:cNvSpPr/>
          <p:nvPr/>
        </p:nvSpPr>
        <p:spPr>
          <a:xfrm>
            <a:off x="1295280" y="2286000"/>
            <a:ext cx="91440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342720" indent="-342720" algn="ctr" rtl="0"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i="1" strike="noStrike" spc="-1">
                <a:solidFill>
                  <a:srgbClr val="FFFF00"/>
                </a:solidFill>
                <a:latin typeface="Arial"/>
              </a:rPr>
              <a:t>“No"</a:t>
            </a:r>
            <a:endParaRPr lang="en-US" sz="2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8" name="CustomShape 23"/>
          <p:cNvSpPr/>
          <p:nvPr/>
        </p:nvSpPr>
        <p:spPr>
          <a:xfrm>
            <a:off x="3009780" y="2286000"/>
            <a:ext cx="1142999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342720" indent="-342720" algn="ctr" rtl="0"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i="1" strike="noStrike" spc="-1" dirty="0" smtClean="0">
                <a:solidFill>
                  <a:srgbClr val="FFFF00"/>
                </a:solidFill>
                <a:latin typeface="Arial"/>
              </a:rPr>
              <a:t>“</a:t>
            </a:r>
            <a:r>
              <a:rPr lang="en-US" sz="2000" b="1" i="1" spc="-1" dirty="0" smtClean="0">
                <a:solidFill>
                  <a:srgbClr val="FFFF00"/>
                </a:solidFill>
                <a:latin typeface="Arial"/>
              </a:rPr>
              <a:t>Sino</a:t>
            </a:r>
            <a:r>
              <a:rPr lang="en-US" sz="2000" b="1" i="1" strike="noStrike" spc="-1" dirty="0" smtClean="0">
                <a:solidFill>
                  <a:srgbClr val="FFFF00"/>
                </a:solidFill>
                <a:latin typeface="Arial"/>
              </a:rPr>
              <a:t>"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9" name="CustomShape 24"/>
          <p:cNvSpPr/>
          <p:nvPr/>
        </p:nvSpPr>
        <p:spPr>
          <a:xfrm>
            <a:off x="4724280" y="2286000"/>
            <a:ext cx="426744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342720" indent="-342720" algn="ctr" rtl="0">
              <a:spcBef>
                <a:spcPts val="499"/>
              </a:spcBef>
              <a:tabLst>
                <a:tab pos="0" algn="l"/>
                <a:tab pos="1139760" algn="l"/>
                <a:tab pos="1955520" algn="l"/>
                <a:tab pos="2933640" algn="l"/>
                <a:tab pos="3911400" algn="l"/>
                <a:tab pos="4889160" algn="l"/>
                <a:tab pos="5867280" algn="l"/>
                <a:tab pos="6845040" algn="l"/>
                <a:tab pos="7823160" algn="l"/>
                <a:tab pos="8800920" algn="l"/>
                <a:tab pos="9778680" algn="l"/>
                <a:tab pos="10756800" algn="l"/>
              </a:tabLst>
            </a:pPr>
            <a:r>
              <a:rPr lang="en-US" sz="2000" b="1" i="1" strike="noStrike" spc="-1" dirty="0" err="1">
                <a:solidFill>
                  <a:srgbClr val="FFFF00"/>
                </a:solidFill>
                <a:latin typeface="Arial"/>
              </a:rPr>
              <a:t>Implicación</a:t>
            </a:r>
            <a:r>
              <a:rPr lang="en-US" sz="2000" b="1" i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i="1" strike="noStrike" spc="-1" dirty="0" err="1">
                <a:solidFill>
                  <a:srgbClr val="FFFF00"/>
                </a:solidFill>
                <a:latin typeface="Arial"/>
              </a:rPr>
              <a:t>sobre</a:t>
            </a:r>
            <a:r>
              <a:rPr lang="en-US" sz="2000" b="1" i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i="1" spc="-1" dirty="0" smtClean="0">
                <a:solidFill>
                  <a:srgbClr val="FFFF00"/>
                </a:solidFill>
                <a:latin typeface="Arial"/>
              </a:rPr>
              <a:t>el </a:t>
            </a:r>
            <a:r>
              <a:rPr lang="en-US" sz="2000" b="1" i="1" spc="-1" dirty="0" err="1" smtClean="0">
                <a:solidFill>
                  <a:srgbClr val="FFFF00"/>
                </a:solidFill>
                <a:latin typeface="Arial"/>
              </a:rPr>
              <a:t>oficio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0" name="CustomShape 25"/>
          <p:cNvSpPr/>
          <p:nvPr/>
        </p:nvSpPr>
        <p:spPr>
          <a:xfrm>
            <a:off x="4724280" y="838080"/>
            <a:ext cx="228600" cy="1295640"/>
          </a:xfrm>
          <a:custGeom>
            <a:avLst/>
            <a:gdLst/>
            <a:ahLst/>
            <a:cxnLst/>
            <a:rect l="0" t="0" r="r" b="b"/>
            <a:pathLst>
              <a:path w="637" h="3601">
                <a:moveTo>
                  <a:pt x="0" y="0"/>
                </a:moveTo>
                <a:cubicBezTo>
                  <a:pt x="159" y="0"/>
                  <a:pt x="318" y="150"/>
                  <a:pt x="318" y="300"/>
                </a:cubicBezTo>
                <a:lnTo>
                  <a:pt x="318" y="1500"/>
                </a:lnTo>
                <a:cubicBezTo>
                  <a:pt x="318" y="1650"/>
                  <a:pt x="477" y="1800"/>
                  <a:pt x="636" y="1800"/>
                </a:cubicBezTo>
                <a:cubicBezTo>
                  <a:pt x="477" y="1800"/>
                  <a:pt x="318" y="1950"/>
                  <a:pt x="318" y="2100"/>
                </a:cubicBezTo>
                <a:lnTo>
                  <a:pt x="318" y="3300"/>
                </a:lnTo>
                <a:cubicBezTo>
                  <a:pt x="318" y="3450"/>
                  <a:pt x="159" y="3600"/>
                  <a:pt x="0" y="3600"/>
                </a:cubicBez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CustomShape 26"/>
          <p:cNvSpPr/>
          <p:nvPr/>
        </p:nvSpPr>
        <p:spPr>
          <a:xfrm>
            <a:off x="4952880" y="838080"/>
            <a:ext cx="4191120" cy="120251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i="1" strike="noStrike" spc="-1" dirty="0">
                <a:solidFill>
                  <a:srgbClr val="FFFFFF"/>
                </a:solidFill>
                <a:latin typeface="Arial"/>
              </a:rPr>
              <a:t>Plan del Nuevo </a:t>
            </a:r>
            <a:r>
              <a:rPr lang="en-US" b="1" i="1" strike="noStrike" spc="-1" dirty="0" err="1">
                <a:solidFill>
                  <a:srgbClr val="FFFFFF"/>
                </a:solidFill>
                <a:latin typeface="Arial"/>
              </a:rPr>
              <a:t>Testamento</a:t>
            </a:r>
            <a:r>
              <a:rPr lang="en-US" b="1" i="1" strike="noStrike" spc="-1" dirty="0">
                <a:solidFill>
                  <a:srgbClr val="FFFFFF"/>
                </a:solidFill>
                <a:latin typeface="Arial"/>
              </a:rPr>
              <a:t>: “</a:t>
            </a:r>
            <a:r>
              <a:rPr lang="en-US" b="1" i="1" strike="noStrike" spc="-1" dirty="0" err="1">
                <a:solidFill>
                  <a:srgbClr val="FFFFFF"/>
                </a:solidFill>
                <a:latin typeface="Arial"/>
              </a:rPr>
              <a:t>Pastores</a:t>
            </a:r>
            <a:r>
              <a:rPr lang="en-US" b="1" i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b="1" i="1" strike="noStrike" spc="-1" dirty="0" err="1">
                <a:solidFill>
                  <a:srgbClr val="FFFFFF"/>
                </a:solidFill>
                <a:latin typeface="Arial"/>
              </a:rPr>
              <a:t>Ancianos</a:t>
            </a:r>
            <a:r>
              <a:rPr lang="en-US" b="1" i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b="1" i="1" strike="noStrike" spc="-1" dirty="0" err="1">
                <a:solidFill>
                  <a:srgbClr val="FFFFFF"/>
                </a:solidFill>
                <a:latin typeface="Arial"/>
              </a:rPr>
              <a:t>Obispos</a:t>
            </a:r>
            <a:r>
              <a:rPr lang="en-US" b="1" i="1" strike="noStrike" spc="-1" dirty="0">
                <a:solidFill>
                  <a:srgbClr val="FFFFFF"/>
                </a:solidFill>
                <a:latin typeface="Arial"/>
              </a:rPr>
              <a:t>” son el </a:t>
            </a:r>
            <a:r>
              <a:rPr lang="en-US" b="1" i="1" strike="noStrike" spc="-1" dirty="0" err="1">
                <a:solidFill>
                  <a:srgbClr val="FFFFFF"/>
                </a:solidFill>
                <a:latin typeface="Arial"/>
              </a:rPr>
              <a:t>mismo</a:t>
            </a:r>
            <a:r>
              <a:rPr lang="en-US" b="1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i="1" strike="noStrike" spc="-1" dirty="0" err="1">
                <a:solidFill>
                  <a:srgbClr val="FFFFFF"/>
                </a:solidFill>
                <a:latin typeface="Arial"/>
              </a:rPr>
              <a:t>oficio</a:t>
            </a:r>
            <a:r>
              <a:rPr lang="en-US" b="1" i="1" strike="noStrike" spc="-1" dirty="0">
                <a:solidFill>
                  <a:srgbClr val="FFFFFF"/>
                </a:solidFill>
                <a:latin typeface="Arial"/>
              </a:rPr>
              <a:t>: Una </a:t>
            </a:r>
            <a:r>
              <a:rPr lang="en-US" b="1" i="1" strike="noStrike" spc="-1" dirty="0" err="1">
                <a:solidFill>
                  <a:srgbClr val="FFFFFF"/>
                </a:solidFill>
                <a:latin typeface="Arial"/>
              </a:rPr>
              <a:t>pluralidad</a:t>
            </a:r>
            <a:r>
              <a:rPr lang="en-US" b="1" i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b="1" i="1" strike="noStrike" spc="-1" dirty="0" err="1">
                <a:solidFill>
                  <a:srgbClr val="FFFFFF"/>
                </a:solidFill>
                <a:latin typeface="Arial"/>
              </a:rPr>
              <a:t>líderes</a:t>
            </a:r>
            <a:r>
              <a:rPr lang="en-US" b="1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i="1" strike="noStrike" spc="-1" dirty="0" err="1">
                <a:solidFill>
                  <a:srgbClr val="FFFFFF"/>
                </a:solidFill>
                <a:latin typeface="Arial"/>
              </a:rPr>
              <a:t>sobre</a:t>
            </a:r>
            <a:r>
              <a:rPr lang="en-US" b="1" i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i="1" strike="noStrike" spc="-1" dirty="0" err="1">
                <a:solidFill>
                  <a:srgbClr val="FFFFFF"/>
                </a:solidFill>
                <a:latin typeface="Arial"/>
              </a:rPr>
              <a:t>una</a:t>
            </a:r>
            <a:r>
              <a:rPr lang="en-US" b="1" i="1" strike="noStrike" spc="-1" dirty="0">
                <a:solidFill>
                  <a:srgbClr val="FFFFFF"/>
                </a:solidFill>
                <a:latin typeface="Arial"/>
              </a:rPr>
              <a:t> sola </a:t>
            </a:r>
            <a:r>
              <a:rPr lang="en-US" b="1" i="1" strike="noStrike" spc="-1" dirty="0" err="1">
                <a:solidFill>
                  <a:srgbClr val="FFFFFF"/>
                </a:solidFill>
                <a:latin typeface="Arial"/>
              </a:rPr>
              <a:t>iglesia</a:t>
            </a:r>
            <a:r>
              <a:rPr lang="en-US" b="1" i="1" strike="noStrike" spc="-1" dirty="0">
                <a:solidFill>
                  <a:srgbClr val="FFFFFF"/>
                </a:solidFill>
                <a:latin typeface="Arial"/>
              </a:rPr>
              <a:t> local.</a:t>
            </a:r>
            <a:endParaRPr lang="en-US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2" name="Line 27"/>
          <p:cNvSpPr/>
          <p:nvPr/>
        </p:nvSpPr>
        <p:spPr>
          <a:xfrm>
            <a:off x="0" y="2362320"/>
            <a:ext cx="9144000" cy="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46F9378-4A46-4289-B370-739C1E8FD3D3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12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4" name="CustomShape 2"/>
          <p:cNvSpPr/>
          <p:nvPr/>
        </p:nvSpPr>
        <p:spPr>
          <a:xfrm>
            <a:off x="0" y="2139840"/>
            <a:ext cx="9172440" cy="1447920"/>
          </a:xfrm>
          <a:prstGeom prst="rect">
            <a:avLst/>
          </a:prstGeom>
          <a:blipFill rotWithShape="0">
            <a:blip r:embed="rId2"/>
            <a:tile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TextShape 3"/>
          <p:cNvSpPr txBox="1"/>
          <p:nvPr/>
        </p:nvSpPr>
        <p:spPr>
          <a:xfrm>
            <a:off x="0" y="76320"/>
            <a:ext cx="9144000" cy="457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Todas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las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cosas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…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nos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han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sido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dadas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su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divino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poder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”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6" name="CustomShape 4"/>
          <p:cNvSpPr/>
          <p:nvPr/>
        </p:nvSpPr>
        <p:spPr>
          <a:xfrm>
            <a:off x="-519120" y="733320"/>
            <a:ext cx="9144000" cy="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5"/>
          <p:cNvSpPr/>
          <p:nvPr/>
        </p:nvSpPr>
        <p:spPr>
          <a:xfrm>
            <a:off x="3333600" y="879480"/>
            <a:ext cx="2264040" cy="776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Arial"/>
              </a:rPr>
              <a:t>Dios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Arial"/>
              </a:rPr>
              <a:t>(Sobrenatural)</a:t>
            </a:r>
          </a:p>
        </p:txBody>
      </p:sp>
      <p:grpSp>
        <p:nvGrpSpPr>
          <p:cNvPr id="258" name="Group 6"/>
          <p:cNvGrpSpPr/>
          <p:nvPr/>
        </p:nvGrpSpPr>
        <p:grpSpPr>
          <a:xfrm>
            <a:off x="1090863" y="1606680"/>
            <a:ext cx="2791326" cy="2743200"/>
            <a:chOff x="1090863" y="1606680"/>
            <a:chExt cx="2791326" cy="2743200"/>
          </a:xfrm>
        </p:grpSpPr>
        <p:sp>
          <p:nvSpPr>
            <p:cNvPr id="259" name="CustomShape 7"/>
            <p:cNvSpPr/>
            <p:nvPr/>
          </p:nvSpPr>
          <p:spPr>
            <a:xfrm>
              <a:off x="1090863" y="1606680"/>
              <a:ext cx="2791326" cy="2743200"/>
            </a:xfrm>
            <a:custGeom>
              <a:avLst/>
              <a:gdLst/>
              <a:ahLst/>
              <a:cxnLst/>
              <a:rect l="l" t="t" r="r" b="b"/>
              <a:pathLst>
                <a:path w="1440" h="1728">
                  <a:moveTo>
                    <a:pt x="1392" y="0"/>
                  </a:moveTo>
                  <a:lnTo>
                    <a:pt x="48" y="336"/>
                  </a:lnTo>
                  <a:lnTo>
                    <a:pt x="48" y="1296"/>
                  </a:lnTo>
                  <a:lnTo>
                    <a:pt x="0" y="1296"/>
                  </a:lnTo>
                  <a:lnTo>
                    <a:pt x="432" y="1728"/>
                  </a:lnTo>
                  <a:lnTo>
                    <a:pt x="864" y="1296"/>
                  </a:lnTo>
                  <a:lnTo>
                    <a:pt x="816" y="1296"/>
                  </a:lnTo>
                  <a:lnTo>
                    <a:pt x="816" y="336"/>
                  </a:lnTo>
                  <a:lnTo>
                    <a:pt x="1440" y="48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0" name="CustomShape 8"/>
            <p:cNvSpPr/>
            <p:nvPr/>
          </p:nvSpPr>
          <p:spPr>
            <a:xfrm>
              <a:off x="1146436" y="2368800"/>
              <a:ext cx="1571370" cy="13256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Palabra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pc="-1" dirty="0" err="1">
                  <a:solidFill>
                    <a:srgbClr val="FFFFFF"/>
                  </a:solidFill>
                  <a:latin typeface="Arial"/>
                </a:rPr>
                <a:t>p</a:t>
              </a: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rofética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…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pc="-1" dirty="0" err="1" smtClean="0">
                  <a:solidFill>
                    <a:srgbClr val="FFFFFF"/>
                  </a:solidFill>
                  <a:latin typeface="Arial"/>
                </a:rPr>
                <a:t>inspirada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por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pc="-1" dirty="0" err="1">
                  <a:solidFill>
                    <a:srgbClr val="FFFFFF"/>
                  </a:solidFill>
                  <a:latin typeface="Arial"/>
                </a:rPr>
                <a:t>E</a:t>
              </a: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spíritu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Santo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1:21)</a:t>
              </a:r>
            </a:p>
          </p:txBody>
        </p:sp>
      </p:grpSp>
      <p:grpSp>
        <p:nvGrpSpPr>
          <p:cNvPr id="261" name="Group 9"/>
          <p:cNvGrpSpPr/>
          <p:nvPr/>
        </p:nvGrpSpPr>
        <p:grpSpPr>
          <a:xfrm>
            <a:off x="3470400" y="1758960"/>
            <a:ext cx="1487899" cy="2590560"/>
            <a:chOff x="3470400" y="1758960"/>
            <a:chExt cx="1487899" cy="2590560"/>
          </a:xfrm>
        </p:grpSpPr>
        <p:sp>
          <p:nvSpPr>
            <p:cNvPr id="262" name="CustomShape 10"/>
            <p:cNvSpPr/>
            <p:nvPr/>
          </p:nvSpPr>
          <p:spPr>
            <a:xfrm>
              <a:off x="3470400" y="1758960"/>
              <a:ext cx="1482120" cy="2590560"/>
            </a:xfrm>
            <a:custGeom>
              <a:avLst/>
              <a:gdLst/>
              <a:ahLst/>
              <a:cxnLst/>
              <a:rect l="l" t="t" r="r" b="b"/>
              <a:pathLst>
                <a:path w="864" h="1632">
                  <a:moveTo>
                    <a:pt x="528" y="0"/>
                  </a:moveTo>
                  <a:lnTo>
                    <a:pt x="48" y="240"/>
                  </a:lnTo>
                  <a:lnTo>
                    <a:pt x="48" y="1200"/>
                  </a:lnTo>
                  <a:lnTo>
                    <a:pt x="0" y="1200"/>
                  </a:lnTo>
                  <a:lnTo>
                    <a:pt x="432" y="1632"/>
                  </a:lnTo>
                  <a:lnTo>
                    <a:pt x="864" y="1200"/>
                  </a:lnTo>
                  <a:lnTo>
                    <a:pt x="816" y="1200"/>
                  </a:lnTo>
                  <a:lnTo>
                    <a:pt x="816" y="240"/>
                  </a:lnTo>
                  <a:lnTo>
                    <a:pt x="576" y="0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CustomShape 11"/>
            <p:cNvSpPr/>
            <p:nvPr/>
          </p:nvSpPr>
          <p:spPr>
            <a:xfrm>
              <a:off x="3482982" y="2404800"/>
              <a:ext cx="1475317" cy="13256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Poder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y </a:t>
              </a: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venida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(“</a:t>
              </a:r>
              <a:r>
                <a:rPr lang="en-US" sz="1600" b="1" spc="-1" dirty="0" err="1" smtClean="0">
                  <a:solidFill>
                    <a:srgbClr val="FFFFFF"/>
                  </a:solidFill>
                  <a:latin typeface="Arial"/>
                </a:rPr>
                <a:t>p</a:t>
              </a: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resencia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")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600" b="1" spc="-1" dirty="0" err="1" smtClean="0">
                  <a:solidFill>
                    <a:srgbClr val="FFFFFF"/>
                  </a:solidFill>
                  <a:latin typeface="Arial"/>
                </a:rPr>
                <a:t>J</a:t>
              </a: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esús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1:16)</a:t>
              </a:r>
            </a:p>
          </p:txBody>
        </p:sp>
      </p:grpSp>
      <p:sp>
        <p:nvSpPr>
          <p:cNvPr id="264" name="CustomShape 12"/>
          <p:cNvSpPr/>
          <p:nvPr/>
        </p:nvSpPr>
        <p:spPr>
          <a:xfrm>
            <a:off x="3047400" y="5638680"/>
            <a:ext cx="2800440" cy="873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Arial"/>
              </a:rPr>
              <a:t>Hombres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Arial"/>
              </a:rPr>
              <a:t>(En el mundo)</a:t>
            </a:r>
          </a:p>
        </p:txBody>
      </p:sp>
      <p:sp>
        <p:nvSpPr>
          <p:cNvPr id="265" name="CustomShape 13"/>
          <p:cNvSpPr/>
          <p:nvPr/>
        </p:nvSpPr>
        <p:spPr>
          <a:xfrm>
            <a:off x="984266" y="4484998"/>
            <a:ext cx="1895709" cy="101784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Hacéis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bien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estar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atentos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”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6" name="CustomShape 14"/>
          <p:cNvSpPr/>
          <p:nvPr/>
        </p:nvSpPr>
        <p:spPr>
          <a:xfrm>
            <a:off x="2521259" y="4484013"/>
            <a:ext cx="3380402" cy="71006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“para que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tengáis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memoria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”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2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Effect">
                      <p:stCondLst>
                        <p:cond delay="indefinite"/>
                      </p:stCondLst>
                      <p:childTnLst>
                        <p:par>
                          <p:cTn id="1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7983199-5FB6-475F-A444-BEC90A7210EF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13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0" y="0"/>
            <a:ext cx="9144000" cy="533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pc="-1" dirty="0">
                <a:solidFill>
                  <a:srgbClr val="FFFFFF"/>
                </a:solidFill>
                <a:latin typeface="Arial"/>
              </a:rPr>
              <a:t>L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a 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gran 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salvacion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I Pedro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1:1-12)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CustomShape 3"/>
          <p:cNvSpPr/>
          <p:nvPr/>
        </p:nvSpPr>
        <p:spPr>
          <a:xfrm>
            <a:off x="535680" y="1004760"/>
            <a:ext cx="2086190" cy="3715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i="1" spc="-1" dirty="0">
                <a:solidFill>
                  <a:srgbClr val="FFFF00"/>
                </a:solidFill>
                <a:latin typeface="Arial"/>
              </a:rPr>
              <a:t>D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e </a:t>
            </a:r>
            <a:r>
              <a:rPr lang="en-US" sz="1800" b="1" i="1" strike="noStrike" spc="-1" dirty="0" err="1">
                <a:solidFill>
                  <a:srgbClr val="FFFF00"/>
                </a:solidFill>
                <a:latin typeface="Arial"/>
              </a:rPr>
              <a:t>antemano</a:t>
            </a:r>
            <a:r>
              <a:rPr lang="en-US" sz="1800" b="1" i="1" strike="noStrike" spc="-1" dirty="0">
                <a:solidFill>
                  <a:srgbClr val="FFFF00"/>
                </a:solidFill>
                <a:latin typeface="Arial"/>
              </a:rPr>
              <a:t> (11)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0" name="CustomShape 4"/>
          <p:cNvSpPr/>
          <p:nvPr/>
        </p:nvSpPr>
        <p:spPr>
          <a:xfrm>
            <a:off x="0" y="1371600"/>
            <a:ext cx="2971800" cy="192578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Profetas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anunciaron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gracia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venidera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(10,11)</a:t>
            </a: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Profetas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inquirieron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para saber el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tiempo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(10,11)</a:t>
            </a: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Se les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dijo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que a </a:t>
            </a:r>
            <a:r>
              <a:rPr lang="en-US" sz="1700" b="1" spc="-1" dirty="0" err="1" smtClean="0">
                <a:solidFill>
                  <a:srgbClr val="FFFFFF"/>
                </a:solidFill>
                <a:latin typeface="Arial"/>
              </a:rPr>
              <a:t>v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osotros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administraban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(12)</a:t>
            </a:r>
          </a:p>
        </p:txBody>
      </p:sp>
      <p:sp>
        <p:nvSpPr>
          <p:cNvPr id="111" name="CustomShape 5"/>
          <p:cNvSpPr/>
          <p:nvPr/>
        </p:nvSpPr>
        <p:spPr>
          <a:xfrm>
            <a:off x="2971800" y="1447920"/>
            <a:ext cx="1066680" cy="71006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Sufri-miento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CustomShape 6"/>
          <p:cNvSpPr/>
          <p:nvPr/>
        </p:nvSpPr>
        <p:spPr>
          <a:xfrm>
            <a:off x="5029200" y="1552680"/>
            <a:ext cx="3048120" cy="140256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marL="176040" indent="-176040"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pc="-1" dirty="0" err="1">
                <a:solidFill>
                  <a:srgbClr val="FFFFFF"/>
                </a:solidFill>
                <a:latin typeface="Arial"/>
              </a:rPr>
              <a:t>A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nunciadas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a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vosotros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(12)</a:t>
            </a: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spc="-1" dirty="0" err="1">
                <a:solidFill>
                  <a:srgbClr val="FFFFFF"/>
                </a:solidFill>
                <a:latin typeface="Arial"/>
              </a:rPr>
              <a:t>E</a:t>
            </a:r>
            <a:r>
              <a:rPr lang="en-US" sz="1700" b="0" strike="noStrike" spc="-1" dirty="0" err="1" smtClean="0">
                <a:solidFill>
                  <a:srgbClr val="FFFFFF"/>
                </a:solidFill>
                <a:latin typeface="Arial"/>
              </a:rPr>
              <a:t>n</a:t>
            </a:r>
            <a:r>
              <a:rPr lang="en-US" sz="17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0" strike="noStrike" spc="-1" dirty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1700" b="0" strike="noStrike" spc="-1" dirty="0" err="1">
                <a:solidFill>
                  <a:srgbClr val="FFFFFF"/>
                </a:solidFill>
                <a:latin typeface="Arial"/>
              </a:rPr>
              <a:t>evangelio</a:t>
            </a: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0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17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0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1700" b="0" strike="noStrike" spc="-1" dirty="0">
                <a:solidFill>
                  <a:srgbClr val="FFFFFF"/>
                </a:solidFill>
                <a:latin typeface="Arial"/>
              </a:rPr>
              <a:t> que </a:t>
            </a:r>
            <a:r>
              <a:rPr lang="en-US" sz="1700" b="0" strike="noStrike" spc="-1" dirty="0" err="1">
                <a:solidFill>
                  <a:srgbClr val="FFFFFF"/>
                </a:solidFill>
                <a:latin typeface="Arial"/>
              </a:rPr>
              <a:t>predican</a:t>
            </a: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0" strike="noStrike" spc="-1" dirty="0" err="1" smtClean="0">
                <a:solidFill>
                  <a:srgbClr val="FFFFFF"/>
                </a:solidFill>
                <a:latin typeface="Arial"/>
              </a:rPr>
              <a:t>Enviados</a:t>
            </a:r>
            <a:r>
              <a:rPr lang="en-US" sz="17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0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1700" b="0" strike="noStrike" spc="-1" dirty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1700" b="0" strike="noStrike" spc="-1" dirty="0" err="1">
                <a:solidFill>
                  <a:srgbClr val="FFFFFF"/>
                </a:solidFill>
                <a:latin typeface="Arial"/>
              </a:rPr>
              <a:t>Espíritu</a:t>
            </a:r>
            <a:r>
              <a:rPr lang="en-US" sz="1700" b="0" strike="noStrike" spc="-1" dirty="0">
                <a:solidFill>
                  <a:srgbClr val="FFFFFF"/>
                </a:solidFill>
                <a:latin typeface="Arial"/>
              </a:rPr>
              <a:t> Santo</a:t>
            </a: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CustomShape 7"/>
          <p:cNvSpPr/>
          <p:nvPr/>
        </p:nvSpPr>
        <p:spPr>
          <a:xfrm>
            <a:off x="5031720" y="990720"/>
            <a:ext cx="2333757" cy="3715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i="1" spc="-1" dirty="0" err="1">
                <a:solidFill>
                  <a:srgbClr val="FFFF00"/>
                </a:solidFill>
                <a:latin typeface="Arial"/>
              </a:rPr>
              <a:t>A</a:t>
            </a: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hora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han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sido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800" b="1" i="1" strike="noStrike" spc="-1" dirty="0">
                <a:solidFill>
                  <a:srgbClr val="FFFF00"/>
                </a:solidFill>
                <a:latin typeface="Arial"/>
              </a:rPr>
              <a:t>(12)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4" name="Line 8"/>
          <p:cNvSpPr/>
          <p:nvPr/>
        </p:nvSpPr>
        <p:spPr>
          <a:xfrm>
            <a:off x="4876920" y="1447920"/>
            <a:ext cx="0" cy="1676160"/>
          </a:xfrm>
          <a:prstGeom prst="line">
            <a:avLst/>
          </a:prstGeom>
          <a:ln w="9360">
            <a:solidFill>
              <a:srgbClr val="FFFFFF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9"/>
          <p:cNvSpPr/>
          <p:nvPr/>
        </p:nvSpPr>
        <p:spPr>
          <a:xfrm>
            <a:off x="1106905" y="3962520"/>
            <a:ext cx="3998615" cy="28645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Esperanza Viva (3)</a:t>
            </a: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Guardados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(5)</a:t>
            </a:r>
          </a:p>
          <a:p>
            <a:pPr marL="457200" lvl="1" indent="-167040" algn="l" rtl="0">
              <a:buClr>
                <a:srgbClr val="FFFF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Por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poder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de Dios</a:t>
            </a:r>
            <a:endParaRPr lang="en-US" sz="1800" b="1" strike="noStrike" spc="-1" dirty="0" smtClean="0">
              <a:solidFill>
                <a:srgbClr val="FFFFFF"/>
              </a:solidFill>
              <a:latin typeface="Arial"/>
            </a:endParaRPr>
          </a:p>
          <a:p>
            <a:pPr marL="457200" lvl="1" indent="-167040" algn="l" rtl="0">
              <a:buClr>
                <a:srgbClr val="FFFF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Mediante la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fe</a:t>
            </a:r>
            <a:endParaRPr lang="en-US" sz="1800" b="1" strike="noStrike" spc="-1" dirty="0" smtClean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Afligidos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diversas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pruebas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(6)</a:t>
            </a:r>
          </a:p>
          <a:p>
            <a:pPr marL="457200" lvl="1" indent="-167040" algn="l" rtl="0">
              <a:buClr>
                <a:srgbClr val="FFFF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Prueba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tu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fe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(7)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Amar y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creer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Jesús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(8)</a:t>
            </a: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Alegría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(8)</a:t>
            </a:r>
          </a:p>
          <a:p>
            <a:pPr marL="457200" lvl="1" indent="-167040" algn="l" rtl="0">
              <a:buClr>
                <a:srgbClr val="FFFF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Gozo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inefable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457200" lvl="1" indent="-167040" algn="l" rtl="0">
              <a:buClr>
                <a:srgbClr val="FFFF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 err="1">
                <a:solidFill>
                  <a:srgbClr val="FFFFFF"/>
                </a:solidFill>
                <a:latin typeface="Arial"/>
              </a:rPr>
              <a:t>L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leno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gloria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6" name="CustomShape 10"/>
          <p:cNvSpPr/>
          <p:nvPr/>
        </p:nvSpPr>
        <p:spPr>
          <a:xfrm>
            <a:off x="5410079" y="3962520"/>
            <a:ext cx="3541415" cy="231050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marL="176040" indent="-176040" algn="l" rtl="0">
              <a:buClr>
                <a:srgbClr val="CCEC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CCECFF"/>
                </a:solidFill>
                <a:latin typeface="Arial"/>
              </a:rPr>
              <a:t>Herencia</a:t>
            </a: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 (4)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457200" lvl="1" indent="-167040" algn="l" rtl="0">
              <a:lnSpc>
                <a:spcPct val="100000"/>
              </a:lnSpc>
              <a:buClr>
                <a:srgbClr val="CCEC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>
                <a:solidFill>
                  <a:srgbClr val="CCECFF"/>
                </a:solidFill>
                <a:latin typeface="Arial"/>
              </a:rPr>
              <a:t>Incorruptible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457200" lvl="1" indent="-167040" algn="l" rtl="0">
              <a:lnSpc>
                <a:spcPct val="100000"/>
              </a:lnSpc>
              <a:buClr>
                <a:srgbClr val="CCEC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 err="1" smtClean="0">
                <a:solidFill>
                  <a:srgbClr val="CCECFF"/>
                </a:solidFill>
                <a:latin typeface="Arial"/>
              </a:rPr>
              <a:t>Incomtaminada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457200" lvl="1" indent="-167040" algn="l" rtl="0">
              <a:lnSpc>
                <a:spcPct val="100000"/>
              </a:lnSpc>
              <a:buClr>
                <a:srgbClr val="CCEC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 smtClean="0">
                <a:solidFill>
                  <a:srgbClr val="CCECFF"/>
                </a:solidFill>
                <a:latin typeface="Arial"/>
              </a:rPr>
              <a:t>Inmarcesible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457200" lvl="1" indent="-167040" algn="l" rtl="0">
              <a:lnSpc>
                <a:spcPct val="100000"/>
              </a:lnSpc>
              <a:buClr>
                <a:srgbClr val="CCEC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 err="1" smtClean="0">
                <a:solidFill>
                  <a:srgbClr val="CCECFF"/>
                </a:solidFill>
                <a:latin typeface="Arial"/>
              </a:rPr>
              <a:t>R</a:t>
            </a:r>
            <a:r>
              <a:rPr lang="en-US" sz="1800" b="0" strike="noStrike" spc="-1" dirty="0" err="1" smtClean="0">
                <a:solidFill>
                  <a:srgbClr val="CCECFF"/>
                </a:solidFill>
                <a:latin typeface="Arial"/>
              </a:rPr>
              <a:t>eservada</a:t>
            </a:r>
            <a:r>
              <a:rPr lang="en-US" sz="1800" b="0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CCECFF"/>
                </a:solidFill>
                <a:latin typeface="Arial"/>
              </a:rPr>
              <a:t>en</a:t>
            </a:r>
            <a:r>
              <a:rPr lang="en-US" sz="1800" b="0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pc="-1" dirty="0" err="1" smtClean="0">
                <a:solidFill>
                  <a:srgbClr val="CCECFF"/>
                </a:solidFill>
                <a:latin typeface="Arial"/>
              </a:rPr>
              <a:t>los</a:t>
            </a:r>
            <a:r>
              <a:rPr lang="en-US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pc="-1" dirty="0" err="1" smtClean="0">
                <a:solidFill>
                  <a:srgbClr val="CCECFF"/>
                </a:solidFill>
                <a:latin typeface="Arial"/>
              </a:rPr>
              <a:t>cielos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CCEC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La </a:t>
            </a:r>
            <a:r>
              <a:rPr lang="en-US" sz="1800" b="1" strike="noStrike" spc="-1" dirty="0" err="1">
                <a:solidFill>
                  <a:srgbClr val="CCECFF"/>
                </a:solidFill>
                <a:latin typeface="Arial"/>
              </a:rPr>
              <a:t>salvación</a:t>
            </a: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b="1" spc="-1" dirty="0" err="1" smtClean="0">
                <a:solidFill>
                  <a:srgbClr val="CCECFF"/>
                </a:solidFill>
                <a:latin typeface="Arial"/>
              </a:rPr>
              <a:t>manifestada</a:t>
            </a:r>
            <a:r>
              <a:rPr lang="en-US" sz="18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(5)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CCEC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El “fin” de </a:t>
            </a:r>
            <a:r>
              <a:rPr lang="en-US" sz="1800" b="1" strike="noStrike" spc="-1" dirty="0" err="1">
                <a:solidFill>
                  <a:srgbClr val="CCECFF"/>
                </a:solidFill>
                <a:latin typeface="Arial"/>
              </a:rPr>
              <a:t>nuestra</a:t>
            </a: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CCECFF"/>
                </a:solidFill>
                <a:latin typeface="Arial"/>
              </a:rPr>
              <a:t>fe</a:t>
            </a: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 (9)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CCEC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CCECFF"/>
                </a:solidFill>
                <a:latin typeface="Arial"/>
              </a:rPr>
              <a:t>Salvación</a:t>
            </a: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 de almas (9)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CustomShape 11"/>
          <p:cNvSpPr/>
          <p:nvPr/>
        </p:nvSpPr>
        <p:spPr>
          <a:xfrm>
            <a:off x="2057400" y="3321000"/>
            <a:ext cx="2231293" cy="6485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1" strike="noStrike" spc="-1" dirty="0" err="1">
                <a:solidFill>
                  <a:srgbClr val="FFFF00"/>
                </a:solidFill>
                <a:latin typeface="Arial"/>
              </a:rPr>
              <a:t>Ahora</a:t>
            </a:r>
            <a:r>
              <a:rPr lang="en-US" sz="1800" b="1" i="1" strike="noStrike" spc="-1" dirty="0">
                <a:solidFill>
                  <a:srgbClr val="FFFF00"/>
                </a:solidFill>
                <a:latin typeface="Arial"/>
              </a:rPr>
              <a:t>, </a:t>
            </a:r>
            <a:r>
              <a:rPr lang="en-US" sz="1800" b="1" i="1" strike="noStrike" spc="-1" dirty="0" err="1">
                <a:solidFill>
                  <a:srgbClr val="FFFF00"/>
                </a:solidFill>
                <a:latin typeface="Arial"/>
              </a:rPr>
              <a:t>por</a:t>
            </a:r>
            <a:r>
              <a:rPr lang="en-US" sz="1800" b="1" i="1" strike="noStrike" spc="-1" dirty="0">
                <a:solidFill>
                  <a:srgbClr val="FFFF00"/>
                </a:solidFill>
                <a:latin typeface="Arial"/>
              </a:rPr>
              <a:t> un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poco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 de </a:t>
            </a: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tiempo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 (6</a:t>
            </a:r>
            <a:r>
              <a:rPr lang="en-US" sz="1800" b="1" i="1" strike="noStrike" spc="-1" dirty="0">
                <a:solidFill>
                  <a:srgbClr val="FFFF00"/>
                </a:solidFill>
                <a:latin typeface="Arial"/>
              </a:rPr>
              <a:t>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18" name="Group 12"/>
          <p:cNvGrpSpPr/>
          <p:nvPr/>
        </p:nvGrpSpPr>
        <p:grpSpPr>
          <a:xfrm>
            <a:off x="135475" y="3444196"/>
            <a:ext cx="1693326" cy="3337484"/>
            <a:chOff x="135475" y="3444196"/>
            <a:chExt cx="1693326" cy="3337484"/>
          </a:xfrm>
        </p:grpSpPr>
        <p:sp>
          <p:nvSpPr>
            <p:cNvPr id="119" name="CustomShape 13"/>
            <p:cNvSpPr/>
            <p:nvPr/>
          </p:nvSpPr>
          <p:spPr>
            <a:xfrm>
              <a:off x="135475" y="3444196"/>
              <a:ext cx="1693326" cy="371513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err="1" smtClean="0">
                  <a:solidFill>
                    <a:srgbClr val="FFFF00"/>
                  </a:solidFill>
                  <a:latin typeface="Arial"/>
                </a:rPr>
                <a:t>Renacidos</a:t>
              </a:r>
              <a:r>
                <a:rPr lang="en-US" sz="1800" b="1" i="1" strike="noStrike" spc="-1" dirty="0" smtClean="0">
                  <a:solidFill>
                    <a:srgbClr val="FFFF00"/>
                  </a:solidFill>
                  <a:latin typeface="Arial"/>
                </a:rPr>
                <a:t> (3</a:t>
              </a:r>
              <a:r>
                <a:rPr lang="en-US" sz="1800" b="1" i="1" strike="noStrike" spc="-1" dirty="0">
                  <a:solidFill>
                    <a:srgbClr val="FFFF00"/>
                  </a:solidFill>
                  <a:latin typeface="Arial"/>
                </a:rPr>
                <a:t>)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0" name="Line 14"/>
            <p:cNvSpPr/>
            <p:nvPr/>
          </p:nvSpPr>
          <p:spPr>
            <a:xfrm>
              <a:off x="990360" y="3962520"/>
              <a:ext cx="0" cy="2819160"/>
            </a:xfrm>
            <a:prstGeom prst="line">
              <a:avLst/>
            </a:prstGeom>
            <a:ln w="9360">
              <a:solidFill>
                <a:srgbClr val="FFFFFF"/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21" name="Group 15"/>
          <p:cNvGrpSpPr/>
          <p:nvPr/>
        </p:nvGrpSpPr>
        <p:grpSpPr>
          <a:xfrm>
            <a:off x="4117320" y="3321000"/>
            <a:ext cx="1893600" cy="3460680"/>
            <a:chOff x="4117320" y="3321000"/>
            <a:chExt cx="1893600" cy="3460680"/>
          </a:xfrm>
        </p:grpSpPr>
        <p:sp>
          <p:nvSpPr>
            <p:cNvPr id="122" name="Line 16"/>
            <p:cNvSpPr/>
            <p:nvPr/>
          </p:nvSpPr>
          <p:spPr>
            <a:xfrm>
              <a:off x="5105160" y="3962520"/>
              <a:ext cx="0" cy="2819160"/>
            </a:xfrm>
            <a:prstGeom prst="line">
              <a:avLst/>
            </a:prstGeom>
            <a:ln w="9360">
              <a:solidFill>
                <a:srgbClr val="FFFFFF"/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CustomShape 17"/>
            <p:cNvSpPr/>
            <p:nvPr/>
          </p:nvSpPr>
          <p:spPr>
            <a:xfrm>
              <a:off x="4117320" y="3321000"/>
              <a:ext cx="1893600" cy="642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00"/>
                  </a:solidFill>
                  <a:latin typeface="Arial"/>
                </a:rPr>
                <a:t>Revelación de</a:t>
              </a:r>
              <a:endParaRPr lang="en-US" sz="1800" b="1" strike="noStrike" spc="-1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00"/>
                  </a:solidFill>
                  <a:latin typeface="Arial"/>
                </a:rPr>
                <a:t>Jesucristo (7)</a:t>
              </a:r>
              <a:endParaRPr lang="en-US" sz="1800" b="1" strike="noStrike" spc="-1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124" name="CustomShape 18"/>
          <p:cNvSpPr/>
          <p:nvPr/>
        </p:nvSpPr>
        <p:spPr>
          <a:xfrm>
            <a:off x="6173280" y="3505320"/>
            <a:ext cx="2794781" cy="3715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“El </a:t>
            </a: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tiempo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postrero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” </a:t>
            </a:r>
            <a:r>
              <a:rPr lang="en-US" sz="1800" b="1" i="1" strike="noStrike" spc="-1" dirty="0">
                <a:solidFill>
                  <a:srgbClr val="FFFF00"/>
                </a:solidFill>
                <a:latin typeface="Arial"/>
              </a:rPr>
              <a:t>(5)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CustomShape 19"/>
          <p:cNvSpPr/>
          <p:nvPr/>
        </p:nvSpPr>
        <p:spPr>
          <a:xfrm>
            <a:off x="8381880" y="1752480"/>
            <a:ext cx="685800" cy="1295640"/>
          </a:xfrm>
          <a:custGeom>
            <a:avLst/>
            <a:gdLst/>
            <a:ahLst/>
            <a:cxnLst/>
            <a:rect l="0" t="0" r="r" b="b"/>
            <a:pathLst>
              <a:path w="1907" h="3601">
                <a:moveTo>
                  <a:pt x="0" y="900"/>
                </a:moveTo>
                <a:lnTo>
                  <a:pt x="1429" y="900"/>
                </a:lnTo>
                <a:lnTo>
                  <a:pt x="1429" y="0"/>
                </a:lnTo>
                <a:lnTo>
                  <a:pt x="1906" y="1800"/>
                </a:lnTo>
                <a:lnTo>
                  <a:pt x="1429" y="3600"/>
                </a:lnTo>
                <a:lnTo>
                  <a:pt x="1429" y="2700"/>
                </a:lnTo>
                <a:lnTo>
                  <a:pt x="0" y="2700"/>
                </a:lnTo>
                <a:lnTo>
                  <a:pt x="0" y="900"/>
                </a:lnTo>
              </a:path>
            </a:pathLst>
          </a:custGeom>
          <a:gradFill rotWithShape="0">
            <a:gsLst>
              <a:gs pos="0">
                <a:srgbClr val="000066"/>
              </a:gs>
              <a:gs pos="100000">
                <a:srgbClr val="FFFFFF"/>
              </a:gs>
            </a:gsLst>
            <a:lin ang="0"/>
          </a:gra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20"/>
          <p:cNvSpPr/>
          <p:nvPr/>
        </p:nvSpPr>
        <p:spPr>
          <a:xfrm>
            <a:off x="0" y="4876920"/>
            <a:ext cx="685800" cy="1295280"/>
          </a:xfrm>
          <a:custGeom>
            <a:avLst/>
            <a:gdLst/>
            <a:ahLst/>
            <a:cxnLst/>
            <a:rect l="0" t="0" r="r" b="b"/>
            <a:pathLst>
              <a:path w="1907" h="3600">
                <a:moveTo>
                  <a:pt x="0" y="899"/>
                </a:moveTo>
                <a:lnTo>
                  <a:pt x="1429" y="899"/>
                </a:lnTo>
                <a:lnTo>
                  <a:pt x="1429" y="0"/>
                </a:lnTo>
                <a:lnTo>
                  <a:pt x="1906" y="1799"/>
                </a:lnTo>
                <a:lnTo>
                  <a:pt x="1429" y="3599"/>
                </a:lnTo>
                <a:lnTo>
                  <a:pt x="1429" y="2699"/>
                </a:lnTo>
                <a:lnTo>
                  <a:pt x="0" y="2699"/>
                </a:lnTo>
                <a:lnTo>
                  <a:pt x="0" y="899"/>
                </a:lnTo>
              </a:path>
            </a:pathLst>
          </a:custGeom>
          <a:gradFill rotWithShape="0">
            <a:gsLst>
              <a:gs pos="0">
                <a:srgbClr val="000066"/>
              </a:gs>
              <a:gs pos="100000">
                <a:srgbClr val="FFFFFF"/>
              </a:gs>
            </a:gsLst>
            <a:lin ang="0"/>
          </a:gra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27" name="Group 21"/>
          <p:cNvGrpSpPr/>
          <p:nvPr/>
        </p:nvGrpSpPr>
        <p:grpSpPr>
          <a:xfrm>
            <a:off x="7437946" y="457200"/>
            <a:ext cx="1488269" cy="2743200"/>
            <a:chOff x="7437946" y="457200"/>
            <a:chExt cx="1488269" cy="2743200"/>
          </a:xfrm>
        </p:grpSpPr>
        <p:sp>
          <p:nvSpPr>
            <p:cNvPr id="128" name="CustomShape 22"/>
            <p:cNvSpPr/>
            <p:nvPr/>
          </p:nvSpPr>
          <p:spPr>
            <a:xfrm>
              <a:off x="7437946" y="457200"/>
              <a:ext cx="1488269" cy="925511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err="1" smtClean="0">
                  <a:solidFill>
                    <a:srgbClr val="FFFF00"/>
                  </a:solidFill>
                  <a:latin typeface="Arial"/>
                </a:rPr>
                <a:t>Renacidos</a:t>
              </a:r>
              <a:r>
                <a:rPr lang="en-US" sz="1800" b="1" i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err="1" smtClean="0">
                  <a:solidFill>
                    <a:srgbClr val="FFFF00"/>
                  </a:solidFill>
                  <a:latin typeface="Arial"/>
                </a:rPr>
                <a:t>por</a:t>
              </a:r>
              <a:r>
                <a:rPr lang="en-US" sz="1800" b="1" i="1" strike="noStrike" spc="-1" dirty="0" smtClean="0">
                  <a:solidFill>
                    <a:srgbClr val="FFFF00"/>
                  </a:solidFill>
                  <a:latin typeface="Arial"/>
                </a:rPr>
                <a:t> la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>
                  <a:solidFill>
                    <a:srgbClr val="FFFF00"/>
                  </a:solidFill>
                  <a:latin typeface="Arial"/>
                </a:rPr>
                <a:t>Palabra (23)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9" name="Line 23"/>
            <p:cNvSpPr/>
            <p:nvPr/>
          </p:nvSpPr>
          <p:spPr>
            <a:xfrm>
              <a:off x="8077320" y="1371600"/>
              <a:ext cx="0" cy="1828800"/>
            </a:xfrm>
            <a:prstGeom prst="line">
              <a:avLst/>
            </a:prstGeom>
            <a:ln w="9360">
              <a:solidFill>
                <a:srgbClr val="FFFFFF"/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30" name="CustomShape 24"/>
          <p:cNvSpPr/>
          <p:nvPr/>
        </p:nvSpPr>
        <p:spPr>
          <a:xfrm>
            <a:off x="2971800" y="2438280"/>
            <a:ext cx="1905120" cy="398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Arial"/>
              </a:rPr>
              <a:t>de Cristo (12)</a:t>
            </a:r>
          </a:p>
        </p:txBody>
      </p:sp>
      <p:sp>
        <p:nvSpPr>
          <p:cNvPr id="131" name="CustomShape 25"/>
          <p:cNvSpPr/>
          <p:nvPr/>
        </p:nvSpPr>
        <p:spPr>
          <a:xfrm>
            <a:off x="3962520" y="1447920"/>
            <a:ext cx="990360" cy="398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>
                <a:solidFill>
                  <a:srgbClr val="CCECFF"/>
                </a:solidFill>
                <a:latin typeface="Arial"/>
              </a:rPr>
              <a:t>Gloria</a:t>
            </a:r>
            <a:endParaRPr lang="en-US" sz="2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2" name="Line 26"/>
          <p:cNvSpPr/>
          <p:nvPr/>
        </p:nvSpPr>
        <p:spPr>
          <a:xfrm>
            <a:off x="4038480" y="1066680"/>
            <a:ext cx="0" cy="1295640"/>
          </a:xfrm>
          <a:prstGeom prst="line">
            <a:avLst/>
          </a:prstGeom>
          <a:ln w="9360">
            <a:solidFill>
              <a:srgbClr val="FFFFFF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27"/>
          <p:cNvSpPr/>
          <p:nvPr/>
        </p:nvSpPr>
        <p:spPr>
          <a:xfrm>
            <a:off x="3657600" y="1143000"/>
            <a:ext cx="762120" cy="228600"/>
          </a:xfrm>
          <a:custGeom>
            <a:avLst/>
            <a:gdLst/>
            <a:ahLst/>
            <a:cxnLst/>
            <a:rect l="l" t="t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28440">
            <a:solidFill>
              <a:srgbClr val="FFFFFF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28"/>
          <p:cNvSpPr/>
          <p:nvPr/>
        </p:nvSpPr>
        <p:spPr>
          <a:xfrm>
            <a:off x="4724280" y="4952880"/>
            <a:ext cx="762120" cy="228600"/>
          </a:xfrm>
          <a:custGeom>
            <a:avLst/>
            <a:gdLst/>
            <a:ahLst/>
            <a:cxnLst/>
            <a:rect l="l" t="t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28440">
            <a:solidFill>
              <a:srgbClr val="FFFFFF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35" name="Group 29"/>
          <p:cNvGrpSpPr/>
          <p:nvPr/>
        </p:nvGrpSpPr>
        <p:grpSpPr>
          <a:xfrm>
            <a:off x="2352972" y="533520"/>
            <a:ext cx="1379137" cy="2590560"/>
            <a:chOff x="2352972" y="533520"/>
            <a:chExt cx="1379137" cy="2590560"/>
          </a:xfrm>
        </p:grpSpPr>
        <p:sp>
          <p:nvSpPr>
            <p:cNvPr id="136" name="Line 30"/>
            <p:cNvSpPr/>
            <p:nvPr/>
          </p:nvSpPr>
          <p:spPr>
            <a:xfrm>
              <a:off x="2971800" y="1066680"/>
              <a:ext cx="0" cy="2057400"/>
            </a:xfrm>
            <a:prstGeom prst="line">
              <a:avLst/>
            </a:prstGeom>
            <a:ln w="9360">
              <a:solidFill>
                <a:srgbClr val="FFFFFF"/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" name="CustomShape 31"/>
            <p:cNvSpPr/>
            <p:nvPr/>
          </p:nvSpPr>
          <p:spPr>
            <a:xfrm>
              <a:off x="2352972" y="533520"/>
              <a:ext cx="1379137" cy="586957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1" strike="noStrike" spc="-1" dirty="0">
                  <a:solidFill>
                    <a:srgbClr val="FFFF00"/>
                  </a:solidFill>
                  <a:latin typeface="Arial"/>
                </a:rPr>
                <a:t>Cristo Mani-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1" strike="noStrike" spc="-1" dirty="0" err="1" smtClean="0">
                  <a:solidFill>
                    <a:srgbClr val="FFFF00"/>
                  </a:solidFill>
                  <a:latin typeface="Arial"/>
                </a:rPr>
                <a:t>festado</a:t>
              </a:r>
              <a:r>
                <a:rPr lang="en-US" sz="1600" b="1" i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1600" b="1" i="1" strike="noStrike" spc="-1" dirty="0">
                  <a:solidFill>
                    <a:srgbClr val="FFFF00"/>
                  </a:solidFill>
                  <a:latin typeface="Arial"/>
                </a:rPr>
                <a:t>(20)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38" name="Group 32"/>
          <p:cNvGrpSpPr/>
          <p:nvPr/>
        </p:nvGrpSpPr>
        <p:grpSpPr>
          <a:xfrm>
            <a:off x="2666880" y="2133720"/>
            <a:ext cx="3505320" cy="1295280"/>
            <a:chOff x="2666880" y="2133720"/>
            <a:chExt cx="3505320" cy="1295280"/>
          </a:xfrm>
        </p:grpSpPr>
        <p:sp>
          <p:nvSpPr>
            <p:cNvPr id="139" name="Line 33"/>
            <p:cNvSpPr/>
            <p:nvPr/>
          </p:nvSpPr>
          <p:spPr>
            <a:xfrm flipH="1">
              <a:off x="2666880" y="2209680"/>
              <a:ext cx="914400" cy="1219320"/>
            </a:xfrm>
            <a:prstGeom prst="line">
              <a:avLst/>
            </a:prstGeom>
            <a:ln w="9360">
              <a:solidFill>
                <a:srgbClr val="CCEC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Line 34"/>
            <p:cNvSpPr/>
            <p:nvPr/>
          </p:nvSpPr>
          <p:spPr>
            <a:xfrm>
              <a:off x="4495680" y="2133720"/>
              <a:ext cx="1676520" cy="1295280"/>
            </a:xfrm>
            <a:prstGeom prst="line">
              <a:avLst/>
            </a:prstGeom>
            <a:ln w="9360">
              <a:solidFill>
                <a:srgbClr val="CCEC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6" name="CustomShape 32"/>
          <p:cNvSpPr/>
          <p:nvPr/>
        </p:nvSpPr>
        <p:spPr>
          <a:xfrm>
            <a:off x="304920" y="304920"/>
            <a:ext cx="1143000" cy="2057400"/>
          </a:xfrm>
          <a:custGeom>
            <a:avLst/>
            <a:gdLst/>
            <a:ahLst/>
            <a:cxnLst/>
            <a:rect l="0" t="0" r="r" b="b"/>
            <a:pathLst>
              <a:path w="3177" h="5716">
                <a:moveTo>
                  <a:pt x="794" y="0"/>
                </a:moveTo>
                <a:lnTo>
                  <a:pt x="794" y="4287"/>
                </a:lnTo>
                <a:lnTo>
                  <a:pt x="0" y="4287"/>
                </a:lnTo>
                <a:lnTo>
                  <a:pt x="1588" y="5715"/>
                </a:lnTo>
                <a:lnTo>
                  <a:pt x="3176" y="4287"/>
                </a:lnTo>
                <a:lnTo>
                  <a:pt x="2382" y="4287"/>
                </a:lnTo>
                <a:lnTo>
                  <a:pt x="2382" y="0"/>
                </a:lnTo>
                <a:lnTo>
                  <a:pt x="794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00FF"/>
              </a:gs>
            </a:gsLst>
            <a:lin ang="5400000"/>
          </a:gra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R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E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V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E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L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A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C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I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Ó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N</a:t>
            </a:r>
            <a:endParaRPr lang="en-US" sz="14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CustomShape 33"/>
          <p:cNvSpPr/>
          <p:nvPr/>
        </p:nvSpPr>
        <p:spPr>
          <a:xfrm>
            <a:off x="2971800" y="457200"/>
            <a:ext cx="1143000" cy="2133720"/>
          </a:xfrm>
          <a:custGeom>
            <a:avLst/>
            <a:gdLst/>
            <a:ahLst/>
            <a:cxnLst/>
            <a:rect l="0" t="0" r="r" b="b"/>
            <a:pathLst>
              <a:path w="3177" h="5929">
                <a:moveTo>
                  <a:pt x="794" y="0"/>
                </a:moveTo>
                <a:lnTo>
                  <a:pt x="794" y="4446"/>
                </a:lnTo>
                <a:lnTo>
                  <a:pt x="0" y="4446"/>
                </a:lnTo>
                <a:lnTo>
                  <a:pt x="1588" y="5928"/>
                </a:lnTo>
                <a:lnTo>
                  <a:pt x="3176" y="4446"/>
                </a:lnTo>
                <a:lnTo>
                  <a:pt x="2382" y="4446"/>
                </a:lnTo>
                <a:lnTo>
                  <a:pt x="2382" y="0"/>
                </a:lnTo>
                <a:lnTo>
                  <a:pt x="794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00FF"/>
              </a:gs>
            </a:gsLst>
            <a:lin ang="5400000"/>
          </a:gra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strike="noStrike" spc="-1" dirty="0" smtClean="0">
              <a:solidFill>
                <a:srgbClr val="FFFFFF"/>
              </a:solidFill>
              <a:latin typeface="Arial"/>
            </a:endParaRP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E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pc="-1" dirty="0" smtClean="0">
                <a:solidFill>
                  <a:srgbClr val="000000"/>
                </a:solidFill>
                <a:latin typeface="Arial"/>
              </a:rPr>
              <a:t>N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000000"/>
                </a:solidFill>
                <a:latin typeface="Arial"/>
              </a:rPr>
              <a:t>C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pc="-1" dirty="0" smtClean="0">
                <a:solidFill>
                  <a:srgbClr val="000000"/>
                </a:solidFill>
                <a:latin typeface="Arial"/>
              </a:rPr>
              <a:t>A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000000"/>
                </a:solidFill>
                <a:latin typeface="Arial"/>
              </a:rPr>
              <a:t>R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pc="-1" dirty="0" smtClean="0">
                <a:solidFill>
                  <a:srgbClr val="000000"/>
                </a:solidFill>
                <a:latin typeface="Arial"/>
              </a:rPr>
              <a:t>N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000000"/>
                </a:solidFill>
                <a:latin typeface="Arial"/>
              </a:rPr>
              <a:t>A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pc="-1" dirty="0" smtClean="0">
                <a:solidFill>
                  <a:srgbClr val="000000"/>
                </a:solidFill>
                <a:latin typeface="Arial"/>
              </a:rPr>
              <a:t>C</a:t>
            </a:r>
            <a:br>
              <a:rPr lang="es-ES" sz="1600" b="1" spc="-1" dirty="0" smtClean="0">
                <a:solidFill>
                  <a:srgbClr val="000000"/>
                </a:solidFill>
                <a:latin typeface="Arial"/>
              </a:rPr>
            </a:br>
            <a:r>
              <a:rPr lang="es-ES" sz="1600" b="1" spc="-1" dirty="0" smtClean="0">
                <a:solidFill>
                  <a:srgbClr val="000000"/>
                </a:solidFill>
                <a:latin typeface="Arial"/>
              </a:rPr>
              <a:t>I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000000"/>
                </a:solidFill>
                <a:latin typeface="Arial"/>
              </a:rPr>
              <a:t>Ó</a:t>
            </a:r>
            <a:endParaRPr lang="es-ES" sz="1600" b="1" strike="noStrike" spc="-1" dirty="0" smtClean="0">
              <a:solidFill>
                <a:srgbClr val="000000"/>
              </a:solidFill>
              <a:latin typeface="Arial"/>
            </a:endParaRP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pc="-1" dirty="0">
                <a:solidFill>
                  <a:srgbClr val="000000"/>
                </a:solidFill>
                <a:latin typeface="Arial"/>
              </a:rPr>
              <a:t>N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CustomShape 34"/>
          <p:cNvSpPr/>
          <p:nvPr/>
        </p:nvSpPr>
        <p:spPr>
          <a:xfrm>
            <a:off x="4861307" y="2840552"/>
            <a:ext cx="1143000" cy="2286000"/>
          </a:xfrm>
          <a:custGeom>
            <a:avLst/>
            <a:gdLst/>
            <a:ahLst/>
            <a:cxnLst/>
            <a:rect l="0" t="0" r="r" b="b"/>
            <a:pathLst>
              <a:path w="3177" h="6352">
                <a:moveTo>
                  <a:pt x="794" y="0"/>
                </a:moveTo>
                <a:lnTo>
                  <a:pt x="794" y="4763"/>
                </a:lnTo>
                <a:lnTo>
                  <a:pt x="0" y="4763"/>
                </a:lnTo>
                <a:lnTo>
                  <a:pt x="1588" y="6351"/>
                </a:lnTo>
                <a:lnTo>
                  <a:pt x="3176" y="4763"/>
                </a:lnTo>
                <a:lnTo>
                  <a:pt x="2382" y="4763"/>
                </a:lnTo>
                <a:lnTo>
                  <a:pt x="2382" y="0"/>
                </a:lnTo>
                <a:lnTo>
                  <a:pt x="794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00FF"/>
              </a:gs>
            </a:gsLst>
            <a:lin ang="5400000"/>
          </a:gra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R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E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S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U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R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R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E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C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C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I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Ó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N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CustomShape 32"/>
          <p:cNvSpPr/>
          <p:nvPr/>
        </p:nvSpPr>
        <p:spPr>
          <a:xfrm>
            <a:off x="7098536" y="248942"/>
            <a:ext cx="1143000" cy="2057400"/>
          </a:xfrm>
          <a:custGeom>
            <a:avLst/>
            <a:gdLst/>
            <a:ahLst/>
            <a:cxnLst/>
            <a:rect l="0" t="0" r="r" b="b"/>
            <a:pathLst>
              <a:path w="3177" h="5716">
                <a:moveTo>
                  <a:pt x="794" y="0"/>
                </a:moveTo>
                <a:lnTo>
                  <a:pt x="794" y="4287"/>
                </a:lnTo>
                <a:lnTo>
                  <a:pt x="0" y="4287"/>
                </a:lnTo>
                <a:lnTo>
                  <a:pt x="1588" y="5715"/>
                </a:lnTo>
                <a:lnTo>
                  <a:pt x="3176" y="4287"/>
                </a:lnTo>
                <a:lnTo>
                  <a:pt x="2382" y="4287"/>
                </a:lnTo>
                <a:lnTo>
                  <a:pt x="2382" y="0"/>
                </a:lnTo>
                <a:lnTo>
                  <a:pt x="794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00FF"/>
              </a:gs>
            </a:gsLst>
            <a:lin ang="5400000"/>
          </a:gra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R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E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V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E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L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A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C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I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Ó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N</a:t>
            </a:r>
            <a:endParaRPr lang="en-US" sz="14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CustomShape 34"/>
          <p:cNvSpPr/>
          <p:nvPr/>
        </p:nvSpPr>
        <p:spPr>
          <a:xfrm>
            <a:off x="4114920" y="457320"/>
            <a:ext cx="1143000" cy="2286000"/>
          </a:xfrm>
          <a:custGeom>
            <a:avLst/>
            <a:gdLst/>
            <a:ahLst/>
            <a:cxnLst/>
            <a:rect l="0" t="0" r="r" b="b"/>
            <a:pathLst>
              <a:path w="3177" h="6352">
                <a:moveTo>
                  <a:pt x="794" y="0"/>
                </a:moveTo>
                <a:lnTo>
                  <a:pt x="794" y="4763"/>
                </a:lnTo>
                <a:lnTo>
                  <a:pt x="0" y="4763"/>
                </a:lnTo>
                <a:lnTo>
                  <a:pt x="1588" y="6351"/>
                </a:lnTo>
                <a:lnTo>
                  <a:pt x="3176" y="4763"/>
                </a:lnTo>
                <a:lnTo>
                  <a:pt x="2382" y="4763"/>
                </a:lnTo>
                <a:lnTo>
                  <a:pt x="2382" y="0"/>
                </a:lnTo>
                <a:lnTo>
                  <a:pt x="794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00FF"/>
              </a:gs>
            </a:gsLst>
            <a:lin ang="5400000"/>
          </a:gra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R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E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S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U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R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R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E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C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C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I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Ó</a:t>
            </a:r>
          </a:p>
          <a:p>
            <a:pPr algn="ctr" rtl="0">
              <a:lnSpc>
                <a:spcPct val="7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000000"/>
                </a:solidFill>
                <a:latin typeface="Arial"/>
              </a:rPr>
              <a:t>N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CustomShape 36"/>
          <p:cNvSpPr/>
          <p:nvPr/>
        </p:nvSpPr>
        <p:spPr>
          <a:xfrm>
            <a:off x="4316227" y="2922847"/>
            <a:ext cx="1143000" cy="2057400"/>
          </a:xfrm>
          <a:custGeom>
            <a:avLst/>
            <a:gdLst/>
            <a:ahLst/>
            <a:cxnLst/>
            <a:rect l="0" t="0" r="r" b="b"/>
            <a:pathLst>
              <a:path w="3177" h="5716">
                <a:moveTo>
                  <a:pt x="794" y="0"/>
                </a:moveTo>
                <a:lnTo>
                  <a:pt x="794" y="4287"/>
                </a:lnTo>
                <a:lnTo>
                  <a:pt x="0" y="4287"/>
                </a:lnTo>
                <a:lnTo>
                  <a:pt x="1588" y="5715"/>
                </a:lnTo>
                <a:lnTo>
                  <a:pt x="3176" y="4287"/>
                </a:lnTo>
                <a:lnTo>
                  <a:pt x="2382" y="4287"/>
                </a:lnTo>
                <a:lnTo>
                  <a:pt x="2382" y="0"/>
                </a:lnTo>
                <a:lnTo>
                  <a:pt x="794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00FF"/>
              </a:gs>
            </a:gsLst>
            <a:lin ang="5400000"/>
          </a:gra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2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D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A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V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E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N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I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D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A</a:t>
            </a:r>
            <a:endParaRPr lang="en-US" sz="14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CustomShape 38"/>
          <p:cNvSpPr/>
          <p:nvPr/>
        </p:nvSpPr>
        <p:spPr>
          <a:xfrm>
            <a:off x="5370239" y="3048120"/>
            <a:ext cx="1143000" cy="1828800"/>
          </a:xfrm>
          <a:custGeom>
            <a:avLst/>
            <a:gdLst/>
            <a:ahLst/>
            <a:cxnLst/>
            <a:rect l="0" t="0" r="r" b="b"/>
            <a:pathLst>
              <a:path w="3177" h="5082">
                <a:moveTo>
                  <a:pt x="794" y="0"/>
                </a:moveTo>
                <a:lnTo>
                  <a:pt x="794" y="3810"/>
                </a:lnTo>
                <a:lnTo>
                  <a:pt x="0" y="3810"/>
                </a:lnTo>
                <a:lnTo>
                  <a:pt x="1588" y="5081"/>
                </a:lnTo>
                <a:lnTo>
                  <a:pt x="3176" y="3810"/>
                </a:lnTo>
                <a:lnTo>
                  <a:pt x="2382" y="3810"/>
                </a:lnTo>
                <a:lnTo>
                  <a:pt x="2382" y="0"/>
                </a:lnTo>
                <a:lnTo>
                  <a:pt x="794" y="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00FF"/>
              </a:gs>
            </a:gsLst>
            <a:lin ang="5400000"/>
          </a:gra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J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U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I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C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I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strike="noStrike" spc="-1" dirty="0" smtClean="0">
                <a:solidFill>
                  <a:srgbClr val="000000"/>
                </a:solidFill>
                <a:latin typeface="Arial"/>
              </a:rPr>
              <a:t>O</a:t>
            </a:r>
            <a:endParaRPr lang="en-US" sz="14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306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773EDAE-0D48-4C2E-A142-5272FF3DB275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14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6" name="TextShape 2"/>
          <p:cNvSpPr txBox="1"/>
          <p:nvPr/>
        </p:nvSpPr>
        <p:spPr>
          <a:xfrm>
            <a:off x="0" y="75960"/>
            <a:ext cx="9144000" cy="685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FF"/>
                </a:solidFill>
                <a:latin typeface="Arial"/>
              </a:rPr>
              <a:t>Similitudes </a:t>
            </a:r>
            <a:r>
              <a:rPr lang="en-US" sz="3600" b="1" strike="noStrike" spc="-1" dirty="0" smtClean="0">
                <a:solidFill>
                  <a:srgbClr val="FFFFFF"/>
                </a:solidFill>
                <a:latin typeface="Arial"/>
              </a:rPr>
              <a:t>entre II Pedro 2 y Judas</a:t>
            </a:r>
            <a:endParaRPr lang="en-US" sz="36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7" name="TextShape 3"/>
          <p:cNvSpPr txBox="1"/>
          <p:nvPr/>
        </p:nvSpPr>
        <p:spPr>
          <a:xfrm>
            <a:off x="304560" y="914400"/>
            <a:ext cx="8839080" cy="5759116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4500" lnSpcReduction="10000"/>
          </a:bodyPr>
          <a:lstStyle/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u="sng" spc="-1" dirty="0">
                <a:solidFill>
                  <a:srgbClr val="FFFF00"/>
                </a:solidFill>
              </a:rPr>
              <a:t>II </a:t>
            </a:r>
            <a:r>
              <a:rPr lang="pt-BR" sz="2000" b="1" u="sng" spc="-1" dirty="0" smtClean="0">
                <a:solidFill>
                  <a:srgbClr val="FFFF00"/>
                </a:solidFill>
              </a:rPr>
              <a:t>Ped</a:t>
            </a:r>
            <a:r>
              <a:rPr lang="pt-BR" sz="2000" b="1" spc="-1" dirty="0" smtClean="0">
                <a:solidFill>
                  <a:srgbClr val="FFFF00"/>
                </a:solidFill>
              </a:rPr>
              <a:t>  </a:t>
            </a:r>
            <a:r>
              <a:rPr lang="pt-BR" sz="2000" b="1" u="sng" spc="-1" dirty="0" smtClean="0">
                <a:solidFill>
                  <a:srgbClr val="FFFF00"/>
                </a:solidFill>
              </a:rPr>
              <a:t>Judas </a:t>
            </a:r>
            <a:endParaRPr lang="pt-BR" sz="2000" b="1" u="sng" spc="-1" dirty="0">
              <a:solidFill>
                <a:srgbClr val="FFFF00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 b="1" u="sng" spc="-1" dirty="0">
              <a:solidFill>
                <a:srgbClr val="FFFF00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2:3	</a:t>
            </a:r>
            <a:r>
              <a:rPr lang="pt-BR" sz="2000" b="1" spc="-1" dirty="0" smtClean="0">
                <a:solidFill>
                  <a:schemeClr val="bg1"/>
                </a:solidFill>
              </a:rPr>
              <a:t>4	De largo tiempo la condenación no se tarda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2:1	</a:t>
            </a:r>
            <a:r>
              <a:rPr lang="pt-BR" sz="2000" b="1" spc="-1" dirty="0" smtClean="0">
                <a:solidFill>
                  <a:schemeClr val="bg1"/>
                </a:solidFill>
              </a:rPr>
              <a:t>4	Han entrado encubiertamente...negarán al Señor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1:12	</a:t>
            </a:r>
            <a:r>
              <a:rPr lang="pt-BR" sz="2000" b="1" spc="-1" dirty="0" smtClean="0">
                <a:solidFill>
                  <a:schemeClr val="bg1"/>
                </a:solidFill>
              </a:rPr>
              <a:t>5	No dejaré de recordaros, aunque vosotros la sepáis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2:4	</a:t>
            </a:r>
            <a:r>
              <a:rPr lang="pt-BR" sz="2000" b="1" spc="-1" dirty="0" smtClean="0">
                <a:solidFill>
                  <a:schemeClr val="bg1"/>
                </a:solidFill>
              </a:rPr>
              <a:t>6	Los ángeles que pecaron (abandonaron su propia morada)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2:6	</a:t>
            </a:r>
            <a:r>
              <a:rPr lang="pt-BR" sz="2000" b="1" spc="-1" dirty="0" smtClean="0">
                <a:solidFill>
                  <a:schemeClr val="bg1"/>
                </a:solidFill>
              </a:rPr>
              <a:t>7	Destrucción de Sodoma y Gomorra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2:10	</a:t>
            </a:r>
            <a:r>
              <a:rPr lang="pt-BR" sz="2000" b="1" spc="-1" dirty="0" smtClean="0">
                <a:solidFill>
                  <a:schemeClr val="bg1"/>
                </a:solidFill>
              </a:rPr>
              <a:t>8	Los falsos maestros rechazan la autoridad y blasfeman 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2:11	</a:t>
            </a:r>
            <a:r>
              <a:rPr lang="pt-BR" sz="2000" b="1" spc="-1" dirty="0" smtClean="0">
                <a:solidFill>
                  <a:schemeClr val="bg1"/>
                </a:solidFill>
              </a:rPr>
              <a:t>9	Ángeles (Miguel) no profirieron juicio contra el diablo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2:12	</a:t>
            </a:r>
            <a:r>
              <a:rPr lang="pt-BR" sz="2000" b="1" spc="-1" dirty="0" smtClean="0">
                <a:solidFill>
                  <a:schemeClr val="bg1"/>
                </a:solidFill>
              </a:rPr>
              <a:t>10	Blasfeman de cosas que no conocen, serán destruidos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2:15	</a:t>
            </a:r>
            <a:r>
              <a:rPr lang="pt-BR" sz="2000" b="1" spc="-1" dirty="0" smtClean="0">
                <a:solidFill>
                  <a:schemeClr val="bg1"/>
                </a:solidFill>
              </a:rPr>
              <a:t>11	Ejemplo de Balaam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2:13	</a:t>
            </a:r>
            <a:r>
              <a:rPr lang="pt-BR" sz="2000" b="1" spc="-1" dirty="0" smtClean="0">
                <a:solidFill>
                  <a:schemeClr val="bg1"/>
                </a:solidFill>
              </a:rPr>
              <a:t>12	Manchas en vuestros ágapes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2:17	</a:t>
            </a:r>
            <a:r>
              <a:rPr lang="pt-BR" sz="2000" b="1" spc="-1" dirty="0" smtClean="0">
                <a:solidFill>
                  <a:schemeClr val="bg1"/>
                </a:solidFill>
              </a:rPr>
              <a:t>13	Olas, espuma, etc... Oscuridad reservada para ellos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2:18	</a:t>
            </a:r>
            <a:r>
              <a:rPr lang="pt-BR" sz="2000" b="1" spc="-1" dirty="0" smtClean="0">
                <a:solidFill>
                  <a:schemeClr val="bg1"/>
                </a:solidFill>
              </a:rPr>
              <a:t>16	Hablan cosas infladas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2:18	</a:t>
            </a:r>
            <a:r>
              <a:rPr lang="pt-BR" sz="2000" b="1" spc="-1" dirty="0" smtClean="0">
                <a:solidFill>
                  <a:schemeClr val="bg1"/>
                </a:solidFill>
              </a:rPr>
              <a:t>16	Seducen con concupiscencias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3:2	</a:t>
            </a:r>
            <a:r>
              <a:rPr lang="pt-BR" sz="2000" b="1" spc="-1" dirty="0" smtClean="0">
                <a:solidFill>
                  <a:schemeClr val="bg1"/>
                </a:solidFill>
              </a:rPr>
              <a:t>17	Tengáis memoria de las palabras de los apóstoles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3:3	</a:t>
            </a:r>
            <a:r>
              <a:rPr lang="pt-BR" sz="2000" b="1" spc="-1" dirty="0" smtClean="0">
                <a:solidFill>
                  <a:schemeClr val="bg1"/>
                </a:solidFill>
              </a:rPr>
              <a:t>18	En los postreros días, vendrán burladores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1" spc="-1" dirty="0">
                <a:solidFill>
                  <a:schemeClr val="bg1"/>
                </a:solidFill>
              </a:rPr>
              <a:t>1:10	</a:t>
            </a:r>
            <a:r>
              <a:rPr lang="pt-BR" sz="2000" b="1" spc="-1" dirty="0" smtClean="0">
                <a:solidFill>
                  <a:schemeClr val="bg1"/>
                </a:solidFill>
              </a:rPr>
              <a:t>24	No caeréis jamás (guardaos sin caída)</a:t>
            </a:r>
            <a:endParaRPr lang="pt-BR" sz="2000" b="1" spc="-1" dirty="0">
              <a:solidFill>
                <a:schemeClr val="bg1"/>
              </a:solidFill>
            </a:endParaRPr>
          </a:p>
          <a:p>
            <a:pPr marL="342720" indent="-342720" algn="l" rtl="0">
              <a:lnSpc>
                <a:spcPct val="90000"/>
              </a:lnSpc>
              <a:spcBef>
                <a:spcPts val="499"/>
              </a:spcBef>
              <a:tabLst>
                <a:tab pos="0" algn="l"/>
                <a:tab pos="1027080" algn="l"/>
                <a:tab pos="1717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87EDCAE-A28C-464C-B275-3B637A477DF2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15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9" name="TextShape 2"/>
          <p:cNvSpPr txBox="1"/>
          <p:nvPr/>
        </p:nvSpPr>
        <p:spPr>
          <a:xfrm>
            <a:off x="0" y="75960"/>
            <a:ext cx="9144000" cy="685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FF"/>
                </a:solidFill>
                <a:latin typeface="Arial"/>
              </a:rPr>
              <a:t>Diferencias en II Pedro 2 y Judas</a:t>
            </a:r>
          </a:p>
        </p:txBody>
      </p:sp>
      <p:sp>
        <p:nvSpPr>
          <p:cNvPr id="310" name="TextShape 3"/>
          <p:cNvSpPr txBox="1"/>
          <p:nvPr/>
        </p:nvSpPr>
        <p:spPr>
          <a:xfrm>
            <a:off x="151920" y="914040"/>
            <a:ext cx="4038840" cy="4800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1027080" indent="-1027080" algn="l" rtl="0">
              <a:spcBef>
                <a:spcPts val="598"/>
              </a:spcBef>
              <a:tabLst>
                <a:tab pos="0" algn="l"/>
                <a:tab pos="112680" algn="l"/>
                <a:tab pos="102708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u="sng" strike="noStrike" spc="-1" dirty="0">
                <a:solidFill>
                  <a:srgbClr val="FFFF00"/>
                </a:solidFill>
                <a:uFillTx/>
                <a:latin typeface="Arial"/>
              </a:rPr>
              <a:t>Judas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1027080" indent="-1027080" algn="l" rtl="0">
              <a:spcBef>
                <a:spcPts val="598"/>
              </a:spcBef>
              <a:tabLst>
                <a:tab pos="0" algn="l"/>
                <a:tab pos="112680" algn="l"/>
                <a:tab pos="102708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5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Liberación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Egipto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juicio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posterior</a:t>
            </a:r>
          </a:p>
          <a:p>
            <a:pPr marL="1027080" indent="-1027080" algn="l" rtl="0">
              <a:spcBef>
                <a:spcPts val="598"/>
              </a:spcBef>
              <a:tabLst>
                <a:tab pos="0" algn="l"/>
                <a:tab pos="112680" algn="l"/>
                <a:tab pos="102708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11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Caín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y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Coré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1027080" indent="-1027080" algn="l" rtl="0">
              <a:spcBef>
                <a:spcPts val="598"/>
              </a:spcBef>
              <a:tabLst>
                <a:tab pos="0" algn="l"/>
                <a:tab pos="112680" algn="l"/>
                <a:tab pos="102708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12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Pastores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egoístas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1027080" indent="-1027080" algn="l" rtl="0">
              <a:spcBef>
                <a:spcPts val="598"/>
              </a:spcBef>
              <a:tabLst>
                <a:tab pos="0" algn="l"/>
                <a:tab pos="112680" algn="l"/>
                <a:tab pos="102708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13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Estrellas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errantes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1027080" indent="-1027080" algn="l" rtl="0">
              <a:spcBef>
                <a:spcPts val="598"/>
              </a:spcBef>
              <a:tabLst>
                <a:tab pos="0" algn="l"/>
                <a:tab pos="112680" algn="l"/>
                <a:tab pos="102708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14,15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	La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profecía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Enoc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1027080" indent="-1027080" algn="l" rtl="0">
              <a:spcBef>
                <a:spcPts val="598"/>
              </a:spcBef>
              <a:tabLst>
                <a:tab pos="0" algn="l"/>
                <a:tab pos="112680" algn="l"/>
                <a:tab pos="102708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16 	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Adulando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a las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personas</a:t>
            </a:r>
          </a:p>
        </p:txBody>
      </p:sp>
      <p:sp>
        <p:nvSpPr>
          <p:cNvPr id="311" name="CustomShape 4"/>
          <p:cNvSpPr/>
          <p:nvPr/>
        </p:nvSpPr>
        <p:spPr>
          <a:xfrm>
            <a:off x="4419720" y="914400"/>
            <a:ext cx="4647960" cy="480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027080" indent="-1027080" algn="l" rtl="0">
              <a:spcBef>
                <a:spcPts val="598"/>
              </a:spcBef>
              <a:tabLst>
                <a:tab pos="0" algn="l"/>
                <a:tab pos="112680" algn="l"/>
                <a:tab pos="102708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u="sng" strike="noStrike" spc="-1" dirty="0">
                <a:solidFill>
                  <a:srgbClr val="FFFF00"/>
                </a:solidFill>
                <a:uFillTx/>
                <a:latin typeface="Arial"/>
              </a:rPr>
              <a:t>II Pedro 2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1027080" indent="-1027080" algn="l" rtl="0">
              <a:spcBef>
                <a:spcPts val="598"/>
              </a:spcBef>
              <a:tabLst>
                <a:tab pos="0" algn="l"/>
                <a:tab pos="112680" algn="l"/>
                <a:tab pos="102708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5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Noé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y 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Diluvio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1027080" indent="-1027080" algn="l" rtl="0">
              <a:spcBef>
                <a:spcPts val="598"/>
              </a:spcBef>
              <a:tabLst>
                <a:tab pos="0" algn="l"/>
                <a:tab pos="112680" algn="l"/>
                <a:tab pos="102708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7,8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	Lot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y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Sodoma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1027080" indent="-1027080" algn="l" rtl="0">
              <a:spcBef>
                <a:spcPts val="598"/>
              </a:spcBef>
              <a:tabLst>
                <a:tab pos="0" algn="l"/>
                <a:tab pos="112680" algn="l"/>
                <a:tab pos="102708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14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	No se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sacian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pecar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1027080" indent="-1027080" algn="l" rtl="0">
              <a:spcBef>
                <a:spcPts val="598"/>
              </a:spcBef>
              <a:tabLst>
                <a:tab pos="0" algn="l"/>
                <a:tab pos="112680" algn="l"/>
                <a:tab pos="102708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19-22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Escapadan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contaminaciones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luego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vuelven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: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peor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2" name="Line 5"/>
          <p:cNvSpPr/>
          <p:nvPr/>
        </p:nvSpPr>
        <p:spPr>
          <a:xfrm>
            <a:off x="4343400" y="990720"/>
            <a:ext cx="0" cy="419076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2F21A11-4533-4777-B992-095AC14EC6D9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16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4" name="TextShape 2"/>
          <p:cNvSpPr txBox="1"/>
          <p:nvPr/>
        </p:nvSpPr>
        <p:spPr>
          <a:xfrm>
            <a:off x="685800" y="76320"/>
            <a:ext cx="7772400" cy="457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Relación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entre de 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II Pedro y Judas</a:t>
            </a:r>
          </a:p>
        </p:txBody>
      </p:sp>
      <p:sp>
        <p:nvSpPr>
          <p:cNvPr id="315" name="TextShape 3"/>
          <p:cNvSpPr txBox="1"/>
          <p:nvPr/>
        </p:nvSpPr>
        <p:spPr>
          <a:xfrm>
            <a:off x="76320" y="609480"/>
            <a:ext cx="4876560" cy="28958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spc="-1" dirty="0" smtClean="0">
                <a:solidFill>
                  <a:srgbClr val="FFFFFF"/>
                </a:solidFill>
                <a:ea typeface="Times New Roman"/>
              </a:rPr>
              <a:t>Pero 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hubo también falsos profetas entre el pueblo, como </a:t>
            </a:r>
            <a:r>
              <a:rPr lang="es-ES" sz="2000" b="1" spc="-1" dirty="0">
                <a:solidFill>
                  <a:srgbClr val="FFFF00"/>
                </a:solidFill>
                <a:ea typeface="Times New Roman"/>
              </a:rPr>
              <a:t>habrá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 entre vosotros falsos maestros, que</a:t>
            </a:r>
            <a:r>
              <a:rPr lang="es-ES" sz="2000" b="1" spc="-1" dirty="0">
                <a:solidFill>
                  <a:srgbClr val="FFFFFF"/>
                </a:solidFill>
                <a:ea typeface="Times New Roman"/>
              </a:rPr>
              <a:t> </a:t>
            </a:r>
            <a:r>
              <a:rPr lang="es-ES" sz="2000" b="1" spc="-1" dirty="0">
                <a:solidFill>
                  <a:srgbClr val="FFFF00"/>
                </a:solidFill>
                <a:ea typeface="Times New Roman"/>
              </a:rPr>
              <a:t>introducirán 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encubiertamente herejías destructoras, y aun negarán al Señor que los </a:t>
            </a:r>
            <a:r>
              <a:rPr lang="es-ES" sz="2000" spc="-1" dirty="0" smtClean="0">
                <a:solidFill>
                  <a:srgbClr val="FFFFFF"/>
                </a:solidFill>
                <a:ea typeface="Times New Roman"/>
              </a:rPr>
              <a:t>rescató…Y 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muchos </a:t>
            </a:r>
            <a:r>
              <a:rPr lang="es-ES" sz="2000" b="1" spc="-1" dirty="0">
                <a:solidFill>
                  <a:srgbClr val="FFFF00"/>
                </a:solidFill>
                <a:ea typeface="Times New Roman"/>
              </a:rPr>
              <a:t>seguirán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 sus disoluciones, por causa de los cuales el camino de la verdad </a:t>
            </a:r>
            <a:r>
              <a:rPr lang="es-ES" sz="2000" b="1" spc="-1" dirty="0">
                <a:solidFill>
                  <a:srgbClr val="FFFF00"/>
                </a:solidFill>
                <a:ea typeface="Times New Roman"/>
              </a:rPr>
              <a:t>será 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blasfemado, </a:t>
            </a:r>
            <a:r>
              <a:rPr lang="es-ES" sz="2000" spc="-1" dirty="0" smtClean="0">
                <a:solidFill>
                  <a:srgbClr val="FFFFFF"/>
                </a:solidFill>
                <a:ea typeface="Times New Roman"/>
              </a:rPr>
              <a:t>y 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por avaricia </a:t>
            </a:r>
            <a:r>
              <a:rPr lang="es-ES" sz="2000" b="1" spc="-1" dirty="0">
                <a:solidFill>
                  <a:srgbClr val="FFFF00"/>
                </a:solidFill>
                <a:ea typeface="Times New Roman"/>
              </a:rPr>
              <a:t>harán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 mercadería de </a:t>
            </a:r>
            <a:r>
              <a:rPr lang="es-ES" sz="2000" spc="-1" dirty="0" smtClean="0">
                <a:solidFill>
                  <a:srgbClr val="FFFFFF"/>
                </a:solidFill>
                <a:ea typeface="Times New Roman"/>
              </a:rPr>
              <a:t>vosotros.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  <a:ea typeface="Times New Roman"/>
              </a:rPr>
              <a:t>… </a:t>
            </a:r>
            <a:r>
              <a:rPr lang="en-US" sz="2000" b="0" i="1" strike="noStrike" spc="-1" dirty="0" smtClean="0">
                <a:solidFill>
                  <a:srgbClr val="FFFFFF"/>
                </a:solidFill>
                <a:latin typeface="Arial"/>
                <a:ea typeface="Times New Roman"/>
              </a:rPr>
              <a:t>(</a:t>
            </a:r>
            <a:r>
              <a:rPr lang="en-US" sz="2000" b="0" i="1" strike="noStrike" spc="-1" dirty="0">
                <a:solidFill>
                  <a:srgbClr val="FFFFFF"/>
                </a:solidFill>
                <a:latin typeface="Arial"/>
                <a:ea typeface="Times New Roman"/>
              </a:rPr>
              <a:t>II Pedro 2:1-3)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6" name="CustomShape 4"/>
          <p:cNvSpPr/>
          <p:nvPr/>
        </p:nvSpPr>
        <p:spPr>
          <a:xfrm>
            <a:off x="76320" y="3581280"/>
            <a:ext cx="4876560" cy="25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lnSpcReduction="10000"/>
          </a:bodyPr>
          <a:lstStyle/>
          <a:p>
            <a:pPr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spc="-1" dirty="0" smtClean="0">
                <a:solidFill>
                  <a:srgbClr val="FFFFFF"/>
                </a:solidFill>
                <a:ea typeface="Times New Roman"/>
              </a:rPr>
              <a:t>Amados…os escribo…para 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que tengáis memoria de las palabras que antes han sido dichas por los santos profetas, y del mandamiento del Señor y Salvador dado por vuestros apóstoles; </a:t>
            </a:r>
            <a:r>
              <a:rPr lang="es-ES" sz="2000" spc="-1" dirty="0" smtClean="0">
                <a:solidFill>
                  <a:srgbClr val="FFFFFF"/>
                </a:solidFill>
                <a:ea typeface="Times New Roman"/>
              </a:rPr>
              <a:t>sabiendo 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primero esto, que </a:t>
            </a:r>
            <a:r>
              <a:rPr lang="es-ES" sz="2000" b="1" spc="-1" dirty="0">
                <a:solidFill>
                  <a:srgbClr val="FFFF00"/>
                </a:solidFill>
                <a:ea typeface="Times New Roman"/>
              </a:rPr>
              <a:t>en los postreros días vendrán burladores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, andando según sus propias </a:t>
            </a:r>
            <a:r>
              <a:rPr lang="es-ES" sz="2000" spc="-1" dirty="0" smtClean="0">
                <a:solidFill>
                  <a:srgbClr val="FFFFFF"/>
                </a:solidFill>
                <a:ea typeface="Times New Roman"/>
              </a:rPr>
              <a:t>concupiscencias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  <a:ea typeface="Times New Roman"/>
              </a:rPr>
              <a:t>…</a:t>
            </a:r>
            <a:r>
              <a:rPr lang="en-US" sz="2000" b="0" i="1" strike="noStrike" spc="-1" dirty="0" smtClean="0">
                <a:solidFill>
                  <a:srgbClr val="FFFFFF"/>
                </a:solidFill>
                <a:latin typeface="Arial"/>
                <a:ea typeface="Times New Roman"/>
              </a:rPr>
              <a:t>(</a:t>
            </a:r>
            <a:r>
              <a:rPr lang="en-US" sz="2000" b="0" i="1" strike="noStrike" spc="-1" dirty="0">
                <a:solidFill>
                  <a:srgbClr val="FFFFFF"/>
                </a:solidFill>
                <a:latin typeface="Arial"/>
                <a:ea typeface="Times New Roman"/>
              </a:rPr>
              <a:t>II Pedro 3:1-3)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7" name="CustomShape 5"/>
          <p:cNvSpPr/>
          <p:nvPr/>
        </p:nvSpPr>
        <p:spPr>
          <a:xfrm>
            <a:off x="5029200" y="609480"/>
            <a:ext cx="4038480" cy="281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Porque algunos hombres </a:t>
            </a:r>
            <a:r>
              <a:rPr lang="es-ES" sz="2000" b="1" spc="-1" dirty="0">
                <a:solidFill>
                  <a:srgbClr val="FFFF00"/>
                </a:solidFill>
                <a:ea typeface="Times New Roman"/>
              </a:rPr>
              <a:t>han entrado encubiertamente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, los que desde antes habían sido destinados para esta </a:t>
            </a:r>
            <a:r>
              <a:rPr lang="es-ES" sz="2000" spc="-1" dirty="0" smtClean="0">
                <a:solidFill>
                  <a:srgbClr val="FFFFFF"/>
                </a:solidFill>
                <a:ea typeface="Times New Roman"/>
              </a:rPr>
              <a:t>condena-</a:t>
            </a:r>
            <a:r>
              <a:rPr lang="es-ES" sz="2000" spc="-1" dirty="0" err="1" smtClean="0">
                <a:solidFill>
                  <a:srgbClr val="FFFFFF"/>
                </a:solidFill>
                <a:ea typeface="Times New Roman"/>
              </a:rPr>
              <a:t>ción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, hombres impíos, que </a:t>
            </a:r>
            <a:r>
              <a:rPr lang="es-ES" sz="2000" b="1" spc="-1" dirty="0">
                <a:solidFill>
                  <a:srgbClr val="FFFF00"/>
                </a:solidFill>
                <a:ea typeface="Times New Roman"/>
              </a:rPr>
              <a:t>convierten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 en libertinaje la gracia de nuestro Dios, y </a:t>
            </a:r>
            <a:r>
              <a:rPr lang="es-ES" sz="2000" b="1" spc="-1" dirty="0">
                <a:solidFill>
                  <a:srgbClr val="FFFF00"/>
                </a:solidFill>
                <a:ea typeface="Times New Roman"/>
              </a:rPr>
              <a:t>niegan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 a Dios el único soberano, y a nuestro Señor Jesucristo</a:t>
            </a:r>
            <a:r>
              <a:rPr lang="es-ES" sz="2000" spc="-1" dirty="0" smtClean="0">
                <a:solidFill>
                  <a:srgbClr val="FFFFFF"/>
                </a:solidFill>
                <a:ea typeface="Times New Roman"/>
              </a:rPr>
              <a:t>. </a:t>
            </a:r>
            <a:r>
              <a:rPr lang="en-US" sz="2000" b="0" i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0" i="1" strike="noStrike" spc="-1" dirty="0">
                <a:solidFill>
                  <a:srgbClr val="FFFFFF"/>
                </a:solidFill>
                <a:latin typeface="Arial"/>
              </a:rPr>
              <a:t>Judas 4)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8" name="CustomShape 6"/>
          <p:cNvSpPr/>
          <p:nvPr/>
        </p:nvSpPr>
        <p:spPr>
          <a:xfrm>
            <a:off x="5029200" y="3581280"/>
            <a:ext cx="4038480" cy="2590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lnSpcReduction="10000"/>
          </a:bodyPr>
          <a:lstStyle/>
          <a:p>
            <a:pPr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Pero vosotros, amados, </a:t>
            </a:r>
            <a:r>
              <a:rPr lang="es-ES" sz="2000" b="1" spc="-1" dirty="0">
                <a:solidFill>
                  <a:srgbClr val="FFFF00"/>
                </a:solidFill>
                <a:ea typeface="Times New Roman"/>
              </a:rPr>
              <a:t>tened memoria de las palabras que antes fueron dichas por los apóstoles 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de nuestro Señor Jesucristo; </a:t>
            </a:r>
            <a:r>
              <a:rPr lang="es-ES" sz="2000" b="1" spc="-1" dirty="0" smtClean="0">
                <a:solidFill>
                  <a:srgbClr val="FFFF00"/>
                </a:solidFill>
                <a:ea typeface="Times New Roman"/>
              </a:rPr>
              <a:t>los </a:t>
            </a:r>
            <a:r>
              <a:rPr lang="es-ES" sz="2000" b="1" spc="-1" dirty="0">
                <a:solidFill>
                  <a:srgbClr val="FFFF00"/>
                </a:solidFill>
                <a:ea typeface="Times New Roman"/>
              </a:rPr>
              <a:t>que os decían: En el postrer tiempo habrá</a:t>
            </a:r>
            <a:r>
              <a:rPr lang="es-ES" sz="2000" spc="-1" dirty="0">
                <a:solidFill>
                  <a:srgbClr val="FFFFFF"/>
                </a:solidFill>
                <a:ea typeface="Times New Roman"/>
              </a:rPr>
              <a:t> burladores, que andarán según sus malvados deseos</a:t>
            </a:r>
            <a:r>
              <a:rPr lang="es-ES" sz="2000" spc="-1" dirty="0" smtClean="0">
                <a:solidFill>
                  <a:srgbClr val="FFFFFF"/>
                </a:solidFill>
                <a:ea typeface="Times New Roman"/>
              </a:rPr>
              <a:t>.</a:t>
            </a:r>
            <a:r>
              <a:rPr lang="en-US" sz="2000" b="0" i="1" strike="noStrike" spc="-1" dirty="0" smtClean="0">
                <a:solidFill>
                  <a:srgbClr val="FFFFFF"/>
                </a:solidFill>
                <a:latin typeface="Arial"/>
                <a:ea typeface="Times New Roman"/>
              </a:rPr>
              <a:t>(</a:t>
            </a:r>
            <a:r>
              <a:rPr lang="en-US" sz="2000" b="0" i="1" strike="noStrike" spc="-1" dirty="0">
                <a:solidFill>
                  <a:srgbClr val="FFFFFF"/>
                </a:solidFill>
                <a:latin typeface="Arial"/>
                <a:ea typeface="Times New Roman"/>
              </a:rPr>
              <a:t>Judas 17,18)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9" name="Line 7"/>
          <p:cNvSpPr/>
          <p:nvPr/>
        </p:nvSpPr>
        <p:spPr>
          <a:xfrm>
            <a:off x="4952880" y="762120"/>
            <a:ext cx="0" cy="609588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0" name="CustomShape 8"/>
          <p:cNvSpPr/>
          <p:nvPr/>
        </p:nvSpPr>
        <p:spPr>
          <a:xfrm>
            <a:off x="224541" y="6248520"/>
            <a:ext cx="4431447" cy="46384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1" strike="noStrike" spc="-1" dirty="0">
                <a:solidFill>
                  <a:srgbClr val="FFFF00"/>
                </a:solidFill>
                <a:latin typeface="Arial"/>
              </a:rPr>
              <a:t>Pedro </a:t>
            </a:r>
            <a:r>
              <a:rPr lang="en-US" sz="2400" b="1" i="1" strike="noStrike" spc="-1" dirty="0" err="1">
                <a:solidFill>
                  <a:srgbClr val="FFFF00"/>
                </a:solidFill>
                <a:latin typeface="Arial"/>
              </a:rPr>
              <a:t>dijo</a:t>
            </a:r>
            <a:r>
              <a:rPr lang="en-US" sz="2400" b="1" i="1" strike="noStrike" spc="-1" dirty="0">
                <a:solidFill>
                  <a:srgbClr val="FFFF00"/>
                </a:solidFill>
                <a:latin typeface="Arial"/>
              </a:rPr>
              <a:t> que </a:t>
            </a:r>
            <a:r>
              <a:rPr lang="en-US" sz="2400" b="1" i="1" spc="-1" dirty="0" err="1" smtClean="0">
                <a:solidFill>
                  <a:srgbClr val="FFFF00"/>
                </a:solidFill>
                <a:latin typeface="Arial"/>
              </a:rPr>
              <a:t>iba</a:t>
            </a:r>
            <a:r>
              <a:rPr lang="en-US" sz="2400" b="1" i="1" spc="-1" dirty="0" smtClean="0">
                <a:solidFill>
                  <a:srgbClr val="FFFF00"/>
                </a:solidFill>
                <a:latin typeface="Arial"/>
              </a:rPr>
              <a:t> a </a:t>
            </a:r>
            <a:r>
              <a:rPr lang="en-US" sz="2400" b="1" i="1" spc="-1" dirty="0" err="1" smtClean="0">
                <a:solidFill>
                  <a:srgbClr val="FFFF00"/>
                </a:solidFill>
                <a:latin typeface="Arial"/>
              </a:rPr>
              <a:t>suceder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1" name="CustomShape 9"/>
          <p:cNvSpPr/>
          <p:nvPr/>
        </p:nvSpPr>
        <p:spPr>
          <a:xfrm>
            <a:off x="5029200" y="6248520"/>
            <a:ext cx="4114800" cy="46384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1" strike="noStrike" spc="-1" dirty="0" smtClean="0">
                <a:solidFill>
                  <a:srgbClr val="FFFF00"/>
                </a:solidFill>
                <a:latin typeface="Arial"/>
              </a:rPr>
              <a:t>Judas </a:t>
            </a:r>
            <a:r>
              <a:rPr lang="en-US" sz="2400" b="1" i="1" strike="noStrike" spc="-1" dirty="0" err="1">
                <a:solidFill>
                  <a:srgbClr val="FFFF00"/>
                </a:solidFill>
                <a:latin typeface="Arial"/>
              </a:rPr>
              <a:t>dijo</a:t>
            </a:r>
            <a:r>
              <a:rPr lang="en-US" sz="2400" b="1" i="1" strike="noStrike" spc="-1" dirty="0">
                <a:solidFill>
                  <a:srgbClr val="FFFF00"/>
                </a:solidFill>
                <a:latin typeface="Arial"/>
              </a:rPr>
              <a:t> que </a:t>
            </a:r>
            <a:r>
              <a:rPr lang="en-US" sz="2400" b="1" i="1" strike="noStrike" spc="-1" dirty="0" err="1" smtClean="0">
                <a:solidFill>
                  <a:srgbClr val="FFFF00"/>
                </a:solidFill>
                <a:latin typeface="Arial"/>
              </a:rPr>
              <a:t>ya</a:t>
            </a:r>
            <a:r>
              <a:rPr lang="en-US" sz="2400" b="1" i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400" b="1" i="1" strike="noStrike" spc="-1" dirty="0" err="1" smtClean="0">
                <a:solidFill>
                  <a:srgbClr val="FFFF00"/>
                </a:solidFill>
                <a:latin typeface="Arial"/>
              </a:rPr>
              <a:t>sucedió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2" name="Line 10"/>
          <p:cNvSpPr/>
          <p:nvPr/>
        </p:nvSpPr>
        <p:spPr>
          <a:xfrm>
            <a:off x="380880" y="6248520"/>
            <a:ext cx="3962520" cy="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3" name="Line 11"/>
          <p:cNvSpPr/>
          <p:nvPr/>
        </p:nvSpPr>
        <p:spPr>
          <a:xfrm>
            <a:off x="5181480" y="6248520"/>
            <a:ext cx="3657600" cy="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0262155-2081-4248-B5DD-9EA2E318540A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17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5" name="CustomShape 2"/>
          <p:cNvSpPr/>
          <p:nvPr/>
        </p:nvSpPr>
        <p:spPr>
          <a:xfrm>
            <a:off x="1481040" y="-23760"/>
            <a:ext cx="9144000" cy="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6" name="CustomShape 3"/>
          <p:cNvSpPr/>
          <p:nvPr/>
        </p:nvSpPr>
        <p:spPr>
          <a:xfrm>
            <a:off x="1143000" y="380880"/>
            <a:ext cx="7848720" cy="6324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8500"/>
          </a:bodyPr>
          <a:lstStyle/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Introducción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		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1:1,2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00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Llamado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al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crecimiento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		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1:3-11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Los </a:t>
            </a:r>
            <a:r>
              <a:rPr lang="en-US" sz="1600" b="1" spc="-1" dirty="0" err="1" smtClean="0">
                <a:solidFill>
                  <a:srgbClr val="CCECFF"/>
                </a:solidFill>
                <a:latin typeface="Arial"/>
              </a:rPr>
              <a:t>dones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de Dios 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	1:3-4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Nuestro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crecimiento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	1:5-7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Razones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para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crecer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	1:8-11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Cimientos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firmes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 		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1:12-21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Testimonio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ocular 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de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los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apóstoles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	1:12-18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Confirmación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de </a:t>
            </a: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profecía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	1:19-21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F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alsos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maestros 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		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2:1-22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Predicción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de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su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venida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	2:1-3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Ejemplos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pasados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​​del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juicio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de Dios 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	2:4-10a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Descripción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de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sus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actividades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	2:10b-19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Peligro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de </a:t>
            </a: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enredarse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	2:19b-22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Recordatorio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de la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venida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del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Señor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		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3:1-16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Argumento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pc="-1" dirty="0" err="1" smtClean="0">
                <a:solidFill>
                  <a:srgbClr val="CCECFF"/>
                </a:solidFill>
                <a:latin typeface="Arial"/>
              </a:rPr>
              <a:t>usando</a:t>
            </a:r>
            <a:r>
              <a:rPr lang="en-US" sz="1600" b="1" spc="-1" dirty="0" smtClean="0">
                <a:solidFill>
                  <a:srgbClr val="CCECFF"/>
                </a:solidFill>
                <a:latin typeface="Arial"/>
              </a:rPr>
              <a:t> el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pc="-1" dirty="0" err="1">
                <a:solidFill>
                  <a:srgbClr val="CCECFF"/>
                </a:solidFill>
                <a:latin typeface="Arial"/>
              </a:rPr>
              <a:t>d</a:t>
            </a: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iluvio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	3:1-7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Promesa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del </a:t>
            </a:r>
            <a:r>
              <a:rPr lang="en-US" sz="1600" b="1" spc="-1" dirty="0" err="1">
                <a:solidFill>
                  <a:srgbClr val="CCECFF"/>
                </a:solidFill>
                <a:latin typeface="Arial"/>
              </a:rPr>
              <a:t>d</a:t>
            </a: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ía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del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Señor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	3:8-13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Advertencia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a la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diligencia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	3:14-16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Conclusiones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		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3:17,18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7" name="CustomShape 4"/>
          <p:cNvSpPr/>
          <p:nvPr/>
        </p:nvSpPr>
        <p:spPr>
          <a:xfrm rot="16200000">
            <a:off x="-2779200" y="3085560"/>
            <a:ext cx="6627600" cy="76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strike="noStrike" spc="-1" dirty="0" err="1">
                <a:solidFill>
                  <a:srgbClr val="FFFF00"/>
                </a:solidFill>
                <a:latin typeface="Arial"/>
              </a:rPr>
              <a:t>Bosquejo</a:t>
            </a:r>
            <a:r>
              <a:rPr lang="en-US" sz="4400" b="1" strike="noStrike" spc="-1" dirty="0">
                <a:solidFill>
                  <a:srgbClr val="FFFF00"/>
                </a:solidFill>
                <a:latin typeface="Arial"/>
              </a:rPr>
              <a:t> de </a:t>
            </a:r>
            <a:r>
              <a:rPr lang="en-US" sz="4400" b="1" strike="noStrike" spc="-1" dirty="0" smtClean="0">
                <a:solidFill>
                  <a:srgbClr val="FFFF00"/>
                </a:solidFill>
                <a:latin typeface="Arial"/>
              </a:rPr>
              <a:t>II </a:t>
            </a:r>
            <a:r>
              <a:rPr lang="en-US" sz="4400" b="1" strike="noStrike" spc="-1" dirty="0">
                <a:solidFill>
                  <a:srgbClr val="FFFF00"/>
                </a:solidFill>
                <a:latin typeface="Arial"/>
              </a:rPr>
              <a:t>Pedro</a:t>
            </a:r>
            <a:endParaRPr lang="en-US" sz="44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629981B-07C2-457C-B466-635B5A4749B4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18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329" name="Group 2"/>
          <p:cNvGrpSpPr/>
          <p:nvPr/>
        </p:nvGrpSpPr>
        <p:grpSpPr>
          <a:xfrm>
            <a:off x="228600" y="685800"/>
            <a:ext cx="8686800" cy="3752280"/>
            <a:chOff x="228600" y="685800"/>
            <a:chExt cx="8686800" cy="3752280"/>
          </a:xfrm>
        </p:grpSpPr>
        <p:sp>
          <p:nvSpPr>
            <p:cNvPr id="330" name="CustomShape 3"/>
            <p:cNvSpPr/>
            <p:nvPr/>
          </p:nvSpPr>
          <p:spPr>
            <a:xfrm>
              <a:off x="228600" y="685800"/>
              <a:ext cx="8686800" cy="3733920"/>
            </a:xfrm>
            <a:custGeom>
              <a:avLst/>
              <a:gdLst/>
              <a:ahLst/>
              <a:cxnLst/>
              <a:rect l="0" t="0" r="r" b="b"/>
              <a:pathLst>
                <a:path w="24132" h="10374">
                  <a:moveTo>
                    <a:pt x="1728" y="0"/>
                  </a:moveTo>
                  <a:lnTo>
                    <a:pt x="1729" y="0"/>
                  </a:lnTo>
                  <a:cubicBezTo>
                    <a:pt x="1425" y="0"/>
                    <a:pt x="1127" y="80"/>
                    <a:pt x="864" y="232"/>
                  </a:cubicBezTo>
                  <a:cubicBezTo>
                    <a:pt x="602" y="383"/>
                    <a:pt x="383" y="602"/>
                    <a:pt x="232" y="864"/>
                  </a:cubicBezTo>
                  <a:cubicBezTo>
                    <a:pt x="80" y="1127"/>
                    <a:pt x="0" y="1425"/>
                    <a:pt x="0" y="1729"/>
                  </a:cubicBezTo>
                  <a:lnTo>
                    <a:pt x="0" y="8644"/>
                  </a:lnTo>
                  <a:lnTo>
                    <a:pt x="0" y="8644"/>
                  </a:lnTo>
                  <a:cubicBezTo>
                    <a:pt x="0" y="8948"/>
                    <a:pt x="80" y="9246"/>
                    <a:pt x="232" y="9509"/>
                  </a:cubicBezTo>
                  <a:cubicBezTo>
                    <a:pt x="383" y="9771"/>
                    <a:pt x="602" y="9990"/>
                    <a:pt x="864" y="10141"/>
                  </a:cubicBezTo>
                  <a:cubicBezTo>
                    <a:pt x="1127" y="10293"/>
                    <a:pt x="1425" y="10373"/>
                    <a:pt x="1729" y="10373"/>
                  </a:cubicBezTo>
                  <a:lnTo>
                    <a:pt x="22402" y="10373"/>
                  </a:lnTo>
                  <a:lnTo>
                    <a:pt x="22402" y="10373"/>
                  </a:lnTo>
                  <a:cubicBezTo>
                    <a:pt x="22706" y="10373"/>
                    <a:pt x="23004" y="10293"/>
                    <a:pt x="23267" y="10141"/>
                  </a:cubicBezTo>
                  <a:cubicBezTo>
                    <a:pt x="23529" y="9990"/>
                    <a:pt x="23748" y="9771"/>
                    <a:pt x="23899" y="9509"/>
                  </a:cubicBezTo>
                  <a:cubicBezTo>
                    <a:pt x="24051" y="9246"/>
                    <a:pt x="24131" y="8948"/>
                    <a:pt x="24131" y="8644"/>
                  </a:cubicBezTo>
                  <a:lnTo>
                    <a:pt x="24131" y="1728"/>
                  </a:lnTo>
                  <a:lnTo>
                    <a:pt x="24131" y="1729"/>
                  </a:lnTo>
                  <a:lnTo>
                    <a:pt x="24131" y="1729"/>
                  </a:lnTo>
                  <a:cubicBezTo>
                    <a:pt x="24131" y="1425"/>
                    <a:pt x="24051" y="1127"/>
                    <a:pt x="23899" y="864"/>
                  </a:cubicBezTo>
                  <a:cubicBezTo>
                    <a:pt x="23748" y="602"/>
                    <a:pt x="23529" y="383"/>
                    <a:pt x="23267" y="232"/>
                  </a:cubicBezTo>
                  <a:cubicBezTo>
                    <a:pt x="23004" y="80"/>
                    <a:pt x="22706" y="0"/>
                    <a:pt x="22402" y="0"/>
                  </a:cubicBezTo>
                  <a:lnTo>
                    <a:pt x="1728" y="0"/>
                  </a:lnTo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1" name="CustomShape 4"/>
            <p:cNvSpPr/>
            <p:nvPr/>
          </p:nvSpPr>
          <p:spPr>
            <a:xfrm>
              <a:off x="380880" y="3032280"/>
              <a:ext cx="3087720" cy="1017844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6800" rIns="90000" bIns="46800">
              <a:spAutoFit/>
            </a:bodyPr>
            <a:lstStyle/>
            <a:p>
              <a:pPr marL="225360" indent="-225360" algn="l" rtl="0">
                <a:buClr>
                  <a:srgbClr val="FFFF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Fe </a:t>
              </a:r>
              <a:r>
                <a:rPr lang="en-US" sz="2000" b="1" strike="noStrike" spc="-1" dirty="0" err="1" smtClean="0">
                  <a:solidFill>
                    <a:srgbClr val="FFFF00"/>
                  </a:solidFill>
                  <a:latin typeface="Arial"/>
                </a:rPr>
                <a:t>preciosa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 (v 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1)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marL="225360" indent="-225360" algn="l" rtl="0">
                <a:buClr>
                  <a:srgbClr val="FFFF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err="1">
                  <a:solidFill>
                    <a:srgbClr val="FFFF00"/>
                  </a:solidFill>
                  <a:latin typeface="Arial"/>
                </a:rPr>
                <a:t>Participantes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 de la </a:t>
              </a:r>
              <a:r>
                <a:rPr lang="en-US" sz="2000" b="1" spc="-1" dirty="0" err="1">
                  <a:solidFill>
                    <a:srgbClr val="FFFF00"/>
                  </a:solidFill>
                  <a:latin typeface="Arial"/>
                </a:rPr>
                <a:t>n</a:t>
              </a:r>
              <a:r>
                <a:rPr lang="en-US" sz="2000" b="1" strike="noStrike" spc="-1" dirty="0" err="1" smtClean="0">
                  <a:solidFill>
                    <a:srgbClr val="FFFF00"/>
                  </a:solidFill>
                  <a:latin typeface="Arial"/>
                </a:rPr>
                <a:t>aturaleza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2000" b="1" strike="noStrike" spc="-1" dirty="0" err="1" smtClean="0">
                  <a:solidFill>
                    <a:srgbClr val="FFFF00"/>
                  </a:solidFill>
                  <a:latin typeface="Arial"/>
                </a:rPr>
                <a:t>divina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(v 4)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32" name="CustomShape 5"/>
            <p:cNvSpPr/>
            <p:nvPr/>
          </p:nvSpPr>
          <p:spPr>
            <a:xfrm>
              <a:off x="6248520" y="2514600"/>
              <a:ext cx="2666880" cy="19234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marL="225360" indent="-225360" algn="l" rtl="0">
                <a:buClr>
                  <a:srgbClr val="FFFF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Camino de </a:t>
              </a:r>
              <a:r>
                <a:rPr lang="en-US" sz="2000" b="1" spc="-1" dirty="0" smtClean="0">
                  <a:solidFill>
                    <a:srgbClr val="FFFF00"/>
                  </a:solidFill>
                  <a:latin typeface="Arial"/>
                </a:rPr>
                <a:t>la </a:t>
              </a:r>
              <a:r>
                <a:rPr lang="en-US" sz="2000" b="1" spc="-1" dirty="0" err="1" smtClean="0">
                  <a:solidFill>
                    <a:srgbClr val="FFFF00"/>
                  </a:solidFill>
                  <a:latin typeface="Arial"/>
                </a:rPr>
                <a:t>j</a:t>
              </a:r>
              <a:r>
                <a:rPr lang="en-US" sz="2000" b="1" strike="noStrike" spc="-1" dirty="0" err="1" smtClean="0">
                  <a:solidFill>
                    <a:srgbClr val="FFFF00"/>
                  </a:solidFill>
                  <a:latin typeface="Arial"/>
                </a:rPr>
                <a:t>usticia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(2:21)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marL="225360" indent="-225360" algn="l" rtl="0">
                <a:buClr>
                  <a:srgbClr val="FFFF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Luz admirable 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/>
              </a:r>
              <a:b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</a:b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(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I Pedro 2:9)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marL="225360" indent="-225360" algn="l" rtl="0">
                <a:buClr>
                  <a:srgbClr val="FFFF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Pueblo </a:t>
              </a:r>
              <a:r>
                <a:rPr lang="en-US" sz="2000" b="1" strike="noStrike" spc="-1" dirty="0" err="1" smtClean="0">
                  <a:solidFill>
                    <a:srgbClr val="FFFF00"/>
                  </a:solidFill>
                  <a:latin typeface="Arial"/>
                </a:rPr>
                <a:t>santo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… 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/>
              </a:r>
              <a:b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</a:b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(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I Pedro 2:10)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33" name="TextShape 6"/>
          <p:cNvSpPr txBox="1"/>
          <p:nvPr/>
        </p:nvSpPr>
        <p:spPr>
          <a:xfrm>
            <a:off x="685800" y="-360"/>
            <a:ext cx="7772400" cy="685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Arial"/>
              </a:rPr>
              <a:t>Participantes de la naturaleza divina</a:t>
            </a:r>
          </a:p>
        </p:txBody>
      </p:sp>
      <p:sp>
        <p:nvSpPr>
          <p:cNvPr id="334" name="CustomShape 7"/>
          <p:cNvSpPr/>
          <p:nvPr/>
        </p:nvSpPr>
        <p:spPr>
          <a:xfrm>
            <a:off x="4019760" y="838080"/>
            <a:ext cx="1108800" cy="581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Arial"/>
              </a:rPr>
              <a:t>DIOS</a:t>
            </a:r>
          </a:p>
        </p:txBody>
      </p:sp>
      <p:sp>
        <p:nvSpPr>
          <p:cNvPr id="335" name="CustomShape 8"/>
          <p:cNvSpPr/>
          <p:nvPr/>
        </p:nvSpPr>
        <p:spPr>
          <a:xfrm>
            <a:off x="0" y="1828800"/>
            <a:ext cx="9144000" cy="457200"/>
          </a:xfrm>
          <a:prstGeom prst="rect">
            <a:avLst/>
          </a:prstGeom>
          <a:blipFill rotWithShape="0">
            <a:blip r:embed="rId2"/>
            <a:tile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36" name="Group 9"/>
          <p:cNvGrpSpPr/>
          <p:nvPr/>
        </p:nvGrpSpPr>
        <p:grpSpPr>
          <a:xfrm>
            <a:off x="228600" y="4572000"/>
            <a:ext cx="8686800" cy="2133720"/>
            <a:chOff x="228600" y="4572000"/>
            <a:chExt cx="8686800" cy="2133720"/>
          </a:xfrm>
        </p:grpSpPr>
        <p:sp>
          <p:nvSpPr>
            <p:cNvPr id="337" name="CustomShape 10"/>
            <p:cNvSpPr/>
            <p:nvPr/>
          </p:nvSpPr>
          <p:spPr>
            <a:xfrm>
              <a:off x="228600" y="4572000"/>
              <a:ext cx="8686800" cy="2133720"/>
            </a:xfrm>
            <a:custGeom>
              <a:avLst/>
              <a:gdLst/>
              <a:ahLst/>
              <a:cxnLst/>
              <a:rect l="0" t="0" r="r" b="b"/>
              <a:pathLst>
                <a:path w="24132" h="5929">
                  <a:moveTo>
                    <a:pt x="988" y="0"/>
                  </a:moveTo>
                  <a:lnTo>
                    <a:pt x="988" y="0"/>
                  </a:lnTo>
                  <a:cubicBezTo>
                    <a:pt x="815" y="0"/>
                    <a:pt x="644" y="46"/>
                    <a:pt x="494" y="132"/>
                  </a:cubicBezTo>
                  <a:cubicBezTo>
                    <a:pt x="344" y="219"/>
                    <a:pt x="219" y="344"/>
                    <a:pt x="132" y="494"/>
                  </a:cubicBezTo>
                  <a:cubicBezTo>
                    <a:pt x="46" y="644"/>
                    <a:pt x="0" y="815"/>
                    <a:pt x="0" y="988"/>
                  </a:cubicBezTo>
                  <a:lnTo>
                    <a:pt x="0" y="4940"/>
                  </a:lnTo>
                  <a:lnTo>
                    <a:pt x="0" y="4940"/>
                  </a:lnTo>
                  <a:cubicBezTo>
                    <a:pt x="0" y="5113"/>
                    <a:pt x="46" y="5284"/>
                    <a:pt x="132" y="5434"/>
                  </a:cubicBezTo>
                  <a:cubicBezTo>
                    <a:pt x="219" y="5584"/>
                    <a:pt x="344" y="5709"/>
                    <a:pt x="494" y="5796"/>
                  </a:cubicBezTo>
                  <a:cubicBezTo>
                    <a:pt x="644" y="5882"/>
                    <a:pt x="815" y="5928"/>
                    <a:pt x="988" y="5928"/>
                  </a:cubicBezTo>
                  <a:lnTo>
                    <a:pt x="23143" y="5928"/>
                  </a:lnTo>
                  <a:lnTo>
                    <a:pt x="23143" y="5928"/>
                  </a:lnTo>
                  <a:cubicBezTo>
                    <a:pt x="23316" y="5928"/>
                    <a:pt x="23487" y="5882"/>
                    <a:pt x="23637" y="5796"/>
                  </a:cubicBezTo>
                  <a:cubicBezTo>
                    <a:pt x="23787" y="5709"/>
                    <a:pt x="23912" y="5584"/>
                    <a:pt x="23999" y="5434"/>
                  </a:cubicBezTo>
                  <a:cubicBezTo>
                    <a:pt x="24085" y="5284"/>
                    <a:pt x="24131" y="5113"/>
                    <a:pt x="24131" y="4940"/>
                  </a:cubicBezTo>
                  <a:lnTo>
                    <a:pt x="24131" y="988"/>
                  </a:lnTo>
                  <a:lnTo>
                    <a:pt x="24131" y="988"/>
                  </a:lnTo>
                  <a:lnTo>
                    <a:pt x="24131" y="988"/>
                  </a:lnTo>
                  <a:cubicBezTo>
                    <a:pt x="24131" y="815"/>
                    <a:pt x="24085" y="644"/>
                    <a:pt x="23999" y="494"/>
                  </a:cubicBezTo>
                  <a:cubicBezTo>
                    <a:pt x="23912" y="344"/>
                    <a:pt x="23787" y="219"/>
                    <a:pt x="23637" y="132"/>
                  </a:cubicBezTo>
                  <a:cubicBezTo>
                    <a:pt x="23487" y="46"/>
                    <a:pt x="23316" y="0"/>
                    <a:pt x="23143" y="0"/>
                  </a:cubicBezTo>
                  <a:lnTo>
                    <a:pt x="988" y="0"/>
                  </a:lnTo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8" name="CustomShape 11"/>
            <p:cNvSpPr/>
            <p:nvPr/>
          </p:nvSpPr>
          <p:spPr>
            <a:xfrm>
              <a:off x="3581280" y="6019920"/>
              <a:ext cx="2210040" cy="5205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>
                  <a:solidFill>
                    <a:srgbClr val="FFFF00"/>
                  </a:solidFill>
                  <a:latin typeface="Arial"/>
                </a:rPr>
                <a:t>El mundo</a:t>
              </a:r>
              <a:endParaRPr lang="en-US" sz="2800" b="1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39" name="CustomShape 12"/>
            <p:cNvSpPr/>
            <p:nvPr/>
          </p:nvSpPr>
          <p:spPr>
            <a:xfrm>
              <a:off x="6476760" y="5181480"/>
              <a:ext cx="2210040" cy="13256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6800" rIns="90000" bIns="46800">
              <a:spAutoFit/>
            </a:bodyPr>
            <a:lstStyle/>
            <a:p>
              <a:pPr marL="225360" indent="-225360" algn="l" rtl="0">
                <a:buClr>
                  <a:srgbClr val="FFFF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err="1">
                  <a:solidFill>
                    <a:srgbClr val="FFFF00"/>
                  </a:solidFill>
                  <a:latin typeface="Arial"/>
                </a:rPr>
                <a:t>Oscuridad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 (1 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Ped 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2:9)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marL="225360" indent="-225360" algn="l" rtl="0">
                <a:buClr>
                  <a:srgbClr val="FFFF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No son pueblo 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(I Pet 2:10)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40" name="CustomShape 13"/>
            <p:cNvSpPr/>
            <p:nvPr/>
          </p:nvSpPr>
          <p:spPr>
            <a:xfrm>
              <a:off x="380880" y="5197320"/>
              <a:ext cx="2743200" cy="13256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6800" rIns="90000" bIns="46800">
              <a:spAutoFit/>
            </a:bodyPr>
            <a:lstStyle/>
            <a:p>
              <a:pPr marL="225360" indent="-225360" algn="l" rtl="0">
                <a:buClr>
                  <a:srgbClr val="FFFF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err="1">
                  <a:solidFill>
                    <a:srgbClr val="FFFF00"/>
                  </a:solidFill>
                  <a:latin typeface="Arial"/>
                </a:rPr>
                <a:t>Corrupción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2000" b="1" strike="noStrike" spc="-1" dirty="0" err="1">
                  <a:solidFill>
                    <a:srgbClr val="FFFF00"/>
                  </a:solidFill>
                  <a:latin typeface="Arial"/>
                </a:rPr>
                <a:t>en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 el </a:t>
              </a:r>
              <a:r>
                <a:rPr lang="en-US" sz="2000" b="1" spc="-1" dirty="0" err="1">
                  <a:solidFill>
                    <a:srgbClr val="FFFF00"/>
                  </a:solidFill>
                  <a:latin typeface="Arial"/>
                </a:rPr>
                <a:t>m</a:t>
              </a:r>
              <a:r>
                <a:rPr lang="en-US" sz="2000" b="1" strike="noStrike" spc="-1" dirty="0" err="1" smtClean="0">
                  <a:solidFill>
                    <a:srgbClr val="FFFF00"/>
                  </a:solidFill>
                  <a:latin typeface="Arial"/>
                </a:rPr>
                <a:t>undo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(v 4)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marL="225360" indent="-225360" algn="l" rtl="0">
                <a:buClr>
                  <a:srgbClr val="FFFF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err="1" smtClean="0">
                  <a:solidFill>
                    <a:srgbClr val="FFFF00"/>
                  </a:solidFill>
                  <a:latin typeface="Arial"/>
                </a:rPr>
                <a:t>Contaminaciones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2000" b="1" strike="noStrike" spc="-1" dirty="0" err="1">
                  <a:solidFill>
                    <a:srgbClr val="FFFF00"/>
                  </a:solidFill>
                  <a:latin typeface="Arial"/>
                </a:rPr>
                <a:t>en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 el </a:t>
              </a:r>
              <a:r>
                <a:rPr lang="en-US" sz="2000" b="1" strike="noStrike" spc="-1" dirty="0" err="1">
                  <a:solidFill>
                    <a:srgbClr val="FFFF00"/>
                  </a:solidFill>
                  <a:latin typeface="Arial"/>
                </a:rPr>
                <a:t>mundo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 (2:20)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341" name="Group 14"/>
          <p:cNvGrpSpPr/>
          <p:nvPr/>
        </p:nvGrpSpPr>
        <p:grpSpPr>
          <a:xfrm>
            <a:off x="990720" y="990720"/>
            <a:ext cx="2133360" cy="1066680"/>
            <a:chOff x="990720" y="990720"/>
            <a:chExt cx="2133360" cy="1066680"/>
          </a:xfrm>
        </p:grpSpPr>
        <p:sp>
          <p:nvSpPr>
            <p:cNvPr id="342" name="CustomShape 15"/>
            <p:cNvSpPr/>
            <p:nvPr/>
          </p:nvSpPr>
          <p:spPr>
            <a:xfrm>
              <a:off x="990720" y="990720"/>
              <a:ext cx="1981080" cy="1066680"/>
            </a:xfrm>
            <a:prstGeom prst="wedgeRoundRectCallout">
              <a:avLst>
                <a:gd name="adj1" fmla="val 90305"/>
                <a:gd name="adj2" fmla="val 30208"/>
                <a:gd name="adj3" fmla="val 16667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3" name="CustomShape 16"/>
            <p:cNvSpPr/>
            <p:nvPr/>
          </p:nvSpPr>
          <p:spPr>
            <a:xfrm>
              <a:off x="990720" y="990720"/>
              <a:ext cx="2133360" cy="100872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marL="225360" indent="-225360" algn="l" rtl="0">
                <a:buClr>
                  <a:srgbClr val="0000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err="1">
                  <a:solidFill>
                    <a:srgbClr val="000000"/>
                  </a:solidFill>
                  <a:latin typeface="Arial"/>
                </a:rPr>
                <a:t>Elección</a:t>
              </a:r>
              <a:r>
                <a:rPr lang="en-US" sz="2000" b="1" strike="noStrike" spc="-1" dirty="0">
                  <a:solidFill>
                    <a:srgbClr val="000000"/>
                  </a:solidFill>
                  <a:latin typeface="Arial"/>
                </a:rPr>
                <a:t> (10)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marL="225360" indent="-225360" algn="l" rtl="0">
                <a:buClr>
                  <a:srgbClr val="0000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pc="-1" dirty="0" err="1" smtClean="0">
                  <a:solidFill>
                    <a:srgbClr val="000000"/>
                  </a:solidFill>
                  <a:latin typeface="Arial"/>
                </a:rPr>
                <a:t>Vocaci</a:t>
              </a:r>
              <a:r>
                <a:rPr lang="es-ES" sz="2000" b="1" spc="-1" dirty="0" err="1" smtClean="0">
                  <a:solidFill>
                    <a:srgbClr val="000000"/>
                  </a:solidFill>
                  <a:latin typeface="Arial"/>
                </a:rPr>
                <a:t>ón</a:t>
              </a:r>
              <a:r>
                <a:rPr lang="en-US" sz="2000" b="1" strike="noStrike" spc="-1" dirty="0" smtClean="0">
                  <a:solidFill>
                    <a:srgbClr val="000000"/>
                  </a:solidFill>
                  <a:latin typeface="Arial"/>
                </a:rPr>
                <a:t> </a:t>
              </a:r>
              <a:r>
                <a:rPr lang="en-US" sz="2000" b="1" strike="noStrike" spc="-1" dirty="0">
                  <a:solidFill>
                    <a:srgbClr val="000000"/>
                  </a:solidFill>
                  <a:latin typeface="Arial"/>
                </a:rPr>
                <a:t>(10)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marL="225360" indent="-225360" algn="l" rtl="0">
                <a:buClr>
                  <a:srgbClr val="000000"/>
                </a:buClr>
                <a:buFont typeface="Arial"/>
                <a:buChar char="•"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err="1">
                  <a:solidFill>
                    <a:srgbClr val="000000"/>
                  </a:solidFill>
                  <a:latin typeface="Arial"/>
                </a:rPr>
                <a:t>Promesas</a:t>
              </a:r>
              <a:r>
                <a:rPr lang="en-US" sz="2000" b="1" strike="noStrike" spc="-1" dirty="0">
                  <a:solidFill>
                    <a:srgbClr val="000000"/>
                  </a:solidFill>
                  <a:latin typeface="Arial"/>
                </a:rPr>
                <a:t> (4)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344" name="Group 17"/>
          <p:cNvGrpSpPr/>
          <p:nvPr/>
        </p:nvGrpSpPr>
        <p:grpSpPr>
          <a:xfrm>
            <a:off x="3581280" y="2895480"/>
            <a:ext cx="2133720" cy="990720"/>
            <a:chOff x="3581280" y="2895480"/>
            <a:chExt cx="2133720" cy="990720"/>
          </a:xfrm>
        </p:grpSpPr>
        <p:sp>
          <p:nvSpPr>
            <p:cNvPr id="345" name="CustomShape 18"/>
            <p:cNvSpPr/>
            <p:nvPr/>
          </p:nvSpPr>
          <p:spPr>
            <a:xfrm>
              <a:off x="3581280" y="2895480"/>
              <a:ext cx="2133720" cy="990720"/>
            </a:xfrm>
            <a:prstGeom prst="ellipse">
              <a:avLst/>
            </a:prstGeom>
            <a:solidFill>
              <a:srgbClr val="FF3300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6" name="CustomShape 19"/>
            <p:cNvSpPr/>
            <p:nvPr/>
          </p:nvSpPr>
          <p:spPr>
            <a:xfrm>
              <a:off x="3697200" y="2994120"/>
              <a:ext cx="1892160" cy="3988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err="1">
                  <a:solidFill>
                    <a:srgbClr val="CCECFF"/>
                  </a:solidFill>
                  <a:latin typeface="Arial"/>
                </a:rPr>
                <a:t>por</a:t>
              </a:r>
              <a:r>
                <a:rPr lang="en-US" sz="2000" b="1" strike="noStrike" spc="-1" dirty="0">
                  <a:solidFill>
                    <a:srgbClr val="CCECFF"/>
                  </a:solidFill>
                  <a:latin typeface="Arial"/>
                </a:rPr>
                <a:t> </a:t>
              </a:r>
              <a:r>
                <a:rPr lang="en-US" sz="2000" b="1" strike="noStrike" spc="-1" dirty="0" err="1">
                  <a:solidFill>
                    <a:srgbClr val="CCECFF"/>
                  </a:solidFill>
                  <a:latin typeface="Arial"/>
                </a:rPr>
                <a:t>conocimiento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47" name="CustomShape 20"/>
          <p:cNvSpPr/>
          <p:nvPr/>
        </p:nvSpPr>
        <p:spPr>
          <a:xfrm>
            <a:off x="3870134" y="4800600"/>
            <a:ext cx="1538732" cy="52540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pc="-1" dirty="0">
                <a:solidFill>
                  <a:srgbClr val="FFFFFF"/>
                </a:solidFill>
                <a:latin typeface="Arial"/>
              </a:rPr>
              <a:t>H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ombre</a:t>
            </a: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8" name="CustomShape 21"/>
          <p:cNvSpPr/>
          <p:nvPr/>
        </p:nvSpPr>
        <p:spPr>
          <a:xfrm>
            <a:off x="3773919" y="3290760"/>
            <a:ext cx="1738722" cy="52540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pc="-1" dirty="0">
                <a:solidFill>
                  <a:srgbClr val="FFFFFF"/>
                </a:solidFill>
                <a:latin typeface="Arial"/>
              </a:rPr>
              <a:t>C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ristiano</a:t>
            </a: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9" name="CustomShape 22"/>
          <p:cNvSpPr/>
          <p:nvPr/>
        </p:nvSpPr>
        <p:spPr>
          <a:xfrm>
            <a:off x="3454560" y="3581280"/>
            <a:ext cx="660240" cy="1524240"/>
          </a:xfrm>
          <a:custGeom>
            <a:avLst/>
            <a:gdLst/>
            <a:ahLst/>
            <a:cxnLst/>
            <a:rect l="l" t="t" r="r" b="b"/>
            <a:pathLst>
              <a:path w="416" h="960">
                <a:moveTo>
                  <a:pt x="416" y="960"/>
                </a:moveTo>
                <a:cubicBezTo>
                  <a:pt x="240" y="800"/>
                  <a:pt x="64" y="640"/>
                  <a:pt x="32" y="480"/>
                </a:cubicBezTo>
                <a:cubicBezTo>
                  <a:pt x="0" y="320"/>
                  <a:pt x="112" y="160"/>
                  <a:pt x="224" y="0"/>
                </a:cubicBezTo>
              </a:path>
            </a:pathLst>
          </a:custGeom>
          <a:noFill/>
          <a:ln w="57240">
            <a:solidFill>
              <a:srgbClr val="FFFFFF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0" name="CustomShape 23"/>
          <p:cNvSpPr/>
          <p:nvPr/>
        </p:nvSpPr>
        <p:spPr>
          <a:xfrm>
            <a:off x="2887560" y="1677545"/>
            <a:ext cx="3513240" cy="1202510"/>
          </a:xfrm>
          <a:custGeom>
            <a:avLst/>
            <a:gdLst/>
            <a:ahLst/>
            <a:cxnLst/>
            <a:rect l="0" t="0" r="r" b="b"/>
            <a:pathLst>
              <a:path w="9761" h="4654">
                <a:moveTo>
                  <a:pt x="2440" y="0"/>
                </a:moveTo>
                <a:lnTo>
                  <a:pt x="2440" y="3489"/>
                </a:lnTo>
                <a:lnTo>
                  <a:pt x="0" y="3489"/>
                </a:lnTo>
                <a:lnTo>
                  <a:pt x="4880" y="4653"/>
                </a:lnTo>
                <a:lnTo>
                  <a:pt x="9760" y="3489"/>
                </a:lnTo>
                <a:lnTo>
                  <a:pt x="7320" y="3489"/>
                </a:lnTo>
                <a:lnTo>
                  <a:pt x="7320" y="0"/>
                </a:lnTo>
                <a:lnTo>
                  <a:pt x="2440" y="0"/>
                </a:lnTo>
              </a:path>
            </a:pathLst>
          </a:custGeom>
          <a:solidFill>
            <a:srgbClr val="000066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Todas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las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cosas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que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pertenecen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a la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vida</a:t>
            </a:r>
            <a:r>
              <a:rPr lang="en-US" b="1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spc="-1" dirty="0" smtClean="0">
                <a:solidFill>
                  <a:srgbClr val="FFFFFF"/>
                </a:solidFill>
                <a:latin typeface="Arial"/>
              </a:rPr>
              <a:t>y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a la </a:t>
            </a:r>
            <a:b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piedad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…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dadas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(1:3)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Effect">
                      <p:stCondLst>
                        <p:cond delay="indefinite"/>
                      </p:stCondLst>
                      <p:childTnLst>
                        <p:par>
                          <p:cTn id="23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6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0AEB4C6-9B84-410F-80F2-A8E74AFA0625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19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2" name="TextShape 2"/>
          <p:cNvSpPr txBox="1"/>
          <p:nvPr/>
        </p:nvSpPr>
        <p:spPr>
          <a:xfrm>
            <a:off x="685800" y="0"/>
            <a:ext cx="7772400" cy="533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Falsos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Maestros (II Pet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y Judas)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3" name="CustomShape 3"/>
          <p:cNvSpPr/>
          <p:nvPr/>
        </p:nvSpPr>
        <p:spPr>
          <a:xfrm>
            <a:off x="4267080" y="762120"/>
            <a:ext cx="4496040" cy="685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Arial"/>
              </a:rPr>
              <a:t>Libertad prometida (2:19)</a:t>
            </a:r>
          </a:p>
        </p:txBody>
      </p:sp>
      <p:sp>
        <p:nvSpPr>
          <p:cNvPr id="354" name="CustomShape 4"/>
          <p:cNvSpPr/>
          <p:nvPr/>
        </p:nvSpPr>
        <p:spPr>
          <a:xfrm>
            <a:off x="4267080" y="1143000"/>
            <a:ext cx="4876920" cy="83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Siguen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deseos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naturales</a:t>
            </a:r>
            <a:r>
              <a:rPr lang="en-US" sz="2000" b="1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(J7,8,10,18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sp>
        <p:nvSpPr>
          <p:cNvPr id="355" name="CustomShape 5"/>
          <p:cNvSpPr/>
          <p:nvPr/>
        </p:nvSpPr>
        <p:spPr>
          <a:xfrm>
            <a:off x="4267080" y="1600200"/>
            <a:ext cx="4496040" cy="60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gracia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permite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lascivia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(J4)</a:t>
            </a:r>
          </a:p>
        </p:txBody>
      </p:sp>
      <p:sp>
        <p:nvSpPr>
          <p:cNvPr id="356" name="CustomShape 6"/>
          <p:cNvSpPr/>
          <p:nvPr/>
        </p:nvSpPr>
        <p:spPr>
          <a:xfrm>
            <a:off x="4267080" y="1981080"/>
            <a:ext cx="4496040" cy="129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225360" indent="-225360" algn="l" rtl="0">
              <a:tabLst>
                <a:tab pos="0" algn="l"/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cerrado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(3:4)</a:t>
            </a: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Todas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las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cosas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continúan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”</a:t>
            </a: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Ningún</a:t>
            </a:r>
            <a:r>
              <a:rPr lang="en-US" b="1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spc="-1" dirty="0" err="1">
                <a:solidFill>
                  <a:srgbClr val="FFFFFF"/>
                </a:solidFill>
                <a:latin typeface="Arial"/>
              </a:rPr>
              <a:t>j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uicio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venidero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Dios</a:t>
            </a:r>
          </a:p>
          <a:p>
            <a:pPr marL="225360" indent="-225360" algn="l" rtl="0">
              <a:tabLst>
                <a:tab pos="0" algn="l"/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</a:p>
        </p:txBody>
      </p:sp>
      <p:sp>
        <p:nvSpPr>
          <p:cNvPr id="357" name="CustomShape 7"/>
          <p:cNvSpPr/>
          <p:nvPr/>
        </p:nvSpPr>
        <p:spPr>
          <a:xfrm>
            <a:off x="4267080" y="2895480"/>
            <a:ext cx="449604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Arial"/>
              </a:rPr>
              <a:t>Las escrituras son fábulas (1:21)</a:t>
            </a:r>
          </a:p>
        </p:txBody>
      </p:sp>
      <p:sp>
        <p:nvSpPr>
          <p:cNvPr id="358" name="CustomShape 8"/>
          <p:cNvSpPr/>
          <p:nvPr/>
        </p:nvSpPr>
        <p:spPr>
          <a:xfrm>
            <a:off x="4267080" y="3352680"/>
            <a:ext cx="449604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Niegan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d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eidad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Jesús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(J4, 2:1)</a:t>
            </a:r>
          </a:p>
        </p:txBody>
      </p:sp>
      <p:sp>
        <p:nvSpPr>
          <p:cNvPr id="359" name="CustomShape 9"/>
          <p:cNvSpPr/>
          <p:nvPr/>
        </p:nvSpPr>
        <p:spPr>
          <a:xfrm>
            <a:off x="533520" y="1371600"/>
            <a:ext cx="320040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366560" indent="-1366560" algn="ctr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366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i="1" strike="noStrike" spc="-1">
                <a:solidFill>
                  <a:srgbClr val="FFFF00"/>
                </a:solidFill>
                <a:latin typeface="Arial"/>
              </a:rPr>
              <a:t>Doctrina y Prácticas</a:t>
            </a:r>
            <a:endParaRPr lang="en-US" sz="2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0" name="CustomShape 10"/>
          <p:cNvSpPr/>
          <p:nvPr/>
        </p:nvSpPr>
        <p:spPr>
          <a:xfrm>
            <a:off x="0" y="4114800"/>
            <a:ext cx="426708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366560" indent="-1366560" algn="ctr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366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i="1" strike="noStrike" spc="-1" dirty="0" err="1">
                <a:solidFill>
                  <a:srgbClr val="FFFF00"/>
                </a:solidFill>
                <a:latin typeface="Arial"/>
              </a:rPr>
              <a:t>Atractivo</a:t>
            </a:r>
            <a:r>
              <a:rPr lang="en-US" sz="2000" b="1" i="1" strike="noStrike" spc="-1" dirty="0">
                <a:solidFill>
                  <a:srgbClr val="FFFF00"/>
                </a:solidFill>
                <a:latin typeface="Arial"/>
              </a:rPr>
              <a:t>, </a:t>
            </a:r>
            <a:r>
              <a:rPr lang="en-US" sz="2000" b="1" i="1" strike="noStrike" spc="-1" dirty="0" err="1" smtClean="0">
                <a:solidFill>
                  <a:srgbClr val="FFFF00"/>
                </a:solidFill>
                <a:latin typeface="Arial"/>
              </a:rPr>
              <a:t>estrategias</a:t>
            </a:r>
            <a:r>
              <a:rPr lang="en-US" sz="2000" b="1" i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i="1" strike="noStrike" spc="-1" dirty="0">
                <a:solidFill>
                  <a:srgbClr val="FFFF00"/>
                </a:solidFill>
                <a:latin typeface="Arial"/>
              </a:rPr>
              <a:t>y </a:t>
            </a:r>
            <a:r>
              <a:rPr lang="en-US" sz="2000" b="1" i="1" strike="noStrike" spc="-1" dirty="0" err="1">
                <a:solidFill>
                  <a:srgbClr val="FFFF00"/>
                </a:solidFill>
                <a:latin typeface="Arial"/>
              </a:rPr>
              <a:t>carácter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1" name="CustomShape 11"/>
          <p:cNvSpPr/>
          <p:nvPr/>
        </p:nvSpPr>
        <p:spPr>
          <a:xfrm>
            <a:off x="4090737" y="4114800"/>
            <a:ext cx="4976943" cy="236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Atractivo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i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ntelectual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(J16)</a:t>
            </a: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Atacan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inmaduros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(2:18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Arrogantes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000" b="1" spc="-1" dirty="0">
                <a:solidFill>
                  <a:srgbClr val="FFFFFF"/>
                </a:solidFill>
                <a:latin typeface="Arial"/>
              </a:rPr>
              <a:t>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o </a:t>
            </a:r>
            <a:r>
              <a:rPr lang="en-US" sz="2000" b="1" spc="-1" dirty="0" err="1" smtClean="0">
                <a:solidFill>
                  <a:srgbClr val="FFFFFF"/>
                </a:solidFill>
                <a:latin typeface="Arial"/>
              </a:rPr>
              <a:t>r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espetuosos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(2:10, J8)</a:t>
            </a: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pc="-1" dirty="0" err="1" smtClean="0">
                <a:solidFill>
                  <a:srgbClr val="FFFFFF"/>
                </a:solidFill>
                <a:latin typeface="Arial"/>
              </a:rPr>
              <a:t>Llaman</a:t>
            </a: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2000" b="1" spc="-1" dirty="0" err="1" smtClean="0">
                <a:solidFill>
                  <a:srgbClr val="FFFFFF"/>
                </a:solidFill>
                <a:latin typeface="Arial"/>
              </a:rPr>
              <a:t>deseos</a:t>
            </a: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pc="-1" dirty="0" err="1" smtClean="0">
                <a:solidFill>
                  <a:srgbClr val="FFFFFF"/>
                </a:solidFill>
                <a:latin typeface="Arial"/>
              </a:rPr>
              <a:t>carnales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(2:18; 3:3)</a:t>
            </a: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Discriminan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contra de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otros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(J6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Se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burlan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(3:3)</a:t>
            </a: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Palabras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engañosas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(2:3)</a:t>
            </a: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Impíos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(J15)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(no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dirigidos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Dios)</a:t>
            </a:r>
          </a:p>
        </p:txBody>
      </p:sp>
      <p:sp>
        <p:nvSpPr>
          <p:cNvPr id="362" name="Line 12"/>
          <p:cNvSpPr/>
          <p:nvPr/>
        </p:nvSpPr>
        <p:spPr>
          <a:xfrm>
            <a:off x="152280" y="3962520"/>
            <a:ext cx="8915400" cy="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9FA3B4D-3CF8-4E19-B178-506B8583F90D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2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1606680" y="1314360"/>
            <a:ext cx="5932440" cy="422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3"/>
          <p:cNvSpPr/>
          <p:nvPr/>
        </p:nvSpPr>
        <p:spPr>
          <a:xfrm>
            <a:off x="1606680" y="1314360"/>
            <a:ext cx="5932440" cy="422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5" name="Picture 1030" descr="C:\Dad's Stuff\Bible Class Material\Textual Studies\New Testament Studies\Peter\seven churches map.bmp"/>
          <p:cNvPicPr/>
          <p:nvPr/>
        </p:nvPicPr>
        <p:blipFill>
          <a:blip r:embed="rId2"/>
          <a:srcRect l="6343" t="102" b="1379"/>
          <a:stretch/>
        </p:blipFill>
        <p:spPr>
          <a:xfrm>
            <a:off x="0" y="-285840"/>
            <a:ext cx="9524880" cy="7143840"/>
          </a:xfrm>
          <a:prstGeom prst="rect">
            <a:avLst/>
          </a:prstGeom>
          <a:ln w="0">
            <a:noFill/>
          </a:ln>
        </p:spPr>
      </p:pic>
      <p:sp>
        <p:nvSpPr>
          <p:cNvPr id="96" name="CustomShape 4"/>
          <p:cNvSpPr/>
          <p:nvPr/>
        </p:nvSpPr>
        <p:spPr>
          <a:xfrm>
            <a:off x="7315200" y="609480"/>
            <a:ext cx="1143000" cy="457200"/>
          </a:xfrm>
          <a:prstGeom prst="ellipse">
            <a:avLst/>
          </a:prstGeom>
          <a:noFill/>
          <a:ln w="19080">
            <a:solidFill>
              <a:srgbClr val="FF33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5"/>
          <p:cNvSpPr/>
          <p:nvPr/>
        </p:nvSpPr>
        <p:spPr>
          <a:xfrm>
            <a:off x="7010280" y="1295280"/>
            <a:ext cx="1143000" cy="457200"/>
          </a:xfrm>
          <a:prstGeom prst="ellipse">
            <a:avLst/>
          </a:prstGeom>
          <a:noFill/>
          <a:ln w="19080">
            <a:solidFill>
              <a:srgbClr val="FF33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6"/>
          <p:cNvSpPr/>
          <p:nvPr/>
        </p:nvSpPr>
        <p:spPr>
          <a:xfrm>
            <a:off x="7162920" y="1981080"/>
            <a:ext cx="1600200" cy="457200"/>
          </a:xfrm>
          <a:prstGeom prst="ellipse">
            <a:avLst/>
          </a:prstGeom>
          <a:noFill/>
          <a:ln w="19080">
            <a:solidFill>
              <a:srgbClr val="FF33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7"/>
          <p:cNvSpPr/>
          <p:nvPr/>
        </p:nvSpPr>
        <p:spPr>
          <a:xfrm>
            <a:off x="4800600" y="1981080"/>
            <a:ext cx="2286000" cy="1067040"/>
          </a:xfrm>
          <a:prstGeom prst="ellipse">
            <a:avLst/>
          </a:prstGeom>
          <a:noFill/>
          <a:ln w="19080">
            <a:solidFill>
              <a:srgbClr val="FF33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8"/>
          <p:cNvSpPr/>
          <p:nvPr/>
        </p:nvSpPr>
        <p:spPr>
          <a:xfrm>
            <a:off x="6248520" y="914400"/>
            <a:ext cx="1371600" cy="457200"/>
          </a:xfrm>
          <a:prstGeom prst="ellipse">
            <a:avLst/>
          </a:prstGeom>
          <a:noFill/>
          <a:ln w="19080">
            <a:solidFill>
              <a:srgbClr val="FF33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3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Effect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Effect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Effect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5848C2-C9B8-45BA-B25B-EDC8FD4EFB2F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20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4" name="CustomShape 2"/>
          <p:cNvSpPr/>
          <p:nvPr/>
        </p:nvSpPr>
        <p:spPr>
          <a:xfrm>
            <a:off x="0" y="2139840"/>
            <a:ext cx="9172440" cy="1447920"/>
          </a:xfrm>
          <a:prstGeom prst="rect">
            <a:avLst/>
          </a:prstGeom>
          <a:blipFill rotWithShape="0">
            <a:blip r:embed="rId2"/>
            <a:tile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5" name="TextShape 3"/>
          <p:cNvSpPr txBox="1"/>
          <p:nvPr/>
        </p:nvSpPr>
        <p:spPr>
          <a:xfrm>
            <a:off x="0" y="76320"/>
            <a:ext cx="9144000" cy="457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“Su poder divino nos ha dado todas las cosas”</a:t>
            </a:r>
          </a:p>
        </p:txBody>
      </p:sp>
      <p:sp>
        <p:nvSpPr>
          <p:cNvPr id="366" name="CustomShape 4"/>
          <p:cNvSpPr/>
          <p:nvPr/>
        </p:nvSpPr>
        <p:spPr>
          <a:xfrm>
            <a:off x="-519120" y="733320"/>
            <a:ext cx="9144000" cy="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7" name="CustomShape 5"/>
          <p:cNvSpPr/>
          <p:nvPr/>
        </p:nvSpPr>
        <p:spPr>
          <a:xfrm>
            <a:off x="3333600" y="879480"/>
            <a:ext cx="2264040" cy="776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Arial"/>
              </a:rPr>
              <a:t>Dios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Arial"/>
              </a:rPr>
              <a:t>(Sobrenatural)</a:t>
            </a:r>
          </a:p>
        </p:txBody>
      </p:sp>
      <p:grpSp>
        <p:nvGrpSpPr>
          <p:cNvPr id="368" name="Group 6"/>
          <p:cNvGrpSpPr/>
          <p:nvPr/>
        </p:nvGrpSpPr>
        <p:grpSpPr>
          <a:xfrm>
            <a:off x="-11964" y="1454040"/>
            <a:ext cx="3440964" cy="2895480"/>
            <a:chOff x="-11964" y="1454040"/>
            <a:chExt cx="3440964" cy="2895480"/>
          </a:xfrm>
        </p:grpSpPr>
        <p:sp>
          <p:nvSpPr>
            <p:cNvPr id="369" name="CustomShape 7"/>
            <p:cNvSpPr/>
            <p:nvPr/>
          </p:nvSpPr>
          <p:spPr>
            <a:xfrm>
              <a:off x="0" y="1454040"/>
              <a:ext cx="3429000" cy="2895480"/>
            </a:xfrm>
            <a:custGeom>
              <a:avLst/>
              <a:gdLst/>
              <a:ahLst/>
              <a:cxnLst/>
              <a:rect l="l" t="t" r="r" b="b"/>
              <a:pathLst>
                <a:path w="2160" h="1824">
                  <a:moveTo>
                    <a:pt x="2160" y="0"/>
                  </a:moveTo>
                  <a:lnTo>
                    <a:pt x="48" y="384"/>
                  </a:lnTo>
                  <a:lnTo>
                    <a:pt x="48" y="1392"/>
                  </a:lnTo>
                  <a:lnTo>
                    <a:pt x="0" y="1392"/>
                  </a:lnTo>
                  <a:lnTo>
                    <a:pt x="336" y="1824"/>
                  </a:lnTo>
                  <a:lnTo>
                    <a:pt x="720" y="1392"/>
                  </a:lnTo>
                  <a:lnTo>
                    <a:pt x="672" y="1392"/>
                  </a:lnTo>
                  <a:lnTo>
                    <a:pt x="672" y="432"/>
                  </a:lnTo>
                  <a:lnTo>
                    <a:pt x="2160" y="48"/>
                  </a:lnTo>
                  <a:lnTo>
                    <a:pt x="2160" y="0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0" name="CustomShape 8"/>
            <p:cNvSpPr/>
            <p:nvPr/>
          </p:nvSpPr>
          <p:spPr>
            <a:xfrm>
              <a:off x="-11964" y="2396880"/>
              <a:ext cx="1220568" cy="586957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Creación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3:5)</a:t>
              </a:r>
            </a:p>
          </p:txBody>
        </p:sp>
      </p:grpSp>
      <p:grpSp>
        <p:nvGrpSpPr>
          <p:cNvPr id="371" name="Group 9"/>
          <p:cNvGrpSpPr/>
          <p:nvPr/>
        </p:nvGrpSpPr>
        <p:grpSpPr>
          <a:xfrm>
            <a:off x="1128704" y="1606680"/>
            <a:ext cx="2376616" cy="2743200"/>
            <a:chOff x="1128704" y="1606680"/>
            <a:chExt cx="2376616" cy="2743200"/>
          </a:xfrm>
        </p:grpSpPr>
        <p:sp>
          <p:nvSpPr>
            <p:cNvPr id="372" name="CustomShape 10"/>
            <p:cNvSpPr/>
            <p:nvPr/>
          </p:nvSpPr>
          <p:spPr>
            <a:xfrm>
              <a:off x="1219320" y="1606680"/>
              <a:ext cx="2286000" cy="2743200"/>
            </a:xfrm>
            <a:custGeom>
              <a:avLst/>
              <a:gdLst/>
              <a:ahLst/>
              <a:cxnLst/>
              <a:rect l="l" t="t" r="r" b="b"/>
              <a:pathLst>
                <a:path w="1440" h="1728">
                  <a:moveTo>
                    <a:pt x="1392" y="0"/>
                  </a:moveTo>
                  <a:lnTo>
                    <a:pt x="48" y="336"/>
                  </a:lnTo>
                  <a:lnTo>
                    <a:pt x="48" y="1296"/>
                  </a:lnTo>
                  <a:lnTo>
                    <a:pt x="0" y="1296"/>
                  </a:lnTo>
                  <a:lnTo>
                    <a:pt x="432" y="1728"/>
                  </a:lnTo>
                  <a:lnTo>
                    <a:pt x="864" y="1296"/>
                  </a:lnTo>
                  <a:lnTo>
                    <a:pt x="816" y="1296"/>
                  </a:lnTo>
                  <a:lnTo>
                    <a:pt x="816" y="336"/>
                  </a:lnTo>
                  <a:lnTo>
                    <a:pt x="1440" y="48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3" name="CustomShape 11"/>
            <p:cNvSpPr/>
            <p:nvPr/>
          </p:nvSpPr>
          <p:spPr>
            <a:xfrm>
              <a:off x="1128704" y="2368800"/>
              <a:ext cx="1605033" cy="1079399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[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Profetas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]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inspirados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por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pc="-1" dirty="0" smtClean="0">
                  <a:solidFill>
                    <a:srgbClr val="FFFFFF"/>
                  </a:solidFill>
                  <a:latin typeface="Arial"/>
                </a:rPr>
                <a:t>Esp.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Santo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1:21)</a:t>
              </a:r>
            </a:p>
          </p:txBody>
        </p:sp>
      </p:grpSp>
      <p:grpSp>
        <p:nvGrpSpPr>
          <p:cNvPr id="374" name="Group 12"/>
          <p:cNvGrpSpPr/>
          <p:nvPr/>
        </p:nvGrpSpPr>
        <p:grpSpPr>
          <a:xfrm>
            <a:off x="2666880" y="1758960"/>
            <a:ext cx="1371600" cy="2590560"/>
            <a:chOff x="2666880" y="1758960"/>
            <a:chExt cx="1371600" cy="2590560"/>
          </a:xfrm>
        </p:grpSpPr>
        <p:sp>
          <p:nvSpPr>
            <p:cNvPr id="375" name="CustomShape 13"/>
            <p:cNvSpPr/>
            <p:nvPr/>
          </p:nvSpPr>
          <p:spPr>
            <a:xfrm>
              <a:off x="2666880" y="1758960"/>
              <a:ext cx="1371600" cy="2590560"/>
            </a:xfrm>
            <a:custGeom>
              <a:avLst/>
              <a:gdLst/>
              <a:ahLst/>
              <a:cxnLst/>
              <a:rect l="l" t="t" r="r" b="b"/>
              <a:pathLst>
                <a:path w="864" h="1632">
                  <a:moveTo>
                    <a:pt x="528" y="0"/>
                  </a:moveTo>
                  <a:lnTo>
                    <a:pt x="48" y="240"/>
                  </a:lnTo>
                  <a:lnTo>
                    <a:pt x="48" y="1200"/>
                  </a:lnTo>
                  <a:lnTo>
                    <a:pt x="0" y="1200"/>
                  </a:lnTo>
                  <a:lnTo>
                    <a:pt x="432" y="1632"/>
                  </a:lnTo>
                  <a:lnTo>
                    <a:pt x="864" y="1200"/>
                  </a:lnTo>
                  <a:lnTo>
                    <a:pt x="816" y="1200"/>
                  </a:lnTo>
                  <a:lnTo>
                    <a:pt x="816" y="240"/>
                  </a:lnTo>
                  <a:lnTo>
                    <a:pt x="576" y="0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6" name="CustomShape 14"/>
            <p:cNvSpPr/>
            <p:nvPr/>
          </p:nvSpPr>
          <p:spPr>
            <a:xfrm>
              <a:off x="2692573" y="2404800"/>
              <a:ext cx="1334253" cy="1079399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Poder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 y </a:t>
              </a:r>
              <a:b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venida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600" b="1" spc="-1" dirty="0" err="1" smtClean="0">
                  <a:solidFill>
                    <a:srgbClr val="FFFFFF"/>
                  </a:solidFill>
                  <a:latin typeface="Arial"/>
                </a:rPr>
                <a:t>J</a:t>
              </a: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esús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1:16)</a:t>
              </a:r>
            </a:p>
          </p:txBody>
        </p:sp>
      </p:grpSp>
      <p:grpSp>
        <p:nvGrpSpPr>
          <p:cNvPr id="377" name="Group 15"/>
          <p:cNvGrpSpPr/>
          <p:nvPr/>
        </p:nvGrpSpPr>
        <p:grpSpPr>
          <a:xfrm>
            <a:off x="4114800" y="1758960"/>
            <a:ext cx="1676160" cy="2590560"/>
            <a:chOff x="4114800" y="1758960"/>
            <a:chExt cx="1676160" cy="2590560"/>
          </a:xfrm>
        </p:grpSpPr>
        <p:sp>
          <p:nvSpPr>
            <p:cNvPr id="378" name="CustomShape 16"/>
            <p:cNvSpPr/>
            <p:nvPr/>
          </p:nvSpPr>
          <p:spPr>
            <a:xfrm>
              <a:off x="4114800" y="1758960"/>
              <a:ext cx="1676160" cy="2590560"/>
            </a:xfrm>
            <a:custGeom>
              <a:avLst/>
              <a:gdLst/>
              <a:ahLst/>
              <a:cxnLst/>
              <a:rect l="l" t="t" r="r" b="b"/>
              <a:pathLst>
                <a:path w="1056" h="1632">
                  <a:moveTo>
                    <a:pt x="192" y="0"/>
                  </a:moveTo>
                  <a:lnTo>
                    <a:pt x="48" y="240"/>
                  </a:lnTo>
                  <a:lnTo>
                    <a:pt x="48" y="1200"/>
                  </a:lnTo>
                  <a:lnTo>
                    <a:pt x="0" y="1200"/>
                  </a:lnTo>
                  <a:lnTo>
                    <a:pt x="576" y="1632"/>
                  </a:lnTo>
                  <a:lnTo>
                    <a:pt x="1056" y="1200"/>
                  </a:lnTo>
                  <a:lnTo>
                    <a:pt x="1008" y="1200"/>
                  </a:lnTo>
                  <a:lnTo>
                    <a:pt x="1008" y="240"/>
                  </a:lnTo>
                  <a:lnTo>
                    <a:pt x="288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9" name="CustomShape 17"/>
            <p:cNvSpPr/>
            <p:nvPr/>
          </p:nvSpPr>
          <p:spPr>
            <a:xfrm>
              <a:off x="4128339" y="2392200"/>
              <a:ext cx="1619203" cy="833178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Milagros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1:17,18)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Hechos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 2:22)</a:t>
              </a:r>
            </a:p>
          </p:txBody>
        </p:sp>
      </p:grpSp>
      <p:grpSp>
        <p:nvGrpSpPr>
          <p:cNvPr id="380" name="Group 18"/>
          <p:cNvGrpSpPr/>
          <p:nvPr/>
        </p:nvGrpSpPr>
        <p:grpSpPr>
          <a:xfrm>
            <a:off x="5410080" y="1606680"/>
            <a:ext cx="2149624" cy="2743200"/>
            <a:chOff x="5410080" y="1606680"/>
            <a:chExt cx="2149624" cy="2743200"/>
          </a:xfrm>
        </p:grpSpPr>
        <p:sp>
          <p:nvSpPr>
            <p:cNvPr id="381" name="CustomShape 19"/>
            <p:cNvSpPr/>
            <p:nvPr/>
          </p:nvSpPr>
          <p:spPr>
            <a:xfrm>
              <a:off x="5410080" y="1606680"/>
              <a:ext cx="2133720" cy="2743200"/>
            </a:xfrm>
            <a:custGeom>
              <a:avLst/>
              <a:gdLst/>
              <a:ahLst/>
              <a:cxnLst/>
              <a:rect l="l" t="t" r="r" b="b"/>
              <a:pathLst>
                <a:path w="1344" h="1728">
                  <a:moveTo>
                    <a:pt x="0" y="48"/>
                  </a:moveTo>
                  <a:lnTo>
                    <a:pt x="336" y="336"/>
                  </a:lnTo>
                  <a:lnTo>
                    <a:pt x="336" y="1296"/>
                  </a:lnTo>
                  <a:lnTo>
                    <a:pt x="288" y="1296"/>
                  </a:lnTo>
                  <a:lnTo>
                    <a:pt x="864" y="1728"/>
                  </a:lnTo>
                  <a:lnTo>
                    <a:pt x="1344" y="1296"/>
                  </a:lnTo>
                  <a:lnTo>
                    <a:pt x="1296" y="1296"/>
                  </a:lnTo>
                  <a:lnTo>
                    <a:pt x="1296" y="336"/>
                  </a:lnTo>
                  <a:lnTo>
                    <a:pt x="48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2" name="CustomShape 20"/>
            <p:cNvSpPr/>
            <p:nvPr/>
          </p:nvSpPr>
          <p:spPr>
            <a:xfrm>
              <a:off x="5897093" y="2392560"/>
              <a:ext cx="1662611" cy="833178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Mandamientos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[</a:t>
              </a:r>
              <a:r>
                <a:rPr lang="en-US" sz="1600" b="1" spc="-1" dirty="0" err="1" smtClean="0">
                  <a:solidFill>
                    <a:srgbClr val="FFFFFF"/>
                  </a:solidFill>
                  <a:latin typeface="Arial"/>
                </a:rPr>
                <a:t>por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apóstoles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]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3:2,15)</a:t>
              </a:r>
            </a:p>
          </p:txBody>
        </p:sp>
      </p:grpSp>
      <p:grpSp>
        <p:nvGrpSpPr>
          <p:cNvPr id="383" name="Group 21"/>
          <p:cNvGrpSpPr/>
          <p:nvPr/>
        </p:nvGrpSpPr>
        <p:grpSpPr>
          <a:xfrm>
            <a:off x="5486400" y="1454040"/>
            <a:ext cx="3598216" cy="2895480"/>
            <a:chOff x="5486400" y="1454040"/>
            <a:chExt cx="3598216" cy="2895480"/>
          </a:xfrm>
        </p:grpSpPr>
        <p:sp>
          <p:nvSpPr>
            <p:cNvPr id="384" name="CustomShape 22"/>
            <p:cNvSpPr/>
            <p:nvPr/>
          </p:nvSpPr>
          <p:spPr>
            <a:xfrm>
              <a:off x="5486400" y="1454040"/>
              <a:ext cx="3581280" cy="2895480"/>
            </a:xfrm>
            <a:custGeom>
              <a:avLst/>
              <a:gdLst/>
              <a:ahLst/>
              <a:cxnLst/>
              <a:rect l="l" t="t" r="r" b="b"/>
              <a:pathLst>
                <a:path w="2256" h="1824">
                  <a:moveTo>
                    <a:pt x="0" y="48"/>
                  </a:moveTo>
                  <a:lnTo>
                    <a:pt x="1392" y="432"/>
                  </a:lnTo>
                  <a:lnTo>
                    <a:pt x="1392" y="1392"/>
                  </a:lnTo>
                  <a:lnTo>
                    <a:pt x="1344" y="1392"/>
                  </a:lnTo>
                  <a:lnTo>
                    <a:pt x="1872" y="1824"/>
                  </a:lnTo>
                  <a:lnTo>
                    <a:pt x="2256" y="1392"/>
                  </a:lnTo>
                  <a:lnTo>
                    <a:pt x="2208" y="1392"/>
                  </a:lnTo>
                  <a:lnTo>
                    <a:pt x="2208" y="336"/>
                  </a:lnTo>
                  <a:lnTo>
                    <a:pt x="0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5" name="CustomShape 23"/>
            <p:cNvSpPr/>
            <p:nvPr/>
          </p:nvSpPr>
          <p:spPr>
            <a:xfrm>
              <a:off x="7591665" y="2368440"/>
              <a:ext cx="1492951" cy="1571842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Día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 de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pc="-1" dirty="0" err="1">
                  <a:solidFill>
                    <a:srgbClr val="FFFFFF"/>
                  </a:solidFill>
                  <a:latin typeface="Arial"/>
                </a:rPr>
                <a:t>j</a:t>
              </a: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uicio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y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pc="-1" dirty="0" err="1">
                  <a:solidFill>
                    <a:srgbClr val="FFFFFF"/>
                  </a:solidFill>
                  <a:latin typeface="Arial"/>
                </a:rPr>
                <a:t>d</a:t>
              </a: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estrucción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impíos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2:9;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3:7)</a:t>
              </a:r>
            </a:p>
          </p:txBody>
        </p:sp>
      </p:grpSp>
      <p:sp>
        <p:nvSpPr>
          <p:cNvPr id="386" name="CustomShape 24"/>
          <p:cNvSpPr/>
          <p:nvPr/>
        </p:nvSpPr>
        <p:spPr>
          <a:xfrm>
            <a:off x="3015059" y="5638680"/>
            <a:ext cx="2865121" cy="88242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Hombres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3200" b="1" spc="-1" dirty="0" err="1">
                <a:solidFill>
                  <a:srgbClr val="FFFFFF"/>
                </a:solidFill>
                <a:latin typeface="Arial"/>
              </a:rPr>
              <a:t>e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Arial"/>
              </a:rPr>
              <a:t>n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2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2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7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2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85848C2-C9B8-45BA-B25B-EDC8FD4EFB2F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21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4" name="CustomShape 2"/>
          <p:cNvSpPr/>
          <p:nvPr/>
        </p:nvSpPr>
        <p:spPr>
          <a:xfrm>
            <a:off x="0" y="2139840"/>
            <a:ext cx="9172440" cy="1447920"/>
          </a:xfrm>
          <a:prstGeom prst="rect">
            <a:avLst/>
          </a:prstGeom>
          <a:blipFill rotWithShape="0">
            <a:blip r:embed="rId2"/>
            <a:tile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5" name="TextShape 3"/>
          <p:cNvSpPr txBox="1"/>
          <p:nvPr/>
        </p:nvSpPr>
        <p:spPr>
          <a:xfrm>
            <a:off x="0" y="76320"/>
            <a:ext cx="9144000" cy="457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FF"/>
                </a:solidFill>
                <a:latin typeface="Arial"/>
              </a:rPr>
              <a:t>Despreciando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Arial"/>
              </a:rPr>
              <a:t>señorío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-519120" y="733320"/>
            <a:ext cx="9144000" cy="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7" name="CustomShape 5"/>
          <p:cNvSpPr/>
          <p:nvPr/>
        </p:nvSpPr>
        <p:spPr>
          <a:xfrm>
            <a:off x="3333600" y="879480"/>
            <a:ext cx="2264040" cy="776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Dios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Sobrenatural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grpSp>
        <p:nvGrpSpPr>
          <p:cNvPr id="368" name="Group 6"/>
          <p:cNvGrpSpPr/>
          <p:nvPr/>
        </p:nvGrpSpPr>
        <p:grpSpPr>
          <a:xfrm>
            <a:off x="-11964" y="1454040"/>
            <a:ext cx="3440964" cy="2895480"/>
            <a:chOff x="-11964" y="1454040"/>
            <a:chExt cx="3440964" cy="2895480"/>
          </a:xfrm>
        </p:grpSpPr>
        <p:sp>
          <p:nvSpPr>
            <p:cNvPr id="369" name="CustomShape 7"/>
            <p:cNvSpPr/>
            <p:nvPr/>
          </p:nvSpPr>
          <p:spPr>
            <a:xfrm>
              <a:off x="0" y="1454040"/>
              <a:ext cx="3429000" cy="2895480"/>
            </a:xfrm>
            <a:custGeom>
              <a:avLst/>
              <a:gdLst/>
              <a:ahLst/>
              <a:cxnLst/>
              <a:rect l="l" t="t" r="r" b="b"/>
              <a:pathLst>
                <a:path w="2160" h="1824">
                  <a:moveTo>
                    <a:pt x="2160" y="0"/>
                  </a:moveTo>
                  <a:lnTo>
                    <a:pt x="48" y="384"/>
                  </a:lnTo>
                  <a:lnTo>
                    <a:pt x="48" y="1392"/>
                  </a:lnTo>
                  <a:lnTo>
                    <a:pt x="0" y="1392"/>
                  </a:lnTo>
                  <a:lnTo>
                    <a:pt x="336" y="1824"/>
                  </a:lnTo>
                  <a:lnTo>
                    <a:pt x="720" y="1392"/>
                  </a:lnTo>
                  <a:lnTo>
                    <a:pt x="672" y="1392"/>
                  </a:lnTo>
                  <a:lnTo>
                    <a:pt x="672" y="432"/>
                  </a:lnTo>
                  <a:lnTo>
                    <a:pt x="2160" y="48"/>
                  </a:lnTo>
                  <a:lnTo>
                    <a:pt x="2160" y="0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0" name="CustomShape 8"/>
            <p:cNvSpPr/>
            <p:nvPr/>
          </p:nvSpPr>
          <p:spPr>
            <a:xfrm>
              <a:off x="-11964" y="2396880"/>
              <a:ext cx="1220568" cy="586957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Creación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3:5)</a:t>
              </a:r>
            </a:p>
          </p:txBody>
        </p:sp>
      </p:grpSp>
      <p:grpSp>
        <p:nvGrpSpPr>
          <p:cNvPr id="371" name="Group 9"/>
          <p:cNvGrpSpPr/>
          <p:nvPr/>
        </p:nvGrpSpPr>
        <p:grpSpPr>
          <a:xfrm>
            <a:off x="1128704" y="1606680"/>
            <a:ext cx="2376616" cy="2743200"/>
            <a:chOff x="1128704" y="1606680"/>
            <a:chExt cx="2376616" cy="2743200"/>
          </a:xfrm>
        </p:grpSpPr>
        <p:sp>
          <p:nvSpPr>
            <p:cNvPr id="372" name="CustomShape 10"/>
            <p:cNvSpPr/>
            <p:nvPr/>
          </p:nvSpPr>
          <p:spPr>
            <a:xfrm>
              <a:off x="1219320" y="1606680"/>
              <a:ext cx="2286000" cy="2743200"/>
            </a:xfrm>
            <a:custGeom>
              <a:avLst/>
              <a:gdLst/>
              <a:ahLst/>
              <a:cxnLst/>
              <a:rect l="l" t="t" r="r" b="b"/>
              <a:pathLst>
                <a:path w="1440" h="1728">
                  <a:moveTo>
                    <a:pt x="1392" y="0"/>
                  </a:moveTo>
                  <a:lnTo>
                    <a:pt x="48" y="336"/>
                  </a:lnTo>
                  <a:lnTo>
                    <a:pt x="48" y="1296"/>
                  </a:lnTo>
                  <a:lnTo>
                    <a:pt x="0" y="1296"/>
                  </a:lnTo>
                  <a:lnTo>
                    <a:pt x="432" y="1728"/>
                  </a:lnTo>
                  <a:lnTo>
                    <a:pt x="864" y="1296"/>
                  </a:lnTo>
                  <a:lnTo>
                    <a:pt x="816" y="1296"/>
                  </a:lnTo>
                  <a:lnTo>
                    <a:pt x="816" y="336"/>
                  </a:lnTo>
                  <a:lnTo>
                    <a:pt x="1440" y="48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3" name="CustomShape 11"/>
            <p:cNvSpPr/>
            <p:nvPr/>
          </p:nvSpPr>
          <p:spPr>
            <a:xfrm>
              <a:off x="1128704" y="2368800"/>
              <a:ext cx="1605033" cy="1079399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[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Profetas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]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inspirados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por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pc="-1" dirty="0" smtClean="0">
                  <a:solidFill>
                    <a:srgbClr val="FFFFFF"/>
                  </a:solidFill>
                  <a:latin typeface="Arial"/>
                </a:rPr>
                <a:t>Esp.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Santo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1:21)</a:t>
              </a:r>
            </a:p>
          </p:txBody>
        </p:sp>
      </p:grpSp>
      <p:grpSp>
        <p:nvGrpSpPr>
          <p:cNvPr id="374" name="Group 12"/>
          <p:cNvGrpSpPr/>
          <p:nvPr/>
        </p:nvGrpSpPr>
        <p:grpSpPr>
          <a:xfrm>
            <a:off x="2666880" y="1758960"/>
            <a:ext cx="1371600" cy="2590560"/>
            <a:chOff x="2666880" y="1758960"/>
            <a:chExt cx="1371600" cy="2590560"/>
          </a:xfrm>
        </p:grpSpPr>
        <p:sp>
          <p:nvSpPr>
            <p:cNvPr id="375" name="CustomShape 13"/>
            <p:cNvSpPr/>
            <p:nvPr/>
          </p:nvSpPr>
          <p:spPr>
            <a:xfrm>
              <a:off x="2666880" y="1758960"/>
              <a:ext cx="1371600" cy="2590560"/>
            </a:xfrm>
            <a:custGeom>
              <a:avLst/>
              <a:gdLst/>
              <a:ahLst/>
              <a:cxnLst/>
              <a:rect l="l" t="t" r="r" b="b"/>
              <a:pathLst>
                <a:path w="864" h="1632">
                  <a:moveTo>
                    <a:pt x="528" y="0"/>
                  </a:moveTo>
                  <a:lnTo>
                    <a:pt x="48" y="240"/>
                  </a:lnTo>
                  <a:lnTo>
                    <a:pt x="48" y="1200"/>
                  </a:lnTo>
                  <a:lnTo>
                    <a:pt x="0" y="1200"/>
                  </a:lnTo>
                  <a:lnTo>
                    <a:pt x="432" y="1632"/>
                  </a:lnTo>
                  <a:lnTo>
                    <a:pt x="864" y="1200"/>
                  </a:lnTo>
                  <a:lnTo>
                    <a:pt x="816" y="1200"/>
                  </a:lnTo>
                  <a:lnTo>
                    <a:pt x="816" y="240"/>
                  </a:lnTo>
                  <a:lnTo>
                    <a:pt x="576" y="0"/>
                  </a:lnTo>
                  <a:lnTo>
                    <a:pt x="528" y="0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6" name="CustomShape 14"/>
            <p:cNvSpPr/>
            <p:nvPr/>
          </p:nvSpPr>
          <p:spPr>
            <a:xfrm>
              <a:off x="2692573" y="2404800"/>
              <a:ext cx="1334253" cy="1079399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Poder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 y </a:t>
              </a:r>
              <a:b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venida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600" b="1" spc="-1" dirty="0" err="1" smtClean="0">
                  <a:solidFill>
                    <a:srgbClr val="FFFFFF"/>
                  </a:solidFill>
                  <a:latin typeface="Arial"/>
                </a:rPr>
                <a:t>J</a:t>
              </a: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esús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1:16)</a:t>
              </a:r>
            </a:p>
          </p:txBody>
        </p:sp>
      </p:grpSp>
      <p:grpSp>
        <p:nvGrpSpPr>
          <p:cNvPr id="377" name="Group 15"/>
          <p:cNvGrpSpPr/>
          <p:nvPr/>
        </p:nvGrpSpPr>
        <p:grpSpPr>
          <a:xfrm>
            <a:off x="4114800" y="1758960"/>
            <a:ext cx="1676160" cy="2590560"/>
            <a:chOff x="4114800" y="1758960"/>
            <a:chExt cx="1676160" cy="2590560"/>
          </a:xfrm>
        </p:grpSpPr>
        <p:sp>
          <p:nvSpPr>
            <p:cNvPr id="378" name="CustomShape 16"/>
            <p:cNvSpPr/>
            <p:nvPr/>
          </p:nvSpPr>
          <p:spPr>
            <a:xfrm>
              <a:off x="4114800" y="1758960"/>
              <a:ext cx="1676160" cy="2590560"/>
            </a:xfrm>
            <a:custGeom>
              <a:avLst/>
              <a:gdLst/>
              <a:ahLst/>
              <a:cxnLst/>
              <a:rect l="l" t="t" r="r" b="b"/>
              <a:pathLst>
                <a:path w="1056" h="1632">
                  <a:moveTo>
                    <a:pt x="192" y="0"/>
                  </a:moveTo>
                  <a:lnTo>
                    <a:pt x="48" y="240"/>
                  </a:lnTo>
                  <a:lnTo>
                    <a:pt x="48" y="1200"/>
                  </a:lnTo>
                  <a:lnTo>
                    <a:pt x="0" y="1200"/>
                  </a:lnTo>
                  <a:lnTo>
                    <a:pt x="576" y="1632"/>
                  </a:lnTo>
                  <a:lnTo>
                    <a:pt x="1056" y="1200"/>
                  </a:lnTo>
                  <a:lnTo>
                    <a:pt x="1008" y="1200"/>
                  </a:lnTo>
                  <a:lnTo>
                    <a:pt x="1008" y="240"/>
                  </a:lnTo>
                  <a:lnTo>
                    <a:pt x="288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9" name="CustomShape 17"/>
            <p:cNvSpPr/>
            <p:nvPr/>
          </p:nvSpPr>
          <p:spPr>
            <a:xfrm>
              <a:off x="4128339" y="2392200"/>
              <a:ext cx="1619203" cy="833178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Milagros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1:17,18)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Hechos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 2:22)</a:t>
              </a:r>
            </a:p>
          </p:txBody>
        </p:sp>
      </p:grpSp>
      <p:grpSp>
        <p:nvGrpSpPr>
          <p:cNvPr id="380" name="Group 18"/>
          <p:cNvGrpSpPr/>
          <p:nvPr/>
        </p:nvGrpSpPr>
        <p:grpSpPr>
          <a:xfrm>
            <a:off x="5410080" y="1606680"/>
            <a:ext cx="2149624" cy="2743200"/>
            <a:chOff x="5410080" y="1606680"/>
            <a:chExt cx="2149624" cy="2743200"/>
          </a:xfrm>
        </p:grpSpPr>
        <p:sp>
          <p:nvSpPr>
            <p:cNvPr id="381" name="CustomShape 19"/>
            <p:cNvSpPr/>
            <p:nvPr/>
          </p:nvSpPr>
          <p:spPr>
            <a:xfrm>
              <a:off x="5410080" y="1606680"/>
              <a:ext cx="2133720" cy="2743200"/>
            </a:xfrm>
            <a:custGeom>
              <a:avLst/>
              <a:gdLst/>
              <a:ahLst/>
              <a:cxnLst/>
              <a:rect l="l" t="t" r="r" b="b"/>
              <a:pathLst>
                <a:path w="1344" h="1728">
                  <a:moveTo>
                    <a:pt x="0" y="48"/>
                  </a:moveTo>
                  <a:lnTo>
                    <a:pt x="336" y="336"/>
                  </a:lnTo>
                  <a:lnTo>
                    <a:pt x="336" y="1296"/>
                  </a:lnTo>
                  <a:lnTo>
                    <a:pt x="288" y="1296"/>
                  </a:lnTo>
                  <a:lnTo>
                    <a:pt x="864" y="1728"/>
                  </a:lnTo>
                  <a:lnTo>
                    <a:pt x="1344" y="1296"/>
                  </a:lnTo>
                  <a:lnTo>
                    <a:pt x="1296" y="1296"/>
                  </a:lnTo>
                  <a:lnTo>
                    <a:pt x="1296" y="336"/>
                  </a:lnTo>
                  <a:lnTo>
                    <a:pt x="48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2" name="CustomShape 20"/>
            <p:cNvSpPr/>
            <p:nvPr/>
          </p:nvSpPr>
          <p:spPr>
            <a:xfrm>
              <a:off x="5897093" y="2392560"/>
              <a:ext cx="1662611" cy="833178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Mandamientos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[</a:t>
              </a:r>
              <a:r>
                <a:rPr lang="en-US" sz="1600" b="1" spc="-1" dirty="0" err="1" smtClean="0">
                  <a:solidFill>
                    <a:srgbClr val="FFFFFF"/>
                  </a:solidFill>
                  <a:latin typeface="Arial"/>
                </a:rPr>
                <a:t>por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apóstoles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]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3:2,15)</a:t>
              </a:r>
            </a:p>
          </p:txBody>
        </p:sp>
      </p:grpSp>
      <p:grpSp>
        <p:nvGrpSpPr>
          <p:cNvPr id="383" name="Group 21"/>
          <p:cNvGrpSpPr/>
          <p:nvPr/>
        </p:nvGrpSpPr>
        <p:grpSpPr>
          <a:xfrm>
            <a:off x="5486400" y="1454040"/>
            <a:ext cx="3598216" cy="2895480"/>
            <a:chOff x="5486400" y="1454040"/>
            <a:chExt cx="3598216" cy="2895480"/>
          </a:xfrm>
        </p:grpSpPr>
        <p:sp>
          <p:nvSpPr>
            <p:cNvPr id="384" name="CustomShape 22"/>
            <p:cNvSpPr/>
            <p:nvPr/>
          </p:nvSpPr>
          <p:spPr>
            <a:xfrm>
              <a:off x="5486400" y="1454040"/>
              <a:ext cx="3581280" cy="2895480"/>
            </a:xfrm>
            <a:custGeom>
              <a:avLst/>
              <a:gdLst/>
              <a:ahLst/>
              <a:cxnLst/>
              <a:rect l="l" t="t" r="r" b="b"/>
              <a:pathLst>
                <a:path w="2256" h="1824">
                  <a:moveTo>
                    <a:pt x="0" y="48"/>
                  </a:moveTo>
                  <a:lnTo>
                    <a:pt x="1392" y="432"/>
                  </a:lnTo>
                  <a:lnTo>
                    <a:pt x="1392" y="1392"/>
                  </a:lnTo>
                  <a:lnTo>
                    <a:pt x="1344" y="1392"/>
                  </a:lnTo>
                  <a:lnTo>
                    <a:pt x="1872" y="1824"/>
                  </a:lnTo>
                  <a:lnTo>
                    <a:pt x="2256" y="1392"/>
                  </a:lnTo>
                  <a:lnTo>
                    <a:pt x="2208" y="1392"/>
                  </a:lnTo>
                  <a:lnTo>
                    <a:pt x="2208" y="336"/>
                  </a:lnTo>
                  <a:lnTo>
                    <a:pt x="0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5" name="CustomShape 23"/>
            <p:cNvSpPr/>
            <p:nvPr/>
          </p:nvSpPr>
          <p:spPr>
            <a:xfrm>
              <a:off x="7591665" y="2368440"/>
              <a:ext cx="1492951" cy="1571842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Día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 de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pc="-1" dirty="0" err="1">
                  <a:solidFill>
                    <a:srgbClr val="FFFFFF"/>
                  </a:solidFill>
                  <a:latin typeface="Arial"/>
                </a:rPr>
                <a:t>j</a:t>
              </a: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uicio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y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pc="-1" dirty="0" err="1">
                  <a:solidFill>
                    <a:srgbClr val="FFFFFF"/>
                  </a:solidFill>
                  <a:latin typeface="Arial"/>
                </a:rPr>
                <a:t>d</a:t>
              </a:r>
              <a:r>
                <a:rPr lang="en-US" sz="1600" b="1" strike="noStrike" spc="-1" dirty="0" err="1" smtClean="0">
                  <a:solidFill>
                    <a:srgbClr val="FFFFFF"/>
                  </a:solidFill>
                  <a:latin typeface="Arial"/>
                </a:rPr>
                <a:t>estrucción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600" b="1" strike="noStrike" spc="-1" dirty="0" err="1">
                  <a:solidFill>
                    <a:srgbClr val="FFFFFF"/>
                  </a:solidFill>
                  <a:latin typeface="Arial"/>
                </a:rPr>
                <a:t>impíos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(II </a:t>
              </a:r>
              <a:r>
                <a:rPr lang="en-US" sz="1600" b="1" strike="noStrike" spc="-1" dirty="0" smtClean="0">
                  <a:solidFill>
                    <a:srgbClr val="FFFFFF"/>
                  </a:solidFill>
                  <a:latin typeface="Arial"/>
                </a:rPr>
                <a:t>Ped </a:t>
              </a: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2:9;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strike="noStrike" spc="-1" dirty="0">
                  <a:solidFill>
                    <a:srgbClr val="FFFFFF"/>
                  </a:solidFill>
                  <a:latin typeface="Arial"/>
                </a:rPr>
                <a:t>3:7)</a:t>
              </a:r>
            </a:p>
          </p:txBody>
        </p:sp>
      </p:grpSp>
      <p:sp>
        <p:nvSpPr>
          <p:cNvPr id="386" name="CustomShape 24"/>
          <p:cNvSpPr/>
          <p:nvPr/>
        </p:nvSpPr>
        <p:spPr>
          <a:xfrm>
            <a:off x="3015059" y="5638680"/>
            <a:ext cx="2865121" cy="88242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Hombres</a:t>
            </a:r>
          </a:p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3200" b="1" spc="-1" dirty="0" err="1">
                <a:solidFill>
                  <a:srgbClr val="FFFFFF"/>
                </a:solidFill>
                <a:latin typeface="Arial"/>
              </a:rPr>
              <a:t>e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Arial"/>
              </a:rPr>
              <a:t>n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sp>
        <p:nvSpPr>
          <p:cNvPr id="26" name="CustomShape 25"/>
          <p:cNvSpPr/>
          <p:nvPr/>
        </p:nvSpPr>
        <p:spPr>
          <a:xfrm>
            <a:off x="0" y="3968640"/>
            <a:ext cx="1219320" cy="99072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pc="-1" dirty="0" smtClean="0">
                <a:solidFill>
                  <a:srgbClr val="FFFFFF"/>
                </a:solidFill>
                <a:latin typeface="Arial"/>
              </a:rPr>
              <a:t>Ignoran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(3:5)</a:t>
            </a:r>
          </a:p>
        </p:txBody>
      </p:sp>
      <p:sp>
        <p:nvSpPr>
          <p:cNvPr id="27" name="CustomShape 26"/>
          <p:cNvSpPr/>
          <p:nvPr/>
        </p:nvSpPr>
        <p:spPr>
          <a:xfrm>
            <a:off x="1219320" y="4197240"/>
            <a:ext cx="1600200" cy="137160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Interpretación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privada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"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(1:20)</a:t>
            </a:r>
          </a:p>
        </p:txBody>
      </p:sp>
      <p:sp>
        <p:nvSpPr>
          <p:cNvPr id="28" name="CustomShape 27"/>
          <p:cNvSpPr/>
          <p:nvPr/>
        </p:nvSpPr>
        <p:spPr>
          <a:xfrm>
            <a:off x="2819520" y="4044960"/>
            <a:ext cx="1066680" cy="99072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Niegan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(2:1)</a:t>
            </a:r>
          </a:p>
        </p:txBody>
      </p:sp>
      <p:sp>
        <p:nvSpPr>
          <p:cNvPr id="29" name="CustomShape 28"/>
          <p:cNvSpPr/>
          <p:nvPr/>
        </p:nvSpPr>
        <p:spPr>
          <a:xfrm>
            <a:off x="3886200" y="4273560"/>
            <a:ext cx="1752480" cy="128916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Fábulas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b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artificiosas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”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(1:16)</a:t>
            </a:r>
          </a:p>
        </p:txBody>
      </p:sp>
      <p:sp>
        <p:nvSpPr>
          <p:cNvPr id="30" name="CustomShape 29"/>
          <p:cNvSpPr/>
          <p:nvPr/>
        </p:nvSpPr>
        <p:spPr>
          <a:xfrm>
            <a:off x="5715000" y="4044960"/>
            <a:ext cx="1371600" cy="137160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Tuercen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(3:16)</a:t>
            </a:r>
          </a:p>
        </p:txBody>
      </p:sp>
      <p:sp>
        <p:nvSpPr>
          <p:cNvPr id="31" name="CustomShape 30"/>
          <p:cNvSpPr/>
          <p:nvPr/>
        </p:nvSpPr>
        <p:spPr>
          <a:xfrm>
            <a:off x="7162920" y="4121280"/>
            <a:ext cx="1981080" cy="137160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ctr">
            <a:noAutofit/>
          </a:bodyPr>
          <a:lstStyle/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Todo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permanece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"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(3:4)</a:t>
            </a:r>
          </a:p>
        </p:txBody>
      </p:sp>
    </p:spTree>
    <p:extLst>
      <p:ext uri="{BB962C8B-B14F-4D97-AF65-F5344CB8AC3E}">
        <p14:creationId xmlns:p14="http://schemas.microsoft.com/office/powerpoint/2010/main" val="205307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2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2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7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2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B918D2E-7386-47A7-87CA-78318CACD0E9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22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685800" y="75960"/>
            <a:ext cx="7772400" cy="533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problema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de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persecución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76320" y="685440"/>
            <a:ext cx="4495680" cy="29718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6800" indent="-226800" algn="ctr" rtl="0">
              <a:lnSpc>
                <a:spcPct val="110000"/>
              </a:lnSpc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1" strike="noStrike" spc="-1" dirty="0" err="1">
                <a:solidFill>
                  <a:srgbClr val="FFFF00"/>
                </a:solidFill>
                <a:latin typeface="Arial"/>
              </a:rPr>
              <a:t>Persecuciones</a:t>
            </a:r>
            <a:r>
              <a:rPr lang="en-US" sz="2400" b="1" i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400" b="1" i="1" spc="-1" dirty="0" err="1">
                <a:solidFill>
                  <a:srgbClr val="FFFF00"/>
                </a:solidFill>
                <a:latin typeface="Arial"/>
              </a:rPr>
              <a:t>e</a:t>
            </a:r>
            <a:r>
              <a:rPr lang="en-US" sz="2400" b="1" i="1" strike="noStrike" spc="-1" dirty="0" err="1" smtClean="0">
                <a:solidFill>
                  <a:srgbClr val="FFFF00"/>
                </a:solidFill>
                <a:latin typeface="Arial"/>
              </a:rPr>
              <a:t>specíficas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Pensamiento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llamado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)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extraño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(4:4)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Ultrajados</a:t>
            </a:r>
            <a:r>
              <a:rPr lang="en-US" b="1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como</a:t>
            </a:r>
            <a:r>
              <a:rPr lang="en-US" b="1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malos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(4:4)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Murmuran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vosotros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(3:16)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pc="-1" dirty="0">
                <a:solidFill>
                  <a:srgbClr val="FFFFFF"/>
                </a:solidFill>
                <a:latin typeface="Arial"/>
              </a:rPr>
              <a:t>B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uena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conducta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calumniada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(3:16)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Acusados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malhechores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(2:12)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Vituperados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conexión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con el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nombre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de Cristo (4:14)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76320" y="3886200"/>
            <a:ext cx="4419360" cy="297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226800" indent="-226800" algn="ctr" rtl="0">
              <a:lnSpc>
                <a:spcPct val="110000"/>
              </a:lnSpc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1" strike="noStrike" spc="-1" dirty="0" err="1">
                <a:solidFill>
                  <a:srgbClr val="FFFF00"/>
                </a:solidFill>
                <a:latin typeface="Arial"/>
              </a:rPr>
              <a:t>Posibles</a:t>
            </a:r>
            <a:r>
              <a:rPr lang="en-US" sz="2400" b="1" i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400" b="1" i="1" strike="noStrike" spc="-1" dirty="0" err="1">
                <a:solidFill>
                  <a:srgbClr val="FFFF00"/>
                </a:solidFill>
                <a:latin typeface="Arial"/>
              </a:rPr>
              <a:t>razones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Una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vida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pura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vista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una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condena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implícita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(2:12)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Independencia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l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ibres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)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del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razonamiento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mundano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(2:16)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Independencia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de 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influencia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mundana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temor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)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(3:13,14)</a:t>
            </a:r>
          </a:p>
          <a:p>
            <a:pPr marL="226800" indent="-226800" algn="l" rtl="0">
              <a:lnSpc>
                <a:spcPct val="11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Doctrinas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ofensivas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ver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2:2; 3:15)</a:t>
            </a:r>
          </a:p>
        </p:txBody>
      </p:sp>
      <p:grpSp>
        <p:nvGrpSpPr>
          <p:cNvPr id="215" name="Group 5"/>
          <p:cNvGrpSpPr/>
          <p:nvPr/>
        </p:nvGrpSpPr>
        <p:grpSpPr>
          <a:xfrm>
            <a:off x="4495680" y="685800"/>
            <a:ext cx="4952880" cy="6172200"/>
            <a:chOff x="4495680" y="685800"/>
            <a:chExt cx="4952880" cy="6172200"/>
          </a:xfrm>
        </p:grpSpPr>
        <p:sp>
          <p:nvSpPr>
            <p:cNvPr id="216" name="CustomShape 6"/>
            <p:cNvSpPr/>
            <p:nvPr/>
          </p:nvSpPr>
          <p:spPr>
            <a:xfrm>
              <a:off x="4495680" y="685800"/>
              <a:ext cx="4572000" cy="6095880"/>
            </a:xfrm>
            <a:prstGeom prst="rect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CustomShape 7"/>
            <p:cNvSpPr/>
            <p:nvPr/>
          </p:nvSpPr>
          <p:spPr>
            <a:xfrm>
              <a:off x="4572000" y="685800"/>
              <a:ext cx="4495680" cy="45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/>
            </a:bodyPr>
            <a:lstStyle/>
            <a:p>
              <a:pPr marL="1366560" indent="-1366560" algn="ctr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36656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>
                  <a:solidFill>
                    <a:srgbClr val="FFFF00"/>
                  </a:solidFill>
                  <a:latin typeface="Arial"/>
                </a:rPr>
                <a:t>“Doctrinas Ofensivas” (I Pedro)</a:t>
              </a:r>
              <a:endParaRPr lang="en-US" sz="2000" b="1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8" name="CustomShape 8"/>
            <p:cNvSpPr/>
            <p:nvPr/>
          </p:nvSpPr>
          <p:spPr>
            <a:xfrm>
              <a:off x="4572000" y="1066680"/>
              <a:ext cx="4495680" cy="685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Autofit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1:15; 2:16 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	Se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requiere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una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vida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santa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y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sumisa</a:t>
              </a:r>
              <a:endParaRPr lang="en-US" sz="19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9" name="CustomShape 9"/>
            <p:cNvSpPr/>
            <p:nvPr/>
          </p:nvSpPr>
          <p:spPr>
            <a:xfrm>
              <a:off x="4572000" y="1905120"/>
              <a:ext cx="4495680" cy="838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4:3; 2:11 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Malo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seguir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deseos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naturales</a:t>
              </a:r>
              <a:endParaRPr lang="en-US" sz="19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0" name="CustomShape 10"/>
            <p:cNvSpPr/>
            <p:nvPr/>
          </p:nvSpPr>
          <p:spPr>
            <a:xfrm>
              <a:off x="4572000" y="2743200"/>
              <a:ext cx="4876560" cy="1218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 fontScale="96000"/>
            </a:bodyPr>
            <a:lstStyle/>
            <a:p>
              <a:pPr marL="1252440" indent="-1252440" algn="l" rtl="0"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1:25; 2:2 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Dependencia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, 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restricción</a:t>
              </a:r>
              <a:endParaRPr lang="en-US" sz="2000" b="1" strike="noStrike" spc="-1" dirty="0" smtClean="0">
                <a:solidFill>
                  <a:srgbClr val="FFFFFF"/>
                </a:solidFill>
                <a:latin typeface="Arial"/>
              </a:endParaRPr>
            </a:p>
            <a:p>
              <a:pPr marL="1252440" indent="-1252440" algn="l" rtl="0"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4:11a 	a la palabra de Dios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1" name="CustomShape 11"/>
            <p:cNvSpPr/>
            <p:nvPr/>
          </p:nvSpPr>
          <p:spPr>
            <a:xfrm>
              <a:off x="4572000" y="3657600"/>
              <a:ext cx="4495680" cy="1295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 fontScale="92500"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1:3,4,9 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Realidad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del 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fin del 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tiempo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y </a:t>
              </a:r>
              <a:r>
                <a:rPr lang="en-US" sz="2000" b="1" spc="-1" dirty="0" err="1">
                  <a:solidFill>
                    <a:srgbClr val="FFFFFF"/>
                  </a:solidFill>
                  <a:latin typeface="Arial"/>
                </a:rPr>
                <a:t>r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esurrección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(</a:t>
              </a:r>
              <a:r>
                <a:rPr lang="en-US" sz="2000" b="1" spc="-1" dirty="0" err="1">
                  <a:solidFill>
                    <a:srgbClr val="FFFFFF"/>
                  </a:solidFill>
                  <a:latin typeface="Arial"/>
                </a:rPr>
                <a:t>n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aturaleza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2000" b="1" spc="-1" dirty="0" err="1">
                  <a:solidFill>
                    <a:srgbClr val="FFFFFF"/>
                  </a:solidFill>
                  <a:latin typeface="Arial"/>
                </a:rPr>
                <a:t>e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spiritual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del 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hombre</a:t>
              </a: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)</a:t>
              </a:r>
            </a:p>
          </p:txBody>
        </p:sp>
        <p:sp>
          <p:nvSpPr>
            <p:cNvPr id="222" name="CustomShape 12"/>
            <p:cNvSpPr/>
            <p:nvPr/>
          </p:nvSpPr>
          <p:spPr>
            <a:xfrm>
              <a:off x="4572000" y="4876920"/>
              <a:ext cx="4495680" cy="838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1:21;3:22 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Resurrección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y </a:t>
              </a:r>
              <a:r>
                <a:rPr lang="en-US" sz="1900" b="1" spc="-1" dirty="0" err="1">
                  <a:solidFill>
                    <a:srgbClr val="FFFFFF"/>
                  </a:solidFill>
                  <a:latin typeface="Arial"/>
                </a:rPr>
                <a:t>r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einado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Jesús</a:t>
              </a:r>
              <a:endParaRPr lang="en-US" sz="19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3" name="CustomShape 13"/>
            <p:cNvSpPr/>
            <p:nvPr/>
          </p:nvSpPr>
          <p:spPr>
            <a:xfrm>
              <a:off x="4572000" y="5715000"/>
              <a:ext cx="4495680" cy="1143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 fontScale="98000"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4:5,17,18 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Juicio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pc="-1" dirty="0" err="1">
                  <a:solidFill>
                    <a:srgbClr val="FFFFFF"/>
                  </a:solidFill>
                  <a:latin typeface="Arial"/>
                </a:rPr>
                <a:t>v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enidero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y </a:t>
              </a:r>
              <a:r>
                <a:rPr lang="en-US" sz="1900" b="1" spc="-1" dirty="0" err="1">
                  <a:solidFill>
                    <a:srgbClr val="FFFFFF"/>
                  </a:solidFill>
                  <a:latin typeface="Arial"/>
                </a:rPr>
                <a:t>c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astigo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pc="-1" dirty="0" err="1" smtClean="0">
                  <a:solidFill>
                    <a:srgbClr val="FFFFFF"/>
                  </a:solidFill>
                  <a:latin typeface="Arial"/>
                </a:rPr>
                <a:t>malos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(el hombre 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rendirá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cuentas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)</a:t>
              </a:r>
              <a:endParaRPr lang="en-US" sz="19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224" name="CustomShape 14"/>
          <p:cNvSpPr/>
          <p:nvPr/>
        </p:nvSpPr>
        <p:spPr>
          <a:xfrm>
            <a:off x="3505320" y="5410080"/>
            <a:ext cx="1143000" cy="990720"/>
          </a:xfrm>
          <a:custGeom>
            <a:avLst/>
            <a:gdLst/>
            <a:ahLst/>
            <a:cxnLst/>
            <a:rect l="l" t="t" r="r" b="b"/>
            <a:pathLst>
              <a:path w="720" h="624">
                <a:moveTo>
                  <a:pt x="0" y="624"/>
                </a:moveTo>
                <a:cubicBezTo>
                  <a:pt x="88" y="452"/>
                  <a:pt x="176" y="280"/>
                  <a:pt x="240" y="240"/>
                </a:cubicBezTo>
                <a:cubicBezTo>
                  <a:pt x="304" y="200"/>
                  <a:pt x="304" y="424"/>
                  <a:pt x="384" y="384"/>
                </a:cubicBezTo>
                <a:cubicBezTo>
                  <a:pt x="464" y="344"/>
                  <a:pt x="592" y="172"/>
                  <a:pt x="720" y="0"/>
                </a:cubicBezTo>
              </a:path>
            </a:pathLst>
          </a:custGeom>
          <a:noFill/>
          <a:ln w="57240">
            <a:solidFill>
              <a:srgbClr val="FFF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Line 15"/>
          <p:cNvSpPr/>
          <p:nvPr/>
        </p:nvSpPr>
        <p:spPr>
          <a:xfrm>
            <a:off x="457200" y="6705720"/>
            <a:ext cx="3657600" cy="0"/>
          </a:xfrm>
          <a:prstGeom prst="line">
            <a:avLst/>
          </a:prstGeom>
          <a:ln w="2844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1138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1A0B770-6A38-4C2A-BF47-45C4C504B200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23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2" name="TextShape 2"/>
          <p:cNvSpPr txBox="1"/>
          <p:nvPr/>
        </p:nvSpPr>
        <p:spPr>
          <a:xfrm>
            <a:off x="228600" y="0"/>
            <a:ext cx="8610480" cy="533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Los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falsos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maestros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rechazaron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las </a:t>
            </a: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d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octrinas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o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fensivas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(de I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Ped)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2" name="CustomShape 12"/>
          <p:cNvSpPr/>
          <p:nvPr/>
        </p:nvSpPr>
        <p:spPr>
          <a:xfrm>
            <a:off x="4648320" y="1066680"/>
            <a:ext cx="4495680" cy="685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2:18,19 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Promesa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libertad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asuntos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moralidad</a:t>
            </a:r>
            <a:endParaRPr lang="en-US" sz="19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3" name="CustomShape 13"/>
          <p:cNvSpPr/>
          <p:nvPr/>
        </p:nvSpPr>
        <p:spPr>
          <a:xfrm>
            <a:off x="4648320" y="1905120"/>
            <a:ext cx="4495680" cy="83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2:10 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Siguen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la carne </a:t>
            </a: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concu-piscencia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(cf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. 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Judas 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4)</a:t>
            </a:r>
          </a:p>
        </p:txBody>
      </p:sp>
      <p:sp>
        <p:nvSpPr>
          <p:cNvPr id="444" name="CustomShape 14"/>
          <p:cNvSpPr/>
          <p:nvPr/>
        </p:nvSpPr>
        <p:spPr>
          <a:xfrm>
            <a:off x="4648320" y="2819520"/>
            <a:ext cx="4495680" cy="60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1252440" indent="-1252440" algn="l" rtl="0"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1:16 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Dicen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que las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escrituras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son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fábulas</a:t>
            </a:r>
            <a:endParaRPr lang="en-US" sz="19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5" name="CustomShape 15"/>
          <p:cNvSpPr/>
          <p:nvPr/>
        </p:nvSpPr>
        <p:spPr>
          <a:xfrm>
            <a:off x="4648320" y="3657600"/>
            <a:ext cx="4495680" cy="12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3:4 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Dicen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las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cosas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simplemente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permanecen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;  No hay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segunda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venida</a:t>
            </a:r>
            <a:endParaRPr lang="en-US" sz="19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6" name="CustomShape 16"/>
          <p:cNvSpPr/>
          <p:nvPr/>
        </p:nvSpPr>
        <p:spPr>
          <a:xfrm>
            <a:off x="4648320" y="4876920"/>
            <a:ext cx="4495680" cy="83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2500"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1:16, 2:1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Niegan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d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eidad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Jesús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(y la </a:t>
            </a: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a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utoridad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i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mplícita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sp>
        <p:nvSpPr>
          <p:cNvPr id="447" name="CustomShape 17"/>
          <p:cNvSpPr/>
          <p:nvPr/>
        </p:nvSpPr>
        <p:spPr>
          <a:xfrm>
            <a:off x="4648320" y="5715000"/>
            <a:ext cx="4495680" cy="990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3:4; 2:9 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Niegan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(se </a:t>
            </a: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burlan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de) 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la idea del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día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del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juicio</a:t>
            </a:r>
            <a:endParaRPr lang="en-US" sz="19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8" name="CustomShape 18"/>
          <p:cNvSpPr/>
          <p:nvPr/>
        </p:nvSpPr>
        <p:spPr>
          <a:xfrm>
            <a:off x="4419720" y="685800"/>
            <a:ext cx="449568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366560" indent="-1366560" algn="ctr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366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i="1" strike="noStrike" spc="-1" dirty="0" err="1">
                <a:solidFill>
                  <a:srgbClr val="FFFF00"/>
                </a:solidFill>
                <a:latin typeface="Arial"/>
              </a:rPr>
              <a:t>Implícito</a:t>
            </a:r>
            <a:r>
              <a:rPr lang="en-US" sz="2000" b="1" i="1" strike="noStrike" spc="-1" dirty="0">
                <a:solidFill>
                  <a:srgbClr val="FFFF00"/>
                </a:solidFill>
                <a:latin typeface="Arial"/>
              </a:rPr>
              <a:t> de II Pedro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CustomShape 1"/>
          <p:cNvSpPr/>
          <p:nvPr/>
        </p:nvSpPr>
        <p:spPr>
          <a:xfrm>
            <a:off x="4267440" y="6525126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B918D2E-7386-47A7-87CA-78318CACD0E9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22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2" name="Group 5"/>
          <p:cNvGrpSpPr/>
          <p:nvPr/>
        </p:nvGrpSpPr>
        <p:grpSpPr>
          <a:xfrm>
            <a:off x="0" y="657846"/>
            <a:ext cx="4952880" cy="6172200"/>
            <a:chOff x="4495680" y="685800"/>
            <a:chExt cx="4952880" cy="6172200"/>
          </a:xfrm>
        </p:grpSpPr>
        <p:sp>
          <p:nvSpPr>
            <p:cNvPr id="23" name="CustomShape 6"/>
            <p:cNvSpPr/>
            <p:nvPr/>
          </p:nvSpPr>
          <p:spPr>
            <a:xfrm>
              <a:off x="4495680" y="685800"/>
              <a:ext cx="4572000" cy="6095880"/>
            </a:xfrm>
            <a:prstGeom prst="rect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7"/>
            <p:cNvSpPr/>
            <p:nvPr/>
          </p:nvSpPr>
          <p:spPr>
            <a:xfrm>
              <a:off x="4572000" y="685800"/>
              <a:ext cx="4495680" cy="457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/>
            </a:bodyPr>
            <a:lstStyle/>
            <a:p>
              <a:pPr marL="1366560" indent="-1366560" algn="ctr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36656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“</a:t>
              </a:r>
              <a:r>
                <a:rPr lang="en-US" sz="2000" b="1" strike="noStrike" spc="-1" dirty="0" err="1">
                  <a:solidFill>
                    <a:srgbClr val="FFFF00"/>
                  </a:solidFill>
                  <a:latin typeface="Arial"/>
                </a:rPr>
                <a:t>Doctrinas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2000" b="1" strike="noStrike" spc="-1" dirty="0" err="1">
                  <a:solidFill>
                    <a:srgbClr val="FFFF00"/>
                  </a:solidFill>
                  <a:latin typeface="Arial"/>
                </a:rPr>
                <a:t>Ofensivas</a:t>
              </a: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” (I Pedro)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5" name="CustomShape 8"/>
            <p:cNvSpPr/>
            <p:nvPr/>
          </p:nvSpPr>
          <p:spPr>
            <a:xfrm>
              <a:off x="4572000" y="1066680"/>
              <a:ext cx="4495680" cy="685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Autofit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1:15; 2:16 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	Se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requiere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una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vida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santa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y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sumisa</a:t>
              </a:r>
              <a:endParaRPr lang="en-US" sz="19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6" name="CustomShape 9"/>
            <p:cNvSpPr/>
            <p:nvPr/>
          </p:nvSpPr>
          <p:spPr>
            <a:xfrm>
              <a:off x="4572000" y="1905120"/>
              <a:ext cx="4495680" cy="838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4:3; 2:11 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Malo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seguir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deseos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naturales</a:t>
              </a:r>
              <a:endParaRPr lang="en-US" sz="19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7" name="CustomShape 10"/>
            <p:cNvSpPr/>
            <p:nvPr/>
          </p:nvSpPr>
          <p:spPr>
            <a:xfrm>
              <a:off x="4572000" y="2743200"/>
              <a:ext cx="4876560" cy="1218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 fontScale="96000"/>
            </a:bodyPr>
            <a:lstStyle/>
            <a:p>
              <a:pPr marL="1252440" indent="-1252440" algn="l" rtl="0"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1:25; 2:2 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Dependencia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, 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restricción</a:t>
              </a:r>
              <a:endParaRPr lang="en-US" sz="2000" b="1" strike="noStrike" spc="-1" dirty="0" smtClean="0">
                <a:solidFill>
                  <a:srgbClr val="FFFFFF"/>
                </a:solidFill>
                <a:latin typeface="Arial"/>
              </a:endParaRPr>
            </a:p>
            <a:p>
              <a:pPr marL="1252440" indent="-1252440" algn="l" rtl="0"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4:11a 	a la palabra de Dios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8" name="CustomShape 11"/>
            <p:cNvSpPr/>
            <p:nvPr/>
          </p:nvSpPr>
          <p:spPr>
            <a:xfrm>
              <a:off x="4572000" y="3657600"/>
              <a:ext cx="4495680" cy="1295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 fontScale="92500"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1:3,4,9 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Realidad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del 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fin del 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tiempo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y </a:t>
              </a:r>
              <a:r>
                <a:rPr lang="en-US" sz="2000" b="1" spc="-1" dirty="0" err="1">
                  <a:solidFill>
                    <a:srgbClr val="FFFFFF"/>
                  </a:solidFill>
                  <a:latin typeface="Arial"/>
                </a:rPr>
                <a:t>r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esurrección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(</a:t>
              </a:r>
              <a:r>
                <a:rPr lang="en-US" sz="2000" b="1" spc="-1" dirty="0" err="1">
                  <a:solidFill>
                    <a:srgbClr val="FFFFFF"/>
                  </a:solidFill>
                  <a:latin typeface="Arial"/>
                </a:rPr>
                <a:t>n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aturaleza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2000" b="1" spc="-1" dirty="0" err="1">
                  <a:solidFill>
                    <a:srgbClr val="FFFFFF"/>
                  </a:solidFill>
                  <a:latin typeface="Arial"/>
                </a:rPr>
                <a:t>e</a:t>
              </a:r>
              <a:r>
                <a:rPr lang="en-US" sz="2000" b="1" strike="noStrike" spc="-1" dirty="0" err="1" smtClean="0">
                  <a:solidFill>
                    <a:srgbClr val="FFFFFF"/>
                  </a:solidFill>
                  <a:latin typeface="Arial"/>
                </a:rPr>
                <a:t>spiritual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del </a:t>
              </a:r>
              <a:r>
                <a:rPr lang="en-US" sz="2000" b="1" strike="noStrike" spc="-1" dirty="0" smtClean="0">
                  <a:solidFill>
                    <a:srgbClr val="FFFFFF"/>
                  </a:solidFill>
                  <a:latin typeface="Arial"/>
                </a:rPr>
                <a:t>hombre</a:t>
              </a:r>
              <a:r>
                <a:rPr lang="en-US" sz="2000" b="1" strike="noStrike" spc="-1" dirty="0">
                  <a:solidFill>
                    <a:srgbClr val="FFFFFF"/>
                  </a:solidFill>
                  <a:latin typeface="Arial"/>
                </a:rPr>
                <a:t>)</a:t>
              </a:r>
            </a:p>
          </p:txBody>
        </p:sp>
        <p:sp>
          <p:nvSpPr>
            <p:cNvPr id="29" name="CustomShape 12"/>
            <p:cNvSpPr/>
            <p:nvPr/>
          </p:nvSpPr>
          <p:spPr>
            <a:xfrm>
              <a:off x="4572000" y="4876920"/>
              <a:ext cx="4495680" cy="838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1:21;3:22 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Resurrección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y </a:t>
              </a:r>
              <a:r>
                <a:rPr lang="en-US" sz="1900" b="1" spc="-1" dirty="0" err="1">
                  <a:solidFill>
                    <a:srgbClr val="FFFFFF"/>
                  </a:solidFill>
                  <a:latin typeface="Arial"/>
                </a:rPr>
                <a:t>r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einado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Jesús</a:t>
              </a:r>
              <a:endParaRPr lang="en-US" sz="19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0" name="CustomShape 13"/>
            <p:cNvSpPr/>
            <p:nvPr/>
          </p:nvSpPr>
          <p:spPr>
            <a:xfrm>
              <a:off x="4572000" y="5715000"/>
              <a:ext cx="4495680" cy="1143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normAutofit fontScale="98000"/>
            </a:bodyPr>
            <a:lstStyle/>
            <a:p>
              <a:pPr marL="1252440" indent="-1252440" algn="l" rtl="0">
                <a:lnSpc>
                  <a:spcPct val="110000"/>
                </a:lnSpc>
                <a:spcBef>
                  <a:spcPts val="1247"/>
                </a:spcBef>
                <a:tabLst>
                  <a:tab pos="0" algn="l"/>
                  <a:tab pos="125244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4:5,17,18 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	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Juicio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pc="-1" dirty="0" err="1">
                  <a:solidFill>
                    <a:srgbClr val="FFFFFF"/>
                  </a:solidFill>
                  <a:latin typeface="Arial"/>
                </a:rPr>
                <a:t>v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enidero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y </a:t>
              </a:r>
              <a:r>
                <a:rPr lang="en-US" sz="1900" b="1" spc="-1" dirty="0" err="1">
                  <a:solidFill>
                    <a:srgbClr val="FFFFFF"/>
                  </a:solidFill>
                  <a:latin typeface="Arial"/>
                </a:rPr>
                <a:t>c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astigo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900" b="1" strike="noStrike" spc="-1" dirty="0" err="1">
                  <a:solidFill>
                    <a:srgbClr val="FFFFFF"/>
                  </a:solidFill>
                  <a:latin typeface="Arial"/>
                </a:rPr>
                <a:t>los</a:t>
              </a:r>
              <a:r>
                <a:rPr lang="en-US" sz="19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pc="-1" dirty="0" err="1" smtClean="0">
                  <a:solidFill>
                    <a:srgbClr val="FFFFFF"/>
                  </a:solidFill>
                  <a:latin typeface="Arial"/>
                </a:rPr>
                <a:t>malos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(el hombre 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rendirá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900" b="1" strike="noStrike" spc="-1" dirty="0" err="1" smtClean="0">
                  <a:solidFill>
                    <a:srgbClr val="FFFFFF"/>
                  </a:solidFill>
                  <a:latin typeface="Arial"/>
                </a:rPr>
                <a:t>cuentas</a:t>
              </a:r>
              <a:r>
                <a:rPr lang="en-US" sz="1900" b="1" strike="noStrike" spc="-1" dirty="0" smtClean="0">
                  <a:solidFill>
                    <a:srgbClr val="FFFFFF"/>
                  </a:solidFill>
                  <a:latin typeface="Arial"/>
                </a:rPr>
                <a:t>)</a:t>
              </a:r>
              <a:endParaRPr lang="en-US" sz="19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F5B5F67-62FB-4E80-ADD2-8AFFAEB52B18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24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0" name="TextShape 2"/>
          <p:cNvSpPr txBox="1"/>
          <p:nvPr/>
        </p:nvSpPr>
        <p:spPr>
          <a:xfrm>
            <a:off x="685800" y="0"/>
            <a:ext cx="7772400" cy="533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Qué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pc="-1" dirty="0" smtClean="0">
                <a:solidFill>
                  <a:srgbClr val="FFFFFF"/>
                </a:solidFill>
                <a:latin typeface="Arial"/>
              </a:rPr>
              <a:t>de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 hoy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Arial"/>
              </a:rPr>
              <a:t>día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?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1" name="CustomShape 3"/>
          <p:cNvSpPr/>
          <p:nvPr/>
        </p:nvSpPr>
        <p:spPr>
          <a:xfrm>
            <a:off x="4419720" y="533520"/>
            <a:ext cx="4647960" cy="6248160"/>
          </a:xfrm>
          <a:prstGeom prst="rect">
            <a:avLst/>
          </a:prstGeom>
          <a:solidFill>
            <a:srgbClr val="000000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2" name="CustomShape 4"/>
          <p:cNvSpPr/>
          <p:nvPr/>
        </p:nvSpPr>
        <p:spPr>
          <a:xfrm>
            <a:off x="4495680" y="533520"/>
            <a:ext cx="449604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366560" indent="-1366560" algn="ctr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366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i="1" strike="noStrike" spc="-1" dirty="0" err="1">
                <a:solidFill>
                  <a:srgbClr val="FFFF00"/>
                </a:solidFill>
                <a:latin typeface="Arial"/>
              </a:rPr>
              <a:t>Ejemplo</a:t>
            </a:r>
            <a:r>
              <a:rPr lang="en-US" sz="2000" b="1" i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i="1" strike="noStrike" spc="-1" dirty="0" err="1" smtClean="0">
                <a:solidFill>
                  <a:srgbClr val="FFFF00"/>
                </a:solidFill>
                <a:latin typeface="Arial"/>
              </a:rPr>
              <a:t>moderno</a:t>
            </a:r>
            <a:r>
              <a:rPr lang="en-US" sz="2000" b="1" i="1" strike="noStrike" spc="-1" dirty="0" smtClean="0">
                <a:solidFill>
                  <a:srgbClr val="FFFF00"/>
                </a:solidFill>
                <a:latin typeface="Arial"/>
              </a:rPr>
              <a:t> (</a:t>
            </a:r>
            <a:r>
              <a:rPr lang="en-US" sz="2000" b="1" i="1" spc="-1" dirty="0" smtClean="0">
                <a:solidFill>
                  <a:srgbClr val="FFFF00"/>
                </a:solidFill>
                <a:latin typeface="Arial"/>
              </a:rPr>
              <a:t>“d</a:t>
            </a:r>
            <a:r>
              <a:rPr lang="en-US" sz="2000" b="1" i="1" strike="noStrike" spc="-1" dirty="0" smtClean="0">
                <a:solidFill>
                  <a:srgbClr val="FFFF00"/>
                </a:solidFill>
                <a:latin typeface="Arial"/>
              </a:rPr>
              <a:t>erechos </a:t>
            </a:r>
            <a:r>
              <a:rPr lang="en-US" sz="2000" b="1" i="1" spc="-1" dirty="0" smtClean="0">
                <a:solidFill>
                  <a:srgbClr val="FFFF00"/>
                </a:solidFill>
                <a:latin typeface="Arial"/>
              </a:rPr>
              <a:t>gay”</a:t>
            </a:r>
            <a:r>
              <a:rPr lang="en-US" sz="2000" b="1" i="1" strike="noStrike" spc="-1" dirty="0" smtClean="0">
                <a:solidFill>
                  <a:srgbClr val="FFFF00"/>
                </a:solidFill>
                <a:latin typeface="Arial"/>
              </a:rPr>
              <a:t>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3" name="CustomShape 5"/>
          <p:cNvSpPr/>
          <p:nvPr/>
        </p:nvSpPr>
        <p:spPr>
          <a:xfrm>
            <a:off x="4495680" y="914400"/>
            <a:ext cx="4496040" cy="685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Todo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tiene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derecho a…</a:t>
            </a:r>
            <a:endParaRPr lang="en-US" sz="19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4" name="CustomShape 6"/>
          <p:cNvSpPr/>
          <p:nvPr/>
        </p:nvSpPr>
        <p:spPr>
          <a:xfrm>
            <a:off x="4495680" y="1295280"/>
            <a:ext cx="4648320" cy="83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Práctica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justificada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sentimientos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…</a:t>
            </a:r>
          </a:p>
        </p:txBody>
      </p:sp>
      <p:sp>
        <p:nvSpPr>
          <p:cNvPr id="455" name="CustomShape 7"/>
          <p:cNvSpPr/>
          <p:nvPr/>
        </p:nvSpPr>
        <p:spPr>
          <a:xfrm>
            <a:off x="4495680" y="1752480"/>
            <a:ext cx="4572000" cy="60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Tolerancia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: “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Gracia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”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es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Teología</a:t>
            </a:r>
            <a:endParaRPr lang="en-US" sz="19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6" name="CustomShape 8"/>
          <p:cNvSpPr/>
          <p:nvPr/>
        </p:nvSpPr>
        <p:spPr>
          <a:xfrm>
            <a:off x="4495680" y="2209680"/>
            <a:ext cx="4724640" cy="129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strike="noStrike" spc="-1">
              <a:solidFill>
                <a:srgbClr val="FFFFFF"/>
              </a:solidFill>
              <a:latin typeface="Arial"/>
            </a:endParaRPr>
          </a:p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7" name="CustomShape 9"/>
          <p:cNvSpPr/>
          <p:nvPr/>
        </p:nvSpPr>
        <p:spPr>
          <a:xfrm>
            <a:off x="4495680" y="3048120"/>
            <a:ext cx="4648320" cy="83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2500"/>
          </a:bodyPr>
          <a:lstStyle/>
          <a:p>
            <a:pPr indent="-225360" algn="l" rtl="0">
              <a:spcBef>
                <a:spcPts val="1247"/>
              </a:spcBef>
              <a:tabLst>
                <a:tab pos="0" algn="l"/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Ridiculizan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a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“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fundamentalistas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”: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Sinaí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Sodoma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día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del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juicio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son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mitos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8" name="CustomShape 10"/>
          <p:cNvSpPr/>
          <p:nvPr/>
        </p:nvSpPr>
        <p:spPr>
          <a:xfrm>
            <a:off x="76320" y="914400"/>
            <a:ext cx="4495680" cy="685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Libertad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prometida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(2:19)</a:t>
            </a:r>
          </a:p>
        </p:txBody>
      </p:sp>
      <p:sp>
        <p:nvSpPr>
          <p:cNvPr id="459" name="CustomShape 11"/>
          <p:cNvSpPr/>
          <p:nvPr/>
        </p:nvSpPr>
        <p:spPr>
          <a:xfrm>
            <a:off x="76320" y="1295280"/>
            <a:ext cx="4572000" cy="83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Siguen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deseos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naturales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(J7,8,10,18)</a:t>
            </a:r>
          </a:p>
        </p:txBody>
      </p:sp>
      <p:sp>
        <p:nvSpPr>
          <p:cNvPr id="460" name="CustomShape 12"/>
          <p:cNvSpPr/>
          <p:nvPr/>
        </p:nvSpPr>
        <p:spPr>
          <a:xfrm>
            <a:off x="76320" y="1752480"/>
            <a:ext cx="4495680" cy="60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gracia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permite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libertinaje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(J4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sp>
        <p:nvSpPr>
          <p:cNvPr id="461" name="CustomShape 13"/>
          <p:cNvSpPr/>
          <p:nvPr/>
        </p:nvSpPr>
        <p:spPr>
          <a:xfrm>
            <a:off x="76320" y="2133720"/>
            <a:ext cx="4495680" cy="12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225360" indent="-225360" algn="l" rtl="0">
              <a:tabLst>
                <a:tab pos="0" algn="l"/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cerrado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(3:4)</a:t>
            </a: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Todas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las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cosas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permanecen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”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“No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viene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”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ningún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juicio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de Dios</a:t>
            </a:r>
          </a:p>
          <a:p>
            <a:pPr marL="225360" indent="-225360" algn="l" rtl="0">
              <a:tabLst>
                <a:tab pos="0" algn="l"/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2" name="CustomShape 14"/>
          <p:cNvSpPr/>
          <p:nvPr/>
        </p:nvSpPr>
        <p:spPr>
          <a:xfrm>
            <a:off x="76320" y="3048120"/>
            <a:ext cx="449568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Escriturasson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fábulas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(1:21)</a:t>
            </a:r>
          </a:p>
        </p:txBody>
      </p:sp>
      <p:sp>
        <p:nvSpPr>
          <p:cNvPr id="463" name="CustomShape 15"/>
          <p:cNvSpPr/>
          <p:nvPr/>
        </p:nvSpPr>
        <p:spPr>
          <a:xfrm>
            <a:off x="76320" y="3657600"/>
            <a:ext cx="4495680" cy="53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252440" indent="-125244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25244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1" strike="noStrike" spc="-1" dirty="0" err="1" smtClean="0">
                <a:solidFill>
                  <a:srgbClr val="FFFFFF"/>
                </a:solidFill>
                <a:latin typeface="Arial"/>
              </a:rPr>
              <a:t>Niegan</a:t>
            </a:r>
            <a:r>
              <a:rPr lang="en-US" sz="19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Deidad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900" b="1" strike="noStrike" spc="-1" dirty="0" err="1">
                <a:solidFill>
                  <a:srgbClr val="FFFFFF"/>
                </a:solidFill>
                <a:latin typeface="Arial"/>
              </a:rPr>
              <a:t>Jesús</a:t>
            </a:r>
            <a:r>
              <a:rPr lang="en-US" sz="1900" b="1" strike="noStrike" spc="-1" dirty="0">
                <a:solidFill>
                  <a:srgbClr val="FFFFFF"/>
                </a:solidFill>
                <a:latin typeface="Arial"/>
              </a:rPr>
              <a:t> (J4, 2:1)</a:t>
            </a:r>
          </a:p>
        </p:txBody>
      </p:sp>
      <p:sp>
        <p:nvSpPr>
          <p:cNvPr id="464" name="CustomShape 16"/>
          <p:cNvSpPr/>
          <p:nvPr/>
        </p:nvSpPr>
        <p:spPr>
          <a:xfrm>
            <a:off x="76320" y="533520"/>
            <a:ext cx="426708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366560" indent="-1366560" algn="ctr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366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i="1" strike="noStrike" spc="-1">
                <a:solidFill>
                  <a:srgbClr val="FFFF00"/>
                </a:solidFill>
                <a:latin typeface="Arial"/>
              </a:rPr>
              <a:t>Doctrina y Prácticas</a:t>
            </a:r>
            <a:endParaRPr lang="en-US" sz="2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5" name="CustomShape 17"/>
          <p:cNvSpPr/>
          <p:nvPr/>
        </p:nvSpPr>
        <p:spPr>
          <a:xfrm>
            <a:off x="4495680" y="2133720"/>
            <a:ext cx="4724640" cy="12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2500"/>
          </a:bodyPr>
          <a:lstStyle/>
          <a:p>
            <a:pPr marL="225360" indent="-225360" algn="l" rtl="0">
              <a:tabLst>
                <a:tab pos="0" algn="l"/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100" b="1" spc="-1" dirty="0" err="1" smtClean="0">
                <a:solidFill>
                  <a:srgbClr val="FFFFFF"/>
                </a:solidFill>
                <a:latin typeface="Arial"/>
              </a:rPr>
              <a:t>Cosmov</a:t>
            </a:r>
            <a:r>
              <a:rPr lang="en-US" sz="2100" b="1" strike="noStrike" spc="-1" dirty="0" err="1" smtClean="0">
                <a:solidFill>
                  <a:srgbClr val="FFFFFF"/>
                </a:solidFill>
                <a:latin typeface="Arial"/>
              </a:rPr>
              <a:t>isión</a:t>
            </a:r>
            <a:r>
              <a:rPr lang="en-US" sz="21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100" b="1" strike="noStrike" spc="-1" dirty="0" err="1" smtClean="0">
                <a:solidFill>
                  <a:srgbClr val="FFFFFF"/>
                </a:solidFill>
                <a:latin typeface="Arial"/>
              </a:rPr>
              <a:t>Humanista</a:t>
            </a:r>
            <a:r>
              <a:rPr lang="en-US" sz="2100" b="1" strike="noStrike" spc="-1" dirty="0" smtClean="0">
                <a:solidFill>
                  <a:srgbClr val="FFFFFF"/>
                </a:solidFill>
                <a:latin typeface="Arial"/>
              </a:rPr>
              <a:t>/</a:t>
            </a:r>
            <a:r>
              <a:rPr lang="en-US" sz="2100" b="1" strike="noStrike" spc="-1" dirty="0" err="1" smtClean="0">
                <a:solidFill>
                  <a:srgbClr val="FFFFFF"/>
                </a:solidFill>
                <a:latin typeface="Arial"/>
              </a:rPr>
              <a:t>Materialista</a:t>
            </a:r>
            <a:endParaRPr lang="en-US" sz="21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Modelo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evolutivo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del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mundo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No hay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ni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ley </a:t>
            </a:r>
            <a:r>
              <a:rPr lang="en-US" b="1" spc="-1" dirty="0" err="1">
                <a:solidFill>
                  <a:srgbClr val="FFFFFF"/>
                </a:solidFill>
                <a:latin typeface="Arial"/>
              </a:rPr>
              <a:t>d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ivina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ni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cuentas</a:t>
            </a:r>
            <a:r>
              <a:rPr lang="en-US" b="1" spc="-1" dirty="0" smtClean="0">
                <a:solidFill>
                  <a:srgbClr val="FFFFFF"/>
                </a:solidFill>
                <a:latin typeface="Arial"/>
              </a:rPr>
              <a:t> que </a:t>
            </a: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dar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tabLst>
                <a:tab pos="0" algn="l"/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</a:p>
        </p:txBody>
      </p:sp>
      <p:sp>
        <p:nvSpPr>
          <p:cNvPr id="466" name="CustomShape 18"/>
          <p:cNvSpPr/>
          <p:nvPr/>
        </p:nvSpPr>
        <p:spPr>
          <a:xfrm>
            <a:off x="4495680" y="3657600"/>
            <a:ext cx="4648320" cy="83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2500"/>
          </a:bodyPr>
          <a:lstStyle/>
          <a:p>
            <a:pPr indent="-225360" algn="l" rtl="0">
              <a:spcBef>
                <a:spcPts val="1247"/>
              </a:spcBef>
              <a:tabLst>
                <a:tab pos="0" algn="l"/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Aceptan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f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ragmentos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de la </a:t>
            </a: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e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nseñanza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Jesús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…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pero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nada </a:t>
            </a: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s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obrenatural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7" name="CustomShape 19"/>
          <p:cNvSpPr/>
          <p:nvPr/>
        </p:nvSpPr>
        <p:spPr>
          <a:xfrm>
            <a:off x="0" y="4114800"/>
            <a:ext cx="4267080" cy="45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366560" indent="-1366560" algn="ctr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366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i="1" strike="noStrike" spc="-1" dirty="0" err="1">
                <a:solidFill>
                  <a:srgbClr val="FFFF00"/>
                </a:solidFill>
                <a:latin typeface="Arial"/>
              </a:rPr>
              <a:t>Atractivo</a:t>
            </a:r>
            <a:r>
              <a:rPr lang="en-US" sz="2000" b="1" i="1" strike="noStrike" spc="-1" dirty="0">
                <a:solidFill>
                  <a:srgbClr val="FFFF00"/>
                </a:solidFill>
                <a:latin typeface="Arial"/>
              </a:rPr>
              <a:t>, </a:t>
            </a:r>
            <a:r>
              <a:rPr lang="en-US" sz="2000" b="1" i="1" strike="noStrike" spc="-1" dirty="0" err="1" smtClean="0">
                <a:solidFill>
                  <a:srgbClr val="FFFF00"/>
                </a:solidFill>
                <a:latin typeface="Arial"/>
              </a:rPr>
              <a:t>estrategias</a:t>
            </a:r>
            <a:r>
              <a:rPr lang="en-US" sz="2000" b="1" i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i="1" strike="noStrike" spc="-1" dirty="0">
                <a:solidFill>
                  <a:srgbClr val="FFFF00"/>
                </a:solidFill>
                <a:latin typeface="Arial"/>
              </a:rPr>
              <a:t>y </a:t>
            </a:r>
            <a:r>
              <a:rPr lang="en-US" sz="2000" b="1" i="1" strike="noStrike" spc="-1" dirty="0" err="1">
                <a:solidFill>
                  <a:srgbClr val="FFFF00"/>
                </a:solidFill>
                <a:latin typeface="Arial"/>
              </a:rPr>
              <a:t>carácter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8" name="CustomShape 20"/>
          <p:cNvSpPr/>
          <p:nvPr/>
        </p:nvSpPr>
        <p:spPr>
          <a:xfrm>
            <a:off x="0" y="4489560"/>
            <a:ext cx="4419720" cy="2361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225360" indent="-22536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b="1" spc="-1" dirty="0">
                <a:solidFill>
                  <a:srgbClr val="FFFFFF"/>
                </a:solidFill>
              </a:rPr>
              <a:t>Atractivo intelectual (J16)</a:t>
            </a:r>
          </a:p>
          <a:p>
            <a:pPr marL="225360" indent="-22536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b="1" spc="-1" dirty="0" smtClean="0">
                <a:solidFill>
                  <a:srgbClr val="FFFFFF"/>
                </a:solidFill>
              </a:rPr>
              <a:t>Atacan </a:t>
            </a:r>
            <a:r>
              <a:rPr lang="es-ES" b="1" spc="-1" dirty="0">
                <a:solidFill>
                  <a:srgbClr val="FFFFFF"/>
                </a:solidFill>
              </a:rPr>
              <a:t>a los inmaduros (2:18)</a:t>
            </a:r>
          </a:p>
          <a:p>
            <a:pPr marL="225360" indent="-22536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b="1" spc="-1" dirty="0" smtClean="0">
                <a:solidFill>
                  <a:srgbClr val="FFFFFF"/>
                </a:solidFill>
              </a:rPr>
              <a:t>Atrevidos y contumaces (2:10</a:t>
            </a:r>
            <a:r>
              <a:rPr lang="es-ES" b="1" spc="-1" dirty="0">
                <a:solidFill>
                  <a:srgbClr val="FFFFFF"/>
                </a:solidFill>
              </a:rPr>
              <a:t>, J8)</a:t>
            </a:r>
          </a:p>
          <a:p>
            <a:pPr marL="225360" indent="-22536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b="1" spc="-1" dirty="0">
                <a:solidFill>
                  <a:srgbClr val="FFFFFF"/>
                </a:solidFill>
              </a:rPr>
              <a:t>Llaman a deseos carnales (2:18; 3:3)</a:t>
            </a:r>
          </a:p>
          <a:p>
            <a:pPr marL="225360" indent="-22536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b="1" spc="-1" dirty="0">
                <a:solidFill>
                  <a:srgbClr val="FFFFFF"/>
                </a:solidFill>
              </a:rPr>
              <a:t>Discriminan en contra de otros (J6)</a:t>
            </a:r>
          </a:p>
          <a:p>
            <a:pPr marL="225360" indent="-22536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b="1" spc="-1" dirty="0">
                <a:solidFill>
                  <a:srgbClr val="FFFFFF"/>
                </a:solidFill>
              </a:rPr>
              <a:t>Se burlan (3:3)</a:t>
            </a:r>
          </a:p>
          <a:p>
            <a:pPr marL="225360" indent="-22536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b="1" spc="-1" dirty="0">
                <a:solidFill>
                  <a:srgbClr val="FFFFFF"/>
                </a:solidFill>
              </a:rPr>
              <a:t>Palabras engañosas (2:3)</a:t>
            </a:r>
          </a:p>
          <a:p>
            <a:pPr marL="225360" indent="-22536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b="1" spc="-1" dirty="0">
                <a:solidFill>
                  <a:srgbClr val="FFFFFF"/>
                </a:solidFill>
              </a:rPr>
              <a:t>Impíos (J15) (no dirigidos por Dios)</a:t>
            </a:r>
            <a:endParaRPr lang="es-ES" b="1" spc="-1" dirty="0">
              <a:solidFill>
                <a:srgbClr val="FFFFFF"/>
              </a:solidFill>
            </a:endParaRPr>
          </a:p>
        </p:txBody>
      </p:sp>
      <p:sp>
        <p:nvSpPr>
          <p:cNvPr id="469" name="CustomShape 21"/>
          <p:cNvSpPr/>
          <p:nvPr/>
        </p:nvSpPr>
        <p:spPr>
          <a:xfrm>
            <a:off x="4419720" y="4495680"/>
            <a:ext cx="5065242" cy="236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trike="noStrike" spc="-1" dirty="0" err="1">
                <a:solidFill>
                  <a:srgbClr val="FFFFFF"/>
                </a:solidFill>
                <a:latin typeface="Arial"/>
              </a:rPr>
              <a:t>Asociado</a:t>
            </a:r>
            <a:r>
              <a:rPr lang="en-US" b="1" strike="noStrike" spc="-1" dirty="0">
                <a:solidFill>
                  <a:srgbClr val="FFFFFF"/>
                </a:solidFill>
                <a:latin typeface="Arial"/>
              </a:rPr>
              <a:t> con la élite </a:t>
            </a:r>
            <a:r>
              <a:rPr lang="en-US" b="1" strike="noStrike" spc="-1" dirty="0" err="1">
                <a:solidFill>
                  <a:srgbClr val="FFFFFF"/>
                </a:solidFill>
                <a:latin typeface="Arial"/>
              </a:rPr>
              <a:t>intelectual</a:t>
            </a:r>
            <a:endParaRPr lang="en-US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Dirigido</a:t>
            </a: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 a </a:t>
            </a: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los</a:t>
            </a: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jóvenes</a:t>
            </a:r>
            <a:endParaRPr lang="en-US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Ruidosos</a:t>
            </a: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, </a:t>
            </a: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irrespetuosos</a:t>
            </a: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, </a:t>
            </a: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rebeldes</a:t>
            </a:r>
            <a:endParaRPr lang="en-US" b="1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Llamado</a:t>
            </a: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: </a:t>
            </a: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gratificación</a:t>
            </a: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 sin </a:t>
            </a:r>
            <a:r>
              <a:rPr lang="en-US" b="1" strike="noStrike" spc="-1" dirty="0" err="1">
                <a:solidFill>
                  <a:srgbClr val="FFFFFF"/>
                </a:solidFill>
                <a:latin typeface="Arial"/>
              </a:rPr>
              <a:t>inhibiciones</a:t>
            </a:r>
            <a:endParaRPr lang="en-US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Atacan</a:t>
            </a: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 al no </a:t>
            </a:r>
            <a:r>
              <a:rPr lang="en-US" b="1" strike="noStrike" spc="-1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b="1" strike="noStrike" spc="-1" dirty="0" err="1">
                <a:solidFill>
                  <a:srgbClr val="FFFFFF"/>
                </a:solidFill>
                <a:latin typeface="Arial"/>
              </a:rPr>
              <a:t>políticamente</a:t>
            </a:r>
            <a:r>
              <a:rPr lang="en-US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correcto</a:t>
            </a: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”</a:t>
            </a:r>
            <a:endParaRPr lang="en-US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trike="noStrike" spc="-1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b="1" strike="noStrike" spc="-1" dirty="0" err="1">
                <a:solidFill>
                  <a:srgbClr val="FFFFFF"/>
                </a:solidFill>
                <a:latin typeface="Arial"/>
              </a:rPr>
              <a:t>Homofóbicos</a:t>
            </a:r>
            <a:r>
              <a:rPr lang="en-US" b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anticuados</a:t>
            </a: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”, </a:t>
            </a:r>
            <a:r>
              <a:rPr lang="en-US" b="1" strike="noStrike" spc="-1" dirty="0">
                <a:solidFill>
                  <a:srgbClr val="FFFFFF"/>
                </a:solidFill>
                <a:latin typeface="Arial"/>
              </a:rPr>
              <a:t>etc.</a:t>
            </a: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Falsas ideas de </a:t>
            </a: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los</a:t>
            </a: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 que </a:t>
            </a: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es</a:t>
            </a: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 normal, </a:t>
            </a:r>
            <a:r>
              <a:rPr lang="en-US" b="1" strike="noStrike" spc="-1" dirty="0">
                <a:solidFill>
                  <a:srgbClr val="FFFFFF"/>
                </a:solidFill>
                <a:latin typeface="Arial"/>
              </a:rPr>
              <a:t>etc.</a:t>
            </a:r>
          </a:p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22536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Religión</a:t>
            </a: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strike="noStrike" spc="-1" dirty="0" err="1" smtClean="0">
                <a:solidFill>
                  <a:srgbClr val="FFFFFF"/>
                </a:solidFill>
                <a:latin typeface="Arial"/>
              </a:rPr>
              <a:t>es</a:t>
            </a:r>
            <a:r>
              <a:rPr lang="en-US" b="1" strike="noStrike" spc="-1" dirty="0" smtClean="0">
                <a:solidFill>
                  <a:srgbClr val="FFFFFF"/>
                </a:solidFill>
                <a:latin typeface="Arial"/>
              </a:rPr>
              <a:t> para “</a:t>
            </a:r>
            <a:r>
              <a:rPr lang="en-US" b="1" strike="noStrike" spc="-1" dirty="0" err="1">
                <a:solidFill>
                  <a:srgbClr val="FFFFFF"/>
                </a:solidFill>
                <a:latin typeface="Arial"/>
              </a:rPr>
              <a:t>problemas</a:t>
            </a:r>
            <a:r>
              <a:rPr lang="en-US" b="1" strike="noStrike" spc="-1" dirty="0">
                <a:solidFill>
                  <a:srgbClr val="FFFFFF"/>
                </a:solidFill>
                <a:latin typeface="Arial"/>
              </a:rPr>
              <a:t>” </a:t>
            </a:r>
            <a:r>
              <a:rPr lang="en-US" b="1" strike="noStrike" spc="-1" dirty="0" err="1">
                <a:solidFill>
                  <a:srgbClr val="FFFFFF"/>
                </a:solidFill>
                <a:latin typeface="Arial"/>
              </a:rPr>
              <a:t>humanos</a:t>
            </a:r>
            <a:endParaRPr lang="en-US" b="1" strike="noStrike" spc="-1" dirty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470" name="Group 22"/>
          <p:cNvGrpSpPr/>
          <p:nvPr/>
        </p:nvGrpSpPr>
        <p:grpSpPr>
          <a:xfrm>
            <a:off x="1905120" y="1143000"/>
            <a:ext cx="2590560" cy="5473800"/>
            <a:chOff x="1905120" y="1143000"/>
            <a:chExt cx="2590560" cy="5473800"/>
          </a:xfrm>
        </p:grpSpPr>
        <p:sp>
          <p:nvSpPr>
            <p:cNvPr id="471" name="Line 23"/>
            <p:cNvSpPr/>
            <p:nvPr/>
          </p:nvSpPr>
          <p:spPr>
            <a:xfrm>
              <a:off x="3048120" y="1143000"/>
              <a:ext cx="1447560" cy="0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2" name="Line 24"/>
            <p:cNvSpPr/>
            <p:nvPr/>
          </p:nvSpPr>
          <p:spPr>
            <a:xfrm>
              <a:off x="4343400" y="1523880"/>
              <a:ext cx="152280" cy="0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3" name="Line 25"/>
            <p:cNvSpPr/>
            <p:nvPr/>
          </p:nvSpPr>
          <p:spPr>
            <a:xfrm>
              <a:off x="4267080" y="1981080"/>
              <a:ext cx="228600" cy="0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4" name="Line 26"/>
            <p:cNvSpPr/>
            <p:nvPr/>
          </p:nvSpPr>
          <p:spPr>
            <a:xfrm>
              <a:off x="2438280" y="2362320"/>
              <a:ext cx="2057400" cy="0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5" name="Line 27"/>
            <p:cNvSpPr/>
            <p:nvPr/>
          </p:nvSpPr>
          <p:spPr>
            <a:xfrm>
              <a:off x="3581280" y="3276720"/>
              <a:ext cx="914400" cy="0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6" name="Line 28"/>
            <p:cNvSpPr/>
            <p:nvPr/>
          </p:nvSpPr>
          <p:spPr>
            <a:xfrm>
              <a:off x="4191120" y="3880081"/>
              <a:ext cx="304560" cy="6120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7" name="Line 29"/>
            <p:cNvSpPr/>
            <p:nvPr/>
          </p:nvSpPr>
          <p:spPr>
            <a:xfrm>
              <a:off x="3048120" y="4673520"/>
              <a:ext cx="1447560" cy="0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8" name="Line 30"/>
            <p:cNvSpPr/>
            <p:nvPr/>
          </p:nvSpPr>
          <p:spPr>
            <a:xfrm>
              <a:off x="3657600" y="4952880"/>
              <a:ext cx="838080" cy="0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9" name="Line 31"/>
            <p:cNvSpPr/>
            <p:nvPr/>
          </p:nvSpPr>
          <p:spPr>
            <a:xfrm>
              <a:off x="4191120" y="5232240"/>
              <a:ext cx="304560" cy="0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0" name="Line 32"/>
            <p:cNvSpPr/>
            <p:nvPr/>
          </p:nvSpPr>
          <p:spPr>
            <a:xfrm>
              <a:off x="4343400" y="5511599"/>
              <a:ext cx="152280" cy="360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1" name="Line 33"/>
            <p:cNvSpPr/>
            <p:nvPr/>
          </p:nvSpPr>
          <p:spPr>
            <a:xfrm flipV="1">
              <a:off x="4191120" y="5778360"/>
              <a:ext cx="304560" cy="360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2" name="Line 34"/>
            <p:cNvSpPr/>
            <p:nvPr/>
          </p:nvSpPr>
          <p:spPr>
            <a:xfrm>
              <a:off x="1905120" y="6058080"/>
              <a:ext cx="2590560" cy="0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3" name="Line 35"/>
            <p:cNvSpPr/>
            <p:nvPr/>
          </p:nvSpPr>
          <p:spPr>
            <a:xfrm flipV="1">
              <a:off x="3048120" y="6337439"/>
              <a:ext cx="1447560" cy="19081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4" name="Line 36"/>
            <p:cNvSpPr/>
            <p:nvPr/>
          </p:nvSpPr>
          <p:spPr>
            <a:xfrm>
              <a:off x="4114800" y="6616800"/>
              <a:ext cx="380880" cy="0"/>
            </a:xfrm>
            <a:prstGeom prst="line">
              <a:avLst/>
            </a:prstGeom>
            <a:ln w="19080">
              <a:solidFill>
                <a:srgbClr val="FFFF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0C05B7F-FE8E-4D48-AC16-674B8A37A556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25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6" name="TextShape 2"/>
          <p:cNvSpPr txBox="1"/>
          <p:nvPr/>
        </p:nvSpPr>
        <p:spPr>
          <a:xfrm>
            <a:off x="76320" y="75960"/>
            <a:ext cx="9067680" cy="533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Dos 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cosmovisiones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conflicto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 ese 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tiempo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)</a:t>
            </a: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7" name="CustomShape 3"/>
          <p:cNvSpPr/>
          <p:nvPr/>
        </p:nvSpPr>
        <p:spPr>
          <a:xfrm>
            <a:off x="76320" y="1828800"/>
            <a:ext cx="3124080" cy="4876920"/>
          </a:xfrm>
          <a:custGeom>
            <a:avLst/>
            <a:gdLst/>
            <a:ahLst/>
            <a:cxnLst/>
            <a:rect l="0" t="0" r="r" b="b"/>
            <a:pathLst>
              <a:path w="8680" h="13549">
                <a:moveTo>
                  <a:pt x="1446" y="0"/>
                </a:moveTo>
                <a:lnTo>
                  <a:pt x="1446" y="0"/>
                </a:lnTo>
                <a:cubicBezTo>
                  <a:pt x="1193" y="0"/>
                  <a:pt x="943" y="67"/>
                  <a:pt x="723" y="194"/>
                </a:cubicBezTo>
                <a:cubicBezTo>
                  <a:pt x="503" y="321"/>
                  <a:pt x="321" y="503"/>
                  <a:pt x="194" y="723"/>
                </a:cubicBezTo>
                <a:cubicBezTo>
                  <a:pt x="67" y="943"/>
                  <a:pt x="0" y="1193"/>
                  <a:pt x="0" y="1447"/>
                </a:cubicBezTo>
                <a:lnTo>
                  <a:pt x="0" y="12101"/>
                </a:lnTo>
                <a:lnTo>
                  <a:pt x="0" y="12102"/>
                </a:lnTo>
                <a:cubicBezTo>
                  <a:pt x="0" y="12355"/>
                  <a:pt x="67" y="12605"/>
                  <a:pt x="194" y="12825"/>
                </a:cubicBezTo>
                <a:cubicBezTo>
                  <a:pt x="321" y="13045"/>
                  <a:pt x="503" y="13227"/>
                  <a:pt x="723" y="13354"/>
                </a:cubicBezTo>
                <a:cubicBezTo>
                  <a:pt x="943" y="13481"/>
                  <a:pt x="1193" y="13548"/>
                  <a:pt x="1447" y="13548"/>
                </a:cubicBezTo>
                <a:lnTo>
                  <a:pt x="7232" y="13548"/>
                </a:lnTo>
                <a:lnTo>
                  <a:pt x="7233" y="13548"/>
                </a:lnTo>
                <a:cubicBezTo>
                  <a:pt x="7486" y="13548"/>
                  <a:pt x="7736" y="13481"/>
                  <a:pt x="7956" y="13354"/>
                </a:cubicBezTo>
                <a:cubicBezTo>
                  <a:pt x="8176" y="13227"/>
                  <a:pt x="8358" y="13045"/>
                  <a:pt x="8485" y="12825"/>
                </a:cubicBezTo>
                <a:cubicBezTo>
                  <a:pt x="8612" y="12605"/>
                  <a:pt x="8679" y="12355"/>
                  <a:pt x="8679" y="12102"/>
                </a:cubicBezTo>
                <a:lnTo>
                  <a:pt x="8679" y="1446"/>
                </a:lnTo>
                <a:lnTo>
                  <a:pt x="8679" y="1447"/>
                </a:lnTo>
                <a:lnTo>
                  <a:pt x="8679" y="1447"/>
                </a:lnTo>
                <a:cubicBezTo>
                  <a:pt x="8679" y="1193"/>
                  <a:pt x="8612" y="943"/>
                  <a:pt x="8485" y="723"/>
                </a:cubicBezTo>
                <a:cubicBezTo>
                  <a:pt x="8358" y="503"/>
                  <a:pt x="8176" y="321"/>
                  <a:pt x="7956" y="194"/>
                </a:cubicBezTo>
                <a:cubicBezTo>
                  <a:pt x="7736" y="67"/>
                  <a:pt x="7486" y="0"/>
                  <a:pt x="7233" y="0"/>
                </a:cubicBezTo>
                <a:lnTo>
                  <a:pt x="1446" y="0"/>
                </a:lnTo>
              </a:path>
            </a:pathLst>
          </a:custGeom>
          <a:gradFill rotWithShape="0">
            <a:gsLst>
              <a:gs pos="0">
                <a:srgbClr val="000099"/>
              </a:gs>
              <a:gs pos="50000">
                <a:srgbClr val="000000"/>
              </a:gs>
              <a:gs pos="100000">
                <a:srgbClr val="000099"/>
              </a:gs>
            </a:gsLst>
            <a:lin ang="2700000"/>
          </a:gradFill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8" name="CustomShape 4"/>
          <p:cNvSpPr/>
          <p:nvPr/>
        </p:nvSpPr>
        <p:spPr>
          <a:xfrm>
            <a:off x="333940" y="5257800"/>
            <a:ext cx="2545482" cy="13256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Siguen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la carne, 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concupiscencia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e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inmundicia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(II Pedro 2:10)</a:t>
            </a:r>
          </a:p>
        </p:txBody>
      </p:sp>
      <p:sp>
        <p:nvSpPr>
          <p:cNvPr id="489" name="CustomShape 5"/>
          <p:cNvSpPr/>
          <p:nvPr/>
        </p:nvSpPr>
        <p:spPr>
          <a:xfrm>
            <a:off x="810471" y="4648320"/>
            <a:ext cx="1684221" cy="46384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pc="-1" dirty="0" smtClean="0">
                <a:solidFill>
                  <a:srgbClr val="FFFF00"/>
                </a:solidFill>
                <a:latin typeface="Arial"/>
              </a:rPr>
              <a:t>El h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Arial"/>
              </a:rPr>
              <a:t>ombre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0" name="CustomShape 6"/>
          <p:cNvSpPr/>
          <p:nvPr/>
        </p:nvSpPr>
        <p:spPr>
          <a:xfrm>
            <a:off x="73255" y="2951749"/>
            <a:ext cx="3155585" cy="101784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Los dioses son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participantes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de la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naturaleza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humana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1" name="CustomShape 7"/>
          <p:cNvSpPr/>
          <p:nvPr/>
        </p:nvSpPr>
        <p:spPr>
          <a:xfrm>
            <a:off x="792980" y="1127160"/>
            <a:ext cx="1731799" cy="40229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pc="-1" dirty="0">
                <a:solidFill>
                  <a:srgbClr val="FFFFFF"/>
                </a:solidFill>
                <a:latin typeface="Arial"/>
              </a:rPr>
              <a:t>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ada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infinito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2" name="CustomShape 8"/>
          <p:cNvSpPr/>
          <p:nvPr/>
        </p:nvSpPr>
        <p:spPr>
          <a:xfrm>
            <a:off x="69840" y="1600200"/>
            <a:ext cx="3124080" cy="228600"/>
          </a:xfrm>
          <a:prstGeom prst="rect">
            <a:avLst/>
          </a:prstGeom>
          <a:blipFill rotWithShape="0">
            <a:blip r:embed="rId2"/>
            <a:tile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3" name="CustomShape 9"/>
          <p:cNvSpPr/>
          <p:nvPr/>
        </p:nvSpPr>
        <p:spPr>
          <a:xfrm>
            <a:off x="907920" y="4038480"/>
            <a:ext cx="1427400" cy="609840"/>
          </a:xfrm>
          <a:custGeom>
            <a:avLst/>
            <a:gdLst/>
            <a:ahLst/>
            <a:cxnLst/>
            <a:rect l="0" t="0" r="r" b="b"/>
            <a:pathLst>
              <a:path w="3967" h="1696">
                <a:moveTo>
                  <a:pt x="991" y="1695"/>
                </a:moveTo>
                <a:lnTo>
                  <a:pt x="991" y="423"/>
                </a:lnTo>
                <a:lnTo>
                  <a:pt x="0" y="423"/>
                </a:lnTo>
                <a:lnTo>
                  <a:pt x="1983" y="0"/>
                </a:lnTo>
                <a:lnTo>
                  <a:pt x="3966" y="423"/>
                </a:lnTo>
                <a:lnTo>
                  <a:pt x="2974" y="423"/>
                </a:lnTo>
                <a:lnTo>
                  <a:pt x="2974" y="1695"/>
                </a:lnTo>
                <a:lnTo>
                  <a:pt x="991" y="1695"/>
                </a:lnTo>
              </a:path>
            </a:pathLst>
          </a:custGeom>
          <a:solidFill>
            <a:srgbClr val="CCECFF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4" name="CustomShape 10"/>
          <p:cNvSpPr/>
          <p:nvPr/>
        </p:nvSpPr>
        <p:spPr>
          <a:xfrm>
            <a:off x="5666717" y="5491080"/>
            <a:ext cx="3595769" cy="13256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Habiendo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pc="-1" dirty="0" err="1" smtClean="0">
                <a:solidFill>
                  <a:srgbClr val="FFFFFF"/>
                </a:solidFill>
                <a:latin typeface="Arial"/>
              </a:rPr>
              <a:t>huido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la 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pc="-1" dirty="0" err="1" smtClean="0">
                <a:solidFill>
                  <a:srgbClr val="FFFFFF"/>
                </a:solidFill>
                <a:latin typeface="Arial"/>
              </a:rPr>
              <a:t>c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orrupción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que hay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el</a:t>
            </a:r>
            <a:r>
              <a:rPr lang="en-US" sz="2000" b="1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US" sz="2000" b="1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a causa de la 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concupiscencia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”</a:t>
            </a:r>
            <a:r>
              <a:rPr lang="en-US" sz="2000" b="1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II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Ped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1:4)</a:t>
            </a:r>
          </a:p>
        </p:txBody>
      </p:sp>
      <p:sp>
        <p:nvSpPr>
          <p:cNvPr id="495" name="CustomShape 11"/>
          <p:cNvSpPr/>
          <p:nvPr/>
        </p:nvSpPr>
        <p:spPr>
          <a:xfrm>
            <a:off x="6031080" y="1600200"/>
            <a:ext cx="3047760" cy="3733920"/>
          </a:xfrm>
          <a:custGeom>
            <a:avLst/>
            <a:gdLst/>
            <a:ahLst/>
            <a:cxnLst/>
            <a:rect l="0" t="0" r="r" b="b"/>
            <a:pathLst>
              <a:path w="8468" h="10374">
                <a:moveTo>
                  <a:pt x="1411" y="0"/>
                </a:moveTo>
                <a:lnTo>
                  <a:pt x="1411" y="0"/>
                </a:lnTo>
                <a:cubicBezTo>
                  <a:pt x="1163" y="0"/>
                  <a:pt x="920" y="65"/>
                  <a:pt x="706" y="189"/>
                </a:cubicBezTo>
                <a:cubicBezTo>
                  <a:pt x="491" y="313"/>
                  <a:pt x="313" y="491"/>
                  <a:pt x="189" y="706"/>
                </a:cubicBezTo>
                <a:cubicBezTo>
                  <a:pt x="65" y="920"/>
                  <a:pt x="0" y="1163"/>
                  <a:pt x="0" y="1411"/>
                </a:cubicBezTo>
                <a:lnTo>
                  <a:pt x="0" y="8961"/>
                </a:lnTo>
                <a:lnTo>
                  <a:pt x="0" y="8962"/>
                </a:lnTo>
                <a:cubicBezTo>
                  <a:pt x="0" y="9210"/>
                  <a:pt x="65" y="9453"/>
                  <a:pt x="189" y="9667"/>
                </a:cubicBezTo>
                <a:cubicBezTo>
                  <a:pt x="313" y="9882"/>
                  <a:pt x="491" y="10060"/>
                  <a:pt x="706" y="10184"/>
                </a:cubicBezTo>
                <a:cubicBezTo>
                  <a:pt x="920" y="10308"/>
                  <a:pt x="1163" y="10373"/>
                  <a:pt x="1411" y="10373"/>
                </a:cubicBezTo>
                <a:lnTo>
                  <a:pt x="7055" y="10373"/>
                </a:lnTo>
                <a:lnTo>
                  <a:pt x="7056" y="10373"/>
                </a:lnTo>
                <a:cubicBezTo>
                  <a:pt x="7304" y="10373"/>
                  <a:pt x="7547" y="10308"/>
                  <a:pt x="7761" y="10184"/>
                </a:cubicBezTo>
                <a:cubicBezTo>
                  <a:pt x="7976" y="10060"/>
                  <a:pt x="8154" y="9882"/>
                  <a:pt x="8278" y="9667"/>
                </a:cubicBezTo>
                <a:cubicBezTo>
                  <a:pt x="8402" y="9453"/>
                  <a:pt x="8467" y="9210"/>
                  <a:pt x="8467" y="8962"/>
                </a:cubicBezTo>
                <a:lnTo>
                  <a:pt x="8467" y="1411"/>
                </a:lnTo>
                <a:lnTo>
                  <a:pt x="8467" y="1411"/>
                </a:lnTo>
                <a:lnTo>
                  <a:pt x="8467" y="1411"/>
                </a:lnTo>
                <a:cubicBezTo>
                  <a:pt x="8467" y="1163"/>
                  <a:pt x="8402" y="920"/>
                  <a:pt x="8278" y="706"/>
                </a:cubicBezTo>
                <a:cubicBezTo>
                  <a:pt x="8154" y="491"/>
                  <a:pt x="7976" y="313"/>
                  <a:pt x="7761" y="189"/>
                </a:cubicBezTo>
                <a:cubicBezTo>
                  <a:pt x="7547" y="65"/>
                  <a:pt x="7304" y="0"/>
                  <a:pt x="7056" y="0"/>
                </a:cubicBezTo>
                <a:lnTo>
                  <a:pt x="1411" y="0"/>
                </a:lnTo>
              </a:path>
            </a:pathLst>
          </a:custGeom>
          <a:gradFill rotWithShape="0">
            <a:gsLst>
              <a:gs pos="0">
                <a:srgbClr val="000099"/>
              </a:gs>
              <a:gs pos="50000">
                <a:srgbClr val="000000"/>
              </a:gs>
              <a:gs pos="100000">
                <a:srgbClr val="000099"/>
              </a:gs>
            </a:gsLst>
            <a:lin ang="2700000"/>
          </a:gradFill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12"/>
          <p:cNvSpPr/>
          <p:nvPr/>
        </p:nvSpPr>
        <p:spPr>
          <a:xfrm>
            <a:off x="6832440" y="4724280"/>
            <a:ext cx="1427400" cy="801720"/>
          </a:xfrm>
          <a:custGeom>
            <a:avLst/>
            <a:gdLst/>
            <a:ahLst/>
            <a:cxnLst/>
            <a:rect l="0" t="0" r="r" b="b"/>
            <a:pathLst>
              <a:path w="3967" h="2229">
                <a:moveTo>
                  <a:pt x="991" y="2228"/>
                </a:moveTo>
                <a:lnTo>
                  <a:pt x="991" y="557"/>
                </a:lnTo>
                <a:lnTo>
                  <a:pt x="0" y="557"/>
                </a:lnTo>
                <a:lnTo>
                  <a:pt x="1983" y="0"/>
                </a:lnTo>
                <a:lnTo>
                  <a:pt x="3966" y="557"/>
                </a:lnTo>
                <a:lnTo>
                  <a:pt x="2974" y="557"/>
                </a:lnTo>
                <a:lnTo>
                  <a:pt x="2974" y="2228"/>
                </a:lnTo>
                <a:lnTo>
                  <a:pt x="991" y="2228"/>
                </a:lnTo>
              </a:path>
            </a:pathLst>
          </a:custGeom>
          <a:solidFill>
            <a:srgbClr val="CCECFF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7" name="CustomShape 13"/>
          <p:cNvSpPr/>
          <p:nvPr/>
        </p:nvSpPr>
        <p:spPr>
          <a:xfrm>
            <a:off x="6832820" y="3886200"/>
            <a:ext cx="1463006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rgbClr val="FFFF00"/>
                </a:solidFill>
                <a:latin typeface="Arial"/>
              </a:rPr>
              <a:t>El </a:t>
            </a:r>
            <a:br>
              <a:rPr lang="en-US" sz="2400" b="1" strike="noStrike" spc="-1" dirty="0" smtClean="0">
                <a:solidFill>
                  <a:srgbClr val="FFFF00"/>
                </a:solidFill>
                <a:latin typeface="Arial"/>
              </a:rPr>
            </a:br>
            <a:r>
              <a:rPr lang="en-US" sz="2400" b="1" strike="noStrike" spc="-1" dirty="0" err="1" smtClean="0">
                <a:solidFill>
                  <a:srgbClr val="FFFF00"/>
                </a:solidFill>
                <a:latin typeface="Arial"/>
              </a:rPr>
              <a:t>cristiano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8" name="CustomShape 14"/>
          <p:cNvSpPr/>
          <p:nvPr/>
        </p:nvSpPr>
        <p:spPr>
          <a:xfrm>
            <a:off x="5940097" y="2286000"/>
            <a:ext cx="3294533" cy="163339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El hombre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hecho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par-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ticipante</a:t>
            </a: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> de la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naturaleza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Divina…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mediante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el 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conocimiento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Dios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(II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Ped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1:4)</a:t>
            </a:r>
          </a:p>
        </p:txBody>
      </p:sp>
      <p:sp>
        <p:nvSpPr>
          <p:cNvPr id="499" name="CustomShape 15"/>
          <p:cNvSpPr/>
          <p:nvPr/>
        </p:nvSpPr>
        <p:spPr>
          <a:xfrm>
            <a:off x="6013440" y="609480"/>
            <a:ext cx="3048120" cy="1295640"/>
          </a:xfrm>
          <a:custGeom>
            <a:avLst/>
            <a:gdLst/>
            <a:ahLst/>
            <a:cxnLst/>
            <a:rect l="l" t="t" r="r" b="b"/>
            <a:pathLst>
              <a:path w="21598" h="21598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blipFill rotWithShape="0">
            <a:blip r:embed="rId3"/>
            <a:tile/>
          </a:blipFill>
          <a:ln w="9360">
            <a:solidFill>
              <a:srgbClr val="000000"/>
            </a:solidFill>
            <a:miter/>
          </a:ln>
          <a:effectLst>
            <a:outerShdw dist="107932" dir="2700000">
              <a:srgbClr val="969696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algn="ctr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pc="-1" dirty="0">
                <a:solidFill>
                  <a:srgbClr val="000000"/>
                </a:solidFill>
              </a:rPr>
              <a:t>Un Dios </a:t>
            </a:r>
            <a:br>
              <a:rPr lang="en-US" sz="2000" b="1" spc="-1" dirty="0">
                <a:solidFill>
                  <a:srgbClr val="000000"/>
                </a:solidFill>
              </a:rPr>
            </a:br>
            <a:r>
              <a:rPr lang="en-US" sz="2000" b="1" spc="-1" dirty="0" err="1">
                <a:solidFill>
                  <a:srgbClr val="000000"/>
                </a:solidFill>
              </a:rPr>
              <a:t>infinito</a:t>
            </a:r>
            <a:r>
              <a:rPr lang="en-US" sz="2000" b="1" spc="-1" dirty="0">
                <a:solidFill>
                  <a:srgbClr val="000000"/>
                </a:solidFill>
              </a:rPr>
              <a:t>, personal</a:t>
            </a:r>
          </a:p>
          <a:p>
            <a:pPr algn="ctr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pc="-1" dirty="0">
                <a:solidFill>
                  <a:srgbClr val="000000"/>
                </a:solidFill>
              </a:rPr>
              <a:t>que se entromete</a:t>
            </a:r>
            <a:endParaRPr lang="en-US" sz="2000" b="1" spc="-1" dirty="0">
              <a:solidFill>
                <a:srgbClr val="FFFFFF"/>
              </a:solidFill>
            </a:endParaRPr>
          </a:p>
        </p:txBody>
      </p:sp>
      <p:sp>
        <p:nvSpPr>
          <p:cNvPr id="500" name="CustomShape 16"/>
          <p:cNvSpPr/>
          <p:nvPr/>
        </p:nvSpPr>
        <p:spPr>
          <a:xfrm>
            <a:off x="7404120" y="1814400"/>
            <a:ext cx="453960" cy="416160"/>
          </a:xfrm>
          <a:custGeom>
            <a:avLst/>
            <a:gdLst/>
            <a:ahLst/>
            <a:cxnLst/>
            <a:rect l="0" t="0" r="r" b="b"/>
            <a:pathLst>
              <a:path w="1263" h="1158">
                <a:moveTo>
                  <a:pt x="315" y="0"/>
                </a:moveTo>
                <a:lnTo>
                  <a:pt x="315" y="867"/>
                </a:lnTo>
                <a:lnTo>
                  <a:pt x="0" y="867"/>
                </a:lnTo>
                <a:lnTo>
                  <a:pt x="631" y="1157"/>
                </a:lnTo>
                <a:lnTo>
                  <a:pt x="1262" y="867"/>
                </a:lnTo>
                <a:lnTo>
                  <a:pt x="946" y="867"/>
                </a:lnTo>
                <a:lnTo>
                  <a:pt x="946" y="0"/>
                </a:lnTo>
                <a:lnTo>
                  <a:pt x="315" y="0"/>
                </a:lnTo>
              </a:path>
            </a:pathLst>
          </a:cu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1" name="CustomShape 17"/>
          <p:cNvSpPr/>
          <p:nvPr/>
        </p:nvSpPr>
        <p:spPr>
          <a:xfrm>
            <a:off x="8088480" y="1676520"/>
            <a:ext cx="457200" cy="415800"/>
          </a:xfrm>
          <a:custGeom>
            <a:avLst/>
            <a:gdLst/>
            <a:ahLst/>
            <a:cxnLst/>
            <a:rect l="0" t="0" r="r" b="b"/>
            <a:pathLst>
              <a:path w="1272" h="1157">
                <a:moveTo>
                  <a:pt x="317" y="0"/>
                </a:moveTo>
                <a:lnTo>
                  <a:pt x="317" y="867"/>
                </a:lnTo>
                <a:lnTo>
                  <a:pt x="0" y="867"/>
                </a:lnTo>
                <a:lnTo>
                  <a:pt x="635" y="1156"/>
                </a:lnTo>
                <a:lnTo>
                  <a:pt x="1271" y="867"/>
                </a:lnTo>
                <a:lnTo>
                  <a:pt x="953" y="867"/>
                </a:lnTo>
                <a:lnTo>
                  <a:pt x="953" y="0"/>
                </a:lnTo>
                <a:lnTo>
                  <a:pt x="317" y="0"/>
                </a:lnTo>
              </a:path>
            </a:pathLst>
          </a:cu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2" name="CustomShape 18"/>
          <p:cNvSpPr/>
          <p:nvPr/>
        </p:nvSpPr>
        <p:spPr>
          <a:xfrm>
            <a:off x="6642000" y="1719360"/>
            <a:ext cx="453960" cy="415800"/>
          </a:xfrm>
          <a:custGeom>
            <a:avLst/>
            <a:gdLst/>
            <a:ahLst/>
            <a:cxnLst/>
            <a:rect l="0" t="0" r="r" b="b"/>
            <a:pathLst>
              <a:path w="1263" h="1157">
                <a:moveTo>
                  <a:pt x="315" y="0"/>
                </a:moveTo>
                <a:lnTo>
                  <a:pt x="315" y="867"/>
                </a:lnTo>
                <a:lnTo>
                  <a:pt x="0" y="867"/>
                </a:lnTo>
                <a:lnTo>
                  <a:pt x="631" y="1156"/>
                </a:lnTo>
                <a:lnTo>
                  <a:pt x="1262" y="867"/>
                </a:lnTo>
                <a:lnTo>
                  <a:pt x="946" y="867"/>
                </a:lnTo>
                <a:lnTo>
                  <a:pt x="946" y="0"/>
                </a:lnTo>
                <a:lnTo>
                  <a:pt x="315" y="0"/>
                </a:lnTo>
              </a:path>
            </a:pathLst>
          </a:cu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503" name="Group 19"/>
          <p:cNvGrpSpPr/>
          <p:nvPr/>
        </p:nvGrpSpPr>
        <p:grpSpPr>
          <a:xfrm>
            <a:off x="1319940" y="1921909"/>
            <a:ext cx="636840" cy="934200"/>
            <a:chOff x="1295280" y="1981080"/>
            <a:chExt cx="695520" cy="1292400"/>
          </a:xfrm>
        </p:grpSpPr>
        <p:sp>
          <p:nvSpPr>
            <p:cNvPr id="504" name="Line 20"/>
            <p:cNvSpPr/>
            <p:nvPr/>
          </p:nvSpPr>
          <p:spPr>
            <a:xfrm>
              <a:off x="1830240" y="2444760"/>
              <a:ext cx="154080" cy="61920"/>
            </a:xfrm>
            <a:prstGeom prst="line">
              <a:avLst/>
            </a:prstGeom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5" name="Line 21"/>
            <p:cNvSpPr/>
            <p:nvPr/>
          </p:nvSpPr>
          <p:spPr>
            <a:xfrm>
              <a:off x="1984320" y="2506680"/>
              <a:ext cx="0" cy="608040"/>
            </a:xfrm>
            <a:prstGeom prst="line">
              <a:avLst/>
            </a:prstGeom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6" name="Line 22"/>
            <p:cNvSpPr/>
            <p:nvPr/>
          </p:nvSpPr>
          <p:spPr>
            <a:xfrm flipH="1" flipV="1">
              <a:off x="1898640" y="2735280"/>
              <a:ext cx="85680" cy="303120"/>
            </a:xfrm>
            <a:prstGeom prst="line">
              <a:avLst/>
            </a:prstGeom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7" name="Line 23"/>
            <p:cNvSpPr/>
            <p:nvPr/>
          </p:nvSpPr>
          <p:spPr>
            <a:xfrm flipH="1">
              <a:off x="1639440" y="2735280"/>
              <a:ext cx="258840" cy="0"/>
            </a:xfrm>
            <a:prstGeom prst="line">
              <a:avLst/>
            </a:prstGeom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8" name="Line 24"/>
            <p:cNvSpPr/>
            <p:nvPr/>
          </p:nvSpPr>
          <p:spPr>
            <a:xfrm flipH="1">
              <a:off x="1380600" y="2735280"/>
              <a:ext cx="258840" cy="0"/>
            </a:xfrm>
            <a:prstGeom prst="line">
              <a:avLst/>
            </a:prstGeom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9" name="Line 25"/>
            <p:cNvSpPr/>
            <p:nvPr/>
          </p:nvSpPr>
          <p:spPr>
            <a:xfrm flipH="1">
              <a:off x="1295280" y="2735280"/>
              <a:ext cx="85680" cy="303120"/>
            </a:xfrm>
            <a:prstGeom prst="line">
              <a:avLst/>
            </a:prstGeom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0" name="Line 26"/>
            <p:cNvSpPr/>
            <p:nvPr/>
          </p:nvSpPr>
          <p:spPr>
            <a:xfrm flipV="1">
              <a:off x="1295280" y="2506320"/>
              <a:ext cx="0" cy="608040"/>
            </a:xfrm>
            <a:prstGeom prst="line">
              <a:avLst/>
            </a:prstGeom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1" name="Line 27"/>
            <p:cNvSpPr/>
            <p:nvPr/>
          </p:nvSpPr>
          <p:spPr>
            <a:xfrm flipV="1">
              <a:off x="1295280" y="2430360"/>
              <a:ext cx="171720" cy="76320"/>
            </a:xfrm>
            <a:prstGeom prst="line">
              <a:avLst/>
            </a:prstGeom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2" name="Line 28"/>
            <p:cNvSpPr/>
            <p:nvPr/>
          </p:nvSpPr>
          <p:spPr>
            <a:xfrm>
              <a:off x="1639800" y="2203560"/>
              <a:ext cx="23760" cy="93600"/>
            </a:xfrm>
            <a:prstGeom prst="line">
              <a:avLst/>
            </a:prstGeom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3" name="Line 29"/>
            <p:cNvSpPr/>
            <p:nvPr/>
          </p:nvSpPr>
          <p:spPr>
            <a:xfrm flipH="1" flipV="1">
              <a:off x="1596960" y="2266560"/>
              <a:ext cx="61920" cy="33480"/>
            </a:xfrm>
            <a:prstGeom prst="line">
              <a:avLst/>
            </a:prstGeom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4" name="CustomShape 30"/>
            <p:cNvSpPr/>
            <p:nvPr/>
          </p:nvSpPr>
          <p:spPr>
            <a:xfrm>
              <a:off x="1704960" y="2133720"/>
              <a:ext cx="85680" cy="74520"/>
            </a:xfrm>
            <a:prstGeom prst="ellipse">
              <a:avLst/>
            </a:prstGeom>
            <a:solidFill>
              <a:srgbClr val="FFFFFF"/>
            </a:solidFill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5" name="CustomShape 31"/>
            <p:cNvSpPr/>
            <p:nvPr/>
          </p:nvSpPr>
          <p:spPr>
            <a:xfrm>
              <a:off x="1503360" y="2133720"/>
              <a:ext cx="87480" cy="74520"/>
            </a:xfrm>
            <a:prstGeom prst="ellipse">
              <a:avLst/>
            </a:prstGeom>
            <a:solidFill>
              <a:srgbClr val="FFFFFF"/>
            </a:solidFill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6" name="Line 32"/>
            <p:cNvSpPr/>
            <p:nvPr/>
          </p:nvSpPr>
          <p:spPr>
            <a:xfrm flipV="1">
              <a:off x="1568520" y="2354040"/>
              <a:ext cx="142920" cy="12600"/>
            </a:xfrm>
            <a:prstGeom prst="line">
              <a:avLst/>
            </a:prstGeom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7" name="Line 33"/>
            <p:cNvSpPr/>
            <p:nvPr/>
          </p:nvSpPr>
          <p:spPr>
            <a:xfrm>
              <a:off x="1811160" y="2583000"/>
              <a:ext cx="1800" cy="152280"/>
            </a:xfrm>
            <a:prstGeom prst="line">
              <a:avLst/>
            </a:prstGeom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8" name="Line 34"/>
            <p:cNvSpPr/>
            <p:nvPr/>
          </p:nvSpPr>
          <p:spPr>
            <a:xfrm>
              <a:off x="1467000" y="2583000"/>
              <a:ext cx="1440" cy="152280"/>
            </a:xfrm>
            <a:prstGeom prst="line">
              <a:avLst/>
            </a:prstGeom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9" name="CustomShape 35"/>
            <p:cNvSpPr/>
            <p:nvPr/>
          </p:nvSpPr>
          <p:spPr>
            <a:xfrm>
              <a:off x="1301760" y="3122640"/>
              <a:ext cx="345960" cy="150840"/>
            </a:xfrm>
            <a:custGeom>
              <a:avLst/>
              <a:gdLst/>
              <a:ahLst/>
              <a:cxnLst/>
              <a:rect l="0" t="0" r="r" b="b"/>
              <a:pathLst>
                <a:path w="963" h="421">
                  <a:moveTo>
                    <a:pt x="96" y="0"/>
                  </a:moveTo>
                  <a:lnTo>
                    <a:pt x="97" y="0"/>
                  </a:lnTo>
                  <a:cubicBezTo>
                    <a:pt x="80" y="0"/>
                    <a:pt x="63" y="4"/>
                    <a:pt x="48" y="13"/>
                  </a:cubicBezTo>
                  <a:cubicBezTo>
                    <a:pt x="34" y="21"/>
                    <a:pt x="21" y="34"/>
                    <a:pt x="13" y="48"/>
                  </a:cubicBezTo>
                  <a:cubicBezTo>
                    <a:pt x="4" y="63"/>
                    <a:pt x="0" y="80"/>
                    <a:pt x="0" y="97"/>
                  </a:cubicBezTo>
                  <a:lnTo>
                    <a:pt x="0" y="323"/>
                  </a:lnTo>
                  <a:lnTo>
                    <a:pt x="0" y="323"/>
                  </a:lnTo>
                  <a:cubicBezTo>
                    <a:pt x="0" y="340"/>
                    <a:pt x="4" y="357"/>
                    <a:pt x="13" y="372"/>
                  </a:cubicBezTo>
                  <a:cubicBezTo>
                    <a:pt x="21" y="386"/>
                    <a:pt x="34" y="399"/>
                    <a:pt x="48" y="407"/>
                  </a:cubicBezTo>
                  <a:cubicBezTo>
                    <a:pt x="63" y="416"/>
                    <a:pt x="80" y="420"/>
                    <a:pt x="97" y="420"/>
                  </a:cubicBezTo>
                  <a:lnTo>
                    <a:pt x="865" y="420"/>
                  </a:lnTo>
                  <a:lnTo>
                    <a:pt x="865" y="420"/>
                  </a:lnTo>
                  <a:cubicBezTo>
                    <a:pt x="882" y="420"/>
                    <a:pt x="899" y="416"/>
                    <a:pt x="914" y="407"/>
                  </a:cubicBezTo>
                  <a:cubicBezTo>
                    <a:pt x="928" y="399"/>
                    <a:pt x="941" y="386"/>
                    <a:pt x="949" y="372"/>
                  </a:cubicBezTo>
                  <a:cubicBezTo>
                    <a:pt x="958" y="357"/>
                    <a:pt x="962" y="340"/>
                    <a:pt x="962" y="323"/>
                  </a:cubicBezTo>
                  <a:lnTo>
                    <a:pt x="961" y="96"/>
                  </a:lnTo>
                  <a:lnTo>
                    <a:pt x="962" y="97"/>
                  </a:lnTo>
                  <a:lnTo>
                    <a:pt x="962" y="97"/>
                  </a:lnTo>
                  <a:cubicBezTo>
                    <a:pt x="962" y="80"/>
                    <a:pt x="958" y="63"/>
                    <a:pt x="949" y="48"/>
                  </a:cubicBezTo>
                  <a:cubicBezTo>
                    <a:pt x="941" y="34"/>
                    <a:pt x="928" y="21"/>
                    <a:pt x="914" y="13"/>
                  </a:cubicBezTo>
                  <a:cubicBezTo>
                    <a:pt x="899" y="4"/>
                    <a:pt x="882" y="0"/>
                    <a:pt x="865" y="0"/>
                  </a:cubicBezTo>
                  <a:lnTo>
                    <a:pt x="96" y="0"/>
                  </a:lnTo>
                </a:path>
              </a:pathLst>
            </a:custGeom>
            <a:noFill/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0" name="CustomShape 36"/>
            <p:cNvSpPr/>
            <p:nvPr/>
          </p:nvSpPr>
          <p:spPr>
            <a:xfrm>
              <a:off x="1646280" y="3122640"/>
              <a:ext cx="344520" cy="150840"/>
            </a:xfrm>
            <a:custGeom>
              <a:avLst/>
              <a:gdLst/>
              <a:ahLst/>
              <a:cxnLst/>
              <a:rect l="0" t="0" r="r" b="b"/>
              <a:pathLst>
                <a:path w="959" h="421">
                  <a:moveTo>
                    <a:pt x="96" y="0"/>
                  </a:moveTo>
                  <a:lnTo>
                    <a:pt x="97" y="0"/>
                  </a:lnTo>
                  <a:cubicBezTo>
                    <a:pt x="80" y="0"/>
                    <a:pt x="63" y="4"/>
                    <a:pt x="48" y="13"/>
                  </a:cubicBezTo>
                  <a:cubicBezTo>
                    <a:pt x="34" y="21"/>
                    <a:pt x="21" y="34"/>
                    <a:pt x="13" y="48"/>
                  </a:cubicBezTo>
                  <a:cubicBezTo>
                    <a:pt x="4" y="63"/>
                    <a:pt x="0" y="80"/>
                    <a:pt x="0" y="97"/>
                  </a:cubicBezTo>
                  <a:lnTo>
                    <a:pt x="0" y="323"/>
                  </a:lnTo>
                  <a:lnTo>
                    <a:pt x="0" y="323"/>
                  </a:lnTo>
                  <a:cubicBezTo>
                    <a:pt x="0" y="340"/>
                    <a:pt x="4" y="357"/>
                    <a:pt x="13" y="372"/>
                  </a:cubicBezTo>
                  <a:cubicBezTo>
                    <a:pt x="21" y="386"/>
                    <a:pt x="34" y="399"/>
                    <a:pt x="48" y="407"/>
                  </a:cubicBezTo>
                  <a:cubicBezTo>
                    <a:pt x="63" y="416"/>
                    <a:pt x="80" y="420"/>
                    <a:pt x="97" y="420"/>
                  </a:cubicBezTo>
                  <a:lnTo>
                    <a:pt x="861" y="420"/>
                  </a:lnTo>
                  <a:lnTo>
                    <a:pt x="861" y="420"/>
                  </a:lnTo>
                  <a:cubicBezTo>
                    <a:pt x="878" y="420"/>
                    <a:pt x="895" y="416"/>
                    <a:pt x="910" y="407"/>
                  </a:cubicBezTo>
                  <a:cubicBezTo>
                    <a:pt x="924" y="399"/>
                    <a:pt x="937" y="386"/>
                    <a:pt x="945" y="372"/>
                  </a:cubicBezTo>
                  <a:cubicBezTo>
                    <a:pt x="954" y="357"/>
                    <a:pt x="958" y="340"/>
                    <a:pt x="958" y="323"/>
                  </a:cubicBezTo>
                  <a:lnTo>
                    <a:pt x="958" y="96"/>
                  </a:lnTo>
                  <a:lnTo>
                    <a:pt x="958" y="97"/>
                  </a:lnTo>
                  <a:lnTo>
                    <a:pt x="958" y="97"/>
                  </a:lnTo>
                  <a:cubicBezTo>
                    <a:pt x="958" y="80"/>
                    <a:pt x="954" y="63"/>
                    <a:pt x="945" y="48"/>
                  </a:cubicBezTo>
                  <a:cubicBezTo>
                    <a:pt x="937" y="34"/>
                    <a:pt x="924" y="21"/>
                    <a:pt x="910" y="13"/>
                  </a:cubicBezTo>
                  <a:cubicBezTo>
                    <a:pt x="895" y="4"/>
                    <a:pt x="878" y="0"/>
                    <a:pt x="861" y="0"/>
                  </a:cubicBezTo>
                  <a:lnTo>
                    <a:pt x="96" y="0"/>
                  </a:lnTo>
                </a:path>
              </a:pathLst>
            </a:custGeom>
            <a:noFill/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1" name="CustomShape 37"/>
            <p:cNvSpPr/>
            <p:nvPr/>
          </p:nvSpPr>
          <p:spPr>
            <a:xfrm>
              <a:off x="1389240" y="1981080"/>
              <a:ext cx="515880" cy="532080"/>
            </a:xfrm>
            <a:prstGeom prst="ellipse">
              <a:avLst/>
            </a:prstGeom>
            <a:noFill/>
            <a:ln w="147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2" name="CustomShape 38"/>
            <p:cNvSpPr/>
            <p:nvPr/>
          </p:nvSpPr>
          <p:spPr>
            <a:xfrm>
              <a:off x="1523880" y="2157480"/>
              <a:ext cx="52560" cy="5220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3" name="CustomShape 39"/>
            <p:cNvSpPr/>
            <p:nvPr/>
          </p:nvSpPr>
          <p:spPr>
            <a:xfrm>
              <a:off x="1724040" y="2147760"/>
              <a:ext cx="52200" cy="52560"/>
            </a:xfrm>
            <a:prstGeom prst="ellipse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4" name="Line 40"/>
            <p:cNvSpPr/>
            <p:nvPr/>
          </p:nvSpPr>
          <p:spPr>
            <a:xfrm>
              <a:off x="1652760" y="2733840"/>
              <a:ext cx="0" cy="414000"/>
            </a:xfrm>
            <a:prstGeom prst="line">
              <a:avLst/>
            </a:prstGeom>
            <a:ln w="648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25" name="Group 41"/>
          <p:cNvGrpSpPr/>
          <p:nvPr/>
        </p:nvGrpSpPr>
        <p:grpSpPr>
          <a:xfrm>
            <a:off x="3152880" y="1752480"/>
            <a:ext cx="2943000" cy="953432"/>
            <a:chOff x="3152880" y="1752480"/>
            <a:chExt cx="2943000" cy="953432"/>
          </a:xfrm>
        </p:grpSpPr>
        <p:sp>
          <p:nvSpPr>
            <p:cNvPr id="526" name="CustomShape 42"/>
            <p:cNvSpPr/>
            <p:nvPr/>
          </p:nvSpPr>
          <p:spPr>
            <a:xfrm>
              <a:off x="3328220" y="2057400"/>
              <a:ext cx="2449045" cy="648512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b="1" i="1" spc="-1" dirty="0" err="1">
                  <a:solidFill>
                    <a:srgbClr val="FFFFFF"/>
                  </a:solidFill>
                  <a:latin typeface="Arial"/>
                </a:rPr>
                <a:t>R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echazo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todas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b="1" i="1" spc="-1" dirty="0" smtClean="0">
                  <a:solidFill>
                    <a:srgbClr val="FFFFFF"/>
                  </a:solidFill>
                  <a:latin typeface="Arial"/>
                </a:rPr>
                <a:t>las </a:t>
              </a:r>
              <a:r>
                <a:rPr lang="en-US" b="1" i="1" spc="-1" dirty="0" err="1" smtClean="0">
                  <a:solidFill>
                    <a:srgbClr val="FFFFFF"/>
                  </a:solidFill>
                  <a:latin typeface="Arial"/>
                </a:rPr>
                <a:t>demás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err="1">
                  <a:solidFill>
                    <a:srgbClr val="FFFFFF"/>
                  </a:solidFill>
                  <a:latin typeface="Arial"/>
                </a:rPr>
                <a:t>religiones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27" name="CustomShape 43"/>
            <p:cNvSpPr/>
            <p:nvPr/>
          </p:nvSpPr>
          <p:spPr>
            <a:xfrm>
              <a:off x="3152880" y="1752480"/>
              <a:ext cx="2943000" cy="381240"/>
            </a:xfrm>
            <a:custGeom>
              <a:avLst/>
              <a:gdLst/>
              <a:ahLst/>
              <a:cxnLst/>
              <a:rect l="l" t="t" r="r" b="b"/>
              <a:pathLst>
                <a:path w="1776" h="432">
                  <a:moveTo>
                    <a:pt x="0" y="432"/>
                  </a:moveTo>
                  <a:lnTo>
                    <a:pt x="864" y="96"/>
                  </a:lnTo>
                  <a:lnTo>
                    <a:pt x="864" y="192"/>
                  </a:lnTo>
                  <a:lnTo>
                    <a:pt x="1776" y="0"/>
                  </a:lnTo>
                  <a:lnTo>
                    <a:pt x="768" y="384"/>
                  </a:lnTo>
                  <a:lnTo>
                    <a:pt x="768" y="288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FF33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28" name="Group 44"/>
          <p:cNvGrpSpPr/>
          <p:nvPr/>
        </p:nvGrpSpPr>
        <p:grpSpPr>
          <a:xfrm>
            <a:off x="3109409" y="2743200"/>
            <a:ext cx="3012662" cy="1308911"/>
            <a:chOff x="3109409" y="2743200"/>
            <a:chExt cx="3012662" cy="1308911"/>
          </a:xfrm>
        </p:grpSpPr>
        <p:sp>
          <p:nvSpPr>
            <p:cNvPr id="529" name="CustomShape 45"/>
            <p:cNvSpPr/>
            <p:nvPr/>
          </p:nvSpPr>
          <p:spPr>
            <a:xfrm>
              <a:off x="3109409" y="3126600"/>
              <a:ext cx="3012662" cy="925511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err="1">
                  <a:solidFill>
                    <a:srgbClr val="FFFFFF"/>
                  </a:solidFill>
                  <a:latin typeface="Arial"/>
                </a:rPr>
                <a:t>Creencia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err="1">
                  <a:solidFill>
                    <a:srgbClr val="FFFFFF"/>
                  </a:solidFill>
                  <a:latin typeface="Arial"/>
                </a:rPr>
                <a:t>en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la </a:t>
              </a:r>
              <a:b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intervención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sobrenatural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(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poder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y </a:t>
              </a:r>
              <a:r>
                <a:rPr lang="en-US" b="1" i="1" spc="-1" dirty="0" err="1" smtClean="0">
                  <a:solidFill>
                    <a:srgbClr val="FFFFFF"/>
                  </a:solidFill>
                  <a:latin typeface="Arial"/>
                </a:rPr>
                <a:t>v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enida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”)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30" name="CustomShape 46"/>
            <p:cNvSpPr/>
            <p:nvPr/>
          </p:nvSpPr>
          <p:spPr>
            <a:xfrm>
              <a:off x="3152880" y="2743200"/>
              <a:ext cx="2943000" cy="380880"/>
            </a:xfrm>
            <a:custGeom>
              <a:avLst/>
              <a:gdLst/>
              <a:ahLst/>
              <a:cxnLst/>
              <a:rect l="l" t="t" r="r" b="b"/>
              <a:pathLst>
                <a:path w="1776" h="432">
                  <a:moveTo>
                    <a:pt x="0" y="432"/>
                  </a:moveTo>
                  <a:lnTo>
                    <a:pt x="864" y="96"/>
                  </a:lnTo>
                  <a:lnTo>
                    <a:pt x="864" y="192"/>
                  </a:lnTo>
                  <a:lnTo>
                    <a:pt x="1776" y="0"/>
                  </a:lnTo>
                  <a:lnTo>
                    <a:pt x="768" y="384"/>
                  </a:lnTo>
                  <a:lnTo>
                    <a:pt x="768" y="288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FF33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31" name="Group 47"/>
          <p:cNvGrpSpPr/>
          <p:nvPr/>
        </p:nvGrpSpPr>
        <p:grpSpPr>
          <a:xfrm>
            <a:off x="3124080" y="4038480"/>
            <a:ext cx="2971800" cy="1253447"/>
            <a:chOff x="3124080" y="4038480"/>
            <a:chExt cx="2971800" cy="1253447"/>
          </a:xfrm>
        </p:grpSpPr>
        <p:sp>
          <p:nvSpPr>
            <p:cNvPr id="532" name="CustomShape 48"/>
            <p:cNvSpPr/>
            <p:nvPr/>
          </p:nvSpPr>
          <p:spPr>
            <a:xfrm>
              <a:off x="3356139" y="4366416"/>
              <a:ext cx="2589981" cy="925511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err="1">
                  <a:solidFill>
                    <a:srgbClr val="FFFFFF"/>
                  </a:solidFill>
                  <a:latin typeface="Arial"/>
                </a:rPr>
                <a:t>Juicio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err="1">
                  <a:solidFill>
                    <a:srgbClr val="FFFFFF"/>
                  </a:solidFill>
                  <a:latin typeface="Arial"/>
                </a:rPr>
                <a:t>por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un</a:t>
              </a:r>
              <a:r>
                <a:rPr lang="en-US" b="1" spc="-1" dirty="0" err="1" smtClean="0">
                  <a:solidFill>
                    <a:srgbClr val="FFFFFF"/>
                  </a:solidFill>
                  <a:latin typeface="Arial"/>
                </a:rPr>
                <a:t>a</a:t>
              </a:r>
              <a:r>
                <a:rPr lang="en-US" b="1" i="1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b="1" i="1" spc="-1" dirty="0" err="1" smtClean="0">
                  <a:solidFill>
                    <a:srgbClr val="FFFFFF"/>
                  </a:solidFill>
                  <a:latin typeface="Arial"/>
                </a:rPr>
                <a:t>norma</a:t>
              </a:r>
              <a:r>
                <a:rPr lang="en-US" b="1" i="1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en-US" b="1" i="1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b="1" i="1" spc="-1" dirty="0" smtClean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verdad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absoluta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e 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inmutable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33" name="CustomShape 49"/>
            <p:cNvSpPr/>
            <p:nvPr/>
          </p:nvSpPr>
          <p:spPr>
            <a:xfrm>
              <a:off x="3124080" y="4038480"/>
              <a:ext cx="2971800" cy="381240"/>
            </a:xfrm>
            <a:custGeom>
              <a:avLst/>
              <a:gdLst/>
              <a:ahLst/>
              <a:cxnLst/>
              <a:rect l="l" t="t" r="r" b="b"/>
              <a:pathLst>
                <a:path w="1776" h="432">
                  <a:moveTo>
                    <a:pt x="0" y="432"/>
                  </a:moveTo>
                  <a:lnTo>
                    <a:pt x="864" y="96"/>
                  </a:lnTo>
                  <a:lnTo>
                    <a:pt x="864" y="192"/>
                  </a:lnTo>
                  <a:lnTo>
                    <a:pt x="1776" y="0"/>
                  </a:lnTo>
                  <a:lnTo>
                    <a:pt x="768" y="384"/>
                  </a:lnTo>
                  <a:lnTo>
                    <a:pt x="768" y="288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FF33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34" name="Group 50"/>
          <p:cNvGrpSpPr/>
          <p:nvPr/>
        </p:nvGrpSpPr>
        <p:grpSpPr>
          <a:xfrm>
            <a:off x="3124080" y="5257800"/>
            <a:ext cx="2971800" cy="1303883"/>
            <a:chOff x="3124080" y="5257800"/>
            <a:chExt cx="2971800" cy="1303883"/>
          </a:xfrm>
        </p:grpSpPr>
        <p:sp>
          <p:nvSpPr>
            <p:cNvPr id="535" name="CustomShape 51"/>
            <p:cNvSpPr/>
            <p:nvPr/>
          </p:nvSpPr>
          <p:spPr>
            <a:xfrm>
              <a:off x="3608969" y="5636172"/>
              <a:ext cx="2013541" cy="925511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err="1">
                  <a:solidFill>
                    <a:srgbClr val="FFFFFF"/>
                  </a:solidFill>
                  <a:latin typeface="Arial"/>
                </a:rPr>
                <a:t>Convicción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 de 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/>
              </a:r>
              <a:b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responsabilidad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moral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36" name="CustomShape 52"/>
            <p:cNvSpPr/>
            <p:nvPr/>
          </p:nvSpPr>
          <p:spPr>
            <a:xfrm>
              <a:off x="3124080" y="5257800"/>
              <a:ext cx="2971800" cy="380880"/>
            </a:xfrm>
            <a:custGeom>
              <a:avLst/>
              <a:gdLst/>
              <a:ahLst/>
              <a:cxnLst/>
              <a:rect l="l" t="t" r="r" b="b"/>
              <a:pathLst>
                <a:path w="1776" h="432">
                  <a:moveTo>
                    <a:pt x="0" y="432"/>
                  </a:moveTo>
                  <a:lnTo>
                    <a:pt x="864" y="96"/>
                  </a:lnTo>
                  <a:lnTo>
                    <a:pt x="864" y="192"/>
                  </a:lnTo>
                  <a:lnTo>
                    <a:pt x="1776" y="0"/>
                  </a:lnTo>
                  <a:lnTo>
                    <a:pt x="768" y="384"/>
                  </a:lnTo>
                  <a:lnTo>
                    <a:pt x="768" y="288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FF33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Effect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5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Effect">
                      <p:stCondLst>
                        <p:cond delay="indefinite"/>
                      </p:stCondLst>
                      <p:childTnLst>
                        <p:par>
                          <p:cTn id="17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Effect">
                      <p:stCondLst>
                        <p:cond delay="indefinite"/>
                      </p:stCondLst>
                      <p:childTnLst>
                        <p:par>
                          <p:cTn id="23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Effect">
                      <p:stCondLst>
                        <p:cond delay="indefinite"/>
                      </p:stCondLst>
                      <p:childTnLst>
                        <p:par>
                          <p:cTn id="3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0C05B7F-FE8E-4D48-AC16-674B8A37A556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26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6" name="TextShape 2"/>
          <p:cNvSpPr txBox="1"/>
          <p:nvPr/>
        </p:nvSpPr>
        <p:spPr>
          <a:xfrm>
            <a:off x="76320" y="75960"/>
            <a:ext cx="9067680" cy="533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Dos 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cosmovisiones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conflicto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ahora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)</a:t>
            </a: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7" name="CustomShape 3"/>
          <p:cNvSpPr/>
          <p:nvPr/>
        </p:nvSpPr>
        <p:spPr>
          <a:xfrm>
            <a:off x="76320" y="1828800"/>
            <a:ext cx="3124080" cy="4876920"/>
          </a:xfrm>
          <a:custGeom>
            <a:avLst/>
            <a:gdLst/>
            <a:ahLst/>
            <a:cxnLst/>
            <a:rect l="0" t="0" r="r" b="b"/>
            <a:pathLst>
              <a:path w="8680" h="13549">
                <a:moveTo>
                  <a:pt x="1446" y="0"/>
                </a:moveTo>
                <a:lnTo>
                  <a:pt x="1446" y="0"/>
                </a:lnTo>
                <a:cubicBezTo>
                  <a:pt x="1193" y="0"/>
                  <a:pt x="943" y="67"/>
                  <a:pt x="723" y="194"/>
                </a:cubicBezTo>
                <a:cubicBezTo>
                  <a:pt x="503" y="321"/>
                  <a:pt x="321" y="503"/>
                  <a:pt x="194" y="723"/>
                </a:cubicBezTo>
                <a:cubicBezTo>
                  <a:pt x="67" y="943"/>
                  <a:pt x="0" y="1193"/>
                  <a:pt x="0" y="1447"/>
                </a:cubicBezTo>
                <a:lnTo>
                  <a:pt x="0" y="12101"/>
                </a:lnTo>
                <a:lnTo>
                  <a:pt x="0" y="12102"/>
                </a:lnTo>
                <a:cubicBezTo>
                  <a:pt x="0" y="12355"/>
                  <a:pt x="67" y="12605"/>
                  <a:pt x="194" y="12825"/>
                </a:cubicBezTo>
                <a:cubicBezTo>
                  <a:pt x="321" y="13045"/>
                  <a:pt x="503" y="13227"/>
                  <a:pt x="723" y="13354"/>
                </a:cubicBezTo>
                <a:cubicBezTo>
                  <a:pt x="943" y="13481"/>
                  <a:pt x="1193" y="13548"/>
                  <a:pt x="1447" y="13548"/>
                </a:cubicBezTo>
                <a:lnTo>
                  <a:pt x="7232" y="13548"/>
                </a:lnTo>
                <a:lnTo>
                  <a:pt x="7233" y="13548"/>
                </a:lnTo>
                <a:cubicBezTo>
                  <a:pt x="7486" y="13548"/>
                  <a:pt x="7736" y="13481"/>
                  <a:pt x="7956" y="13354"/>
                </a:cubicBezTo>
                <a:cubicBezTo>
                  <a:pt x="8176" y="13227"/>
                  <a:pt x="8358" y="13045"/>
                  <a:pt x="8485" y="12825"/>
                </a:cubicBezTo>
                <a:cubicBezTo>
                  <a:pt x="8612" y="12605"/>
                  <a:pt x="8679" y="12355"/>
                  <a:pt x="8679" y="12102"/>
                </a:cubicBezTo>
                <a:lnTo>
                  <a:pt x="8679" y="1446"/>
                </a:lnTo>
                <a:lnTo>
                  <a:pt x="8679" y="1447"/>
                </a:lnTo>
                <a:lnTo>
                  <a:pt x="8679" y="1447"/>
                </a:lnTo>
                <a:cubicBezTo>
                  <a:pt x="8679" y="1193"/>
                  <a:pt x="8612" y="943"/>
                  <a:pt x="8485" y="723"/>
                </a:cubicBezTo>
                <a:cubicBezTo>
                  <a:pt x="8358" y="503"/>
                  <a:pt x="8176" y="321"/>
                  <a:pt x="7956" y="194"/>
                </a:cubicBezTo>
                <a:cubicBezTo>
                  <a:pt x="7736" y="67"/>
                  <a:pt x="7486" y="0"/>
                  <a:pt x="7233" y="0"/>
                </a:cubicBezTo>
                <a:lnTo>
                  <a:pt x="1446" y="0"/>
                </a:lnTo>
              </a:path>
            </a:pathLst>
          </a:custGeom>
          <a:gradFill rotWithShape="0">
            <a:gsLst>
              <a:gs pos="0">
                <a:srgbClr val="000099"/>
              </a:gs>
              <a:gs pos="50000">
                <a:srgbClr val="000000"/>
              </a:gs>
              <a:gs pos="100000">
                <a:srgbClr val="000099"/>
              </a:gs>
            </a:gsLst>
            <a:lin ang="2700000"/>
          </a:gradFill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8" name="CustomShape 4"/>
          <p:cNvSpPr/>
          <p:nvPr/>
        </p:nvSpPr>
        <p:spPr>
          <a:xfrm>
            <a:off x="-6311" y="5257800"/>
            <a:ext cx="3225989" cy="101784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Determinación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individual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rectitud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moral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reacción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deseos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9" name="CustomShape 5"/>
          <p:cNvSpPr/>
          <p:nvPr/>
        </p:nvSpPr>
        <p:spPr>
          <a:xfrm>
            <a:off x="810471" y="4648320"/>
            <a:ext cx="1684221" cy="46384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pc="-1" dirty="0" smtClean="0">
                <a:solidFill>
                  <a:srgbClr val="FFFF00"/>
                </a:solidFill>
                <a:latin typeface="Arial"/>
              </a:rPr>
              <a:t>El h</a:t>
            </a:r>
            <a:r>
              <a:rPr lang="en-US" sz="2400" b="1" strike="noStrike" spc="-1" dirty="0" smtClean="0">
                <a:solidFill>
                  <a:srgbClr val="FFFF00"/>
                </a:solidFill>
                <a:latin typeface="Arial"/>
              </a:rPr>
              <a:t>ombre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0" name="CustomShape 6"/>
          <p:cNvSpPr/>
          <p:nvPr/>
        </p:nvSpPr>
        <p:spPr>
          <a:xfrm>
            <a:off x="197244" y="3370283"/>
            <a:ext cx="3083322" cy="71006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La religion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producto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del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intelecto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humano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1" name="CustomShape 7"/>
          <p:cNvSpPr/>
          <p:nvPr/>
        </p:nvSpPr>
        <p:spPr>
          <a:xfrm>
            <a:off x="375777" y="832211"/>
            <a:ext cx="2756822" cy="71006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>Un Dios no personal </a:t>
            </a:r>
            <a:br>
              <a:rPr lang="en-US" sz="2000" b="1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>que no se </a:t>
            </a:r>
            <a:r>
              <a:rPr lang="en-US" sz="2000" b="1" spc="-1" dirty="0" err="1" smtClean="0">
                <a:solidFill>
                  <a:srgbClr val="FFFFFF"/>
                </a:solidFill>
                <a:latin typeface="Arial"/>
              </a:rPr>
              <a:t>entromete</a:t>
            </a: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> 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2" name="CustomShape 8"/>
          <p:cNvSpPr/>
          <p:nvPr/>
        </p:nvSpPr>
        <p:spPr>
          <a:xfrm>
            <a:off x="69840" y="1600200"/>
            <a:ext cx="3124080" cy="228600"/>
          </a:xfrm>
          <a:prstGeom prst="rect">
            <a:avLst/>
          </a:prstGeom>
          <a:blipFill rotWithShape="0">
            <a:blip r:embed="rId2"/>
            <a:tile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3" name="CustomShape 9"/>
          <p:cNvSpPr/>
          <p:nvPr/>
        </p:nvSpPr>
        <p:spPr>
          <a:xfrm>
            <a:off x="907920" y="4038480"/>
            <a:ext cx="1427400" cy="609840"/>
          </a:xfrm>
          <a:custGeom>
            <a:avLst/>
            <a:gdLst/>
            <a:ahLst/>
            <a:cxnLst/>
            <a:rect l="0" t="0" r="r" b="b"/>
            <a:pathLst>
              <a:path w="3967" h="1696">
                <a:moveTo>
                  <a:pt x="991" y="1695"/>
                </a:moveTo>
                <a:lnTo>
                  <a:pt x="991" y="423"/>
                </a:lnTo>
                <a:lnTo>
                  <a:pt x="0" y="423"/>
                </a:lnTo>
                <a:lnTo>
                  <a:pt x="1983" y="0"/>
                </a:lnTo>
                <a:lnTo>
                  <a:pt x="3966" y="423"/>
                </a:lnTo>
                <a:lnTo>
                  <a:pt x="2974" y="423"/>
                </a:lnTo>
                <a:lnTo>
                  <a:pt x="2974" y="1695"/>
                </a:lnTo>
                <a:lnTo>
                  <a:pt x="991" y="1695"/>
                </a:lnTo>
              </a:path>
            </a:pathLst>
          </a:custGeom>
          <a:solidFill>
            <a:srgbClr val="CCECFF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4" name="CustomShape 10"/>
          <p:cNvSpPr/>
          <p:nvPr/>
        </p:nvSpPr>
        <p:spPr>
          <a:xfrm>
            <a:off x="5666717" y="5491080"/>
            <a:ext cx="3595769" cy="13256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Habiendo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pc="-1" dirty="0" err="1" smtClean="0">
                <a:solidFill>
                  <a:srgbClr val="FFFFFF"/>
                </a:solidFill>
                <a:latin typeface="Arial"/>
              </a:rPr>
              <a:t>huido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la 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pc="-1" dirty="0" err="1" smtClean="0">
                <a:solidFill>
                  <a:srgbClr val="FFFFFF"/>
                </a:solidFill>
                <a:latin typeface="Arial"/>
              </a:rPr>
              <a:t>c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orrupción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que hay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el</a:t>
            </a:r>
            <a:r>
              <a:rPr lang="en-US" sz="2000" b="1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US" sz="2000" b="1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a causa de la 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concupiscencia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”</a:t>
            </a:r>
            <a:r>
              <a:rPr lang="en-US" sz="2000" b="1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II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Ped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1:4)</a:t>
            </a:r>
          </a:p>
        </p:txBody>
      </p:sp>
      <p:sp>
        <p:nvSpPr>
          <p:cNvPr id="495" name="CustomShape 11"/>
          <p:cNvSpPr/>
          <p:nvPr/>
        </p:nvSpPr>
        <p:spPr>
          <a:xfrm>
            <a:off x="6031080" y="1600200"/>
            <a:ext cx="3047760" cy="3733920"/>
          </a:xfrm>
          <a:custGeom>
            <a:avLst/>
            <a:gdLst/>
            <a:ahLst/>
            <a:cxnLst/>
            <a:rect l="0" t="0" r="r" b="b"/>
            <a:pathLst>
              <a:path w="8468" h="10374">
                <a:moveTo>
                  <a:pt x="1411" y="0"/>
                </a:moveTo>
                <a:lnTo>
                  <a:pt x="1411" y="0"/>
                </a:lnTo>
                <a:cubicBezTo>
                  <a:pt x="1163" y="0"/>
                  <a:pt x="920" y="65"/>
                  <a:pt x="706" y="189"/>
                </a:cubicBezTo>
                <a:cubicBezTo>
                  <a:pt x="491" y="313"/>
                  <a:pt x="313" y="491"/>
                  <a:pt x="189" y="706"/>
                </a:cubicBezTo>
                <a:cubicBezTo>
                  <a:pt x="65" y="920"/>
                  <a:pt x="0" y="1163"/>
                  <a:pt x="0" y="1411"/>
                </a:cubicBezTo>
                <a:lnTo>
                  <a:pt x="0" y="8961"/>
                </a:lnTo>
                <a:lnTo>
                  <a:pt x="0" y="8962"/>
                </a:lnTo>
                <a:cubicBezTo>
                  <a:pt x="0" y="9210"/>
                  <a:pt x="65" y="9453"/>
                  <a:pt x="189" y="9667"/>
                </a:cubicBezTo>
                <a:cubicBezTo>
                  <a:pt x="313" y="9882"/>
                  <a:pt x="491" y="10060"/>
                  <a:pt x="706" y="10184"/>
                </a:cubicBezTo>
                <a:cubicBezTo>
                  <a:pt x="920" y="10308"/>
                  <a:pt x="1163" y="10373"/>
                  <a:pt x="1411" y="10373"/>
                </a:cubicBezTo>
                <a:lnTo>
                  <a:pt x="7055" y="10373"/>
                </a:lnTo>
                <a:lnTo>
                  <a:pt x="7056" y="10373"/>
                </a:lnTo>
                <a:cubicBezTo>
                  <a:pt x="7304" y="10373"/>
                  <a:pt x="7547" y="10308"/>
                  <a:pt x="7761" y="10184"/>
                </a:cubicBezTo>
                <a:cubicBezTo>
                  <a:pt x="7976" y="10060"/>
                  <a:pt x="8154" y="9882"/>
                  <a:pt x="8278" y="9667"/>
                </a:cubicBezTo>
                <a:cubicBezTo>
                  <a:pt x="8402" y="9453"/>
                  <a:pt x="8467" y="9210"/>
                  <a:pt x="8467" y="8962"/>
                </a:cubicBezTo>
                <a:lnTo>
                  <a:pt x="8467" y="1411"/>
                </a:lnTo>
                <a:lnTo>
                  <a:pt x="8467" y="1411"/>
                </a:lnTo>
                <a:lnTo>
                  <a:pt x="8467" y="1411"/>
                </a:lnTo>
                <a:cubicBezTo>
                  <a:pt x="8467" y="1163"/>
                  <a:pt x="8402" y="920"/>
                  <a:pt x="8278" y="706"/>
                </a:cubicBezTo>
                <a:cubicBezTo>
                  <a:pt x="8154" y="491"/>
                  <a:pt x="7976" y="313"/>
                  <a:pt x="7761" y="189"/>
                </a:cubicBezTo>
                <a:cubicBezTo>
                  <a:pt x="7547" y="65"/>
                  <a:pt x="7304" y="0"/>
                  <a:pt x="7056" y="0"/>
                </a:cubicBezTo>
                <a:lnTo>
                  <a:pt x="1411" y="0"/>
                </a:lnTo>
              </a:path>
            </a:pathLst>
          </a:custGeom>
          <a:gradFill rotWithShape="0">
            <a:gsLst>
              <a:gs pos="0">
                <a:srgbClr val="000099"/>
              </a:gs>
              <a:gs pos="50000">
                <a:srgbClr val="000000"/>
              </a:gs>
              <a:gs pos="100000">
                <a:srgbClr val="000099"/>
              </a:gs>
            </a:gsLst>
            <a:lin ang="2700000"/>
          </a:gradFill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12"/>
          <p:cNvSpPr/>
          <p:nvPr/>
        </p:nvSpPr>
        <p:spPr>
          <a:xfrm>
            <a:off x="6832440" y="4724280"/>
            <a:ext cx="1427400" cy="801720"/>
          </a:xfrm>
          <a:custGeom>
            <a:avLst/>
            <a:gdLst/>
            <a:ahLst/>
            <a:cxnLst/>
            <a:rect l="0" t="0" r="r" b="b"/>
            <a:pathLst>
              <a:path w="3967" h="2229">
                <a:moveTo>
                  <a:pt x="991" y="2228"/>
                </a:moveTo>
                <a:lnTo>
                  <a:pt x="991" y="557"/>
                </a:lnTo>
                <a:lnTo>
                  <a:pt x="0" y="557"/>
                </a:lnTo>
                <a:lnTo>
                  <a:pt x="1983" y="0"/>
                </a:lnTo>
                <a:lnTo>
                  <a:pt x="3966" y="557"/>
                </a:lnTo>
                <a:lnTo>
                  <a:pt x="2974" y="557"/>
                </a:lnTo>
                <a:lnTo>
                  <a:pt x="2974" y="2228"/>
                </a:lnTo>
                <a:lnTo>
                  <a:pt x="991" y="2228"/>
                </a:lnTo>
              </a:path>
            </a:pathLst>
          </a:custGeom>
          <a:solidFill>
            <a:srgbClr val="CCECFF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7" name="CustomShape 13"/>
          <p:cNvSpPr/>
          <p:nvPr/>
        </p:nvSpPr>
        <p:spPr>
          <a:xfrm>
            <a:off x="6832820" y="3886200"/>
            <a:ext cx="1463006" cy="8331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rgbClr val="FFFF00"/>
                </a:solidFill>
                <a:latin typeface="Arial"/>
              </a:rPr>
              <a:t>El </a:t>
            </a:r>
            <a:br>
              <a:rPr lang="en-US" sz="2400" b="1" strike="noStrike" spc="-1" dirty="0" smtClean="0">
                <a:solidFill>
                  <a:srgbClr val="FFFF00"/>
                </a:solidFill>
                <a:latin typeface="Arial"/>
              </a:rPr>
            </a:br>
            <a:r>
              <a:rPr lang="en-US" sz="2400" b="1" strike="noStrike" spc="-1" dirty="0" err="1" smtClean="0">
                <a:solidFill>
                  <a:srgbClr val="FFFF00"/>
                </a:solidFill>
                <a:latin typeface="Arial"/>
              </a:rPr>
              <a:t>cristiano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8" name="CustomShape 14"/>
          <p:cNvSpPr/>
          <p:nvPr/>
        </p:nvSpPr>
        <p:spPr>
          <a:xfrm>
            <a:off x="5940097" y="2286000"/>
            <a:ext cx="3294533" cy="163339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El hombre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hecho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par-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ticipante</a:t>
            </a: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> de la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naturaleza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Divina…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mediante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el </a:t>
            </a:r>
            <a:b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</a:b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conocimiento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Dios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(II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Ped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1:4)</a:t>
            </a:r>
          </a:p>
        </p:txBody>
      </p:sp>
      <p:sp>
        <p:nvSpPr>
          <p:cNvPr id="499" name="CustomShape 15"/>
          <p:cNvSpPr/>
          <p:nvPr/>
        </p:nvSpPr>
        <p:spPr>
          <a:xfrm>
            <a:off x="6013440" y="609480"/>
            <a:ext cx="3048120" cy="1295640"/>
          </a:xfrm>
          <a:custGeom>
            <a:avLst/>
            <a:gdLst/>
            <a:ahLst/>
            <a:cxnLst/>
            <a:rect l="l" t="t" r="r" b="b"/>
            <a:pathLst>
              <a:path w="21598" h="21598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blipFill rotWithShape="0">
            <a:blip r:embed="rId3"/>
            <a:tile/>
          </a:blipFill>
          <a:ln w="9360">
            <a:solidFill>
              <a:srgbClr val="000000"/>
            </a:solidFill>
            <a:miter/>
          </a:ln>
          <a:effectLst>
            <a:outerShdw dist="107932" dir="2700000">
              <a:srgbClr val="969696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000000"/>
                </a:solidFill>
                <a:latin typeface="Arial"/>
              </a:rPr>
              <a:t>Un </a:t>
            </a:r>
            <a:r>
              <a:rPr lang="en-US" sz="2000" b="1" strike="noStrike" spc="-1" dirty="0" smtClean="0">
                <a:solidFill>
                  <a:srgbClr val="000000"/>
                </a:solidFill>
                <a:latin typeface="Arial"/>
              </a:rPr>
              <a:t>Dios </a:t>
            </a:r>
            <a:br>
              <a:rPr lang="en-US" sz="2000" b="1" strike="noStrike" spc="-1" dirty="0" smtClean="0">
                <a:solidFill>
                  <a:srgbClr val="000000"/>
                </a:solidFill>
                <a:latin typeface="Arial"/>
              </a:rPr>
            </a:br>
            <a:r>
              <a:rPr lang="en-US" sz="2000" b="1" strike="noStrike" spc="-1" dirty="0" err="1" smtClean="0">
                <a:solidFill>
                  <a:srgbClr val="000000"/>
                </a:solidFill>
                <a:latin typeface="Arial"/>
              </a:rPr>
              <a:t>infinito</a:t>
            </a:r>
            <a:r>
              <a:rPr lang="en-US" sz="2000" b="1" strike="noStrike" spc="-1" dirty="0" smtClean="0">
                <a:solidFill>
                  <a:srgbClr val="000000"/>
                </a:solidFill>
                <a:latin typeface="Arial"/>
              </a:rPr>
              <a:t>, personal</a:t>
            </a:r>
          </a:p>
          <a:p>
            <a:pPr algn="ctr" rtl="0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pc="-1" dirty="0" smtClean="0">
                <a:solidFill>
                  <a:srgbClr val="000000"/>
                </a:solidFill>
                <a:latin typeface="Arial"/>
              </a:rPr>
              <a:t>que se entromete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0" name="CustomShape 16"/>
          <p:cNvSpPr/>
          <p:nvPr/>
        </p:nvSpPr>
        <p:spPr>
          <a:xfrm>
            <a:off x="7404120" y="1814400"/>
            <a:ext cx="453960" cy="416160"/>
          </a:xfrm>
          <a:custGeom>
            <a:avLst/>
            <a:gdLst/>
            <a:ahLst/>
            <a:cxnLst/>
            <a:rect l="0" t="0" r="r" b="b"/>
            <a:pathLst>
              <a:path w="1263" h="1158">
                <a:moveTo>
                  <a:pt x="315" y="0"/>
                </a:moveTo>
                <a:lnTo>
                  <a:pt x="315" y="867"/>
                </a:lnTo>
                <a:lnTo>
                  <a:pt x="0" y="867"/>
                </a:lnTo>
                <a:lnTo>
                  <a:pt x="631" y="1157"/>
                </a:lnTo>
                <a:lnTo>
                  <a:pt x="1262" y="867"/>
                </a:lnTo>
                <a:lnTo>
                  <a:pt x="946" y="867"/>
                </a:lnTo>
                <a:lnTo>
                  <a:pt x="946" y="0"/>
                </a:lnTo>
                <a:lnTo>
                  <a:pt x="315" y="0"/>
                </a:lnTo>
              </a:path>
            </a:pathLst>
          </a:cu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1" name="CustomShape 17"/>
          <p:cNvSpPr/>
          <p:nvPr/>
        </p:nvSpPr>
        <p:spPr>
          <a:xfrm>
            <a:off x="8088480" y="1676520"/>
            <a:ext cx="457200" cy="415800"/>
          </a:xfrm>
          <a:custGeom>
            <a:avLst/>
            <a:gdLst/>
            <a:ahLst/>
            <a:cxnLst/>
            <a:rect l="0" t="0" r="r" b="b"/>
            <a:pathLst>
              <a:path w="1272" h="1157">
                <a:moveTo>
                  <a:pt x="317" y="0"/>
                </a:moveTo>
                <a:lnTo>
                  <a:pt x="317" y="867"/>
                </a:lnTo>
                <a:lnTo>
                  <a:pt x="0" y="867"/>
                </a:lnTo>
                <a:lnTo>
                  <a:pt x="635" y="1156"/>
                </a:lnTo>
                <a:lnTo>
                  <a:pt x="1271" y="867"/>
                </a:lnTo>
                <a:lnTo>
                  <a:pt x="953" y="867"/>
                </a:lnTo>
                <a:lnTo>
                  <a:pt x="953" y="0"/>
                </a:lnTo>
                <a:lnTo>
                  <a:pt x="317" y="0"/>
                </a:lnTo>
              </a:path>
            </a:pathLst>
          </a:cu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2" name="CustomShape 18"/>
          <p:cNvSpPr/>
          <p:nvPr/>
        </p:nvSpPr>
        <p:spPr>
          <a:xfrm>
            <a:off x="6642000" y="1719360"/>
            <a:ext cx="453960" cy="415800"/>
          </a:xfrm>
          <a:custGeom>
            <a:avLst/>
            <a:gdLst/>
            <a:ahLst/>
            <a:cxnLst/>
            <a:rect l="0" t="0" r="r" b="b"/>
            <a:pathLst>
              <a:path w="1263" h="1157">
                <a:moveTo>
                  <a:pt x="315" y="0"/>
                </a:moveTo>
                <a:lnTo>
                  <a:pt x="315" y="867"/>
                </a:lnTo>
                <a:lnTo>
                  <a:pt x="0" y="867"/>
                </a:lnTo>
                <a:lnTo>
                  <a:pt x="631" y="1156"/>
                </a:lnTo>
                <a:lnTo>
                  <a:pt x="1262" y="867"/>
                </a:lnTo>
                <a:lnTo>
                  <a:pt x="946" y="867"/>
                </a:lnTo>
                <a:lnTo>
                  <a:pt x="946" y="0"/>
                </a:lnTo>
                <a:lnTo>
                  <a:pt x="315" y="0"/>
                </a:lnTo>
              </a:path>
            </a:pathLst>
          </a:custGeom>
          <a:solidFill>
            <a:srgbClr val="FFFF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525" name="Group 41"/>
          <p:cNvGrpSpPr/>
          <p:nvPr/>
        </p:nvGrpSpPr>
        <p:grpSpPr>
          <a:xfrm>
            <a:off x="3152880" y="1752480"/>
            <a:ext cx="2943000" cy="953432"/>
            <a:chOff x="3152880" y="1752480"/>
            <a:chExt cx="2943000" cy="953432"/>
          </a:xfrm>
        </p:grpSpPr>
        <p:sp>
          <p:nvSpPr>
            <p:cNvPr id="526" name="CustomShape 42"/>
            <p:cNvSpPr/>
            <p:nvPr/>
          </p:nvSpPr>
          <p:spPr>
            <a:xfrm>
              <a:off x="3328220" y="2057400"/>
              <a:ext cx="2449045" cy="648512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b="1" i="1" spc="-1" dirty="0" err="1">
                  <a:solidFill>
                    <a:srgbClr val="FFFFFF"/>
                  </a:solidFill>
                  <a:latin typeface="Arial"/>
                </a:rPr>
                <a:t>R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echazo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todas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b="1" i="1" spc="-1" dirty="0" smtClean="0">
                  <a:solidFill>
                    <a:srgbClr val="FFFFFF"/>
                  </a:solidFill>
                  <a:latin typeface="Arial"/>
                </a:rPr>
                <a:t>las </a:t>
              </a:r>
              <a:r>
                <a:rPr lang="en-US" b="1" i="1" spc="-1" dirty="0" err="1" smtClean="0">
                  <a:solidFill>
                    <a:srgbClr val="FFFFFF"/>
                  </a:solidFill>
                  <a:latin typeface="Arial"/>
                </a:rPr>
                <a:t>demás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err="1">
                  <a:solidFill>
                    <a:srgbClr val="FFFFFF"/>
                  </a:solidFill>
                  <a:latin typeface="Arial"/>
                </a:rPr>
                <a:t>religiones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27" name="CustomShape 43"/>
            <p:cNvSpPr/>
            <p:nvPr/>
          </p:nvSpPr>
          <p:spPr>
            <a:xfrm>
              <a:off x="3152880" y="1752480"/>
              <a:ext cx="2943000" cy="381240"/>
            </a:xfrm>
            <a:custGeom>
              <a:avLst/>
              <a:gdLst/>
              <a:ahLst/>
              <a:cxnLst/>
              <a:rect l="l" t="t" r="r" b="b"/>
              <a:pathLst>
                <a:path w="1776" h="432">
                  <a:moveTo>
                    <a:pt x="0" y="432"/>
                  </a:moveTo>
                  <a:lnTo>
                    <a:pt x="864" y="96"/>
                  </a:lnTo>
                  <a:lnTo>
                    <a:pt x="864" y="192"/>
                  </a:lnTo>
                  <a:lnTo>
                    <a:pt x="1776" y="0"/>
                  </a:lnTo>
                  <a:lnTo>
                    <a:pt x="768" y="384"/>
                  </a:lnTo>
                  <a:lnTo>
                    <a:pt x="768" y="288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FF33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28" name="Group 44"/>
          <p:cNvGrpSpPr/>
          <p:nvPr/>
        </p:nvGrpSpPr>
        <p:grpSpPr>
          <a:xfrm>
            <a:off x="3109409" y="2743200"/>
            <a:ext cx="3012662" cy="1308911"/>
            <a:chOff x="3109409" y="2743200"/>
            <a:chExt cx="3012662" cy="1308911"/>
          </a:xfrm>
        </p:grpSpPr>
        <p:sp>
          <p:nvSpPr>
            <p:cNvPr id="529" name="CustomShape 45"/>
            <p:cNvSpPr/>
            <p:nvPr/>
          </p:nvSpPr>
          <p:spPr>
            <a:xfrm>
              <a:off x="3109409" y="3126600"/>
              <a:ext cx="3012662" cy="925511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err="1">
                  <a:solidFill>
                    <a:srgbClr val="FFFFFF"/>
                  </a:solidFill>
                  <a:latin typeface="Arial"/>
                </a:rPr>
                <a:t>Creencia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err="1">
                  <a:solidFill>
                    <a:srgbClr val="FFFFFF"/>
                  </a:solidFill>
                  <a:latin typeface="Arial"/>
                </a:rPr>
                <a:t>en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la </a:t>
              </a:r>
              <a:b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intervención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sobrenatural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(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poder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y </a:t>
              </a:r>
              <a:r>
                <a:rPr lang="en-US" b="1" i="1" spc="-1" dirty="0" err="1" smtClean="0">
                  <a:solidFill>
                    <a:srgbClr val="FFFFFF"/>
                  </a:solidFill>
                  <a:latin typeface="Arial"/>
                </a:rPr>
                <a:t>v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enida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”)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30" name="CustomShape 46"/>
            <p:cNvSpPr/>
            <p:nvPr/>
          </p:nvSpPr>
          <p:spPr>
            <a:xfrm>
              <a:off x="3152880" y="2743200"/>
              <a:ext cx="2943000" cy="380880"/>
            </a:xfrm>
            <a:custGeom>
              <a:avLst/>
              <a:gdLst/>
              <a:ahLst/>
              <a:cxnLst/>
              <a:rect l="l" t="t" r="r" b="b"/>
              <a:pathLst>
                <a:path w="1776" h="432">
                  <a:moveTo>
                    <a:pt x="0" y="432"/>
                  </a:moveTo>
                  <a:lnTo>
                    <a:pt x="864" y="96"/>
                  </a:lnTo>
                  <a:lnTo>
                    <a:pt x="864" y="192"/>
                  </a:lnTo>
                  <a:lnTo>
                    <a:pt x="1776" y="0"/>
                  </a:lnTo>
                  <a:lnTo>
                    <a:pt x="768" y="384"/>
                  </a:lnTo>
                  <a:lnTo>
                    <a:pt x="768" y="288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FF33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31" name="Group 47"/>
          <p:cNvGrpSpPr/>
          <p:nvPr/>
        </p:nvGrpSpPr>
        <p:grpSpPr>
          <a:xfrm>
            <a:off x="3124080" y="4038480"/>
            <a:ext cx="2971800" cy="1253447"/>
            <a:chOff x="3124080" y="4038480"/>
            <a:chExt cx="2971800" cy="1253447"/>
          </a:xfrm>
        </p:grpSpPr>
        <p:sp>
          <p:nvSpPr>
            <p:cNvPr id="532" name="CustomShape 48"/>
            <p:cNvSpPr/>
            <p:nvPr/>
          </p:nvSpPr>
          <p:spPr>
            <a:xfrm>
              <a:off x="3356139" y="4366416"/>
              <a:ext cx="2589981" cy="925511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err="1">
                  <a:solidFill>
                    <a:srgbClr val="FFFFFF"/>
                  </a:solidFill>
                  <a:latin typeface="Arial"/>
                </a:rPr>
                <a:t>Juicio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err="1">
                  <a:solidFill>
                    <a:srgbClr val="FFFFFF"/>
                  </a:solidFill>
                  <a:latin typeface="Arial"/>
                </a:rPr>
                <a:t>por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un</a:t>
              </a:r>
              <a:r>
                <a:rPr lang="en-US" b="1" spc="-1" dirty="0" err="1" smtClean="0">
                  <a:solidFill>
                    <a:srgbClr val="FFFFFF"/>
                  </a:solidFill>
                  <a:latin typeface="Arial"/>
                </a:rPr>
                <a:t>a</a:t>
              </a:r>
              <a:r>
                <a:rPr lang="en-US" b="1" i="1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b="1" i="1" spc="-1" dirty="0" err="1" smtClean="0">
                  <a:solidFill>
                    <a:srgbClr val="FFFFFF"/>
                  </a:solidFill>
                  <a:latin typeface="Arial"/>
                </a:rPr>
                <a:t>norma</a:t>
              </a:r>
              <a:r>
                <a:rPr lang="en-US" b="1" i="1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en-US" b="1" i="1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b="1" i="1" spc="-1" dirty="0" smtClean="0">
                  <a:solidFill>
                    <a:srgbClr val="FFFFFF"/>
                  </a:solidFill>
                  <a:latin typeface="Arial"/>
                </a:rPr>
                <a:t>de 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verdad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absoluta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e </a:t>
              </a: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inmutable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33" name="CustomShape 49"/>
            <p:cNvSpPr/>
            <p:nvPr/>
          </p:nvSpPr>
          <p:spPr>
            <a:xfrm>
              <a:off x="3124080" y="4038480"/>
              <a:ext cx="2971800" cy="381240"/>
            </a:xfrm>
            <a:custGeom>
              <a:avLst/>
              <a:gdLst/>
              <a:ahLst/>
              <a:cxnLst/>
              <a:rect l="l" t="t" r="r" b="b"/>
              <a:pathLst>
                <a:path w="1776" h="432">
                  <a:moveTo>
                    <a:pt x="0" y="432"/>
                  </a:moveTo>
                  <a:lnTo>
                    <a:pt x="864" y="96"/>
                  </a:lnTo>
                  <a:lnTo>
                    <a:pt x="864" y="192"/>
                  </a:lnTo>
                  <a:lnTo>
                    <a:pt x="1776" y="0"/>
                  </a:lnTo>
                  <a:lnTo>
                    <a:pt x="768" y="384"/>
                  </a:lnTo>
                  <a:lnTo>
                    <a:pt x="768" y="288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FF33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34" name="Group 50"/>
          <p:cNvGrpSpPr/>
          <p:nvPr/>
        </p:nvGrpSpPr>
        <p:grpSpPr>
          <a:xfrm>
            <a:off x="3124080" y="5257800"/>
            <a:ext cx="2971800" cy="1303883"/>
            <a:chOff x="3124080" y="5257800"/>
            <a:chExt cx="2971800" cy="1303883"/>
          </a:xfrm>
        </p:grpSpPr>
        <p:sp>
          <p:nvSpPr>
            <p:cNvPr id="535" name="CustomShape 51"/>
            <p:cNvSpPr/>
            <p:nvPr/>
          </p:nvSpPr>
          <p:spPr>
            <a:xfrm>
              <a:off x="3608969" y="5636172"/>
              <a:ext cx="2013541" cy="925511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err="1">
                  <a:solidFill>
                    <a:srgbClr val="FFFFFF"/>
                  </a:solidFill>
                  <a:latin typeface="Arial"/>
                </a:rPr>
                <a:t>Convicción</a:t>
              </a:r>
              <a:r>
                <a:rPr lang="en-US" sz="1800" b="1" i="1" strike="noStrike" spc="-1" dirty="0">
                  <a:solidFill>
                    <a:srgbClr val="FFFFFF"/>
                  </a:solidFill>
                  <a:latin typeface="Arial"/>
                </a:rPr>
                <a:t> de 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/>
              </a:r>
              <a:b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sz="1800" b="1" i="1" strike="noStrike" spc="-1" dirty="0" err="1" smtClean="0">
                  <a:solidFill>
                    <a:srgbClr val="FFFFFF"/>
                  </a:solidFill>
                  <a:latin typeface="Arial"/>
                </a:rPr>
                <a:t>responsabilidad</a:t>
              </a: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sz="1800" b="1" i="1" strike="noStrike" spc="-1" dirty="0" smtClean="0">
                  <a:solidFill>
                    <a:srgbClr val="FFFFFF"/>
                  </a:solidFill>
                  <a:latin typeface="Arial"/>
                </a:rPr>
                <a:t>moral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36" name="CustomShape 52"/>
            <p:cNvSpPr/>
            <p:nvPr/>
          </p:nvSpPr>
          <p:spPr>
            <a:xfrm>
              <a:off x="3124080" y="5257800"/>
              <a:ext cx="2971800" cy="380880"/>
            </a:xfrm>
            <a:custGeom>
              <a:avLst/>
              <a:gdLst/>
              <a:ahLst/>
              <a:cxnLst/>
              <a:rect l="l" t="t" r="r" b="b"/>
              <a:pathLst>
                <a:path w="1776" h="432">
                  <a:moveTo>
                    <a:pt x="0" y="432"/>
                  </a:moveTo>
                  <a:lnTo>
                    <a:pt x="864" y="96"/>
                  </a:lnTo>
                  <a:lnTo>
                    <a:pt x="864" y="192"/>
                  </a:lnTo>
                  <a:lnTo>
                    <a:pt x="1776" y="0"/>
                  </a:lnTo>
                  <a:lnTo>
                    <a:pt x="768" y="384"/>
                  </a:lnTo>
                  <a:lnTo>
                    <a:pt x="768" y="288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FF3300"/>
            </a:solidFill>
            <a:ln w="93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6" name="Group 10"/>
          <p:cNvGrpSpPr>
            <a:grpSpLocks/>
          </p:cNvGrpSpPr>
          <p:nvPr/>
        </p:nvGrpSpPr>
        <p:grpSpPr bwMode="auto">
          <a:xfrm>
            <a:off x="1104901" y="1905000"/>
            <a:ext cx="1036638" cy="1449388"/>
            <a:chOff x="1154" y="2947"/>
            <a:chExt cx="653" cy="913"/>
          </a:xfrm>
        </p:grpSpPr>
        <p:sp>
          <p:nvSpPr>
            <p:cNvPr id="57" name="Oval 11"/>
            <p:cNvSpPr>
              <a:spLocks noChangeArrowheads="1"/>
            </p:cNvSpPr>
            <p:nvPr/>
          </p:nvSpPr>
          <p:spPr bwMode="auto">
            <a:xfrm>
              <a:off x="1374" y="3574"/>
              <a:ext cx="217" cy="190"/>
            </a:xfrm>
            <a:prstGeom prst="ellipse">
              <a:avLst/>
            </a:prstGeom>
            <a:solidFill>
              <a:srgbClr val="969696"/>
            </a:solidFill>
            <a:ln w="1460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8" name="Line 12"/>
            <p:cNvSpPr>
              <a:spLocks noChangeShapeType="1"/>
            </p:cNvSpPr>
            <p:nvPr/>
          </p:nvSpPr>
          <p:spPr bwMode="auto">
            <a:xfrm flipV="1">
              <a:off x="1478" y="3665"/>
              <a:ext cx="0" cy="143"/>
            </a:xfrm>
            <a:prstGeom prst="line">
              <a:avLst/>
            </a:prstGeom>
            <a:noFill/>
            <a:ln w="1460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13"/>
            <p:cNvSpPr>
              <a:spLocks noChangeShapeType="1"/>
            </p:cNvSpPr>
            <p:nvPr/>
          </p:nvSpPr>
          <p:spPr bwMode="auto">
            <a:xfrm>
              <a:off x="1370" y="3665"/>
              <a:ext cx="216" cy="0"/>
            </a:xfrm>
            <a:prstGeom prst="line">
              <a:avLst/>
            </a:prstGeom>
            <a:noFill/>
            <a:ln w="1460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1618" y="3622"/>
              <a:ext cx="54" cy="14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1460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1290" y="3622"/>
              <a:ext cx="54" cy="14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1460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 flipV="1">
              <a:off x="1162" y="3338"/>
              <a:ext cx="322" cy="183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1481" y="3338"/>
              <a:ext cx="322" cy="183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8"/>
            <p:cNvSpPr>
              <a:spLocks noChangeShapeType="1"/>
            </p:cNvSpPr>
            <p:nvPr/>
          </p:nvSpPr>
          <p:spPr bwMode="auto">
            <a:xfrm flipV="1">
              <a:off x="1424" y="2947"/>
              <a:ext cx="54" cy="335"/>
            </a:xfrm>
            <a:prstGeom prst="line">
              <a:avLst/>
            </a:prstGeom>
            <a:noFill/>
            <a:ln w="1460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9"/>
            <p:cNvSpPr>
              <a:spLocks noChangeShapeType="1"/>
            </p:cNvSpPr>
            <p:nvPr/>
          </p:nvSpPr>
          <p:spPr bwMode="auto">
            <a:xfrm>
              <a:off x="1478" y="2947"/>
              <a:ext cx="54" cy="335"/>
            </a:xfrm>
            <a:prstGeom prst="line">
              <a:avLst/>
            </a:prstGeom>
            <a:noFill/>
            <a:ln w="1460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20"/>
            <p:cNvSpPr>
              <a:spLocks noChangeArrowheads="1"/>
            </p:cNvSpPr>
            <p:nvPr/>
          </p:nvSpPr>
          <p:spPr bwMode="auto">
            <a:xfrm>
              <a:off x="1212" y="3526"/>
              <a:ext cx="54" cy="28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rgbClr val="FFFFFF"/>
                </a:gs>
                <a:gs pos="100000">
                  <a:schemeClr val="bg1"/>
                </a:gs>
              </a:gsLst>
              <a:lin ang="0" scaled="1"/>
            </a:gradFill>
            <a:ln w="1460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Rectangle 21"/>
            <p:cNvSpPr>
              <a:spLocks noChangeArrowheads="1"/>
            </p:cNvSpPr>
            <p:nvPr/>
          </p:nvSpPr>
          <p:spPr bwMode="auto">
            <a:xfrm>
              <a:off x="1374" y="3526"/>
              <a:ext cx="54" cy="28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rgbClr val="FFFFFF"/>
                </a:gs>
                <a:gs pos="100000">
                  <a:schemeClr val="bg1"/>
                </a:gs>
              </a:gsLst>
              <a:lin ang="0" scaled="1"/>
            </a:gradFill>
            <a:ln w="1460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Rectangle 22"/>
            <p:cNvSpPr>
              <a:spLocks noChangeArrowheads="1"/>
            </p:cNvSpPr>
            <p:nvPr/>
          </p:nvSpPr>
          <p:spPr bwMode="auto">
            <a:xfrm>
              <a:off x="1699" y="3526"/>
              <a:ext cx="54" cy="28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rgbClr val="FFFFFF"/>
                </a:gs>
                <a:gs pos="100000">
                  <a:schemeClr val="bg1"/>
                </a:gs>
              </a:gsLst>
              <a:lin ang="0" scaled="1"/>
            </a:gradFill>
            <a:ln w="1460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Line 23"/>
            <p:cNvSpPr>
              <a:spLocks noChangeShapeType="1"/>
            </p:cNvSpPr>
            <p:nvPr/>
          </p:nvSpPr>
          <p:spPr bwMode="auto">
            <a:xfrm>
              <a:off x="1154" y="3521"/>
              <a:ext cx="649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24" descr="Dark horizontal"/>
            <p:cNvSpPr>
              <a:spLocks noChangeArrowheads="1"/>
            </p:cNvSpPr>
            <p:nvPr/>
          </p:nvSpPr>
          <p:spPr bwMode="auto">
            <a:xfrm>
              <a:off x="1158" y="3813"/>
              <a:ext cx="649" cy="47"/>
            </a:xfrm>
            <a:prstGeom prst="rect">
              <a:avLst/>
            </a:prstGeom>
            <a:pattFill prst="dkHorz">
              <a:fgClr>
                <a:srgbClr val="000000"/>
              </a:fgClr>
              <a:bgClr>
                <a:srgbClr val="FFFFFF"/>
              </a:bgClr>
            </a:pattFill>
            <a:ln w="1460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" name="Line 25"/>
            <p:cNvSpPr>
              <a:spLocks noChangeShapeType="1"/>
            </p:cNvSpPr>
            <p:nvPr/>
          </p:nvSpPr>
          <p:spPr bwMode="auto">
            <a:xfrm flipV="1">
              <a:off x="1424" y="328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26"/>
            <p:cNvSpPr>
              <a:spLocks noChangeShapeType="1"/>
            </p:cNvSpPr>
            <p:nvPr/>
          </p:nvSpPr>
          <p:spPr bwMode="auto">
            <a:xfrm>
              <a:off x="1424" y="3282"/>
              <a:ext cx="108" cy="0"/>
            </a:xfrm>
            <a:prstGeom prst="line">
              <a:avLst/>
            </a:prstGeom>
            <a:noFill/>
            <a:ln w="1460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27"/>
            <p:cNvSpPr>
              <a:spLocks noChangeShapeType="1"/>
            </p:cNvSpPr>
            <p:nvPr/>
          </p:nvSpPr>
          <p:spPr bwMode="auto">
            <a:xfrm>
              <a:off x="1532" y="328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1536" y="3525"/>
              <a:ext cx="54" cy="28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rgbClr val="FFFFFF"/>
                </a:gs>
                <a:gs pos="100000">
                  <a:schemeClr val="bg1"/>
                </a:gs>
              </a:gsLst>
              <a:lin ang="0" scaled="1"/>
            </a:gradFill>
            <a:ln w="1460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Rectangle 29" descr="Dotted grid"/>
            <p:cNvSpPr>
              <a:spLocks noChangeArrowheads="1"/>
            </p:cNvSpPr>
            <p:nvPr/>
          </p:nvSpPr>
          <p:spPr bwMode="auto">
            <a:xfrm>
              <a:off x="1429" y="3666"/>
              <a:ext cx="56" cy="141"/>
            </a:xfrm>
            <a:prstGeom prst="rect">
              <a:avLst/>
            </a:prstGeom>
            <a:pattFill prst="dotGrid">
              <a:fgClr>
                <a:schemeClr val="bg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6" name="Rectangle 30" descr="Dotted grid"/>
            <p:cNvSpPr>
              <a:spLocks noChangeArrowheads="1"/>
            </p:cNvSpPr>
            <p:nvPr/>
          </p:nvSpPr>
          <p:spPr bwMode="auto">
            <a:xfrm>
              <a:off x="1483" y="3666"/>
              <a:ext cx="56" cy="141"/>
            </a:xfrm>
            <a:prstGeom prst="rect">
              <a:avLst/>
            </a:prstGeom>
            <a:pattFill prst="dotGrid">
              <a:fgClr>
                <a:schemeClr val="bg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28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02218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Effect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5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Effect">
                      <p:stCondLst>
                        <p:cond delay="indefinite"/>
                      </p:stCondLst>
                      <p:childTnLst>
                        <p:par>
                          <p:cTn id="17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Effect">
                      <p:stCondLst>
                        <p:cond delay="indefinite"/>
                      </p:stCondLst>
                      <p:childTnLst>
                        <p:par>
                          <p:cTn id="23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Effect">
                      <p:stCondLst>
                        <p:cond delay="indefinite"/>
                      </p:stCondLst>
                      <p:childTnLst>
                        <p:par>
                          <p:cTn id="3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3560007-7CCA-46C7-8073-ADB3DDBDE1BE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27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0" name="TextShape 2"/>
          <p:cNvSpPr txBox="1"/>
          <p:nvPr/>
        </p:nvSpPr>
        <p:spPr>
          <a:xfrm>
            <a:off x="685800" y="75960"/>
            <a:ext cx="7772400" cy="685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>
                <a:solidFill>
                  <a:srgbClr val="FFFFFF"/>
                </a:solidFill>
                <a:latin typeface="Arial"/>
              </a:rPr>
              <a:t>El mensaje para mí</a:t>
            </a:r>
          </a:p>
        </p:txBody>
      </p:sp>
      <p:sp>
        <p:nvSpPr>
          <p:cNvPr id="591" name="TextShape 3"/>
          <p:cNvSpPr txBox="1"/>
          <p:nvPr/>
        </p:nvSpPr>
        <p:spPr>
          <a:xfrm>
            <a:off x="685800" y="1371600"/>
            <a:ext cx="7848720" cy="51055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Dios ha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obrado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un gran plan...</a:t>
            </a:r>
          </a:p>
          <a:p>
            <a:pPr marL="742680" lvl="1" indent="-285480" algn="l" rtl="0"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Del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cual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soy parte.</a:t>
            </a:r>
          </a:p>
          <a:p>
            <a:pPr marL="342720" indent="-342720" algn="l" rtl="0"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Debo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trabajar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para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ser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puro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, y </a:t>
            </a:r>
            <a:r>
              <a:rPr lang="en-US" sz="2800" b="1" spc="-1" dirty="0" err="1">
                <a:solidFill>
                  <a:srgbClr val="FFFFFF"/>
                </a:solidFill>
                <a:latin typeface="Arial"/>
              </a:rPr>
              <a:t>c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recer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…</a:t>
            </a:r>
          </a:p>
          <a:p>
            <a:pPr marL="742680" lvl="1" indent="-285480" algn="l" rtl="0"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pc="-1" dirty="0" smtClean="0">
                <a:solidFill>
                  <a:srgbClr val="FFFFFF"/>
                </a:solidFill>
                <a:latin typeface="Arial"/>
              </a:rPr>
              <a:t>Lo q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ue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me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protegerá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caídas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debido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a..</a:t>
            </a:r>
          </a:p>
          <a:p>
            <a:pPr marL="1143000" lvl="2" indent="-228600" algn="l" rtl="0"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Persecución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1143000" lvl="2" indent="-228600" algn="l" rtl="0">
              <a:spcBef>
                <a:spcPts val="499"/>
              </a:spcBef>
              <a:buClr>
                <a:srgbClr val="FFFFFF"/>
              </a:buClr>
              <a:buFont typeface="Arial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F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alsos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maestros</a:t>
            </a:r>
          </a:p>
          <a:p>
            <a:pPr marL="342720" indent="-342720" algn="l" rtl="0"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Dios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juzgará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el mal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...</a:t>
            </a:r>
          </a:p>
          <a:p>
            <a:pPr marL="742680" lvl="1" indent="-285480" algn="l" rtl="0"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pc="-1" dirty="0">
                <a:solidFill>
                  <a:srgbClr val="FFFFFF"/>
                </a:solidFill>
                <a:latin typeface="Arial"/>
              </a:rPr>
              <a:t>Y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preservará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justos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342720" indent="-342720" algn="l" rtl="0">
              <a:spcBef>
                <a:spcPts val="697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Este 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no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es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mi 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hogar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…</a:t>
            </a: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  <a:p>
            <a:pPr marL="742680" lvl="1" indent="-285480" algn="l" rtl="0"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Solo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estaré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aquí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"un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poco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tiempo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"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  <a:p>
            <a:pPr marL="742680" lvl="1" indent="-285480" algn="l" rtl="0">
              <a:spcBef>
                <a:spcPts val="598"/>
              </a:spcBef>
              <a:buClr>
                <a:srgbClr val="FFFFFF"/>
              </a:buClr>
              <a:buFont typeface="Arial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Y el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sus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obras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serán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err="1">
                <a:solidFill>
                  <a:srgbClr val="FFFFFF"/>
                </a:solidFill>
                <a:latin typeface="Arial"/>
              </a:rPr>
              <a:t>quemados</a:t>
            </a:r>
            <a:endParaRPr lang="en-US" sz="24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742C255-10A2-4711-AE87-D95655EDB167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28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3" name="TextShape 2"/>
          <p:cNvSpPr txBox="1"/>
          <p:nvPr/>
        </p:nvSpPr>
        <p:spPr>
          <a:xfrm>
            <a:off x="0" y="76320"/>
            <a:ext cx="9144000" cy="457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Posturas de los falsos maestros (II Pedro)</a:t>
            </a:r>
          </a:p>
        </p:txBody>
      </p:sp>
      <p:sp>
        <p:nvSpPr>
          <p:cNvPr id="594" name="CustomShape 3"/>
          <p:cNvSpPr/>
          <p:nvPr/>
        </p:nvSpPr>
        <p:spPr>
          <a:xfrm>
            <a:off x="228600" y="1371600"/>
            <a:ext cx="8610480" cy="762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366560" indent="-136656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366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2:18,19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Prometen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libertad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lo moral (“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estilo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vida</a:t>
            </a: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>”)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5" name="CustomShape 4"/>
          <p:cNvSpPr/>
          <p:nvPr/>
        </p:nvSpPr>
        <p:spPr>
          <a:xfrm>
            <a:off x="228600" y="2209680"/>
            <a:ext cx="8610480" cy="762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366560" indent="-136656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366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Judas 4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Gracia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de Dios =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Libertinaje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ver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también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II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Ped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3:16)</a:t>
            </a:r>
          </a:p>
        </p:txBody>
      </p:sp>
      <p:sp>
        <p:nvSpPr>
          <p:cNvPr id="596" name="CustomShape 5"/>
          <p:cNvSpPr/>
          <p:nvPr/>
        </p:nvSpPr>
        <p:spPr>
          <a:xfrm>
            <a:off x="228600" y="3048120"/>
            <a:ext cx="861048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366560" indent="-136656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366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1:16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	Las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Escrituras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son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fábulas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, no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inspiradas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Dios</a:t>
            </a:r>
          </a:p>
        </p:txBody>
      </p:sp>
      <p:sp>
        <p:nvSpPr>
          <p:cNvPr id="597" name="CustomShape 6"/>
          <p:cNvSpPr/>
          <p:nvPr/>
        </p:nvSpPr>
        <p:spPr>
          <a:xfrm>
            <a:off x="228600" y="3962520"/>
            <a:ext cx="8839080" cy="76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lnSpcReduction="10000"/>
          </a:bodyPr>
          <a:lstStyle/>
          <a:p>
            <a:pPr marL="1366560" indent="-1366560" algn="l" rtl="0">
              <a:lnSpc>
                <a:spcPct val="110000"/>
              </a:lnSpc>
              <a:spcBef>
                <a:spcPts val="1247"/>
              </a:spcBef>
              <a:tabLst>
                <a:tab pos="0" algn="l"/>
                <a:tab pos="1366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3:4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	Las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cosas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permanecen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siempre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: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Ninguna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s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egunda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venida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(fin)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8" name="CustomShape 7"/>
          <p:cNvSpPr/>
          <p:nvPr/>
        </p:nvSpPr>
        <p:spPr>
          <a:xfrm>
            <a:off x="228600" y="4800600"/>
            <a:ext cx="8610480" cy="685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366560" indent="-1366560" algn="l" rtl="0">
              <a:spcBef>
                <a:spcPts val="1247"/>
              </a:spcBef>
              <a:tabLst>
                <a:tab pos="0" algn="l"/>
                <a:tab pos="1366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1:16; 2:1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Niegan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deidad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Jesús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(y la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autoridad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i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mplícita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sp>
        <p:nvSpPr>
          <p:cNvPr id="599" name="CustomShape 8"/>
          <p:cNvSpPr/>
          <p:nvPr/>
        </p:nvSpPr>
        <p:spPr>
          <a:xfrm>
            <a:off x="228600" y="5562720"/>
            <a:ext cx="8610480" cy="914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1366560" indent="-1366560" algn="l" rtl="0">
              <a:lnSpc>
                <a:spcPct val="130000"/>
              </a:lnSpc>
              <a:spcBef>
                <a:spcPts val="1247"/>
              </a:spcBef>
              <a:tabLst>
                <a:tab pos="0" algn="l"/>
                <a:tab pos="136656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3:4; 2:9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	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Niegan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(se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burlan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de)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la idea del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día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del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juicio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EAC917-D32C-4519-A365-9982D26A3B3F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29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1" name="TextShape 2"/>
          <p:cNvSpPr txBox="1"/>
          <p:nvPr/>
        </p:nvSpPr>
        <p:spPr>
          <a:xfrm>
            <a:off x="609480" y="228240"/>
            <a:ext cx="7848720" cy="76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palabra 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de Dios”</a:t>
            </a:r>
            <a:r>
              <a:rPr dirty="0"/>
              <a:t/>
            </a:r>
            <a:br>
              <a:rPr dirty="0"/>
            </a:br>
            <a:r>
              <a:rPr lang="en-US" sz="2800" b="1" strike="noStrike" spc="-1" dirty="0">
                <a:solidFill>
                  <a:srgbClr val="FFFF00"/>
                </a:solidFill>
                <a:latin typeface="Arial"/>
              </a:rPr>
              <a:t>II Pedro 3</a:t>
            </a:r>
            <a:endParaRPr lang="en-US" sz="2800" b="1" strike="noStrike" spc="-1" dirty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602" name="Group 3"/>
          <p:cNvGrpSpPr/>
          <p:nvPr/>
        </p:nvGrpSpPr>
        <p:grpSpPr>
          <a:xfrm>
            <a:off x="2362320" y="1949400"/>
            <a:ext cx="4419360" cy="1264065"/>
            <a:chOff x="2362320" y="1949400"/>
            <a:chExt cx="4419360" cy="1264065"/>
          </a:xfrm>
        </p:grpSpPr>
        <p:sp>
          <p:nvSpPr>
            <p:cNvPr id="603" name="CustomShape 4"/>
            <p:cNvSpPr/>
            <p:nvPr/>
          </p:nvSpPr>
          <p:spPr>
            <a:xfrm>
              <a:off x="2894338" y="1949400"/>
              <a:ext cx="3358205" cy="1264065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 smtClean="0">
                  <a:solidFill>
                    <a:srgbClr val="FFFFFF"/>
                  </a:solidFill>
                  <a:latin typeface="Arial"/>
                </a:rPr>
                <a:t>“</a:t>
              </a:r>
              <a:r>
                <a:rPr lang="en-US" sz="2800" b="1" strike="noStrike" spc="-1" dirty="0" err="1" smtClean="0">
                  <a:solidFill>
                    <a:srgbClr val="FFFFFF"/>
                  </a:solidFill>
                  <a:latin typeface="Arial"/>
                </a:rPr>
                <a:t>Paciencia</a:t>
              </a:r>
              <a:r>
                <a:rPr lang="en-US" sz="2800" b="1" strike="noStrike" spc="-1" dirty="0" smtClean="0">
                  <a:solidFill>
                    <a:srgbClr val="FFFFFF"/>
                  </a:solidFill>
                  <a:latin typeface="Arial"/>
                </a:rPr>
                <a:t>…</a:t>
              </a:r>
              <a:endParaRPr lang="en-US" sz="2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 err="1">
                  <a:solidFill>
                    <a:srgbClr val="FFFFFF"/>
                  </a:solidFill>
                  <a:latin typeface="Arial"/>
                </a:rPr>
                <a:t>es</a:t>
              </a:r>
              <a:r>
                <a:rPr lang="en-US" sz="28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2800" b="1" strike="noStrike" spc="-1" dirty="0" smtClean="0">
                  <a:solidFill>
                    <a:srgbClr val="FFFFFF"/>
                  </a:solidFill>
                  <a:latin typeface="Arial"/>
                </a:rPr>
                <a:t>para </a:t>
              </a:r>
              <a:r>
                <a:rPr lang="en-US" sz="2800" b="1" strike="noStrike" spc="-1" dirty="0" err="1">
                  <a:solidFill>
                    <a:srgbClr val="FFFFFF"/>
                  </a:solidFill>
                  <a:latin typeface="Arial"/>
                </a:rPr>
                <a:t>salvación</a:t>
              </a:r>
              <a:r>
                <a:rPr lang="en-US" sz="2800" b="1" strike="noStrike" spc="-1" dirty="0">
                  <a:solidFill>
                    <a:srgbClr val="FFFFFF"/>
                  </a:solidFill>
                  <a:latin typeface="Arial"/>
                </a:rPr>
                <a:t>”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(verso 15)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04" name="Line 5"/>
            <p:cNvSpPr/>
            <p:nvPr/>
          </p:nvSpPr>
          <p:spPr>
            <a:xfrm>
              <a:off x="2362320" y="3200400"/>
              <a:ext cx="4419360" cy="0"/>
            </a:xfrm>
            <a:prstGeom prst="line">
              <a:avLst/>
            </a:prstGeom>
            <a:ln w="38160">
              <a:solidFill>
                <a:srgbClr val="FFFFFF"/>
              </a:solidFill>
              <a:miter/>
              <a:headEnd type="triangl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05" name="CustomShape 6"/>
          <p:cNvSpPr/>
          <p:nvPr/>
        </p:nvSpPr>
        <p:spPr>
          <a:xfrm>
            <a:off x="3295080" y="3276720"/>
            <a:ext cx="2552040" cy="825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Arrepentimiento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"</a:t>
            </a:r>
          </a:p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>
                <a:solidFill>
                  <a:srgbClr val="FFFF00"/>
                </a:solidFill>
                <a:latin typeface="Arial"/>
              </a:rPr>
              <a:t>(v9)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606" name="Group 7"/>
          <p:cNvGrpSpPr/>
          <p:nvPr/>
        </p:nvGrpSpPr>
        <p:grpSpPr>
          <a:xfrm>
            <a:off x="64744" y="685440"/>
            <a:ext cx="3364256" cy="3903658"/>
            <a:chOff x="64744" y="685440"/>
            <a:chExt cx="3364256" cy="3903658"/>
          </a:xfrm>
        </p:grpSpPr>
        <p:sp>
          <p:nvSpPr>
            <p:cNvPr id="607" name="CustomShape 8"/>
            <p:cNvSpPr/>
            <p:nvPr/>
          </p:nvSpPr>
          <p:spPr>
            <a:xfrm>
              <a:off x="64744" y="1441440"/>
              <a:ext cx="729472" cy="3147658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>
                  <a:solidFill>
                    <a:srgbClr val="FFFFFF"/>
                  </a:solidFill>
                  <a:latin typeface="Arial"/>
                </a:rPr>
                <a:t>C</a:t>
              </a: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>
                  <a:solidFill>
                    <a:srgbClr val="FFFFFF"/>
                  </a:solidFill>
                  <a:latin typeface="Arial"/>
                </a:rPr>
                <a:t>R</a:t>
              </a: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ES" sz="2800" b="1" spc="-1" dirty="0">
                  <a:solidFill>
                    <a:srgbClr val="FFFFFF"/>
                  </a:solidFill>
                  <a:latin typeface="Arial"/>
                </a:rPr>
                <a:t>E</a:t>
              </a:r>
              <a:endParaRPr lang="en-US" sz="2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>
                  <a:solidFill>
                    <a:srgbClr val="FFFFFF"/>
                  </a:solidFill>
                  <a:latin typeface="Arial"/>
                </a:rPr>
                <a:t>A</a:t>
              </a: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ES" sz="2800" b="1" spc="-1" dirty="0">
                  <a:solidFill>
                    <a:srgbClr val="FFFFFF"/>
                  </a:solidFill>
                  <a:latin typeface="Arial"/>
                </a:rPr>
                <a:t>C</a:t>
              </a:r>
              <a:endParaRPr lang="en-US" sz="2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ES" sz="2800" b="1" spc="-1" dirty="0">
                  <a:solidFill>
                    <a:srgbClr val="FFFFFF"/>
                  </a:solidFill>
                  <a:latin typeface="Arial"/>
                </a:rPr>
                <a:t>I</a:t>
              </a:r>
              <a:endParaRPr lang="en-US" sz="2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ES" sz="2800" b="1" spc="-1" dirty="0">
                  <a:solidFill>
                    <a:srgbClr val="FFFFFF"/>
                  </a:solidFill>
                  <a:latin typeface="Arial"/>
                </a:rPr>
                <a:t>Ó</a:t>
              </a:r>
              <a:endParaRPr lang="en-US" sz="2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 smtClean="0">
                  <a:solidFill>
                    <a:srgbClr val="FFFFFF"/>
                  </a:solidFill>
                  <a:latin typeface="Arial"/>
                </a:rPr>
                <a:t>N</a:t>
              </a:r>
              <a:endParaRPr lang="en-US" sz="2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1" strike="noStrike" spc="-1" dirty="0">
                  <a:solidFill>
                    <a:srgbClr val="FFFF00"/>
                  </a:solidFill>
                  <a:latin typeface="Arial"/>
                </a:rPr>
                <a:t>(v5)</a:t>
              </a:r>
              <a:endParaRPr lang="en-US" sz="24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08" name="Line 9"/>
            <p:cNvSpPr/>
            <p:nvPr/>
          </p:nvSpPr>
          <p:spPr>
            <a:xfrm flipV="1">
              <a:off x="609480" y="685440"/>
              <a:ext cx="2819520" cy="76212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609" name="Group 10"/>
          <p:cNvGrpSpPr/>
          <p:nvPr/>
        </p:nvGrpSpPr>
        <p:grpSpPr>
          <a:xfrm>
            <a:off x="964790" y="838080"/>
            <a:ext cx="2691740" cy="4479230"/>
            <a:chOff x="964790" y="838080"/>
            <a:chExt cx="2691740" cy="4479230"/>
          </a:xfrm>
        </p:grpSpPr>
        <p:sp>
          <p:nvSpPr>
            <p:cNvPr id="610" name="CustomShape 11"/>
            <p:cNvSpPr/>
            <p:nvPr/>
          </p:nvSpPr>
          <p:spPr>
            <a:xfrm>
              <a:off x="1586941" y="1422360"/>
              <a:ext cx="1427996" cy="771623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ES" sz="2400" b="1" strike="noStrike" spc="-1" dirty="0" smtClean="0">
                  <a:solidFill>
                    <a:srgbClr val="FFFFFF"/>
                  </a:solidFill>
                  <a:latin typeface="Arial"/>
                </a:rPr>
                <a:t>DILUVIO</a:t>
              </a:r>
              <a:endParaRPr lang="en-US" sz="24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(v6)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11" name="Line 12"/>
            <p:cNvSpPr/>
            <p:nvPr/>
          </p:nvSpPr>
          <p:spPr>
            <a:xfrm>
              <a:off x="2286000" y="2133720"/>
              <a:ext cx="0" cy="1981080"/>
            </a:xfrm>
            <a:prstGeom prst="line">
              <a:avLst/>
            </a:prstGeom>
            <a:ln w="38160">
              <a:solidFill>
                <a:srgbClr val="CCEC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2" name="CustomShape 13"/>
            <p:cNvSpPr/>
            <p:nvPr/>
          </p:nvSpPr>
          <p:spPr>
            <a:xfrm>
              <a:off x="964790" y="4114800"/>
              <a:ext cx="2691740" cy="120251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1" i="1" strike="noStrike" spc="-1" dirty="0" err="1">
                  <a:solidFill>
                    <a:srgbClr val="FFFFFF"/>
                  </a:solidFill>
                  <a:latin typeface="Arial"/>
                </a:rPr>
                <a:t>Pasado</a:t>
              </a:r>
              <a:endParaRPr lang="en-US" sz="24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1" strike="noStrike" spc="-1" dirty="0" err="1">
                  <a:solidFill>
                    <a:srgbClr val="FFFFFF"/>
                  </a:solidFill>
                  <a:latin typeface="Arial"/>
                </a:rPr>
                <a:t>Juicio</a:t>
              </a:r>
              <a:endParaRPr lang="en-US" sz="24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1" strike="noStrike" spc="-1" dirty="0">
                  <a:solidFill>
                    <a:srgbClr val="FFFF00"/>
                  </a:solidFill>
                  <a:latin typeface="Arial"/>
                </a:rPr>
                <a:t>“</a:t>
              </a:r>
              <a:r>
                <a:rPr lang="en-US" sz="2400" b="1" strike="noStrike" spc="-1" dirty="0" err="1">
                  <a:solidFill>
                    <a:srgbClr val="FFFF00"/>
                  </a:solidFill>
                  <a:latin typeface="Arial"/>
                </a:rPr>
                <a:t>mundo</a:t>
              </a:r>
              <a:r>
                <a:rPr lang="en-US" sz="2400" b="1" strike="noStrike" spc="-1" dirty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2400" b="1" strike="noStrike" spc="-1" dirty="0" err="1" smtClean="0">
                  <a:solidFill>
                    <a:srgbClr val="FFFF00"/>
                  </a:solidFill>
                  <a:latin typeface="Arial"/>
                </a:rPr>
                <a:t>pereció</a:t>
              </a:r>
              <a:r>
                <a:rPr lang="en-US" sz="2400" b="1" strike="noStrike" spc="-1" dirty="0" smtClean="0">
                  <a:solidFill>
                    <a:srgbClr val="FFFF00"/>
                  </a:solidFill>
                  <a:latin typeface="Arial"/>
                </a:rPr>
                <a:t>”</a:t>
              </a:r>
              <a:endParaRPr lang="en-US" sz="24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13" name="Line 14"/>
            <p:cNvSpPr/>
            <p:nvPr/>
          </p:nvSpPr>
          <p:spPr>
            <a:xfrm flipV="1">
              <a:off x="2362320" y="838080"/>
              <a:ext cx="1218960" cy="60984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614" name="Group 15"/>
          <p:cNvGrpSpPr/>
          <p:nvPr/>
        </p:nvGrpSpPr>
        <p:grpSpPr>
          <a:xfrm>
            <a:off x="5127808" y="838080"/>
            <a:ext cx="3445986" cy="4448452"/>
            <a:chOff x="5127808" y="838080"/>
            <a:chExt cx="3445986" cy="4448452"/>
          </a:xfrm>
        </p:grpSpPr>
        <p:sp>
          <p:nvSpPr>
            <p:cNvPr id="615" name="CustomShape 16"/>
            <p:cNvSpPr/>
            <p:nvPr/>
          </p:nvSpPr>
          <p:spPr>
            <a:xfrm>
              <a:off x="6238817" y="1447920"/>
              <a:ext cx="1274366" cy="771623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1" strike="noStrike" spc="-1" dirty="0">
                  <a:solidFill>
                    <a:srgbClr val="FFFFFF"/>
                  </a:solidFill>
                  <a:latin typeface="Arial"/>
                </a:rPr>
                <a:t>FUEGO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>
                  <a:solidFill>
                    <a:srgbClr val="FFFF00"/>
                  </a:solidFill>
                  <a:latin typeface="Arial"/>
                </a:rPr>
                <a:t>(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v10)</a:t>
              </a:r>
              <a:endParaRPr lang="en-US" sz="20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16" name="Line 17"/>
            <p:cNvSpPr/>
            <p:nvPr/>
          </p:nvSpPr>
          <p:spPr>
            <a:xfrm>
              <a:off x="6858000" y="2133720"/>
              <a:ext cx="3240" cy="1981080"/>
            </a:xfrm>
            <a:prstGeom prst="line">
              <a:avLst/>
            </a:prstGeom>
            <a:ln w="38160">
              <a:solidFill>
                <a:srgbClr val="FF3300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7" name="CustomShape 18"/>
            <p:cNvSpPr/>
            <p:nvPr/>
          </p:nvSpPr>
          <p:spPr>
            <a:xfrm>
              <a:off x="5127808" y="4114800"/>
              <a:ext cx="3445986" cy="1171732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1" i="1" strike="noStrike" spc="-1" dirty="0" err="1">
                  <a:solidFill>
                    <a:srgbClr val="FFFFFF"/>
                  </a:solidFill>
                  <a:latin typeface="Arial"/>
                </a:rPr>
                <a:t>Futuro</a:t>
              </a:r>
              <a:endParaRPr lang="en-US" sz="24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1" strike="noStrike" spc="-1" dirty="0" err="1">
                  <a:solidFill>
                    <a:srgbClr val="FFFFFF"/>
                  </a:solidFill>
                  <a:latin typeface="Arial"/>
                </a:rPr>
                <a:t>Juicio</a:t>
              </a:r>
              <a:endParaRPr lang="en-US" sz="24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200" b="1" strike="noStrike" spc="-1" dirty="0" smtClean="0">
                  <a:solidFill>
                    <a:srgbClr val="FFFF00"/>
                  </a:solidFill>
                  <a:latin typeface="Arial"/>
                </a:rPr>
                <a:t>“</a:t>
              </a:r>
              <a:r>
                <a:rPr lang="en-US" sz="2200" b="1" strike="noStrike" spc="-1" dirty="0" err="1" smtClean="0">
                  <a:solidFill>
                    <a:srgbClr val="FFFF00"/>
                  </a:solidFill>
                  <a:latin typeface="Arial"/>
                </a:rPr>
                <a:t>Elementos</a:t>
              </a:r>
              <a:r>
                <a:rPr lang="en-US" sz="2200" b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2200" b="1" strike="noStrike" spc="-1" dirty="0" err="1" smtClean="0">
                  <a:solidFill>
                    <a:srgbClr val="FFFF00"/>
                  </a:solidFill>
                  <a:latin typeface="Arial"/>
                </a:rPr>
                <a:t>deshechos</a:t>
              </a:r>
              <a:r>
                <a:rPr lang="en-US" sz="2200" b="1" strike="noStrike" spc="-1" dirty="0" smtClean="0">
                  <a:solidFill>
                    <a:srgbClr val="FFFF00"/>
                  </a:solidFill>
                  <a:latin typeface="Arial"/>
                </a:rPr>
                <a:t>”</a:t>
              </a:r>
              <a:endParaRPr lang="en-US" sz="22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18" name="Line 19"/>
            <p:cNvSpPr/>
            <p:nvPr/>
          </p:nvSpPr>
          <p:spPr>
            <a:xfrm flipH="1" flipV="1">
              <a:off x="5486400" y="838080"/>
              <a:ext cx="1371600" cy="60984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619" name="Group 20"/>
          <p:cNvGrpSpPr/>
          <p:nvPr/>
        </p:nvGrpSpPr>
        <p:grpSpPr>
          <a:xfrm>
            <a:off x="5715000" y="228600"/>
            <a:ext cx="3429000" cy="5905336"/>
            <a:chOff x="5715000" y="228600"/>
            <a:chExt cx="3429000" cy="5905336"/>
          </a:xfrm>
        </p:grpSpPr>
        <p:sp>
          <p:nvSpPr>
            <p:cNvPr id="621" name="Line 22"/>
            <p:cNvSpPr/>
            <p:nvPr/>
          </p:nvSpPr>
          <p:spPr>
            <a:xfrm>
              <a:off x="5715000" y="685800"/>
              <a:ext cx="2666880" cy="762120"/>
            </a:xfrm>
            <a:prstGeom prst="line">
              <a:avLst/>
            </a:prstGeom>
            <a:ln w="1260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0" name="CustomShape 21"/>
            <p:cNvSpPr/>
            <p:nvPr/>
          </p:nvSpPr>
          <p:spPr>
            <a:xfrm>
              <a:off x="8163000" y="228600"/>
              <a:ext cx="981000" cy="5905336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>
                  <a:solidFill>
                    <a:srgbClr val="FFFFFF"/>
                  </a:solidFill>
                  <a:latin typeface="Arial"/>
                </a:rPr>
                <a:t>D</a:t>
              </a: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ES" sz="2800" b="1" spc="-1" dirty="0" smtClean="0">
                  <a:solidFill>
                    <a:srgbClr val="FFFFFF"/>
                  </a:solidFill>
                  <a:latin typeface="Arial"/>
                </a:rPr>
                <a:t>Í</a:t>
              </a: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ES" sz="2800" b="1" strike="noStrike" spc="-1" dirty="0">
                  <a:solidFill>
                    <a:srgbClr val="FFFFFF"/>
                  </a:solidFill>
                  <a:latin typeface="Arial"/>
                </a:rPr>
                <a:t>A</a:t>
              </a:r>
              <a:endParaRPr lang="en-US" sz="2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 smtClean="0">
                  <a:solidFill>
                    <a:srgbClr val="FFFFFF"/>
                  </a:solidFill>
                  <a:latin typeface="Arial"/>
                </a:rPr>
                <a:t>D</a:t>
              </a: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ES" sz="2800" b="1" spc="-1" dirty="0">
                  <a:solidFill>
                    <a:srgbClr val="FFFFFF"/>
                  </a:solidFill>
                  <a:latin typeface="Arial"/>
                </a:rPr>
                <a:t>E</a:t>
              </a:r>
              <a:endParaRPr lang="en-US" sz="2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 smtClean="0">
                  <a:solidFill>
                    <a:srgbClr val="FFFFFF"/>
                  </a:solidFill>
                  <a:latin typeface="Arial"/>
                </a:rPr>
                <a:t>E</a:t>
              </a:r>
              <a:br>
                <a:rPr lang="en-US" sz="2800" b="1" strike="noStrike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sz="2800" b="1" strike="noStrike" spc="-1" dirty="0" smtClean="0">
                  <a:solidFill>
                    <a:srgbClr val="FFFFFF"/>
                  </a:solidFill>
                  <a:latin typeface="Arial"/>
                </a:rPr>
                <a:t>T</a:t>
              </a: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pc="-1" dirty="0" smtClean="0">
                  <a:solidFill>
                    <a:srgbClr val="FFFFFF"/>
                  </a:solidFill>
                  <a:latin typeface="Arial"/>
                </a:rPr>
                <a:t>E</a:t>
              </a: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 smtClean="0">
                  <a:solidFill>
                    <a:srgbClr val="FFFFFF"/>
                  </a:solidFill>
                  <a:latin typeface="Arial"/>
                </a:rPr>
                <a:t>R</a:t>
              </a: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pc="-1" dirty="0" smtClean="0">
                  <a:solidFill>
                    <a:srgbClr val="FFFFFF"/>
                  </a:solidFill>
                  <a:latin typeface="Arial"/>
                </a:rPr>
                <a:t>N</a:t>
              </a: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 smtClean="0">
                  <a:solidFill>
                    <a:srgbClr val="FFFFFF"/>
                  </a:solidFill>
                  <a:latin typeface="Arial"/>
                </a:rPr>
                <a:t>I</a:t>
              </a: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pc="-1" dirty="0" smtClean="0">
                  <a:solidFill>
                    <a:srgbClr val="FFFFFF"/>
                  </a:solidFill>
                  <a:latin typeface="Arial"/>
                </a:rPr>
                <a:t>D</a:t>
              </a: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 smtClean="0">
                  <a:solidFill>
                    <a:srgbClr val="FFFFFF"/>
                  </a:solidFill>
                  <a:latin typeface="Arial"/>
                </a:rPr>
                <a:t>A</a:t>
              </a:r>
            </a:p>
            <a:p>
              <a:pPr algn="ctr" rtl="0">
                <a:lnSpc>
                  <a:spcPct val="8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pc="-1" dirty="0" smtClean="0">
                  <a:solidFill>
                    <a:srgbClr val="FFFFFF"/>
                  </a:solidFill>
                  <a:latin typeface="Arial"/>
                </a:rPr>
                <a:t>D</a:t>
              </a:r>
              <a:br>
                <a:rPr lang="en-US" sz="2800" b="1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sz="2400" b="1" strike="noStrike" spc="-1" dirty="0" smtClean="0">
                  <a:solidFill>
                    <a:srgbClr val="FFFF00"/>
                  </a:solidFill>
                  <a:latin typeface="Arial"/>
                </a:rPr>
                <a:t>(v18</a:t>
              </a:r>
              <a:r>
                <a:rPr lang="en-US" sz="2400" b="1" strike="noStrike" spc="-1" dirty="0">
                  <a:solidFill>
                    <a:srgbClr val="FFFF00"/>
                  </a:solidFill>
                  <a:latin typeface="Arial"/>
                </a:rPr>
                <a:t>)</a:t>
              </a:r>
              <a:endParaRPr lang="en-US" sz="24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22" name="Group 23"/>
          <p:cNvGrpSpPr/>
          <p:nvPr/>
        </p:nvGrpSpPr>
        <p:grpSpPr>
          <a:xfrm>
            <a:off x="838080" y="5562720"/>
            <a:ext cx="7391520" cy="1066680"/>
            <a:chOff x="838080" y="5562720"/>
            <a:chExt cx="7391520" cy="1066680"/>
          </a:xfrm>
        </p:grpSpPr>
        <p:sp>
          <p:nvSpPr>
            <p:cNvPr id="623" name="CustomShape 24"/>
            <p:cNvSpPr/>
            <p:nvPr/>
          </p:nvSpPr>
          <p:spPr>
            <a:xfrm>
              <a:off x="838080" y="5562720"/>
              <a:ext cx="7391520" cy="1066680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000066"/>
              </a:solidFill>
              <a:miter/>
            </a:ln>
            <a:effectLst>
              <a:outerShdw dist="107932" dir="2700000">
                <a:srgbClr val="000000"/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4" name="CustomShape 25"/>
            <p:cNvSpPr/>
            <p:nvPr/>
          </p:nvSpPr>
          <p:spPr>
            <a:xfrm>
              <a:off x="1808903" y="5638680"/>
              <a:ext cx="5551753" cy="956288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>
                  <a:solidFill>
                    <a:srgbClr val="000066"/>
                  </a:solidFill>
                  <a:latin typeface="Arial"/>
                </a:rPr>
                <a:t>¡LA PROMESA DE SU VENIDA!</a:t>
              </a:r>
              <a:endParaRPr lang="en-US" sz="2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800" b="1" strike="noStrike" spc="-1" dirty="0">
                  <a:solidFill>
                    <a:srgbClr val="000066"/>
                  </a:solidFill>
                  <a:latin typeface="Arial"/>
                </a:rPr>
                <a:t>(Dios: “Un </a:t>
              </a:r>
              <a:r>
                <a:rPr lang="en-US" sz="2800" b="1" strike="noStrike" spc="-1" dirty="0" err="1">
                  <a:solidFill>
                    <a:srgbClr val="000066"/>
                  </a:solidFill>
                  <a:latin typeface="Arial"/>
                </a:rPr>
                <a:t>Día</a:t>
              </a:r>
              <a:r>
                <a:rPr lang="en-US" sz="2800" b="1" strike="noStrike" spc="-1" dirty="0" smtClean="0">
                  <a:solidFill>
                    <a:srgbClr val="000066"/>
                  </a:solidFill>
                  <a:latin typeface="Arial"/>
                </a:rPr>
                <a:t>”        “</a:t>
              </a:r>
              <a:r>
                <a:rPr lang="en-US" sz="2800" b="1" strike="noStrike" spc="-1" dirty="0">
                  <a:solidFill>
                    <a:srgbClr val="000066"/>
                  </a:solidFill>
                  <a:latin typeface="Arial"/>
                </a:rPr>
                <a:t>Mil </a:t>
              </a:r>
              <a:r>
                <a:rPr lang="en-US" sz="2800" b="1" strike="noStrike" spc="-1" dirty="0" err="1">
                  <a:solidFill>
                    <a:srgbClr val="000066"/>
                  </a:solidFill>
                  <a:latin typeface="Arial"/>
                </a:rPr>
                <a:t>Años</a:t>
              </a:r>
              <a:r>
                <a:rPr lang="en-US" sz="2800" b="1" strike="noStrike" spc="-1" dirty="0">
                  <a:solidFill>
                    <a:srgbClr val="000066"/>
                  </a:solidFill>
                  <a:latin typeface="Arial"/>
                </a:rPr>
                <a:t>”)</a:t>
              </a:r>
              <a:endParaRPr lang="en-US" sz="2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grpSp>
          <p:nvGrpSpPr>
            <p:cNvPr id="625" name="Group 26"/>
            <p:cNvGrpSpPr/>
            <p:nvPr/>
          </p:nvGrpSpPr>
          <p:grpSpPr>
            <a:xfrm>
              <a:off x="4533840" y="6056280"/>
              <a:ext cx="736739" cy="368280"/>
              <a:chOff x="4533840" y="6056280"/>
              <a:chExt cx="736739" cy="368280"/>
            </a:xfrm>
          </p:grpSpPr>
          <p:sp>
            <p:nvSpPr>
              <p:cNvPr id="626" name="Line 27"/>
              <p:cNvSpPr/>
              <p:nvPr/>
            </p:nvSpPr>
            <p:spPr>
              <a:xfrm>
                <a:off x="4584779" y="6417323"/>
                <a:ext cx="685800" cy="0"/>
              </a:xfrm>
              <a:prstGeom prst="line">
                <a:avLst/>
              </a:prstGeom>
              <a:ln w="19080">
                <a:solidFill>
                  <a:srgbClr val="000066"/>
                </a:solidFill>
                <a:miter/>
                <a:headEnd type="triangle" w="med" len="med"/>
                <a:tailEnd type="triangl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27" name="CustomShape 28"/>
              <p:cNvSpPr/>
              <p:nvPr/>
            </p:nvSpPr>
            <p:spPr>
              <a:xfrm>
                <a:off x="4533840" y="6056280"/>
                <a:ext cx="433800" cy="36828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6800" rIns="90000" bIns="46800">
                <a:spAutoFit/>
              </a:bodyPr>
              <a:lstStyle/>
              <a:p>
                <a:pPr algn="l" rtl="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1800" b="1" strike="noStrike" spc="-1" dirty="0" err="1">
                    <a:solidFill>
                      <a:srgbClr val="000066"/>
                    </a:solidFill>
                    <a:latin typeface="Arial"/>
                  </a:rPr>
                  <a:t>como</a:t>
                </a:r>
                <a:endParaRPr lang="en-US" sz="1800" b="1" strike="noStrike" spc="-1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2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7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2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7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Effect">
                      <p:stCondLst>
                        <p:cond delay="indefinite"/>
                      </p:stCondLst>
                      <p:childTnLst>
                        <p:par>
                          <p:cTn id="3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50F0AA1-3DAB-492B-9F96-1A1B39507B6F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3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621631" y="252423"/>
            <a:ext cx="7772400" cy="685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 dirty="0" err="1" smtClean="0">
                <a:solidFill>
                  <a:srgbClr val="FFFFFF"/>
                </a:solidFill>
                <a:latin typeface="Arial"/>
              </a:rPr>
              <a:t>Bosquejo</a:t>
            </a:r>
            <a:r>
              <a:rPr lang="en-US" sz="4000" b="1" strike="noStrike" spc="-1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4000" b="1" strike="noStrike" spc="-1" dirty="0" err="1" smtClean="0">
                <a:solidFill>
                  <a:srgbClr val="FFFFFF"/>
                </a:solidFill>
                <a:latin typeface="Arial"/>
              </a:rPr>
              <a:t>los</a:t>
            </a:r>
            <a:r>
              <a:rPr lang="en-US" sz="4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1" strike="noStrike" spc="-1" dirty="0" err="1" smtClean="0">
                <a:solidFill>
                  <a:srgbClr val="FFFFFF"/>
                </a:solidFill>
                <a:latin typeface="Arial"/>
              </a:rPr>
              <a:t>puntos</a:t>
            </a:r>
            <a:r>
              <a:rPr lang="en-US" sz="4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1" strike="noStrike" spc="-1" dirty="0" err="1" smtClean="0">
                <a:solidFill>
                  <a:srgbClr val="FFFFFF"/>
                </a:solidFill>
                <a:latin typeface="Arial"/>
              </a:rPr>
              <a:t>principales</a:t>
            </a:r>
            <a:r>
              <a:rPr lang="en-US" sz="4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0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4000" b="1" strike="noStrike" spc="-1" dirty="0" smtClean="0">
                <a:solidFill>
                  <a:srgbClr val="FFFFFF"/>
                </a:solidFill>
                <a:latin typeface="Arial"/>
              </a:rPr>
              <a:t> I Pedro</a:t>
            </a:r>
            <a:endParaRPr lang="en-US" sz="4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TextShape 3"/>
          <p:cNvSpPr txBox="1"/>
          <p:nvPr/>
        </p:nvSpPr>
        <p:spPr>
          <a:xfrm>
            <a:off x="266760" y="1676520"/>
            <a:ext cx="8686800" cy="4876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8500" lnSpcReduction="10000"/>
          </a:bodyPr>
          <a:lstStyle/>
          <a:p>
            <a:pPr marL="711000" indent="-711000" algn="l" rtl="0">
              <a:spcBef>
                <a:spcPts val="799"/>
              </a:spcBef>
              <a:buClr>
                <a:srgbClr val="FFFFFF"/>
              </a:buClr>
              <a:buFont typeface="Arial"/>
              <a:buAutoNum type="romanUcPeriod"/>
              <a:tabLst>
                <a:tab pos="622908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Introducción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(1:1,2)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spcBef>
                <a:spcPts val="799"/>
              </a:spcBef>
              <a:buClr>
                <a:srgbClr val="FFFFFF"/>
              </a:buClr>
              <a:buFont typeface="Arial"/>
              <a:buAutoNum type="romanUcPeriod"/>
              <a:tabLst>
                <a:tab pos="622908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pc="-1" dirty="0">
                <a:solidFill>
                  <a:srgbClr val="FFFFFF"/>
                </a:solidFill>
                <a:latin typeface="Arial"/>
              </a:rPr>
              <a:t>L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a 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gran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salvacion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(1:3-12)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spcBef>
                <a:spcPts val="799"/>
              </a:spcBef>
              <a:buClr>
                <a:srgbClr val="FFFFFF"/>
              </a:buClr>
              <a:buFont typeface="Arial"/>
              <a:buAutoNum type="romanUcPeriod"/>
              <a:tabLst>
                <a:tab pos="622908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Los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productos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de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salvación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(1:13-2:10)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spcBef>
                <a:spcPts val="799"/>
              </a:spcBef>
              <a:buClr>
                <a:srgbClr val="FFFFFF"/>
              </a:buClr>
              <a:buFont typeface="Arial"/>
              <a:buAutoNum type="romanUcPeriod"/>
              <a:tabLst>
                <a:tab pos="622908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Los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deberes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del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cristiano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(2:11-3:12)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spcBef>
                <a:spcPts val="799"/>
              </a:spcBef>
              <a:buClr>
                <a:srgbClr val="FFFFFF"/>
              </a:buClr>
              <a:buFont typeface="Arial"/>
              <a:buAutoNum type="romanUcPeriod"/>
              <a:tabLst>
                <a:tab pos="622908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FF"/>
                </a:solidFill>
                <a:latin typeface="Arial"/>
              </a:rPr>
              <a:t>Sufriendo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cristiano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(3:13-4:19)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spcBef>
                <a:spcPts val="799"/>
              </a:spcBef>
              <a:buClr>
                <a:srgbClr val="FFFFFF"/>
              </a:buClr>
              <a:buFont typeface="Arial"/>
              <a:buAutoNum type="romanUcPeriod"/>
              <a:tabLst>
                <a:tab pos="622908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Exhortación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pastores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(5:1-5)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spcBef>
                <a:spcPts val="799"/>
              </a:spcBef>
              <a:buClr>
                <a:srgbClr val="FFFFFF"/>
              </a:buClr>
              <a:buFont typeface="Arial"/>
              <a:buAutoNum type="romanUcPeriod"/>
              <a:tabLst>
                <a:tab pos="622908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Exhortaciones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soldados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(5:6-11)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spcBef>
                <a:spcPts val="799"/>
              </a:spcBef>
              <a:buClr>
                <a:srgbClr val="FFFFFF"/>
              </a:buClr>
              <a:buFont typeface="Arial"/>
              <a:buAutoNum type="romanUcPeriod"/>
              <a:tabLst>
                <a:tab pos="622908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Conclusiones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>
                <a:solidFill>
                  <a:srgbClr val="FFFF00"/>
                </a:solidFill>
                <a:latin typeface="Arial"/>
              </a:rPr>
              <a:t>(5:12,13)</a:t>
            </a:r>
            <a:endParaRPr lang="en-US" sz="32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1157121-1CE6-4670-BE37-1D81A5151294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4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1143000" y="152280"/>
            <a:ext cx="7848720" cy="6324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Introducción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 </a:t>
            </a:r>
            <a:r>
              <a:rPr lang="en-US" sz="2000" b="1" strike="noStrike" spc="-1" dirty="0">
                <a:solidFill>
                  <a:srgbClr val="FFFF00"/>
                </a:solidFill>
                <a:latin typeface="Arial"/>
              </a:rPr>
              <a:t>1:1,2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pc="-1" dirty="0">
                <a:solidFill>
                  <a:srgbClr val="FFFFFF"/>
                </a:solidFill>
                <a:latin typeface="Arial"/>
              </a:rPr>
              <a:t>L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a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gran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salvacion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 </a:t>
            </a:r>
            <a:r>
              <a:rPr lang="en-US" sz="2000" b="1" strike="noStrike" spc="-1" dirty="0">
                <a:solidFill>
                  <a:srgbClr val="FFFF00"/>
                </a:solidFill>
                <a:latin typeface="Arial"/>
              </a:rPr>
              <a:t>1:3-12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La </a:t>
            </a:r>
            <a:r>
              <a:rPr lang="en-US" sz="1600" b="1" spc="-1" dirty="0" err="1">
                <a:solidFill>
                  <a:srgbClr val="CCECFF"/>
                </a:solidFill>
                <a:latin typeface="Arial"/>
              </a:rPr>
              <a:t>n</a:t>
            </a: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aturaleza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de la </a:t>
            </a:r>
            <a:r>
              <a:rPr lang="en-US" sz="1600" b="1" spc="-1" dirty="0" err="1">
                <a:solidFill>
                  <a:srgbClr val="CCECFF"/>
                </a:solidFill>
                <a:latin typeface="Arial"/>
              </a:rPr>
              <a:t>s</a:t>
            </a: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alvación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1:3-9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La </a:t>
            </a:r>
            <a:r>
              <a:rPr lang="en-US" sz="1600" b="1" spc="-1" dirty="0" err="1">
                <a:solidFill>
                  <a:srgbClr val="CCECFF"/>
                </a:solidFill>
                <a:latin typeface="Arial"/>
              </a:rPr>
              <a:t>r</a:t>
            </a: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evelación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de la </a:t>
            </a:r>
            <a:r>
              <a:rPr lang="en-US" sz="1600" b="1" spc="-1" dirty="0" err="1">
                <a:solidFill>
                  <a:srgbClr val="CCECFF"/>
                </a:solidFill>
                <a:latin typeface="Arial"/>
              </a:rPr>
              <a:t>s</a:t>
            </a: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alvación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1:10-12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Los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productos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de la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salvación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 </a:t>
            </a:r>
            <a:r>
              <a:rPr lang="en-US" sz="2000" b="1" strike="noStrike" spc="-1" dirty="0">
                <a:solidFill>
                  <a:srgbClr val="FFFF00"/>
                </a:solidFill>
                <a:latin typeface="Arial"/>
              </a:rPr>
              <a:t>1:13-2:10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Santidad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1:13-16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Temor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1:17-21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Amor 1:22-25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Crecimiento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2:1-3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pc="-1" dirty="0" err="1">
                <a:solidFill>
                  <a:srgbClr val="CCECFF"/>
                </a:solidFill>
                <a:latin typeface="Arial"/>
              </a:rPr>
              <a:t>S</a:t>
            </a: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acrificios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2:4-8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Testimonio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2:9,10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Los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deberes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del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cristiano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 </a:t>
            </a:r>
            <a:r>
              <a:rPr lang="en-US" sz="2000" b="1" strike="noStrike" spc="-1" dirty="0">
                <a:solidFill>
                  <a:srgbClr val="FFFF00"/>
                </a:solidFill>
                <a:latin typeface="Arial"/>
              </a:rPr>
              <a:t>2:11-3:12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Ante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los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gentiles (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Introducción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) 2:11,12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Al </a:t>
            </a: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estado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2:13-17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pc="-1" dirty="0" smtClean="0">
                <a:solidFill>
                  <a:srgbClr val="CCECFF"/>
                </a:solidFill>
                <a:latin typeface="Arial"/>
              </a:rPr>
              <a:t>A </a:t>
            </a:r>
            <a:r>
              <a:rPr lang="en-US" sz="1600" b="1" spc="-1" dirty="0" err="1" smtClean="0">
                <a:solidFill>
                  <a:srgbClr val="CCECFF"/>
                </a:solidFill>
                <a:latin typeface="Arial"/>
              </a:rPr>
              <a:t>los</a:t>
            </a:r>
            <a:r>
              <a:rPr lang="en-US" sz="1600" b="1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pc="-1" dirty="0" err="1" smtClean="0">
                <a:solidFill>
                  <a:srgbClr val="CCECFF"/>
                </a:solidFill>
                <a:latin typeface="Arial"/>
              </a:rPr>
              <a:t>amos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2:18-25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A la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familia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: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esposos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,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esposas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,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hermanos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3:1-12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Sufriendo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cristiano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 </a:t>
            </a:r>
            <a:r>
              <a:rPr lang="en-US" sz="2000" b="1" strike="noStrike" spc="-1" dirty="0">
                <a:solidFill>
                  <a:srgbClr val="FFFF00"/>
                </a:solidFill>
                <a:latin typeface="Arial"/>
              </a:rPr>
              <a:t>3:13-4:19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Sufriendo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por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la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justicia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3:13-17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Cristo,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ejemplo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de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sufrimiento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3:18-22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El </a:t>
            </a: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propósito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del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sufrimiento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4:1-6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pc="-1" dirty="0" smtClean="0">
                <a:solidFill>
                  <a:srgbClr val="CCECFF"/>
                </a:solidFill>
                <a:latin typeface="Arial"/>
              </a:rPr>
              <a:t>Las </a:t>
            </a:r>
            <a:r>
              <a:rPr lang="en-US" sz="1600" b="1" spc="-1" dirty="0" err="1" smtClean="0">
                <a:solidFill>
                  <a:srgbClr val="CCECFF"/>
                </a:solidFill>
                <a:latin typeface="Arial"/>
              </a:rPr>
              <a:t>r</a:t>
            </a: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esponsabilidades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mutuas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4:7-11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1422360" lvl="2" indent="-507960" algn="l" rtl="0">
              <a:lnSpc>
                <a:spcPct val="80000"/>
              </a:lnSpc>
              <a:spcBef>
                <a:spcPts val="400"/>
              </a:spcBef>
              <a:buClr>
                <a:srgbClr val="CCECFF"/>
              </a:buClr>
              <a:buFont typeface="Arial"/>
              <a:buAutoNum type="alpha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1600" b="1" spc="-1" dirty="0" smtClean="0">
                <a:solidFill>
                  <a:srgbClr val="CCECFF"/>
                </a:solidFill>
                <a:latin typeface="Arial"/>
              </a:rPr>
              <a:t>La </a:t>
            </a:r>
            <a:r>
              <a:rPr lang="en-US" sz="1600" b="1" spc="-1" dirty="0" err="1" smtClean="0">
                <a:solidFill>
                  <a:srgbClr val="CCECFF"/>
                </a:solidFill>
                <a:latin typeface="Arial"/>
              </a:rPr>
              <a:t>c</a:t>
            </a:r>
            <a:r>
              <a:rPr lang="en-US" sz="1600" b="1" strike="noStrike" spc="-1" dirty="0" err="1" smtClean="0">
                <a:solidFill>
                  <a:srgbClr val="CCECFF"/>
                </a:solidFill>
                <a:latin typeface="Arial"/>
              </a:rPr>
              <a:t>onsolación</a:t>
            </a:r>
            <a:r>
              <a:rPr lang="en-US" sz="16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del </a:t>
            </a:r>
            <a:r>
              <a:rPr lang="en-US" sz="1600" b="1" strike="noStrike" spc="-1" dirty="0" err="1">
                <a:solidFill>
                  <a:srgbClr val="CCECFF"/>
                </a:solidFill>
                <a:latin typeface="Arial"/>
              </a:rPr>
              <a:t>sufrimiento</a:t>
            </a:r>
            <a:r>
              <a:rPr lang="en-US" sz="1600" b="1" strike="noStrike" spc="-1" dirty="0">
                <a:solidFill>
                  <a:srgbClr val="CCECFF"/>
                </a:solidFill>
                <a:latin typeface="Arial"/>
              </a:rPr>
              <a:t> 4:12-19</a:t>
            </a:r>
            <a:endParaRPr lang="en-US" sz="16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Exhortación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pastores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 </a:t>
            </a:r>
            <a:r>
              <a:rPr lang="en-US" sz="2000" b="1" strike="noStrike" spc="-1" dirty="0">
                <a:solidFill>
                  <a:srgbClr val="FFFF00"/>
                </a:solidFill>
                <a:latin typeface="Arial"/>
              </a:rPr>
              <a:t>5:1-5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Exhortaciones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soldados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 </a:t>
            </a:r>
            <a:r>
              <a:rPr lang="en-US" sz="2000" b="1" strike="noStrike" spc="-1" dirty="0">
                <a:solidFill>
                  <a:srgbClr val="FFFF00"/>
                </a:solidFill>
                <a:latin typeface="Arial"/>
              </a:rPr>
              <a:t>5:6-11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711000" indent="-711000" algn="l" rtl="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Arial"/>
              <a:buAutoNum type="romanUcPeriod"/>
              <a:tabLst>
                <a:tab pos="5367240" algn="l"/>
                <a:tab pos="6345000" algn="l"/>
                <a:tab pos="6378480" algn="l"/>
                <a:tab pos="7289640" algn="l"/>
                <a:tab pos="8200800" algn="l"/>
                <a:tab pos="9111960" algn="l"/>
                <a:tab pos="10023120" algn="l"/>
                <a:tab pos="1093464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Conclusiones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 </a:t>
            </a:r>
            <a:r>
              <a:rPr lang="en-US" sz="2000" b="1" strike="noStrike" spc="-1" dirty="0">
                <a:solidFill>
                  <a:srgbClr val="FFFF00"/>
                </a:solidFill>
                <a:latin typeface="Arial"/>
              </a:rPr>
              <a:t>5:12,13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 rot="16200000">
            <a:off x="-2536560" y="3029760"/>
            <a:ext cx="6203520" cy="82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b="1" strike="noStrike" spc="-1" dirty="0" err="1">
                <a:solidFill>
                  <a:srgbClr val="FFFF00"/>
                </a:solidFill>
                <a:latin typeface="Arial"/>
              </a:rPr>
              <a:t>Bosquejo</a:t>
            </a:r>
            <a:r>
              <a:rPr lang="en-US" sz="4800" b="1" strike="noStrike" spc="-1" dirty="0">
                <a:solidFill>
                  <a:srgbClr val="FFFF00"/>
                </a:solidFill>
                <a:latin typeface="Arial"/>
              </a:rPr>
              <a:t> de </a:t>
            </a:r>
            <a:r>
              <a:rPr lang="en-US" sz="4800" b="1" strike="noStrike" spc="-1" dirty="0" smtClean="0">
                <a:solidFill>
                  <a:srgbClr val="FFFF00"/>
                </a:solidFill>
                <a:latin typeface="Arial"/>
              </a:rPr>
              <a:t>I Pedro</a:t>
            </a:r>
            <a:endParaRPr lang="en-US" sz="48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7983199-5FB6-475F-A444-BEC90A7210EF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5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0" y="0"/>
            <a:ext cx="9144000" cy="533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pc="-1" dirty="0">
                <a:solidFill>
                  <a:srgbClr val="FFFFFF"/>
                </a:solidFill>
                <a:latin typeface="Arial"/>
              </a:rPr>
              <a:t>L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a 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gran 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salvacion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I Pedro 1:1-12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secuencia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tiempo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sp>
        <p:nvSpPr>
          <p:cNvPr id="109" name="CustomShape 3"/>
          <p:cNvSpPr/>
          <p:nvPr/>
        </p:nvSpPr>
        <p:spPr>
          <a:xfrm>
            <a:off x="535680" y="1004760"/>
            <a:ext cx="2086190" cy="3715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i="1" spc="-1" dirty="0">
                <a:solidFill>
                  <a:srgbClr val="FFFF00"/>
                </a:solidFill>
                <a:latin typeface="Arial"/>
              </a:rPr>
              <a:t>D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e </a:t>
            </a:r>
            <a:r>
              <a:rPr lang="en-US" sz="1800" b="1" i="1" strike="noStrike" spc="-1" dirty="0" err="1">
                <a:solidFill>
                  <a:srgbClr val="FFFF00"/>
                </a:solidFill>
                <a:latin typeface="Arial"/>
              </a:rPr>
              <a:t>antemano</a:t>
            </a:r>
            <a:r>
              <a:rPr lang="en-US" sz="1800" b="1" i="1" strike="noStrike" spc="-1" dirty="0">
                <a:solidFill>
                  <a:srgbClr val="FFFF00"/>
                </a:solidFill>
                <a:latin typeface="Arial"/>
              </a:rPr>
              <a:t> (11)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0" name="CustomShape 4"/>
          <p:cNvSpPr/>
          <p:nvPr/>
        </p:nvSpPr>
        <p:spPr>
          <a:xfrm>
            <a:off x="0" y="1371600"/>
            <a:ext cx="2971800" cy="192578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Profetas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anunciaron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gracia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venidera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(10,11)</a:t>
            </a: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Profetas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inquirieron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para saber el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tiempo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(10,11)</a:t>
            </a: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Se les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dijo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que a </a:t>
            </a:r>
            <a:r>
              <a:rPr lang="en-US" sz="1700" b="1" spc="-1" dirty="0" err="1" smtClean="0">
                <a:solidFill>
                  <a:srgbClr val="FFFFFF"/>
                </a:solidFill>
                <a:latin typeface="Arial"/>
              </a:rPr>
              <a:t>v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osotros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administraban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(12)</a:t>
            </a:r>
          </a:p>
        </p:txBody>
      </p:sp>
      <p:sp>
        <p:nvSpPr>
          <p:cNvPr id="111" name="CustomShape 5"/>
          <p:cNvSpPr/>
          <p:nvPr/>
        </p:nvSpPr>
        <p:spPr>
          <a:xfrm>
            <a:off x="2971800" y="1447920"/>
            <a:ext cx="1066680" cy="71006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Sufri-miento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CustomShape 6"/>
          <p:cNvSpPr/>
          <p:nvPr/>
        </p:nvSpPr>
        <p:spPr>
          <a:xfrm>
            <a:off x="5029200" y="1552680"/>
            <a:ext cx="3048120" cy="140256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marL="176040" indent="-176040"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pc="-1" dirty="0" err="1">
                <a:solidFill>
                  <a:srgbClr val="FFFFFF"/>
                </a:solidFill>
                <a:latin typeface="Arial"/>
              </a:rPr>
              <a:t>A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nunciadas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a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vosotros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(12)</a:t>
            </a: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spc="-1" dirty="0" err="1">
                <a:solidFill>
                  <a:srgbClr val="FFFFFF"/>
                </a:solidFill>
                <a:latin typeface="Arial"/>
              </a:rPr>
              <a:t>E</a:t>
            </a:r>
            <a:r>
              <a:rPr lang="en-US" sz="1700" b="0" strike="noStrike" spc="-1" dirty="0" err="1" smtClean="0">
                <a:solidFill>
                  <a:srgbClr val="FFFFFF"/>
                </a:solidFill>
                <a:latin typeface="Arial"/>
              </a:rPr>
              <a:t>n</a:t>
            </a:r>
            <a:r>
              <a:rPr lang="en-US" sz="17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0" strike="noStrike" spc="-1" dirty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1700" b="0" strike="noStrike" spc="-1" dirty="0" err="1">
                <a:solidFill>
                  <a:srgbClr val="FFFFFF"/>
                </a:solidFill>
                <a:latin typeface="Arial"/>
              </a:rPr>
              <a:t>evangelio</a:t>
            </a: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0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17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0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1700" b="0" strike="noStrike" spc="-1" dirty="0">
                <a:solidFill>
                  <a:srgbClr val="FFFFFF"/>
                </a:solidFill>
                <a:latin typeface="Arial"/>
              </a:rPr>
              <a:t> que </a:t>
            </a:r>
            <a:r>
              <a:rPr lang="en-US" sz="1700" b="0" strike="noStrike" spc="-1" dirty="0" err="1">
                <a:solidFill>
                  <a:srgbClr val="FFFFFF"/>
                </a:solidFill>
                <a:latin typeface="Arial"/>
              </a:rPr>
              <a:t>predican</a:t>
            </a: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0" strike="noStrike" spc="-1" dirty="0" err="1" smtClean="0">
                <a:solidFill>
                  <a:srgbClr val="FFFFFF"/>
                </a:solidFill>
                <a:latin typeface="Arial"/>
              </a:rPr>
              <a:t>Enviados</a:t>
            </a:r>
            <a:r>
              <a:rPr lang="en-US" sz="17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0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1700" b="0" strike="noStrike" spc="-1" dirty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1700" b="0" strike="noStrike" spc="-1" dirty="0" err="1">
                <a:solidFill>
                  <a:srgbClr val="FFFFFF"/>
                </a:solidFill>
                <a:latin typeface="Arial"/>
              </a:rPr>
              <a:t>Espíritu</a:t>
            </a:r>
            <a:r>
              <a:rPr lang="en-US" sz="1700" b="0" strike="noStrike" spc="-1" dirty="0">
                <a:solidFill>
                  <a:srgbClr val="FFFFFF"/>
                </a:solidFill>
                <a:latin typeface="Arial"/>
              </a:rPr>
              <a:t> Santo</a:t>
            </a: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CustomShape 7"/>
          <p:cNvSpPr/>
          <p:nvPr/>
        </p:nvSpPr>
        <p:spPr>
          <a:xfrm>
            <a:off x="5031720" y="990720"/>
            <a:ext cx="2333757" cy="3715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i="1" spc="-1" dirty="0" err="1">
                <a:solidFill>
                  <a:srgbClr val="FFFF00"/>
                </a:solidFill>
                <a:latin typeface="Arial"/>
              </a:rPr>
              <a:t>A</a:t>
            </a: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hora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han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sido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800" b="1" i="1" strike="noStrike" spc="-1" dirty="0">
                <a:solidFill>
                  <a:srgbClr val="FFFF00"/>
                </a:solidFill>
                <a:latin typeface="Arial"/>
              </a:rPr>
              <a:t>(12)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4" name="Line 8"/>
          <p:cNvSpPr/>
          <p:nvPr/>
        </p:nvSpPr>
        <p:spPr>
          <a:xfrm>
            <a:off x="4876920" y="1447920"/>
            <a:ext cx="0" cy="1676160"/>
          </a:xfrm>
          <a:prstGeom prst="line">
            <a:avLst/>
          </a:prstGeom>
          <a:ln w="9360">
            <a:solidFill>
              <a:srgbClr val="FFFFFF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9"/>
          <p:cNvSpPr/>
          <p:nvPr/>
        </p:nvSpPr>
        <p:spPr>
          <a:xfrm>
            <a:off x="1106905" y="3962520"/>
            <a:ext cx="3998615" cy="28645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Esperanza Viva (3)</a:t>
            </a: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Guardados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(5)</a:t>
            </a:r>
          </a:p>
          <a:p>
            <a:pPr marL="457200" lvl="1" indent="-167040" algn="l" rtl="0">
              <a:buClr>
                <a:srgbClr val="FFFF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Por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poder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de Dios</a:t>
            </a:r>
            <a:endParaRPr lang="en-US" sz="1800" b="1" strike="noStrike" spc="-1" dirty="0" smtClean="0">
              <a:solidFill>
                <a:srgbClr val="FFFFFF"/>
              </a:solidFill>
              <a:latin typeface="Arial"/>
            </a:endParaRPr>
          </a:p>
          <a:p>
            <a:pPr marL="457200" lvl="1" indent="-167040" algn="l" rtl="0">
              <a:buClr>
                <a:srgbClr val="FFFF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Mediante la 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fe</a:t>
            </a:r>
            <a:endParaRPr lang="en-US" sz="1800" b="1" strike="noStrike" spc="-1" dirty="0" smtClean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Afligidos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diversas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pruebas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(6)</a:t>
            </a:r>
          </a:p>
          <a:p>
            <a:pPr marL="457200" lvl="1" indent="-167040" algn="l" rtl="0">
              <a:buClr>
                <a:srgbClr val="FFFF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Prueba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tu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fe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 (7)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Amar y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creer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Jesús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(8)</a:t>
            </a:r>
          </a:p>
          <a:p>
            <a:pPr marL="176040" indent="-17604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Alegría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(8)</a:t>
            </a:r>
          </a:p>
          <a:p>
            <a:pPr marL="457200" lvl="1" indent="-167040" algn="l" rtl="0">
              <a:buClr>
                <a:srgbClr val="FFFF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Gozo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inefable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457200" lvl="1" indent="-167040" algn="l" rtl="0">
              <a:buClr>
                <a:srgbClr val="FFFF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 err="1">
                <a:solidFill>
                  <a:srgbClr val="FFFFFF"/>
                </a:solidFill>
                <a:latin typeface="Arial"/>
              </a:rPr>
              <a:t>L</a:t>
            </a:r>
            <a:r>
              <a:rPr lang="en-US" sz="1800" b="0" strike="noStrike" spc="-1" dirty="0" err="1" smtClean="0">
                <a:solidFill>
                  <a:srgbClr val="FFFFFF"/>
                </a:solidFill>
                <a:latin typeface="Arial"/>
              </a:rPr>
              <a:t>leno</a:t>
            </a:r>
            <a:r>
              <a:rPr lang="en-US" sz="1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1800" b="0" strike="noStrike" spc="-1" dirty="0" err="1">
                <a:solidFill>
                  <a:srgbClr val="FFFFFF"/>
                </a:solidFill>
                <a:latin typeface="Arial"/>
              </a:rPr>
              <a:t>gloria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6" name="CustomShape 10"/>
          <p:cNvSpPr/>
          <p:nvPr/>
        </p:nvSpPr>
        <p:spPr>
          <a:xfrm>
            <a:off x="5410079" y="3962520"/>
            <a:ext cx="3541415" cy="2310505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marL="176040" indent="-176040" algn="l" rtl="0">
              <a:buClr>
                <a:srgbClr val="CCEC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CCECFF"/>
                </a:solidFill>
                <a:latin typeface="Arial"/>
              </a:rPr>
              <a:t>Herencia</a:t>
            </a: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 (4)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457200" lvl="1" indent="-167040" algn="l" rtl="0">
              <a:lnSpc>
                <a:spcPct val="100000"/>
              </a:lnSpc>
              <a:buClr>
                <a:srgbClr val="CCEC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>
                <a:solidFill>
                  <a:srgbClr val="CCECFF"/>
                </a:solidFill>
                <a:latin typeface="Arial"/>
              </a:rPr>
              <a:t>Incorruptible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457200" lvl="1" indent="-167040" algn="l" rtl="0">
              <a:lnSpc>
                <a:spcPct val="100000"/>
              </a:lnSpc>
              <a:buClr>
                <a:srgbClr val="CCEC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 err="1" smtClean="0">
                <a:solidFill>
                  <a:srgbClr val="CCECFF"/>
                </a:solidFill>
                <a:latin typeface="Arial"/>
              </a:rPr>
              <a:t>Incomtaminada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457200" lvl="1" indent="-167040" algn="l" rtl="0">
              <a:lnSpc>
                <a:spcPct val="100000"/>
              </a:lnSpc>
              <a:buClr>
                <a:srgbClr val="CCEC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err="1" smtClean="0">
                <a:solidFill>
                  <a:srgbClr val="CCECFF"/>
                </a:solidFill>
                <a:latin typeface="Arial"/>
              </a:rPr>
              <a:t>Inmarcesible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457200" lvl="1" indent="-167040" algn="l" rtl="0">
              <a:lnSpc>
                <a:spcPct val="100000"/>
              </a:lnSpc>
              <a:buClr>
                <a:srgbClr val="CCECFF"/>
              </a:buClr>
              <a:buFont typeface="Arial"/>
              <a:buChar char="­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 err="1" smtClean="0">
                <a:solidFill>
                  <a:srgbClr val="CCECFF"/>
                </a:solidFill>
                <a:latin typeface="Arial"/>
              </a:rPr>
              <a:t>R</a:t>
            </a:r>
            <a:r>
              <a:rPr lang="en-US" sz="1800" b="0" strike="noStrike" spc="-1" dirty="0" err="1" smtClean="0">
                <a:solidFill>
                  <a:srgbClr val="CCECFF"/>
                </a:solidFill>
                <a:latin typeface="Arial"/>
              </a:rPr>
              <a:t>eservada</a:t>
            </a:r>
            <a:r>
              <a:rPr lang="en-US" sz="1800" b="0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CCECFF"/>
                </a:solidFill>
                <a:latin typeface="Arial"/>
              </a:rPr>
              <a:t>en</a:t>
            </a:r>
            <a:r>
              <a:rPr lang="en-US" sz="1800" b="0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pc="-1" dirty="0" err="1" smtClean="0">
                <a:solidFill>
                  <a:srgbClr val="CCECFF"/>
                </a:solidFill>
                <a:latin typeface="Arial"/>
              </a:rPr>
              <a:t>los</a:t>
            </a:r>
            <a:r>
              <a:rPr lang="en-US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pc="-1" dirty="0" err="1" smtClean="0">
                <a:solidFill>
                  <a:srgbClr val="CCECFF"/>
                </a:solidFill>
                <a:latin typeface="Arial"/>
              </a:rPr>
              <a:t>cielos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CCEC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La </a:t>
            </a:r>
            <a:r>
              <a:rPr lang="en-US" sz="1800" b="1" strike="noStrike" spc="-1" dirty="0" err="1">
                <a:solidFill>
                  <a:srgbClr val="CCECFF"/>
                </a:solidFill>
                <a:latin typeface="Arial"/>
              </a:rPr>
              <a:t>salvación</a:t>
            </a: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b="1" spc="-1" dirty="0" err="1" smtClean="0">
                <a:solidFill>
                  <a:srgbClr val="CCECFF"/>
                </a:solidFill>
                <a:latin typeface="Arial"/>
              </a:rPr>
              <a:t>manifestada</a:t>
            </a:r>
            <a:r>
              <a:rPr lang="en-US" sz="1800" b="1" strike="noStrike" spc="-1" dirty="0" smtClean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(5)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CCEC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El “fin” de </a:t>
            </a:r>
            <a:r>
              <a:rPr lang="en-US" sz="1800" b="1" strike="noStrike" spc="-1" dirty="0" err="1">
                <a:solidFill>
                  <a:srgbClr val="CCECFF"/>
                </a:solidFill>
                <a:latin typeface="Arial"/>
              </a:rPr>
              <a:t>nuestra</a:t>
            </a: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CCECFF"/>
                </a:solidFill>
                <a:latin typeface="Arial"/>
              </a:rPr>
              <a:t>fe</a:t>
            </a: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 (9)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marL="176040" indent="-176040" algn="l" rtl="0">
              <a:buClr>
                <a:srgbClr val="CCEC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CCECFF"/>
                </a:solidFill>
                <a:latin typeface="Arial"/>
              </a:rPr>
              <a:t>Salvación</a:t>
            </a:r>
            <a:r>
              <a:rPr lang="en-US" sz="1800" b="1" strike="noStrike" spc="-1" dirty="0">
                <a:solidFill>
                  <a:srgbClr val="CCECFF"/>
                </a:solidFill>
                <a:latin typeface="Arial"/>
              </a:rPr>
              <a:t> de almas (9)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CustomShape 11"/>
          <p:cNvSpPr/>
          <p:nvPr/>
        </p:nvSpPr>
        <p:spPr>
          <a:xfrm>
            <a:off x="2057400" y="3321000"/>
            <a:ext cx="2231293" cy="64851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1" strike="noStrike" spc="-1" dirty="0" err="1">
                <a:solidFill>
                  <a:srgbClr val="FFFF00"/>
                </a:solidFill>
                <a:latin typeface="Arial"/>
              </a:rPr>
              <a:t>Ahora</a:t>
            </a:r>
            <a:r>
              <a:rPr lang="en-US" sz="1800" b="1" i="1" strike="noStrike" spc="-1" dirty="0">
                <a:solidFill>
                  <a:srgbClr val="FFFF00"/>
                </a:solidFill>
                <a:latin typeface="Arial"/>
              </a:rPr>
              <a:t>, </a:t>
            </a:r>
            <a:r>
              <a:rPr lang="en-US" sz="1800" b="1" i="1" strike="noStrike" spc="-1" dirty="0" err="1">
                <a:solidFill>
                  <a:srgbClr val="FFFF00"/>
                </a:solidFill>
                <a:latin typeface="Arial"/>
              </a:rPr>
              <a:t>por</a:t>
            </a:r>
            <a:r>
              <a:rPr lang="en-US" sz="1800" b="1" i="1" strike="noStrike" spc="-1" dirty="0">
                <a:solidFill>
                  <a:srgbClr val="FFFF00"/>
                </a:solidFill>
                <a:latin typeface="Arial"/>
              </a:rPr>
              <a:t> un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poco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 de </a:t>
            </a: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tiempo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 (6</a:t>
            </a:r>
            <a:r>
              <a:rPr lang="en-US" sz="1800" b="1" i="1" strike="noStrike" spc="-1" dirty="0">
                <a:solidFill>
                  <a:srgbClr val="FFFF00"/>
                </a:solidFill>
                <a:latin typeface="Arial"/>
              </a:rPr>
              <a:t>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18" name="Group 12"/>
          <p:cNvGrpSpPr/>
          <p:nvPr/>
        </p:nvGrpSpPr>
        <p:grpSpPr>
          <a:xfrm>
            <a:off x="135475" y="3444196"/>
            <a:ext cx="1693326" cy="3337484"/>
            <a:chOff x="135475" y="3444196"/>
            <a:chExt cx="1693326" cy="3337484"/>
          </a:xfrm>
        </p:grpSpPr>
        <p:sp>
          <p:nvSpPr>
            <p:cNvPr id="119" name="CustomShape 13"/>
            <p:cNvSpPr/>
            <p:nvPr/>
          </p:nvSpPr>
          <p:spPr>
            <a:xfrm>
              <a:off x="135475" y="3444196"/>
              <a:ext cx="1693326" cy="371513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err="1" smtClean="0">
                  <a:solidFill>
                    <a:srgbClr val="FFFF00"/>
                  </a:solidFill>
                  <a:latin typeface="Arial"/>
                </a:rPr>
                <a:t>Renacidos</a:t>
              </a:r>
              <a:r>
                <a:rPr lang="en-US" sz="1800" b="1" i="1" strike="noStrike" spc="-1" dirty="0" smtClean="0">
                  <a:solidFill>
                    <a:srgbClr val="FFFF00"/>
                  </a:solidFill>
                  <a:latin typeface="Arial"/>
                </a:rPr>
                <a:t> (3</a:t>
              </a:r>
              <a:r>
                <a:rPr lang="en-US" sz="1800" b="1" i="1" strike="noStrike" spc="-1" dirty="0">
                  <a:solidFill>
                    <a:srgbClr val="FFFF00"/>
                  </a:solidFill>
                  <a:latin typeface="Arial"/>
                </a:rPr>
                <a:t>)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0" name="Line 14"/>
            <p:cNvSpPr/>
            <p:nvPr/>
          </p:nvSpPr>
          <p:spPr>
            <a:xfrm>
              <a:off x="990360" y="3962520"/>
              <a:ext cx="0" cy="2819160"/>
            </a:xfrm>
            <a:prstGeom prst="line">
              <a:avLst/>
            </a:prstGeom>
            <a:ln w="9360">
              <a:solidFill>
                <a:srgbClr val="FFFFFF"/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21" name="Group 15"/>
          <p:cNvGrpSpPr/>
          <p:nvPr/>
        </p:nvGrpSpPr>
        <p:grpSpPr>
          <a:xfrm>
            <a:off x="4117320" y="3321000"/>
            <a:ext cx="1893600" cy="3460680"/>
            <a:chOff x="4117320" y="3321000"/>
            <a:chExt cx="1893600" cy="3460680"/>
          </a:xfrm>
        </p:grpSpPr>
        <p:sp>
          <p:nvSpPr>
            <p:cNvPr id="122" name="Line 16"/>
            <p:cNvSpPr/>
            <p:nvPr/>
          </p:nvSpPr>
          <p:spPr>
            <a:xfrm>
              <a:off x="5105160" y="3962520"/>
              <a:ext cx="0" cy="2819160"/>
            </a:xfrm>
            <a:prstGeom prst="line">
              <a:avLst/>
            </a:prstGeom>
            <a:ln w="9360">
              <a:solidFill>
                <a:srgbClr val="FFFFFF"/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CustomShape 17"/>
            <p:cNvSpPr/>
            <p:nvPr/>
          </p:nvSpPr>
          <p:spPr>
            <a:xfrm>
              <a:off x="4117320" y="3321000"/>
              <a:ext cx="1893600" cy="642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00"/>
                  </a:solidFill>
                  <a:latin typeface="Arial"/>
                </a:rPr>
                <a:t>Revelación de</a:t>
              </a:r>
              <a:endParaRPr lang="en-US" sz="1800" b="1" strike="noStrike" spc="-1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>
                  <a:solidFill>
                    <a:srgbClr val="FFFF00"/>
                  </a:solidFill>
                  <a:latin typeface="Arial"/>
                </a:rPr>
                <a:t>Jesucristo (7)</a:t>
              </a:r>
              <a:endParaRPr lang="en-US" sz="1800" b="1" strike="noStrike" spc="-1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124" name="CustomShape 18"/>
          <p:cNvSpPr/>
          <p:nvPr/>
        </p:nvSpPr>
        <p:spPr>
          <a:xfrm>
            <a:off x="6173280" y="3505320"/>
            <a:ext cx="2794781" cy="37151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“El </a:t>
            </a: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tiempo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800" b="1" i="1" strike="noStrike" spc="-1" dirty="0" err="1" smtClean="0">
                <a:solidFill>
                  <a:srgbClr val="FFFF00"/>
                </a:solidFill>
                <a:latin typeface="Arial"/>
              </a:rPr>
              <a:t>postrero</a:t>
            </a:r>
            <a:r>
              <a:rPr lang="en-US" sz="1800" b="1" i="1" strike="noStrike" spc="-1" dirty="0" smtClean="0">
                <a:solidFill>
                  <a:srgbClr val="FFFF00"/>
                </a:solidFill>
                <a:latin typeface="Arial"/>
              </a:rPr>
              <a:t>” </a:t>
            </a:r>
            <a:r>
              <a:rPr lang="en-US" sz="1800" b="1" i="1" strike="noStrike" spc="-1" dirty="0">
                <a:solidFill>
                  <a:srgbClr val="FFFF00"/>
                </a:solidFill>
                <a:latin typeface="Arial"/>
              </a:rPr>
              <a:t>(5)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CustomShape 19"/>
          <p:cNvSpPr/>
          <p:nvPr/>
        </p:nvSpPr>
        <p:spPr>
          <a:xfrm>
            <a:off x="8381880" y="1752480"/>
            <a:ext cx="685800" cy="1295640"/>
          </a:xfrm>
          <a:custGeom>
            <a:avLst/>
            <a:gdLst/>
            <a:ahLst/>
            <a:cxnLst/>
            <a:rect l="0" t="0" r="r" b="b"/>
            <a:pathLst>
              <a:path w="1907" h="3601">
                <a:moveTo>
                  <a:pt x="0" y="900"/>
                </a:moveTo>
                <a:lnTo>
                  <a:pt x="1429" y="900"/>
                </a:lnTo>
                <a:lnTo>
                  <a:pt x="1429" y="0"/>
                </a:lnTo>
                <a:lnTo>
                  <a:pt x="1906" y="1800"/>
                </a:lnTo>
                <a:lnTo>
                  <a:pt x="1429" y="3600"/>
                </a:lnTo>
                <a:lnTo>
                  <a:pt x="1429" y="2700"/>
                </a:lnTo>
                <a:lnTo>
                  <a:pt x="0" y="2700"/>
                </a:lnTo>
                <a:lnTo>
                  <a:pt x="0" y="900"/>
                </a:lnTo>
              </a:path>
            </a:pathLst>
          </a:custGeom>
          <a:gradFill rotWithShape="0">
            <a:gsLst>
              <a:gs pos="0">
                <a:srgbClr val="000066"/>
              </a:gs>
              <a:gs pos="100000">
                <a:srgbClr val="FFFFFF"/>
              </a:gs>
            </a:gsLst>
            <a:lin ang="0"/>
          </a:gra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20"/>
          <p:cNvSpPr/>
          <p:nvPr/>
        </p:nvSpPr>
        <p:spPr>
          <a:xfrm>
            <a:off x="0" y="4876920"/>
            <a:ext cx="685800" cy="1295280"/>
          </a:xfrm>
          <a:custGeom>
            <a:avLst/>
            <a:gdLst/>
            <a:ahLst/>
            <a:cxnLst/>
            <a:rect l="0" t="0" r="r" b="b"/>
            <a:pathLst>
              <a:path w="1907" h="3600">
                <a:moveTo>
                  <a:pt x="0" y="899"/>
                </a:moveTo>
                <a:lnTo>
                  <a:pt x="1429" y="899"/>
                </a:lnTo>
                <a:lnTo>
                  <a:pt x="1429" y="0"/>
                </a:lnTo>
                <a:lnTo>
                  <a:pt x="1906" y="1799"/>
                </a:lnTo>
                <a:lnTo>
                  <a:pt x="1429" y="3599"/>
                </a:lnTo>
                <a:lnTo>
                  <a:pt x="1429" y="2699"/>
                </a:lnTo>
                <a:lnTo>
                  <a:pt x="0" y="2699"/>
                </a:lnTo>
                <a:lnTo>
                  <a:pt x="0" y="899"/>
                </a:lnTo>
              </a:path>
            </a:pathLst>
          </a:custGeom>
          <a:gradFill rotWithShape="0">
            <a:gsLst>
              <a:gs pos="0">
                <a:srgbClr val="000066"/>
              </a:gs>
              <a:gs pos="100000">
                <a:srgbClr val="FFFFFF"/>
              </a:gs>
            </a:gsLst>
            <a:lin ang="0"/>
          </a:gra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27" name="Group 21"/>
          <p:cNvGrpSpPr/>
          <p:nvPr/>
        </p:nvGrpSpPr>
        <p:grpSpPr>
          <a:xfrm>
            <a:off x="7437946" y="457200"/>
            <a:ext cx="1488269" cy="2743200"/>
            <a:chOff x="7437946" y="457200"/>
            <a:chExt cx="1488269" cy="2743200"/>
          </a:xfrm>
        </p:grpSpPr>
        <p:sp>
          <p:nvSpPr>
            <p:cNvPr id="128" name="CustomShape 22"/>
            <p:cNvSpPr/>
            <p:nvPr/>
          </p:nvSpPr>
          <p:spPr>
            <a:xfrm>
              <a:off x="7437946" y="457200"/>
              <a:ext cx="1488269" cy="925511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err="1" smtClean="0">
                  <a:solidFill>
                    <a:srgbClr val="FFFF00"/>
                  </a:solidFill>
                  <a:latin typeface="Arial"/>
                </a:rPr>
                <a:t>Renacidos</a:t>
              </a:r>
              <a:r>
                <a:rPr lang="en-US" sz="1800" b="1" i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 err="1" smtClean="0">
                  <a:solidFill>
                    <a:srgbClr val="FFFF00"/>
                  </a:solidFill>
                  <a:latin typeface="Arial"/>
                </a:rPr>
                <a:t>por</a:t>
              </a:r>
              <a:r>
                <a:rPr lang="en-US" sz="1800" b="1" i="1" strike="noStrike" spc="-1" dirty="0" smtClean="0">
                  <a:solidFill>
                    <a:srgbClr val="FFFF00"/>
                  </a:solidFill>
                  <a:latin typeface="Arial"/>
                </a:rPr>
                <a:t> la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1" strike="noStrike" spc="-1" dirty="0">
                  <a:solidFill>
                    <a:srgbClr val="FFFF00"/>
                  </a:solidFill>
                  <a:latin typeface="Arial"/>
                </a:rPr>
                <a:t>Palabra (23)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9" name="Line 23"/>
            <p:cNvSpPr/>
            <p:nvPr/>
          </p:nvSpPr>
          <p:spPr>
            <a:xfrm>
              <a:off x="8077320" y="1371600"/>
              <a:ext cx="0" cy="1828800"/>
            </a:xfrm>
            <a:prstGeom prst="line">
              <a:avLst/>
            </a:prstGeom>
            <a:ln w="9360">
              <a:solidFill>
                <a:srgbClr val="FFFFFF"/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30" name="CustomShape 24"/>
          <p:cNvSpPr/>
          <p:nvPr/>
        </p:nvSpPr>
        <p:spPr>
          <a:xfrm>
            <a:off x="2971800" y="2438280"/>
            <a:ext cx="1905120" cy="398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>
                <a:solidFill>
                  <a:srgbClr val="FFFFFF"/>
                </a:solidFill>
                <a:latin typeface="Arial"/>
              </a:rPr>
              <a:t>de Cristo (12)</a:t>
            </a:r>
          </a:p>
        </p:txBody>
      </p:sp>
      <p:sp>
        <p:nvSpPr>
          <p:cNvPr id="131" name="CustomShape 25"/>
          <p:cNvSpPr/>
          <p:nvPr/>
        </p:nvSpPr>
        <p:spPr>
          <a:xfrm>
            <a:off x="3962520" y="1447920"/>
            <a:ext cx="990360" cy="398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>
                <a:solidFill>
                  <a:srgbClr val="CCECFF"/>
                </a:solidFill>
                <a:latin typeface="Arial"/>
              </a:rPr>
              <a:t>Gloria</a:t>
            </a:r>
            <a:endParaRPr lang="en-US" sz="20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2" name="Line 26"/>
          <p:cNvSpPr/>
          <p:nvPr/>
        </p:nvSpPr>
        <p:spPr>
          <a:xfrm>
            <a:off x="4038480" y="1066680"/>
            <a:ext cx="0" cy="1295640"/>
          </a:xfrm>
          <a:prstGeom prst="line">
            <a:avLst/>
          </a:prstGeom>
          <a:ln w="9360">
            <a:solidFill>
              <a:srgbClr val="FFFFFF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27"/>
          <p:cNvSpPr/>
          <p:nvPr/>
        </p:nvSpPr>
        <p:spPr>
          <a:xfrm>
            <a:off x="3657600" y="1143000"/>
            <a:ext cx="762120" cy="228600"/>
          </a:xfrm>
          <a:custGeom>
            <a:avLst/>
            <a:gdLst/>
            <a:ahLst/>
            <a:cxnLst/>
            <a:rect l="l" t="t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28440">
            <a:solidFill>
              <a:srgbClr val="FFFFFF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28"/>
          <p:cNvSpPr/>
          <p:nvPr/>
        </p:nvSpPr>
        <p:spPr>
          <a:xfrm>
            <a:off x="4724280" y="4952880"/>
            <a:ext cx="762120" cy="228600"/>
          </a:xfrm>
          <a:custGeom>
            <a:avLst/>
            <a:gdLst/>
            <a:ahLst/>
            <a:cxnLst/>
            <a:rect l="l" t="t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28440">
            <a:solidFill>
              <a:srgbClr val="FFFFFF"/>
            </a:solidFill>
            <a:round/>
            <a:tailEnd type="stealth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35" name="Group 29"/>
          <p:cNvGrpSpPr/>
          <p:nvPr/>
        </p:nvGrpSpPr>
        <p:grpSpPr>
          <a:xfrm>
            <a:off x="2352972" y="533520"/>
            <a:ext cx="1379137" cy="2590560"/>
            <a:chOff x="2352972" y="533520"/>
            <a:chExt cx="1379137" cy="2590560"/>
          </a:xfrm>
        </p:grpSpPr>
        <p:sp>
          <p:nvSpPr>
            <p:cNvPr id="136" name="Line 30"/>
            <p:cNvSpPr/>
            <p:nvPr/>
          </p:nvSpPr>
          <p:spPr>
            <a:xfrm>
              <a:off x="2971800" y="1066680"/>
              <a:ext cx="0" cy="2057400"/>
            </a:xfrm>
            <a:prstGeom prst="line">
              <a:avLst/>
            </a:prstGeom>
            <a:ln w="9360">
              <a:solidFill>
                <a:srgbClr val="FFFFFF"/>
              </a:solidFill>
              <a:prstDash val="dash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" name="CustomShape 31"/>
            <p:cNvSpPr/>
            <p:nvPr/>
          </p:nvSpPr>
          <p:spPr>
            <a:xfrm>
              <a:off x="2352972" y="533520"/>
              <a:ext cx="1379137" cy="586957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1" strike="noStrike" spc="-1" dirty="0">
                  <a:solidFill>
                    <a:srgbClr val="FFFF00"/>
                  </a:solidFill>
                  <a:latin typeface="Arial"/>
                </a:rPr>
                <a:t>Cristo Mani-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ctr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1" strike="noStrike" spc="-1" dirty="0" err="1" smtClean="0">
                  <a:solidFill>
                    <a:srgbClr val="FFFF00"/>
                  </a:solidFill>
                  <a:latin typeface="Arial"/>
                </a:rPr>
                <a:t>festado</a:t>
              </a:r>
              <a:r>
                <a:rPr lang="en-US" sz="1600" b="1" i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1600" b="1" i="1" strike="noStrike" spc="-1" dirty="0">
                  <a:solidFill>
                    <a:srgbClr val="FFFF00"/>
                  </a:solidFill>
                  <a:latin typeface="Arial"/>
                </a:rPr>
                <a:t>(20)</a:t>
              </a:r>
              <a:endParaRPr lang="en-US" sz="16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38" name="Group 32"/>
          <p:cNvGrpSpPr/>
          <p:nvPr/>
        </p:nvGrpSpPr>
        <p:grpSpPr>
          <a:xfrm>
            <a:off x="2666880" y="2133720"/>
            <a:ext cx="3505320" cy="1295280"/>
            <a:chOff x="2666880" y="2133720"/>
            <a:chExt cx="3505320" cy="1295280"/>
          </a:xfrm>
        </p:grpSpPr>
        <p:sp>
          <p:nvSpPr>
            <p:cNvPr id="139" name="Line 33"/>
            <p:cNvSpPr/>
            <p:nvPr/>
          </p:nvSpPr>
          <p:spPr>
            <a:xfrm flipH="1">
              <a:off x="2666880" y="2209680"/>
              <a:ext cx="914400" cy="1219320"/>
            </a:xfrm>
            <a:prstGeom prst="line">
              <a:avLst/>
            </a:prstGeom>
            <a:ln w="9360">
              <a:solidFill>
                <a:srgbClr val="CCEC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Line 34"/>
            <p:cNvSpPr/>
            <p:nvPr/>
          </p:nvSpPr>
          <p:spPr>
            <a:xfrm>
              <a:off x="4495680" y="2133720"/>
              <a:ext cx="1676520" cy="1295280"/>
            </a:xfrm>
            <a:prstGeom prst="line">
              <a:avLst/>
            </a:prstGeom>
            <a:ln w="9360">
              <a:solidFill>
                <a:srgbClr val="CCECFF"/>
              </a:solidFill>
              <a:prstDash val="sysDot"/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9A5FBAB-5B3F-4878-98B9-37D2A1CF1BF0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6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0" y="76320"/>
            <a:ext cx="9144000" cy="380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>
                <a:solidFill>
                  <a:srgbClr val="FFFFFF"/>
                </a:solidFill>
                <a:latin typeface="Arial"/>
              </a:rPr>
              <a:t>Productos de Salvación (I Pedro 1:13-2:10)</a:t>
            </a:r>
          </a:p>
        </p:txBody>
      </p:sp>
      <p:sp>
        <p:nvSpPr>
          <p:cNvPr id="143" name="TextShape 3"/>
          <p:cNvSpPr txBox="1"/>
          <p:nvPr/>
        </p:nvSpPr>
        <p:spPr>
          <a:xfrm>
            <a:off x="0" y="609120"/>
            <a:ext cx="4572000" cy="62485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“La 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gran </a:t>
            </a:r>
            <a:r>
              <a:rPr lang="en-US" sz="1700" b="1" spc="-1" dirty="0" err="1" smtClean="0">
                <a:solidFill>
                  <a:srgbClr val="FFFFFF"/>
                </a:solidFill>
                <a:latin typeface="Arial"/>
              </a:rPr>
              <a:t>s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alvación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”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(1:3-12)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[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Sois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]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hijos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obedientes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(1:14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Aquel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que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os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llamó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es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santo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1:15)</a:t>
            </a: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Invocáis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por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Padre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... que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juzga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a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cada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hombre (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1:17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Sabéis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que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fuisteis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redimidos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con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sangre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preciosa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(1:18)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Habéis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purificado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vuestras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almas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por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obediencia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a la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verdad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(1:22)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Habiendo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renacido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por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la palabra de Dios (1:23-25)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Habéis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gustado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benignidad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del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Señor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(2:3)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Sois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linaje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escogido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sacerdocio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real,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nación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santa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posesión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de Dios (2:9)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Llamamiento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: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tinieblas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a luz;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Ahora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pueblo de Dios; Misericordia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alcanzada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(2:9,10)</a:t>
            </a:r>
          </a:p>
        </p:txBody>
      </p:sp>
      <p:sp>
        <p:nvSpPr>
          <p:cNvPr id="144" name="CustomShape 4"/>
          <p:cNvSpPr/>
          <p:nvPr/>
        </p:nvSpPr>
        <p:spPr>
          <a:xfrm>
            <a:off x="4724280" y="609480"/>
            <a:ext cx="4419720" cy="624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Sed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sobrios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esperad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…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Jesús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(1:13)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Ser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conformados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otra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cosa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(1:14)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Sed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i="1" strike="noStrike" spc="-1" dirty="0" smtClean="0">
                <a:solidFill>
                  <a:srgbClr val="FFFF00"/>
                </a:solidFill>
                <a:uFillTx/>
                <a:latin typeface="Arial"/>
              </a:rPr>
              <a:t>Santos 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(1:15,16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Pasa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tiempo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vuestra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peregrinación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i="1" u="sng" strike="noStrike" spc="-1" dirty="0" err="1" smtClean="0">
                <a:solidFill>
                  <a:srgbClr val="FFFF00"/>
                </a:solidFill>
                <a:uFillTx/>
                <a:latin typeface="Arial"/>
              </a:rPr>
              <a:t>Temor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.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(1:17)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ES" sz="1700" b="1" strike="noStrike" spc="-1" dirty="0" smtClean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i="1" strike="noStrike" spc="-1" dirty="0" err="1" smtClean="0">
                <a:solidFill>
                  <a:srgbClr val="FFFF00"/>
                </a:solidFill>
                <a:uFillTx/>
                <a:latin typeface="Arial"/>
              </a:rPr>
              <a:t>Amaos</a:t>
            </a:r>
            <a:r>
              <a:rPr lang="en-US" sz="1700" b="1" i="1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unos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a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otros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corazón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entrañablemente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(1:22)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ES" sz="1700" b="1" strike="noStrike" spc="-1" dirty="0" smtClean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6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pc="-1" dirty="0" err="1" smtClean="0">
                <a:solidFill>
                  <a:srgbClr val="FFFFFF"/>
                </a:solidFill>
                <a:latin typeface="Arial"/>
              </a:rPr>
              <a:t>Desechad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engaño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hipocresía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…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(2:1)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Desead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la Palabra 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y </a:t>
            </a:r>
            <a:r>
              <a:rPr lang="en-US" sz="1700" b="1" i="1" strike="noStrike" spc="-1" dirty="0" err="1" smtClean="0">
                <a:solidFill>
                  <a:srgbClr val="FFFF00"/>
                </a:solidFill>
                <a:uFillTx/>
                <a:latin typeface="Arial"/>
              </a:rPr>
              <a:t>Creced</a:t>
            </a:r>
            <a:r>
              <a:rPr lang="en-US" sz="1700" b="1" i="1" strike="noStrike" spc="-1" dirty="0" smtClean="0">
                <a:solidFill>
                  <a:srgbClr val="FFFF00"/>
                </a:solidFill>
                <a:uFillTx/>
                <a:latin typeface="Arial"/>
              </a:rPr>
              <a:t> 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(2:2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ES" sz="1700" b="1" strike="noStrike" spc="-1" dirty="0" smtClean="0">
              <a:solidFill>
                <a:srgbClr val="FFFFFF"/>
              </a:solidFill>
              <a:latin typeface="Arial"/>
            </a:endParaRPr>
          </a:p>
          <a:p>
            <a:pPr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6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Sed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edificados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…casa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espiritual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(2:5)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strike="noStrike" spc="-1" dirty="0" err="1" smtClean="0">
                <a:solidFill>
                  <a:srgbClr val="FFFFFF"/>
                </a:solidFill>
                <a:latin typeface="Arial"/>
              </a:rPr>
              <a:t>Ofreced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i="1" u="sng" strike="noStrike" spc="-1" dirty="0" err="1" smtClean="0">
                <a:solidFill>
                  <a:srgbClr val="FFFF00"/>
                </a:solidFill>
                <a:uFillTx/>
                <a:latin typeface="Arial"/>
              </a:rPr>
              <a:t>Sacrificios</a:t>
            </a:r>
            <a:r>
              <a:rPr lang="en-US" sz="1700" b="1" i="1" u="sng" strike="noStrike" spc="-1" dirty="0" smtClean="0">
                <a:solidFill>
                  <a:srgbClr val="FFFF00"/>
                </a:solidFill>
                <a:uFillTx/>
                <a:latin typeface="Arial"/>
              </a:rPr>
              <a:t> </a:t>
            </a:r>
            <a:r>
              <a:rPr lang="en-US" sz="1700" b="1" i="1" strike="noStrike" spc="-1" dirty="0" err="1" smtClean="0">
                <a:solidFill>
                  <a:srgbClr val="FFFF00"/>
                </a:solidFill>
                <a:uFillTx/>
                <a:latin typeface="Arial"/>
              </a:rPr>
              <a:t>Espirituales</a:t>
            </a:r>
            <a:r>
              <a:rPr lang="en-US" sz="1700" b="1" i="1" strike="noStrike" spc="-1" dirty="0" smtClean="0">
                <a:solidFill>
                  <a:srgbClr val="FFFF00"/>
                </a:solidFill>
                <a:uFillTx/>
                <a:latin typeface="Arial"/>
              </a:rPr>
              <a:t> 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2:5)</a:t>
            </a: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700" b="1" strike="noStrike" spc="-1" dirty="0">
              <a:solidFill>
                <a:srgbClr val="FFFFFF"/>
              </a:solidFill>
              <a:latin typeface="Arial"/>
            </a:endParaRPr>
          </a:p>
          <a:p>
            <a:pPr marL="225360" indent="-225360" algn="l" rtl="0">
              <a:lnSpc>
                <a:spcPct val="80000"/>
              </a:lnSpc>
              <a:spcBef>
                <a:spcPts val="448"/>
              </a:spcBef>
              <a:buClr>
                <a:srgbClr val="FFFF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700" b="1" i="1" strike="noStrike" spc="-1" dirty="0" err="1" smtClean="0">
                <a:solidFill>
                  <a:srgbClr val="FFFF00"/>
                </a:solidFill>
                <a:uFillTx/>
                <a:latin typeface="Arial"/>
              </a:rPr>
              <a:t>Anunciad</a:t>
            </a:r>
            <a:r>
              <a:rPr lang="en-US" sz="1700" b="1" i="1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1700" b="1" strike="noStrike" spc="-1" dirty="0" smtClean="0">
                <a:solidFill>
                  <a:srgbClr val="FFFFFF"/>
                </a:solidFill>
                <a:latin typeface="Arial"/>
              </a:rPr>
              <a:t>las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excelencias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aquel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que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os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700" b="1" strike="noStrike" spc="-1" dirty="0" err="1">
                <a:solidFill>
                  <a:srgbClr val="FFFFFF"/>
                </a:solidFill>
                <a:latin typeface="Arial"/>
              </a:rPr>
              <a:t>llamó</a:t>
            </a:r>
            <a:r>
              <a:rPr lang="en-US" sz="1700" b="1" strike="noStrike" spc="-1" dirty="0">
                <a:solidFill>
                  <a:srgbClr val="FFFFFF"/>
                </a:solidFill>
                <a:latin typeface="Arial"/>
              </a:rPr>
              <a:t> (2:9)</a:t>
            </a:r>
          </a:p>
        </p:txBody>
      </p:sp>
      <p:sp>
        <p:nvSpPr>
          <p:cNvPr id="145" name="CustomShape 5"/>
          <p:cNvSpPr/>
          <p:nvPr/>
        </p:nvSpPr>
        <p:spPr>
          <a:xfrm>
            <a:off x="4343400" y="5486400"/>
            <a:ext cx="228600" cy="1295280"/>
          </a:xfrm>
          <a:custGeom>
            <a:avLst/>
            <a:gdLst/>
            <a:ahLst/>
            <a:cxnLst/>
            <a:rect l="0" t="0" r="r" b="b"/>
            <a:pathLst>
              <a:path w="637" h="3600">
                <a:moveTo>
                  <a:pt x="0" y="0"/>
                </a:moveTo>
                <a:cubicBezTo>
                  <a:pt x="159" y="0"/>
                  <a:pt x="318" y="149"/>
                  <a:pt x="318" y="299"/>
                </a:cubicBezTo>
                <a:lnTo>
                  <a:pt x="318" y="1499"/>
                </a:lnTo>
                <a:cubicBezTo>
                  <a:pt x="318" y="1649"/>
                  <a:pt x="477" y="1799"/>
                  <a:pt x="636" y="1799"/>
                </a:cubicBezTo>
                <a:cubicBezTo>
                  <a:pt x="477" y="1799"/>
                  <a:pt x="318" y="1949"/>
                  <a:pt x="318" y="2099"/>
                </a:cubicBezTo>
                <a:lnTo>
                  <a:pt x="318" y="3299"/>
                </a:lnTo>
                <a:cubicBezTo>
                  <a:pt x="318" y="3449"/>
                  <a:pt x="159" y="3599"/>
                  <a:pt x="0" y="3599"/>
                </a:cubicBezTo>
              </a:path>
            </a:pathLst>
          </a:custGeom>
          <a:noFill/>
          <a:ln w="1908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6"/>
          <p:cNvSpPr/>
          <p:nvPr/>
        </p:nvSpPr>
        <p:spPr>
          <a:xfrm>
            <a:off x="4343400" y="609480"/>
            <a:ext cx="228600" cy="838440"/>
          </a:xfrm>
          <a:custGeom>
            <a:avLst/>
            <a:gdLst/>
            <a:ahLst/>
            <a:cxnLst/>
            <a:rect l="0" t="0" r="r" b="b"/>
            <a:pathLst>
              <a:path w="637" h="2331">
                <a:moveTo>
                  <a:pt x="0" y="0"/>
                </a:moveTo>
                <a:cubicBezTo>
                  <a:pt x="159" y="0"/>
                  <a:pt x="318" y="97"/>
                  <a:pt x="318" y="194"/>
                </a:cubicBezTo>
                <a:lnTo>
                  <a:pt x="318" y="970"/>
                </a:lnTo>
                <a:cubicBezTo>
                  <a:pt x="318" y="1067"/>
                  <a:pt x="477" y="1165"/>
                  <a:pt x="636" y="1165"/>
                </a:cubicBezTo>
                <a:cubicBezTo>
                  <a:pt x="477" y="1165"/>
                  <a:pt x="318" y="1262"/>
                  <a:pt x="318" y="1359"/>
                </a:cubicBezTo>
                <a:lnTo>
                  <a:pt x="318" y="2135"/>
                </a:lnTo>
                <a:cubicBezTo>
                  <a:pt x="318" y="2232"/>
                  <a:pt x="159" y="2330"/>
                  <a:pt x="0" y="2330"/>
                </a:cubicBezTo>
              </a:path>
            </a:pathLst>
          </a:custGeom>
          <a:noFill/>
          <a:ln w="1908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7"/>
          <p:cNvSpPr/>
          <p:nvPr/>
        </p:nvSpPr>
        <p:spPr>
          <a:xfrm>
            <a:off x="4342680" y="1752480"/>
            <a:ext cx="229320" cy="958636"/>
          </a:xfrm>
          <a:custGeom>
            <a:avLst/>
            <a:gdLst/>
            <a:ahLst/>
            <a:cxnLst/>
            <a:rect l="0" t="0" r="r" b="b"/>
            <a:pathLst>
              <a:path w="637" h="3389">
                <a:moveTo>
                  <a:pt x="0" y="0"/>
                </a:moveTo>
                <a:cubicBezTo>
                  <a:pt x="159" y="0"/>
                  <a:pt x="318" y="141"/>
                  <a:pt x="318" y="282"/>
                </a:cubicBezTo>
                <a:lnTo>
                  <a:pt x="318" y="1411"/>
                </a:lnTo>
                <a:cubicBezTo>
                  <a:pt x="318" y="1552"/>
                  <a:pt x="477" y="1694"/>
                  <a:pt x="636" y="1694"/>
                </a:cubicBezTo>
                <a:cubicBezTo>
                  <a:pt x="477" y="1694"/>
                  <a:pt x="318" y="1835"/>
                  <a:pt x="318" y="1976"/>
                </a:cubicBezTo>
                <a:lnTo>
                  <a:pt x="318" y="3105"/>
                </a:lnTo>
                <a:cubicBezTo>
                  <a:pt x="318" y="3246"/>
                  <a:pt x="159" y="3388"/>
                  <a:pt x="0" y="3388"/>
                </a:cubicBezTo>
              </a:path>
            </a:pathLst>
          </a:custGeom>
          <a:noFill/>
          <a:ln w="1908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8"/>
          <p:cNvSpPr/>
          <p:nvPr/>
        </p:nvSpPr>
        <p:spPr>
          <a:xfrm>
            <a:off x="4342680" y="4038480"/>
            <a:ext cx="228600" cy="533520"/>
          </a:xfrm>
          <a:custGeom>
            <a:avLst/>
            <a:gdLst/>
            <a:ahLst/>
            <a:cxnLst/>
            <a:rect l="0" t="0" r="r" b="b"/>
            <a:pathLst>
              <a:path w="637" h="1484">
                <a:moveTo>
                  <a:pt x="0" y="0"/>
                </a:moveTo>
                <a:cubicBezTo>
                  <a:pt x="159" y="0"/>
                  <a:pt x="318" y="61"/>
                  <a:pt x="318" y="123"/>
                </a:cubicBezTo>
                <a:lnTo>
                  <a:pt x="318" y="617"/>
                </a:lnTo>
                <a:cubicBezTo>
                  <a:pt x="318" y="679"/>
                  <a:pt x="477" y="741"/>
                  <a:pt x="636" y="741"/>
                </a:cubicBezTo>
                <a:cubicBezTo>
                  <a:pt x="477" y="741"/>
                  <a:pt x="318" y="803"/>
                  <a:pt x="318" y="865"/>
                </a:cubicBezTo>
                <a:lnTo>
                  <a:pt x="318" y="1359"/>
                </a:lnTo>
                <a:cubicBezTo>
                  <a:pt x="318" y="1421"/>
                  <a:pt x="159" y="1483"/>
                  <a:pt x="0" y="1483"/>
                </a:cubicBezTo>
              </a:path>
            </a:pathLst>
          </a:custGeom>
          <a:noFill/>
          <a:ln w="1908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9"/>
          <p:cNvSpPr/>
          <p:nvPr/>
        </p:nvSpPr>
        <p:spPr>
          <a:xfrm>
            <a:off x="4342680" y="4800600"/>
            <a:ext cx="228600" cy="533520"/>
          </a:xfrm>
          <a:custGeom>
            <a:avLst/>
            <a:gdLst/>
            <a:ahLst/>
            <a:cxnLst/>
            <a:rect l="0" t="0" r="r" b="b"/>
            <a:pathLst>
              <a:path w="637" h="1484">
                <a:moveTo>
                  <a:pt x="0" y="0"/>
                </a:moveTo>
                <a:cubicBezTo>
                  <a:pt x="159" y="0"/>
                  <a:pt x="318" y="61"/>
                  <a:pt x="318" y="123"/>
                </a:cubicBezTo>
                <a:lnTo>
                  <a:pt x="318" y="617"/>
                </a:lnTo>
                <a:cubicBezTo>
                  <a:pt x="318" y="679"/>
                  <a:pt x="477" y="741"/>
                  <a:pt x="636" y="741"/>
                </a:cubicBezTo>
                <a:cubicBezTo>
                  <a:pt x="477" y="741"/>
                  <a:pt x="318" y="803"/>
                  <a:pt x="318" y="865"/>
                </a:cubicBezTo>
                <a:lnTo>
                  <a:pt x="318" y="1359"/>
                </a:lnTo>
                <a:cubicBezTo>
                  <a:pt x="318" y="1421"/>
                  <a:pt x="159" y="1483"/>
                  <a:pt x="0" y="1483"/>
                </a:cubicBezTo>
              </a:path>
            </a:pathLst>
          </a:custGeom>
          <a:noFill/>
          <a:ln w="1908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10"/>
          <p:cNvSpPr/>
          <p:nvPr/>
        </p:nvSpPr>
        <p:spPr>
          <a:xfrm>
            <a:off x="4342680" y="2913588"/>
            <a:ext cx="227880" cy="711928"/>
          </a:xfrm>
          <a:custGeom>
            <a:avLst/>
            <a:gdLst/>
            <a:ahLst/>
            <a:cxnLst/>
            <a:rect l="0" t="0" r="r" b="b"/>
            <a:pathLst>
              <a:path w="637" h="1483">
                <a:moveTo>
                  <a:pt x="0" y="0"/>
                </a:moveTo>
                <a:cubicBezTo>
                  <a:pt x="159" y="0"/>
                  <a:pt x="318" y="61"/>
                  <a:pt x="318" y="123"/>
                </a:cubicBezTo>
                <a:lnTo>
                  <a:pt x="318" y="617"/>
                </a:lnTo>
                <a:cubicBezTo>
                  <a:pt x="318" y="679"/>
                  <a:pt x="477" y="741"/>
                  <a:pt x="636" y="741"/>
                </a:cubicBezTo>
                <a:cubicBezTo>
                  <a:pt x="477" y="741"/>
                  <a:pt x="318" y="802"/>
                  <a:pt x="318" y="864"/>
                </a:cubicBezTo>
                <a:lnTo>
                  <a:pt x="318" y="1358"/>
                </a:lnTo>
                <a:cubicBezTo>
                  <a:pt x="318" y="1420"/>
                  <a:pt x="159" y="1482"/>
                  <a:pt x="0" y="1482"/>
                </a:cubicBezTo>
              </a:path>
            </a:pathLst>
          </a:custGeom>
          <a:noFill/>
          <a:ln w="1908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12942DC-BE7E-4BBD-8FA9-EB4935A34E71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7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0" y="228600"/>
            <a:ext cx="9144000" cy="380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Relaciones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que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exhiben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los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 err="1" smtClean="0">
                <a:solidFill>
                  <a:srgbClr val="FFFFFF"/>
                </a:solidFill>
                <a:latin typeface="Arial"/>
              </a:rPr>
              <a:t>productos</a:t>
            </a:r>
            <a:r>
              <a:rPr lang="en-US" sz="2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1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800" b="1" strike="noStrike" spc="-1" dirty="0" err="1">
                <a:solidFill>
                  <a:srgbClr val="FFFFFF"/>
                </a:solidFill>
                <a:latin typeface="Arial"/>
              </a:rPr>
              <a:t>salvación</a:t>
            </a:r>
            <a:r>
              <a:rPr dirty="0"/>
              <a:t/>
            </a:r>
            <a:br>
              <a:rPr dirty="0"/>
            </a:b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(1 Pedro 2:13-3:12)</a:t>
            </a:r>
          </a:p>
        </p:txBody>
      </p:sp>
      <p:sp>
        <p:nvSpPr>
          <p:cNvPr id="153" name="TextShape 3"/>
          <p:cNvSpPr txBox="1"/>
          <p:nvPr/>
        </p:nvSpPr>
        <p:spPr>
          <a:xfrm>
            <a:off x="-360" y="761760"/>
            <a:ext cx="1981080" cy="609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causa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del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Señor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(13)</a:t>
            </a:r>
          </a:p>
        </p:txBody>
      </p:sp>
      <p:sp>
        <p:nvSpPr>
          <p:cNvPr id="154" name="CustomShape 4"/>
          <p:cNvSpPr/>
          <p:nvPr/>
        </p:nvSpPr>
        <p:spPr>
          <a:xfrm>
            <a:off x="0" y="1447920"/>
            <a:ext cx="2328480" cy="60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algn="l" rtl="0">
              <a:lnSpc>
                <a:spcPct val="9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Esta</a:t>
            </a:r>
            <a:r>
              <a:rPr lang="en-US" b="1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es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voluntad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de Dios (15)</a:t>
            </a:r>
          </a:p>
        </p:txBody>
      </p:sp>
      <p:sp>
        <p:nvSpPr>
          <p:cNvPr id="155" name="CustomShape 5"/>
          <p:cNvSpPr/>
          <p:nvPr/>
        </p:nvSpPr>
        <p:spPr>
          <a:xfrm>
            <a:off x="0" y="2133720"/>
            <a:ext cx="2590920" cy="685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algn="l" rtl="0">
              <a:lnSpc>
                <a:spcPct val="9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conciencia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delante</a:t>
            </a:r>
            <a:r>
              <a:rPr lang="en-US" b="1" spc="-1" dirty="0" smtClean="0">
                <a:solidFill>
                  <a:srgbClr val="FFFFFF"/>
                </a:solidFill>
                <a:latin typeface="Arial"/>
              </a:rPr>
              <a:t> de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Dios 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b="1" spc="-1" dirty="0" smtClean="0">
                <a:solidFill>
                  <a:srgbClr val="FFFFFF"/>
                </a:solidFill>
                <a:latin typeface="Arial"/>
              </a:rPr>
              <a:t>19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)</a:t>
            </a:r>
            <a:endParaRPr lang="en-US" sz="18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6" name="CustomShape 6"/>
          <p:cNvSpPr/>
          <p:nvPr/>
        </p:nvSpPr>
        <p:spPr>
          <a:xfrm>
            <a:off x="0" y="2819520"/>
            <a:ext cx="2590920" cy="60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algn="l" rtl="0">
              <a:lnSpc>
                <a:spcPct val="9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Es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aprobado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delante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de Dios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(20)</a:t>
            </a:r>
          </a:p>
        </p:txBody>
      </p:sp>
      <p:sp>
        <p:nvSpPr>
          <p:cNvPr id="157" name="CustomShape 7"/>
          <p:cNvSpPr/>
          <p:nvPr/>
        </p:nvSpPr>
        <p:spPr>
          <a:xfrm>
            <a:off x="0" y="3505320"/>
            <a:ext cx="2666880" cy="685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algn="l" rtl="0">
              <a:lnSpc>
                <a:spcPct val="9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grande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estima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delante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de Dios (3:4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</p:txBody>
      </p:sp>
      <p:sp>
        <p:nvSpPr>
          <p:cNvPr id="158" name="CustomShape 8"/>
          <p:cNvSpPr/>
          <p:nvPr/>
        </p:nvSpPr>
        <p:spPr>
          <a:xfrm>
            <a:off x="0" y="4191120"/>
            <a:ext cx="2666880" cy="53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8000" lnSpcReduction="10000"/>
          </a:bodyPr>
          <a:lstStyle/>
          <a:p>
            <a:pPr algn="l" rtl="0">
              <a:lnSpc>
                <a:spcPct val="9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Santas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mujeres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que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esperaban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Dios (5)</a:t>
            </a:r>
          </a:p>
        </p:txBody>
      </p:sp>
      <p:sp>
        <p:nvSpPr>
          <p:cNvPr id="159" name="CustomShape 9"/>
          <p:cNvSpPr/>
          <p:nvPr/>
        </p:nvSpPr>
        <p:spPr>
          <a:xfrm>
            <a:off x="0" y="4876920"/>
            <a:ext cx="2590920" cy="685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algn="l" rtl="0">
              <a:lnSpc>
                <a:spcPct val="9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 dirty="0" err="1" smtClean="0">
                <a:solidFill>
                  <a:srgbClr val="FFFFFF"/>
                </a:solidFill>
                <a:latin typeface="Arial"/>
              </a:rPr>
              <a:t>Coherederas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de 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gracia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de la </a:t>
            </a:r>
            <a:r>
              <a:rPr lang="en-US" sz="1800" b="1" strike="noStrike" spc="-1" dirty="0" err="1">
                <a:solidFill>
                  <a:srgbClr val="FFFFFF"/>
                </a:solidFill>
                <a:latin typeface="Arial"/>
              </a:rPr>
              <a:t>vida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 (7)</a:t>
            </a:r>
          </a:p>
        </p:txBody>
      </p:sp>
      <p:sp>
        <p:nvSpPr>
          <p:cNvPr id="160" name="CustomShape 10"/>
          <p:cNvSpPr/>
          <p:nvPr/>
        </p:nvSpPr>
        <p:spPr>
          <a:xfrm>
            <a:off x="0" y="5562720"/>
            <a:ext cx="2590920" cy="685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algn="l" rtl="0">
              <a:lnSpc>
                <a:spcPct val="9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Fuisteis</a:t>
            </a:r>
            <a:r>
              <a:rPr lang="en-US" b="1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b="1" spc="-1" dirty="0" err="1" smtClean="0">
                <a:solidFill>
                  <a:srgbClr val="FFFFFF"/>
                </a:solidFill>
                <a:latin typeface="Arial"/>
              </a:rPr>
              <a:t>llamados</a:t>
            </a:r>
            <a:r>
              <a:rPr lang="en-US" b="1" spc="-1" dirty="0" smtClean="0">
                <a:solidFill>
                  <a:srgbClr val="FFFFFF"/>
                </a:solidFill>
                <a:latin typeface="Arial"/>
              </a:rPr>
              <a:t> para</a:t>
            </a:r>
            <a:r>
              <a:rPr lang="en-US" sz="1800" b="1" strike="noStrike" spc="-1" dirty="0" smtClean="0">
                <a:solidFill>
                  <a:srgbClr val="FFFFFF"/>
                </a:solidFill>
                <a:latin typeface="Arial"/>
              </a:rPr>
              <a:t>… </a:t>
            </a:r>
            <a:r>
              <a:rPr lang="en-US" sz="1800" b="1" strike="noStrike" spc="-1" dirty="0">
                <a:solidFill>
                  <a:srgbClr val="FFFFFF"/>
                </a:solidFill>
                <a:latin typeface="Arial"/>
              </a:rPr>
              <a:t>(9)</a:t>
            </a:r>
          </a:p>
        </p:txBody>
      </p:sp>
      <p:sp>
        <p:nvSpPr>
          <p:cNvPr id="161" name="CustomShape 11"/>
          <p:cNvSpPr/>
          <p:nvPr/>
        </p:nvSpPr>
        <p:spPr>
          <a:xfrm>
            <a:off x="0" y="6248520"/>
            <a:ext cx="3200400" cy="60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algn="l" rtl="0">
              <a:lnSpc>
                <a:spcPct val="9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strike="noStrike" spc="-1">
                <a:solidFill>
                  <a:srgbClr val="FFFFFF"/>
                </a:solidFill>
                <a:latin typeface="Arial"/>
              </a:rPr>
              <a:t>Porque los ojos del Señor están sobre los justos (12)</a:t>
            </a:r>
          </a:p>
        </p:txBody>
      </p:sp>
      <p:grpSp>
        <p:nvGrpSpPr>
          <p:cNvPr id="162" name="Group 12"/>
          <p:cNvGrpSpPr/>
          <p:nvPr/>
        </p:nvGrpSpPr>
        <p:grpSpPr>
          <a:xfrm>
            <a:off x="3048120" y="975066"/>
            <a:ext cx="3809880" cy="4587654"/>
            <a:chOff x="3048120" y="975066"/>
            <a:chExt cx="3809880" cy="4587654"/>
          </a:xfrm>
        </p:grpSpPr>
        <p:sp>
          <p:nvSpPr>
            <p:cNvPr id="163" name="CustomShape 13"/>
            <p:cNvSpPr/>
            <p:nvPr/>
          </p:nvSpPr>
          <p:spPr>
            <a:xfrm>
              <a:off x="3048120" y="990720"/>
              <a:ext cx="3809880" cy="4572000"/>
            </a:xfrm>
            <a:prstGeom prst="rect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14"/>
            <p:cNvSpPr/>
            <p:nvPr/>
          </p:nvSpPr>
          <p:spPr>
            <a:xfrm>
              <a:off x="3090600" y="975066"/>
              <a:ext cx="2338695" cy="67929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marL="176040" indent="-176040" algn="l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err="1" smtClean="0">
                  <a:solidFill>
                    <a:srgbClr val="FFFF00"/>
                  </a:solidFill>
                  <a:latin typeface="Arial"/>
                </a:rPr>
                <a:t>Gobierno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(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2:13-17)</a:t>
              </a:r>
            </a:p>
            <a:p>
              <a:pPr marL="176040" indent="-176040" algn="l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strike="noStrike" spc="-1" dirty="0" err="1">
                  <a:solidFill>
                    <a:srgbClr val="FFFFFF"/>
                  </a:solidFill>
                  <a:latin typeface="Arial"/>
                </a:rPr>
                <a:t>sujeción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, honor</a:t>
              </a:r>
            </a:p>
          </p:txBody>
        </p:sp>
      </p:grpSp>
      <p:grpSp>
        <p:nvGrpSpPr>
          <p:cNvPr id="165" name="Group 15"/>
          <p:cNvGrpSpPr/>
          <p:nvPr/>
        </p:nvGrpSpPr>
        <p:grpSpPr>
          <a:xfrm>
            <a:off x="3429000" y="1650960"/>
            <a:ext cx="2743200" cy="3530520"/>
            <a:chOff x="3429000" y="1650960"/>
            <a:chExt cx="2743200" cy="3530520"/>
          </a:xfrm>
        </p:grpSpPr>
        <p:sp>
          <p:nvSpPr>
            <p:cNvPr id="166" name="CustomShape 16"/>
            <p:cNvSpPr/>
            <p:nvPr/>
          </p:nvSpPr>
          <p:spPr>
            <a:xfrm>
              <a:off x="3429000" y="1676520"/>
              <a:ext cx="2743200" cy="3504960"/>
            </a:xfrm>
            <a:prstGeom prst="rect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CustomShape 17"/>
            <p:cNvSpPr/>
            <p:nvPr/>
          </p:nvSpPr>
          <p:spPr>
            <a:xfrm>
              <a:off x="3430800" y="1650960"/>
              <a:ext cx="2359277" cy="67929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l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err="1" smtClean="0">
                  <a:solidFill>
                    <a:srgbClr val="FFFF00"/>
                  </a:solidFill>
                  <a:latin typeface="Arial"/>
                </a:rPr>
                <a:t>Empleo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(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2:18-25)</a:t>
              </a:r>
            </a:p>
            <a:p>
              <a:pPr algn="l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strike="noStrike" spc="-1" dirty="0" err="1">
                  <a:solidFill>
                    <a:srgbClr val="FFFFFF"/>
                  </a:solidFill>
                  <a:latin typeface="Arial"/>
                </a:rPr>
                <a:t>sujeción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, </a:t>
              </a:r>
              <a:r>
                <a:rPr lang="en-US" sz="1800" b="1" strike="noStrike" spc="-1" dirty="0" err="1">
                  <a:solidFill>
                    <a:srgbClr val="FFFFFF"/>
                  </a:solidFill>
                  <a:latin typeface="Arial"/>
                </a:rPr>
                <a:t>paciencia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68" name="Group 18"/>
          <p:cNvGrpSpPr/>
          <p:nvPr/>
        </p:nvGrpSpPr>
        <p:grpSpPr>
          <a:xfrm>
            <a:off x="3808800" y="2489040"/>
            <a:ext cx="5182920" cy="2006640"/>
            <a:chOff x="3808800" y="2489040"/>
            <a:chExt cx="5182920" cy="2006640"/>
          </a:xfrm>
        </p:grpSpPr>
        <p:sp>
          <p:nvSpPr>
            <p:cNvPr id="169" name="CustomShape 19"/>
            <p:cNvSpPr/>
            <p:nvPr/>
          </p:nvSpPr>
          <p:spPr>
            <a:xfrm>
              <a:off x="3809880" y="2514600"/>
              <a:ext cx="5181840" cy="1981080"/>
            </a:xfrm>
            <a:prstGeom prst="rect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CustomShape 20"/>
            <p:cNvSpPr/>
            <p:nvPr/>
          </p:nvSpPr>
          <p:spPr>
            <a:xfrm>
              <a:off x="3808800" y="2489040"/>
              <a:ext cx="4626693" cy="1233287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6800" rIns="90000" bIns="46800">
              <a:spAutoFit/>
            </a:bodyPr>
            <a:lstStyle/>
            <a:p>
              <a:pPr algn="l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err="1" smtClean="0">
                  <a:solidFill>
                    <a:srgbClr val="FFFF00"/>
                  </a:solidFill>
                  <a:latin typeface="Arial"/>
                </a:rPr>
                <a:t>Familia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(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3:1-7)</a:t>
              </a:r>
            </a:p>
            <a:p>
              <a:pPr algn="l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b="1" strike="noStrike" spc="-1" dirty="0" err="1">
                  <a:solidFill>
                    <a:srgbClr val="FFFFFF"/>
                  </a:solidFill>
                  <a:latin typeface="Arial"/>
                </a:rPr>
                <a:t>esposas</a:t>
              </a:r>
              <a:r>
                <a:rPr lang="en-US" b="1" strike="noStrike" spc="-1" dirty="0">
                  <a:solidFill>
                    <a:srgbClr val="FFFFFF"/>
                  </a:solidFill>
                  <a:latin typeface="Arial"/>
                </a:rPr>
                <a:t>: </a:t>
              </a:r>
              <a:r>
                <a:rPr lang="en-US" b="1" strike="noStrike" spc="-1" dirty="0" err="1">
                  <a:solidFill>
                    <a:srgbClr val="FFFFFF"/>
                  </a:solidFill>
                  <a:latin typeface="Arial"/>
                </a:rPr>
                <a:t>sujeción</a:t>
              </a:r>
              <a:r>
                <a:rPr lang="en-US" b="1" strike="noStrike" spc="-1" dirty="0">
                  <a:solidFill>
                    <a:srgbClr val="FFFFFF"/>
                  </a:solidFill>
                  <a:latin typeface="Arial"/>
                </a:rPr>
                <a:t>, </a:t>
              </a:r>
              <a:r>
                <a:rPr lang="en-US" b="1" strike="noStrike" spc="-1" dirty="0" err="1">
                  <a:solidFill>
                    <a:srgbClr val="FFFFFF"/>
                  </a:solidFill>
                  <a:latin typeface="Arial"/>
                </a:rPr>
                <a:t>conducta</a:t>
              </a:r>
              <a:r>
                <a:rPr lang="en-US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b="1" spc="-1" dirty="0" err="1" smtClean="0">
                  <a:solidFill>
                    <a:srgbClr val="FFFFFF"/>
                  </a:solidFill>
                  <a:latin typeface="Arial"/>
                </a:rPr>
                <a:t>casta</a:t>
              </a:r>
              <a:r>
                <a:rPr lang="en-US" b="1" strike="noStrike" spc="-1" dirty="0" smtClean="0">
                  <a:solidFill>
                    <a:srgbClr val="FFFFFF"/>
                  </a:solidFill>
                  <a:latin typeface="Arial"/>
                </a:rPr>
                <a:t>, </a:t>
              </a:r>
              <a:br>
                <a:rPr lang="en-US" b="1" strike="noStrike" spc="-1" dirty="0" smtClean="0">
                  <a:solidFill>
                    <a:srgbClr val="FFFFFF"/>
                  </a:solidFill>
                  <a:latin typeface="Arial"/>
                </a:rPr>
              </a:br>
              <a:r>
                <a:rPr lang="en-US" b="1" strike="noStrike" spc="-1" dirty="0" smtClean="0">
                  <a:solidFill>
                    <a:srgbClr val="FFFFFF"/>
                  </a:solidFill>
                  <a:latin typeface="Arial"/>
                </a:rPr>
                <a:t>	                  </a:t>
              </a:r>
              <a:r>
                <a:rPr lang="en-US" b="1" strike="noStrike" spc="-1" dirty="0" err="1" smtClean="0">
                  <a:solidFill>
                    <a:srgbClr val="FFFFFF"/>
                  </a:solidFill>
                  <a:latin typeface="Arial"/>
                </a:rPr>
                <a:t>espíritu</a:t>
              </a:r>
              <a:r>
                <a:rPr lang="en-US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b="1" strike="noStrike" spc="-1" dirty="0" err="1">
                  <a:solidFill>
                    <a:srgbClr val="FFFFFF"/>
                  </a:solidFill>
                  <a:latin typeface="Arial"/>
                </a:rPr>
                <a:t>manso</a:t>
              </a:r>
              <a:endParaRPr lang="en-US" b="1" strike="noStrike" spc="-1" dirty="0">
                <a:solidFill>
                  <a:srgbClr val="FFFFFF"/>
                </a:solidFill>
                <a:latin typeface="Arial"/>
              </a:endParaRPr>
            </a:p>
            <a:p>
              <a:pPr algn="l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b="1" strike="noStrike" spc="-1" dirty="0" err="1">
                  <a:solidFill>
                    <a:srgbClr val="FFFFFF"/>
                  </a:solidFill>
                  <a:latin typeface="Arial"/>
                </a:rPr>
                <a:t>maridos</a:t>
              </a:r>
              <a:r>
                <a:rPr lang="en-US" b="1" strike="noStrike" spc="-1" dirty="0">
                  <a:solidFill>
                    <a:srgbClr val="FFFFFF"/>
                  </a:solidFill>
                  <a:latin typeface="Arial"/>
                </a:rPr>
                <a:t>: </a:t>
              </a:r>
              <a:r>
                <a:rPr lang="en-US" b="1" spc="-1" dirty="0" err="1" smtClean="0">
                  <a:solidFill>
                    <a:srgbClr val="FFFFFF"/>
                  </a:solidFill>
                  <a:latin typeface="Arial"/>
                </a:rPr>
                <a:t>vivir</a:t>
              </a:r>
              <a:r>
                <a:rPr lang="en-US" b="1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b="1" spc="-1" dirty="0" err="1" smtClean="0">
                  <a:solidFill>
                    <a:srgbClr val="FFFFFF"/>
                  </a:solidFill>
                  <a:latin typeface="Arial"/>
                </a:rPr>
                <a:t>sabiamente</a:t>
              </a:r>
              <a:r>
                <a:rPr lang="en-US" b="1" strike="noStrike" spc="-1" dirty="0" smtClean="0">
                  <a:solidFill>
                    <a:srgbClr val="FFFFFF"/>
                  </a:solidFill>
                  <a:latin typeface="Arial"/>
                </a:rPr>
                <a:t>, </a:t>
              </a:r>
              <a:r>
                <a:rPr lang="en-US" b="1" strike="noStrike" spc="-1" dirty="0" err="1" smtClean="0">
                  <a:solidFill>
                    <a:srgbClr val="FFFFFF"/>
                  </a:solidFill>
                  <a:latin typeface="Arial"/>
                </a:rPr>
                <a:t>dando</a:t>
              </a:r>
              <a:r>
                <a:rPr lang="en-US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b="1" strike="noStrike" spc="-1" dirty="0">
                  <a:solidFill>
                    <a:srgbClr val="FFFFFF"/>
                  </a:solidFill>
                  <a:latin typeface="Arial"/>
                </a:rPr>
                <a:t>honor</a:t>
              </a:r>
            </a:p>
          </p:txBody>
        </p:sp>
        <p:sp>
          <p:nvSpPr>
            <p:cNvPr id="171" name="Line 21"/>
            <p:cNvSpPr/>
            <p:nvPr/>
          </p:nvSpPr>
          <p:spPr>
            <a:xfrm>
              <a:off x="6172200" y="2514600"/>
              <a:ext cx="0" cy="1981080"/>
            </a:xfrm>
            <a:prstGeom prst="line">
              <a:avLst/>
            </a:prstGeom>
            <a:ln w="9360" cap="rnd">
              <a:solidFill>
                <a:srgbClr val="969696"/>
              </a:solidFill>
              <a:custDash>
                <a:ds d="100000" sp="1000"/>
              </a:custDash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Line 22"/>
            <p:cNvSpPr/>
            <p:nvPr/>
          </p:nvSpPr>
          <p:spPr>
            <a:xfrm>
              <a:off x="6858000" y="2514600"/>
              <a:ext cx="0" cy="1981080"/>
            </a:xfrm>
            <a:prstGeom prst="line">
              <a:avLst/>
            </a:prstGeom>
            <a:ln w="9360" cap="rnd">
              <a:solidFill>
                <a:srgbClr val="969696"/>
              </a:solidFill>
              <a:custDash>
                <a:ds d="100000" sp="1000"/>
              </a:custDash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3" name="Line 23"/>
          <p:cNvSpPr/>
          <p:nvPr/>
        </p:nvSpPr>
        <p:spPr>
          <a:xfrm>
            <a:off x="1676520" y="1066680"/>
            <a:ext cx="1523880" cy="381240"/>
          </a:xfrm>
          <a:prstGeom prst="line">
            <a:avLst/>
          </a:prstGeom>
          <a:ln w="19080">
            <a:solidFill>
              <a:srgbClr val="00FF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Line 24"/>
          <p:cNvSpPr/>
          <p:nvPr/>
        </p:nvSpPr>
        <p:spPr>
          <a:xfrm flipV="1">
            <a:off x="1600200" y="1523880"/>
            <a:ext cx="1600200" cy="152640"/>
          </a:xfrm>
          <a:prstGeom prst="line">
            <a:avLst/>
          </a:prstGeom>
          <a:ln w="19080">
            <a:solidFill>
              <a:srgbClr val="00FF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Line 25"/>
          <p:cNvSpPr/>
          <p:nvPr/>
        </p:nvSpPr>
        <p:spPr>
          <a:xfrm flipV="1">
            <a:off x="1981080" y="2209320"/>
            <a:ext cx="1524240" cy="228600"/>
          </a:xfrm>
          <a:prstGeom prst="line">
            <a:avLst/>
          </a:prstGeom>
          <a:ln w="19080">
            <a:solidFill>
              <a:srgbClr val="00FF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Line 26"/>
          <p:cNvSpPr/>
          <p:nvPr/>
        </p:nvSpPr>
        <p:spPr>
          <a:xfrm flipV="1">
            <a:off x="2057400" y="2286000"/>
            <a:ext cx="1447920" cy="838080"/>
          </a:xfrm>
          <a:prstGeom prst="line">
            <a:avLst/>
          </a:prstGeom>
          <a:ln w="19080">
            <a:solidFill>
              <a:srgbClr val="00FF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Line 27"/>
          <p:cNvSpPr/>
          <p:nvPr/>
        </p:nvSpPr>
        <p:spPr>
          <a:xfrm flipV="1">
            <a:off x="2133720" y="2971800"/>
            <a:ext cx="1828800" cy="838080"/>
          </a:xfrm>
          <a:prstGeom prst="line">
            <a:avLst/>
          </a:prstGeom>
          <a:ln w="19080">
            <a:solidFill>
              <a:srgbClr val="00FF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Line 28"/>
          <p:cNvSpPr/>
          <p:nvPr/>
        </p:nvSpPr>
        <p:spPr>
          <a:xfrm flipV="1">
            <a:off x="2286000" y="3048120"/>
            <a:ext cx="1676520" cy="1371600"/>
          </a:xfrm>
          <a:prstGeom prst="line">
            <a:avLst/>
          </a:prstGeom>
          <a:ln w="19080">
            <a:solidFill>
              <a:srgbClr val="00FF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Line 29"/>
          <p:cNvSpPr/>
          <p:nvPr/>
        </p:nvSpPr>
        <p:spPr>
          <a:xfrm flipV="1">
            <a:off x="2286000" y="3276720"/>
            <a:ext cx="1676520" cy="1828800"/>
          </a:xfrm>
          <a:prstGeom prst="line">
            <a:avLst/>
          </a:prstGeom>
          <a:ln w="19080">
            <a:solidFill>
              <a:srgbClr val="00FF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80" name="Group 30"/>
          <p:cNvGrpSpPr/>
          <p:nvPr/>
        </p:nvGrpSpPr>
        <p:grpSpPr>
          <a:xfrm>
            <a:off x="4495680" y="3657600"/>
            <a:ext cx="2895840" cy="2819520"/>
            <a:chOff x="4495680" y="3657600"/>
            <a:chExt cx="2895840" cy="2819520"/>
          </a:xfrm>
        </p:grpSpPr>
        <p:sp>
          <p:nvSpPr>
            <p:cNvPr id="181" name="CustomShape 31"/>
            <p:cNvSpPr/>
            <p:nvPr/>
          </p:nvSpPr>
          <p:spPr>
            <a:xfrm>
              <a:off x="4495680" y="3657600"/>
              <a:ext cx="2895840" cy="2819520"/>
            </a:xfrm>
            <a:prstGeom prst="rect">
              <a:avLst/>
            </a:prstGeom>
            <a:solidFill>
              <a:srgbClr val="000000"/>
            </a:solidFill>
            <a:ln w="936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CustomShape 32"/>
            <p:cNvSpPr/>
            <p:nvPr/>
          </p:nvSpPr>
          <p:spPr>
            <a:xfrm>
              <a:off x="4724280" y="4724280"/>
              <a:ext cx="2667240" cy="3988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6800" rIns="90000" bIns="46800">
              <a:spAutoFit/>
            </a:bodyPr>
            <a:lstStyle/>
            <a:p>
              <a:pPr marL="115560" indent="-115560" algn="l" rtl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strike="noStrike" spc="-1" dirty="0" err="1" smtClean="0">
                  <a:solidFill>
                    <a:srgbClr val="FFFF00"/>
                  </a:solidFill>
                  <a:latin typeface="Arial"/>
                </a:rPr>
                <a:t>Fraternidad</a:t>
              </a:r>
              <a:r>
                <a:rPr lang="en-US" sz="2000" b="1" strike="noStrike" spc="-1" dirty="0" smtClean="0">
                  <a:solidFill>
                    <a:srgbClr val="FFFF00"/>
                  </a:solidFill>
                  <a:latin typeface="Arial"/>
                </a:rPr>
                <a:t> 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(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3:8-12)</a:t>
              </a:r>
            </a:p>
          </p:txBody>
        </p:sp>
        <p:sp>
          <p:nvSpPr>
            <p:cNvPr id="183" name="Line 33"/>
            <p:cNvSpPr/>
            <p:nvPr/>
          </p:nvSpPr>
          <p:spPr>
            <a:xfrm>
              <a:off x="4495680" y="5562720"/>
              <a:ext cx="2362320" cy="0"/>
            </a:xfrm>
            <a:prstGeom prst="line">
              <a:avLst/>
            </a:prstGeom>
            <a:ln w="9360" cap="rnd">
              <a:solidFill>
                <a:srgbClr val="969696"/>
              </a:solidFill>
              <a:custDash>
                <a:ds d="100000" sp="1000"/>
              </a:custDash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34"/>
            <p:cNvSpPr/>
            <p:nvPr/>
          </p:nvSpPr>
          <p:spPr>
            <a:xfrm>
              <a:off x="4952880" y="5105520"/>
              <a:ext cx="2286000" cy="109171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6800" rIns="90000" bIns="46800">
              <a:spAutoFit/>
            </a:bodyPr>
            <a:lstStyle/>
            <a:p>
              <a:pPr algn="l" rtl="0">
                <a:lnSpc>
                  <a:spcPct val="9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strike="noStrike" spc="-1" dirty="0" err="1" smtClean="0">
                  <a:solidFill>
                    <a:srgbClr val="FFFFFF"/>
                  </a:solidFill>
                  <a:latin typeface="Arial"/>
                </a:rPr>
                <a:t>mismo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strike="noStrike" spc="-1" dirty="0" err="1" smtClean="0">
                  <a:solidFill>
                    <a:srgbClr val="FFFFFF"/>
                  </a:solidFill>
                  <a:latin typeface="Arial"/>
                </a:rPr>
                <a:t>sentir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, </a:t>
              </a:r>
              <a:r>
                <a:rPr lang="en-US" sz="1800" b="1" strike="noStrike" spc="-1" dirty="0" err="1">
                  <a:solidFill>
                    <a:srgbClr val="FFFFFF"/>
                  </a:solidFill>
                  <a:latin typeface="Arial"/>
                </a:rPr>
                <a:t>compasivo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, amoroso, </a:t>
              </a:r>
              <a:r>
                <a:rPr lang="en-US" sz="1800" b="1" strike="noStrike" spc="-1" dirty="0" err="1" smtClean="0">
                  <a:solidFill>
                    <a:srgbClr val="FFFFFF"/>
                  </a:solidFill>
                  <a:latin typeface="Arial"/>
                </a:rPr>
                <a:t>humilde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, </a:t>
              </a:r>
              <a:r>
                <a:rPr lang="en-US" sz="1800" b="1" strike="noStrike" spc="-1" dirty="0" err="1">
                  <a:solidFill>
                    <a:srgbClr val="FFFFFF"/>
                  </a:solidFill>
                  <a:latin typeface="Arial"/>
                </a:rPr>
                <a:t>bendición</a:t>
              </a:r>
              <a:r>
                <a:rPr lang="en-US" sz="1800" b="1" strike="noStrike" spc="-1" dirty="0">
                  <a:solidFill>
                    <a:srgbClr val="FFFFFF"/>
                  </a:solidFill>
                  <a:latin typeface="Arial"/>
                </a:rPr>
                <a:t> </a:t>
              </a:r>
              <a:r>
                <a:rPr lang="en-US" sz="1800" b="1" strike="noStrike" spc="-1" dirty="0" err="1" smtClean="0">
                  <a:solidFill>
                    <a:srgbClr val="FFFFFF"/>
                  </a:solidFill>
                  <a:latin typeface="Arial"/>
                </a:rPr>
                <a:t>por</a:t>
              </a:r>
              <a:r>
                <a:rPr lang="en-US" sz="1800" b="1" strike="noStrike" spc="-1" dirty="0" smtClean="0">
                  <a:solidFill>
                    <a:srgbClr val="FFFFFF"/>
                  </a:solidFill>
                  <a:latin typeface="Arial"/>
                </a:rPr>
                <a:t> mal</a:t>
              </a:r>
              <a:endParaRPr lang="en-US" sz="1800" b="1" strike="noStrike" spc="-1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85" name="Line 35"/>
            <p:cNvSpPr/>
            <p:nvPr/>
          </p:nvSpPr>
          <p:spPr>
            <a:xfrm>
              <a:off x="6858000" y="3657600"/>
              <a:ext cx="0" cy="1905120"/>
            </a:xfrm>
            <a:prstGeom prst="line">
              <a:avLst/>
            </a:prstGeom>
            <a:ln w="9360" cap="rnd">
              <a:solidFill>
                <a:srgbClr val="969696"/>
              </a:solidFill>
              <a:custDash>
                <a:ds d="100000" sp="1000"/>
              </a:custDash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Line 36"/>
            <p:cNvSpPr/>
            <p:nvPr/>
          </p:nvSpPr>
          <p:spPr>
            <a:xfrm>
              <a:off x="6172200" y="3657600"/>
              <a:ext cx="0" cy="1523880"/>
            </a:xfrm>
            <a:prstGeom prst="line">
              <a:avLst/>
            </a:prstGeom>
            <a:ln w="9360" cap="rnd">
              <a:solidFill>
                <a:srgbClr val="969696"/>
              </a:solidFill>
              <a:custDash>
                <a:ds d="100000" sp="1000"/>
              </a:custDash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Line 37"/>
            <p:cNvSpPr/>
            <p:nvPr/>
          </p:nvSpPr>
          <p:spPr>
            <a:xfrm>
              <a:off x="4495680" y="4495680"/>
              <a:ext cx="2895840" cy="0"/>
            </a:xfrm>
            <a:prstGeom prst="line">
              <a:avLst/>
            </a:prstGeom>
            <a:ln w="9360" cap="rnd">
              <a:solidFill>
                <a:srgbClr val="969696"/>
              </a:solidFill>
              <a:custDash>
                <a:ds d="100000" sp="1000"/>
              </a:custDash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Line 38"/>
            <p:cNvSpPr/>
            <p:nvPr/>
          </p:nvSpPr>
          <p:spPr>
            <a:xfrm>
              <a:off x="4495680" y="5181480"/>
              <a:ext cx="1676520" cy="0"/>
            </a:xfrm>
            <a:prstGeom prst="line">
              <a:avLst/>
            </a:prstGeom>
            <a:ln w="9360" cap="rnd">
              <a:solidFill>
                <a:srgbClr val="969696"/>
              </a:solidFill>
              <a:custDash>
                <a:ds d="100000" sp="1000"/>
              </a:custDash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89" name="CustomShape 39"/>
          <p:cNvSpPr/>
          <p:nvPr/>
        </p:nvSpPr>
        <p:spPr>
          <a:xfrm>
            <a:off x="4648320" y="3751920"/>
            <a:ext cx="1295280" cy="64980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sp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Arial"/>
              </a:rPr>
              <a:t>Yo</a:t>
            </a:r>
          </a:p>
        </p:txBody>
      </p:sp>
      <p:sp>
        <p:nvSpPr>
          <p:cNvPr id="190" name="Line 40"/>
          <p:cNvSpPr/>
          <p:nvPr/>
        </p:nvSpPr>
        <p:spPr>
          <a:xfrm flipV="1">
            <a:off x="2209680" y="5334120"/>
            <a:ext cx="2743200" cy="457200"/>
          </a:xfrm>
          <a:prstGeom prst="line">
            <a:avLst/>
          </a:prstGeom>
          <a:ln w="19080">
            <a:solidFill>
              <a:srgbClr val="00FF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Line 41"/>
          <p:cNvSpPr/>
          <p:nvPr/>
        </p:nvSpPr>
        <p:spPr>
          <a:xfrm flipV="1">
            <a:off x="2895480" y="5867280"/>
            <a:ext cx="2057400" cy="609840"/>
          </a:xfrm>
          <a:prstGeom prst="line">
            <a:avLst/>
          </a:prstGeom>
          <a:ln w="19080">
            <a:solidFill>
              <a:srgbClr val="00FF00"/>
            </a:solidFill>
            <a:prstDash val="dash"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37" y="1008407"/>
            <a:ext cx="4572638" cy="3429479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92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E44D8E0-5796-4766-9732-FADEE1767FEB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8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685800" y="76320"/>
            <a:ext cx="7772400" cy="457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Arial"/>
              </a:rPr>
              <a:t>Origen de la conducta de un cristiano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4630" y="2066004"/>
            <a:ext cx="4572638" cy="3429479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0922" y="3123601"/>
            <a:ext cx="4572638" cy="342947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8763120" y="6553080"/>
            <a:ext cx="3808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70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29A50DB-0AE0-4D73-BC41-F9ED2A430CEF}" type="slidenum">
              <a:rPr lang="en-US" sz="1400" b="0" strike="noStrike" spc="-1">
                <a:solidFill>
                  <a:srgbClr val="FFFFFF"/>
                </a:solidFill>
                <a:latin typeface="Times New Roman"/>
              </a:rPr>
              <a:t>9</a:t>
            </a:fld>
            <a:endParaRPr lang="en-US" sz="1400" b="1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685800" y="76320"/>
            <a:ext cx="7772400" cy="457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Arial"/>
              </a:rPr>
              <a:t>persecución</a:t>
            </a:r>
            <a:r>
              <a:rPr lang="en-US" sz="32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Arial"/>
              </a:rPr>
              <a:t>descrita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400" b="1" strike="noStrike" spc="-1" dirty="0" err="1" smtClean="0">
                <a:solidFill>
                  <a:srgbClr val="FFFFFF"/>
                </a:solidFill>
                <a:latin typeface="Arial"/>
              </a:rPr>
              <a:t>Primera</a:t>
            </a:r>
            <a:r>
              <a:rPr lang="en-US" sz="2400" b="1" strike="noStrike" spc="-1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400" b="1" strike="noStrike" spc="-1" dirty="0">
                <a:solidFill>
                  <a:srgbClr val="FFFFFF"/>
                </a:solidFill>
                <a:latin typeface="Arial"/>
              </a:rPr>
              <a:t>Pedro)</a:t>
            </a:r>
          </a:p>
        </p:txBody>
      </p:sp>
      <p:sp>
        <p:nvSpPr>
          <p:cNvPr id="202" name="CustomShape 3"/>
          <p:cNvSpPr/>
          <p:nvPr/>
        </p:nvSpPr>
        <p:spPr>
          <a:xfrm>
            <a:off x="15839" y="685800"/>
            <a:ext cx="4716581" cy="101784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Afligidos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diversas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pruebas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(1:6)</a:t>
            </a:r>
          </a:p>
          <a:p>
            <a:pPr marL="576000" lvl="1" indent="-23652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por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un </a:t>
            </a: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poco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tiempo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(6)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576000" lvl="1" indent="-23652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Prueba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fe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(7)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3" name="CustomShape 4"/>
          <p:cNvSpPr/>
          <p:nvPr/>
        </p:nvSpPr>
        <p:spPr>
          <a:xfrm>
            <a:off x="0" y="1736640"/>
            <a:ext cx="4222800" cy="194117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>G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entiles…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murmuran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de </a:t>
            </a:r>
            <a:r>
              <a:rPr lang="en-US" sz="2000" b="1" strike="noStrike" spc="-1" dirty="0" err="1">
                <a:solidFill>
                  <a:srgbClr val="FFFF00"/>
                </a:solidFill>
                <a:latin typeface="Arial"/>
              </a:rPr>
              <a:t>vosotros</a:t>
            </a:r>
            <a:r>
              <a:rPr lang="en-US" sz="2000" b="1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(2:12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  <a:p>
            <a:pPr marL="576000" lvl="1" indent="-23652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Un 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resultado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00"/>
                </a:solidFill>
                <a:latin typeface="Arial"/>
              </a:rPr>
              <a:t>de </a:t>
            </a:r>
            <a:r>
              <a:rPr lang="en-US" sz="2000" b="0" strike="noStrike" spc="-1" dirty="0" err="1">
                <a:solidFill>
                  <a:srgbClr val="FFFF00"/>
                </a:solidFill>
                <a:latin typeface="Arial"/>
              </a:rPr>
              <a:t>abstenerse</a:t>
            </a:r>
            <a:r>
              <a:rPr lang="en-US" sz="2000" b="0" strike="noStrike" spc="-1" dirty="0">
                <a:solidFill>
                  <a:srgbClr val="FFFF00"/>
                </a:solidFill>
                <a:latin typeface="Arial"/>
              </a:rPr>
              <a:t> de </a:t>
            </a:r>
            <a:r>
              <a:rPr lang="en-US" sz="2000" b="0" strike="noStrike" spc="-1" dirty="0" err="1">
                <a:solidFill>
                  <a:srgbClr val="FFFF00"/>
                </a:solidFill>
                <a:latin typeface="Arial"/>
              </a:rPr>
              <a:t>los</a:t>
            </a:r>
            <a:r>
              <a:rPr lang="en-US" sz="2000" b="0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00"/>
                </a:solidFill>
                <a:latin typeface="Arial"/>
              </a:rPr>
              <a:t>deseos</a:t>
            </a:r>
            <a:r>
              <a:rPr lang="en-US" sz="2000" b="0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carnales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12)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576000" lvl="1" indent="-23652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Buenas</a:t>
            </a:r>
            <a:r>
              <a:rPr lang="en-US" sz="2000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FFFF00"/>
                </a:solidFill>
                <a:latin typeface="Arial"/>
              </a:rPr>
              <a:t>o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bras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00"/>
                </a:solidFill>
                <a:latin typeface="Arial"/>
              </a:rPr>
              <a:t>contempladas</a:t>
            </a:r>
            <a:r>
              <a:rPr lang="en-US" sz="2000" b="0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00"/>
                </a:solidFill>
                <a:latin typeface="Arial"/>
              </a:rPr>
              <a:t>por</a:t>
            </a:r>
            <a:r>
              <a:rPr lang="en-US" sz="2000" b="0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00"/>
                </a:solidFill>
                <a:latin typeface="Arial"/>
              </a:rPr>
              <a:t>los</a:t>
            </a:r>
            <a:r>
              <a:rPr lang="en-US" sz="2000" b="0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gentiles 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12)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4" name="CustomShape 5"/>
          <p:cNvSpPr/>
          <p:nvPr/>
        </p:nvSpPr>
        <p:spPr>
          <a:xfrm>
            <a:off x="0" y="3718080"/>
            <a:ext cx="4343400" cy="194117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Siervos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…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FFFFFF"/>
                </a:solidFill>
                <a:latin typeface="Arial"/>
              </a:rPr>
              <a:t>sujeción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a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los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amos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ásperos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2:18)</a:t>
            </a:r>
          </a:p>
          <a:p>
            <a:pPr marL="576000" lvl="1" indent="-236520" algn="l" rtl="0">
              <a:buClr>
                <a:srgbClr val="FFFF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>
                <a:solidFill>
                  <a:srgbClr val="FFFF00"/>
                </a:solidFill>
                <a:latin typeface="Arial"/>
              </a:rPr>
              <a:t>Por</a:t>
            </a:r>
            <a:r>
              <a:rPr lang="en-US" sz="2000" b="0" strike="noStrike" spc="-1" dirty="0">
                <a:solidFill>
                  <a:srgbClr val="FFFF00"/>
                </a:solidFill>
                <a:latin typeface="Arial"/>
              </a:rPr>
              <a:t> la </a:t>
            </a:r>
            <a:r>
              <a:rPr lang="en-US" sz="2000" b="0" strike="noStrike" spc="-1" dirty="0" err="1">
                <a:solidFill>
                  <a:srgbClr val="FFFF00"/>
                </a:solidFill>
                <a:latin typeface="Arial"/>
              </a:rPr>
              <a:t>conciencia</a:t>
            </a:r>
            <a:r>
              <a:rPr lang="en-US" sz="2000" b="0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delante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de  </a:t>
            </a:r>
            <a:r>
              <a:rPr lang="en-US" sz="2000" b="0" strike="noStrike" spc="-1" dirty="0">
                <a:solidFill>
                  <a:srgbClr val="FFFF00"/>
                </a:solidFill>
                <a:latin typeface="Arial"/>
              </a:rPr>
              <a:t>Dios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…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sufren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molestias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padec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iendo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injustamente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. (19)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576000" lvl="1" indent="-23652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Haciendo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lo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bueno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,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sufren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(20)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5" name="CustomShape 6"/>
          <p:cNvSpPr/>
          <p:nvPr/>
        </p:nvSpPr>
        <p:spPr>
          <a:xfrm>
            <a:off x="0" y="5699160"/>
            <a:ext cx="4495680" cy="1008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E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sposas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cuyos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maridos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00"/>
                </a:solidFill>
                <a:latin typeface="Arial"/>
              </a:rPr>
              <a:t>no </a:t>
            </a:r>
            <a:r>
              <a:rPr lang="en-US" sz="2000" b="1" strike="noStrike" spc="-1" dirty="0" err="1">
                <a:solidFill>
                  <a:srgbClr val="FFFF00"/>
                </a:solidFill>
                <a:latin typeface="Arial"/>
              </a:rPr>
              <a:t>obedecen</a:t>
            </a:r>
            <a:r>
              <a:rPr lang="en-US" sz="2000" b="1" strike="noStrike" spc="-1" dirty="0">
                <a:solidFill>
                  <a:srgbClr val="FFFF00"/>
                </a:solidFill>
                <a:latin typeface="Arial"/>
              </a:rPr>
              <a:t> la 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palabra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3:1)</a:t>
            </a:r>
          </a:p>
          <a:p>
            <a:pPr marL="576000" lvl="1" indent="-23652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Sin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temer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ninguna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amenaza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(6)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6" name="CustomShape 7"/>
          <p:cNvSpPr/>
          <p:nvPr/>
        </p:nvSpPr>
        <p:spPr>
          <a:xfrm>
            <a:off x="4572000" y="685800"/>
            <a:ext cx="4419720" cy="70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pc="-1" dirty="0" err="1" smtClean="0">
                <a:solidFill>
                  <a:srgbClr val="FFFFFF"/>
                </a:solidFill>
                <a:latin typeface="Arial"/>
              </a:rPr>
              <a:t>Padec</a:t>
            </a:r>
            <a:r>
              <a:rPr lang="es-ES" sz="2000" b="1" spc="-1" dirty="0" err="1" smtClean="0">
                <a:solidFill>
                  <a:srgbClr val="FFFFFF"/>
                </a:solidFill>
                <a:latin typeface="Arial"/>
              </a:rPr>
              <a:t>éis</a:t>
            </a:r>
            <a:r>
              <a:rPr lang="es-ES" sz="2000" b="1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por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00"/>
                </a:solidFill>
                <a:latin typeface="Arial"/>
              </a:rPr>
              <a:t>la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justicia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3:14)</a:t>
            </a:r>
          </a:p>
          <a:p>
            <a:pPr marL="576000" lvl="1" indent="-23652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Seguís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el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bien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(13)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7" name="CustomShape 8"/>
          <p:cNvSpPr/>
          <p:nvPr/>
        </p:nvSpPr>
        <p:spPr>
          <a:xfrm>
            <a:off x="4572000" y="1447920"/>
            <a:ext cx="4267080" cy="101784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25360" indent="-225360" algn="l" rtl="0">
              <a:buClr>
                <a:srgbClr val="FFFF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pc="-1" dirty="0" err="1" smtClean="0">
                <a:solidFill>
                  <a:srgbClr val="FFFF00"/>
                </a:solidFill>
                <a:latin typeface="Arial"/>
              </a:rPr>
              <a:t>Murmuran</a:t>
            </a:r>
            <a:r>
              <a:rPr lang="en-US" sz="2000" b="1" spc="-1" dirty="0" smtClean="0">
                <a:solidFill>
                  <a:srgbClr val="FFFF00"/>
                </a:solidFill>
                <a:latin typeface="Arial"/>
              </a:rPr>
              <a:t> de </a:t>
            </a:r>
            <a:r>
              <a:rPr lang="en-US" sz="2000" b="1" spc="-1" dirty="0" err="1" smtClean="0">
                <a:solidFill>
                  <a:srgbClr val="FFFF00"/>
                </a:solidFill>
                <a:latin typeface="Arial"/>
              </a:rPr>
              <a:t>vosotros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;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buena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conducta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calumniada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(16)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576000" lvl="1" indent="-23652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Padecéis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FFFF00"/>
                </a:solidFill>
                <a:latin typeface="Arial"/>
              </a:rPr>
              <a:t>haciendo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00"/>
                </a:solidFill>
                <a:latin typeface="Arial"/>
              </a:rPr>
              <a:t>el 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bien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17)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8" name="CustomShape 9"/>
          <p:cNvSpPr/>
          <p:nvPr/>
        </p:nvSpPr>
        <p:spPr>
          <a:xfrm>
            <a:off x="4572000" y="2514600"/>
            <a:ext cx="4419720" cy="13256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>G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entiles…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os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ultrajan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(4:4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)</a:t>
            </a:r>
          </a:p>
          <a:p>
            <a:pPr marL="576000" lvl="1" indent="-23652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Ya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no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vivéis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lascivias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, etc.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(2)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576000" lvl="1" indent="-23652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Les 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parece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cosa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extraña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que no 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corráis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con 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ellos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(4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9" name="CustomShape 10"/>
          <p:cNvSpPr/>
          <p:nvPr/>
        </p:nvSpPr>
        <p:spPr>
          <a:xfrm>
            <a:off x="4572000" y="3886200"/>
            <a:ext cx="4648320" cy="163339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pc="-1" dirty="0" smtClean="0">
                <a:solidFill>
                  <a:srgbClr val="FFFFFF"/>
                </a:solidFill>
                <a:latin typeface="Arial"/>
              </a:rPr>
              <a:t>Fuego de </a:t>
            </a:r>
            <a:r>
              <a:rPr lang="en-US" sz="2000" b="1" spc="-1" dirty="0" err="1" smtClean="0">
                <a:solidFill>
                  <a:srgbClr val="FFFFFF"/>
                </a:solidFill>
                <a:latin typeface="Arial"/>
              </a:rPr>
              <a:t>prueba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(4:12)</a:t>
            </a:r>
          </a:p>
          <a:p>
            <a:pPr marL="576000" lvl="1" indent="-23652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Participantes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del </a:t>
            </a: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padecimientos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de Cristo (13)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576000" lvl="1" indent="-236520" algn="l" rtl="0">
              <a:buClr>
                <a:srgbClr val="FFFF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Vituperados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por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su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nombre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(14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  <a:p>
            <a:pPr marL="576000" lvl="1" indent="-236520" algn="l" rtl="0">
              <a:buClr>
                <a:srgbClr val="FFFF00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Padece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00"/>
                </a:solidFill>
                <a:latin typeface="Arial"/>
              </a:rPr>
              <a:t>como</a:t>
            </a:r>
            <a:r>
              <a:rPr lang="en-US" sz="2000" b="0" strike="noStrike" spc="-1" dirty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spc="-1" dirty="0" err="1">
                <a:solidFill>
                  <a:srgbClr val="FFFF00"/>
                </a:solidFill>
                <a:latin typeface="Arial"/>
              </a:rPr>
              <a:t>c</a:t>
            </a:r>
            <a:r>
              <a:rPr lang="en-US" sz="2000" b="0" strike="noStrike" spc="-1" dirty="0" err="1" smtClean="0">
                <a:solidFill>
                  <a:srgbClr val="FFFF00"/>
                </a:solidFill>
                <a:latin typeface="Arial"/>
              </a:rPr>
              <a:t>ristiano</a:t>
            </a:r>
            <a:r>
              <a:rPr lang="en-US" sz="2000" b="0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(16)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0" name="CustomShape 11"/>
          <p:cNvSpPr/>
          <p:nvPr/>
        </p:nvSpPr>
        <p:spPr>
          <a:xfrm>
            <a:off x="4572000" y="5546880"/>
            <a:ext cx="4419720" cy="101784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marL="225360" indent="-22536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spc="-1" dirty="0" err="1">
                <a:solidFill>
                  <a:srgbClr val="FFFFFF"/>
                </a:solidFill>
                <a:latin typeface="Arial"/>
              </a:rPr>
              <a:t>M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ismos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pc="-1" dirty="0" err="1" smtClean="0">
                <a:solidFill>
                  <a:srgbClr val="FFFFFF"/>
                </a:solidFill>
                <a:latin typeface="Arial"/>
              </a:rPr>
              <a:t>sufr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imientos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cumplidos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FF"/>
                </a:solidFill>
                <a:latin typeface="Arial"/>
              </a:rPr>
              <a:t>en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hermanos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en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el </a:t>
            </a:r>
            <a:r>
              <a:rPr lang="en-US" sz="2000" b="1" strike="noStrike" spc="-1" dirty="0" err="1" smtClean="0">
                <a:solidFill>
                  <a:srgbClr val="FFFF00"/>
                </a:solidFill>
                <a:latin typeface="Arial"/>
              </a:rPr>
              <a:t>mundo</a:t>
            </a:r>
            <a:r>
              <a:rPr lang="en-US" sz="2000" b="1" strike="noStrike" spc="-1" dirty="0" smtClean="0">
                <a:solidFill>
                  <a:srgbClr val="FFFF00"/>
                </a:solidFill>
                <a:latin typeface="Arial"/>
              </a:rPr>
              <a:t> </a:t>
            </a:r>
            <a:r>
              <a:rPr lang="en-US" sz="2000" b="1" strike="noStrike" spc="-1" dirty="0" smtClean="0">
                <a:solidFill>
                  <a:srgbClr val="FFFFFF"/>
                </a:solidFill>
                <a:latin typeface="Arial"/>
              </a:rPr>
              <a:t>(</a:t>
            </a:r>
            <a:r>
              <a:rPr lang="en-US" sz="2000" b="1" strike="noStrike" spc="-1" dirty="0">
                <a:solidFill>
                  <a:srgbClr val="FFFFFF"/>
                </a:solidFill>
                <a:latin typeface="Arial"/>
              </a:rPr>
              <a:t>5:9)</a:t>
            </a:r>
          </a:p>
          <a:p>
            <a:pPr marL="576000" lvl="1" indent="-236520" algn="l" rtl="0"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Padecer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un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poco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tiempo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(10)</a:t>
            </a:r>
            <a:endParaRPr lang="en-US" sz="2000" b="1" strike="noStrike" spc="-1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12379</TotalTime>
  <Words>2850</Words>
  <Application>Microsoft Office PowerPoint</Application>
  <PresentationFormat>On-screen Show (4:3)</PresentationFormat>
  <Paragraphs>714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DejaVu Sans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Colossian Errors</dc:title>
  <dc:subject/>
  <dc:creator>Leasing Solutions User</dc:creator>
  <dc:description/>
  <cp:lastModifiedBy>Esther Eubanks</cp:lastModifiedBy>
  <cp:revision>121</cp:revision>
  <dcterms:created xsi:type="dcterms:W3CDTF">2000-07-01T12:11:44Z</dcterms:created>
  <dcterms:modified xsi:type="dcterms:W3CDTF">2022-08-04T16:05:27Z</dcterms:modified>
  <dc:language>en-US</dc:language>
</cp:coreProperties>
</file>